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9.xml" ContentType="application/vnd.openxmlformats-officedocument.presentationml.notesSlide+xml"/>
  <Override PartName="/ppt/charts/chart6.xml" ContentType="application/vnd.openxmlformats-officedocument.drawingml.chart+xml"/>
  <Override PartName="/ppt/drawings/drawing1.xml" ContentType="application/vnd.openxmlformats-officedocument.drawingml.chartshapes+xml"/>
  <Override PartName="/ppt/notesSlides/notesSlide10.xml" ContentType="application/vnd.openxmlformats-officedocument.presentationml.notesSlide+xml"/>
  <Override PartName="/ppt/charts/chart7.xml" ContentType="application/vnd.openxmlformats-officedocument.drawingml.chart+xml"/>
  <Override PartName="/ppt/drawings/drawing2.xml" ContentType="application/vnd.openxmlformats-officedocument.drawingml.chartshapes+xml"/>
  <Override PartName="/ppt/charts/chart8.xml" ContentType="application/vnd.openxmlformats-officedocument.drawingml.chart+xml"/>
  <Override PartName="/ppt/drawings/drawing3.xml" ContentType="application/vnd.openxmlformats-officedocument.drawingml.chartshapes+xml"/>
  <Override PartName="/ppt/notesSlides/notesSlide11.xml" ContentType="application/vnd.openxmlformats-officedocument.presentationml.notesSlide+xml"/>
  <Override PartName="/ppt/charts/chart9.xml" ContentType="application/vnd.openxmlformats-officedocument.drawingml.chart+xml"/>
  <Override PartName="/ppt/drawings/drawing4.xml" ContentType="application/vnd.openxmlformats-officedocument.drawingml.chartshapes+xml"/>
  <Override PartName="/ppt/charts/chart10.xml" ContentType="application/vnd.openxmlformats-officedocument.drawingml.chart+xml"/>
  <Override PartName="/ppt/drawings/drawing5.xml" ContentType="application/vnd.openxmlformats-officedocument.drawingml.chartshapes+xml"/>
  <Override PartName="/ppt/charts/chart11.xml" ContentType="application/vnd.openxmlformats-officedocument.drawingml.chart+xml"/>
  <Override PartName="/ppt/drawings/drawing6.xml" ContentType="application/vnd.openxmlformats-officedocument.drawingml.chartshapes+xml"/>
  <Override PartName="/ppt/charts/chart12.xml" ContentType="application/vnd.openxmlformats-officedocument.drawingml.chart+xml"/>
  <Override PartName="/ppt/drawings/drawing7.xml" ContentType="application/vnd.openxmlformats-officedocument.drawingml.chartshapes+xml"/>
  <Override PartName="/ppt/notesSlides/notesSlide12.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notesSlides/notesSlide13.xml" ContentType="application/vnd.openxmlformats-officedocument.presentationml.notesSlide+xml"/>
  <Override PartName="/ppt/charts/chart15.xml" ContentType="application/vnd.openxmlformats-officedocument.drawingml.chart+xml"/>
  <Override PartName="/ppt/drawings/drawing8.xml" ContentType="application/vnd.openxmlformats-officedocument.drawingml.chartshapes+xml"/>
  <Override PartName="/ppt/charts/chart16.xml" ContentType="application/vnd.openxmlformats-officedocument.drawingml.chart+xml"/>
  <Override PartName="/ppt/drawings/drawing9.xml" ContentType="application/vnd.openxmlformats-officedocument.drawingml.chartshapes+xml"/>
  <Override PartName="/ppt/notesSlides/notesSlide14.xml" ContentType="application/vnd.openxmlformats-officedocument.presentationml.notesSlide+xml"/>
  <Override PartName="/ppt/charts/chart17.xml" ContentType="application/vnd.openxmlformats-officedocument.drawingml.chart+xml"/>
  <Override PartName="/ppt/drawings/drawing10.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8.xml" ContentType="application/vnd.openxmlformats-officedocument.drawingml.chart+xml"/>
  <Override PartName="/ppt/charts/chart19.xml" ContentType="application/vnd.openxmlformats-officedocument.drawingml.chart+xml"/>
  <Override PartName="/ppt/notesSlides/notesSlide17.xml" ContentType="application/vnd.openxmlformats-officedocument.presentationml.notesSlide+xml"/>
  <Override PartName="/ppt/charts/chart20.xml" ContentType="application/vnd.openxmlformats-officedocument.drawingml.chart+xml"/>
  <Override PartName="/ppt/drawings/drawing11.xml" ContentType="application/vnd.openxmlformats-officedocument.drawingml.chartshapes+xml"/>
  <Override PartName="/ppt/charts/chart21.xml" ContentType="application/vnd.openxmlformats-officedocument.drawingml.chart+xml"/>
  <Override PartName="/ppt/notesSlides/notesSlide18.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drawings/drawing12.xml" ContentType="application/vnd.openxmlformats-officedocument.drawingml.chartshapes+xml"/>
  <Override PartName="/ppt/charts/chart24.xml" ContentType="application/vnd.openxmlformats-officedocument.drawingml.chart+xml"/>
  <Override PartName="/ppt/drawings/drawing13.xml" ContentType="application/vnd.openxmlformats-officedocument.drawingml.chartshapes+xml"/>
  <Override PartName="/ppt/charts/chart25.xml" ContentType="application/vnd.openxmlformats-officedocument.drawingml.chart+xml"/>
  <Override PartName="/ppt/drawings/drawing14.xml" ContentType="application/vnd.openxmlformats-officedocument.drawingml.chartshapes+xml"/>
  <Override PartName="/ppt/notesSlides/notesSlide19.xml" ContentType="application/vnd.openxmlformats-officedocument.presentationml.notesSlide+xml"/>
  <Override PartName="/ppt/charts/chart26.xml" ContentType="application/vnd.openxmlformats-officedocument.drawingml.chart+xml"/>
  <Override PartName="/ppt/drawings/drawing15.xml" ContentType="application/vnd.openxmlformats-officedocument.drawingml.chartshapes+xml"/>
  <Override PartName="/ppt/charts/chart27.xml" ContentType="application/vnd.openxmlformats-officedocument.drawingml.chart+xml"/>
  <Override PartName="/ppt/drawings/drawing16.xml" ContentType="application/vnd.openxmlformats-officedocument.drawingml.chartshapes+xml"/>
  <Override PartName="/ppt/charts/chart28.xml" ContentType="application/vnd.openxmlformats-officedocument.drawingml.chart+xml"/>
  <Override PartName="/ppt/notesSlides/notesSlide20.xml" ContentType="application/vnd.openxmlformats-officedocument.presentationml.notesSlide+xml"/>
  <Override PartName="/ppt/charts/chart29.xml" ContentType="application/vnd.openxmlformats-officedocument.drawingml.chart+xml"/>
  <Override PartName="/ppt/notesSlides/notesSlide21.xml" ContentType="application/vnd.openxmlformats-officedocument.presentationml.notesSlide+xml"/>
  <Override PartName="/ppt/charts/chart30.xml" ContentType="application/vnd.openxmlformats-officedocument.drawingml.chart+xml"/>
  <Override PartName="/ppt/drawings/drawing17.xml" ContentType="application/vnd.openxmlformats-officedocument.drawingml.chartshapes+xml"/>
  <Override PartName="/ppt/notesSlides/notesSlide22.xml" ContentType="application/vnd.openxmlformats-officedocument.presentationml.notesSlide+xml"/>
  <Override PartName="/ppt/charts/chart31.xml" ContentType="application/vnd.openxmlformats-officedocument.drawingml.chart+xml"/>
  <Override PartName="/ppt/notesSlides/notesSlide23.xml" ContentType="application/vnd.openxmlformats-officedocument.presentationml.notesSlide+xml"/>
  <Override PartName="/ppt/charts/chart32.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33.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4.xml" ContentType="application/vnd.openxmlformats-officedocument.drawingml.chart+xml"/>
  <Override PartName="/ppt/notesSlides/notesSlide28.xml" ContentType="application/vnd.openxmlformats-officedocument.presentationml.notesSlide+xml"/>
  <Override PartName="/ppt/charts/chart35.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36.xml" ContentType="application/vnd.openxmlformats-officedocument.drawingml.chart+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37.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38.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39.xml" ContentType="application/vnd.openxmlformats-officedocument.drawingml.chart+xml"/>
  <Override PartName="/ppt/notesSlides/notesSlide37.xml" ContentType="application/vnd.openxmlformats-officedocument.presentationml.notesSlide+xml"/>
  <Override PartName="/ppt/charts/chart40.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41.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42.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43.xml" ContentType="application/vnd.openxmlformats-officedocument.drawingml.chart+xml"/>
  <Override PartName="/ppt/notesSlides/notesSlide44.xml" ContentType="application/vnd.openxmlformats-officedocument.presentationml.notesSlide+xml"/>
  <Override PartName="/ppt/charts/chart44.xml" ContentType="application/vnd.openxmlformats-officedocument.drawingml.chart+xml"/>
  <Override PartName="/ppt/notesSlides/notesSlide45.xml" ContentType="application/vnd.openxmlformats-officedocument.presentationml.notesSlide+xml"/>
  <Override PartName="/ppt/charts/chart45.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46.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47.xml" ContentType="application/vnd.openxmlformats-officedocument.drawingml.char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48.xml" ContentType="application/vnd.openxmlformats-officedocument.drawingml.chart+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notesSlides/notesSlide54.xml" ContentType="application/vnd.openxmlformats-officedocument.presentationml.notesSlide+xml"/>
  <Override PartName="/ppt/charts/chart51.xml" ContentType="application/vnd.openxmlformats-officedocument.drawingml.chart+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52.xml" ContentType="application/vnd.openxmlformats-officedocument.drawingml.chart+xml"/>
  <Override PartName="/ppt/charts/chart53.xml" ContentType="application/vnd.openxmlformats-officedocument.drawingml.chart+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56.xml" ContentType="application/vnd.openxmlformats-officedocument.drawingml.chart+xml"/>
  <Override PartName="/ppt/charts/chart57.xml" ContentType="application/vnd.openxmlformats-officedocument.drawingml.chart+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91"/>
  </p:notesMasterIdLst>
  <p:handoutMasterIdLst>
    <p:handoutMasterId r:id="rId92"/>
  </p:handoutMasterIdLst>
  <p:sldIdLst>
    <p:sldId id="611" r:id="rId2"/>
    <p:sldId id="808" r:id="rId3"/>
    <p:sldId id="437" r:id="rId4"/>
    <p:sldId id="438" r:id="rId5"/>
    <p:sldId id="649" r:id="rId6"/>
    <p:sldId id="442" r:id="rId7"/>
    <p:sldId id="397" r:id="rId8"/>
    <p:sldId id="396" r:id="rId9"/>
    <p:sldId id="821" r:id="rId10"/>
    <p:sldId id="897" r:id="rId11"/>
    <p:sldId id="981" r:id="rId12"/>
    <p:sldId id="982" r:id="rId13"/>
    <p:sldId id="983" r:id="rId14"/>
    <p:sldId id="984" r:id="rId15"/>
    <p:sldId id="991" r:id="rId16"/>
    <p:sldId id="992" r:id="rId17"/>
    <p:sldId id="998" r:id="rId18"/>
    <p:sldId id="999" r:id="rId19"/>
    <p:sldId id="1000" r:id="rId20"/>
    <p:sldId id="1001" r:id="rId21"/>
    <p:sldId id="1002" r:id="rId22"/>
    <p:sldId id="1003" r:id="rId23"/>
    <p:sldId id="1004" r:id="rId24"/>
    <p:sldId id="985" r:id="rId25"/>
    <p:sldId id="986" r:id="rId26"/>
    <p:sldId id="1054" r:id="rId27"/>
    <p:sldId id="916" r:id="rId28"/>
    <p:sldId id="1007" r:id="rId29"/>
    <p:sldId id="987" r:id="rId30"/>
    <p:sldId id="993" r:id="rId31"/>
    <p:sldId id="994" r:id="rId32"/>
    <p:sldId id="995" r:id="rId33"/>
    <p:sldId id="996" r:id="rId34"/>
    <p:sldId id="997" r:id="rId35"/>
    <p:sldId id="1048" r:id="rId36"/>
    <p:sldId id="1049" r:id="rId37"/>
    <p:sldId id="1005" r:id="rId38"/>
    <p:sldId id="1006" r:id="rId39"/>
    <p:sldId id="988" r:id="rId40"/>
    <p:sldId id="989" r:id="rId41"/>
    <p:sldId id="990" r:id="rId42"/>
    <p:sldId id="1032" r:id="rId43"/>
    <p:sldId id="1033" r:id="rId44"/>
    <p:sldId id="1034" r:id="rId45"/>
    <p:sldId id="1035" r:id="rId46"/>
    <p:sldId id="1036" r:id="rId47"/>
    <p:sldId id="1037" r:id="rId48"/>
    <p:sldId id="1038" r:id="rId49"/>
    <p:sldId id="1039" r:id="rId50"/>
    <p:sldId id="1040" r:id="rId51"/>
    <p:sldId id="1041" r:id="rId52"/>
    <p:sldId id="1042" r:id="rId53"/>
    <p:sldId id="1043" r:id="rId54"/>
    <p:sldId id="1044" r:id="rId55"/>
    <p:sldId id="1045" r:id="rId56"/>
    <p:sldId id="1046" r:id="rId57"/>
    <p:sldId id="1047" r:id="rId58"/>
    <p:sldId id="1050" r:id="rId59"/>
    <p:sldId id="1051" r:id="rId60"/>
    <p:sldId id="1052" r:id="rId61"/>
    <p:sldId id="1053" r:id="rId62"/>
    <p:sldId id="1008" r:id="rId63"/>
    <p:sldId id="1009" r:id="rId64"/>
    <p:sldId id="1010" r:id="rId65"/>
    <p:sldId id="1011" r:id="rId66"/>
    <p:sldId id="1012" r:id="rId67"/>
    <p:sldId id="1013" r:id="rId68"/>
    <p:sldId id="1014" r:id="rId69"/>
    <p:sldId id="1015" r:id="rId70"/>
    <p:sldId id="1016" r:id="rId71"/>
    <p:sldId id="1017" r:id="rId72"/>
    <p:sldId id="1018" r:id="rId73"/>
    <p:sldId id="1019" r:id="rId74"/>
    <p:sldId id="1020" r:id="rId75"/>
    <p:sldId id="1021" r:id="rId76"/>
    <p:sldId id="1022" r:id="rId77"/>
    <p:sldId id="1023" r:id="rId78"/>
    <p:sldId id="1024" r:id="rId79"/>
    <p:sldId id="1025" r:id="rId80"/>
    <p:sldId id="1026" r:id="rId81"/>
    <p:sldId id="1027" r:id="rId82"/>
    <p:sldId id="1028" r:id="rId83"/>
    <p:sldId id="1029" r:id="rId84"/>
    <p:sldId id="1030" r:id="rId85"/>
    <p:sldId id="1031" r:id="rId86"/>
    <p:sldId id="980" r:id="rId87"/>
    <p:sldId id="893" r:id="rId88"/>
    <p:sldId id="979" r:id="rId89"/>
    <p:sldId id="978" r:id="rId90"/>
  </p:sldIdLst>
  <p:sldSz cx="9144000" cy="6858000" type="screen4x3"/>
  <p:notesSz cx="9926638" cy="6797675"/>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Раздел по умолчанию" id="{2970262E-9062-49A0-ABFF-45BF8EA6919B}">
          <p14:sldIdLst>
            <p14:sldId id="611"/>
            <p14:sldId id="808"/>
            <p14:sldId id="437"/>
            <p14:sldId id="438"/>
            <p14:sldId id="649"/>
            <p14:sldId id="442"/>
            <p14:sldId id="397"/>
            <p14:sldId id="396"/>
            <p14:sldId id="821"/>
            <p14:sldId id="897"/>
            <p14:sldId id="981"/>
            <p14:sldId id="982"/>
            <p14:sldId id="983"/>
            <p14:sldId id="984"/>
            <p14:sldId id="991"/>
            <p14:sldId id="992"/>
            <p14:sldId id="998"/>
            <p14:sldId id="999"/>
            <p14:sldId id="1000"/>
            <p14:sldId id="1001"/>
            <p14:sldId id="1002"/>
            <p14:sldId id="1003"/>
            <p14:sldId id="1004"/>
            <p14:sldId id="985"/>
            <p14:sldId id="986"/>
            <p14:sldId id="1054"/>
            <p14:sldId id="916"/>
            <p14:sldId id="1007"/>
            <p14:sldId id="987"/>
            <p14:sldId id="993"/>
            <p14:sldId id="994"/>
            <p14:sldId id="995"/>
            <p14:sldId id="996"/>
            <p14:sldId id="997"/>
            <p14:sldId id="1048"/>
            <p14:sldId id="1049"/>
            <p14:sldId id="1005"/>
            <p14:sldId id="1006"/>
            <p14:sldId id="988"/>
            <p14:sldId id="989"/>
            <p14:sldId id="990"/>
            <p14:sldId id="1032"/>
            <p14:sldId id="1033"/>
            <p14:sldId id="1034"/>
            <p14:sldId id="1035"/>
            <p14:sldId id="1036"/>
            <p14:sldId id="1037"/>
            <p14:sldId id="1038"/>
            <p14:sldId id="1039"/>
            <p14:sldId id="1040"/>
            <p14:sldId id="1041"/>
            <p14:sldId id="1042"/>
            <p14:sldId id="1043"/>
            <p14:sldId id="1044"/>
            <p14:sldId id="1045"/>
            <p14:sldId id="1046"/>
            <p14:sldId id="1047"/>
            <p14:sldId id="1050"/>
            <p14:sldId id="1051"/>
            <p14:sldId id="1052"/>
            <p14:sldId id="1053"/>
            <p14:sldId id="1008"/>
            <p14:sldId id="1009"/>
            <p14:sldId id="1010"/>
            <p14:sldId id="1011"/>
            <p14:sldId id="1012"/>
            <p14:sldId id="1013"/>
            <p14:sldId id="1014"/>
            <p14:sldId id="1015"/>
            <p14:sldId id="1016"/>
            <p14:sldId id="1017"/>
            <p14:sldId id="1018"/>
            <p14:sldId id="1019"/>
            <p14:sldId id="1020"/>
            <p14:sldId id="1021"/>
            <p14:sldId id="1022"/>
            <p14:sldId id="1023"/>
            <p14:sldId id="1024"/>
            <p14:sldId id="1025"/>
            <p14:sldId id="1026"/>
            <p14:sldId id="1027"/>
            <p14:sldId id="1028"/>
            <p14:sldId id="1029"/>
            <p14:sldId id="1030"/>
            <p14:sldId id="1031"/>
            <p14:sldId id="980"/>
            <p14:sldId id="893"/>
            <p14:sldId id="979"/>
            <p14:sldId id="978"/>
          </p14:sldIdLst>
        </p14:section>
        <p14:section name="Раздел без заголовка" id="{60EB5735-7ACC-4E21-98EB-55B00BEF246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E7E1F0"/>
    <a:srgbClr val="CFC0E2"/>
    <a:srgbClr val="B196D2"/>
    <a:srgbClr val="DEF6E3"/>
    <a:srgbClr val="BBEEC5"/>
    <a:srgbClr val="8DE7A0"/>
    <a:srgbClr val="E9FCF6"/>
    <a:srgbClr val="D4FAEE"/>
    <a:srgbClr val="BBF8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05" autoAdjust="0"/>
    <p:restoredTop sz="96390" autoAdjust="0"/>
  </p:normalViewPr>
  <p:slideViewPr>
    <p:cSldViewPr>
      <p:cViewPr>
        <p:scale>
          <a:sx n="66" d="100"/>
          <a:sy n="66" d="100"/>
        </p:scale>
        <p:origin x="-1344" y="-2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2" Type="http://schemas.openxmlformats.org/officeDocument/2006/relationships/chartUserShapes" Target="../drawings/drawing13.xml"/><Relationship Id="rId1"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2" Type="http://schemas.openxmlformats.org/officeDocument/2006/relationships/chartUserShapes" Target="../drawings/drawing14.xml"/><Relationship Id="rId1" Type="http://schemas.openxmlformats.org/officeDocument/2006/relationships/package" Target="../embeddings/Microsoft_Excel_Worksheet25.xlsx"/></Relationships>
</file>

<file path=ppt/charts/_rels/chart26.xml.rels><?xml version="1.0" encoding="UTF-8" standalone="yes"?>
<Relationships xmlns="http://schemas.openxmlformats.org/package/2006/relationships"><Relationship Id="rId2" Type="http://schemas.openxmlformats.org/officeDocument/2006/relationships/chartUserShapes" Target="../drawings/drawing15.xml"/><Relationship Id="rId1"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2" Type="http://schemas.openxmlformats.org/officeDocument/2006/relationships/chartUserShapes" Target="../drawings/drawing16.xml"/><Relationship Id="rId1" Type="http://schemas.openxmlformats.org/officeDocument/2006/relationships/package" Target="../embeddings/Microsoft_Excel_Worksheet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2" Type="http://schemas.openxmlformats.org/officeDocument/2006/relationships/chartUserShapes" Target="../drawings/drawing17.xml"/><Relationship Id="rId1" Type="http://schemas.openxmlformats.org/officeDocument/2006/relationships/package" Target="../embeddings/Microsoft_Excel_Worksheet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3.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9861843703303825"/>
          <c:y val="3.4779967535377473E-2"/>
          <c:w val="0.62494161005261539"/>
          <c:h val="0.85615682603543219"/>
        </c:manualLayout>
      </c:layout>
      <c:barChart>
        <c:barDir val="bar"/>
        <c:grouping val="clustered"/>
        <c:varyColors val="0"/>
        <c:ser>
          <c:idx val="0"/>
          <c:order val="0"/>
          <c:tx>
            <c:strRef>
              <c:f>Лист1!$B$5</c:f>
              <c:strCache>
                <c:ptCount val="1"/>
                <c:pt idx="0">
                  <c:v>план</c:v>
                </c:pt>
              </c:strCache>
            </c:strRef>
          </c:tx>
          <c:invertIfNegative val="0"/>
          <c:dLbls>
            <c:dLbl>
              <c:idx val="0"/>
              <c:layout>
                <c:manualLayout>
                  <c:x val="-3.149202097980136E-3"/>
                  <c:y val="1.2647260921955561E-2"/>
                </c:manualLayout>
              </c:layout>
              <c:tx>
                <c:rich>
                  <a:bodyPr/>
                  <a:lstStyle/>
                  <a:p>
                    <a:r>
                      <a:rPr lang="en-US" dirty="0" smtClean="0"/>
                      <a:t>-3 751</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3.1618152304888616E-3"/>
                </c:manualLayout>
              </c:layout>
              <c:tx>
                <c:rich>
                  <a:bodyPr/>
                  <a:lstStyle/>
                  <a:p>
                    <a:r>
                      <a:rPr lang="en-US" dirty="0" smtClean="0"/>
                      <a:t>80 195</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dirty="0" smtClean="0"/>
                      <a:t>42 585</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3"/>
              <c:layout/>
              <c:tx>
                <c:rich>
                  <a:bodyPr/>
                  <a:lstStyle/>
                  <a:p>
                    <a:r>
                      <a:rPr lang="en-US" dirty="0" smtClean="0"/>
                      <a:t>33 859</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a:lstStyle/>
                  <a:p>
                    <a:r>
                      <a:rPr lang="en-US" sz="1100" dirty="0" smtClean="0"/>
                      <a:t>76 444</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10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Лист1!$A$6:$A$10</c:f>
              <c:strCache>
                <c:ptCount val="5"/>
                <c:pt idx="0">
                  <c:v>Дефицит/профицит     </c:v>
                </c:pt>
                <c:pt idx="1">
                  <c:v>Расходы бюджета</c:v>
                </c:pt>
                <c:pt idx="2">
                  <c:v>Безвозмездные поступления</c:v>
                </c:pt>
                <c:pt idx="3">
                  <c:v>Налоговые и неналоговые доходы</c:v>
                </c:pt>
                <c:pt idx="4">
                  <c:v>Доходы бюджета</c:v>
                </c:pt>
              </c:strCache>
            </c:strRef>
          </c:cat>
          <c:val>
            <c:numRef>
              <c:f>Лист1!$B$6:$B$10</c:f>
              <c:numCache>
                <c:formatCode>#,##0</c:formatCode>
                <c:ptCount val="5"/>
                <c:pt idx="0">
                  <c:v>-3751</c:v>
                </c:pt>
                <c:pt idx="1">
                  <c:v>80195</c:v>
                </c:pt>
                <c:pt idx="2">
                  <c:v>42585</c:v>
                </c:pt>
                <c:pt idx="3">
                  <c:v>30371</c:v>
                </c:pt>
                <c:pt idx="4">
                  <c:v>76444</c:v>
                </c:pt>
              </c:numCache>
            </c:numRef>
          </c:val>
        </c:ser>
        <c:ser>
          <c:idx val="1"/>
          <c:order val="1"/>
          <c:tx>
            <c:strRef>
              <c:f>Лист1!$C$5</c:f>
              <c:strCache>
                <c:ptCount val="1"/>
                <c:pt idx="0">
                  <c:v>факт</c:v>
                </c:pt>
              </c:strCache>
            </c:strRef>
          </c:tx>
          <c:invertIfNegative val="0"/>
          <c:dLbls>
            <c:dLbl>
              <c:idx val="0"/>
              <c:layout/>
              <c:tx>
                <c:rich>
                  <a:bodyPr/>
                  <a:lstStyle/>
                  <a:p>
                    <a:r>
                      <a:rPr lang="en-US" smtClean="0"/>
                      <a:t>862</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9.6201383582943528E-3"/>
                  <c:y val="3.1618152304888616E-3"/>
                </c:manualLayout>
              </c:layout>
              <c:tx>
                <c:rich>
                  <a:bodyPr/>
                  <a:lstStyle/>
                  <a:p>
                    <a:r>
                      <a:rPr lang="en-US" dirty="0" smtClean="0"/>
                      <a:t>76 526</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dirty="0" smtClean="0"/>
                      <a:t>41 080</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3"/>
              <c:layout/>
              <c:tx>
                <c:rich>
                  <a:bodyPr/>
                  <a:lstStyle/>
                  <a:p>
                    <a:r>
                      <a:rPr lang="en-US" dirty="0" smtClean="0"/>
                      <a:t>36 308</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a:lstStyle/>
                  <a:p>
                    <a:r>
                      <a:rPr lang="en-US" sz="1100" dirty="0" smtClean="0"/>
                      <a:t>77 388</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10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Лист1!$A$6:$A$10</c:f>
              <c:strCache>
                <c:ptCount val="5"/>
                <c:pt idx="0">
                  <c:v>Дефицит/профицит     </c:v>
                </c:pt>
                <c:pt idx="1">
                  <c:v>Расходы бюджета</c:v>
                </c:pt>
                <c:pt idx="2">
                  <c:v>Безвозмездные поступления</c:v>
                </c:pt>
                <c:pt idx="3">
                  <c:v>Налоговые и неналоговые доходы</c:v>
                </c:pt>
                <c:pt idx="4">
                  <c:v>Доходы бюджета</c:v>
                </c:pt>
              </c:strCache>
            </c:strRef>
          </c:cat>
          <c:val>
            <c:numRef>
              <c:f>Лист1!$C$6:$C$10</c:f>
              <c:numCache>
                <c:formatCode>#,##0</c:formatCode>
                <c:ptCount val="5"/>
                <c:pt idx="0">
                  <c:v>861</c:v>
                </c:pt>
                <c:pt idx="1">
                  <c:v>76526</c:v>
                </c:pt>
                <c:pt idx="2">
                  <c:v>41079</c:v>
                </c:pt>
                <c:pt idx="3">
                  <c:v>31297</c:v>
                </c:pt>
                <c:pt idx="4">
                  <c:v>77388</c:v>
                </c:pt>
              </c:numCache>
            </c:numRef>
          </c:val>
        </c:ser>
        <c:dLbls>
          <c:showLegendKey val="0"/>
          <c:showVal val="0"/>
          <c:showCatName val="0"/>
          <c:showSerName val="0"/>
          <c:showPercent val="0"/>
          <c:showBubbleSize val="0"/>
        </c:dLbls>
        <c:gapWidth val="150"/>
        <c:axId val="157151232"/>
        <c:axId val="157425664"/>
      </c:barChart>
      <c:catAx>
        <c:axId val="157151232"/>
        <c:scaling>
          <c:orientation val="minMax"/>
        </c:scaling>
        <c:delete val="0"/>
        <c:axPos val="l"/>
        <c:numFmt formatCode="General" sourceLinked="0"/>
        <c:majorTickMark val="out"/>
        <c:minorTickMark val="none"/>
        <c:tickLblPos val="nextTo"/>
        <c:txPr>
          <a:bodyPr/>
          <a:lstStyle/>
          <a:p>
            <a:pPr>
              <a:defRPr>
                <a:latin typeface="Times New Roman" panose="02020603050405020304" pitchFamily="18" charset="0"/>
                <a:cs typeface="Times New Roman" panose="02020603050405020304" pitchFamily="18" charset="0"/>
              </a:defRPr>
            </a:pPr>
            <a:endParaRPr lang="ru-RU"/>
          </a:p>
        </c:txPr>
        <c:crossAx val="157425664"/>
        <c:crosses val="autoZero"/>
        <c:auto val="1"/>
        <c:lblAlgn val="ctr"/>
        <c:lblOffset val="100"/>
        <c:noMultiLvlLbl val="0"/>
      </c:catAx>
      <c:valAx>
        <c:axId val="157425664"/>
        <c:scaling>
          <c:orientation val="minMax"/>
        </c:scaling>
        <c:delete val="1"/>
        <c:axPos val="b"/>
        <c:numFmt formatCode="#,##0" sourceLinked="1"/>
        <c:majorTickMark val="out"/>
        <c:minorTickMark val="none"/>
        <c:tickLblPos val="nextTo"/>
        <c:crossAx val="157151232"/>
        <c:crosses val="autoZero"/>
        <c:crossBetween val="between"/>
      </c:valAx>
    </c:plotArea>
    <c:legend>
      <c:legendPos val="b"/>
      <c:layout/>
      <c:overlay val="0"/>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latin typeface="Times New Roman" panose="02020603050405020304" pitchFamily="18" charset="0"/>
                <a:cs typeface="Times New Roman" panose="02020603050405020304" pitchFamily="18" charset="0"/>
              </a:defRPr>
            </a:pPr>
            <a:r>
              <a:rPr lang="ru-RU" dirty="0" smtClean="0">
                <a:latin typeface="Times New Roman" panose="02020603050405020304" pitchFamily="18" charset="0"/>
                <a:cs typeface="Times New Roman" panose="02020603050405020304" pitchFamily="18" charset="0"/>
              </a:rPr>
              <a:t>Налог </a:t>
            </a:r>
            <a:r>
              <a:rPr lang="ru-RU" dirty="0">
                <a:latin typeface="Times New Roman" panose="02020603050405020304" pitchFamily="18" charset="0"/>
                <a:cs typeface="Times New Roman" panose="02020603050405020304" pitchFamily="18" charset="0"/>
              </a:rPr>
              <a:t>на </a:t>
            </a:r>
            <a:r>
              <a:rPr lang="ru-RU" dirty="0" smtClean="0">
                <a:latin typeface="Times New Roman" panose="02020603050405020304" pitchFamily="18" charset="0"/>
                <a:cs typeface="Times New Roman" panose="02020603050405020304" pitchFamily="18" charset="0"/>
              </a:rPr>
              <a:t>прибыль</a:t>
            </a:r>
            <a:r>
              <a:rPr lang="ru-RU" baseline="0" dirty="0" smtClean="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организаций</a:t>
            </a:r>
            <a:endParaRPr lang="ru-RU" dirty="0">
              <a:latin typeface="Times New Roman" panose="02020603050405020304" pitchFamily="18" charset="0"/>
              <a:cs typeface="Times New Roman" panose="02020603050405020304" pitchFamily="18" charset="0"/>
            </a:endParaRPr>
          </a:p>
        </c:rich>
      </c:tx>
      <c:layout/>
      <c:overlay val="0"/>
    </c:title>
    <c:autoTitleDeleted val="0"/>
    <c:view3D>
      <c:rotX val="5"/>
      <c:rotY val="5"/>
      <c:depthPercent val="100"/>
      <c:rAngAx val="1"/>
    </c:view3D>
    <c:floor>
      <c:thickness val="0"/>
    </c:floor>
    <c:sideWall>
      <c:thickness val="0"/>
    </c:sideWall>
    <c:backWall>
      <c:thickness val="0"/>
    </c:backWall>
    <c:plotArea>
      <c:layout/>
      <c:bar3DChart>
        <c:barDir val="col"/>
        <c:grouping val="stacked"/>
        <c:varyColors val="0"/>
        <c:ser>
          <c:idx val="0"/>
          <c:order val="0"/>
          <c:tx>
            <c:strRef>
              <c:f>Лист1!$B$1</c:f>
              <c:strCache>
                <c:ptCount val="1"/>
                <c:pt idx="0">
                  <c:v>Поступление налога на прибыль организаций</c:v>
                </c:pt>
              </c:strCache>
            </c:strRef>
          </c:tx>
          <c:spPr>
            <a:gradFill>
              <a:gsLst>
                <a:gs pos="0">
                  <a:schemeClr val="accent6">
                    <a:lumMod val="40000"/>
                    <a:lumOff val="60000"/>
                  </a:schemeClr>
                </a:gs>
                <a:gs pos="9000">
                  <a:schemeClr val="accent6">
                    <a:lumMod val="40000"/>
                    <a:lumOff val="60000"/>
                  </a:schemeClr>
                </a:gs>
                <a:gs pos="45000">
                  <a:schemeClr val="accent6">
                    <a:lumMod val="75000"/>
                  </a:schemeClr>
                </a:gs>
                <a:gs pos="100000">
                  <a:schemeClr val="accent6">
                    <a:lumMod val="50000"/>
                  </a:schemeClr>
                </a:gs>
              </a:gsLst>
              <a:lin ang="5400000" scaled="1"/>
            </a:gradFill>
          </c:spPr>
          <c:invertIfNegative val="0"/>
          <c:dLbls>
            <c:dLbl>
              <c:idx val="0"/>
              <c:layout>
                <c:manualLayout>
                  <c:x val="1.2906165311653155E-2"/>
                  <c:y val="-0.3618611342034793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6043360433603541E-3"/>
                  <c:y val="-0.3953104827432967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Лист1!$A$2:$A$3</c:f>
              <c:strCache>
                <c:ptCount val="2"/>
                <c:pt idx="0">
                  <c:v>2020 год</c:v>
                </c:pt>
                <c:pt idx="1">
                  <c:v>2021 год</c:v>
                </c:pt>
              </c:strCache>
            </c:strRef>
          </c:cat>
          <c:val>
            <c:numRef>
              <c:f>Лист1!$B$2:$B$3</c:f>
              <c:numCache>
                <c:formatCode>#,##0</c:formatCode>
                <c:ptCount val="2"/>
                <c:pt idx="0">
                  <c:v>8519.0714000000007</c:v>
                </c:pt>
                <c:pt idx="1">
                  <c:v>9965</c:v>
                </c:pt>
              </c:numCache>
            </c:numRef>
          </c:val>
        </c:ser>
        <c:dLbls>
          <c:showLegendKey val="0"/>
          <c:showVal val="0"/>
          <c:showCatName val="0"/>
          <c:showSerName val="0"/>
          <c:showPercent val="0"/>
          <c:showBubbleSize val="0"/>
        </c:dLbls>
        <c:gapWidth val="150"/>
        <c:shape val="cylinder"/>
        <c:axId val="6724096"/>
        <c:axId val="48347904"/>
        <c:axId val="0"/>
      </c:bar3DChart>
      <c:catAx>
        <c:axId val="6724096"/>
        <c:scaling>
          <c:orientation val="minMax"/>
        </c:scaling>
        <c:delete val="0"/>
        <c:axPos val="b"/>
        <c:numFmt formatCode="General" sourceLinked="1"/>
        <c:majorTickMark val="out"/>
        <c:minorTickMark val="none"/>
        <c:tickLblPos val="nextTo"/>
        <c:txPr>
          <a:bodyPr/>
          <a:lstStyle/>
          <a:p>
            <a:pPr>
              <a:defRPr b="1">
                <a:latin typeface="Times New Roman" panose="02020603050405020304" pitchFamily="18" charset="0"/>
                <a:cs typeface="Times New Roman" panose="02020603050405020304" pitchFamily="18" charset="0"/>
              </a:defRPr>
            </a:pPr>
            <a:endParaRPr lang="ru-RU"/>
          </a:p>
        </c:txPr>
        <c:crossAx val="48347904"/>
        <c:crosses val="autoZero"/>
        <c:auto val="1"/>
        <c:lblAlgn val="ctr"/>
        <c:lblOffset val="100"/>
        <c:noMultiLvlLbl val="0"/>
      </c:catAx>
      <c:valAx>
        <c:axId val="48347904"/>
        <c:scaling>
          <c:orientation val="minMax"/>
          <c:min val="0"/>
        </c:scaling>
        <c:delete val="0"/>
        <c:axPos val="l"/>
        <c:majorGridlines/>
        <c:numFmt formatCode="#,##0" sourceLinked="1"/>
        <c:majorTickMark val="out"/>
        <c:minorTickMark val="none"/>
        <c:tickLblPos val="nextTo"/>
        <c:txPr>
          <a:bodyPr/>
          <a:lstStyle/>
          <a:p>
            <a:pPr>
              <a:defRPr>
                <a:latin typeface="Times New Roman" panose="02020603050405020304" pitchFamily="18" charset="0"/>
                <a:cs typeface="Times New Roman" panose="02020603050405020304" pitchFamily="18" charset="0"/>
              </a:defRPr>
            </a:pPr>
            <a:endParaRPr lang="ru-RU"/>
          </a:p>
        </c:txPr>
        <c:crossAx val="6724096"/>
        <c:crosses val="autoZero"/>
        <c:crossBetween val="between"/>
      </c:valAx>
      <c:spPr>
        <a:noFill/>
        <a:ln w="25390">
          <a:noFill/>
        </a:ln>
      </c:spPr>
    </c:plotArea>
    <c:plotVisOnly val="1"/>
    <c:dispBlanksAs val="gap"/>
    <c:showDLblsOverMax val="0"/>
  </c:chart>
  <c:txPr>
    <a:bodyPr/>
    <a:lstStyle/>
    <a:p>
      <a:pPr>
        <a:defRPr sz="1200">
          <a:latin typeface="TimesET" pitchFamily="2" charset="0"/>
        </a:defRPr>
      </a:pPr>
      <a:endParaRPr lang="ru-RU"/>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xPr>
        <a:bodyPr/>
        <a:lstStyle/>
        <a:p>
          <a:pPr>
            <a:defRPr sz="1400">
              <a:latin typeface="Times New Roman" panose="02020603050405020304" pitchFamily="18" charset="0"/>
              <a:cs typeface="Times New Roman" panose="02020603050405020304" pitchFamily="18" charset="0"/>
            </a:defRPr>
          </a:pPr>
          <a:endParaRPr lang="ru-RU"/>
        </a:p>
      </c:txPr>
    </c:title>
    <c:autoTitleDeleted val="0"/>
    <c:view3D>
      <c:rotX val="5"/>
      <c:rotY val="5"/>
      <c:depthPercent val="100"/>
      <c:rAngAx val="1"/>
    </c:view3D>
    <c:floor>
      <c:thickness val="0"/>
    </c:floor>
    <c:sideWall>
      <c:thickness val="0"/>
    </c:sideWall>
    <c:backWall>
      <c:thickness val="0"/>
    </c:backWall>
    <c:plotArea>
      <c:layout/>
      <c:bar3DChart>
        <c:barDir val="col"/>
        <c:grouping val="stacked"/>
        <c:varyColors val="0"/>
        <c:ser>
          <c:idx val="0"/>
          <c:order val="0"/>
          <c:tx>
            <c:strRef>
              <c:f>Лист1!$B$1</c:f>
              <c:strCache>
                <c:ptCount val="1"/>
                <c:pt idx="0">
                  <c:v>Налог на доходы физических лиц</c:v>
                </c:pt>
              </c:strCache>
            </c:strRef>
          </c:tx>
          <c:spPr>
            <a:gradFill>
              <a:gsLst>
                <a:gs pos="0">
                  <a:srgbClr val="3399FF"/>
                </a:gs>
                <a:gs pos="81000">
                  <a:srgbClr val="1170FF"/>
                </a:gs>
                <a:gs pos="100000">
                  <a:srgbClr val="006699"/>
                </a:gs>
              </a:gsLst>
              <a:lin ang="5400000" scaled="0"/>
            </a:gradFill>
          </c:spPr>
          <c:invertIfNegative val="0"/>
          <c:dLbls>
            <c:dLbl>
              <c:idx val="0"/>
              <c:layout>
                <c:manualLayout>
                  <c:x val="0"/>
                  <c:y val="-0.35882028433622315"/>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0.38922878300878444"/>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Лист1!$A$2:$A$3</c:f>
              <c:strCache>
                <c:ptCount val="2"/>
                <c:pt idx="0">
                  <c:v>2020 год</c:v>
                </c:pt>
                <c:pt idx="1">
                  <c:v>2021 год</c:v>
                </c:pt>
              </c:strCache>
            </c:strRef>
          </c:cat>
          <c:val>
            <c:numRef>
              <c:f>Лист1!$B$2:$B$3</c:f>
              <c:numCache>
                <c:formatCode>#,##0</c:formatCode>
                <c:ptCount val="2"/>
                <c:pt idx="0">
                  <c:v>10421.4501</c:v>
                </c:pt>
                <c:pt idx="1">
                  <c:v>11533.3</c:v>
                </c:pt>
              </c:numCache>
            </c:numRef>
          </c:val>
        </c:ser>
        <c:dLbls>
          <c:showLegendKey val="0"/>
          <c:showVal val="0"/>
          <c:showCatName val="0"/>
          <c:showSerName val="0"/>
          <c:showPercent val="0"/>
          <c:showBubbleSize val="0"/>
        </c:dLbls>
        <c:gapWidth val="150"/>
        <c:shape val="cylinder"/>
        <c:axId val="6724608"/>
        <c:axId val="166216256"/>
        <c:axId val="0"/>
      </c:bar3DChart>
      <c:catAx>
        <c:axId val="6724608"/>
        <c:scaling>
          <c:orientation val="minMax"/>
        </c:scaling>
        <c:delete val="0"/>
        <c:axPos val="b"/>
        <c:numFmt formatCode="General" sourceLinked="1"/>
        <c:majorTickMark val="out"/>
        <c:minorTickMark val="none"/>
        <c:tickLblPos val="nextTo"/>
        <c:txPr>
          <a:bodyPr/>
          <a:lstStyle/>
          <a:p>
            <a:pPr>
              <a:defRPr b="1">
                <a:latin typeface="Times New Roman" panose="02020603050405020304" pitchFamily="18" charset="0"/>
                <a:cs typeface="Times New Roman" panose="02020603050405020304" pitchFamily="18" charset="0"/>
              </a:defRPr>
            </a:pPr>
            <a:endParaRPr lang="ru-RU"/>
          </a:p>
        </c:txPr>
        <c:crossAx val="166216256"/>
        <c:crosses val="autoZero"/>
        <c:auto val="1"/>
        <c:lblAlgn val="ctr"/>
        <c:lblOffset val="100"/>
        <c:noMultiLvlLbl val="0"/>
      </c:catAx>
      <c:valAx>
        <c:axId val="166216256"/>
        <c:scaling>
          <c:orientation val="minMax"/>
          <c:min val="0"/>
        </c:scaling>
        <c:delete val="0"/>
        <c:axPos val="l"/>
        <c:majorGridlines/>
        <c:numFmt formatCode="#,##0" sourceLinked="1"/>
        <c:majorTickMark val="out"/>
        <c:minorTickMark val="none"/>
        <c:tickLblPos val="nextTo"/>
        <c:txPr>
          <a:bodyPr/>
          <a:lstStyle/>
          <a:p>
            <a:pPr>
              <a:defRPr>
                <a:latin typeface="Times New Roman" panose="02020603050405020304" pitchFamily="18" charset="0"/>
                <a:cs typeface="Times New Roman" panose="02020603050405020304" pitchFamily="18" charset="0"/>
              </a:defRPr>
            </a:pPr>
            <a:endParaRPr lang="ru-RU"/>
          </a:p>
        </c:txPr>
        <c:crossAx val="6724608"/>
        <c:crosses val="autoZero"/>
        <c:crossBetween val="between"/>
      </c:valAx>
      <c:spPr>
        <a:noFill/>
        <a:ln w="25390">
          <a:noFill/>
        </a:ln>
      </c:spPr>
    </c:plotArea>
    <c:plotVisOnly val="1"/>
    <c:dispBlanksAs val="gap"/>
    <c:showDLblsOverMax val="0"/>
  </c:chart>
  <c:txPr>
    <a:bodyPr/>
    <a:lstStyle/>
    <a:p>
      <a:pPr>
        <a:defRPr sz="1200">
          <a:latin typeface="TimesET" pitchFamily="2" charset="0"/>
        </a:defRPr>
      </a:pPr>
      <a:endParaRPr lang="ru-RU"/>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dirty="0" smtClean="0"/>
              <a:t>Налог, взимаемый в связи с применением УСН</a:t>
            </a:r>
            <a:endParaRPr lang="ru-RU" dirty="0"/>
          </a:p>
        </c:rich>
      </c:tx>
      <c:layout/>
      <c:overlay val="0"/>
    </c:title>
    <c:autoTitleDeleted val="0"/>
    <c:view3D>
      <c:rotX val="5"/>
      <c:rotY val="5"/>
      <c:depthPercent val="100"/>
      <c:rAngAx val="1"/>
    </c:view3D>
    <c:floor>
      <c:thickness val="0"/>
    </c:floor>
    <c:sideWall>
      <c:thickness val="0"/>
    </c:sideWall>
    <c:backWall>
      <c:thickness val="0"/>
    </c:backWall>
    <c:plotArea>
      <c:layout/>
      <c:bar3DChart>
        <c:barDir val="col"/>
        <c:grouping val="stacked"/>
        <c:varyColors val="0"/>
        <c:ser>
          <c:idx val="0"/>
          <c:order val="0"/>
          <c:tx>
            <c:strRef>
              <c:f>Лист1!$B$1</c:f>
              <c:strCache>
                <c:ptCount val="1"/>
                <c:pt idx="0">
                  <c:v>Акцизы на нефтепродукты</c:v>
                </c:pt>
              </c:strCache>
            </c:strRef>
          </c:tx>
          <c:spPr>
            <a:gradFill>
              <a:gsLst>
                <a:gs pos="0">
                  <a:srgbClr val="DDEBCF"/>
                </a:gs>
                <a:gs pos="50000">
                  <a:srgbClr val="9CB86E"/>
                </a:gs>
                <a:gs pos="100000">
                  <a:srgbClr val="156B13"/>
                </a:gs>
              </a:gsLst>
              <a:lin ang="5400000" scaled="0"/>
            </a:gradFill>
          </c:spPr>
          <c:invertIfNegative val="0"/>
          <c:dLbls>
            <c:dLbl>
              <c:idx val="0"/>
              <c:layout>
                <c:manualLayout>
                  <c:x val="4.302168021680217E-3"/>
                  <c:y val="-0.3466954022988506"/>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2906504065040729E-2"/>
                  <c:y val="-0.37406609195402296"/>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nchor="t" anchorCtr="0"/>
              <a:lstStyle/>
              <a:p>
                <a:pPr>
                  <a:defRPr b="1"/>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Лист1!$A$2:$A$3</c:f>
              <c:strCache>
                <c:ptCount val="2"/>
                <c:pt idx="0">
                  <c:v>2020 год</c:v>
                </c:pt>
                <c:pt idx="1">
                  <c:v>2021 год</c:v>
                </c:pt>
              </c:strCache>
            </c:strRef>
          </c:cat>
          <c:val>
            <c:numRef>
              <c:f>Лист1!$B$2:$B$3</c:f>
              <c:numCache>
                <c:formatCode>#,##0</c:formatCode>
                <c:ptCount val="2"/>
                <c:pt idx="0">
                  <c:v>2917.6066999999998</c:v>
                </c:pt>
                <c:pt idx="1">
                  <c:v>3245.8</c:v>
                </c:pt>
              </c:numCache>
            </c:numRef>
          </c:val>
        </c:ser>
        <c:dLbls>
          <c:showLegendKey val="0"/>
          <c:showVal val="0"/>
          <c:showCatName val="0"/>
          <c:showSerName val="0"/>
          <c:showPercent val="0"/>
          <c:showBubbleSize val="0"/>
        </c:dLbls>
        <c:gapWidth val="150"/>
        <c:shape val="cylinder"/>
        <c:axId val="168152576"/>
        <c:axId val="166217984"/>
        <c:axId val="0"/>
      </c:bar3DChart>
      <c:catAx>
        <c:axId val="168152576"/>
        <c:scaling>
          <c:orientation val="minMax"/>
        </c:scaling>
        <c:delete val="0"/>
        <c:axPos val="b"/>
        <c:numFmt formatCode="General" sourceLinked="1"/>
        <c:majorTickMark val="out"/>
        <c:minorTickMark val="none"/>
        <c:tickLblPos val="nextTo"/>
        <c:txPr>
          <a:bodyPr/>
          <a:lstStyle/>
          <a:p>
            <a:pPr>
              <a:defRPr b="1"/>
            </a:pPr>
            <a:endParaRPr lang="ru-RU"/>
          </a:p>
        </c:txPr>
        <c:crossAx val="166217984"/>
        <c:crosses val="autoZero"/>
        <c:auto val="1"/>
        <c:lblAlgn val="ctr"/>
        <c:lblOffset val="100"/>
        <c:noMultiLvlLbl val="0"/>
      </c:catAx>
      <c:valAx>
        <c:axId val="166217984"/>
        <c:scaling>
          <c:orientation val="minMax"/>
          <c:min val="0"/>
        </c:scaling>
        <c:delete val="0"/>
        <c:axPos val="l"/>
        <c:majorGridlines/>
        <c:numFmt formatCode="#,##0" sourceLinked="1"/>
        <c:majorTickMark val="out"/>
        <c:minorTickMark val="none"/>
        <c:tickLblPos val="nextTo"/>
        <c:crossAx val="168152576"/>
        <c:crosses val="autoZero"/>
        <c:crossBetween val="between"/>
      </c:valAx>
      <c:spPr>
        <a:noFill/>
        <a:ln w="25390">
          <a:noFill/>
        </a:ln>
      </c:spPr>
    </c:plotArea>
    <c:plotVisOnly val="1"/>
    <c:dispBlanksAs val="gap"/>
    <c:showDLblsOverMax val="0"/>
  </c:chart>
  <c:txPr>
    <a:bodyPr/>
    <a:lstStyle/>
    <a:p>
      <a:pPr>
        <a:defRPr sz="1200">
          <a:latin typeface="Times New Roman" panose="02020603050405020304" pitchFamily="18" charset="0"/>
          <a:cs typeface="Times New Roman" panose="02020603050405020304" pitchFamily="18" charset="0"/>
        </a:defRPr>
      </a:pPr>
      <a:endParaRPr lang="ru-RU"/>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5"/>
      <c:rotY val="10"/>
      <c:depthPercent val="100"/>
      <c:rAngAx val="1"/>
    </c:view3D>
    <c:floor>
      <c:thickness val="0"/>
    </c:floor>
    <c:sideWall>
      <c:thickness val="0"/>
    </c:sideWall>
    <c:backWall>
      <c:thickness val="0"/>
    </c:backWall>
    <c:plotArea>
      <c:layout>
        <c:manualLayout>
          <c:layoutTarget val="inner"/>
          <c:xMode val="edge"/>
          <c:yMode val="edge"/>
          <c:x val="1.1982795562397847E-3"/>
          <c:y val="9.4985381028124233E-2"/>
          <c:w val="0.99880172044376025"/>
          <c:h val="0.72769393560643214"/>
        </c:manualLayout>
      </c:layout>
      <c:bar3DChart>
        <c:barDir val="col"/>
        <c:grouping val="stacked"/>
        <c:varyColors val="0"/>
        <c:ser>
          <c:idx val="1"/>
          <c:order val="0"/>
          <c:tx>
            <c:strRef>
              <c:f>Лист1!$A$2</c:f>
              <c:strCache>
                <c:ptCount val="1"/>
                <c:pt idx="0">
                  <c:v>Безвозмездные поступления</c:v>
                </c:pt>
              </c:strCache>
            </c:strRef>
          </c:tx>
          <c:spPr>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c:spPr>
          <c:invertIfNegative val="0"/>
          <c:dPt>
            <c:idx val="1"/>
            <c:invertIfNegative val="0"/>
            <c:bubble3D val="0"/>
            <c:spPr>
              <a:solidFill>
                <a:srgbClr val="00B050"/>
              </a:soli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c:spPr>
          </c:dPt>
          <c:dLbls>
            <c:dLbl>
              <c:idx val="0"/>
              <c:layout>
                <c:manualLayout>
                  <c:x val="2.1670641857821138E-2"/>
                  <c:y val="-0.37180553512072234"/>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3358671253118371E-2"/>
                  <c:y val="-0.39225221221666062"/>
                </c:manualLayout>
              </c:layout>
              <c:showLegendKey val="0"/>
              <c:showVal val="1"/>
              <c:showCatName val="0"/>
              <c:showSerName val="0"/>
              <c:showPercent val="0"/>
              <c:showBubbleSize val="0"/>
              <c:extLst>
                <c:ext xmlns:c15="http://schemas.microsoft.com/office/drawing/2012/chart" uri="{CE6537A1-D6FC-4f65-9D91-7224C49458BB}"/>
              </c:extLst>
            </c:dLbl>
            <c:numFmt formatCode="#,##0.0" sourceLinked="0"/>
            <c:spPr>
              <a:noFill/>
              <a:ln>
                <a:noFill/>
              </a:ln>
              <a:effectLst/>
            </c:spPr>
            <c:txPr>
              <a:bodyPr/>
              <a:lstStyle/>
              <a:p>
                <a:pPr>
                  <a:defRPr b="1"/>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Лист1!$B$1:$C$1</c:f>
              <c:strCache>
                <c:ptCount val="2"/>
                <c:pt idx="0">
                  <c:v>План</c:v>
                </c:pt>
                <c:pt idx="1">
                  <c:v>Факт</c:v>
                </c:pt>
              </c:strCache>
            </c:strRef>
          </c:cat>
          <c:val>
            <c:numRef>
              <c:f>Лист1!$B$2:$C$2</c:f>
              <c:numCache>
                <c:formatCode>0.0</c:formatCode>
                <c:ptCount val="2"/>
                <c:pt idx="0">
                  <c:v>39346.5</c:v>
                </c:pt>
                <c:pt idx="1">
                  <c:v>41079.599999999999</c:v>
                </c:pt>
              </c:numCache>
            </c:numRef>
          </c:val>
        </c:ser>
        <c:dLbls>
          <c:showLegendKey val="0"/>
          <c:showVal val="0"/>
          <c:showCatName val="0"/>
          <c:showSerName val="0"/>
          <c:showPercent val="0"/>
          <c:showBubbleSize val="0"/>
        </c:dLbls>
        <c:gapWidth val="217"/>
        <c:gapDepth val="260"/>
        <c:shape val="cylinder"/>
        <c:axId val="168156672"/>
        <c:axId val="166220288"/>
        <c:axId val="0"/>
      </c:bar3DChart>
      <c:catAx>
        <c:axId val="168156672"/>
        <c:scaling>
          <c:orientation val="minMax"/>
        </c:scaling>
        <c:delete val="0"/>
        <c:axPos val="b"/>
        <c:numFmt formatCode="General" sourceLinked="1"/>
        <c:majorTickMark val="none"/>
        <c:minorTickMark val="none"/>
        <c:tickLblPos val="nextTo"/>
        <c:crossAx val="166220288"/>
        <c:crosses val="autoZero"/>
        <c:auto val="1"/>
        <c:lblAlgn val="ctr"/>
        <c:lblOffset val="100"/>
        <c:noMultiLvlLbl val="0"/>
      </c:catAx>
      <c:valAx>
        <c:axId val="166220288"/>
        <c:scaling>
          <c:orientation val="minMax"/>
          <c:min val="0"/>
        </c:scaling>
        <c:delete val="1"/>
        <c:axPos val="l"/>
        <c:majorGridlines/>
        <c:numFmt formatCode="0.0" sourceLinked="1"/>
        <c:majorTickMark val="none"/>
        <c:minorTickMark val="none"/>
        <c:tickLblPos val="nextTo"/>
        <c:crossAx val="168156672"/>
        <c:crosses val="autoZero"/>
        <c:crossBetween val="between"/>
      </c:valAx>
      <c:spPr>
        <a:noFill/>
        <a:ln w="25409">
          <a:noFill/>
        </a:ln>
      </c:spPr>
    </c:plotArea>
    <c:plotVisOnly val="1"/>
    <c:dispBlanksAs val="gap"/>
    <c:showDLblsOverMax val="0"/>
  </c:chart>
  <c:txPr>
    <a:bodyPr/>
    <a:lstStyle/>
    <a:p>
      <a:pPr>
        <a:defRPr sz="1809">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План</c:v>
                </c:pt>
              </c:strCache>
            </c:strRef>
          </c:tx>
          <c:invertIfNegative val="0"/>
          <c:dLbls>
            <c:dLbl>
              <c:idx val="0"/>
              <c:layout>
                <c:manualLayout>
                  <c:x val="-6.6975680620577818E-3"/>
                  <c:y val="-2.050805724428551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7578918798051976E-7"/>
                  <c:y val="-8.2032228977142081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1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Лист1!$A$2:$A$5</c:f>
              <c:strCache>
                <c:ptCount val="4"/>
                <c:pt idx="0">
                  <c:v>Дотации</c:v>
                </c:pt>
                <c:pt idx="1">
                  <c:v>Субсидии</c:v>
                </c:pt>
                <c:pt idx="2">
                  <c:v>Субвенции</c:v>
                </c:pt>
                <c:pt idx="3">
                  <c:v>Иные межбюджетные трансферты</c:v>
                </c:pt>
              </c:strCache>
            </c:strRef>
          </c:cat>
          <c:val>
            <c:numRef>
              <c:f>Лист1!$B$2:$B$5</c:f>
              <c:numCache>
                <c:formatCode>#,##0</c:formatCode>
                <c:ptCount val="4"/>
                <c:pt idx="0">
                  <c:v>14780.7</c:v>
                </c:pt>
                <c:pt idx="1">
                  <c:v>13817.3</c:v>
                </c:pt>
                <c:pt idx="2">
                  <c:v>3191.9</c:v>
                </c:pt>
                <c:pt idx="3">
                  <c:v>5640.6</c:v>
                </c:pt>
              </c:numCache>
            </c:numRef>
          </c:val>
        </c:ser>
        <c:ser>
          <c:idx val="1"/>
          <c:order val="1"/>
          <c:tx>
            <c:strRef>
              <c:f>Лист1!$C$1</c:f>
              <c:strCache>
                <c:ptCount val="1"/>
                <c:pt idx="0">
                  <c:v>Факт</c:v>
                </c:pt>
              </c:strCache>
            </c:strRef>
          </c:tx>
          <c:invertIfNegative val="0"/>
          <c:dLbls>
            <c:dLbl>
              <c:idx val="0"/>
              <c:layout>
                <c:manualLayout>
                  <c:x val="4.9115499121757215E-2"/>
                  <c:y val="-2.0508380205816922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4.2417931059699494E-2"/>
                  <c:y val="-1.23048343465713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902279493558373E-2"/>
                  <c:y val="-4.1016114488571041E-3"/>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1255317622936409E-2"/>
                  <c:y val="-8.2032228977142081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1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Лист1!$A$2:$A$5</c:f>
              <c:strCache>
                <c:ptCount val="4"/>
                <c:pt idx="0">
                  <c:v>Дотации</c:v>
                </c:pt>
                <c:pt idx="1">
                  <c:v>Субсидии</c:v>
                </c:pt>
                <c:pt idx="2">
                  <c:v>Субвенции</c:v>
                </c:pt>
                <c:pt idx="3">
                  <c:v>Иные межбюджетные трансферты</c:v>
                </c:pt>
              </c:strCache>
            </c:strRef>
          </c:cat>
          <c:val>
            <c:numRef>
              <c:f>Лист1!$C$2:$C$5</c:f>
              <c:numCache>
                <c:formatCode>#,##0</c:formatCode>
                <c:ptCount val="4"/>
                <c:pt idx="0">
                  <c:v>15302.5</c:v>
                </c:pt>
                <c:pt idx="1">
                  <c:v>13023.4</c:v>
                </c:pt>
                <c:pt idx="2">
                  <c:v>3156</c:v>
                </c:pt>
                <c:pt idx="3">
                  <c:v>7525.8</c:v>
                </c:pt>
              </c:numCache>
            </c:numRef>
          </c:val>
        </c:ser>
        <c:dLbls>
          <c:showLegendKey val="0"/>
          <c:showVal val="0"/>
          <c:showCatName val="0"/>
          <c:showSerName val="0"/>
          <c:showPercent val="0"/>
          <c:showBubbleSize val="0"/>
        </c:dLbls>
        <c:gapWidth val="150"/>
        <c:shape val="box"/>
        <c:axId val="167866880"/>
        <c:axId val="166222016"/>
        <c:axId val="0"/>
      </c:bar3DChart>
      <c:catAx>
        <c:axId val="167866880"/>
        <c:scaling>
          <c:orientation val="minMax"/>
        </c:scaling>
        <c:delete val="0"/>
        <c:axPos val="b"/>
        <c:numFmt formatCode="General" sourceLinked="0"/>
        <c:majorTickMark val="out"/>
        <c:minorTickMark val="none"/>
        <c:tickLblPos val="nextTo"/>
        <c:txPr>
          <a:bodyPr/>
          <a:lstStyle/>
          <a:p>
            <a:pPr>
              <a:defRPr b="1">
                <a:latin typeface="Times New Roman" panose="02020603050405020304" pitchFamily="18" charset="0"/>
                <a:cs typeface="Times New Roman" panose="02020603050405020304" pitchFamily="18" charset="0"/>
              </a:defRPr>
            </a:pPr>
            <a:endParaRPr lang="ru-RU"/>
          </a:p>
        </c:txPr>
        <c:crossAx val="166222016"/>
        <c:crosses val="autoZero"/>
        <c:auto val="1"/>
        <c:lblAlgn val="ctr"/>
        <c:lblOffset val="100"/>
        <c:noMultiLvlLbl val="0"/>
      </c:catAx>
      <c:valAx>
        <c:axId val="166222016"/>
        <c:scaling>
          <c:orientation val="minMax"/>
        </c:scaling>
        <c:delete val="0"/>
        <c:axPos val="l"/>
        <c:majorGridlines/>
        <c:numFmt formatCode="#,##0" sourceLinked="1"/>
        <c:majorTickMark val="out"/>
        <c:minorTickMark val="none"/>
        <c:tickLblPos val="nextTo"/>
        <c:txPr>
          <a:bodyPr/>
          <a:lstStyle/>
          <a:p>
            <a:pPr>
              <a:defRPr>
                <a:latin typeface="Times New Roman" panose="02020603050405020304" pitchFamily="18" charset="0"/>
                <a:cs typeface="Times New Roman" panose="02020603050405020304" pitchFamily="18" charset="0"/>
              </a:defRPr>
            </a:pPr>
            <a:endParaRPr lang="ru-RU"/>
          </a:p>
        </c:txPr>
        <c:crossAx val="16786688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877628456108004E-2"/>
          <c:y val="0.15096743786144304"/>
          <c:w val="0.86740056898377582"/>
          <c:h val="0.55275651556690319"/>
        </c:manualLayout>
      </c:layout>
      <c:barChart>
        <c:barDir val="col"/>
        <c:grouping val="clustered"/>
        <c:varyColors val="0"/>
        <c:ser>
          <c:idx val="1"/>
          <c:order val="0"/>
          <c:tx>
            <c:strRef>
              <c:f>Лист1!$B$1</c:f>
              <c:strCache>
                <c:ptCount val="1"/>
                <c:pt idx="0">
                  <c:v>Объем собственных доходов Чувашской Республики, млн. рублей </c:v>
                </c:pt>
              </c:strCache>
            </c:strRef>
          </c:tx>
          <c:spPr>
            <a:solidFill>
              <a:srgbClr val="6699FF"/>
            </a:solidFill>
            <a:effectLst>
              <a:outerShdw blurRad="50800" dist="38100" dir="18900000" algn="bl" rotWithShape="0">
                <a:prstClr val="black">
                  <a:alpha val="40000"/>
                </a:prstClr>
              </a:outerShdw>
            </a:effectLst>
            <a:scene3d>
              <a:camera prst="orthographicFront"/>
              <a:lightRig rig="threePt" dir="t"/>
            </a:scene3d>
            <a:sp3d>
              <a:bevelT/>
            </a:sp3d>
          </c:spPr>
          <c:invertIfNegative val="0"/>
          <c:dLbls>
            <c:dLbl>
              <c:idx val="0"/>
              <c:layout/>
              <c:dLblPos val="outEnd"/>
              <c:showLegendKey val="0"/>
              <c:showVal val="1"/>
              <c:showCatName val="0"/>
              <c:showSerName val="0"/>
              <c:showPercent val="0"/>
              <c:showBubbleSize val="0"/>
              <c:extLst>
                <c:ext xmlns:c15="http://schemas.microsoft.com/office/drawing/2012/chart" uri="{CE6537A1-D6FC-4f65-9D91-7224C49458BB}"/>
              </c:extLst>
            </c:dLbl>
            <c:dLbl>
              <c:idx val="1"/>
              <c:layout/>
              <c:dLblPos val="outEnd"/>
              <c:showLegendKey val="0"/>
              <c:showVal val="1"/>
              <c:showCatName val="0"/>
              <c:showSerName val="0"/>
              <c:showPercent val="0"/>
              <c:showBubbleSize val="0"/>
              <c:extLst>
                <c:ext xmlns:c15="http://schemas.microsoft.com/office/drawing/2012/chart" uri="{CE6537A1-D6FC-4f65-9D91-7224C49458BB}"/>
              </c:extLst>
            </c:dLbl>
            <c:dLbl>
              <c:idx val="2"/>
              <c:layout/>
              <c:dLblPos val="outEnd"/>
              <c:showLegendKey val="0"/>
              <c:showVal val="1"/>
              <c:showCatName val="0"/>
              <c:showSerName val="0"/>
              <c:showPercent val="0"/>
              <c:showBubbleSize val="0"/>
              <c:extLst>
                <c:ext xmlns:c15="http://schemas.microsoft.com/office/drawing/2012/chart" uri="{CE6537A1-D6FC-4f65-9D91-7224C49458BB}"/>
              </c:extLst>
            </c:dLbl>
            <c:dLbl>
              <c:idx val="3"/>
              <c:layout/>
              <c:dLblPos val="outEnd"/>
              <c:showLegendKey val="0"/>
              <c:showVal val="1"/>
              <c:showCatName val="0"/>
              <c:showSerName val="0"/>
              <c:showPercent val="0"/>
              <c:showBubbleSize val="0"/>
              <c:extLst>
                <c:ext xmlns:c15="http://schemas.microsoft.com/office/drawing/2012/chart" uri="{CE6537A1-D6FC-4f65-9D91-7224C49458BB}"/>
              </c:extLst>
            </c:dLbl>
            <c:dLbl>
              <c:idx val="4"/>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dLblPos val="outEnd"/>
            <c:showLegendKey val="0"/>
            <c:showVal val="0"/>
            <c:showCatName val="0"/>
            <c:showSerName val="0"/>
            <c:showPercent val="0"/>
            <c:showBubbleSize val="0"/>
            <c:extLst>
              <c:ext xmlns:c15="http://schemas.microsoft.com/office/drawing/2012/chart" uri="{CE6537A1-D6FC-4f65-9D91-7224C49458BB}">
                <c15:showLeaderLines val="1"/>
              </c:ext>
            </c:extLst>
          </c:dLbls>
          <c:cat>
            <c:strRef>
              <c:f>Лист1!$A$2:$A$6</c:f>
              <c:strCache>
                <c:ptCount val="5"/>
                <c:pt idx="0">
                  <c:v>2017 год</c:v>
                </c:pt>
                <c:pt idx="1">
                  <c:v>2018 год</c:v>
                </c:pt>
                <c:pt idx="2">
                  <c:v>2019 год</c:v>
                </c:pt>
                <c:pt idx="3">
                  <c:v>2020 год</c:v>
                </c:pt>
                <c:pt idx="4">
                  <c:v>2021 год</c:v>
                </c:pt>
              </c:strCache>
            </c:strRef>
          </c:cat>
          <c:val>
            <c:numRef>
              <c:f>Лист1!$B$2:$B$6</c:f>
              <c:numCache>
                <c:formatCode>#,##0.0</c:formatCode>
                <c:ptCount val="5"/>
                <c:pt idx="0">
                  <c:v>34500.188978819999</c:v>
                </c:pt>
                <c:pt idx="1">
                  <c:v>37876.9</c:v>
                </c:pt>
                <c:pt idx="2">
                  <c:v>39217.300000000003</c:v>
                </c:pt>
                <c:pt idx="3">
                  <c:v>39398.674500000001</c:v>
                </c:pt>
                <c:pt idx="4">
                  <c:v>46050</c:v>
                </c:pt>
              </c:numCache>
            </c:numRef>
          </c:val>
        </c:ser>
        <c:dLbls>
          <c:showLegendKey val="0"/>
          <c:showVal val="0"/>
          <c:showCatName val="0"/>
          <c:showSerName val="0"/>
          <c:showPercent val="0"/>
          <c:showBubbleSize val="0"/>
        </c:dLbls>
        <c:gapWidth val="150"/>
        <c:axId val="167876608"/>
        <c:axId val="58196544"/>
      </c:barChart>
      <c:lineChart>
        <c:grouping val="standard"/>
        <c:varyColors val="0"/>
        <c:ser>
          <c:idx val="2"/>
          <c:order val="1"/>
          <c:tx>
            <c:strRef>
              <c:f>Лист1!$C$1</c:f>
              <c:strCache>
                <c:ptCount val="1"/>
                <c:pt idx="0">
                  <c:v>Собственные доходы на 1 жителя, тыс. рублей</c:v>
                </c:pt>
              </c:strCache>
            </c:strRef>
          </c:tx>
          <c:spPr>
            <a:ln w="25394">
              <a:solidFill>
                <a:srgbClr val="CC99FF"/>
              </a:solidFill>
            </a:ln>
            <a:effectLst>
              <a:outerShdw blurRad="50800" dist="38100" dir="5400000" algn="t" rotWithShape="0">
                <a:prstClr val="black">
                  <a:alpha val="40000"/>
                </a:prstClr>
              </a:outerShdw>
            </a:effectLst>
          </c:spPr>
          <c:marker>
            <c:symbol val="diamond"/>
            <c:size val="48"/>
            <c:spPr>
              <a:solidFill>
                <a:srgbClr val="EC9CC4"/>
              </a:solidFill>
              <a:ln>
                <a:noFill/>
              </a:ln>
              <a:effectLst>
                <a:outerShdw blurRad="50800" dist="38100" dir="5400000" algn="t" rotWithShape="0">
                  <a:prstClr val="black">
                    <a:alpha val="40000"/>
                  </a:prstClr>
                </a:outerShdw>
              </a:effectLst>
            </c:spPr>
          </c:marker>
          <c:dLbls>
            <c:dLbl>
              <c:idx val="0"/>
              <c:spPr/>
              <c:txPr>
                <a:bodyPr/>
                <a:lstStyle/>
                <a:p>
                  <a:pPr>
                    <a:defRPr sz="11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dLbl>
            <c:dLbl>
              <c:idx val="1"/>
              <c:spPr/>
              <c:txPr>
                <a:bodyPr/>
                <a:lstStyle/>
                <a:p>
                  <a:pPr>
                    <a:defRPr sz="11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dLbl>
            <c:dLbl>
              <c:idx val="2"/>
              <c:spPr/>
              <c:txPr>
                <a:bodyPr/>
                <a:lstStyle/>
                <a:p>
                  <a:pPr>
                    <a:defRPr sz="11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dLbl>
            <c:spPr>
              <a:noFill/>
              <a:ln>
                <a:noFill/>
              </a:ln>
              <a:effectLst/>
            </c:spPr>
            <c:txPr>
              <a:bodyPr/>
              <a:lstStyle/>
              <a:p>
                <a:pPr>
                  <a:defRPr sz="11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Лист1!$A$2:$A$6</c:f>
              <c:strCache>
                <c:ptCount val="5"/>
                <c:pt idx="0">
                  <c:v>2017 год</c:v>
                </c:pt>
                <c:pt idx="1">
                  <c:v>2018 год</c:v>
                </c:pt>
                <c:pt idx="2">
                  <c:v>2019 год</c:v>
                </c:pt>
                <c:pt idx="3">
                  <c:v>2020 год</c:v>
                </c:pt>
                <c:pt idx="4">
                  <c:v>2021 год</c:v>
                </c:pt>
              </c:strCache>
            </c:strRef>
          </c:cat>
          <c:val>
            <c:numRef>
              <c:f>Лист1!$C$2:$C$6</c:f>
              <c:numCache>
                <c:formatCode>0.00</c:formatCode>
                <c:ptCount val="5"/>
                <c:pt idx="0">
                  <c:v>28.023872129656407</c:v>
                </c:pt>
                <c:pt idx="1">
                  <c:v>30.960356383848289</c:v>
                </c:pt>
                <c:pt idx="2">
                  <c:v>32.203399573000496</c:v>
                </c:pt>
                <c:pt idx="3">
                  <c:v>32.617496895438364</c:v>
                </c:pt>
                <c:pt idx="4">
                  <c:v>38.426234979973295</c:v>
                </c:pt>
              </c:numCache>
            </c:numRef>
          </c:val>
          <c:smooth val="0"/>
        </c:ser>
        <c:dLbls>
          <c:showLegendKey val="0"/>
          <c:showVal val="0"/>
          <c:showCatName val="0"/>
          <c:showSerName val="0"/>
          <c:showPercent val="0"/>
          <c:showBubbleSize val="0"/>
        </c:dLbls>
        <c:hiLowLines/>
        <c:marker val="1"/>
        <c:smooth val="0"/>
        <c:axId val="167877632"/>
        <c:axId val="58197120"/>
      </c:lineChart>
      <c:catAx>
        <c:axId val="167876608"/>
        <c:scaling>
          <c:orientation val="minMax"/>
        </c:scaling>
        <c:delete val="0"/>
        <c:axPos val="b"/>
        <c:numFmt formatCode="dd/mm/yyyy" sourceLinked="0"/>
        <c:majorTickMark val="out"/>
        <c:minorTickMark val="none"/>
        <c:tickLblPos val="nextTo"/>
        <c:txPr>
          <a:bodyPr/>
          <a:lstStyle/>
          <a:p>
            <a:pPr>
              <a:defRPr sz="1050" b="1">
                <a:latin typeface="Times New Roman" panose="02020603050405020304" pitchFamily="18" charset="0"/>
                <a:cs typeface="Times New Roman" panose="02020603050405020304" pitchFamily="18" charset="0"/>
              </a:defRPr>
            </a:pPr>
            <a:endParaRPr lang="ru-RU"/>
          </a:p>
        </c:txPr>
        <c:crossAx val="58196544"/>
        <c:crosses val="autoZero"/>
        <c:auto val="1"/>
        <c:lblAlgn val="ctr"/>
        <c:lblOffset val="100"/>
        <c:noMultiLvlLbl val="1"/>
      </c:catAx>
      <c:valAx>
        <c:axId val="58196544"/>
        <c:scaling>
          <c:orientation val="minMax"/>
          <c:min val="0"/>
        </c:scaling>
        <c:delete val="0"/>
        <c:axPos val="l"/>
        <c:majorGridlines/>
        <c:numFmt formatCode="#,##0.0" sourceLinked="1"/>
        <c:majorTickMark val="none"/>
        <c:minorTickMark val="none"/>
        <c:tickLblPos val="none"/>
        <c:txPr>
          <a:bodyPr/>
          <a:lstStyle/>
          <a:p>
            <a:pPr>
              <a:defRPr sz="1200" b="1"/>
            </a:pPr>
            <a:endParaRPr lang="ru-RU"/>
          </a:p>
        </c:txPr>
        <c:crossAx val="167876608"/>
        <c:crosses val="autoZero"/>
        <c:crossBetween val="between"/>
      </c:valAx>
      <c:valAx>
        <c:axId val="58197120"/>
        <c:scaling>
          <c:orientation val="minMax"/>
          <c:max val="45"/>
        </c:scaling>
        <c:delete val="0"/>
        <c:axPos val="r"/>
        <c:numFmt formatCode="0.00" sourceLinked="1"/>
        <c:majorTickMark val="none"/>
        <c:minorTickMark val="none"/>
        <c:tickLblPos val="none"/>
        <c:spPr>
          <a:noFill/>
          <a:ln>
            <a:noFill/>
          </a:ln>
        </c:spPr>
        <c:crossAx val="167877632"/>
        <c:crosses val="max"/>
        <c:crossBetween val="between"/>
      </c:valAx>
      <c:catAx>
        <c:axId val="167877632"/>
        <c:scaling>
          <c:orientation val="minMax"/>
        </c:scaling>
        <c:delete val="1"/>
        <c:axPos val="b"/>
        <c:numFmt formatCode="General" sourceLinked="1"/>
        <c:majorTickMark val="out"/>
        <c:minorTickMark val="none"/>
        <c:tickLblPos val="nextTo"/>
        <c:crossAx val="58197120"/>
        <c:crosses val="autoZero"/>
        <c:auto val="1"/>
        <c:lblAlgn val="ctr"/>
        <c:lblOffset val="100"/>
        <c:noMultiLvlLbl val="0"/>
      </c:catAx>
      <c:spPr>
        <a:noFill/>
        <a:ln w="25394">
          <a:noFill/>
        </a:ln>
      </c:spPr>
    </c:plotArea>
    <c:legend>
      <c:legendPos val="r"/>
      <c:legendEntry>
        <c:idx val="0"/>
        <c:txPr>
          <a:bodyPr/>
          <a:lstStyle/>
          <a:p>
            <a:pPr>
              <a:defRPr sz="1100" b="0">
                <a:latin typeface="Times New Roman" panose="02020603050405020304" pitchFamily="18" charset="0"/>
                <a:cs typeface="Times New Roman" panose="02020603050405020304" pitchFamily="18" charset="0"/>
              </a:defRPr>
            </a:pPr>
            <a:endParaRPr lang="ru-RU"/>
          </a:p>
        </c:txPr>
      </c:legendEntry>
      <c:legendEntry>
        <c:idx val="1"/>
        <c:txPr>
          <a:bodyPr/>
          <a:lstStyle/>
          <a:p>
            <a:pPr>
              <a:defRPr sz="1100" b="0">
                <a:latin typeface="Times New Roman" panose="02020603050405020304" pitchFamily="18" charset="0"/>
                <a:cs typeface="Times New Roman" panose="02020603050405020304" pitchFamily="18" charset="0"/>
              </a:defRPr>
            </a:pPr>
            <a:endParaRPr lang="ru-RU"/>
          </a:p>
        </c:txPr>
      </c:legendEntry>
      <c:layout>
        <c:manualLayout>
          <c:xMode val="edge"/>
          <c:yMode val="edge"/>
          <c:x val="3.1894831521821293E-2"/>
          <c:y val="0.79955938055493847"/>
          <c:w val="0.90331164924085749"/>
          <c:h val="0.15359252617764693"/>
        </c:manualLayout>
      </c:layout>
      <c:overlay val="0"/>
      <c:txPr>
        <a:bodyPr/>
        <a:lstStyle/>
        <a:p>
          <a:pPr>
            <a:defRPr sz="1100" b="0">
              <a:latin typeface="Times New Roman" panose="02020603050405020304" pitchFamily="18" charset="0"/>
              <a:cs typeface="Times New Roman" panose="02020603050405020304" pitchFamily="18" charset="0"/>
            </a:defRPr>
          </a:pPr>
          <a:endParaRPr lang="ru-RU"/>
        </a:p>
      </c:txPr>
    </c:legend>
    <c:plotVisOnly val="1"/>
    <c:dispBlanksAs val="zero"/>
    <c:showDLblsOverMax val="0"/>
  </c:chart>
  <c:txPr>
    <a:bodyPr/>
    <a:lstStyle/>
    <a:p>
      <a:pPr>
        <a:defRPr sz="1800">
          <a:latin typeface="Arial Cyr" pitchFamily="34" charset="0"/>
          <a:cs typeface="Arial Cyr" pitchFamily="34" charset="0"/>
        </a:defRPr>
      </a:pPr>
      <a:endParaRPr lang="ru-RU"/>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8481349622176071"/>
          <c:y val="2.882904447488541E-2"/>
          <c:w val="0.36949216636862003"/>
          <c:h val="0.89426182497286377"/>
        </c:manualLayout>
      </c:layout>
      <c:barChart>
        <c:barDir val="bar"/>
        <c:grouping val="clustered"/>
        <c:varyColors val="0"/>
        <c:ser>
          <c:idx val="0"/>
          <c:order val="0"/>
          <c:spPr>
            <a:gradFill flip="none" rotWithShape="1">
              <a:gsLst>
                <a:gs pos="0">
                  <a:srgbClr val="00C350">
                    <a:shade val="30000"/>
                    <a:satMod val="115000"/>
                  </a:srgbClr>
                </a:gs>
                <a:gs pos="50000">
                  <a:srgbClr val="00C350">
                    <a:shade val="67500"/>
                    <a:satMod val="115000"/>
                  </a:srgbClr>
                </a:gs>
                <a:gs pos="100000">
                  <a:srgbClr val="00C350">
                    <a:shade val="100000"/>
                    <a:satMod val="115000"/>
                  </a:srgbClr>
                </a:gs>
              </a:gsLst>
              <a:lin ang="5400000" scaled="1"/>
              <a:tileRect/>
            </a:gradFill>
          </c:spPr>
          <c:invertIfNegative val="0"/>
          <c:dPt>
            <c:idx val="1"/>
            <c:invertIfNegative val="0"/>
            <c:bubble3D val="0"/>
            <c:spPr>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5400000" scaled="1"/>
                <a:tileRect/>
              </a:gradFill>
            </c:spPr>
          </c:dPt>
          <c:dPt>
            <c:idx val="4"/>
            <c:invertIfNegative val="0"/>
            <c:bubble3D val="0"/>
          </c:dPt>
          <c:dPt>
            <c:idx val="5"/>
            <c:invertIfNegative val="0"/>
            <c:bubble3D val="0"/>
          </c:dPt>
          <c:dPt>
            <c:idx val="6"/>
            <c:invertIfNegative val="0"/>
            <c:bubble3D val="0"/>
          </c:dPt>
          <c:dPt>
            <c:idx val="9"/>
            <c:invertIfNegative val="0"/>
            <c:bubble3D val="0"/>
          </c:dPt>
          <c:dPt>
            <c:idx val="10"/>
            <c:invertIfNegative val="0"/>
            <c:bubble3D val="0"/>
          </c:dPt>
          <c:dLbls>
            <c:spPr>
              <a:noFill/>
              <a:ln>
                <a:noFill/>
              </a:ln>
              <a:effectLst/>
            </c:spPr>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Лист1!$A$9:$A$22</c:f>
              <c:strCache>
                <c:ptCount val="14"/>
                <c:pt idx="0">
                  <c:v>Ульяновская область</c:v>
                </c:pt>
                <c:pt idx="1">
                  <c:v>Чувашская Республика</c:v>
                </c:pt>
                <c:pt idx="2">
                  <c:v>Республика Мордовия</c:v>
                </c:pt>
                <c:pt idx="3">
                  <c:v>Пензенская область</c:v>
                </c:pt>
                <c:pt idx="4">
                  <c:v>Нижегородская область</c:v>
                </c:pt>
                <c:pt idx="5">
                  <c:v>Республика Башкортостан</c:v>
                </c:pt>
                <c:pt idx="6">
                  <c:v>Республика Марий Эл</c:v>
                </c:pt>
                <c:pt idx="7">
                  <c:v>Саратовская область</c:v>
                </c:pt>
                <c:pt idx="8">
                  <c:v>Самарская область</c:v>
                </c:pt>
                <c:pt idx="9">
                  <c:v>Удмуртская Республика</c:v>
                </c:pt>
                <c:pt idx="10">
                  <c:v>Кировская область</c:v>
                </c:pt>
                <c:pt idx="11">
                  <c:v>Республика Татарстан</c:v>
                </c:pt>
                <c:pt idx="12">
                  <c:v>Оренбургская область</c:v>
                </c:pt>
                <c:pt idx="13">
                  <c:v>Пермский край</c:v>
                </c:pt>
              </c:strCache>
            </c:strRef>
          </c:cat>
          <c:val>
            <c:numRef>
              <c:f>Лист1!$B$9:$B$22</c:f>
              <c:numCache>
                <c:formatCode>0.0</c:formatCode>
                <c:ptCount val="14"/>
                <c:pt idx="0">
                  <c:v>112.9</c:v>
                </c:pt>
                <c:pt idx="1">
                  <c:v>116.9</c:v>
                </c:pt>
                <c:pt idx="2">
                  <c:v>117.4</c:v>
                </c:pt>
                <c:pt idx="3">
                  <c:v>119.7</c:v>
                </c:pt>
                <c:pt idx="4">
                  <c:v>121.3</c:v>
                </c:pt>
                <c:pt idx="5">
                  <c:v>122.3</c:v>
                </c:pt>
                <c:pt idx="6">
                  <c:v>125.8</c:v>
                </c:pt>
                <c:pt idx="7">
                  <c:v>127.1</c:v>
                </c:pt>
                <c:pt idx="8">
                  <c:v>130</c:v>
                </c:pt>
                <c:pt idx="9">
                  <c:v>130.1</c:v>
                </c:pt>
                <c:pt idx="10">
                  <c:v>130.5</c:v>
                </c:pt>
                <c:pt idx="11">
                  <c:v>131.30000000000001</c:v>
                </c:pt>
                <c:pt idx="12">
                  <c:v>140.5</c:v>
                </c:pt>
                <c:pt idx="13">
                  <c:v>146</c:v>
                </c:pt>
              </c:numCache>
            </c:numRef>
          </c:val>
        </c:ser>
        <c:dLbls>
          <c:showLegendKey val="0"/>
          <c:showVal val="0"/>
          <c:showCatName val="0"/>
          <c:showSerName val="0"/>
          <c:showPercent val="0"/>
          <c:showBubbleSize val="0"/>
        </c:dLbls>
        <c:gapWidth val="150"/>
        <c:axId val="50447360"/>
        <c:axId val="58199424"/>
      </c:barChart>
      <c:catAx>
        <c:axId val="50447360"/>
        <c:scaling>
          <c:orientation val="minMax"/>
        </c:scaling>
        <c:delete val="0"/>
        <c:axPos val="l"/>
        <c:numFmt formatCode="General" sourceLinked="1"/>
        <c:majorTickMark val="out"/>
        <c:minorTickMark val="none"/>
        <c:tickLblPos val="nextTo"/>
        <c:txPr>
          <a:bodyPr/>
          <a:lstStyle/>
          <a:p>
            <a:pPr>
              <a:defRPr sz="1100" b="1">
                <a:latin typeface="TimesET" pitchFamily="2" charset="0"/>
                <a:cs typeface="Arial" panose="020B0604020202020204" pitchFamily="34" charset="0"/>
              </a:defRPr>
            </a:pPr>
            <a:endParaRPr lang="ru-RU"/>
          </a:p>
        </c:txPr>
        <c:crossAx val="58199424"/>
        <c:crosses val="autoZero"/>
        <c:auto val="1"/>
        <c:lblAlgn val="ctr"/>
        <c:lblOffset val="100"/>
        <c:noMultiLvlLbl val="0"/>
      </c:catAx>
      <c:valAx>
        <c:axId val="58199424"/>
        <c:scaling>
          <c:orientation val="minMax"/>
        </c:scaling>
        <c:delete val="0"/>
        <c:axPos val="b"/>
        <c:numFmt formatCode="0" sourceLinked="0"/>
        <c:majorTickMark val="out"/>
        <c:minorTickMark val="none"/>
        <c:tickLblPos val="nextTo"/>
        <c:txPr>
          <a:bodyPr/>
          <a:lstStyle/>
          <a:p>
            <a:pPr>
              <a:defRPr sz="1100">
                <a:latin typeface="Arial" panose="020B0604020202020204" pitchFamily="34" charset="0"/>
                <a:cs typeface="Arial" panose="020B0604020202020204" pitchFamily="34" charset="0"/>
              </a:defRPr>
            </a:pPr>
            <a:endParaRPr lang="ru-RU"/>
          </a:p>
        </c:txPr>
        <c:crossAx val="50447360"/>
        <c:crosses val="autoZero"/>
        <c:crossBetween val="between"/>
      </c:valAx>
      <c:spPr>
        <a:noFill/>
        <a:ln w="25396">
          <a:noFill/>
        </a:ln>
      </c:spPr>
    </c:plotArea>
    <c:plotVisOnly val="1"/>
    <c:dispBlanksAs val="gap"/>
    <c:showDLblsOverMax val="0"/>
  </c:chart>
  <c:txPr>
    <a:bodyPr/>
    <a:lstStyle/>
    <a:p>
      <a:pPr>
        <a:defRPr sz="1800"/>
      </a:pPr>
      <a:endParaRPr lang="ru-RU"/>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0"/>
      <c:rAngAx val="0"/>
      <c:perspective val="30"/>
    </c:view3D>
    <c:floor>
      <c:thickness val="0"/>
    </c:floor>
    <c:sideWall>
      <c:thickness val="0"/>
    </c:sideWall>
    <c:backWall>
      <c:thickness val="0"/>
    </c:backWall>
    <c:plotArea>
      <c:layout>
        <c:manualLayout>
          <c:layoutTarget val="inner"/>
          <c:xMode val="edge"/>
          <c:yMode val="edge"/>
          <c:x val="0"/>
          <c:y val="4.6960851724520351E-2"/>
          <c:w val="0.94708581869639474"/>
          <c:h val="0.94785185671840377"/>
        </c:manualLayout>
      </c:layout>
      <c:pie3DChart>
        <c:varyColors val="1"/>
        <c:ser>
          <c:idx val="0"/>
          <c:order val="0"/>
          <c:tx>
            <c:strRef>
              <c:f>Лист1!$B$1</c:f>
              <c:strCache>
                <c:ptCount val="1"/>
                <c:pt idx="0">
                  <c:v>% в собственных доходах</c:v>
                </c:pt>
              </c:strCache>
            </c:strRef>
          </c:tx>
          <c:explosion val="25"/>
          <c:dPt>
            <c:idx val="0"/>
            <c:bubble3D val="0"/>
            <c:explosion val="8"/>
            <c:spPr>
              <a:solidFill>
                <a:srgbClr val="1DD526"/>
              </a:solidFill>
            </c:spPr>
          </c:dPt>
          <c:dPt>
            <c:idx val="1"/>
            <c:bubble3D val="0"/>
            <c:spPr>
              <a:solidFill>
                <a:srgbClr val="FF0066"/>
              </a:solidFill>
            </c:spPr>
          </c:dPt>
          <c:cat>
            <c:strRef>
              <c:f>Лист1!$A$2:$A$3</c:f>
              <c:strCache>
                <c:ptCount val="2"/>
                <c:pt idx="0">
                  <c:v>10 крупных</c:v>
                </c:pt>
                <c:pt idx="1">
                  <c:v>остальные</c:v>
                </c:pt>
              </c:strCache>
            </c:strRef>
          </c:cat>
          <c:val>
            <c:numRef>
              <c:f>Лист1!$B$2:$B$3</c:f>
              <c:numCache>
                <c:formatCode>General</c:formatCode>
                <c:ptCount val="2"/>
                <c:pt idx="0">
                  <c:v>17.600000000000001</c:v>
                </c:pt>
                <c:pt idx="1">
                  <c:v>82.4</c:v>
                </c:pt>
              </c:numCache>
            </c:numRef>
          </c:val>
        </c:ser>
        <c:dLbls>
          <c:showLegendKey val="0"/>
          <c:showVal val="0"/>
          <c:showCatName val="0"/>
          <c:showSerName val="0"/>
          <c:showPercent val="0"/>
          <c:showBubbleSize val="0"/>
          <c:showLeaderLines val="1"/>
        </c:dLbls>
      </c:pie3DChart>
      <c:spPr>
        <a:noFill/>
        <a:ln w="25373">
          <a:noFill/>
        </a:ln>
      </c:spPr>
    </c:plotArea>
    <c:plotVisOnly val="1"/>
    <c:dispBlanksAs val="zero"/>
    <c:showDLblsOverMax val="0"/>
  </c:chart>
  <c:txPr>
    <a:bodyPr/>
    <a:lstStyle/>
    <a:p>
      <a:pPr>
        <a:defRPr sz="1798"/>
      </a:pPr>
      <a:endParaRPr lang="ru-RU"/>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9"/>
    </mc:Choice>
    <mc:Fallback>
      <c:style val="29"/>
    </mc:Fallback>
  </mc:AlternateContent>
  <c:chart>
    <c:title>
      <c:tx>
        <c:rich>
          <a:bodyPr/>
          <a:lstStyle/>
          <a:p>
            <a:pPr algn="r">
              <a:defRPr/>
            </a:pPr>
            <a:r>
              <a:rPr lang="ru-RU" dirty="0"/>
              <a:t>на </a:t>
            </a:r>
            <a:r>
              <a:rPr lang="ru-RU" dirty="0" smtClean="0"/>
              <a:t>01.01.2020  </a:t>
            </a:r>
            <a:r>
              <a:rPr lang="ru-RU" dirty="0"/>
              <a:t>(за </a:t>
            </a:r>
            <a:r>
              <a:rPr lang="ru-RU" dirty="0" smtClean="0"/>
              <a:t>2019 </a:t>
            </a:r>
            <a:r>
              <a:rPr lang="ru-RU" dirty="0"/>
              <a:t>год)</a:t>
            </a:r>
          </a:p>
        </c:rich>
      </c:tx>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12687329700272479"/>
          <c:y val="0.12317080423786776"/>
          <c:w val="0.84669240084771424"/>
          <c:h val="0.525952749774941"/>
        </c:manualLayout>
      </c:layout>
      <c:bar3DChart>
        <c:barDir val="col"/>
        <c:grouping val="clustered"/>
        <c:varyColors val="0"/>
        <c:ser>
          <c:idx val="0"/>
          <c:order val="0"/>
          <c:spPr>
            <a:solidFill>
              <a:srgbClr val="66CCFF"/>
            </a:solidFill>
          </c:spPr>
          <c:invertIfNegative val="0"/>
          <c:dPt>
            <c:idx val="9"/>
            <c:invertIfNegative val="0"/>
            <c:bubble3D val="0"/>
            <c:spPr>
              <a:solidFill>
                <a:schemeClr val="accent2"/>
              </a:solidFill>
            </c:spPr>
          </c:dPt>
          <c:dPt>
            <c:idx val="10"/>
            <c:invertIfNegative val="0"/>
            <c:bubble3D val="0"/>
            <c:spPr>
              <a:solidFill>
                <a:srgbClr val="FFFF00"/>
              </a:solidFill>
            </c:spPr>
          </c:dPt>
          <c:dPt>
            <c:idx val="12"/>
            <c:invertIfNegative val="0"/>
            <c:bubble3D val="0"/>
          </c:dPt>
          <c:dLbls>
            <c:dLbl>
              <c:idx val="0"/>
              <c:layout>
                <c:manualLayout>
                  <c:x val="0"/>
                  <c:y val="4.5775951988632066E-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7465940054491506E-4"/>
                  <c:y val="-1.9226844643316049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8.3333333333333332E-3"/>
                  <c:y val="4.329004329004329E-3"/>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4.8062367544656811E-3"/>
                  <c:y val="5.8663134344152015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4.8060475325461703E-3"/>
                  <c:y val="1.7535953097206895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4031183772328189E-3"/>
                  <c:y val="1.7836717006041732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4031183772328189E-3"/>
                  <c:y val="1.4518865927952714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0"/>
                  <c:y val="4.2916656528873788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0"/>
                  <c:y val="4.2913277264580571E-3"/>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8.811332260591494E-17"/>
                  <c:y val="1.1999062750374144E-2"/>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0"/>
                  <c:y val="7.9993751669160586E-3"/>
                </c:manualLayout>
              </c:layout>
              <c:spPr>
                <a:noFill/>
                <a:ln>
                  <a:noFill/>
                </a:ln>
                <a:effectLst/>
              </c:spPr>
              <c:txPr>
                <a:bodyPr/>
                <a:lstStyle/>
                <a:p>
                  <a:pPr>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11"/>
              <c:layout>
                <c:manualLayout>
                  <c:x val="0"/>
                  <c:y val="1.258263921432275E-2"/>
                </c:manualLayout>
              </c:layout>
              <c:showLegendKey val="0"/>
              <c:showVal val="1"/>
              <c:showCatName val="0"/>
              <c:showSerName val="0"/>
              <c:showPercent val="0"/>
              <c:showBubbleSize val="0"/>
              <c:extLst>
                <c:ext xmlns:c15="http://schemas.microsoft.com/office/drawing/2012/chart" uri="{CE6537A1-D6FC-4f65-9D91-7224C49458BB}"/>
              </c:extLst>
            </c:dLbl>
            <c:dLbl>
              <c:idx val="12"/>
              <c:layout>
                <c:manualLayout>
                  <c:x val="5.1808961550107724E-3"/>
                  <c:y val="2.0986392244007397E-2"/>
                </c:manualLayout>
              </c:layout>
              <c:showLegendKey val="0"/>
              <c:showVal val="1"/>
              <c:showCatName val="0"/>
              <c:showSerName val="0"/>
              <c:showPercent val="0"/>
              <c:showBubbleSize val="0"/>
              <c:extLst>
                <c:ext xmlns:c15="http://schemas.microsoft.com/office/drawing/2012/chart" uri="{CE6537A1-D6FC-4f65-9D91-7224C49458BB}"/>
              </c:extLst>
            </c:dLbl>
            <c:dLbl>
              <c:idx val="13"/>
              <c:layout>
                <c:manualLayout>
                  <c:x val="1.4263548289433848E-2"/>
                  <c:y val="2.1457990338007493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Лист1!$A$19:$A$32</c:f>
              <c:strCache>
                <c:ptCount val="14"/>
                <c:pt idx="0">
                  <c:v>Самарская обл.</c:v>
                </c:pt>
                <c:pt idx="1">
                  <c:v>Башкортостан</c:v>
                </c:pt>
                <c:pt idx="2">
                  <c:v>Оренбургская обл.</c:v>
                </c:pt>
                <c:pt idx="3">
                  <c:v>Татарстан</c:v>
                </c:pt>
                <c:pt idx="4">
                  <c:v>Нижегородская обл.</c:v>
                </c:pt>
                <c:pt idx="5">
                  <c:v>Пермский край</c:v>
                </c:pt>
                <c:pt idx="6">
                  <c:v>Ульяновская обл.</c:v>
                </c:pt>
                <c:pt idx="7">
                  <c:v>Пензенская обл.</c:v>
                </c:pt>
                <c:pt idx="8">
                  <c:v>Удмуртия</c:v>
                </c:pt>
                <c:pt idx="9">
                  <c:v>Мордовия</c:v>
                </c:pt>
                <c:pt idx="10">
                  <c:v>Чувашия</c:v>
                </c:pt>
                <c:pt idx="11">
                  <c:v>Кировская обл.</c:v>
                </c:pt>
                <c:pt idx="12">
                  <c:v>Марий Эл</c:v>
                </c:pt>
                <c:pt idx="13">
                  <c:v>Саратовская обл.</c:v>
                </c:pt>
              </c:strCache>
            </c:strRef>
          </c:cat>
          <c:val>
            <c:numRef>
              <c:f>Лист1!$B$19:$B$32</c:f>
              <c:numCache>
                <c:formatCode>0.0</c:formatCode>
                <c:ptCount val="14"/>
                <c:pt idx="0">
                  <c:v>64.400000000000006</c:v>
                </c:pt>
                <c:pt idx="1">
                  <c:v>62.4</c:v>
                </c:pt>
                <c:pt idx="2">
                  <c:v>62.1</c:v>
                </c:pt>
                <c:pt idx="3">
                  <c:v>61.1</c:v>
                </c:pt>
                <c:pt idx="4">
                  <c:v>60.9</c:v>
                </c:pt>
                <c:pt idx="5">
                  <c:v>57.2</c:v>
                </c:pt>
                <c:pt idx="6">
                  <c:v>52.2</c:v>
                </c:pt>
                <c:pt idx="7">
                  <c:v>46.4</c:v>
                </c:pt>
                <c:pt idx="8">
                  <c:v>43.9</c:v>
                </c:pt>
                <c:pt idx="9">
                  <c:v>43.2</c:v>
                </c:pt>
                <c:pt idx="10">
                  <c:v>43</c:v>
                </c:pt>
                <c:pt idx="11">
                  <c:v>42.7</c:v>
                </c:pt>
                <c:pt idx="12">
                  <c:v>42.3</c:v>
                </c:pt>
                <c:pt idx="13">
                  <c:v>40.799999999999997</c:v>
                </c:pt>
              </c:numCache>
            </c:numRef>
          </c:val>
        </c:ser>
        <c:dLbls>
          <c:showLegendKey val="0"/>
          <c:showVal val="0"/>
          <c:showCatName val="0"/>
          <c:showSerName val="0"/>
          <c:showPercent val="0"/>
          <c:showBubbleSize val="0"/>
        </c:dLbls>
        <c:gapWidth val="150"/>
        <c:shape val="cylinder"/>
        <c:axId val="185061888"/>
        <c:axId val="45792576"/>
        <c:axId val="0"/>
      </c:bar3DChart>
      <c:catAx>
        <c:axId val="185061888"/>
        <c:scaling>
          <c:orientation val="minMax"/>
        </c:scaling>
        <c:delete val="0"/>
        <c:axPos val="b"/>
        <c:numFmt formatCode="General" sourceLinked="0"/>
        <c:majorTickMark val="out"/>
        <c:minorTickMark val="none"/>
        <c:tickLblPos val="nextTo"/>
        <c:crossAx val="45792576"/>
        <c:crosses val="autoZero"/>
        <c:auto val="1"/>
        <c:lblAlgn val="ctr"/>
        <c:lblOffset val="100"/>
        <c:noMultiLvlLbl val="0"/>
      </c:catAx>
      <c:valAx>
        <c:axId val="45792576"/>
        <c:scaling>
          <c:orientation val="minMax"/>
        </c:scaling>
        <c:delete val="0"/>
        <c:axPos val="l"/>
        <c:majorGridlines>
          <c:spPr>
            <a:ln>
              <a:solidFill>
                <a:schemeClr val="accent1"/>
              </a:solidFill>
            </a:ln>
          </c:spPr>
        </c:majorGridlines>
        <c:numFmt formatCode="0.0" sourceLinked="1"/>
        <c:majorTickMark val="out"/>
        <c:minorTickMark val="none"/>
        <c:tickLblPos val="nextTo"/>
        <c:crossAx val="185061888"/>
        <c:crosses val="autoZero"/>
        <c:crossBetween val="between"/>
        <c:majorUnit val="15"/>
        <c:minorUnit val="2"/>
      </c:valAx>
    </c:plotArea>
    <c:plotVisOnly val="1"/>
    <c:dispBlanksAs val="gap"/>
    <c:showDLblsOverMax val="0"/>
  </c:chart>
  <c:txPr>
    <a:bodyPr/>
    <a:lstStyle/>
    <a:p>
      <a:pPr>
        <a:defRPr>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9"/>
    </mc:Choice>
    <mc:Fallback>
      <c:style val="29"/>
    </mc:Fallback>
  </mc:AlternateContent>
  <c:chart>
    <c:title>
      <c:tx>
        <c:rich>
          <a:bodyPr/>
          <a:lstStyle/>
          <a:p>
            <a:pPr>
              <a:defRPr/>
            </a:pPr>
            <a:r>
              <a:rPr lang="ru-RU" dirty="0"/>
              <a:t>на </a:t>
            </a:r>
            <a:r>
              <a:rPr lang="ru-RU" dirty="0" smtClean="0"/>
              <a:t>01.01.2019  </a:t>
            </a:r>
            <a:r>
              <a:rPr lang="ru-RU" dirty="0"/>
              <a:t>(за </a:t>
            </a:r>
            <a:r>
              <a:rPr lang="ru-RU" dirty="0" smtClean="0"/>
              <a:t>2018 </a:t>
            </a:r>
            <a:r>
              <a:rPr lang="ru-RU" dirty="0"/>
              <a:t>год)</a:t>
            </a: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spPr>
            <a:solidFill>
              <a:srgbClr val="66CCFF"/>
            </a:solidFill>
          </c:spPr>
          <c:invertIfNegative val="0"/>
          <c:dPt>
            <c:idx val="9"/>
            <c:invertIfNegative val="0"/>
            <c:bubble3D val="0"/>
            <c:spPr>
              <a:solidFill>
                <a:srgbClr val="FFFF00"/>
              </a:solidFill>
            </c:spPr>
          </c:dPt>
          <c:dPt>
            <c:idx val="10"/>
            <c:invertIfNegative val="0"/>
            <c:bubble3D val="0"/>
            <c:spPr>
              <a:solidFill>
                <a:schemeClr val="accent2"/>
              </a:solidFill>
            </c:spPr>
          </c:dPt>
          <c:dPt>
            <c:idx val="12"/>
            <c:invertIfNegative val="0"/>
            <c:bubble3D val="0"/>
            <c:spPr>
              <a:solidFill>
                <a:schemeClr val="accent2"/>
              </a:solidFill>
            </c:spPr>
          </c:dPt>
          <c:dLbls>
            <c:dLbl>
              <c:idx val="0"/>
              <c:layout>
                <c:manualLayout>
                  <c:x val="0"/>
                  <c:y val="-6.9821904614657451E-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9.2592592592592813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4024024024024023E-3"/>
                  <c:y val="1.5183185450378725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4024024024024023E-3"/>
                  <c:y val="1.8518518518518517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8.8087070498732929E-17"/>
                  <c:y val="7.3613517820582067E-3"/>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4024024024024023E-3"/>
                  <c:y val="1.8518518518518517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9.6096096096096092E-3"/>
                  <c:y val="1.3888888888888888E-2"/>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4.8048048048048046E-3"/>
                  <c:y val="1.3888888888888888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1.2012012012012012E-2"/>
                  <c:y val="9.2592592592592587E-3"/>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7.2072072072072073E-3"/>
                  <c:y val="2.1250435884925041E-2"/>
                </c:manualLayout>
              </c:layout>
              <c:showLegendKey val="0"/>
              <c:showVal val="1"/>
              <c:showCatName val="0"/>
              <c:showSerName val="0"/>
              <c:showPercent val="0"/>
              <c:showBubbleSize val="0"/>
              <c:extLst>
                <c:ext xmlns:c15="http://schemas.microsoft.com/office/drawing/2012/chart" uri="{CE6537A1-D6FC-4f65-9D91-7224C49458BB}"/>
              </c:extLst>
            </c:dLbl>
            <c:dLbl>
              <c:idx val="11"/>
              <c:layout>
                <c:manualLayout>
                  <c:x val="9.6094204440662009E-3"/>
                  <c:y val="1.7379844681066136E-2"/>
                </c:manualLayout>
              </c:layout>
              <c:showLegendKey val="0"/>
              <c:showVal val="1"/>
              <c:showCatName val="0"/>
              <c:showSerName val="0"/>
              <c:showPercent val="0"/>
              <c:showBubbleSize val="0"/>
              <c:extLst>
                <c:ext xmlns:c15="http://schemas.microsoft.com/office/drawing/2012/chart" uri="{CE6537A1-D6FC-4f65-9D91-7224C49458BB}"/>
              </c:extLst>
            </c:dLbl>
            <c:dLbl>
              <c:idx val="12"/>
              <c:layout>
                <c:manualLayout>
                  <c:x val="9.6096096096096092E-3"/>
                  <c:y val="1.7379510028532514E-2"/>
                </c:manualLayout>
              </c:layout>
              <c:spPr>
                <a:noFill/>
                <a:ln>
                  <a:noFill/>
                </a:ln>
                <a:effectLst/>
              </c:spPr>
              <c:txPr>
                <a:bodyPr/>
                <a:lstStyle/>
                <a:p>
                  <a:pPr>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13"/>
              <c:layout>
                <c:manualLayout>
                  <c:x val="1.6816816816816817E-2"/>
                  <c:y val="1.700034870794003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Лист1!$A$19:$A$32</c:f>
              <c:strCache>
                <c:ptCount val="14"/>
                <c:pt idx="0">
                  <c:v>Оренбургская обл.</c:v>
                </c:pt>
                <c:pt idx="1">
                  <c:v>Нижегородская обл.</c:v>
                </c:pt>
                <c:pt idx="2">
                  <c:v>Самарская обл.</c:v>
                </c:pt>
                <c:pt idx="3">
                  <c:v>Башкортостан</c:v>
                </c:pt>
                <c:pt idx="4">
                  <c:v>Татарстан</c:v>
                </c:pt>
                <c:pt idx="5">
                  <c:v>Пермский край</c:v>
                </c:pt>
                <c:pt idx="6">
                  <c:v>Ульяновская обл.</c:v>
                </c:pt>
                <c:pt idx="7">
                  <c:v>Удмуртия</c:v>
                </c:pt>
                <c:pt idx="8">
                  <c:v>Мордовия</c:v>
                </c:pt>
                <c:pt idx="9">
                  <c:v>Чувашия</c:v>
                </c:pt>
                <c:pt idx="10">
                  <c:v>Пензенская обл.</c:v>
                </c:pt>
                <c:pt idx="11">
                  <c:v>Марий Эл</c:v>
                </c:pt>
                <c:pt idx="12">
                  <c:v>Саратовская обл.</c:v>
                </c:pt>
                <c:pt idx="13">
                  <c:v>Кировская обл.</c:v>
                </c:pt>
              </c:strCache>
            </c:strRef>
          </c:cat>
          <c:val>
            <c:numRef>
              <c:f>Лист1!$B$19:$B$32</c:f>
              <c:numCache>
                <c:formatCode>0.0</c:formatCode>
                <c:ptCount val="14"/>
                <c:pt idx="0">
                  <c:v>60.228000000000002</c:v>
                </c:pt>
                <c:pt idx="1">
                  <c:v>58.911999999999999</c:v>
                </c:pt>
                <c:pt idx="2">
                  <c:v>57.344000000000001</c:v>
                </c:pt>
                <c:pt idx="3">
                  <c:v>57.098999999999997</c:v>
                </c:pt>
                <c:pt idx="4">
                  <c:v>55.491999999999997</c:v>
                </c:pt>
                <c:pt idx="5">
                  <c:v>52.232999999999997</c:v>
                </c:pt>
                <c:pt idx="6">
                  <c:v>47.418999999999997</c:v>
                </c:pt>
                <c:pt idx="7">
                  <c:v>44.283000000000001</c:v>
                </c:pt>
                <c:pt idx="8">
                  <c:v>40.659999999999997</c:v>
                </c:pt>
                <c:pt idx="9">
                  <c:v>40.340000000000003</c:v>
                </c:pt>
                <c:pt idx="10">
                  <c:v>39.930999999999997</c:v>
                </c:pt>
                <c:pt idx="11">
                  <c:v>39.783999999999999</c:v>
                </c:pt>
                <c:pt idx="12">
                  <c:v>38.25</c:v>
                </c:pt>
                <c:pt idx="13">
                  <c:v>35.307000000000002</c:v>
                </c:pt>
              </c:numCache>
            </c:numRef>
          </c:val>
        </c:ser>
        <c:dLbls>
          <c:showLegendKey val="0"/>
          <c:showVal val="0"/>
          <c:showCatName val="0"/>
          <c:showSerName val="0"/>
          <c:showPercent val="0"/>
          <c:showBubbleSize val="0"/>
        </c:dLbls>
        <c:gapWidth val="150"/>
        <c:shape val="cylinder"/>
        <c:axId val="184791552"/>
        <c:axId val="46974080"/>
        <c:axId val="0"/>
      </c:bar3DChart>
      <c:catAx>
        <c:axId val="184791552"/>
        <c:scaling>
          <c:orientation val="minMax"/>
        </c:scaling>
        <c:delete val="0"/>
        <c:axPos val="b"/>
        <c:numFmt formatCode="General" sourceLinked="0"/>
        <c:majorTickMark val="out"/>
        <c:minorTickMark val="none"/>
        <c:tickLblPos val="nextTo"/>
        <c:crossAx val="46974080"/>
        <c:crosses val="autoZero"/>
        <c:auto val="1"/>
        <c:lblAlgn val="ctr"/>
        <c:lblOffset val="100"/>
        <c:noMultiLvlLbl val="0"/>
      </c:catAx>
      <c:valAx>
        <c:axId val="46974080"/>
        <c:scaling>
          <c:orientation val="minMax"/>
        </c:scaling>
        <c:delete val="0"/>
        <c:axPos val="l"/>
        <c:majorGridlines/>
        <c:numFmt formatCode="0.0" sourceLinked="1"/>
        <c:majorTickMark val="out"/>
        <c:minorTickMark val="none"/>
        <c:tickLblPos val="nextTo"/>
        <c:crossAx val="184791552"/>
        <c:crosses val="autoZero"/>
        <c:crossBetween val="between"/>
        <c:majorUnit val="15"/>
        <c:minorUnit val="2"/>
      </c:valAx>
    </c:plotArea>
    <c:plotVisOnly val="1"/>
    <c:dispBlanksAs val="gap"/>
    <c:showDLblsOverMax val="0"/>
  </c:chart>
  <c:txPr>
    <a:bodyPr/>
    <a:lstStyle/>
    <a:p>
      <a:pPr>
        <a:defRPr>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789387700091611"/>
          <c:y val="4.7569830888626916E-2"/>
          <c:w val="0.58424018460608207"/>
          <c:h val="0.85572432371557083"/>
        </c:manualLayout>
      </c:layout>
      <c:barChart>
        <c:barDir val="bar"/>
        <c:grouping val="clustered"/>
        <c:varyColors val="0"/>
        <c:ser>
          <c:idx val="0"/>
          <c:order val="0"/>
          <c:tx>
            <c:strRef>
              <c:f>'Лист1 (2)'!$B$5</c:f>
              <c:strCache>
                <c:ptCount val="1"/>
                <c:pt idx="0">
                  <c:v>план</c:v>
                </c:pt>
              </c:strCache>
            </c:strRef>
          </c:tx>
          <c:spPr>
            <a:solidFill>
              <a:srgbClr val="7030A0"/>
            </a:solidFill>
          </c:spPr>
          <c:invertIfNegative val="0"/>
          <c:dLbls>
            <c:dLbl>
              <c:idx val="0"/>
              <c:layout>
                <c:manualLayout>
                  <c:x val="-3.1515918666195093E-3"/>
                  <c:y val="1.585661029620908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3.17157176964016E-3"/>
                </c:manualLayout>
              </c:layout>
              <c:tx>
                <c:rich>
                  <a:bodyPr/>
                  <a:lstStyle/>
                  <a:p>
                    <a:pPr>
                      <a:defRPr b="0">
                        <a:latin typeface="Times New Roman" panose="02020603050405020304" pitchFamily="18" charset="0"/>
                        <a:cs typeface="Times New Roman" panose="02020603050405020304" pitchFamily="18" charset="0"/>
                      </a:defRPr>
                    </a:pPr>
                    <a:r>
                      <a:rPr lang="en-US" b="0" dirty="0"/>
                      <a:t>90 282</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 (2)'!$A$6:$A$10</c:f>
              <c:strCache>
                <c:ptCount val="5"/>
                <c:pt idx="0">
                  <c:v>Дефицит/профицит     </c:v>
                </c:pt>
                <c:pt idx="1">
                  <c:v>Расходы бюджета</c:v>
                </c:pt>
                <c:pt idx="2">
                  <c:v>Безвозмездные поступления</c:v>
                </c:pt>
                <c:pt idx="3">
                  <c:v>Налоговые и неналоговые доходы</c:v>
                </c:pt>
                <c:pt idx="4">
                  <c:v>Доходы бюджета</c:v>
                </c:pt>
              </c:strCache>
            </c:strRef>
          </c:cat>
          <c:val>
            <c:numRef>
              <c:f>'Лист1 (2)'!$B$6:$B$10</c:f>
              <c:numCache>
                <c:formatCode>#,##0</c:formatCode>
                <c:ptCount val="5"/>
                <c:pt idx="0">
                  <c:v>-6335</c:v>
                </c:pt>
                <c:pt idx="1">
                  <c:v>90282</c:v>
                </c:pt>
                <c:pt idx="2">
                  <c:v>40792</c:v>
                </c:pt>
                <c:pt idx="3">
                  <c:v>43154</c:v>
                </c:pt>
                <c:pt idx="4">
                  <c:v>83947</c:v>
                </c:pt>
              </c:numCache>
            </c:numRef>
          </c:val>
        </c:ser>
        <c:ser>
          <c:idx val="1"/>
          <c:order val="1"/>
          <c:tx>
            <c:strRef>
              <c:f>'Лист1 (2)'!$C$5</c:f>
              <c:strCache>
                <c:ptCount val="1"/>
                <c:pt idx="0">
                  <c:v>факт</c:v>
                </c:pt>
              </c:strCache>
            </c:strRef>
          </c:tx>
          <c:spPr>
            <a:solidFill>
              <a:schemeClr val="accent4">
                <a:lumMod val="75000"/>
              </a:schemeClr>
            </a:solidFill>
          </c:spPr>
          <c:invertIfNegative val="0"/>
          <c:dLbls>
            <c:spPr>
              <a:noFill/>
              <a:ln>
                <a:noFill/>
              </a:ln>
              <a:effectLst/>
            </c:spPr>
            <c:txPr>
              <a:bodyPr/>
              <a:lstStyle/>
              <a:p>
                <a:pPr>
                  <a:defRPr>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 (2)'!$A$6:$A$10</c:f>
              <c:strCache>
                <c:ptCount val="5"/>
                <c:pt idx="0">
                  <c:v>Дефицит/профицит     </c:v>
                </c:pt>
                <c:pt idx="1">
                  <c:v>Расходы бюджета</c:v>
                </c:pt>
                <c:pt idx="2">
                  <c:v>Безвозмездные поступления</c:v>
                </c:pt>
                <c:pt idx="3">
                  <c:v>Налоговые и неналоговые доходы</c:v>
                </c:pt>
                <c:pt idx="4">
                  <c:v>Доходы бюджета</c:v>
                </c:pt>
              </c:strCache>
            </c:strRef>
          </c:cat>
          <c:val>
            <c:numRef>
              <c:f>'Лист1 (2)'!$C$6:$C$10</c:f>
              <c:numCache>
                <c:formatCode>#,##0</c:formatCode>
                <c:ptCount val="5"/>
                <c:pt idx="0">
                  <c:v>152</c:v>
                </c:pt>
                <c:pt idx="1">
                  <c:v>85185</c:v>
                </c:pt>
                <c:pt idx="2">
                  <c:v>39287</c:v>
                </c:pt>
                <c:pt idx="3">
                  <c:v>46050</c:v>
                </c:pt>
                <c:pt idx="4">
                  <c:v>85337</c:v>
                </c:pt>
              </c:numCache>
            </c:numRef>
          </c:val>
        </c:ser>
        <c:dLbls>
          <c:showLegendKey val="0"/>
          <c:showVal val="0"/>
          <c:showCatName val="0"/>
          <c:showSerName val="0"/>
          <c:showPercent val="0"/>
          <c:showBubbleSize val="0"/>
        </c:dLbls>
        <c:gapWidth val="150"/>
        <c:axId val="157516288"/>
        <c:axId val="157427392"/>
      </c:barChart>
      <c:catAx>
        <c:axId val="157516288"/>
        <c:scaling>
          <c:orientation val="minMax"/>
        </c:scaling>
        <c:delete val="0"/>
        <c:axPos val="l"/>
        <c:numFmt formatCode="General" sourceLinked="0"/>
        <c:majorTickMark val="out"/>
        <c:minorTickMark val="none"/>
        <c:tickLblPos val="nextTo"/>
        <c:txPr>
          <a:bodyPr/>
          <a:lstStyle/>
          <a:p>
            <a:pPr>
              <a:defRPr>
                <a:latin typeface="Times New Roman" panose="02020603050405020304" pitchFamily="18" charset="0"/>
                <a:cs typeface="Times New Roman" panose="02020603050405020304" pitchFamily="18" charset="0"/>
              </a:defRPr>
            </a:pPr>
            <a:endParaRPr lang="ru-RU"/>
          </a:p>
        </c:txPr>
        <c:crossAx val="157427392"/>
        <c:crosses val="autoZero"/>
        <c:auto val="1"/>
        <c:lblAlgn val="ctr"/>
        <c:lblOffset val="100"/>
        <c:noMultiLvlLbl val="0"/>
      </c:catAx>
      <c:valAx>
        <c:axId val="157427392"/>
        <c:scaling>
          <c:orientation val="minMax"/>
        </c:scaling>
        <c:delete val="1"/>
        <c:axPos val="b"/>
        <c:numFmt formatCode="#,##0" sourceLinked="1"/>
        <c:majorTickMark val="out"/>
        <c:minorTickMark val="none"/>
        <c:tickLblPos val="nextTo"/>
        <c:crossAx val="157516288"/>
        <c:crosses val="autoZero"/>
        <c:crossBetween val="between"/>
      </c:valAx>
    </c:plotArea>
    <c:legend>
      <c:legendPos val="b"/>
      <c:layout/>
      <c:overlay val="0"/>
    </c:legend>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60"/>
      <c:rotY val="150"/>
      <c:rAngAx val="1"/>
    </c:view3D>
    <c:floor>
      <c:thickness val="0"/>
    </c:floor>
    <c:sideWall>
      <c:thickness val="0"/>
    </c:sideWall>
    <c:backWall>
      <c:thickness val="0"/>
    </c:backWall>
    <c:plotArea>
      <c:layout>
        <c:manualLayout>
          <c:layoutTarget val="inner"/>
          <c:xMode val="edge"/>
          <c:yMode val="edge"/>
          <c:x val="1.4514248025329827E-2"/>
          <c:y val="0"/>
          <c:w val="0.93186343442388353"/>
          <c:h val="1"/>
        </c:manualLayout>
      </c:layout>
      <c:pie3DChart>
        <c:varyColors val="1"/>
        <c:ser>
          <c:idx val="0"/>
          <c:order val="0"/>
          <c:tx>
            <c:strRef>
              <c:f>Лист1!$B$1</c:f>
              <c:strCache>
                <c:ptCount val="1"/>
                <c:pt idx="0">
                  <c:v>Продажи</c:v>
                </c:pt>
              </c:strCache>
            </c:strRef>
          </c:tx>
          <c:explosion val="5"/>
          <c:dLbls>
            <c:dLbl>
              <c:idx val="0"/>
              <c:layout>
                <c:manualLayout>
                  <c:x val="0.18171857914670136"/>
                  <c:y val="0.2906385401622042"/>
                </c:manualLayout>
              </c:layout>
              <c:tx>
                <c:rich>
                  <a:bodyPr/>
                  <a:lstStyle/>
                  <a:p>
                    <a:r>
                      <a:rPr lang="ru-RU" sz="1200" i="1" dirty="0" smtClean="0">
                        <a:latin typeface="Times New Roman" panose="02020603050405020304" pitchFamily="18" charset="0"/>
                        <a:cs typeface="Times New Roman" panose="02020603050405020304" pitchFamily="18" charset="0"/>
                      </a:rPr>
                      <a:t>20 611,1</a:t>
                    </a:r>
                  </a:p>
                  <a:p>
                    <a:r>
                      <a:rPr lang="ru-RU" sz="1200" i="1" dirty="0" smtClean="0">
                        <a:latin typeface="Times New Roman" panose="02020603050405020304" pitchFamily="18" charset="0"/>
                        <a:cs typeface="Times New Roman" panose="02020603050405020304" pitchFamily="18" charset="0"/>
                      </a:rPr>
                      <a:t>млн. рублей -                    75,9%</a:t>
                    </a:r>
                    <a:endParaRPr lang="ru-RU" sz="1200" dirty="0"/>
                  </a:p>
                </c:rich>
              </c:tx>
              <c:showLegendKey val="0"/>
              <c:showVal val="1"/>
              <c:showCatName val="0"/>
              <c:showSerName val="0"/>
              <c:showPercent val="1"/>
              <c:showBubbleSize val="0"/>
              <c:extLst>
                <c:ext xmlns:c15="http://schemas.microsoft.com/office/drawing/2012/chart" uri="{CE6537A1-D6FC-4f65-9D91-7224C49458BB}">
                  <c15:layout/>
                </c:ext>
              </c:extLst>
            </c:dLbl>
            <c:dLbl>
              <c:idx val="1"/>
              <c:layout>
                <c:manualLayout>
                  <c:x val="-0.15798962740578248"/>
                  <c:y val="2.6288745694922785E-2"/>
                </c:manualLayout>
              </c:layout>
              <c:tx>
                <c:rich>
                  <a:bodyPr/>
                  <a:lstStyle/>
                  <a:p>
                    <a:r>
                      <a:rPr lang="ru-RU" sz="1200" i="1" baseline="0" dirty="0" smtClean="0">
                        <a:latin typeface="Times New Roman" panose="02020603050405020304" pitchFamily="18" charset="0"/>
                        <a:cs typeface="Times New Roman" panose="02020603050405020304" pitchFamily="18" charset="0"/>
                      </a:rPr>
                      <a:t>6 543,8 </a:t>
                    </a:r>
                    <a:r>
                      <a:rPr lang="ru-RU" sz="1200" i="1" dirty="0" smtClean="0">
                        <a:latin typeface="Times New Roman" panose="02020603050405020304" pitchFamily="18" charset="0"/>
                        <a:cs typeface="Times New Roman" panose="02020603050405020304" pitchFamily="18" charset="0"/>
                      </a:rPr>
                      <a:t>млн. рублей -                    24,1%</a:t>
                    </a:r>
                    <a:endParaRPr lang="ru-RU" dirty="0"/>
                  </a:p>
                </c:rich>
              </c:tx>
              <c:showLegendKey val="0"/>
              <c:showVal val="1"/>
              <c:showCatName val="0"/>
              <c:showSerName val="0"/>
              <c:showPercent val="1"/>
              <c:showBubbleSize val="0"/>
              <c:separator>
</c:separator>
              <c:extLst>
                <c:ext xmlns:c15="http://schemas.microsoft.com/office/drawing/2012/chart" uri="{CE6537A1-D6FC-4f65-9D91-7224C49458BB}">
                  <c15:layout/>
                </c:ext>
              </c:extLst>
            </c:dLbl>
            <c:spPr>
              <a:noFill/>
              <a:ln>
                <a:noFill/>
              </a:ln>
              <a:effectLst/>
            </c:spPr>
            <c:txPr>
              <a:bodyPr/>
              <a:lstStyle/>
              <a:p>
                <a:pPr>
                  <a:defRPr sz="1200" i="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1"/>
            <c:showBubbleSize val="0"/>
            <c:showLeaderLines val="1"/>
            <c:extLst>
              <c:ext xmlns:c15="http://schemas.microsoft.com/office/drawing/2012/chart" uri="{CE6537A1-D6FC-4f65-9D91-7224C49458BB}"/>
            </c:extLst>
          </c:dLbls>
          <c:cat>
            <c:strRef>
              <c:f>Лист1!$A$2:$A$3</c:f>
              <c:strCache>
                <c:ptCount val="2"/>
                <c:pt idx="0">
                  <c:v>Бюджет ТФОМС</c:v>
                </c:pt>
                <c:pt idx="1">
                  <c:v>Республиканский бюджет</c:v>
                </c:pt>
              </c:strCache>
            </c:strRef>
          </c:cat>
          <c:val>
            <c:numRef>
              <c:f>Лист1!$B$2:$B$3</c:f>
              <c:numCache>
                <c:formatCode>General</c:formatCode>
                <c:ptCount val="2"/>
                <c:pt idx="0" formatCode="0.0">
                  <c:v>20611.099999999999</c:v>
                </c:pt>
                <c:pt idx="1">
                  <c:v>6543.8</c:v>
                </c:pt>
              </c:numCache>
            </c:numRef>
          </c:val>
        </c:ser>
        <c:dLbls>
          <c:showLegendKey val="0"/>
          <c:showVal val="0"/>
          <c:showCatName val="1"/>
          <c:showSerName val="0"/>
          <c:showPercent val="0"/>
          <c:showBubbleSize val="0"/>
          <c:showLeaderLines val="1"/>
        </c:dLbls>
      </c:pie3DChart>
    </c:plotArea>
    <c:plotVisOnly val="1"/>
    <c:dispBlanksAs val="zero"/>
    <c:showDLblsOverMax val="0"/>
  </c:chart>
  <c:spPr>
    <a:scene3d>
      <a:camera prst="orthographicFront"/>
      <a:lightRig rig="threePt" dir="t"/>
    </a:scene3d>
  </c:spPr>
  <c:txPr>
    <a:bodyPr/>
    <a:lstStyle/>
    <a:p>
      <a:pPr>
        <a:defRPr sz="1800"/>
      </a:pPr>
      <a:endParaRPr lang="ru-RU"/>
    </a:p>
  </c:txPr>
  <c:externalData r:id="rId1">
    <c:autoUpdate val="0"/>
  </c:externalData>
  <c:userShapes r:id="rId2"/>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75"/>
      <c:rotY val="160"/>
      <c:rAngAx val="0"/>
      <c:perspective val="30"/>
    </c:view3D>
    <c:floor>
      <c:thickness val="0"/>
    </c:floor>
    <c:sideWall>
      <c:thickness val="0"/>
    </c:sideWall>
    <c:backWall>
      <c:thickness val="0"/>
    </c:backWall>
    <c:plotArea>
      <c:layout>
        <c:manualLayout>
          <c:layoutTarget val="inner"/>
          <c:xMode val="edge"/>
          <c:yMode val="edge"/>
          <c:x val="0.15782804079454082"/>
          <c:y val="0.19381511508960125"/>
          <c:w val="0.59238092844274493"/>
          <c:h val="0.51446985728042549"/>
        </c:manualLayout>
      </c:layout>
      <c:pie3DChart>
        <c:varyColors val="1"/>
        <c:ser>
          <c:idx val="0"/>
          <c:order val="0"/>
          <c:tx>
            <c:strRef>
              <c:f>Лист1!$B$1</c:f>
              <c:strCache>
                <c:ptCount val="1"/>
                <c:pt idx="0">
                  <c:v>Продажи</c:v>
                </c:pt>
              </c:strCache>
            </c:strRef>
          </c:tx>
          <c:dPt>
            <c:idx val="0"/>
            <c:bubble3D val="0"/>
            <c:spPr>
              <a:solidFill>
                <a:srgbClr val="F97F88"/>
              </a:solidFill>
            </c:spPr>
          </c:dPt>
          <c:dPt>
            <c:idx val="1"/>
            <c:bubble3D val="0"/>
            <c:spPr>
              <a:solidFill>
                <a:srgbClr val="9DFFE5"/>
              </a:solidFill>
            </c:spPr>
          </c:dPt>
          <c:dPt>
            <c:idx val="2"/>
            <c:bubble3D val="0"/>
            <c:spPr>
              <a:solidFill>
                <a:srgbClr val="FFC000"/>
              </a:solidFill>
            </c:spPr>
          </c:dPt>
          <c:dPt>
            <c:idx val="3"/>
            <c:bubble3D val="0"/>
            <c:spPr>
              <a:solidFill>
                <a:srgbClr val="7030A0"/>
              </a:solidFill>
            </c:spPr>
          </c:dPt>
          <c:dPt>
            <c:idx val="4"/>
            <c:bubble3D val="0"/>
            <c:spPr>
              <a:solidFill>
                <a:srgbClr val="99FF66"/>
              </a:solidFill>
            </c:spPr>
          </c:dPt>
          <c:dPt>
            <c:idx val="5"/>
            <c:bubble3D val="0"/>
            <c:spPr>
              <a:solidFill>
                <a:srgbClr val="0000FF"/>
              </a:solidFill>
            </c:spPr>
          </c:dPt>
          <c:dPt>
            <c:idx val="6"/>
            <c:bubble3D val="0"/>
            <c:spPr>
              <a:solidFill>
                <a:srgbClr val="9999FF"/>
              </a:solidFill>
            </c:spPr>
          </c:dPt>
          <c:dLbls>
            <c:dLbl>
              <c:idx val="0"/>
              <c:layout>
                <c:manualLayout>
                  <c:x val="0.21465871590172117"/>
                  <c:y val="-6.5361735874695834E-2"/>
                </c:manualLayout>
              </c:layout>
              <c:tx>
                <c:rich>
                  <a:bodyPr/>
                  <a:lstStyle/>
                  <a:p>
                    <a:r>
                      <a:rPr lang="ru-RU" sz="1100" b="0" i="1" dirty="0" smtClean="0">
                        <a:solidFill>
                          <a:schemeClr val="tx1"/>
                        </a:solidFill>
                        <a:latin typeface="Times New Roman" panose="02020603050405020304" pitchFamily="18" charset="0"/>
                        <a:cs typeface="Times New Roman" panose="02020603050405020304" pitchFamily="18" charset="0"/>
                      </a:rPr>
                      <a:t>3 051,1 млн. рублей</a:t>
                    </a:r>
                    <a:r>
                      <a:rPr lang="ru-RU" sz="1100" b="0" i="1" baseline="0" dirty="0" smtClean="0">
                        <a:solidFill>
                          <a:schemeClr val="tx1"/>
                        </a:solidFill>
                        <a:latin typeface="Times New Roman" panose="02020603050405020304" pitchFamily="18" charset="0"/>
                        <a:cs typeface="Times New Roman" panose="02020603050405020304" pitchFamily="18" charset="0"/>
                      </a:rPr>
                      <a:t> </a:t>
                    </a:r>
                    <a:r>
                      <a:rPr lang="ru-RU" sz="1100" b="0" i="1" dirty="0" smtClean="0">
                        <a:solidFill>
                          <a:schemeClr val="tx1"/>
                        </a:solidFill>
                        <a:latin typeface="Times New Roman" panose="02020603050405020304" pitchFamily="18" charset="0"/>
                        <a:cs typeface="Times New Roman" panose="02020603050405020304" pitchFamily="18" charset="0"/>
                      </a:rPr>
                      <a:t>–</a:t>
                    </a:r>
                    <a:r>
                      <a:rPr lang="ru-RU" sz="1100" b="0" i="1" baseline="0" dirty="0" smtClean="0">
                        <a:solidFill>
                          <a:schemeClr val="tx1"/>
                        </a:solidFill>
                        <a:latin typeface="Times New Roman" panose="02020603050405020304" pitchFamily="18" charset="0"/>
                        <a:cs typeface="Times New Roman" panose="02020603050405020304" pitchFamily="18" charset="0"/>
                      </a:rPr>
                      <a:t> 46,6</a:t>
                    </a:r>
                    <a:r>
                      <a:rPr lang="ru-RU" sz="1100" b="0" i="1" dirty="0" smtClean="0">
                        <a:solidFill>
                          <a:schemeClr val="tx1"/>
                        </a:solidFill>
                        <a:latin typeface="Times New Roman" panose="02020603050405020304" pitchFamily="18" charset="0"/>
                        <a:cs typeface="Times New Roman" panose="02020603050405020304" pitchFamily="18" charset="0"/>
                      </a:rPr>
                      <a:t>%</a:t>
                    </a:r>
                    <a:endParaRPr lang="ru-RU" sz="1200" b="0" dirty="0"/>
                  </a:p>
                </c:rich>
              </c:tx>
              <c:showLegendKey val="0"/>
              <c:showVal val="1"/>
              <c:showCatName val="0"/>
              <c:showSerName val="0"/>
              <c:showPercent val="1"/>
              <c:showBubbleSize val="0"/>
              <c:extLst>
                <c:ext xmlns:c15="http://schemas.microsoft.com/office/drawing/2012/chart" uri="{CE6537A1-D6FC-4f65-9D91-7224C49458BB}">
                  <c15:layout/>
                </c:ext>
              </c:extLst>
            </c:dLbl>
            <c:dLbl>
              <c:idx val="1"/>
              <c:layout>
                <c:manualLayout>
                  <c:x val="-0.16450943818548086"/>
                  <c:y val="0.12336763720633945"/>
                </c:manualLayout>
              </c:layout>
              <c:tx>
                <c:rich>
                  <a:bodyPr/>
                  <a:lstStyle/>
                  <a:p>
                    <a:r>
                      <a:rPr lang="ru-RU" sz="1100" b="0" i="1" dirty="0" smtClean="0">
                        <a:solidFill>
                          <a:schemeClr val="tx1"/>
                        </a:solidFill>
                        <a:latin typeface="Times New Roman" panose="02020603050405020304" pitchFamily="18" charset="0"/>
                        <a:cs typeface="Times New Roman" panose="02020603050405020304" pitchFamily="18" charset="0"/>
                      </a:rPr>
                      <a:t>2 180,8 млн. рублей- </a:t>
                    </a:r>
                    <a:r>
                      <a:rPr lang="ru-RU" sz="1100" b="0" i="1" baseline="0" dirty="0" smtClean="0">
                        <a:solidFill>
                          <a:schemeClr val="tx1"/>
                        </a:solidFill>
                        <a:latin typeface="Times New Roman" panose="02020603050405020304" pitchFamily="18" charset="0"/>
                        <a:cs typeface="Times New Roman" panose="02020603050405020304" pitchFamily="18" charset="0"/>
                      </a:rPr>
                      <a:t> 33,3</a:t>
                    </a:r>
                    <a:r>
                      <a:rPr lang="ru-RU" sz="1100" b="0" i="1" dirty="0" smtClean="0">
                        <a:solidFill>
                          <a:schemeClr val="tx1"/>
                        </a:solidFill>
                        <a:latin typeface="Times New Roman" panose="02020603050405020304" pitchFamily="18" charset="0"/>
                        <a:cs typeface="Times New Roman" panose="02020603050405020304" pitchFamily="18" charset="0"/>
                      </a:rPr>
                      <a:t>%</a:t>
                    </a:r>
                    <a:endParaRPr lang="ru-RU" b="0" dirty="0"/>
                  </a:p>
                </c:rich>
              </c:tx>
              <c:showLegendKey val="0"/>
              <c:showVal val="1"/>
              <c:showCatName val="0"/>
              <c:showSerName val="0"/>
              <c:showPercent val="1"/>
              <c:showBubbleSize val="0"/>
              <c:separator>
</c:separator>
              <c:extLst>
                <c:ext xmlns:c15="http://schemas.microsoft.com/office/drawing/2012/chart" uri="{CE6537A1-D6FC-4f65-9D91-7224C49458BB}">
                  <c15:layout/>
                </c:ext>
              </c:extLst>
            </c:dLbl>
            <c:dLbl>
              <c:idx val="2"/>
              <c:layout>
                <c:manualLayout>
                  <c:x val="-0.18597742181715918"/>
                  <c:y val="-0.10367267189588326"/>
                </c:manualLayout>
              </c:layout>
              <c:tx>
                <c:rich>
                  <a:bodyPr/>
                  <a:lstStyle/>
                  <a:p>
                    <a:r>
                      <a:rPr lang="ru-RU" sz="1100" b="0" dirty="0" smtClean="0">
                        <a:solidFill>
                          <a:schemeClr val="tx1"/>
                        </a:solidFill>
                        <a:latin typeface="Times New Roman" panose="02020603050405020304" pitchFamily="18" charset="0"/>
                        <a:cs typeface="Times New Roman" panose="02020603050405020304" pitchFamily="18" charset="0"/>
                      </a:rPr>
                      <a:t>1 311,9 млн.</a:t>
                    </a:r>
                    <a:r>
                      <a:rPr lang="ru-RU" sz="1100" b="0" baseline="0" dirty="0" smtClean="0">
                        <a:solidFill>
                          <a:schemeClr val="tx1"/>
                        </a:solidFill>
                        <a:latin typeface="Times New Roman" panose="02020603050405020304" pitchFamily="18" charset="0"/>
                        <a:cs typeface="Times New Roman" panose="02020603050405020304" pitchFamily="18" charset="0"/>
                      </a:rPr>
                      <a:t> рублей-20,1</a:t>
                    </a:r>
                    <a:r>
                      <a:rPr lang="ru-RU" sz="1100" b="0" dirty="0" smtClean="0">
                        <a:solidFill>
                          <a:schemeClr val="tx1"/>
                        </a:solidFill>
                        <a:latin typeface="Times New Roman" panose="02020603050405020304" pitchFamily="18" charset="0"/>
                        <a:cs typeface="Times New Roman" panose="02020603050405020304" pitchFamily="18" charset="0"/>
                      </a:rPr>
                      <a:t>%</a:t>
                    </a:r>
                    <a:endParaRPr lang="ru-RU" b="0" dirty="0"/>
                  </a:p>
                </c:rich>
              </c:tx>
              <c:showLegendKey val="0"/>
              <c:showVal val="1"/>
              <c:showCatName val="0"/>
              <c:showSerName val="0"/>
              <c:showPercent val="1"/>
              <c:showBubbleSize val="0"/>
              <c:extLst>
                <c:ext xmlns:c15="http://schemas.microsoft.com/office/drawing/2012/chart" uri="{CE6537A1-D6FC-4f65-9D91-7224C49458BB}">
                  <c15:layout/>
                </c:ext>
              </c:extLst>
            </c:dLbl>
            <c:dLbl>
              <c:idx val="3"/>
              <c:layout>
                <c:manualLayout>
                  <c:x val="9.6737010657774666E-2"/>
                  <c:y val="9.2598869649953546E-3"/>
                </c:manualLayout>
              </c:layout>
              <c:tx>
                <c:rich>
                  <a:bodyPr/>
                  <a:lstStyle/>
                  <a:p>
                    <a:r>
                      <a:rPr lang="ru-RU" sz="1100" b="0" dirty="0" smtClean="0">
                        <a:solidFill>
                          <a:schemeClr val="tx1"/>
                        </a:solidFill>
                        <a:latin typeface="Times New Roman" panose="02020603050405020304" pitchFamily="18" charset="0"/>
                        <a:cs typeface="Times New Roman" panose="02020603050405020304" pitchFamily="18" charset="0"/>
                      </a:rPr>
                      <a:t>18,9 млн.</a:t>
                    </a:r>
                    <a:r>
                      <a:rPr lang="ru-RU" sz="1100" b="0" baseline="0" dirty="0" smtClean="0">
                        <a:solidFill>
                          <a:schemeClr val="tx1"/>
                        </a:solidFill>
                        <a:latin typeface="Times New Roman" panose="02020603050405020304" pitchFamily="18" charset="0"/>
                        <a:cs typeface="Times New Roman" panose="02020603050405020304" pitchFamily="18" charset="0"/>
                      </a:rPr>
                      <a:t> рублей-1,1</a:t>
                    </a:r>
                    <a:r>
                      <a:rPr lang="ru-RU" sz="1100" b="0" dirty="0" smtClean="0">
                        <a:solidFill>
                          <a:schemeClr val="tx1"/>
                        </a:solidFill>
                        <a:latin typeface="Times New Roman" panose="02020603050405020304" pitchFamily="18" charset="0"/>
                        <a:cs typeface="Times New Roman" panose="02020603050405020304" pitchFamily="18" charset="0"/>
                      </a:rPr>
                      <a:t>%</a:t>
                    </a:r>
                    <a:endParaRPr lang="ru-RU" b="0" dirty="0"/>
                  </a:p>
                </c:rich>
              </c:tx>
              <c:showLegendKey val="0"/>
              <c:showVal val="1"/>
              <c:showCatName val="0"/>
              <c:showSerName val="0"/>
              <c:showPercent val="1"/>
              <c:showBubbleSize val="0"/>
              <c:extLst>
                <c:ext xmlns:c15="http://schemas.microsoft.com/office/drawing/2012/chart" uri="{CE6537A1-D6FC-4f65-9D91-7224C49458BB}"/>
              </c:extLst>
            </c:dLbl>
            <c:dLbl>
              <c:idx val="4"/>
              <c:layout>
                <c:manualLayout>
                  <c:x val="0.13861374319182274"/>
                  <c:y val="4.7609074461989205E-2"/>
                </c:manualLayout>
              </c:layout>
              <c:tx>
                <c:rich>
                  <a:bodyPr/>
                  <a:lstStyle/>
                  <a:p>
                    <a:r>
                      <a:rPr lang="ru-RU" sz="1100" b="0" dirty="0" smtClean="0">
                        <a:solidFill>
                          <a:schemeClr val="tx1"/>
                        </a:solidFill>
                        <a:latin typeface="Times New Roman" panose="02020603050405020304" pitchFamily="18" charset="0"/>
                        <a:cs typeface="Times New Roman" panose="02020603050405020304" pitchFamily="18" charset="0"/>
                      </a:rPr>
                      <a:t>89,7</a:t>
                    </a:r>
                    <a:r>
                      <a:rPr lang="ru-RU" sz="1100" b="0" baseline="0" dirty="0" smtClean="0">
                        <a:solidFill>
                          <a:schemeClr val="tx1"/>
                        </a:solidFill>
                        <a:latin typeface="Times New Roman" panose="02020603050405020304" pitchFamily="18" charset="0"/>
                        <a:cs typeface="Times New Roman" panose="02020603050405020304" pitchFamily="18" charset="0"/>
                      </a:rPr>
                      <a:t> </a:t>
                    </a:r>
                    <a:r>
                      <a:rPr lang="ru-RU" sz="1100" b="0" dirty="0" smtClean="0">
                        <a:solidFill>
                          <a:schemeClr val="tx1"/>
                        </a:solidFill>
                        <a:latin typeface="Times New Roman" panose="02020603050405020304" pitchFamily="18" charset="0"/>
                        <a:cs typeface="Times New Roman" panose="02020603050405020304" pitchFamily="18" charset="0"/>
                      </a:rPr>
                      <a:t>млн. рублей- 5,4%</a:t>
                    </a:r>
                    <a:endParaRPr lang="ru-RU" b="0" dirty="0"/>
                  </a:p>
                </c:rich>
              </c:tx>
              <c:showLegendKey val="0"/>
              <c:showVal val="1"/>
              <c:showCatName val="0"/>
              <c:showSerName val="0"/>
              <c:showPercent val="1"/>
              <c:showBubbleSize val="0"/>
              <c:extLst>
                <c:ext xmlns:c15="http://schemas.microsoft.com/office/drawing/2012/chart" uri="{CE6537A1-D6FC-4f65-9D91-7224C49458BB}"/>
              </c:extLst>
            </c:dLbl>
            <c:dLbl>
              <c:idx val="5"/>
              <c:layout>
                <c:manualLayout>
                  <c:x val="7.6005716286250607E-2"/>
                  <c:y val="7.2450567542069993E-2"/>
                </c:manualLayout>
              </c:layout>
              <c:tx>
                <c:rich>
                  <a:bodyPr/>
                  <a:lstStyle/>
                  <a:p>
                    <a:r>
                      <a:rPr lang="ru-RU" sz="1100" b="0" dirty="0" smtClean="0">
                        <a:solidFill>
                          <a:schemeClr val="tx1"/>
                        </a:solidFill>
                        <a:latin typeface="Times New Roman" panose="02020603050405020304" pitchFamily="18" charset="0"/>
                        <a:cs typeface="Times New Roman" panose="02020603050405020304" pitchFamily="18" charset="0"/>
                      </a:rPr>
                      <a:t>54,4 млн. рублей- 3,2%</a:t>
                    </a:r>
                    <a:endParaRPr lang="ru-RU" b="0" dirty="0"/>
                  </a:p>
                </c:rich>
              </c:tx>
              <c:showLegendKey val="0"/>
              <c:showVal val="1"/>
              <c:showCatName val="0"/>
              <c:showSerName val="0"/>
              <c:showPercent val="1"/>
              <c:showBubbleSize val="0"/>
              <c:extLst>
                <c:ext xmlns:c15="http://schemas.microsoft.com/office/drawing/2012/chart" uri="{CE6537A1-D6FC-4f65-9D91-7224C49458BB}"/>
              </c:extLst>
            </c:dLbl>
            <c:dLbl>
              <c:idx val="6"/>
              <c:layout>
                <c:manualLayout>
                  <c:x val="-0.19195220358243567"/>
                  <c:y val="-9.1593158818233905E-2"/>
                </c:manualLayout>
              </c:layout>
              <c:tx>
                <c:rich>
                  <a:bodyPr/>
                  <a:lstStyle/>
                  <a:p>
                    <a:r>
                      <a:rPr lang="ru-RU" sz="1100" b="0" dirty="0" smtClean="0">
                        <a:solidFill>
                          <a:schemeClr val="tx1"/>
                        </a:solidFill>
                        <a:latin typeface="Times New Roman" panose="02020603050405020304" pitchFamily="18" charset="0"/>
                        <a:cs typeface="Times New Roman" panose="02020603050405020304" pitchFamily="18" charset="0"/>
                      </a:rPr>
                      <a:t>370,6  млн. рублей – 22,1%</a:t>
                    </a:r>
                    <a:endParaRPr lang="ru-RU" b="0" dirty="0"/>
                  </a:p>
                </c:rich>
              </c:tx>
              <c:showLegendKey val="0"/>
              <c:showVal val="1"/>
              <c:showCatName val="0"/>
              <c:showSerName val="0"/>
              <c:showPercent val="1"/>
              <c:showBubbleSize val="0"/>
              <c:extLst>
                <c:ext xmlns:c15="http://schemas.microsoft.com/office/drawing/2012/chart" uri="{CE6537A1-D6FC-4f65-9D91-7224C49458BB}"/>
              </c:extLst>
            </c:dLbl>
            <c:spPr>
              <a:noFill/>
              <a:ln>
                <a:noFill/>
              </a:ln>
              <a:effectLst/>
            </c:spPr>
            <c:txPr>
              <a:bodyPr/>
              <a:lstStyle/>
              <a:p>
                <a:pPr>
                  <a:defRPr sz="1100" b="1" i="1">
                    <a:solidFill>
                      <a:schemeClr val="tx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1"/>
            <c:showBubbleSize val="0"/>
            <c:showLeaderLines val="1"/>
            <c:extLst>
              <c:ext xmlns:c15="http://schemas.microsoft.com/office/drawing/2012/chart" uri="{CE6537A1-D6FC-4f65-9D91-7224C49458BB}"/>
            </c:extLst>
          </c:dLbls>
          <c:cat>
            <c:strRef>
              <c:f>Лист1!$A$2:$A$4</c:f>
              <c:strCache>
                <c:ptCount val="3"/>
                <c:pt idx="0">
                  <c:v>Стационарная медицинская помощь</c:v>
                </c:pt>
                <c:pt idx="1">
                  <c:v>Амбулаторная помощь</c:v>
                </c:pt>
                <c:pt idx="2">
                  <c:v>Медицинская помощь в дневных стационарах всех типов, скорая медицинская помощь, санаторно-оздоровительная помощь, заготовка, переработка, хранение и обеспечение безопасности донорской крови и ее компонентов, другие вопросы в области здравоохранения</c:v>
                </c:pt>
              </c:strCache>
            </c:strRef>
          </c:cat>
          <c:val>
            <c:numRef>
              <c:f>Лист1!$B$2:$B$4</c:f>
              <c:numCache>
                <c:formatCode>0.0</c:formatCode>
                <c:ptCount val="3"/>
                <c:pt idx="0">
                  <c:v>3051.1</c:v>
                </c:pt>
                <c:pt idx="1">
                  <c:v>2180.8000000000002</c:v>
                </c:pt>
                <c:pt idx="2">
                  <c:v>1311.9</c:v>
                </c:pt>
              </c:numCache>
            </c:numRef>
          </c:val>
        </c:ser>
        <c:dLbls>
          <c:showLegendKey val="0"/>
          <c:showVal val="0"/>
          <c:showCatName val="1"/>
          <c:showSerName val="0"/>
          <c:showPercent val="0"/>
          <c:showBubbleSize val="0"/>
          <c:showLeaderLines val="1"/>
        </c:dLbls>
      </c:pie3DChart>
    </c:plotArea>
    <c:legend>
      <c:legendPos val="b"/>
      <c:layout>
        <c:manualLayout>
          <c:xMode val="edge"/>
          <c:yMode val="edge"/>
          <c:x val="6.1406458944323603E-2"/>
          <c:y val="0.68645606136294179"/>
          <c:w val="0.88301815322631561"/>
          <c:h val="0.25342095067415388"/>
        </c:manualLayout>
      </c:layout>
      <c:overlay val="0"/>
      <c:txPr>
        <a:bodyPr/>
        <a:lstStyle/>
        <a:p>
          <a:pPr>
            <a:defRPr sz="900" b="1">
              <a:latin typeface="Times New Roman" panose="02020603050405020304" pitchFamily="18" charset="0"/>
              <a:cs typeface="Times New Roman" panose="02020603050405020304" pitchFamily="18" charset="0"/>
            </a:defRPr>
          </a:pPr>
          <a:endParaRPr lang="ru-RU"/>
        </a:p>
      </c:txPr>
    </c:legend>
    <c:plotVisOnly val="1"/>
    <c:dispBlanksAs val="zero"/>
    <c:showDLblsOverMax val="0"/>
  </c:chart>
  <c:txPr>
    <a:bodyPr/>
    <a:lstStyle/>
    <a:p>
      <a:pPr>
        <a:defRPr sz="1800"/>
      </a:pPr>
      <a:endParaRPr lang="ru-RU"/>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Лист1!$B$1</c:f>
              <c:strCache>
                <c:ptCount val="1"/>
                <c:pt idx="0">
                  <c:v>Столбец1</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f>Лист1!$A$2:$A$6</c:f>
              <c:strCache>
                <c:ptCount val="5"/>
                <c:pt idx="0">
                  <c:v>ФБ</c:v>
                </c:pt>
                <c:pt idx="1">
                  <c:v>РБ</c:v>
                </c:pt>
                <c:pt idx="2">
                  <c:v>МБ</c:v>
                </c:pt>
                <c:pt idx="3">
                  <c:v>Внебюджетные фонды</c:v>
                </c:pt>
                <c:pt idx="4">
                  <c:v>Внебюджетные источники</c:v>
                </c:pt>
              </c:strCache>
            </c:strRef>
          </c:cat>
          <c:val>
            <c:numRef>
              <c:f>Лист1!$B$2:$B$6</c:f>
              <c:numCache>
                <c:formatCode>0.0%</c:formatCode>
                <c:ptCount val="5"/>
                <c:pt idx="0">
                  <c:v>0.44600000000000001</c:v>
                </c:pt>
                <c:pt idx="1">
                  <c:v>0.18099999999999999</c:v>
                </c:pt>
                <c:pt idx="2">
                  <c:v>1.7999999999999999E-2</c:v>
                </c:pt>
                <c:pt idx="3">
                  <c:v>0.33600000000000002</c:v>
                </c:pt>
                <c:pt idx="4">
                  <c:v>1.9E-2</c:v>
                </c:pt>
              </c:numCache>
            </c:numRef>
          </c:val>
        </c:ser>
        <c:dLbls>
          <c:showLegendKey val="0"/>
          <c:showVal val="0"/>
          <c:showCatName val="0"/>
          <c:showSerName val="0"/>
          <c:showPercent val="0"/>
          <c:showBubbleSize val="0"/>
          <c:showLeaderLines val="1"/>
        </c:dLbls>
        <c:firstSliceAng val="185"/>
        <c:holeSize val="55"/>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latin typeface="Times New Roman" panose="02020603050405020304" pitchFamily="18" charset="0"/>
                <a:cs typeface="Times New Roman" panose="02020603050405020304" pitchFamily="18" charset="0"/>
              </a:defRPr>
            </a:pPr>
            <a:r>
              <a:rPr lang="ru-RU" sz="1200" dirty="0" smtClean="0"/>
              <a:t>Динамика</a:t>
            </a:r>
            <a:r>
              <a:rPr lang="ru-RU" sz="1200" baseline="0" dirty="0" smtClean="0"/>
              <a:t> инвестиционных расходов республиканского бюджета</a:t>
            </a:r>
            <a:endParaRPr lang="ru-RU" sz="1200" dirty="0"/>
          </a:p>
        </c:rich>
      </c:tx>
      <c:layout>
        <c:manualLayout>
          <c:xMode val="edge"/>
          <c:yMode val="edge"/>
          <c:x val="0.17059383468834691"/>
          <c:y val="2.8206437064294758E-2"/>
        </c:manualLayout>
      </c:layout>
      <c:overlay val="0"/>
    </c:title>
    <c:autoTitleDeleted val="0"/>
    <c:view3D>
      <c:rotX val="5"/>
      <c:rotY val="5"/>
      <c:depthPercent val="100"/>
      <c:rAngAx val="1"/>
    </c:view3D>
    <c:floor>
      <c:thickness val="0"/>
    </c:floor>
    <c:sideWall>
      <c:thickness val="0"/>
    </c:sideWall>
    <c:backWall>
      <c:thickness val="0"/>
    </c:backWall>
    <c:plotArea>
      <c:layout/>
      <c:bar3DChart>
        <c:barDir val="col"/>
        <c:grouping val="stacked"/>
        <c:varyColors val="0"/>
        <c:ser>
          <c:idx val="0"/>
          <c:order val="0"/>
          <c:tx>
            <c:strRef>
              <c:f>Лист1!$B$1</c:f>
              <c:strCache>
                <c:ptCount val="1"/>
                <c:pt idx="0">
                  <c:v>Налог на доходы физических лиц</c:v>
                </c:pt>
              </c:strCache>
            </c:strRef>
          </c:tx>
          <c:spPr>
            <a:gradFill>
              <a:gsLst>
                <a:gs pos="0">
                  <a:srgbClr val="3399FF"/>
                </a:gs>
                <a:gs pos="81000">
                  <a:srgbClr val="1170FF"/>
                </a:gs>
                <a:gs pos="100000">
                  <a:srgbClr val="006699"/>
                </a:gs>
              </a:gsLst>
              <a:lin ang="5400000" scaled="0"/>
            </a:gradFill>
          </c:spPr>
          <c:invertIfNegative val="0"/>
          <c:dLbls>
            <c:dLbl>
              <c:idx val="0"/>
              <c:layout>
                <c:manualLayout>
                  <c:x val="-3.3875338753387533E-7"/>
                  <c:y val="-0.22240608141070431"/>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2906504065040651E-2"/>
                  <c:y val="-0.29048993311377447"/>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Лист1!$A$2:$A$3</c:f>
              <c:strCache>
                <c:ptCount val="2"/>
                <c:pt idx="0">
                  <c:v>2020 год</c:v>
                </c:pt>
                <c:pt idx="1">
                  <c:v>2021 год</c:v>
                </c:pt>
              </c:strCache>
            </c:strRef>
          </c:cat>
          <c:val>
            <c:numRef>
              <c:f>Лист1!$B$2:$B$3</c:f>
              <c:numCache>
                <c:formatCode>#,##0</c:formatCode>
                <c:ptCount val="2"/>
                <c:pt idx="0">
                  <c:v>3728.4213331000001</c:v>
                </c:pt>
                <c:pt idx="1">
                  <c:v>5500</c:v>
                </c:pt>
              </c:numCache>
            </c:numRef>
          </c:val>
        </c:ser>
        <c:dLbls>
          <c:showLegendKey val="0"/>
          <c:showVal val="0"/>
          <c:showCatName val="0"/>
          <c:showSerName val="0"/>
          <c:showPercent val="0"/>
          <c:showBubbleSize val="0"/>
        </c:dLbls>
        <c:gapWidth val="150"/>
        <c:shape val="cylinder"/>
        <c:axId val="185339392"/>
        <c:axId val="186068352"/>
        <c:axId val="0"/>
      </c:bar3DChart>
      <c:catAx>
        <c:axId val="185339392"/>
        <c:scaling>
          <c:orientation val="minMax"/>
        </c:scaling>
        <c:delete val="0"/>
        <c:axPos val="b"/>
        <c:numFmt formatCode="General" sourceLinked="1"/>
        <c:majorTickMark val="out"/>
        <c:minorTickMark val="none"/>
        <c:tickLblPos val="nextTo"/>
        <c:txPr>
          <a:bodyPr/>
          <a:lstStyle/>
          <a:p>
            <a:pPr>
              <a:defRPr b="1">
                <a:latin typeface="Times New Roman" panose="02020603050405020304" pitchFamily="18" charset="0"/>
                <a:cs typeface="Times New Roman" panose="02020603050405020304" pitchFamily="18" charset="0"/>
              </a:defRPr>
            </a:pPr>
            <a:endParaRPr lang="ru-RU"/>
          </a:p>
        </c:txPr>
        <c:crossAx val="186068352"/>
        <c:crosses val="autoZero"/>
        <c:auto val="1"/>
        <c:lblAlgn val="ctr"/>
        <c:lblOffset val="100"/>
        <c:noMultiLvlLbl val="0"/>
      </c:catAx>
      <c:valAx>
        <c:axId val="186068352"/>
        <c:scaling>
          <c:orientation val="minMax"/>
          <c:min val="0"/>
        </c:scaling>
        <c:delete val="0"/>
        <c:axPos val="l"/>
        <c:majorGridlines/>
        <c:numFmt formatCode="#,##0" sourceLinked="1"/>
        <c:majorTickMark val="out"/>
        <c:minorTickMark val="none"/>
        <c:tickLblPos val="nextTo"/>
        <c:txPr>
          <a:bodyPr/>
          <a:lstStyle/>
          <a:p>
            <a:pPr>
              <a:defRPr>
                <a:latin typeface="Times New Roman" panose="02020603050405020304" pitchFamily="18" charset="0"/>
                <a:cs typeface="Times New Roman" panose="02020603050405020304" pitchFamily="18" charset="0"/>
              </a:defRPr>
            </a:pPr>
            <a:endParaRPr lang="ru-RU"/>
          </a:p>
        </c:txPr>
        <c:crossAx val="185339392"/>
        <c:crosses val="autoZero"/>
        <c:crossBetween val="between"/>
      </c:valAx>
      <c:spPr>
        <a:noFill/>
        <a:ln w="25390">
          <a:noFill/>
        </a:ln>
      </c:spPr>
    </c:plotArea>
    <c:plotVisOnly val="1"/>
    <c:dispBlanksAs val="gap"/>
    <c:showDLblsOverMax val="0"/>
  </c:chart>
  <c:spPr>
    <a:noFill/>
  </c:spPr>
  <c:txPr>
    <a:bodyPr/>
    <a:lstStyle/>
    <a:p>
      <a:pPr>
        <a:defRPr sz="1200">
          <a:latin typeface="TimesET" pitchFamily="2" charset="0"/>
        </a:defRPr>
      </a:pPr>
      <a:endParaRPr lang="ru-RU"/>
    </a:p>
  </c:txPr>
  <c:externalData r:id="rId1">
    <c:autoUpdate val="0"/>
  </c:externalData>
  <c:userShapes r:id="rId2"/>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27682721633080193"/>
          <c:y val="0.18946228196867015"/>
          <c:w val="0.38821828936569774"/>
          <c:h val="0.6017383485168315"/>
        </c:manualLayout>
      </c:layout>
      <c:pieChart>
        <c:varyColors val="1"/>
        <c:ser>
          <c:idx val="0"/>
          <c:order val="0"/>
          <c:tx>
            <c:strRef>
              <c:f>Лист1!$B$1</c:f>
              <c:strCache>
                <c:ptCount val="1"/>
                <c:pt idx="0">
                  <c:v>2021</c:v>
                </c:pt>
              </c:strCache>
            </c:strRef>
          </c:tx>
          <c:dPt>
            <c:idx val="5"/>
            <c:bubble3D val="0"/>
            <c:spPr>
              <a:solidFill>
                <a:srgbClr val="9966FF"/>
              </a:solidFill>
            </c:spPr>
          </c:dPt>
          <c:dLbls>
            <c:dLbl>
              <c:idx val="0"/>
              <c:layout>
                <c:manualLayout>
                  <c:x val="4.1936790862476564E-2"/>
                  <c:y val="-1.1678032506192123E-2"/>
                </c:manualLayout>
              </c:layout>
              <c:showLegendKey val="1"/>
              <c:showVal val="1"/>
              <c:showCatName val="1"/>
              <c:showSerName val="0"/>
              <c:showPercent val="0"/>
              <c:showBubbleSize val="0"/>
              <c:separator>
</c:separator>
              <c:extLst>
                <c:ext xmlns:c15="http://schemas.microsoft.com/office/drawing/2012/chart" uri="{CE6537A1-D6FC-4f65-9D91-7224C49458BB}">
                  <c15:layout/>
                </c:ext>
              </c:extLst>
            </c:dLbl>
            <c:dLbl>
              <c:idx val="1"/>
              <c:layout>
                <c:manualLayout>
                  <c:x val="9.0001662458033538E-2"/>
                  <c:y val="1.9694502898370769E-2"/>
                </c:manualLayout>
              </c:layout>
              <c:showLegendKey val="1"/>
              <c:showVal val="1"/>
              <c:showCatName val="1"/>
              <c:showSerName val="0"/>
              <c:showPercent val="0"/>
              <c:showBubbleSize val="0"/>
              <c:separator>
</c:separator>
              <c:extLst>
                <c:ext xmlns:c15="http://schemas.microsoft.com/office/drawing/2012/chart" uri="{CE6537A1-D6FC-4f65-9D91-7224C49458BB}">
                  <c15:layout/>
                </c:ext>
              </c:extLst>
            </c:dLbl>
            <c:dLbl>
              <c:idx val="2"/>
              <c:layout>
                <c:manualLayout>
                  <c:x val="8.8623396931689927E-2"/>
                  <c:y val="2.3523121613938321E-2"/>
                </c:manualLayout>
              </c:layout>
              <c:showLegendKey val="1"/>
              <c:showVal val="1"/>
              <c:showCatName val="1"/>
              <c:showSerName val="0"/>
              <c:showPercent val="0"/>
              <c:showBubbleSize val="0"/>
              <c:separator>
</c:separator>
              <c:extLst>
                <c:ext xmlns:c15="http://schemas.microsoft.com/office/drawing/2012/chart" uri="{CE6537A1-D6FC-4f65-9D91-7224C49458BB}">
                  <c15:layout/>
                </c:ext>
              </c:extLst>
            </c:dLbl>
            <c:dLbl>
              <c:idx val="3"/>
              <c:layout>
                <c:manualLayout>
                  <c:x val="0.11403689930076834"/>
                  <c:y val="6.2873528758242453E-2"/>
                </c:manualLayout>
              </c:layout>
              <c:showLegendKey val="1"/>
              <c:showVal val="1"/>
              <c:showCatName val="1"/>
              <c:showSerName val="0"/>
              <c:showPercent val="0"/>
              <c:showBubbleSize val="0"/>
              <c:separator>
</c:separator>
              <c:extLst>
                <c:ext xmlns:c15="http://schemas.microsoft.com/office/drawing/2012/chart" uri="{CE6537A1-D6FC-4f65-9D91-7224C49458BB}">
                  <c15:layout/>
                </c:ext>
              </c:extLst>
            </c:dLbl>
            <c:dLbl>
              <c:idx val="4"/>
              <c:layout>
                <c:manualLayout>
                  <c:x val="-3.0318056383672302E-2"/>
                  <c:y val="3.0615470830038494E-3"/>
                </c:manualLayout>
              </c:layout>
              <c:showLegendKey val="1"/>
              <c:showVal val="1"/>
              <c:showCatName val="1"/>
              <c:showSerName val="0"/>
              <c:showPercent val="0"/>
              <c:showBubbleSize val="0"/>
              <c:separator>
</c:separator>
              <c:extLst>
                <c:ext xmlns:c15="http://schemas.microsoft.com/office/drawing/2012/chart" uri="{CE6537A1-D6FC-4f65-9D91-7224C49458BB}">
                  <c15:layout/>
                </c:ext>
              </c:extLst>
            </c:dLbl>
            <c:dLbl>
              <c:idx val="5"/>
              <c:layout>
                <c:manualLayout>
                  <c:x val="-5.084653634893329E-2"/>
                  <c:y val="-6.672114046151735E-2"/>
                </c:manualLayout>
              </c:layout>
              <c:showLegendKey val="1"/>
              <c:showVal val="1"/>
              <c:showCatName val="1"/>
              <c:showSerName val="0"/>
              <c:showPercent val="0"/>
              <c:showBubbleSize val="0"/>
              <c:separator>
</c:separator>
              <c:extLst>
                <c:ext xmlns:c15="http://schemas.microsoft.com/office/drawing/2012/chart" uri="{CE6537A1-D6FC-4f65-9D91-7224C49458BB}">
                  <c15:layout/>
                </c:ext>
              </c:extLst>
            </c:dLbl>
            <c:dLbl>
              <c:idx val="6"/>
              <c:layout>
                <c:manualLayout>
                  <c:x val="-7.9844922038591448E-2"/>
                  <c:y val="-9.5919080886437441E-2"/>
                </c:manualLayout>
              </c:layout>
              <c:showLegendKey val="1"/>
              <c:showVal val="1"/>
              <c:showCatName val="1"/>
              <c:showSerName val="0"/>
              <c:showPercent val="0"/>
              <c:showBubbleSize val="0"/>
              <c:separator>
</c:separator>
              <c:extLst>
                <c:ext xmlns:c15="http://schemas.microsoft.com/office/drawing/2012/chart" uri="{CE6537A1-D6FC-4f65-9D91-7224C49458BB}">
                  <c15:layout/>
                </c:ext>
              </c:extLst>
            </c:dLbl>
            <c:dLbl>
              <c:idx val="7"/>
              <c:layout>
                <c:manualLayout>
                  <c:x val="0.19455876577177569"/>
                  <c:y val="-5.0747629348373069E-2"/>
                </c:manualLayout>
              </c:layout>
              <c:showLegendKey val="1"/>
              <c:showVal val="1"/>
              <c:showCatName val="1"/>
              <c:showSerName val="0"/>
              <c:showPercent val="0"/>
              <c:showBubbleSize val="0"/>
              <c:separator>
</c:separator>
              <c:extLst>
                <c:ext xmlns:c15="http://schemas.microsoft.com/office/drawing/2012/chart" uri="{CE6537A1-D6FC-4f65-9D91-7224C49458BB}">
                  <c15:layout/>
                </c:ext>
              </c:extLst>
            </c:dLbl>
            <c:dLbl>
              <c:idx val="8"/>
              <c:layout>
                <c:manualLayout>
                  <c:x val="7.3299561310937483E-2"/>
                  <c:y val="-9.2186652463451771E-2"/>
                </c:manualLayout>
              </c:layout>
              <c:showLegendKey val="1"/>
              <c:showVal val="1"/>
              <c:showCatName val="1"/>
              <c:showSerName val="0"/>
              <c:showPercent val="0"/>
              <c:showBubbleSize val="0"/>
              <c:separator>
</c:separator>
              <c:extLst>
                <c:ext xmlns:c15="http://schemas.microsoft.com/office/drawing/2012/chart" uri="{CE6537A1-D6FC-4f65-9D91-7224C49458BB}"/>
              </c:extLst>
            </c:dLbl>
            <c:dLbl>
              <c:idx val="9"/>
              <c:layout>
                <c:manualLayout>
                  <c:x val="0.15169187657596631"/>
                  <c:y val="-0.12265324277694635"/>
                </c:manualLayout>
              </c:layout>
              <c:showLegendKey val="1"/>
              <c:showVal val="1"/>
              <c:showCatName val="1"/>
              <c:showSerName val="0"/>
              <c:showPercent val="0"/>
              <c:showBubbleSize val="0"/>
              <c:separator>
</c:separator>
              <c:extLst>
                <c:ext xmlns:c15="http://schemas.microsoft.com/office/drawing/2012/chart" uri="{CE6537A1-D6FC-4f65-9D91-7224C49458BB}"/>
              </c:extLst>
            </c:dLbl>
            <c:dLbl>
              <c:idx val="10"/>
              <c:layout>
                <c:manualLayout>
                  <c:x val="0.15351467550726924"/>
                  <c:y val="-0.13237949051412587"/>
                </c:manualLayout>
              </c:layout>
              <c:showLegendKey val="1"/>
              <c:showVal val="1"/>
              <c:showCatName val="1"/>
              <c:showSerName val="0"/>
              <c:showPercent val="0"/>
              <c:showBubbleSize val="0"/>
              <c:separator>
</c:separator>
              <c:extLst>
                <c:ext xmlns:c15="http://schemas.microsoft.com/office/drawing/2012/chart" uri="{CE6537A1-D6FC-4f65-9D91-7224C49458BB}"/>
              </c:extLst>
            </c:dLbl>
            <c:numFmt formatCode="#,##0.0" sourceLinked="0"/>
            <c:spPr>
              <a:noFill/>
              <a:ln>
                <a:noFill/>
              </a:ln>
              <a:effectLst/>
            </c:spPr>
            <c:txPr>
              <a:bodyPr/>
              <a:lstStyle/>
              <a:p>
                <a:pPr>
                  <a:defRPr sz="1200"/>
                </a:pPr>
                <a:endParaRPr lang="ru-RU"/>
              </a:p>
            </c:txPr>
            <c:showLegendKey val="1"/>
            <c:showVal val="1"/>
            <c:showCatName val="1"/>
            <c:showSerName val="0"/>
            <c:showPercent val="0"/>
            <c:showBubbleSize val="0"/>
            <c:separator>
</c:separator>
            <c:showLeaderLines val="1"/>
            <c:extLst>
              <c:ext xmlns:c15="http://schemas.microsoft.com/office/drawing/2012/chart" uri="{CE6537A1-D6FC-4f65-9D91-7224C49458BB}"/>
            </c:extLst>
          </c:dLbls>
          <c:cat>
            <c:strRef>
              <c:f>Лист1!$A$2:$A$10</c:f>
              <c:strCache>
                <c:ptCount val="8"/>
                <c:pt idx="0">
                  <c:v>Образование</c:v>
                </c:pt>
                <c:pt idx="1">
                  <c:v>Культура</c:v>
                </c:pt>
                <c:pt idx="2">
                  <c:v>ЖКХ</c:v>
                </c:pt>
                <c:pt idx="3">
                  <c:v>Здравоохранение</c:v>
                </c:pt>
                <c:pt idx="4">
                  <c:v>Физическая культура и спорт</c:v>
                </c:pt>
                <c:pt idx="5">
                  <c:v>Дорожное хозяйство</c:v>
                </c:pt>
                <c:pt idx="6">
                  <c:v>Экология</c:v>
                </c:pt>
                <c:pt idx="7">
                  <c:v>Туризм</c:v>
                </c:pt>
              </c:strCache>
            </c:strRef>
          </c:cat>
          <c:val>
            <c:numRef>
              <c:f>Лист1!$B$2:$B$10</c:f>
              <c:numCache>
                <c:formatCode>#,##0</c:formatCode>
                <c:ptCount val="8"/>
                <c:pt idx="0">
                  <c:v>1629.5675900000001</c:v>
                </c:pt>
                <c:pt idx="1">
                  <c:v>265.30464000000001</c:v>
                </c:pt>
                <c:pt idx="2">
                  <c:v>1106.87996</c:v>
                </c:pt>
                <c:pt idx="3">
                  <c:v>363.42714999999998</c:v>
                </c:pt>
                <c:pt idx="4">
                  <c:v>554.90281000000004</c:v>
                </c:pt>
                <c:pt idx="5">
                  <c:v>873.12022000000002</c:v>
                </c:pt>
                <c:pt idx="6">
                  <c:v>261.60057</c:v>
                </c:pt>
                <c:pt idx="7">
                  <c:v>425.04016999999999</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latin typeface="Times New Roman" panose="02020603050405020304" pitchFamily="18" charset="0"/>
          <a:cs typeface="Times New Roman" panose="02020603050405020304" pitchFamily="18" charset="0"/>
        </a:defRPr>
      </a:pPr>
      <a:endParaRPr lang="ru-RU"/>
    </a:p>
  </c:txPr>
  <c:externalData r:id="rId1">
    <c:autoUpdate val="0"/>
  </c:externalData>
  <c:userShapes r:id="rId2"/>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latin typeface="Times New Roman" panose="02020603050405020304" pitchFamily="18" charset="0"/>
                <a:cs typeface="Times New Roman" panose="02020603050405020304" pitchFamily="18" charset="0"/>
              </a:defRPr>
            </a:pPr>
            <a:r>
              <a:rPr lang="ru-RU" sz="1200" dirty="0" smtClean="0"/>
              <a:t>Динамика</a:t>
            </a:r>
            <a:r>
              <a:rPr lang="ru-RU" sz="1200" baseline="0" dirty="0" smtClean="0"/>
              <a:t> инвестиционных расходов консолидированного бюджета</a:t>
            </a:r>
            <a:endParaRPr lang="ru-RU" sz="1200" dirty="0"/>
          </a:p>
        </c:rich>
      </c:tx>
      <c:layout>
        <c:manualLayout>
          <c:xMode val="edge"/>
          <c:yMode val="edge"/>
          <c:x val="0.17059383468834691"/>
          <c:y val="2.8206437064294758E-2"/>
        </c:manualLayout>
      </c:layout>
      <c:overlay val="0"/>
    </c:title>
    <c:autoTitleDeleted val="0"/>
    <c:view3D>
      <c:rotX val="5"/>
      <c:rotY val="5"/>
      <c:depthPercent val="100"/>
      <c:rAngAx val="1"/>
    </c:view3D>
    <c:floor>
      <c:thickness val="0"/>
    </c:floor>
    <c:sideWall>
      <c:thickness val="0"/>
    </c:sideWall>
    <c:backWall>
      <c:thickness val="0"/>
    </c:backWall>
    <c:plotArea>
      <c:layout/>
      <c:bar3DChart>
        <c:barDir val="col"/>
        <c:grouping val="stacked"/>
        <c:varyColors val="0"/>
        <c:ser>
          <c:idx val="0"/>
          <c:order val="0"/>
          <c:tx>
            <c:strRef>
              <c:f>Лист1!$B$1</c:f>
              <c:strCache>
                <c:ptCount val="1"/>
                <c:pt idx="0">
                  <c:v>Налог на доходы физических лиц</c:v>
                </c:pt>
              </c:strCache>
            </c:strRef>
          </c:tx>
          <c:spPr>
            <a:gradFill>
              <a:gsLst>
                <a:gs pos="0">
                  <a:schemeClr val="accent4">
                    <a:lumMod val="60000"/>
                    <a:lumOff val="40000"/>
                  </a:schemeClr>
                </a:gs>
                <a:gs pos="81000">
                  <a:schemeClr val="accent4">
                    <a:lumMod val="75000"/>
                  </a:schemeClr>
                </a:gs>
                <a:gs pos="100000">
                  <a:schemeClr val="accent4">
                    <a:lumMod val="50000"/>
                  </a:schemeClr>
                </a:gs>
              </a:gsLst>
              <a:lin ang="5400000" scaled="0"/>
            </a:gradFill>
          </c:spPr>
          <c:invertIfNegative val="0"/>
          <c:dLbls>
            <c:dLbl>
              <c:idx val="0"/>
              <c:layout>
                <c:manualLayout>
                  <c:x val="4.3021680216801771E-3"/>
                  <c:y val="-0.22676578493976887"/>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6.7750677506775066E-7"/>
                  <c:y val="-0.29346160403970101"/>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Лист1!$A$2:$A$3</c:f>
              <c:strCache>
                <c:ptCount val="2"/>
                <c:pt idx="0">
                  <c:v>2020 год</c:v>
                </c:pt>
                <c:pt idx="1">
                  <c:v>2021 год</c:v>
                </c:pt>
              </c:strCache>
            </c:strRef>
          </c:cat>
          <c:val>
            <c:numRef>
              <c:f>Лист1!$B$2:$B$3</c:f>
              <c:numCache>
                <c:formatCode>#,##0</c:formatCode>
                <c:ptCount val="2"/>
                <c:pt idx="0">
                  <c:v>4608.2065486600004</c:v>
                </c:pt>
                <c:pt idx="1">
                  <c:v>6397</c:v>
                </c:pt>
              </c:numCache>
            </c:numRef>
          </c:val>
        </c:ser>
        <c:dLbls>
          <c:showLegendKey val="0"/>
          <c:showVal val="0"/>
          <c:showCatName val="0"/>
          <c:showSerName val="0"/>
          <c:showPercent val="0"/>
          <c:showBubbleSize val="0"/>
        </c:dLbls>
        <c:gapWidth val="150"/>
        <c:shape val="cylinder"/>
        <c:axId val="185393664"/>
        <c:axId val="186071808"/>
        <c:axId val="0"/>
      </c:bar3DChart>
      <c:catAx>
        <c:axId val="185393664"/>
        <c:scaling>
          <c:orientation val="minMax"/>
        </c:scaling>
        <c:delete val="0"/>
        <c:axPos val="b"/>
        <c:numFmt formatCode="General" sourceLinked="1"/>
        <c:majorTickMark val="out"/>
        <c:minorTickMark val="none"/>
        <c:tickLblPos val="nextTo"/>
        <c:txPr>
          <a:bodyPr/>
          <a:lstStyle/>
          <a:p>
            <a:pPr>
              <a:defRPr b="1">
                <a:latin typeface="Times New Roman" panose="02020603050405020304" pitchFamily="18" charset="0"/>
                <a:cs typeface="Times New Roman" panose="02020603050405020304" pitchFamily="18" charset="0"/>
              </a:defRPr>
            </a:pPr>
            <a:endParaRPr lang="ru-RU"/>
          </a:p>
        </c:txPr>
        <c:crossAx val="186071808"/>
        <c:crosses val="autoZero"/>
        <c:auto val="1"/>
        <c:lblAlgn val="ctr"/>
        <c:lblOffset val="100"/>
        <c:noMultiLvlLbl val="0"/>
      </c:catAx>
      <c:valAx>
        <c:axId val="186071808"/>
        <c:scaling>
          <c:orientation val="minMax"/>
          <c:min val="0"/>
        </c:scaling>
        <c:delete val="0"/>
        <c:axPos val="l"/>
        <c:majorGridlines/>
        <c:numFmt formatCode="#,##0" sourceLinked="1"/>
        <c:majorTickMark val="out"/>
        <c:minorTickMark val="none"/>
        <c:tickLblPos val="nextTo"/>
        <c:txPr>
          <a:bodyPr/>
          <a:lstStyle/>
          <a:p>
            <a:pPr>
              <a:defRPr>
                <a:latin typeface="Times New Roman" panose="02020603050405020304" pitchFamily="18" charset="0"/>
                <a:cs typeface="Times New Roman" panose="02020603050405020304" pitchFamily="18" charset="0"/>
              </a:defRPr>
            </a:pPr>
            <a:endParaRPr lang="ru-RU"/>
          </a:p>
        </c:txPr>
        <c:crossAx val="185393664"/>
        <c:crosses val="autoZero"/>
        <c:crossBetween val="between"/>
      </c:valAx>
      <c:spPr>
        <a:noFill/>
        <a:ln w="25390">
          <a:noFill/>
        </a:ln>
      </c:spPr>
    </c:plotArea>
    <c:plotVisOnly val="1"/>
    <c:dispBlanksAs val="gap"/>
    <c:showDLblsOverMax val="0"/>
  </c:chart>
  <c:spPr>
    <a:noFill/>
  </c:spPr>
  <c:txPr>
    <a:bodyPr/>
    <a:lstStyle/>
    <a:p>
      <a:pPr>
        <a:defRPr sz="1200">
          <a:latin typeface="TimesET" pitchFamily="2" charset="0"/>
        </a:defRPr>
      </a:pPr>
      <a:endParaRPr lang="ru-RU"/>
    </a:p>
  </c:txPr>
  <c:externalData r:id="rId1">
    <c:autoUpdate val="0"/>
  </c:externalData>
  <c:userShapes r:id="rId2"/>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ru-RU" sz="1700" dirty="0"/>
              <a:t>Расходы дорожного фонда Чувашской Республики</a:t>
            </a:r>
          </a:p>
        </c:rich>
      </c:tx>
      <c:layout>
        <c:manualLayout>
          <c:xMode val="edge"/>
          <c:yMode val="edge"/>
          <c:x val="0.17177022185532004"/>
          <c:y val="1.7354806847945353E-2"/>
        </c:manualLayout>
      </c:layout>
      <c:overlay val="0"/>
    </c:title>
    <c:autoTitleDeleted val="0"/>
    <c:view3D>
      <c:rotX val="5"/>
      <c:rotY val="10"/>
      <c:depthPercent val="100"/>
      <c:rAngAx val="1"/>
    </c:view3D>
    <c:floor>
      <c:thickness val="0"/>
    </c:floor>
    <c:sideWall>
      <c:thickness val="0"/>
    </c:sideWall>
    <c:backWall>
      <c:thickness val="0"/>
    </c:backWall>
    <c:plotArea>
      <c:layout>
        <c:manualLayout>
          <c:layoutTarget val="inner"/>
          <c:xMode val="edge"/>
          <c:yMode val="edge"/>
          <c:x val="1.1983339886914453E-3"/>
          <c:y val="0.13357944578927849"/>
          <c:w val="0.99880172044376025"/>
          <c:h val="0.70782139230226371"/>
        </c:manualLayout>
      </c:layout>
      <c:bar3DChart>
        <c:barDir val="col"/>
        <c:grouping val="stacked"/>
        <c:varyColors val="0"/>
        <c:ser>
          <c:idx val="1"/>
          <c:order val="0"/>
          <c:tx>
            <c:strRef>
              <c:f>Лист1!$A$2</c:f>
              <c:strCache>
                <c:ptCount val="1"/>
                <c:pt idx="0">
                  <c:v>Собственные средства</c:v>
                </c:pt>
              </c:strCache>
            </c:strRef>
          </c:tx>
          <c:spPr>
            <a:solidFill>
              <a:schemeClr val="accent2"/>
            </a:solidFill>
            <a:ln w="25400" cap="flat" cmpd="sng" algn="ctr">
              <a:solidFill>
                <a:schemeClr val="accent2">
                  <a:shade val="50000"/>
                </a:schemeClr>
              </a:solidFill>
              <a:prstDash val="solid"/>
            </a:ln>
            <a:effectLst/>
          </c:spPr>
          <c:invertIfNegative val="0"/>
          <c:dLbls>
            <c:dLbl>
              <c:idx val="0"/>
              <c:layout>
                <c:manualLayout>
                  <c:x val="1.0771803997272273E-2"/>
                  <c:y val="0"/>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3464754996590342E-2"/>
                  <c:y val="-2.6323774970276933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60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Лист1!$B$1:$C$1</c:f>
              <c:strCache>
                <c:ptCount val="2"/>
                <c:pt idx="0">
                  <c:v>2020 год (факт)</c:v>
                </c:pt>
                <c:pt idx="1">
                  <c:v>2021 год (факт)</c:v>
                </c:pt>
              </c:strCache>
            </c:strRef>
          </c:cat>
          <c:val>
            <c:numRef>
              <c:f>Лист1!$B$2:$C$2</c:f>
              <c:numCache>
                <c:formatCode>_-* #,##0.0\ _₽_-;\-* #,##0.0\ _₽_-;_-* "-"??\ _₽_-;_-@_-</c:formatCode>
                <c:ptCount val="2"/>
                <c:pt idx="0">
                  <c:v>4153.5</c:v>
                </c:pt>
                <c:pt idx="1">
                  <c:v>4525.3</c:v>
                </c:pt>
              </c:numCache>
            </c:numRef>
          </c:val>
        </c:ser>
        <c:ser>
          <c:idx val="0"/>
          <c:order val="1"/>
          <c:tx>
            <c:strRef>
              <c:f>Лист1!$A$3</c:f>
              <c:strCache>
                <c:ptCount val="1"/>
                <c:pt idx="0">
                  <c:v>Средства федерального бюджета</c:v>
                </c:pt>
              </c:strCache>
            </c:strRef>
          </c:tx>
          <c:spPr>
            <a:solidFill>
              <a:schemeClr val="accent1"/>
            </a:solidFill>
            <a:ln w="25400" cap="flat" cmpd="sng" algn="ctr">
              <a:solidFill>
                <a:schemeClr val="accent1">
                  <a:shade val="50000"/>
                </a:schemeClr>
              </a:solidFill>
              <a:prstDash val="solid"/>
            </a:ln>
            <a:effectLst/>
          </c:spPr>
          <c:invertIfNegative val="0"/>
          <c:dLbls>
            <c:dLbl>
              <c:idx val="0"/>
              <c:layout>
                <c:manualLayout>
                  <c:x val="2.1543607994544571E-2"/>
                  <c:y val="0"/>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9622460992498753E-2"/>
                  <c:y val="0"/>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60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Лист1!$B$1:$C$1</c:f>
              <c:strCache>
                <c:ptCount val="2"/>
                <c:pt idx="0">
                  <c:v>2020 год (факт)</c:v>
                </c:pt>
                <c:pt idx="1">
                  <c:v>2021 год (факт)</c:v>
                </c:pt>
              </c:strCache>
            </c:strRef>
          </c:cat>
          <c:val>
            <c:numRef>
              <c:f>Лист1!$B$3:$C$3</c:f>
              <c:numCache>
                <c:formatCode>_-* #,##0.0\ _₽_-;\-* #,##0.0\ _₽_-;_-* "-"??\ _₽_-;_-@_-</c:formatCode>
                <c:ptCount val="2"/>
                <c:pt idx="0">
                  <c:v>1373.7</c:v>
                </c:pt>
                <c:pt idx="1">
                  <c:v>1210.9000000000001</c:v>
                </c:pt>
              </c:numCache>
            </c:numRef>
          </c:val>
        </c:ser>
        <c:dLbls>
          <c:showLegendKey val="0"/>
          <c:showVal val="0"/>
          <c:showCatName val="0"/>
          <c:showSerName val="0"/>
          <c:showPercent val="0"/>
          <c:showBubbleSize val="0"/>
        </c:dLbls>
        <c:gapWidth val="87"/>
        <c:gapDepth val="250"/>
        <c:shape val="cylinder"/>
        <c:axId val="186660352"/>
        <c:axId val="181489600"/>
        <c:axId val="0"/>
      </c:bar3DChart>
      <c:catAx>
        <c:axId val="186660352"/>
        <c:scaling>
          <c:orientation val="minMax"/>
        </c:scaling>
        <c:delete val="0"/>
        <c:axPos val="b"/>
        <c:numFmt formatCode="General" sourceLinked="1"/>
        <c:majorTickMark val="none"/>
        <c:minorTickMark val="none"/>
        <c:tickLblPos val="nextTo"/>
        <c:txPr>
          <a:bodyPr/>
          <a:lstStyle/>
          <a:p>
            <a:pPr>
              <a:defRPr sz="1300"/>
            </a:pPr>
            <a:endParaRPr lang="ru-RU"/>
          </a:p>
        </c:txPr>
        <c:crossAx val="181489600"/>
        <c:crosses val="autoZero"/>
        <c:auto val="1"/>
        <c:lblAlgn val="ctr"/>
        <c:lblOffset val="100"/>
        <c:noMultiLvlLbl val="0"/>
      </c:catAx>
      <c:valAx>
        <c:axId val="181489600"/>
        <c:scaling>
          <c:orientation val="minMax"/>
          <c:min val="0"/>
        </c:scaling>
        <c:delete val="0"/>
        <c:axPos val="l"/>
        <c:numFmt formatCode="_-* #,##0.0\ _₽_-;\-* #,##0.0\ _₽_-;_-* &quot;-&quot;??\ _₽_-;_-@_-" sourceLinked="1"/>
        <c:majorTickMark val="none"/>
        <c:minorTickMark val="none"/>
        <c:tickLblPos val="none"/>
        <c:crossAx val="186660352"/>
        <c:crosses val="autoZero"/>
        <c:crossBetween val="between"/>
      </c:valAx>
      <c:spPr>
        <a:noFill/>
        <a:ln w="25409">
          <a:noFill/>
        </a:ln>
      </c:spPr>
    </c:plotArea>
    <c:legend>
      <c:legendPos val="b"/>
      <c:overlay val="0"/>
      <c:txPr>
        <a:bodyPr/>
        <a:lstStyle/>
        <a:p>
          <a:pPr>
            <a:defRPr sz="1300"/>
          </a:pPr>
          <a:endParaRPr lang="ru-RU"/>
        </a:p>
      </c:txPr>
    </c:legend>
    <c:plotVisOnly val="1"/>
    <c:dispBlanksAs val="gap"/>
    <c:showDLblsOverMax val="0"/>
  </c:chart>
  <c:txPr>
    <a:bodyPr/>
    <a:lstStyle/>
    <a:p>
      <a:pPr>
        <a:defRPr sz="1809">
          <a:latin typeface="Times New Roman" panose="02020603050405020304" pitchFamily="18" charset="0"/>
          <a:cs typeface="Times New Roman" panose="02020603050405020304" pitchFamily="18" charset="0"/>
        </a:defRPr>
      </a:pPr>
      <a:endParaRPr lang="ru-RU"/>
    </a:p>
  </c:txPr>
  <c:externalData r:id="rId1">
    <c:autoUpdate val="0"/>
  </c:externalData>
  <c:userShapes r:id="rId2"/>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60742292940566"/>
          <c:y val="0.20786553872874641"/>
          <c:w val="0.57891351688427017"/>
          <c:h val="0.57406987019318667"/>
        </c:manualLayout>
      </c:layout>
      <c:doughnutChart>
        <c:varyColors val="1"/>
        <c:ser>
          <c:idx val="0"/>
          <c:order val="0"/>
          <c:tx>
            <c:strRef>
              <c:f>Лист1!$B$1</c:f>
              <c:strCache>
                <c:ptCount val="1"/>
                <c:pt idx="0">
                  <c:v>Столбец1</c:v>
                </c:pt>
              </c:strCache>
            </c:strRef>
          </c:tx>
          <c:spPr>
            <a:scene3d>
              <a:camera prst="orthographicFront"/>
              <a:lightRig rig="threePt" dir="t"/>
            </a:scene3d>
            <a:sp3d>
              <a:bevelT/>
            </a:sp3d>
          </c:spPr>
          <c:dPt>
            <c:idx val="0"/>
            <c:bubble3D val="0"/>
          </c:dPt>
          <c:dPt>
            <c:idx val="1"/>
            <c:bubble3D val="0"/>
          </c:dPt>
          <c:dPt>
            <c:idx val="2"/>
            <c:bubble3D val="0"/>
          </c:dPt>
          <c:dPt>
            <c:idx val="3"/>
            <c:bubble3D val="0"/>
          </c:dPt>
          <c:dPt>
            <c:idx val="4"/>
            <c:bubble3D val="0"/>
          </c:dPt>
          <c:dLbls>
            <c:dLbl>
              <c:idx val="3"/>
              <c:layout>
                <c:manualLayout>
                  <c:x val="1.5931577012867026E-2"/>
                  <c:y val="1.5603027581999353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4.096744994232196E-2"/>
                  <c:y val="6.9100501203689213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4.5518791465334121E-3"/>
                  <c:y val="-2.229054087734164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b="1"/>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Лист1!$A$2:$A$9</c:f>
              <c:strCache>
                <c:ptCount val="8"/>
                <c:pt idx="0">
                  <c:v>Капитальный ремонт, ремонт и содержание автодорог местного значения</c:v>
                </c:pt>
                <c:pt idx="1">
                  <c:v>Обеспечение деятельности казенных учреждений Минтранса Чувашии</c:v>
                </c:pt>
                <c:pt idx="2">
                  <c:v>Капитальный ремонт, ремонт и содержание автомобильных дорог регионального (межмуниципального) значения</c:v>
                </c:pt>
                <c:pt idx="3">
                  <c:v>Внедрение автоматических пунктов  весового и габаритного контроля</c:v>
                </c:pt>
                <c:pt idx="4">
                  <c:v>Проектирование, строительство, реконструкция автодорог регионального (межмуниципального) значения</c:v>
                </c:pt>
                <c:pt idx="5">
                  <c:v>Строительство и реконструкция автодорог местного значения</c:v>
                </c:pt>
                <c:pt idx="6">
                  <c:v>Внедрение камер фото- и видеофиксации нарушений ПДД</c:v>
                </c:pt>
                <c:pt idx="7">
                  <c:v>Реализация проектов развития общественной инфраструктуры, основанных на местных инициативах</c:v>
                </c:pt>
              </c:strCache>
            </c:strRef>
          </c:cat>
          <c:val>
            <c:numRef>
              <c:f>Лист1!$B$2:$B$9</c:f>
              <c:numCache>
                <c:formatCode>#,##0.0</c:formatCode>
                <c:ptCount val="8"/>
                <c:pt idx="0">
                  <c:v>2307.5</c:v>
                </c:pt>
                <c:pt idx="1">
                  <c:v>67.400000000000006</c:v>
                </c:pt>
                <c:pt idx="2">
                  <c:v>2042.2</c:v>
                </c:pt>
                <c:pt idx="3">
                  <c:v>54.6</c:v>
                </c:pt>
                <c:pt idx="4">
                  <c:v>142.19999999999999</c:v>
                </c:pt>
                <c:pt idx="5">
                  <c:v>769.5</c:v>
                </c:pt>
                <c:pt idx="6">
                  <c:v>103.3</c:v>
                </c:pt>
                <c:pt idx="7">
                  <c:v>249.3</c:v>
                </c:pt>
              </c:numCache>
            </c:numRef>
          </c:val>
        </c:ser>
        <c:dLbls>
          <c:showLegendKey val="0"/>
          <c:showVal val="0"/>
          <c:showCatName val="0"/>
          <c:showSerName val="0"/>
          <c:showPercent val="0"/>
          <c:showBubbleSize val="0"/>
          <c:showLeaderLines val="1"/>
        </c:dLbls>
        <c:firstSliceAng val="289"/>
        <c:holeSize val="50"/>
      </c:doughnutChart>
    </c:plotArea>
    <c:plotVisOnly val="1"/>
    <c:dispBlanksAs val="zero"/>
    <c:showDLblsOverMax val="0"/>
  </c:chart>
  <c:txPr>
    <a:bodyPr/>
    <a:lstStyle/>
    <a:p>
      <a:pPr>
        <a:defRPr sz="1800">
          <a:latin typeface="Times New Roman" panose="02020603050405020304" pitchFamily="18" charset="0"/>
          <a:cs typeface="Times New Roman" panose="02020603050405020304" pitchFamily="18" charset="0"/>
        </a:defRPr>
      </a:pPr>
      <a:endParaRPr lang="ru-RU"/>
    </a:p>
  </c:txPr>
  <c:externalData r:id="rId1">
    <c:autoUpdate val="0"/>
  </c:externalData>
  <c:userShapes r:id="rId2"/>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842748409218145"/>
          <c:y val="3.4970616863466246E-2"/>
          <c:w val="0.3830420591127735"/>
          <c:h val="0.93607323066922909"/>
        </c:manualLayout>
      </c:layout>
      <c:barChart>
        <c:barDir val="bar"/>
        <c:grouping val="clustered"/>
        <c:varyColors val="0"/>
        <c:ser>
          <c:idx val="0"/>
          <c:order val="0"/>
          <c:spPr>
            <a:solidFill>
              <a:schemeClr val="accent6">
                <a:lumMod val="60000"/>
                <a:lumOff val="40000"/>
              </a:schemeClr>
            </a:solidFill>
            <a:ln>
              <a:noFill/>
            </a:ln>
          </c:spPr>
          <c:invertIfNegative val="0"/>
          <c:dPt>
            <c:idx val="5"/>
            <c:invertIfNegative val="0"/>
            <c:bubble3D val="0"/>
          </c:dPt>
          <c:dPt>
            <c:idx val="6"/>
            <c:invertIfNegative val="0"/>
            <c:bubble3D val="0"/>
          </c:dPt>
          <c:dPt>
            <c:idx val="7"/>
            <c:invertIfNegative val="0"/>
            <c:bubble3D val="0"/>
          </c:dPt>
          <c:dPt>
            <c:idx val="8"/>
            <c:invertIfNegative val="0"/>
            <c:bubble3D val="0"/>
          </c:dPt>
          <c:dPt>
            <c:idx val="10"/>
            <c:invertIfNegative val="0"/>
            <c:bubble3D val="0"/>
          </c:dPt>
          <c:dPt>
            <c:idx val="11"/>
            <c:invertIfNegative val="0"/>
            <c:bubble3D val="0"/>
          </c:dPt>
          <c:dPt>
            <c:idx val="12"/>
            <c:invertIfNegative val="0"/>
            <c:bubble3D val="0"/>
          </c:dPt>
          <c:dPt>
            <c:idx val="13"/>
            <c:invertIfNegative val="0"/>
            <c:bubble3D val="0"/>
            <c:spPr>
              <a:solidFill>
                <a:schemeClr val="bg2">
                  <a:lumMod val="75000"/>
                </a:schemeClr>
              </a:solidFill>
              <a:ln>
                <a:noFill/>
              </a:ln>
            </c:spPr>
          </c:dPt>
          <c:dPt>
            <c:idx val="14"/>
            <c:invertIfNegative val="0"/>
            <c:bubble3D val="0"/>
            <c:spPr>
              <a:solidFill>
                <a:schemeClr val="accent6">
                  <a:lumMod val="50000"/>
                </a:schemeClr>
              </a:solidFill>
              <a:ln>
                <a:noFill/>
              </a:ln>
            </c:spPr>
          </c:dPt>
          <c:dLbls>
            <c:dLbl>
              <c:idx val="0"/>
              <c:tx>
                <c:rich>
                  <a:bodyPr/>
                  <a:lstStyle/>
                  <a:p>
                    <a:r>
                      <a:rPr lang="en-US" dirty="0" smtClean="0"/>
                      <a:t>0</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ru-RU" dirty="0" smtClean="0"/>
                      <a:t>4</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Лист1!$C$5:$C$18</c:f>
              <c:strCache>
                <c:ptCount val="14"/>
                <c:pt idx="1">
                  <c:v>Республика Мордовия</c:v>
                </c:pt>
                <c:pt idx="2">
                  <c:v>Кировская область </c:v>
                </c:pt>
                <c:pt idx="3">
                  <c:v>Республика Марий Эл</c:v>
                </c:pt>
                <c:pt idx="4">
                  <c:v>Саратовская область </c:v>
                </c:pt>
                <c:pt idx="5">
                  <c:v>Оренбургская область</c:v>
                </c:pt>
                <c:pt idx="6">
                  <c:v>Пермский край </c:v>
                </c:pt>
                <c:pt idx="7">
                  <c:v>Ульяновская область</c:v>
                </c:pt>
                <c:pt idx="8">
                  <c:v>Республика Башкортостан</c:v>
                </c:pt>
                <c:pt idx="9">
                  <c:v>Удмуртская Республика</c:v>
                </c:pt>
                <c:pt idx="10">
                  <c:v>Самарская область</c:v>
                </c:pt>
                <c:pt idx="11">
                  <c:v>Нижегородская область</c:v>
                </c:pt>
                <c:pt idx="12">
                  <c:v>Республика Татарстан</c:v>
                </c:pt>
                <c:pt idx="13">
                  <c:v>Чувашская Республика</c:v>
                </c:pt>
              </c:strCache>
            </c:strRef>
          </c:cat>
          <c:val>
            <c:numRef>
              <c:f>Лист1!$D$5:$D$18</c:f>
              <c:numCache>
                <c:formatCode>#,##0</c:formatCode>
                <c:ptCount val="14"/>
                <c:pt idx="1">
                  <c:v>4</c:v>
                </c:pt>
                <c:pt idx="2">
                  <c:v>16</c:v>
                </c:pt>
                <c:pt idx="3">
                  <c:v>37</c:v>
                </c:pt>
                <c:pt idx="4">
                  <c:v>51</c:v>
                </c:pt>
                <c:pt idx="5">
                  <c:v>62</c:v>
                </c:pt>
                <c:pt idx="6">
                  <c:v>70</c:v>
                </c:pt>
                <c:pt idx="7">
                  <c:v>92</c:v>
                </c:pt>
                <c:pt idx="8">
                  <c:v>100</c:v>
                </c:pt>
                <c:pt idx="9">
                  <c:v>105</c:v>
                </c:pt>
                <c:pt idx="10">
                  <c:v>105</c:v>
                </c:pt>
                <c:pt idx="11">
                  <c:v>232</c:v>
                </c:pt>
                <c:pt idx="12">
                  <c:v>309</c:v>
                </c:pt>
                <c:pt idx="13">
                  <c:v>440</c:v>
                </c:pt>
              </c:numCache>
            </c:numRef>
          </c:val>
        </c:ser>
        <c:dLbls>
          <c:showLegendKey val="0"/>
          <c:showVal val="0"/>
          <c:showCatName val="0"/>
          <c:showSerName val="0"/>
          <c:showPercent val="0"/>
          <c:showBubbleSize val="0"/>
        </c:dLbls>
        <c:gapWidth val="150"/>
        <c:axId val="187357184"/>
        <c:axId val="157420352"/>
      </c:barChart>
      <c:catAx>
        <c:axId val="187357184"/>
        <c:scaling>
          <c:orientation val="minMax"/>
        </c:scaling>
        <c:delete val="0"/>
        <c:axPos val="l"/>
        <c:numFmt formatCode="General" sourceLinked="0"/>
        <c:majorTickMark val="none"/>
        <c:minorTickMark val="none"/>
        <c:tickLblPos val="nextTo"/>
        <c:txPr>
          <a:bodyPr/>
          <a:lstStyle/>
          <a:p>
            <a:pPr>
              <a:defRPr sz="950" baseline="0"/>
            </a:pPr>
            <a:endParaRPr lang="ru-RU"/>
          </a:p>
        </c:txPr>
        <c:crossAx val="157420352"/>
        <c:crosses val="autoZero"/>
        <c:auto val="1"/>
        <c:lblAlgn val="ctr"/>
        <c:lblOffset val="100"/>
        <c:noMultiLvlLbl val="0"/>
      </c:catAx>
      <c:valAx>
        <c:axId val="157420352"/>
        <c:scaling>
          <c:orientation val="minMax"/>
        </c:scaling>
        <c:delete val="1"/>
        <c:axPos val="b"/>
        <c:numFmt formatCode="#,##0" sourceLinked="1"/>
        <c:majorTickMark val="none"/>
        <c:minorTickMark val="none"/>
        <c:tickLblPos val="nextTo"/>
        <c:crossAx val="187357184"/>
        <c:crosses val="autoZero"/>
        <c:crossBetween val="between"/>
      </c:valAx>
      <c:spPr>
        <a:noFill/>
        <a:ln w="26066">
          <a:noFill/>
        </a:ln>
      </c:spPr>
    </c:plotArea>
    <c:plotVisOnly val="1"/>
    <c:dispBlanksAs val="gap"/>
    <c:showDLblsOverMax val="0"/>
  </c:chart>
  <c:txPr>
    <a:bodyPr/>
    <a:lstStyle/>
    <a:p>
      <a:pPr>
        <a:defRPr sz="1000" b="1" i="1" baseline="0">
          <a:latin typeface="Century Gothic" panose="020B0502020202020204" pitchFamily="34" charset="0"/>
          <a:cs typeface="Times New Roman" panose="02020603050405020304" pitchFamily="18" charset="0"/>
        </a:defRPr>
      </a:pPr>
      <a:endParaRPr lang="ru-RU"/>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Лист1!$B$1</c:f>
              <c:strCache>
                <c:ptCount val="1"/>
                <c:pt idx="0">
                  <c:v>Ряд 1</c:v>
                </c:pt>
              </c:strCache>
            </c:strRef>
          </c:tx>
          <c:spPr>
            <a:solidFill>
              <a:schemeClr val="accent1">
                <a:lumMod val="75000"/>
              </a:schemeClr>
            </a:solidFill>
          </c:spPr>
          <c:invertIfNegative val="0"/>
          <c:dLbls>
            <c:dLbl>
              <c:idx val="0"/>
              <c:layout>
                <c:manualLayout>
                  <c:x val="4.3452360626643916E-3"/>
                  <c:y val="9.9362981577946746E-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6782432041148826E-3"/>
                  <c:y val="-1.2029179856385284E-4"/>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082172756023594E-3"/>
                  <c:y val="-4.865870166472731E-3"/>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5.6218168741484862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485287919689438E-3"/>
                  <c:y val="4.9007712593337582E-4"/>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9151450485802935E-3"/>
                  <c:y val="0"/>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2.9703419541856329E-3"/>
                  <c:y val="4.967953482476908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1.4851709770928164E-3"/>
                  <c:y val="5.1315570199802363E-3"/>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1.4851709770928164E-3"/>
                  <c:y val="5.4582751039358203E-3"/>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5.4455640083868805E-17"/>
                  <c:y val="4.9681490788974284E-3"/>
                </c:manualLayout>
              </c:layout>
              <c:showLegendKey val="0"/>
              <c:showVal val="1"/>
              <c:showCatName val="0"/>
              <c:showSerName val="0"/>
              <c:showPercent val="0"/>
              <c:showBubbleSize val="0"/>
              <c:extLst>
                <c:ext xmlns:c15="http://schemas.microsoft.com/office/drawing/2012/chart" uri="{CE6537A1-D6FC-4f65-9D91-7224C49458BB}"/>
              </c:extLst>
            </c:dLbl>
            <c:dLbl>
              <c:idx val="11"/>
              <c:layout>
                <c:manualLayout>
                  <c:x val="0"/>
                  <c:y val="2.4840745394485776E-3"/>
                </c:manualLayout>
              </c:layout>
              <c:showLegendKey val="0"/>
              <c:showVal val="1"/>
              <c:showCatName val="0"/>
              <c:showSerName val="0"/>
              <c:showPercent val="0"/>
              <c:showBubbleSize val="0"/>
              <c:extLst>
                <c:ext xmlns:c15="http://schemas.microsoft.com/office/drawing/2012/chart" uri="{CE6537A1-D6FC-4f65-9D91-7224C49458BB}"/>
              </c:extLst>
            </c:dLbl>
            <c:dLbl>
              <c:idx val="12"/>
              <c:layout>
                <c:manualLayout>
                  <c:x val="-1.4851709770928164E-3"/>
                  <c:y val="2.4840745394486686E-3"/>
                </c:manualLayout>
              </c:layout>
              <c:showLegendKey val="0"/>
              <c:showVal val="1"/>
              <c:showCatName val="0"/>
              <c:showSerName val="0"/>
              <c:showPercent val="0"/>
              <c:showBubbleSize val="0"/>
              <c:extLst>
                <c:ext xmlns:c15="http://schemas.microsoft.com/office/drawing/2012/chart" uri="{CE6537A1-D6FC-4f65-9D91-7224C49458BB}"/>
              </c:extLst>
            </c:dLbl>
            <c:dLbl>
              <c:idx val="13"/>
              <c:layout>
                <c:manualLayout>
                  <c:x val="-1.4851709770928164E-3"/>
                  <c:y val="5.2949160619580283E-3"/>
                </c:manualLayout>
              </c:layout>
              <c:showLegendKey val="0"/>
              <c:showVal val="1"/>
              <c:showCatName val="0"/>
              <c:showSerName val="0"/>
              <c:showPercent val="0"/>
              <c:showBubbleSize val="0"/>
              <c:extLst>
                <c:ext xmlns:c15="http://schemas.microsoft.com/office/drawing/2012/chart" uri="{CE6537A1-D6FC-4f65-9D91-7224C49458BB}"/>
              </c:extLst>
            </c:dLbl>
            <c:dLbl>
              <c:idx val="14"/>
              <c:layout>
                <c:manualLayout>
                  <c:x val="5.8304070397572081E-3"/>
                  <c:y val="0"/>
                </c:manualLayout>
              </c:layout>
              <c:showLegendKey val="0"/>
              <c:showVal val="1"/>
              <c:showCatName val="0"/>
              <c:showSerName val="0"/>
              <c:showPercent val="0"/>
              <c:showBubbleSize val="0"/>
              <c:extLst>
                <c:ext xmlns:c15="http://schemas.microsoft.com/office/drawing/2012/chart" uri="{CE6537A1-D6FC-4f65-9D91-7224C49458BB}"/>
              </c:extLst>
            </c:dLbl>
            <c:dLbl>
              <c:idx val="15"/>
              <c:layout>
                <c:manualLayout>
                  <c:x val="2.9703419541856329E-3"/>
                  <c:y val="4.9681490788972462E-3"/>
                </c:manualLayout>
              </c:layout>
              <c:showLegendKey val="0"/>
              <c:showVal val="1"/>
              <c:showCatName val="0"/>
              <c:showSerName val="0"/>
              <c:showPercent val="0"/>
              <c:showBubbleSize val="0"/>
              <c:extLst>
                <c:ext xmlns:c15="http://schemas.microsoft.com/office/drawing/2012/chart" uri="{CE6537A1-D6FC-4f65-9D91-7224C49458BB}"/>
              </c:extLst>
            </c:dLbl>
            <c:dLbl>
              <c:idx val="16"/>
              <c:layout>
                <c:manualLayout>
                  <c:x val="3.0530203699970205E-3"/>
                  <c:y val="5.4584578321706942E-3"/>
                </c:manualLayout>
              </c:layout>
              <c:showLegendKey val="0"/>
              <c:showVal val="1"/>
              <c:showCatName val="0"/>
              <c:showSerName val="0"/>
              <c:showPercent val="0"/>
              <c:showBubbleSize val="0"/>
              <c:extLst>
                <c:ext xmlns:c15="http://schemas.microsoft.com/office/drawing/2012/chart" uri="{CE6537A1-D6FC-4f65-9D91-7224C49458BB}"/>
              </c:extLst>
            </c:dLbl>
            <c:dLbl>
              <c:idx val="17"/>
              <c:layout>
                <c:manualLayout>
                  <c:x val="0"/>
                  <c:y val="9.9362981577946746E-3"/>
                </c:manualLayout>
              </c:layout>
              <c:showLegendKey val="0"/>
              <c:showVal val="1"/>
              <c:showCatName val="0"/>
              <c:showSerName val="0"/>
              <c:showPercent val="0"/>
              <c:showBubbleSize val="0"/>
              <c:extLst>
                <c:ext xmlns:c15="http://schemas.microsoft.com/office/drawing/2012/chart" uri="{CE6537A1-D6FC-4f65-9D91-7224C49458BB}"/>
              </c:extLst>
            </c:dLbl>
            <c:dLbl>
              <c:idx val="18"/>
              <c:layout>
                <c:manualLayout>
                  <c:x val="0"/>
                  <c:y val="7.4522236183460055E-3"/>
                </c:manualLayout>
              </c:layout>
              <c:showLegendKey val="0"/>
              <c:showVal val="1"/>
              <c:showCatName val="0"/>
              <c:showSerName val="0"/>
              <c:showPercent val="0"/>
              <c:showBubbleSize val="0"/>
              <c:extLst>
                <c:ext xmlns:c15="http://schemas.microsoft.com/office/drawing/2012/chart" uri="{CE6537A1-D6FC-4f65-9D91-7224C49458BB}"/>
              </c:extLst>
            </c:dLbl>
            <c:dLbl>
              <c:idx val="19"/>
              <c:layout>
                <c:manualLayout>
                  <c:x val="0"/>
                  <c:y val="2.4840745394486686E-3"/>
                </c:manualLayout>
              </c:layout>
              <c:showLegendKey val="0"/>
              <c:showVal val="1"/>
              <c:showCatName val="0"/>
              <c:showSerName val="0"/>
              <c:showPercent val="0"/>
              <c:showBubbleSize val="0"/>
              <c:extLst>
                <c:ext xmlns:c15="http://schemas.microsoft.com/office/drawing/2012/chart" uri="{CE6537A1-D6FC-4f65-9D91-7224C49458BB}"/>
              </c:extLst>
            </c:dLbl>
            <c:dLbl>
              <c:idx val="20"/>
              <c:layout>
                <c:manualLayout>
                  <c:x val="-1.4851709770928164E-3"/>
                  <c:y val="9.9362981577946746E-3"/>
                </c:manualLayout>
              </c:layout>
              <c:showLegendKey val="0"/>
              <c:showVal val="1"/>
              <c:showCatName val="0"/>
              <c:showSerName val="0"/>
              <c:showPercent val="0"/>
              <c:showBubbleSize val="0"/>
              <c:extLst>
                <c:ext xmlns:c15="http://schemas.microsoft.com/office/drawing/2012/chart" uri="{CE6537A1-D6FC-4f65-9D91-7224C49458BB}"/>
              </c:extLst>
            </c:dLbl>
            <c:dLbl>
              <c:idx val="21"/>
              <c:layout>
                <c:manualLayout>
                  <c:x val="4.2504310722476183E-3"/>
                  <c:y val="1.2671939404763747E-2"/>
                </c:manualLayout>
              </c:layout>
              <c:showLegendKey val="0"/>
              <c:showVal val="1"/>
              <c:showCatName val="0"/>
              <c:showSerName val="0"/>
              <c:showPercent val="0"/>
              <c:showBubbleSize val="0"/>
              <c:extLst>
                <c:ext xmlns:c15="http://schemas.microsoft.com/office/drawing/2012/chart" uri="{CE6537A1-D6FC-4f65-9D91-7224C49458BB}"/>
              </c:extLst>
            </c:dLbl>
            <c:dLbl>
              <c:idx val="22"/>
              <c:layout>
                <c:manualLayout>
                  <c:x val="4.4555129312784493E-3"/>
                  <c:y val="9.9362981577947648E-3"/>
                </c:manualLayout>
              </c:layout>
              <c:showLegendKey val="0"/>
              <c:showVal val="1"/>
              <c:showCatName val="0"/>
              <c:showSerName val="0"/>
              <c:showPercent val="0"/>
              <c:showBubbleSize val="0"/>
              <c:extLst>
                <c:ext xmlns:c15="http://schemas.microsoft.com/office/drawing/2012/chart" uri="{CE6537A1-D6FC-4f65-9D91-7224C49458BB}"/>
              </c:extLst>
            </c:dLbl>
            <c:dLbl>
              <c:idx val="25"/>
              <c:tx>
                <c:rich>
                  <a:bodyPr/>
                  <a:lstStyle/>
                  <a:p>
                    <a:r>
                      <a:rPr lang="ru-RU" dirty="0" smtClean="0"/>
                      <a:t>10 053</a:t>
                    </a:r>
                    <a:endParaRPr lang="en-US" dirty="0"/>
                  </a:p>
                </c:rich>
              </c:tx>
              <c:showLegendKey val="0"/>
              <c:showVal val="1"/>
              <c:showCatName val="0"/>
              <c:showSerName val="0"/>
              <c:showPercent val="0"/>
              <c:showBubbleSize val="0"/>
            </c:dLbl>
            <c:spPr>
              <a:noFill/>
              <a:ln>
                <a:noFill/>
              </a:ln>
              <a:effectLst/>
            </c:spPr>
            <c:txPr>
              <a:bodyPr/>
              <a:lstStyle/>
              <a:p>
                <a:pPr>
                  <a:defRPr sz="9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Лист1!$A$2:$A$27</c:f>
              <c:strCache>
                <c:ptCount val="26"/>
                <c:pt idx="0">
                  <c:v>Алатырский</c:v>
                </c:pt>
                <c:pt idx="1">
                  <c:v>Шумерлинский</c:v>
                </c:pt>
                <c:pt idx="2">
                  <c:v>Порецкий</c:v>
                </c:pt>
                <c:pt idx="3">
                  <c:v>Шемуршинский</c:v>
                </c:pt>
                <c:pt idx="4">
                  <c:v>Яльчикский</c:v>
                </c:pt>
                <c:pt idx="5">
                  <c:v>Красноармейский</c:v>
                </c:pt>
                <c:pt idx="6">
                  <c:v>Янтиковский</c:v>
                </c:pt>
                <c:pt idx="7">
                  <c:v>Комсомольский</c:v>
                </c:pt>
                <c:pt idx="8">
                  <c:v>Козловский</c:v>
                </c:pt>
                <c:pt idx="9">
                  <c:v>Ибресинский</c:v>
                </c:pt>
                <c:pt idx="10">
                  <c:v>Красночетайский</c:v>
                </c:pt>
                <c:pt idx="11">
                  <c:v>Аликовский</c:v>
                </c:pt>
                <c:pt idx="12">
                  <c:v>Вурнарский</c:v>
                </c:pt>
                <c:pt idx="13">
                  <c:v>Марпосадский</c:v>
                </c:pt>
                <c:pt idx="14">
                  <c:v>г. Алатырь</c:v>
                </c:pt>
                <c:pt idx="15">
                  <c:v>Урмарский</c:v>
                </c:pt>
                <c:pt idx="16">
                  <c:v>Ядринский</c:v>
                </c:pt>
                <c:pt idx="17">
                  <c:v>г. Шумерля</c:v>
                </c:pt>
                <c:pt idx="18">
                  <c:v>Моргаушский</c:v>
                </c:pt>
                <c:pt idx="19">
                  <c:v>Канашский</c:v>
                </c:pt>
                <c:pt idx="20">
                  <c:v>Батыревский</c:v>
                </c:pt>
                <c:pt idx="21">
                  <c:v>г. Канаш</c:v>
                </c:pt>
                <c:pt idx="22">
                  <c:v>Цивильский</c:v>
                </c:pt>
                <c:pt idx="23">
                  <c:v>Чебоксарский</c:v>
                </c:pt>
                <c:pt idx="24">
                  <c:v>г. Новочебоксарск</c:v>
                </c:pt>
                <c:pt idx="25">
                  <c:v>г. Чебоксары</c:v>
                </c:pt>
              </c:strCache>
            </c:strRef>
          </c:cat>
          <c:val>
            <c:numRef>
              <c:f>Лист1!$B$2:$B$27</c:f>
              <c:numCache>
                <c:formatCode>#,##0</c:formatCode>
                <c:ptCount val="26"/>
                <c:pt idx="0">
                  <c:v>328.83969474999998</c:v>
                </c:pt>
                <c:pt idx="1">
                  <c:v>336.94687167000001</c:v>
                </c:pt>
                <c:pt idx="2">
                  <c:v>337.25921800999998</c:v>
                </c:pt>
                <c:pt idx="3">
                  <c:v>372.13308143</c:v>
                </c:pt>
                <c:pt idx="4">
                  <c:v>372.15331660999993</c:v>
                </c:pt>
                <c:pt idx="5">
                  <c:v>442.26543150999998</c:v>
                </c:pt>
                <c:pt idx="6">
                  <c:v>474.99853512999999</c:v>
                </c:pt>
                <c:pt idx="7">
                  <c:v>555.97600377000003</c:v>
                </c:pt>
                <c:pt idx="8">
                  <c:v>575.21037999999999</c:v>
                </c:pt>
                <c:pt idx="9">
                  <c:v>633.69303835999995</c:v>
                </c:pt>
                <c:pt idx="10">
                  <c:v>635.88443887999983</c:v>
                </c:pt>
                <c:pt idx="11">
                  <c:v>647.77630650000003</c:v>
                </c:pt>
                <c:pt idx="12">
                  <c:v>649.51577335999991</c:v>
                </c:pt>
                <c:pt idx="13">
                  <c:v>655.11187356999994</c:v>
                </c:pt>
                <c:pt idx="14">
                  <c:v>660.06945834999988</c:v>
                </c:pt>
                <c:pt idx="15">
                  <c:v>672.36104195000007</c:v>
                </c:pt>
                <c:pt idx="16">
                  <c:v>688.41909046000001</c:v>
                </c:pt>
                <c:pt idx="17">
                  <c:v>769.25638359000015</c:v>
                </c:pt>
                <c:pt idx="18">
                  <c:v>896</c:v>
                </c:pt>
                <c:pt idx="19">
                  <c:v>929.42262813000013</c:v>
                </c:pt>
                <c:pt idx="20">
                  <c:v>933.14529085000004</c:v>
                </c:pt>
                <c:pt idx="21">
                  <c:v>1038.3112612300001</c:v>
                </c:pt>
                <c:pt idx="22">
                  <c:v>1070.6215955599998</c:v>
                </c:pt>
                <c:pt idx="23">
                  <c:v>1618.8778157500001</c:v>
                </c:pt>
                <c:pt idx="24">
                  <c:v>2347.9875992799998</c:v>
                </c:pt>
                <c:pt idx="25">
                  <c:v>10052.84447541</c:v>
                </c:pt>
              </c:numCache>
            </c:numRef>
          </c:val>
        </c:ser>
        <c:ser>
          <c:idx val="1"/>
          <c:order val="1"/>
          <c:tx>
            <c:strRef>
              <c:f>Лист1!$C$1</c:f>
              <c:strCache>
                <c:ptCount val="1"/>
                <c:pt idx="0">
                  <c:v>Ряд 2</c:v>
                </c:pt>
              </c:strCache>
            </c:strRef>
          </c:tx>
          <c:invertIfNegative val="0"/>
          <c:cat>
            <c:strRef>
              <c:f>Лист1!$A$2:$A$27</c:f>
              <c:strCache>
                <c:ptCount val="26"/>
                <c:pt idx="0">
                  <c:v>Алатырский</c:v>
                </c:pt>
                <c:pt idx="1">
                  <c:v>Шумерлинский</c:v>
                </c:pt>
                <c:pt idx="2">
                  <c:v>Порецкий</c:v>
                </c:pt>
                <c:pt idx="3">
                  <c:v>Шемуршинский</c:v>
                </c:pt>
                <c:pt idx="4">
                  <c:v>Яльчикский</c:v>
                </c:pt>
                <c:pt idx="5">
                  <c:v>Красноармейский</c:v>
                </c:pt>
                <c:pt idx="6">
                  <c:v>Янтиковский</c:v>
                </c:pt>
                <c:pt idx="7">
                  <c:v>Комсомольский</c:v>
                </c:pt>
                <c:pt idx="8">
                  <c:v>Козловский</c:v>
                </c:pt>
                <c:pt idx="9">
                  <c:v>Ибресинский</c:v>
                </c:pt>
                <c:pt idx="10">
                  <c:v>Красночетайский</c:v>
                </c:pt>
                <c:pt idx="11">
                  <c:v>Аликовский</c:v>
                </c:pt>
                <c:pt idx="12">
                  <c:v>Вурнарский</c:v>
                </c:pt>
                <c:pt idx="13">
                  <c:v>Марпосадский</c:v>
                </c:pt>
                <c:pt idx="14">
                  <c:v>г. Алатырь</c:v>
                </c:pt>
                <c:pt idx="15">
                  <c:v>Урмарский</c:v>
                </c:pt>
                <c:pt idx="16">
                  <c:v>Ядринский</c:v>
                </c:pt>
                <c:pt idx="17">
                  <c:v>г. Шумерля</c:v>
                </c:pt>
                <c:pt idx="18">
                  <c:v>Моргаушский</c:v>
                </c:pt>
                <c:pt idx="19">
                  <c:v>Канашский</c:v>
                </c:pt>
                <c:pt idx="20">
                  <c:v>Батыревский</c:v>
                </c:pt>
                <c:pt idx="21">
                  <c:v>г. Канаш</c:v>
                </c:pt>
                <c:pt idx="22">
                  <c:v>Цивильский</c:v>
                </c:pt>
                <c:pt idx="23">
                  <c:v>Чебоксарский</c:v>
                </c:pt>
                <c:pt idx="24">
                  <c:v>г. Новочебоксарск</c:v>
                </c:pt>
                <c:pt idx="25">
                  <c:v>г. Чебоксары</c:v>
                </c:pt>
              </c:strCache>
            </c:strRef>
          </c:cat>
          <c:val>
            <c:numRef>
              <c:f>Лист1!$C$2:$C$27</c:f>
              <c:numCache>
                <c:formatCode>General</c:formatCode>
                <c:ptCount val="26"/>
                <c:pt idx="3">
                  <c:v>4.4000000000000004</c:v>
                </c:pt>
                <c:pt idx="10">
                  <c:v>2.8</c:v>
                </c:pt>
                <c:pt idx="19">
                  <c:v>1.8</c:v>
                </c:pt>
                <c:pt idx="21">
                  <c:v>2.4</c:v>
                </c:pt>
              </c:numCache>
            </c:numRef>
          </c:val>
        </c:ser>
        <c:ser>
          <c:idx val="2"/>
          <c:order val="2"/>
          <c:tx>
            <c:strRef>
              <c:f>Лист1!$D$1</c:f>
              <c:strCache>
                <c:ptCount val="1"/>
                <c:pt idx="0">
                  <c:v>Ряд 3</c:v>
                </c:pt>
              </c:strCache>
            </c:strRef>
          </c:tx>
          <c:invertIfNegative val="0"/>
          <c:cat>
            <c:strRef>
              <c:f>Лист1!$A$2:$A$27</c:f>
              <c:strCache>
                <c:ptCount val="26"/>
                <c:pt idx="0">
                  <c:v>Алатырский</c:v>
                </c:pt>
                <c:pt idx="1">
                  <c:v>Шумерлинский</c:v>
                </c:pt>
                <c:pt idx="2">
                  <c:v>Порецкий</c:v>
                </c:pt>
                <c:pt idx="3">
                  <c:v>Шемуршинский</c:v>
                </c:pt>
                <c:pt idx="4">
                  <c:v>Яльчикский</c:v>
                </c:pt>
                <c:pt idx="5">
                  <c:v>Красноармейский</c:v>
                </c:pt>
                <c:pt idx="6">
                  <c:v>Янтиковский</c:v>
                </c:pt>
                <c:pt idx="7">
                  <c:v>Комсомольский</c:v>
                </c:pt>
                <c:pt idx="8">
                  <c:v>Козловский</c:v>
                </c:pt>
                <c:pt idx="9">
                  <c:v>Ибресинский</c:v>
                </c:pt>
                <c:pt idx="10">
                  <c:v>Красночетайский</c:v>
                </c:pt>
                <c:pt idx="11">
                  <c:v>Аликовский</c:v>
                </c:pt>
                <c:pt idx="12">
                  <c:v>Вурнарский</c:v>
                </c:pt>
                <c:pt idx="13">
                  <c:v>Марпосадский</c:v>
                </c:pt>
                <c:pt idx="14">
                  <c:v>г. Алатырь</c:v>
                </c:pt>
                <c:pt idx="15">
                  <c:v>Урмарский</c:v>
                </c:pt>
                <c:pt idx="16">
                  <c:v>Ядринский</c:v>
                </c:pt>
                <c:pt idx="17">
                  <c:v>г. Шумерля</c:v>
                </c:pt>
                <c:pt idx="18">
                  <c:v>Моргаушский</c:v>
                </c:pt>
                <c:pt idx="19">
                  <c:v>Канашский</c:v>
                </c:pt>
                <c:pt idx="20">
                  <c:v>Батыревский</c:v>
                </c:pt>
                <c:pt idx="21">
                  <c:v>г. Канаш</c:v>
                </c:pt>
                <c:pt idx="22">
                  <c:v>Цивильский</c:v>
                </c:pt>
                <c:pt idx="23">
                  <c:v>Чебоксарский</c:v>
                </c:pt>
                <c:pt idx="24">
                  <c:v>г. Новочебоксарск</c:v>
                </c:pt>
                <c:pt idx="25">
                  <c:v>г. Чебоксары</c:v>
                </c:pt>
              </c:strCache>
            </c:strRef>
          </c:cat>
          <c:val>
            <c:numRef>
              <c:f>Лист1!$D$2:$D$27</c:f>
              <c:numCache>
                <c:formatCode>General</c:formatCode>
                <c:ptCount val="26"/>
                <c:pt idx="3">
                  <c:v>2</c:v>
                </c:pt>
                <c:pt idx="10">
                  <c:v>5</c:v>
                </c:pt>
                <c:pt idx="19">
                  <c:v>3</c:v>
                </c:pt>
                <c:pt idx="21">
                  <c:v>2</c:v>
                </c:pt>
              </c:numCache>
            </c:numRef>
          </c:val>
        </c:ser>
        <c:dLbls>
          <c:showLegendKey val="0"/>
          <c:showVal val="0"/>
          <c:showCatName val="0"/>
          <c:showSerName val="0"/>
          <c:showPercent val="0"/>
          <c:showBubbleSize val="0"/>
        </c:dLbls>
        <c:gapWidth val="262"/>
        <c:overlap val="100"/>
        <c:axId val="192480768"/>
        <c:axId val="157424384"/>
      </c:barChart>
      <c:catAx>
        <c:axId val="192480768"/>
        <c:scaling>
          <c:orientation val="minMax"/>
        </c:scaling>
        <c:delete val="0"/>
        <c:axPos val="b"/>
        <c:numFmt formatCode="General" sourceLinked="0"/>
        <c:majorTickMark val="out"/>
        <c:minorTickMark val="none"/>
        <c:tickLblPos val="nextTo"/>
        <c:txPr>
          <a:bodyPr rot="-4500000"/>
          <a:lstStyle/>
          <a:p>
            <a:pPr>
              <a:defRPr sz="1100">
                <a:solidFill>
                  <a:schemeClr val="tx1"/>
                </a:solidFill>
                <a:latin typeface="Times New Roman" panose="02020603050405020304" pitchFamily="18" charset="0"/>
                <a:cs typeface="Times New Roman" panose="02020603050405020304" pitchFamily="18" charset="0"/>
              </a:defRPr>
            </a:pPr>
            <a:endParaRPr lang="ru-RU"/>
          </a:p>
        </c:txPr>
        <c:crossAx val="157424384"/>
        <c:crosses val="autoZero"/>
        <c:auto val="1"/>
        <c:lblAlgn val="ctr"/>
        <c:lblOffset val="10"/>
        <c:tickMarkSkip val="1"/>
        <c:noMultiLvlLbl val="0"/>
      </c:catAx>
      <c:valAx>
        <c:axId val="157424384"/>
        <c:scaling>
          <c:orientation val="minMax"/>
          <c:max val="11000"/>
          <c:min val="0"/>
        </c:scaling>
        <c:delete val="0"/>
        <c:axPos val="l"/>
        <c:majorGridlines>
          <c:spPr>
            <a:ln>
              <a:noFill/>
            </a:ln>
          </c:spPr>
        </c:majorGridlines>
        <c:numFmt formatCode="#,##0" sourceLinked="1"/>
        <c:majorTickMark val="out"/>
        <c:minorTickMark val="none"/>
        <c:tickLblPos val="nextTo"/>
        <c:txPr>
          <a:bodyPr/>
          <a:lstStyle/>
          <a:p>
            <a:pPr>
              <a:defRPr sz="1200">
                <a:solidFill>
                  <a:schemeClr val="tx1"/>
                </a:solidFill>
                <a:latin typeface="Times New Roman" panose="02020603050405020304" pitchFamily="18" charset="0"/>
                <a:cs typeface="Times New Roman" panose="02020603050405020304" pitchFamily="18" charset="0"/>
              </a:defRPr>
            </a:pPr>
            <a:endParaRPr lang="ru-RU"/>
          </a:p>
        </c:txPr>
        <c:crossAx val="192480768"/>
        <c:crosses val="autoZero"/>
        <c:crossBetween val="between"/>
        <c:majorUnit val="1000"/>
        <c:minorUnit val="200"/>
      </c:valAx>
      <c:spPr>
        <a:noFill/>
        <a:ln>
          <a:noFill/>
        </a:ln>
      </c:spPr>
    </c:plotArea>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888172904015905"/>
          <c:y val="3.8602954383300532E-2"/>
          <c:w val="0.68639343427859034"/>
          <c:h val="0.92279409123339895"/>
        </c:manualLayout>
      </c:layout>
      <c:barChart>
        <c:barDir val="bar"/>
        <c:grouping val="clustered"/>
        <c:varyColors val="0"/>
        <c:ser>
          <c:idx val="0"/>
          <c:order val="0"/>
          <c:spPr>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c:spPr>
          <c:invertIfNegative val="0"/>
          <c:dLbls>
            <c:dLbl>
              <c:idx val="0"/>
              <c:layout/>
              <c:tx>
                <c:rich>
                  <a:bodyPr/>
                  <a:lstStyle/>
                  <a:p>
                    <a:r>
                      <a:rPr lang="en-US" smtClean="0"/>
                      <a:t>67</a:t>
                    </a:r>
                    <a:r>
                      <a:rPr lang="ru-RU" smtClean="0"/>
                      <a:t> </a:t>
                    </a:r>
                    <a:r>
                      <a:rPr lang="en-US" smtClean="0"/>
                      <a:t>817</a:t>
                    </a:r>
                    <a:endParaRPr lang="en-US"/>
                  </a:p>
                </c:rich>
              </c:tx>
              <c:dLblPos val="outEnd"/>
              <c:showLegendKey val="0"/>
              <c:showVal val="1"/>
              <c:showCatName val="0"/>
              <c:showSerName val="0"/>
              <c:showPercent val="0"/>
              <c:showBubbleSize val="0"/>
            </c:dLbl>
            <c:spPr>
              <a:noFill/>
              <a:ln>
                <a:noFill/>
              </a:ln>
              <a:effectLst/>
            </c:spPr>
            <c:txPr>
              <a:bodyPr/>
              <a:lstStyle/>
              <a:p>
                <a:pPr>
                  <a:defRPr sz="1100" b="1">
                    <a:latin typeface="Times New Roman" panose="02020603050405020304" pitchFamily="18" charset="0"/>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Лист1!$A$6:$A$14</c:f>
              <c:numCache>
                <c:formatCode>General</c:formatCode>
                <c:ptCount val="9"/>
                <c:pt idx="0">
                  <c:v>2024</c:v>
                </c:pt>
                <c:pt idx="1">
                  <c:v>2023</c:v>
                </c:pt>
                <c:pt idx="2">
                  <c:v>2022</c:v>
                </c:pt>
                <c:pt idx="3">
                  <c:v>2021</c:v>
                </c:pt>
                <c:pt idx="4">
                  <c:v>2020</c:v>
                </c:pt>
                <c:pt idx="5">
                  <c:v>2019</c:v>
                </c:pt>
                <c:pt idx="6">
                  <c:v>2018</c:v>
                </c:pt>
                <c:pt idx="7">
                  <c:v>2017</c:v>
                </c:pt>
                <c:pt idx="8">
                  <c:v>2016</c:v>
                </c:pt>
              </c:numCache>
            </c:numRef>
          </c:cat>
          <c:val>
            <c:numRef>
              <c:f>Лист1!$B$6:$B$14</c:f>
              <c:numCache>
                <c:formatCode>#,##0</c:formatCode>
                <c:ptCount val="9"/>
                <c:pt idx="0" formatCode="General">
                  <c:v>67817</c:v>
                </c:pt>
                <c:pt idx="1">
                  <c:v>65763.600000000006</c:v>
                </c:pt>
                <c:pt idx="2">
                  <c:v>72935</c:v>
                </c:pt>
                <c:pt idx="3">
                  <c:v>77388</c:v>
                </c:pt>
                <c:pt idx="4">
                  <c:v>70244</c:v>
                </c:pt>
                <c:pt idx="5">
                  <c:v>58719</c:v>
                </c:pt>
                <c:pt idx="6">
                  <c:v>49706</c:v>
                </c:pt>
                <c:pt idx="7">
                  <c:v>43975</c:v>
                </c:pt>
                <c:pt idx="8">
                  <c:v>41358</c:v>
                </c:pt>
              </c:numCache>
            </c:numRef>
          </c:val>
        </c:ser>
        <c:dLbls>
          <c:showLegendKey val="0"/>
          <c:showVal val="0"/>
          <c:showCatName val="0"/>
          <c:showSerName val="0"/>
          <c:showPercent val="0"/>
          <c:showBubbleSize val="0"/>
        </c:dLbls>
        <c:gapWidth val="150"/>
        <c:axId val="157260288"/>
        <c:axId val="157429696"/>
      </c:barChart>
      <c:catAx>
        <c:axId val="157260288"/>
        <c:scaling>
          <c:orientation val="minMax"/>
        </c:scaling>
        <c:delete val="0"/>
        <c:axPos val="l"/>
        <c:numFmt formatCode="General" sourceLinked="1"/>
        <c:majorTickMark val="out"/>
        <c:minorTickMark val="none"/>
        <c:tickLblPos val="nextTo"/>
        <c:txPr>
          <a:bodyPr/>
          <a:lstStyle/>
          <a:p>
            <a:pPr>
              <a:defRPr>
                <a:latin typeface="Times New Roman" panose="02020603050405020304" pitchFamily="18" charset="0"/>
                <a:cs typeface="Times New Roman" panose="02020603050405020304" pitchFamily="18" charset="0"/>
              </a:defRPr>
            </a:pPr>
            <a:endParaRPr lang="ru-RU"/>
          </a:p>
        </c:txPr>
        <c:crossAx val="157429696"/>
        <c:crosses val="autoZero"/>
        <c:auto val="1"/>
        <c:lblAlgn val="ctr"/>
        <c:lblOffset val="100"/>
        <c:noMultiLvlLbl val="0"/>
      </c:catAx>
      <c:valAx>
        <c:axId val="157429696"/>
        <c:scaling>
          <c:orientation val="minMax"/>
        </c:scaling>
        <c:delete val="1"/>
        <c:axPos val="b"/>
        <c:numFmt formatCode="General" sourceLinked="1"/>
        <c:majorTickMark val="out"/>
        <c:minorTickMark val="none"/>
        <c:tickLblPos val="nextTo"/>
        <c:crossAx val="157260288"/>
        <c:crosses val="autoZero"/>
        <c:crossBetween val="between"/>
      </c:valAx>
      <c:spPr>
        <a:noFill/>
        <a:ln w="25400">
          <a:noFill/>
        </a:ln>
      </c:spPr>
    </c:plotArea>
    <c:plotVisOnly val="1"/>
    <c:dispBlanksAs val="gap"/>
    <c:showDLblsOverMax val="0"/>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889153583566231E-2"/>
          <c:y val="0.41842413132547562"/>
          <c:w val="0.41550258307905036"/>
          <c:h val="0.33364339989159453"/>
        </c:manualLayout>
      </c:layout>
      <c:doughnutChart>
        <c:varyColors val="1"/>
        <c:ser>
          <c:idx val="0"/>
          <c:order val="0"/>
          <c:tx>
            <c:strRef>
              <c:f>Лист1!$B$1</c:f>
              <c:strCache>
                <c:ptCount val="1"/>
                <c:pt idx="0">
                  <c:v>объем финансирования</c:v>
                </c:pt>
              </c:strCache>
            </c:strRef>
          </c:tx>
          <c:spPr>
            <a:ln>
              <a:noFill/>
            </a:ln>
            <a:effectLst/>
            <a:scene3d>
              <a:camera prst="orthographicFront"/>
              <a:lightRig rig="threePt" dir="t">
                <a:rot lat="0" lon="0" rev="1200000"/>
              </a:lightRig>
            </a:scene3d>
            <a:sp3d>
              <a:bevelT w="63500" h="25400"/>
            </a:sp3d>
          </c:spPr>
          <c:dPt>
            <c:idx val="0"/>
            <c:bubble3D val="0"/>
            <c:spPr>
              <a:solidFill>
                <a:srgbClr val="00B050"/>
              </a:solidFill>
              <a:ln>
                <a:noFill/>
              </a:ln>
              <a:scene3d>
                <a:camera prst="orthographicFront"/>
                <a:lightRig rig="threePt" dir="t">
                  <a:rot lat="0" lon="0" rev="1200000"/>
                </a:lightRig>
              </a:scene3d>
              <a:sp3d>
                <a:bevelT w="63500" h="25400"/>
              </a:sp3d>
            </c:spPr>
          </c:dPt>
          <c:dPt>
            <c:idx val="1"/>
            <c:bubble3D val="0"/>
            <c:spPr>
              <a:solidFill>
                <a:srgbClr val="F97F88"/>
              </a:solidFill>
              <a:ln>
                <a:noFill/>
              </a:ln>
              <a:effectLst/>
              <a:scene3d>
                <a:camera prst="orthographicFront"/>
                <a:lightRig rig="threePt" dir="t">
                  <a:rot lat="0" lon="0" rev="1200000"/>
                </a:lightRig>
              </a:scene3d>
              <a:sp3d>
                <a:bevelT w="63500" h="25400"/>
              </a:sp3d>
            </c:spPr>
          </c:dPt>
          <c:dPt>
            <c:idx val="3"/>
            <c:bubble3D val="0"/>
            <c:spPr>
              <a:solidFill>
                <a:schemeClr val="bg2">
                  <a:lumMod val="50000"/>
                </a:schemeClr>
              </a:solidFill>
              <a:ln>
                <a:noFill/>
              </a:ln>
              <a:effectLst/>
              <a:scene3d>
                <a:camera prst="orthographicFront"/>
                <a:lightRig rig="threePt" dir="t">
                  <a:rot lat="0" lon="0" rev="1200000"/>
                </a:lightRig>
              </a:scene3d>
              <a:sp3d>
                <a:bevelT w="63500" h="25400"/>
              </a:sp3d>
            </c:spPr>
          </c:dPt>
          <c:dPt>
            <c:idx val="18"/>
            <c:bubble3D val="0"/>
            <c:spPr>
              <a:solidFill>
                <a:schemeClr val="accent6">
                  <a:lumMod val="75000"/>
                </a:schemeClr>
              </a:solidFill>
              <a:ln>
                <a:noFill/>
              </a:ln>
              <a:effectLst/>
              <a:scene3d>
                <a:camera prst="orthographicFront"/>
                <a:lightRig rig="threePt" dir="t">
                  <a:rot lat="0" lon="0" rev="1200000"/>
                </a:lightRig>
              </a:scene3d>
              <a:sp3d>
                <a:bevelT w="63500" h="25400"/>
              </a:sp3d>
            </c:spPr>
          </c:dPt>
          <c:dPt>
            <c:idx val="21"/>
            <c:bubble3D val="0"/>
            <c:spPr>
              <a:solidFill>
                <a:srgbClr val="FFFF00"/>
              </a:solidFill>
              <a:ln>
                <a:noFill/>
              </a:ln>
              <a:effectLst/>
              <a:scene3d>
                <a:camera prst="orthographicFront"/>
                <a:lightRig rig="threePt" dir="t">
                  <a:rot lat="0" lon="0" rev="1200000"/>
                </a:lightRig>
              </a:scene3d>
              <a:sp3d>
                <a:bevelT w="63500" h="25400"/>
              </a:sp3d>
            </c:spPr>
          </c:dPt>
          <c:dLbls>
            <c:dLbl>
              <c:idx val="0"/>
              <c:layout>
                <c:manualLayout>
                  <c:x val="4.1265956099814767E-2"/>
                  <c:y val="-5.3445240091168321E-2"/>
                </c:manualLayout>
              </c:layout>
              <c:showLegendKey val="1"/>
              <c:showVal val="1"/>
              <c:showCatName val="0"/>
              <c:showSerName val="0"/>
              <c:showPercent val="0"/>
              <c:showBubbleSize val="0"/>
              <c:extLst>
                <c:ext xmlns:c15="http://schemas.microsoft.com/office/drawing/2012/chart" uri="{CE6537A1-D6FC-4f65-9D91-7224C49458BB}">
                  <c15:layout/>
                </c:ext>
              </c:extLst>
            </c:dLbl>
            <c:dLbl>
              <c:idx val="1"/>
              <c:layout>
                <c:manualLayout>
                  <c:x val="6.5226833835191136E-2"/>
                  <c:y val="-4.168728727111129E-2"/>
                </c:manualLayout>
              </c:layout>
              <c:showLegendKey val="1"/>
              <c:showVal val="1"/>
              <c:showCatName val="0"/>
              <c:showSerName val="0"/>
              <c:showPercent val="0"/>
              <c:showBubbleSize val="0"/>
              <c:extLst>
                <c:ext xmlns:c15="http://schemas.microsoft.com/office/drawing/2012/chart" uri="{CE6537A1-D6FC-4f65-9D91-7224C49458BB}">
                  <c15:layout/>
                </c:ext>
              </c:extLst>
            </c:dLbl>
            <c:dLbl>
              <c:idx val="2"/>
              <c:layout>
                <c:manualLayout>
                  <c:x val="5.5908609900139947E-2"/>
                  <c:y val="3.9549393501732054E-2"/>
                </c:manualLayout>
              </c:layout>
              <c:showLegendKey val="1"/>
              <c:showVal val="1"/>
              <c:showCatName val="0"/>
              <c:showSerName val="0"/>
              <c:showPercent val="0"/>
              <c:showBubbleSize val="0"/>
              <c:extLst>
                <c:ext xmlns:c15="http://schemas.microsoft.com/office/drawing/2012/chart" uri="{CE6537A1-D6FC-4f65-9D91-7224C49458BB}">
                  <c15:layout/>
                </c:ext>
              </c:extLst>
            </c:dLbl>
            <c:dLbl>
              <c:idx val="3"/>
              <c:layout>
                <c:manualLayout>
                  <c:x val="4.2597115974002342E-2"/>
                  <c:y val="4.4894001676581391E-2"/>
                </c:manualLayout>
              </c:layout>
              <c:showLegendKey val="1"/>
              <c:showVal val="1"/>
              <c:showCatName val="0"/>
              <c:showSerName val="0"/>
              <c:showPercent val="0"/>
              <c:showBubbleSize val="0"/>
              <c:extLst>
                <c:ext xmlns:c15="http://schemas.microsoft.com/office/drawing/2012/chart" uri="{CE6537A1-D6FC-4f65-9D91-7224C49458BB}">
                  <c15:layout/>
                </c:ext>
              </c:extLst>
            </c:dLbl>
            <c:dLbl>
              <c:idx val="4"/>
              <c:layout>
                <c:manualLayout>
                  <c:x val="3.4610156728876906E-2"/>
                  <c:y val="4.8100716082051492E-2"/>
                </c:manualLayout>
              </c:layout>
              <c:showLegendKey val="1"/>
              <c:showVal val="1"/>
              <c:showCatName val="0"/>
              <c:showSerName val="0"/>
              <c:showPercent val="0"/>
              <c:showBubbleSize val="0"/>
              <c:extLst>
                <c:ext xmlns:c15="http://schemas.microsoft.com/office/drawing/2012/chart" uri="{CE6537A1-D6FC-4f65-9D91-7224C49458BB}">
                  <c15:layout/>
                </c:ext>
              </c:extLst>
            </c:dLbl>
            <c:dLbl>
              <c:idx val="5"/>
              <c:layout>
                <c:manualLayout>
                  <c:x val="1.99673981128136E-2"/>
                  <c:y val="5.5583049694815055E-2"/>
                </c:manualLayout>
              </c:layout>
              <c:showLegendKey val="1"/>
              <c:showVal val="1"/>
              <c:showCatName val="0"/>
              <c:showSerName val="0"/>
              <c:showPercent val="0"/>
              <c:showBubbleSize val="0"/>
              <c:extLst>
                <c:ext xmlns:c15="http://schemas.microsoft.com/office/drawing/2012/chart" uri="{CE6537A1-D6FC-4f65-9D91-7224C49458BB}">
                  <c15:layout/>
                </c:ext>
              </c:extLst>
            </c:dLbl>
            <c:dLbl>
              <c:idx val="6"/>
              <c:layout>
                <c:manualLayout>
                  <c:x val="-1.8636343054364152E-2"/>
                  <c:y val="6.0927573703931884E-2"/>
                </c:manualLayout>
              </c:layout>
              <c:showLegendKey val="1"/>
              <c:showVal val="1"/>
              <c:showCatName val="0"/>
              <c:showSerName val="0"/>
              <c:showPercent val="0"/>
              <c:showBubbleSize val="0"/>
              <c:extLst>
                <c:ext xmlns:c15="http://schemas.microsoft.com/office/drawing/2012/chart" uri="{CE6537A1-D6FC-4f65-9D91-7224C49458BB}">
                  <c15:layout/>
                </c:ext>
              </c:extLst>
            </c:dLbl>
            <c:dLbl>
              <c:idx val="7"/>
              <c:layout>
                <c:manualLayout>
                  <c:x val="-8.2531912199629534E-2"/>
                  <c:y val="2.1378096036467329E-3"/>
                </c:manualLayout>
              </c:layout>
              <c:showLegendKey val="1"/>
              <c:showVal val="1"/>
              <c:showCatName val="0"/>
              <c:showSerName val="0"/>
              <c:showPercent val="0"/>
              <c:showBubbleSize val="0"/>
              <c:extLst>
                <c:ext xmlns:c15="http://schemas.microsoft.com/office/drawing/2012/chart" uri="{CE6537A1-D6FC-4f65-9D91-7224C49458BB}">
                  <c15:layout/>
                </c:ext>
              </c:extLst>
            </c:dLbl>
            <c:dLbl>
              <c:idx val="8"/>
              <c:layout>
                <c:manualLayout>
                  <c:x val="-7.9507139628818127E-2"/>
                  <c:y val="-7.4823336127635646E-3"/>
                </c:manualLayout>
              </c:layout>
              <c:showLegendKey val="1"/>
              <c:showVal val="1"/>
              <c:showCatName val="0"/>
              <c:showSerName val="0"/>
              <c:showPercent val="0"/>
              <c:showBubbleSize val="0"/>
              <c:extLst>
                <c:ext xmlns:c15="http://schemas.microsoft.com/office/drawing/2012/chart" uri="{CE6537A1-D6FC-4f65-9D91-7224C49458BB}">
                  <c15:layout/>
                </c:ext>
              </c:extLst>
            </c:dLbl>
            <c:dLbl>
              <c:idx val="9"/>
              <c:layout>
                <c:manualLayout>
                  <c:x val="-7.321379308031653E-2"/>
                  <c:y val="-1.7102476829173863E-2"/>
                </c:manualLayout>
              </c:layout>
              <c:showLegendKey val="1"/>
              <c:showVal val="1"/>
              <c:showCatName val="0"/>
              <c:showSerName val="0"/>
              <c:showPercent val="0"/>
              <c:showBubbleSize val="0"/>
              <c:extLst>
                <c:ext xmlns:c15="http://schemas.microsoft.com/office/drawing/2012/chart" uri="{CE6537A1-D6FC-4f65-9D91-7224C49458BB}">
                  <c15:layout/>
                </c:ext>
              </c:extLst>
            </c:dLbl>
            <c:dLbl>
              <c:idx val="10"/>
              <c:layout>
                <c:manualLayout>
                  <c:x val="-7.321379308031653E-2"/>
                  <c:y val="-2.5653715243760717E-2"/>
                </c:manualLayout>
              </c:layout>
              <c:showLegendKey val="1"/>
              <c:showVal val="1"/>
              <c:showCatName val="0"/>
              <c:showSerName val="0"/>
              <c:showPercent val="0"/>
              <c:showBubbleSize val="0"/>
              <c:extLst>
                <c:ext xmlns:c15="http://schemas.microsoft.com/office/drawing/2012/chart" uri="{CE6537A1-D6FC-4f65-9D91-7224C49458BB}">
                  <c15:layout/>
                </c:ext>
              </c:extLst>
            </c:dLbl>
            <c:dLbl>
              <c:idx val="11"/>
              <c:layout>
                <c:manualLayout>
                  <c:x val="-7.3213897896054647E-2"/>
                  <c:y val="-3.7411668063817828E-2"/>
                </c:manualLayout>
              </c:layout>
              <c:showLegendKey val="1"/>
              <c:showVal val="1"/>
              <c:showCatName val="0"/>
              <c:showSerName val="0"/>
              <c:showPercent val="0"/>
              <c:showBubbleSize val="0"/>
              <c:extLst>
                <c:ext xmlns:c15="http://schemas.microsoft.com/office/drawing/2012/chart" uri="{CE6537A1-D6FC-4f65-9D91-7224C49458BB}">
                  <c15:layout/>
                </c:ext>
              </c:extLst>
            </c:dLbl>
            <c:dLbl>
              <c:idx val="12"/>
              <c:layout>
                <c:manualLayout>
                  <c:x val="-5.3246709414717305E-2"/>
                  <c:y val="-3.7411668063817828E-2"/>
                </c:manualLayout>
              </c:layout>
              <c:showLegendKey val="1"/>
              <c:showVal val="1"/>
              <c:showCatName val="0"/>
              <c:showSerName val="0"/>
              <c:showPercent val="0"/>
              <c:showBubbleSize val="0"/>
              <c:extLst>
                <c:ext xmlns:c15="http://schemas.microsoft.com/office/drawing/2012/chart" uri="{CE6537A1-D6FC-4f65-9D91-7224C49458BB}">
                  <c15:layout/>
                </c:ext>
              </c:extLst>
            </c:dLbl>
            <c:dLbl>
              <c:idx val="13"/>
              <c:layout>
                <c:manualLayout>
                  <c:x val="-4.5259645353853767E-2"/>
                  <c:y val="-4.4894085842313816E-2"/>
                </c:manualLayout>
              </c:layout>
              <c:showLegendKey val="1"/>
              <c:showVal val="1"/>
              <c:showCatName val="0"/>
              <c:showSerName val="0"/>
              <c:showPercent val="0"/>
              <c:showBubbleSize val="0"/>
              <c:extLst>
                <c:ext xmlns:c15="http://schemas.microsoft.com/office/drawing/2012/chart" uri="{CE6537A1-D6FC-4f65-9D91-7224C49458BB}">
                  <c15:layout/>
                </c:ext>
              </c:extLst>
            </c:dLbl>
            <c:dLbl>
              <c:idx val="14"/>
              <c:layout>
                <c:manualLayout>
                  <c:x val="-3.8603741167177748E-2"/>
                  <c:y val="-5.4514144892991688E-2"/>
                </c:manualLayout>
              </c:layout>
              <c:showLegendKey val="1"/>
              <c:showVal val="1"/>
              <c:showCatName val="0"/>
              <c:showSerName val="0"/>
              <c:showPercent val="0"/>
              <c:showBubbleSize val="0"/>
              <c:extLst>
                <c:ext xmlns:c15="http://schemas.microsoft.com/office/drawing/2012/chart" uri="{CE6537A1-D6FC-4f65-9D91-7224C49458BB}">
                  <c15:layout/>
                </c:ext>
              </c:extLst>
            </c:dLbl>
            <c:dLbl>
              <c:idx val="15"/>
              <c:delete val="1"/>
              <c:extLst>
                <c:ext xmlns:c15="http://schemas.microsoft.com/office/drawing/2012/chart" uri="{CE6537A1-D6FC-4f65-9D91-7224C49458BB}"/>
              </c:extLst>
            </c:dLbl>
            <c:dLbl>
              <c:idx val="16"/>
              <c:delete val="1"/>
              <c:extLst>
                <c:ext xmlns:c15="http://schemas.microsoft.com/office/drawing/2012/chart" uri="{CE6537A1-D6FC-4f65-9D91-7224C49458BB}"/>
              </c:extLst>
            </c:dLbl>
            <c:dLbl>
              <c:idx val="17"/>
              <c:delete val="1"/>
              <c:extLst>
                <c:ext xmlns:c15="http://schemas.microsoft.com/office/drawing/2012/chart" uri="{CE6537A1-D6FC-4f65-9D91-7224C49458BB}"/>
              </c:extLst>
            </c:dLbl>
            <c:dLbl>
              <c:idx val="18"/>
              <c:layout>
                <c:manualLayout>
                  <c:x val="-3.14447214350613E-7"/>
                  <c:y val="-5.1307430487521587E-2"/>
                </c:manualLayout>
              </c:layout>
              <c:showLegendKey val="1"/>
              <c:showVal val="1"/>
              <c:showCatName val="0"/>
              <c:showSerName val="0"/>
              <c:showPercent val="0"/>
              <c:showBubbleSize val="0"/>
              <c:extLst>
                <c:ext xmlns:c15="http://schemas.microsoft.com/office/drawing/2012/chart" uri="{CE6537A1-D6FC-4f65-9D91-7224C49458BB}">
                  <c15:layout/>
                </c:ext>
              </c:extLst>
            </c:dLbl>
            <c:dLbl>
              <c:idx val="19"/>
              <c:layout>
                <c:manualLayout>
                  <c:x val="2.6620053011607715E-3"/>
                  <c:y val="-6.1996478505755251E-2"/>
                </c:manualLayout>
              </c:layout>
              <c:showLegendKey val="1"/>
              <c:showVal val="1"/>
              <c:showCatName val="0"/>
              <c:showSerName val="0"/>
              <c:showPercent val="0"/>
              <c:showBubbleSize val="0"/>
              <c:extLst>
                <c:ext xmlns:c15="http://schemas.microsoft.com/office/drawing/2012/chart" uri="{CE6537A1-D6FC-4f65-9D91-7224C49458BB}">
                  <c15:layout/>
                </c:ext>
              </c:extLst>
            </c:dLbl>
            <c:dLbl>
              <c:idx val="20"/>
              <c:delete val="1"/>
              <c:extLst>
                <c:ext xmlns:c15="http://schemas.microsoft.com/office/drawing/2012/chart" uri="{CE6537A1-D6FC-4f65-9D91-7224C49458BB}"/>
              </c:extLst>
            </c:dLbl>
            <c:dLbl>
              <c:idx val="21"/>
              <c:layout>
                <c:manualLayout>
                  <c:x val="1.7304973548700375E-2"/>
                  <c:y val="-5.1307430487521587E-2"/>
                </c:manualLayout>
              </c:layout>
              <c:showLegendKey val="1"/>
              <c:showVal val="1"/>
              <c:showCatName val="0"/>
              <c:showSerName val="0"/>
              <c:showPercent val="0"/>
              <c:showBubbleSize val="0"/>
              <c:extLst>
                <c:ext xmlns:c15="http://schemas.microsoft.com/office/drawing/2012/chart" uri="{CE6537A1-D6FC-4f65-9D91-7224C49458BB}">
                  <c15:layout/>
                </c:ext>
              </c:extLst>
            </c:dLbl>
            <c:dLbl>
              <c:idx val="22"/>
              <c:layout>
                <c:manualLayout>
                  <c:x val="-6.6557993709378663E-2"/>
                  <c:y val="-5.9858668902108517E-2"/>
                </c:manualLayout>
              </c:layout>
              <c:showLegendKey val="1"/>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100" b="1">
                    <a:latin typeface="Times New Roman" panose="02020603050405020304" pitchFamily="18" charset="0"/>
                    <a:cs typeface="Times New Roman" panose="02020603050405020304" pitchFamily="18" charset="0"/>
                  </a:defRPr>
                </a:pPr>
                <a:endParaRPr lang="ru-RU"/>
              </a:p>
            </c:txPr>
            <c:showLegendKey val="1"/>
            <c:showVal val="1"/>
            <c:showCatName val="0"/>
            <c:showSerName val="0"/>
            <c:showPercent val="0"/>
            <c:showBubbleSize val="0"/>
            <c:showLeaderLines val="0"/>
            <c:extLst>
              <c:ext xmlns:c15="http://schemas.microsoft.com/office/drawing/2012/chart" uri="{CE6537A1-D6FC-4f65-9D91-7224C49458BB}"/>
            </c:extLst>
          </c:dLbls>
          <c:cat>
            <c:strRef>
              <c:f>Лист1!$A$2:$A$24</c:f>
              <c:strCache>
                <c:ptCount val="23"/>
                <c:pt idx="0">
                  <c:v>"Формирование современной городской среды на территории
Чувашской Республики" на 2018 - 2024 годы
</c:v>
                </c:pt>
                <c:pt idx="1">
                  <c:v>"Развитие здравоохранения"</c:v>
                </c:pt>
                <c:pt idx="2">
                  <c:v>"Социальная поддержка граждан"</c:v>
                </c:pt>
                <c:pt idx="3">
                  <c:v>"Развитие культуры и туризма"</c:v>
                </c:pt>
                <c:pt idx="4">
                  <c:v>"Развитие физической культуры и спорта"</c:v>
                </c:pt>
                <c:pt idx="5">
                  <c:v>"Содействие занятости населения"</c:v>
                </c:pt>
                <c:pt idx="6">
                  <c:v>"Развитие образования"</c:v>
                </c:pt>
                <c:pt idx="7">
                  <c:v>"Повышение безопасности жизнедеятельности населения и территорий Чувашской Республики"</c:v>
                </c:pt>
                <c:pt idx="8">
                  <c:v>"Развитие сельского хозяйства и регулирование рынка сельскохозяйственной продукции, сырья и продовольствия Чувашской Республики"</c:v>
                </c:pt>
                <c:pt idx="9">
                  <c:v>"Экономическое развитие Чувашской Республики"</c:v>
                </c:pt>
                <c:pt idx="10">
                  <c:v>"Развитие транспортной системы Чувашской Республики"</c:v>
                </c:pt>
                <c:pt idx="11">
                  <c:v>"Развитие потенциала природно-сырьевых ресурсов и обеспечение экологической безопасности"</c:v>
                </c:pt>
                <c:pt idx="12">
                  <c:v>"Управление общественными финансами и государственным долгом Чувашской Республики"</c:v>
                </c:pt>
                <c:pt idx="13">
                  <c:v>"Развитие потенциала государственного управления"</c:v>
                </c:pt>
                <c:pt idx="14">
                  <c:v>"Цифровое общество Чувашии"</c:v>
                </c:pt>
                <c:pt idx="15">
                  <c:v>"Развитие промышленности и инновационная экономика"</c:v>
                </c:pt>
                <c:pt idx="16">
                  <c:v>"Доступная среда"</c:v>
                </c:pt>
                <c:pt idx="17">
                  <c:v>"Развитие строительного комплекса и архитектуры"
</c:v>
                </c:pt>
                <c:pt idx="18">
                  <c:v>"Модернизация и развитие сферы жилищно-коммунального хозяйства"
</c:v>
                </c:pt>
                <c:pt idx="19">
                  <c:v>"Обеспечение граждан в Чувашской Республике доступным и комфортным жильем"
</c:v>
                </c:pt>
                <c:pt idx="20">
                  <c:v>"Обеспечение общественного порядка и противодействие преступности"
</c:v>
                </c:pt>
                <c:pt idx="21">
                  <c:v>"Комплексное развитие сельских территорий Чувашской Республики"</c:v>
                </c:pt>
                <c:pt idx="22">
                  <c:v>"Развитие земельных и имущественных отношений"</c:v>
                </c:pt>
              </c:strCache>
            </c:strRef>
          </c:cat>
          <c:val>
            <c:numRef>
              <c:f>Лист1!$B$2:$B$24</c:f>
              <c:numCache>
                <c:formatCode>0.0%</c:formatCode>
                <c:ptCount val="23"/>
                <c:pt idx="0">
                  <c:v>3.3738815907252556E-2</c:v>
                </c:pt>
                <c:pt idx="1">
                  <c:v>0.21717427126170025</c:v>
                </c:pt>
                <c:pt idx="2">
                  <c:v>0.15297395267758318</c:v>
                </c:pt>
                <c:pt idx="3">
                  <c:v>3.4321623602927627E-2</c:v>
                </c:pt>
                <c:pt idx="4">
                  <c:v>1.689750294344021E-2</c:v>
                </c:pt>
                <c:pt idx="5">
                  <c:v>9.7639890181258418E-3</c:v>
                </c:pt>
                <c:pt idx="6">
                  <c:v>0.26189888155805663</c:v>
                </c:pt>
                <c:pt idx="7">
                  <c:v>4.1070954876832868E-3</c:v>
                </c:pt>
                <c:pt idx="8">
                  <c:v>4.5427638413560859E-2</c:v>
                </c:pt>
                <c:pt idx="9">
                  <c:v>1.6428381950733147E-2</c:v>
                </c:pt>
                <c:pt idx="10">
                  <c:v>8.0415701309749218E-2</c:v>
                </c:pt>
                <c:pt idx="11">
                  <c:v>1.2911934620998588E-2</c:v>
                </c:pt>
                <c:pt idx="12">
                  <c:v>3.7123282122047248E-2</c:v>
                </c:pt>
                <c:pt idx="13">
                  <c:v>1.2282084151681583E-2</c:v>
                </c:pt>
                <c:pt idx="14">
                  <c:v>5.650359811881174E-3</c:v>
                </c:pt>
                <c:pt idx="15">
                  <c:v>1.7510365744497628E-3</c:v>
                </c:pt>
                <c:pt idx="16">
                  <c:v>3.9463660110733456E-4</c:v>
                </c:pt>
                <c:pt idx="17">
                  <c:v>2.3521386820966962E-5</c:v>
                </c:pt>
                <c:pt idx="18">
                  <c:v>1.7394065554105068E-2</c:v>
                </c:pt>
                <c:pt idx="19">
                  <c:v>2.7291342430883055E-2</c:v>
                </c:pt>
                <c:pt idx="20">
                  <c:v>3.0839151609712243E-4</c:v>
                </c:pt>
                <c:pt idx="21">
                  <c:v>1.1517639080000155E-2</c:v>
                </c:pt>
                <c:pt idx="22">
                  <c:v>1.9470481312911542E-4</c:v>
                </c:pt>
              </c:numCache>
            </c:numRef>
          </c:val>
        </c:ser>
        <c:dLbls>
          <c:showLegendKey val="0"/>
          <c:showVal val="0"/>
          <c:showCatName val="0"/>
          <c:showSerName val="0"/>
          <c:showPercent val="0"/>
          <c:showBubbleSize val="0"/>
          <c:showLeaderLines val="0"/>
        </c:dLbls>
        <c:firstSliceAng val="0"/>
        <c:holeSize val="50"/>
      </c:doughnutChart>
    </c:plotArea>
    <c:legend>
      <c:legendPos val="r"/>
      <c:layout>
        <c:manualLayout>
          <c:xMode val="edge"/>
          <c:yMode val="edge"/>
          <c:x val="0.54231138827187353"/>
          <c:y val="0.3428274804483003"/>
          <c:w val="0.40311105688643595"/>
          <c:h val="0.48294103685449091"/>
        </c:manualLayout>
      </c:layout>
      <c:overlay val="0"/>
      <c:txPr>
        <a:bodyPr/>
        <a:lstStyle/>
        <a:p>
          <a:pPr>
            <a:lnSpc>
              <a:spcPct val="100000"/>
            </a:lnSpc>
            <a:defRPr sz="700" b="1">
              <a:latin typeface="Times New Roman" panose="02020603050405020304" pitchFamily="18" charset="0"/>
              <a:cs typeface="Times New Roman" panose="02020603050405020304" pitchFamily="18" charset="0"/>
            </a:defRPr>
          </a:pPr>
          <a:endParaRPr lang="ru-RU"/>
        </a:p>
      </c:txPr>
    </c:legend>
    <c:plotVisOnly val="1"/>
    <c:dispBlanksAs val="zero"/>
    <c:showDLblsOverMax val="0"/>
  </c:chart>
  <c:txPr>
    <a:bodyPr/>
    <a:lstStyle/>
    <a:p>
      <a:pPr>
        <a:defRPr sz="1800"/>
      </a:pPr>
      <a:endParaRPr lang="ru-RU"/>
    </a:p>
  </c:txPr>
  <c:externalData r:id="rId1">
    <c:autoUpdate val="0"/>
  </c:externalData>
  <c:userShapes r:id="rId2"/>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8DE7A0"/>
                  </a:gs>
                  <a:gs pos="50000">
                    <a:srgbClr val="BBEEC5"/>
                  </a:gs>
                  <a:gs pos="100000">
                    <a:srgbClr val="DEF6E3"/>
                  </a:gs>
                </a:gsLst>
                <a:lin ang="5400000" scaled="1"/>
                <a:tileRect/>
              </a:gradFill>
              <a:scene3d>
                <a:camera prst="orthographicFront"/>
                <a:lightRig rig="threePt" dir="t"/>
              </a:scene3d>
              <a:sp3d/>
            </c:spPr>
          </c:dPt>
          <c:dPt>
            <c:idx val="1"/>
            <c:invertIfNegative val="0"/>
            <c:bubble3D val="0"/>
            <c:spPr>
              <a:gradFill flip="none" rotWithShape="1">
                <a:gsLst>
                  <a:gs pos="50000">
                    <a:srgbClr val="CFC0E2"/>
                  </a:gs>
                  <a:gs pos="0">
                    <a:srgbClr val="B196D2"/>
                  </a:gs>
                  <a:gs pos="100000">
                    <a:srgbClr val="E7E1F0"/>
                  </a:gs>
                </a:gsLst>
                <a:lin ang="5400000" scaled="1"/>
                <a:tileRect/>
              </a:gradFill>
              <a:scene3d>
                <a:camera prst="orthographicFront"/>
                <a:lightRig rig="threePt" dir="t"/>
              </a:scene3d>
              <a:sp3d/>
            </c:spPr>
          </c:dPt>
          <c:dPt>
            <c:idx val="2"/>
            <c:invertIfNegative val="0"/>
            <c:bubble3D val="0"/>
            <c:spPr>
              <a:gradFill flip="none" rotWithShape="1">
                <a:gsLst>
                  <a:gs pos="0">
                    <a:srgbClr val="8CADEA"/>
                  </a:gs>
                  <a:gs pos="50000">
                    <a:srgbClr val="BACCF0"/>
                  </a:gs>
                  <a:gs pos="100000">
                    <a:srgbClr val="DEE6F7"/>
                  </a:gs>
                </a:gsLst>
                <a:lin ang="5400000" scaled="1"/>
                <a:tileRect/>
              </a:gradFill>
              <a:scene3d>
                <a:camera prst="orthographicFront"/>
                <a:lightRig rig="threePt" dir="t"/>
              </a:scene3d>
              <a:sp3d/>
            </c:spPr>
          </c:dPt>
          <c:dPt>
            <c:idx val="3"/>
            <c:invertIfNegative val="0"/>
            <c:bubble3D val="0"/>
            <c:spPr>
              <a:gradFill flip="none" rotWithShape="1">
                <a:gsLst>
                  <a:gs pos="0">
                    <a:srgbClr val="8CADEA"/>
                  </a:gs>
                  <a:gs pos="50000">
                    <a:srgbClr val="BACCF0"/>
                  </a:gs>
                  <a:gs pos="100000">
                    <a:srgbClr val="DEE6F7"/>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2.6797408194223282E-2"/>
                  <c:y val="-0.38544456647828956"/>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053687405374913E-2"/>
                  <c:y val="-0.29562430370128312"/>
                </c:manualLayout>
              </c:layout>
              <c:tx>
                <c:rich>
                  <a:bodyPr/>
                  <a:lstStyle/>
                  <a:p>
                    <a:pPr algn="ctr" rtl="0">
                      <a:defRPr lang="en-US" sz="1300" b="1" i="0" u="none" strike="noStrike" kern="1200" baseline="0" dirty="0">
                        <a:solidFill>
                          <a:prstClr val="black"/>
                        </a:solidFill>
                        <a:latin typeface="Times New Roman" panose="02020603050405020304" pitchFamily="18" charset="0"/>
                        <a:ea typeface="+mn-ea"/>
                        <a:cs typeface="Times New Roman" panose="02020603050405020304" pitchFamily="18" charset="0"/>
                      </a:defRPr>
                    </a:pPr>
                    <a:r>
                      <a:rPr lang="en-US" sz="1300" b="1" i="0" u="none" strike="noStrike" kern="1200" baseline="0" dirty="0" smtClean="0">
                        <a:solidFill>
                          <a:prstClr val="black"/>
                        </a:solidFill>
                        <a:latin typeface="Times New Roman" panose="02020603050405020304" pitchFamily="18" charset="0"/>
                        <a:ea typeface="+mn-ea"/>
                        <a:cs typeface="Times New Roman" panose="02020603050405020304" pitchFamily="18" charset="0"/>
                      </a:rPr>
                      <a:t>2 841</a:t>
                    </a:r>
                  </a:p>
                </c:rich>
              </c:tx>
              <c:spP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6121361626372085E-2"/>
                  <c:y val="-0.36116767987523973"/>
                </c:manualLayout>
              </c:layout>
              <c:tx>
                <c:rich>
                  <a:bodyPr/>
                  <a:lstStyle/>
                  <a:p>
                    <a:r>
                      <a:rPr lang="en-US" dirty="0" smtClean="0"/>
                      <a:t>4 057</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0537363942566413E-2"/>
                  <c:y val="-0.27025562756809712"/>
                </c:manualLayout>
              </c:layout>
              <c:tx>
                <c:rich>
                  <a:bodyPr/>
                  <a:lstStyle/>
                  <a:p>
                    <a:r>
                      <a:rPr lang="en-US" dirty="0"/>
                      <a:t>2 </a:t>
                    </a:r>
                    <a:r>
                      <a:rPr lang="en-US" dirty="0" smtClean="0"/>
                      <a:t>479</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9.7181694128609039E-3"/>
                  <c:y val="-0.27392807287832277"/>
                </c:manualLayout>
              </c:layout>
              <c:tx>
                <c:rich>
                  <a:bodyPr/>
                  <a:lstStyle/>
                  <a:p>
                    <a:r>
                      <a:rPr lang="en-US" dirty="0"/>
                      <a:t>2 </a:t>
                    </a:r>
                    <a:r>
                      <a:rPr lang="en-US" dirty="0" smtClean="0"/>
                      <a:t>380</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9.3323819692501687E-3"/>
                  <c:y val="-0.14370885429650385"/>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2021 план</c:v>
                </c:pt>
                <c:pt idx="1">
                  <c:v>2021 факт</c:v>
                </c:pt>
                <c:pt idx="2">
                  <c:v>2022</c:v>
                </c:pt>
                <c:pt idx="3">
                  <c:v>2023</c:v>
                </c:pt>
                <c:pt idx="4">
                  <c:v>2024</c:v>
                </c:pt>
              </c:strCache>
            </c:strRef>
          </c:cat>
          <c:val>
            <c:numRef>
              <c:f>'Лист1 (2)'!$C$8:$C$12</c:f>
              <c:numCache>
                <c:formatCode>#,##0</c:formatCode>
                <c:ptCount val="5"/>
                <c:pt idx="0">
                  <c:v>4697</c:v>
                </c:pt>
                <c:pt idx="1">
                  <c:v>2841</c:v>
                </c:pt>
                <c:pt idx="2">
                  <c:v>4057</c:v>
                </c:pt>
                <c:pt idx="3">
                  <c:v>2479</c:v>
                </c:pt>
                <c:pt idx="4">
                  <c:v>2380</c:v>
                </c:pt>
              </c:numCache>
            </c:numRef>
          </c:val>
        </c:ser>
        <c:dLbls>
          <c:showLegendKey val="0"/>
          <c:showVal val="1"/>
          <c:showCatName val="0"/>
          <c:showSerName val="0"/>
          <c:showPercent val="0"/>
          <c:showBubbleSize val="0"/>
        </c:dLbls>
        <c:gapWidth val="150"/>
        <c:shape val="box"/>
        <c:axId val="193750016"/>
        <c:axId val="191927936"/>
        <c:axId val="0"/>
      </c:bar3DChart>
      <c:catAx>
        <c:axId val="193750016"/>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191927936"/>
        <c:crosses val="autoZero"/>
        <c:auto val="1"/>
        <c:lblAlgn val="ctr"/>
        <c:lblOffset val="100"/>
        <c:noMultiLvlLbl val="0"/>
      </c:catAx>
      <c:valAx>
        <c:axId val="191927936"/>
        <c:scaling>
          <c:orientation val="minMax"/>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193750016"/>
        <c:crosses val="autoZero"/>
        <c:crossBetween val="between"/>
      </c:valAx>
    </c:plotArea>
    <c:plotVisOnly val="1"/>
    <c:dispBlanksAs val="gap"/>
    <c:showDLblsOverMax val="0"/>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8DE7A0"/>
                  </a:gs>
                  <a:gs pos="50000">
                    <a:srgbClr val="BBEEC5"/>
                  </a:gs>
                  <a:gs pos="100000">
                    <a:srgbClr val="DEF6E3"/>
                  </a:gs>
                </a:gsLst>
                <a:lin ang="5400000" scaled="1"/>
                <a:tileRect/>
              </a:gradFill>
              <a:scene3d>
                <a:camera prst="orthographicFront"/>
                <a:lightRig rig="threePt" dir="t"/>
              </a:scene3d>
              <a:sp3d/>
            </c:spPr>
          </c:dPt>
          <c:dPt>
            <c:idx val="1"/>
            <c:invertIfNegative val="0"/>
            <c:bubble3D val="0"/>
            <c:spPr>
              <a:gradFill flip="none" rotWithShape="1">
                <a:gsLst>
                  <a:gs pos="50000">
                    <a:srgbClr val="CFC0E2"/>
                  </a:gs>
                  <a:gs pos="0">
                    <a:srgbClr val="B196D2"/>
                  </a:gs>
                  <a:gs pos="100000">
                    <a:srgbClr val="E7E1F0"/>
                  </a:gs>
                </a:gsLst>
                <a:lin ang="5400000" scaled="1"/>
                <a:tileRect/>
              </a:gradFill>
              <a:scene3d>
                <a:camera prst="orthographicFront"/>
                <a:lightRig rig="threePt" dir="t"/>
              </a:scene3d>
              <a:sp3d/>
            </c:spPr>
          </c:dPt>
          <c:dPt>
            <c:idx val="2"/>
            <c:invertIfNegative val="0"/>
            <c:bubble3D val="0"/>
            <c:spPr>
              <a:gradFill flip="none" rotWithShape="1">
                <a:gsLst>
                  <a:gs pos="0">
                    <a:srgbClr val="8CADEA"/>
                  </a:gs>
                  <a:gs pos="50000">
                    <a:srgbClr val="BACCF0"/>
                  </a:gs>
                  <a:gs pos="100000">
                    <a:srgbClr val="DEE6F7"/>
                  </a:gs>
                </a:gsLst>
                <a:lin ang="5400000" scaled="1"/>
                <a:tileRect/>
              </a:gradFill>
              <a:scene3d>
                <a:camera prst="orthographicFront"/>
                <a:lightRig rig="threePt" dir="t"/>
              </a:scene3d>
              <a:sp3d/>
            </c:spPr>
          </c:dPt>
          <c:dPt>
            <c:idx val="3"/>
            <c:invertIfNegative val="0"/>
            <c:bubble3D val="0"/>
            <c:spPr>
              <a:gradFill flip="none" rotWithShape="1">
                <a:gsLst>
                  <a:gs pos="0">
                    <a:srgbClr val="8CADEA"/>
                  </a:gs>
                  <a:gs pos="50000">
                    <a:srgbClr val="BACCF0"/>
                  </a:gs>
                  <a:gs pos="100000">
                    <a:srgbClr val="DEE6F7"/>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1171160998873745E-2"/>
                  <c:y val="-0.3967023758589471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1422582691661794E-2"/>
                  <c:y val="-0.38499711615967019"/>
                </c:manualLayout>
              </c:layout>
              <c:spPr/>
              <c:txPr>
                <a:bodyPr/>
                <a:lstStyle/>
                <a:p>
                  <a:pPr algn="ctr" rtl="0">
                    <a:defRPr lang="en-US" sz="1300" b="1" i="0" u="none" strike="noStrike" kern="1200" baseline="0" dirty="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6934243778090684E-2"/>
                  <c:y val="-0.39072461215893267"/>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0537396524782859E-2"/>
                  <c:y val="-0.33928411027616318"/>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9268566212177901E-2"/>
                  <c:y val="-0.34175192118133446"/>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2021 план</c:v>
                </c:pt>
                <c:pt idx="1">
                  <c:v>2021 факт</c:v>
                </c:pt>
                <c:pt idx="2">
                  <c:v>2022</c:v>
                </c:pt>
                <c:pt idx="3">
                  <c:v>2023</c:v>
                </c:pt>
                <c:pt idx="4">
                  <c:v>2024</c:v>
                </c:pt>
              </c:strCache>
            </c:strRef>
          </c:cat>
          <c:val>
            <c:numRef>
              <c:f>'Лист1 (2)'!$C$8:$C$12</c:f>
              <c:numCache>
                <c:formatCode>#,##0</c:formatCode>
                <c:ptCount val="5"/>
                <c:pt idx="0">
                  <c:v>951</c:v>
                </c:pt>
                <c:pt idx="1">
                  <c:v>940</c:v>
                </c:pt>
                <c:pt idx="2">
                  <c:v>967</c:v>
                </c:pt>
                <c:pt idx="3">
                  <c:v>750</c:v>
                </c:pt>
                <c:pt idx="4">
                  <c:v>749</c:v>
                </c:pt>
              </c:numCache>
            </c:numRef>
          </c:val>
        </c:ser>
        <c:dLbls>
          <c:showLegendKey val="0"/>
          <c:showVal val="1"/>
          <c:showCatName val="0"/>
          <c:showSerName val="0"/>
          <c:showPercent val="0"/>
          <c:showBubbleSize val="0"/>
        </c:dLbls>
        <c:gapWidth val="150"/>
        <c:shape val="box"/>
        <c:axId val="194209280"/>
        <c:axId val="194421312"/>
        <c:axId val="0"/>
      </c:bar3DChart>
      <c:catAx>
        <c:axId val="194209280"/>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194421312"/>
        <c:crosses val="autoZero"/>
        <c:auto val="1"/>
        <c:lblAlgn val="ctr"/>
        <c:lblOffset val="100"/>
        <c:noMultiLvlLbl val="0"/>
      </c:catAx>
      <c:valAx>
        <c:axId val="194421312"/>
        <c:scaling>
          <c:orientation val="minMax"/>
          <c:min val="0"/>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194209280"/>
        <c:crosses val="autoZero"/>
        <c:crossBetween val="between"/>
      </c:valAx>
    </c:plotArea>
    <c:plotVisOnly val="1"/>
    <c:dispBlanksAs val="gap"/>
    <c:showDLblsOverMax val="0"/>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0504873132215193E-2"/>
                  <c:y val="-0.35533754107427529"/>
                </c:manualLayout>
              </c:layout>
              <c:tx>
                <c:rich>
                  <a:bodyPr/>
                  <a:lstStyle/>
                  <a:p>
                    <a:r>
                      <a:rPr lang="en-US" dirty="0" smtClean="0"/>
                      <a:t>20</a:t>
                    </a:r>
                    <a:r>
                      <a:rPr lang="en-US" baseline="0" dirty="0" smtClean="0"/>
                      <a:t> 552</a:t>
                    </a:r>
                    <a:endParaRPr lang="en-US" dirty="0" smtClean="0"/>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8537667830785635E-2"/>
                  <c:y val="-0.34294205680450274"/>
                </c:manualLayout>
              </c:layout>
              <c:tx>
                <c:rich>
                  <a:bodyPr/>
                  <a:lstStyle/>
                  <a:p>
                    <a:r>
                      <a:rPr lang="en-US" dirty="0" smtClean="0"/>
                      <a:t>20 043</a:t>
                    </a:r>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9448596375312951E-2"/>
                  <c:y val="-0.359469043823405"/>
                </c:manualLayout>
              </c:layout>
              <c:tx>
                <c:rich>
                  <a:bodyPr/>
                  <a:lstStyle/>
                  <a:p>
                    <a:r>
                      <a:rPr lang="en-US" dirty="0" smtClean="0"/>
                      <a:t>20 572</a:t>
                    </a:r>
                  </a:p>
                </c:rich>
              </c:tx>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8887174536540782E-2"/>
                  <c:y val="-0.31401926017503334"/>
                </c:manualLayout>
              </c:layout>
              <c:tx>
                <c:rich>
                  <a:bodyPr/>
                  <a:lstStyle/>
                  <a:p>
                    <a:r>
                      <a:rPr lang="en-US" dirty="0" smtClean="0"/>
                      <a:t>18 067</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0217260672622146E-2"/>
                  <c:y val="-0.30988710674431469"/>
                </c:manualLayout>
              </c:layout>
              <c:tx>
                <c:rich>
                  <a:bodyPr/>
                  <a:lstStyle/>
                  <a:p>
                    <a:r>
                      <a:rPr lang="en-US" dirty="0" smtClean="0"/>
                      <a:t>17 598</a:t>
                    </a:r>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nchor="t" anchorCtr="0"/>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2021 план</c:v>
                </c:pt>
                <c:pt idx="1">
                  <c:v>2021 факт</c:v>
                </c:pt>
                <c:pt idx="2">
                  <c:v>2022</c:v>
                </c:pt>
                <c:pt idx="3">
                  <c:v>2023</c:v>
                </c:pt>
                <c:pt idx="4">
                  <c:v>2024</c:v>
                </c:pt>
              </c:strCache>
            </c:strRef>
          </c:cat>
          <c:val>
            <c:numRef>
              <c:f>'Лист1 (2)'!$C$8:$C$12</c:f>
              <c:numCache>
                <c:formatCode>#,##0</c:formatCode>
                <c:ptCount val="5"/>
                <c:pt idx="0">
                  <c:v>20552</c:v>
                </c:pt>
                <c:pt idx="1">
                  <c:v>20043</c:v>
                </c:pt>
                <c:pt idx="2">
                  <c:v>20572</c:v>
                </c:pt>
                <c:pt idx="3">
                  <c:v>18067</c:v>
                </c:pt>
                <c:pt idx="4">
                  <c:v>17598</c:v>
                </c:pt>
              </c:numCache>
            </c:numRef>
          </c:val>
        </c:ser>
        <c:dLbls>
          <c:showLegendKey val="0"/>
          <c:showVal val="1"/>
          <c:showCatName val="0"/>
          <c:showSerName val="0"/>
          <c:showPercent val="0"/>
          <c:showBubbleSize val="0"/>
        </c:dLbls>
        <c:gapWidth val="150"/>
        <c:shape val="box"/>
        <c:axId val="194535936"/>
        <c:axId val="194423040"/>
        <c:axId val="0"/>
      </c:bar3DChart>
      <c:catAx>
        <c:axId val="194535936"/>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194423040"/>
        <c:crosses val="autoZero"/>
        <c:auto val="1"/>
        <c:lblAlgn val="ctr"/>
        <c:lblOffset val="100"/>
        <c:noMultiLvlLbl val="0"/>
      </c:catAx>
      <c:valAx>
        <c:axId val="194423040"/>
        <c:scaling>
          <c:orientation val="minMax"/>
          <c:min val="0"/>
        </c:scaling>
        <c:delete val="0"/>
        <c:axPos val="l"/>
        <c:majorGridlines/>
        <c:numFmt formatCode="#,##0" sourceLinked="1"/>
        <c:majorTickMark val="out"/>
        <c:minorTickMark val="none"/>
        <c:tickLblPos val="nextTo"/>
        <c:txPr>
          <a:bodyPr/>
          <a:lstStyle/>
          <a:p>
            <a:pPr>
              <a:defRPr sz="1100">
                <a:latin typeface="Times New Roman" panose="02020603050405020304" pitchFamily="18" charset="0"/>
                <a:cs typeface="Times New Roman" panose="02020603050405020304" pitchFamily="18" charset="0"/>
              </a:defRPr>
            </a:pPr>
            <a:endParaRPr lang="ru-RU"/>
          </a:p>
        </c:txPr>
        <c:crossAx val="194535936"/>
        <c:crosses val="autoZero"/>
        <c:crossBetween val="between"/>
      </c:valAx>
    </c:plotArea>
    <c:plotVisOnly val="1"/>
    <c:dispBlanksAs val="gap"/>
    <c:showDLblsOverMax val="0"/>
  </c:chart>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0388949916595468E-2"/>
                  <c:y val="-0.39350522171975144"/>
                </c:manualLayout>
              </c:layout>
              <c:tx>
                <c:rich>
                  <a:bodyPr/>
                  <a:lstStyle/>
                  <a:p>
                    <a:r>
                      <a:rPr lang="en-US" dirty="0" smtClean="0"/>
                      <a:t>17 575</a:t>
                    </a:r>
                  </a:p>
                  <a:p>
                    <a:endParaRPr lang="en-US" dirty="0" smtClean="0"/>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0792591688478423E-2"/>
                  <c:y val="-0.37411881445814493"/>
                </c:manualLayout>
              </c:layout>
              <c:tx>
                <c:rich>
                  <a:bodyPr/>
                  <a:lstStyle/>
                  <a:p>
                    <a:r>
                      <a:rPr lang="ru-RU" dirty="0" smtClean="0"/>
                      <a:t>16 620</a:t>
                    </a:r>
                    <a:endParaRPr lang="ru-RU" dirty="0"/>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2"/>
              <c:layout>
                <c:manualLayout>
                  <c:x val="1.4223298118086246E-2"/>
                  <c:y val="-0.30589289781045648"/>
                </c:manualLayout>
              </c:layout>
              <c:tx>
                <c:rich>
                  <a:bodyPr/>
                  <a:lstStyle/>
                  <a:p>
                    <a:r>
                      <a:rPr lang="en-US" dirty="0" smtClean="0"/>
                      <a:t>12 640</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3934162406028633E-2"/>
                  <c:y val="-0.30108078211926992"/>
                </c:manualLayout>
              </c:layout>
              <c:tx>
                <c:rich>
                  <a:bodyPr/>
                  <a:lstStyle/>
                  <a:p>
                    <a:r>
                      <a:rPr lang="en-US" dirty="0" smtClean="0"/>
                      <a:t>12 603</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7075778329287316E-2"/>
                  <c:y val="-0.30843901486807429"/>
                </c:manualLayout>
              </c:layout>
              <c:tx>
                <c:rich>
                  <a:bodyPr/>
                  <a:lstStyle/>
                  <a:p>
                    <a:r>
                      <a:rPr lang="en-US" dirty="0" smtClean="0"/>
                      <a:t>12 839</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300" b="1">
                    <a:solidFill>
                      <a:schemeClr val="tx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2021 план</c:v>
                </c:pt>
                <c:pt idx="1">
                  <c:v>2021 факт</c:v>
                </c:pt>
                <c:pt idx="2">
                  <c:v>2022</c:v>
                </c:pt>
                <c:pt idx="3">
                  <c:v>2023</c:v>
                </c:pt>
                <c:pt idx="4">
                  <c:v>2024</c:v>
                </c:pt>
              </c:strCache>
            </c:strRef>
          </c:cat>
          <c:val>
            <c:numRef>
              <c:f>'Лист1 (2)'!$C$8:$C$12</c:f>
              <c:numCache>
                <c:formatCode>#,##0</c:formatCode>
                <c:ptCount val="5"/>
                <c:pt idx="0">
                  <c:v>17575</c:v>
                </c:pt>
                <c:pt idx="1">
                  <c:v>16620</c:v>
                </c:pt>
                <c:pt idx="2">
                  <c:v>12639.7</c:v>
                </c:pt>
                <c:pt idx="3">
                  <c:v>12603.4</c:v>
                </c:pt>
                <c:pt idx="4">
                  <c:v>12839.6</c:v>
                </c:pt>
              </c:numCache>
            </c:numRef>
          </c:val>
        </c:ser>
        <c:dLbls>
          <c:showLegendKey val="0"/>
          <c:showVal val="1"/>
          <c:showCatName val="0"/>
          <c:showSerName val="0"/>
          <c:showPercent val="0"/>
          <c:showBubbleSize val="0"/>
        </c:dLbls>
        <c:gapWidth val="150"/>
        <c:shape val="box"/>
        <c:axId val="135910400"/>
        <c:axId val="194393152"/>
        <c:axId val="0"/>
      </c:bar3DChart>
      <c:catAx>
        <c:axId val="135910400"/>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194393152"/>
        <c:crosses val="autoZero"/>
        <c:auto val="1"/>
        <c:lblAlgn val="ctr"/>
        <c:lblOffset val="100"/>
        <c:noMultiLvlLbl val="0"/>
      </c:catAx>
      <c:valAx>
        <c:axId val="194393152"/>
        <c:scaling>
          <c:orientation val="minMax"/>
          <c:min val="0"/>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135910400"/>
        <c:crosses val="autoZero"/>
        <c:crossBetween val="between"/>
      </c:valAx>
    </c:plotArea>
    <c:plotVisOnly val="1"/>
    <c:dispBlanksAs val="gap"/>
    <c:showDLblsOverMax val="0"/>
  </c:chart>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2.0305272942659633E-4"/>
                  <c:y val="-0.37080809184950952"/>
                </c:manualLayout>
              </c:layout>
              <c:tx>
                <c:rich>
                  <a:bodyPr/>
                  <a:lstStyle/>
                  <a:p>
                    <a:r>
                      <a:rPr lang="ru-RU" sz="1200" dirty="0" smtClean="0">
                        <a:latin typeface="Times New Roman" panose="02020603050405020304" pitchFamily="18" charset="0"/>
                        <a:cs typeface="Times New Roman" panose="02020603050405020304" pitchFamily="18" charset="0"/>
                      </a:rPr>
                      <a:t>11 873</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0651074256088166E-2"/>
                  <c:y val="-0.36026419235203422"/>
                </c:manualLayout>
              </c:layout>
              <c:tx>
                <c:rich>
                  <a:bodyPr/>
                  <a:lstStyle/>
                  <a:p>
                    <a:r>
                      <a:rPr lang="en-US" sz="1200" dirty="0" smtClean="0">
                        <a:latin typeface="Times New Roman" panose="02020603050405020304" pitchFamily="18" charset="0"/>
                        <a:cs typeface="Times New Roman" panose="02020603050405020304" pitchFamily="18" charset="0"/>
                      </a:rPr>
                      <a:t>1</a:t>
                    </a:r>
                    <a:r>
                      <a:rPr lang="ru-RU" sz="1200" dirty="0" smtClean="0">
                        <a:latin typeface="Times New Roman" panose="02020603050405020304" pitchFamily="18" charset="0"/>
                        <a:cs typeface="Times New Roman" panose="02020603050405020304" pitchFamily="18" charset="0"/>
                      </a:rPr>
                      <a:t>1</a:t>
                    </a:r>
                    <a:r>
                      <a:rPr lang="en-US" sz="1200" dirty="0" smtClean="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7</a:t>
                    </a:r>
                    <a:r>
                      <a:rPr lang="en-US" sz="1200" dirty="0" smtClean="0">
                        <a:latin typeface="Times New Roman" panose="02020603050405020304" pitchFamily="18" charset="0"/>
                        <a:cs typeface="Times New Roman" panose="02020603050405020304" pitchFamily="18" charset="0"/>
                      </a:rPr>
                      <a:t>07</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4883907918138059E-2"/>
                  <c:y val="-0.37083949586886167"/>
                </c:manualLayout>
              </c:layout>
              <c:tx>
                <c:rich>
                  <a:bodyPr/>
                  <a:lstStyle/>
                  <a:p>
                    <a:r>
                      <a:rPr lang="en-US" sz="1200" dirty="0" smtClean="0">
                        <a:latin typeface="Times New Roman" panose="02020603050405020304" pitchFamily="18" charset="0"/>
                        <a:cs typeface="Times New Roman" panose="02020603050405020304" pitchFamily="18" charset="0"/>
                      </a:rPr>
                      <a:t>1</a:t>
                    </a:r>
                    <a:r>
                      <a:rPr lang="ru-RU" sz="1200" dirty="0" smtClean="0">
                        <a:latin typeface="Times New Roman" panose="02020603050405020304" pitchFamily="18" charset="0"/>
                        <a:cs typeface="Times New Roman" panose="02020603050405020304" pitchFamily="18" charset="0"/>
                      </a:rPr>
                      <a:t>2</a:t>
                    </a:r>
                    <a:r>
                      <a:rPr lang="en-US" sz="1200" dirty="0" smtClean="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178</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7016726851223572E-2"/>
                  <c:y val="-0.38166361584670971"/>
                </c:manualLayout>
              </c:layout>
              <c:tx>
                <c:rich>
                  <a:bodyPr/>
                  <a:lstStyle/>
                  <a:p>
                    <a:r>
                      <a:rPr lang="en-US" sz="1200" dirty="0" smtClean="0">
                        <a:latin typeface="Times New Roman" panose="02020603050405020304" pitchFamily="18" charset="0"/>
                        <a:cs typeface="Times New Roman" panose="02020603050405020304" pitchFamily="18" charset="0"/>
                      </a:rPr>
                      <a:t>1</a:t>
                    </a:r>
                    <a:r>
                      <a:rPr lang="ru-RU" sz="1200" dirty="0" smtClean="0">
                        <a:latin typeface="Times New Roman" panose="02020603050405020304" pitchFamily="18" charset="0"/>
                        <a:cs typeface="Times New Roman" panose="02020603050405020304" pitchFamily="18" charset="0"/>
                      </a:rPr>
                      <a:t>2</a:t>
                    </a:r>
                    <a:r>
                      <a:rPr lang="en-US" sz="1200" dirty="0" smtClean="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482</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0373219079609933E-2"/>
                  <c:y val="-0.38238651221525766"/>
                </c:manualLayout>
              </c:layout>
              <c:tx>
                <c:rich>
                  <a:bodyPr/>
                  <a:lstStyle/>
                  <a:p>
                    <a:r>
                      <a:rPr lang="en-US" sz="1200" dirty="0" smtClean="0">
                        <a:latin typeface="Times New Roman" panose="02020603050405020304" pitchFamily="18" charset="0"/>
                        <a:cs typeface="Times New Roman" panose="02020603050405020304" pitchFamily="18" charset="0"/>
                      </a:rPr>
                      <a:t>1</a:t>
                    </a:r>
                    <a:r>
                      <a:rPr lang="ru-RU" sz="1200" dirty="0" smtClean="0">
                        <a:latin typeface="Times New Roman" panose="02020603050405020304" pitchFamily="18" charset="0"/>
                        <a:cs typeface="Times New Roman" panose="02020603050405020304" pitchFamily="18" charset="0"/>
                      </a:rPr>
                      <a:t>3</a:t>
                    </a:r>
                    <a:r>
                      <a:rPr lang="en-US" sz="1200" dirty="0" smtClean="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117</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2021 план</c:v>
                </c:pt>
                <c:pt idx="1">
                  <c:v>2021 факт</c:v>
                </c:pt>
                <c:pt idx="2">
                  <c:v>2022</c:v>
                </c:pt>
                <c:pt idx="3">
                  <c:v>2023</c:v>
                </c:pt>
                <c:pt idx="4">
                  <c:v>2024</c:v>
                </c:pt>
              </c:strCache>
            </c:strRef>
          </c:cat>
          <c:val>
            <c:numRef>
              <c:f>'Лист1 (2)'!$C$8:$C$12</c:f>
              <c:numCache>
                <c:formatCode>#,##0</c:formatCode>
                <c:ptCount val="5"/>
                <c:pt idx="0">
                  <c:v>11873</c:v>
                </c:pt>
                <c:pt idx="1">
                  <c:v>11707</c:v>
                </c:pt>
                <c:pt idx="2">
                  <c:v>12178</c:v>
                </c:pt>
                <c:pt idx="3">
                  <c:v>12482</c:v>
                </c:pt>
                <c:pt idx="4">
                  <c:v>13117</c:v>
                </c:pt>
              </c:numCache>
            </c:numRef>
          </c:val>
        </c:ser>
        <c:dLbls>
          <c:showLegendKey val="0"/>
          <c:showVal val="1"/>
          <c:showCatName val="0"/>
          <c:showSerName val="0"/>
          <c:showPercent val="0"/>
          <c:showBubbleSize val="0"/>
        </c:dLbls>
        <c:gapWidth val="150"/>
        <c:gapDepth val="374"/>
        <c:shape val="box"/>
        <c:axId val="137044992"/>
        <c:axId val="194425344"/>
        <c:axId val="0"/>
      </c:bar3DChart>
      <c:catAx>
        <c:axId val="137044992"/>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194425344"/>
        <c:crosses val="autoZero"/>
        <c:auto val="1"/>
        <c:lblAlgn val="ctr"/>
        <c:lblOffset val="100"/>
        <c:noMultiLvlLbl val="0"/>
      </c:catAx>
      <c:valAx>
        <c:axId val="194425344"/>
        <c:scaling>
          <c:orientation val="minMax"/>
          <c:max val="14000"/>
          <c:min val="0"/>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137044992"/>
        <c:crosses val="autoZero"/>
        <c:crossBetween val="between"/>
      </c:valAx>
    </c:plotArea>
    <c:plotVisOnly val="1"/>
    <c:dispBlanksAs val="gap"/>
    <c:showDLblsOverMax val="0"/>
  </c:chart>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9007155315121451E-2"/>
                  <c:y val="-0.39228436621118695"/>
                </c:manualLayout>
              </c:layout>
              <c:tx>
                <c:rich>
                  <a:bodyPr/>
                  <a:lstStyle/>
                  <a:p>
                    <a:r>
                      <a:rPr lang="en-US" dirty="0" smtClean="0">
                        <a:solidFill>
                          <a:schemeClr val="tx1"/>
                        </a:solidFill>
                      </a:rPr>
                      <a:t>748</a:t>
                    </a:r>
                    <a:endParaRPr lang="en-US" dirty="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5037464892312523E-2"/>
                  <c:y val="-0.39325429774698423"/>
                </c:manualLayout>
              </c:layout>
              <c:tx>
                <c:rich>
                  <a:bodyPr/>
                  <a:lstStyle/>
                  <a:p>
                    <a:r>
                      <a:rPr lang="en-US" dirty="0" smtClean="0">
                        <a:solidFill>
                          <a:schemeClr val="tx1"/>
                        </a:solidFill>
                      </a:rPr>
                      <a:t>747</a:t>
                    </a:r>
                    <a:endParaRPr lang="en-US" dirty="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820190694755781E-3"/>
                  <c:y val="-0.29140063451765486"/>
                </c:manualLayout>
              </c:layout>
              <c:tx>
                <c:rich>
                  <a:bodyPr/>
                  <a:lstStyle/>
                  <a:p>
                    <a:r>
                      <a:rPr lang="en-US" dirty="0" smtClean="0"/>
                      <a:t>530</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6055162171404207E-2"/>
                  <c:y val="-0.28658910538407323"/>
                </c:manualLayout>
              </c:layout>
              <c:tx>
                <c:rich>
                  <a:bodyPr/>
                  <a:lstStyle/>
                  <a:p>
                    <a:r>
                      <a:rPr lang="en-US" dirty="0" smtClean="0">
                        <a:solidFill>
                          <a:schemeClr val="tx1"/>
                        </a:solidFill>
                      </a:rPr>
                      <a:t>517</a:t>
                    </a:r>
                    <a:endParaRPr lang="en-US" dirty="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4.0496231572190088E-2"/>
                  <c:y val="-0.28608991473577361"/>
                </c:manualLayout>
              </c:layout>
              <c:tx>
                <c:rich>
                  <a:bodyPr/>
                  <a:lstStyle/>
                  <a:p>
                    <a:r>
                      <a:rPr lang="en-US" dirty="0" smtClean="0"/>
                      <a:t>517</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300" b="1">
                    <a:solidFill>
                      <a:schemeClr val="tx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2021 план</c:v>
                </c:pt>
                <c:pt idx="1">
                  <c:v>2021 факт</c:v>
                </c:pt>
                <c:pt idx="2">
                  <c:v>2022</c:v>
                </c:pt>
                <c:pt idx="3">
                  <c:v>2023</c:v>
                </c:pt>
                <c:pt idx="4">
                  <c:v>2024</c:v>
                </c:pt>
              </c:strCache>
            </c:strRef>
          </c:cat>
          <c:val>
            <c:numRef>
              <c:f>'Лист1 (2)'!$C$8:$C$12</c:f>
              <c:numCache>
                <c:formatCode>#,##0</c:formatCode>
                <c:ptCount val="5"/>
                <c:pt idx="0">
                  <c:v>748</c:v>
                </c:pt>
                <c:pt idx="1">
                  <c:v>747</c:v>
                </c:pt>
                <c:pt idx="2">
                  <c:v>530</c:v>
                </c:pt>
                <c:pt idx="3">
                  <c:v>517</c:v>
                </c:pt>
                <c:pt idx="4">
                  <c:v>517</c:v>
                </c:pt>
              </c:numCache>
            </c:numRef>
          </c:val>
        </c:ser>
        <c:dLbls>
          <c:showLegendKey val="0"/>
          <c:showVal val="1"/>
          <c:showCatName val="0"/>
          <c:showSerName val="0"/>
          <c:showPercent val="0"/>
          <c:showBubbleSize val="0"/>
        </c:dLbls>
        <c:gapWidth val="150"/>
        <c:shape val="box"/>
        <c:axId val="137887232"/>
        <c:axId val="191906944"/>
        <c:axId val="0"/>
      </c:bar3DChart>
      <c:catAx>
        <c:axId val="137887232"/>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191906944"/>
        <c:crosses val="autoZero"/>
        <c:auto val="1"/>
        <c:lblAlgn val="ctr"/>
        <c:lblOffset val="100"/>
        <c:noMultiLvlLbl val="0"/>
      </c:catAx>
      <c:valAx>
        <c:axId val="191906944"/>
        <c:scaling>
          <c:orientation val="minMax"/>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137887232"/>
        <c:crosses val="autoZero"/>
        <c:crossBetween val="between"/>
      </c:valAx>
    </c:plotArea>
    <c:plotVisOnly val="1"/>
    <c:dispBlanksAs val="gap"/>
    <c:showDLblsOverMax val="0"/>
  </c:chart>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3786310237355756E-2"/>
                  <c:y val="-0.3728459325619165"/>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076462007450989E-2"/>
                  <c:y val="-0.34519601782867554"/>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9.9345835114536506E-3"/>
                  <c:y val="-0.31415687933109931"/>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2691844848760406E-2"/>
                  <c:y val="-0.21844389497999153"/>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7922198692494003E-2"/>
                  <c:y val="-0.18861567491947814"/>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2021 план</c:v>
                </c:pt>
                <c:pt idx="1">
                  <c:v>2021 факт</c:v>
                </c:pt>
                <c:pt idx="2">
                  <c:v>2022</c:v>
                </c:pt>
                <c:pt idx="3">
                  <c:v>2023</c:v>
                </c:pt>
                <c:pt idx="4">
                  <c:v>2024</c:v>
                </c:pt>
              </c:strCache>
            </c:strRef>
          </c:cat>
          <c:val>
            <c:numRef>
              <c:f>'Лист1 (2)'!$C$8:$C$12</c:f>
              <c:numCache>
                <c:formatCode>#,##0</c:formatCode>
                <c:ptCount val="5"/>
                <c:pt idx="0">
                  <c:v>3093.6</c:v>
                </c:pt>
                <c:pt idx="1">
                  <c:v>2626.5</c:v>
                </c:pt>
                <c:pt idx="2">
                  <c:v>2002.4</c:v>
                </c:pt>
                <c:pt idx="3">
                  <c:v>1468.4</c:v>
                </c:pt>
                <c:pt idx="4">
                  <c:v>1345.7</c:v>
                </c:pt>
              </c:numCache>
            </c:numRef>
          </c:val>
        </c:ser>
        <c:dLbls>
          <c:showLegendKey val="0"/>
          <c:showVal val="1"/>
          <c:showCatName val="0"/>
          <c:showSerName val="0"/>
          <c:showPercent val="0"/>
          <c:showBubbleSize val="0"/>
        </c:dLbls>
        <c:gapWidth val="150"/>
        <c:shape val="box"/>
        <c:axId val="139681280"/>
        <c:axId val="191912704"/>
        <c:axId val="0"/>
      </c:bar3DChart>
      <c:catAx>
        <c:axId val="139681280"/>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191912704"/>
        <c:crosses val="autoZero"/>
        <c:auto val="1"/>
        <c:lblAlgn val="ctr"/>
        <c:lblOffset val="100"/>
        <c:noMultiLvlLbl val="0"/>
      </c:catAx>
      <c:valAx>
        <c:axId val="191912704"/>
        <c:scaling>
          <c:orientation val="minMax"/>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139681280"/>
        <c:crosses val="autoZero"/>
        <c:crossBetween val="between"/>
      </c:valAx>
    </c:plotArea>
    <c:plotVisOnly val="1"/>
    <c:dispBlanksAs val="gap"/>
    <c:showDLblsOverMax val="0"/>
  </c:chart>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2.5913495476298641E-2"/>
                  <c:y val="-0.34928395840483856"/>
                </c:manualLayout>
              </c:layout>
              <c:tx>
                <c:rich>
                  <a:bodyPr/>
                  <a:lstStyle/>
                  <a:p>
                    <a:r>
                      <a:rPr lang="ru-RU" dirty="0" smtClean="0"/>
                      <a:t>1461</a:t>
                    </a:r>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4890412531866676E-2"/>
                  <c:y val="-0.31046762089405477"/>
                </c:manualLayout>
              </c:layout>
              <c:tx>
                <c:rich>
                  <a:bodyPr/>
                  <a:lstStyle/>
                  <a:p>
                    <a:r>
                      <a:rPr lang="en-US" dirty="0" smtClean="0"/>
                      <a:t>1 293</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2966296700093603E-2"/>
                  <c:y val="-0.38197289450005101"/>
                </c:manualLayout>
              </c:layout>
              <c:tx>
                <c:rich>
                  <a:bodyPr/>
                  <a:lstStyle/>
                  <a:p>
                    <a:r>
                      <a:rPr lang="en-US" dirty="0" smtClean="0"/>
                      <a:t>1 755</a:t>
                    </a:r>
                    <a:endParaRPr lang="en-US" dirty="0"/>
                  </a:p>
                </c:rich>
              </c:tx>
              <c:showLegendKey val="0"/>
              <c:showVal val="1"/>
              <c:showCatName val="0"/>
              <c:showSerName val="0"/>
              <c:showPercent val="0"/>
              <c:showBubbleSize val="0"/>
              <c:extLst>
                <c:ext xmlns:c15="http://schemas.microsoft.com/office/drawing/2012/chart" uri="{CE6537A1-D6FC-4f65-9D91-7224C49458BB}">
                  <c15:layout>
                    <c:manualLayout>
                      <c:w val="0.12581950981836204"/>
                      <c:h val="9.8701125221472882E-2"/>
                    </c:manualLayout>
                  </c15:layout>
                </c:ext>
              </c:extLst>
            </c:dLbl>
            <c:dLbl>
              <c:idx val="3"/>
              <c:layout>
                <c:manualLayout>
                  <c:x val="2.7017594201106391E-2"/>
                  <c:y val="-0.32385822023914435"/>
                </c:manualLayout>
              </c:layout>
              <c:tx>
                <c:rich>
                  <a:bodyPr/>
                  <a:lstStyle/>
                  <a:p>
                    <a:r>
                      <a:rPr lang="en-US" dirty="0" smtClean="0"/>
                      <a:t>1 372</a:t>
                    </a:r>
                    <a:endParaRPr lang="en-US" dirty="0"/>
                  </a:p>
                </c:rich>
              </c:tx>
              <c:showLegendKey val="0"/>
              <c:showVal val="1"/>
              <c:showCatName val="0"/>
              <c:showSerName val="0"/>
              <c:showPercent val="0"/>
              <c:showBubbleSize val="0"/>
              <c:extLst>
                <c:ext xmlns:c15="http://schemas.microsoft.com/office/drawing/2012/chart" uri="{CE6537A1-D6FC-4f65-9D91-7224C49458BB}">
                  <c15:layout>
                    <c:manualLayout>
                      <c:w val="0.1015651464798826"/>
                      <c:h val="8.4563965083811823E-2"/>
                    </c:manualLayout>
                  </c15:layout>
                </c:ext>
              </c:extLst>
            </c:dLbl>
            <c:dLbl>
              <c:idx val="4"/>
              <c:layout>
                <c:manualLayout>
                  <c:x val="1.1707982239885791E-2"/>
                  <c:y val="-0.2198610402500904"/>
                </c:manualLayout>
              </c:layout>
              <c:tx>
                <c:rich>
                  <a:bodyPr/>
                  <a:lstStyle/>
                  <a:p>
                    <a:r>
                      <a:rPr lang="ru-RU" dirty="0" smtClean="0"/>
                      <a:t>713</a:t>
                    </a:r>
                  </a:p>
                </c:rich>
              </c:tx>
              <c:showLegendKey val="0"/>
              <c:showVal val="1"/>
              <c:showCatName val="0"/>
              <c:showSerName val="0"/>
              <c:showPercent val="0"/>
              <c:showBubbleSize val="0"/>
              <c:extLst>
                <c:ext xmlns:c15="http://schemas.microsoft.com/office/drawing/2012/chart" uri="{CE6537A1-D6FC-4f65-9D91-7224C49458BB}">
                  <c15:layout>
                    <c:manualLayout>
                      <c:w val="0.10026147445043934"/>
                      <c:h val="8.9016985000139146E-2"/>
                    </c:manualLayout>
                  </c15:layout>
                </c:ext>
              </c:extLst>
            </c:dLbl>
            <c:dLbl>
              <c:idx val="5"/>
              <c:layout>
                <c:manualLayout>
                  <c:x val="1.819077250385957E-2"/>
                  <c:y val="-0.21205740206491594"/>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2021 план</c:v>
                </c:pt>
                <c:pt idx="1">
                  <c:v>2021 факт</c:v>
                </c:pt>
                <c:pt idx="2">
                  <c:v>2022</c:v>
                </c:pt>
                <c:pt idx="3">
                  <c:v>2023</c:v>
                </c:pt>
                <c:pt idx="4">
                  <c:v>2024</c:v>
                </c:pt>
              </c:strCache>
            </c:strRef>
          </c:cat>
          <c:val>
            <c:numRef>
              <c:f>'Лист1 (2)'!$C$8:$C$12</c:f>
              <c:numCache>
                <c:formatCode>#,##0</c:formatCode>
                <c:ptCount val="5"/>
                <c:pt idx="0">
                  <c:v>1383</c:v>
                </c:pt>
                <c:pt idx="1">
                  <c:v>1240</c:v>
                </c:pt>
                <c:pt idx="2">
                  <c:v>1754.5</c:v>
                </c:pt>
                <c:pt idx="3">
                  <c:v>1372.1</c:v>
                </c:pt>
                <c:pt idx="4">
                  <c:v>712.7</c:v>
                </c:pt>
              </c:numCache>
            </c:numRef>
          </c:val>
        </c:ser>
        <c:dLbls>
          <c:showLegendKey val="0"/>
          <c:showVal val="1"/>
          <c:showCatName val="0"/>
          <c:showSerName val="0"/>
          <c:showPercent val="0"/>
          <c:showBubbleSize val="0"/>
        </c:dLbls>
        <c:gapWidth val="150"/>
        <c:shape val="box"/>
        <c:axId val="140283392"/>
        <c:axId val="136269760"/>
        <c:axId val="0"/>
      </c:bar3DChart>
      <c:catAx>
        <c:axId val="140283392"/>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136269760"/>
        <c:crosses val="autoZero"/>
        <c:auto val="1"/>
        <c:lblAlgn val="ctr"/>
        <c:lblOffset val="100"/>
        <c:noMultiLvlLbl val="0"/>
      </c:catAx>
      <c:valAx>
        <c:axId val="136269760"/>
        <c:scaling>
          <c:orientation val="minMax"/>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140283392"/>
        <c:crosses val="autoZero"/>
        <c:crossBetween val="between"/>
      </c:valAx>
    </c:plotArea>
    <c:plotVisOnly val="1"/>
    <c:dispBlanksAs val="gap"/>
    <c:showDLblsOverMax val="0"/>
  </c:chart>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8737949423007778E-2"/>
                  <c:y val="-0.38111006273905496"/>
                </c:manualLayout>
              </c:layout>
              <c:tx>
                <c:rich>
                  <a:bodyPr/>
                  <a:lstStyle/>
                  <a:p>
                    <a:r>
                      <a:rPr lang="en-US" dirty="0" smtClean="0">
                        <a:solidFill>
                          <a:schemeClr val="tx1"/>
                        </a:solidFill>
                      </a:rPr>
                      <a:t>30</a:t>
                    </a:r>
                    <a:endParaRPr lang="en-US" dirty="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9647083002756513E-2"/>
                  <c:y val="-0.38580368667838483"/>
                </c:manualLayout>
              </c:layout>
              <c:tx>
                <c:rich>
                  <a:bodyPr/>
                  <a:lstStyle/>
                  <a:p>
                    <a:r>
                      <a:rPr lang="en-US" dirty="0" smtClean="0">
                        <a:solidFill>
                          <a:schemeClr val="tx1"/>
                        </a:solidFill>
                      </a:rPr>
                      <a:t>30</a:t>
                    </a:r>
                  </a:p>
                </c:rich>
              </c:tx>
              <c:showLegendKey val="0"/>
              <c:showVal val="1"/>
              <c:showCatName val="0"/>
              <c:showSerName val="0"/>
              <c:showPercent val="0"/>
              <c:showBubbleSize val="0"/>
              <c:extLst>
                <c:ext xmlns:c15="http://schemas.microsoft.com/office/drawing/2012/chart" uri="{CE6537A1-D6FC-4f65-9D91-7224C49458BB}">
                  <c15:layout>
                    <c:manualLayout>
                      <c:w val="8.6088570117440005E-2"/>
                      <c:h val="6.6842859652637213E-2"/>
                    </c:manualLayout>
                  </c15:layout>
                </c:ext>
              </c:extLst>
            </c:dLbl>
            <c:dLbl>
              <c:idx val="2"/>
              <c:layout>
                <c:manualLayout>
                  <c:x val="1.1713924144081601E-2"/>
                  <c:y val="-0.38079711537023259"/>
                </c:manualLayout>
              </c:layout>
              <c:tx>
                <c:rich>
                  <a:bodyPr/>
                  <a:lstStyle/>
                  <a:p>
                    <a:r>
                      <a:rPr lang="ru-RU" dirty="0" smtClean="0"/>
                      <a:t>29</a:t>
                    </a:r>
                    <a:endParaRPr lang="en-US" dirty="0"/>
                  </a:p>
                </c:rich>
              </c:tx>
              <c:showLegendKey val="0"/>
              <c:showVal val="1"/>
              <c:showCatName val="0"/>
              <c:showSerName val="0"/>
              <c:showPercent val="0"/>
              <c:showBubbleSize val="0"/>
            </c:dLbl>
            <c:dLbl>
              <c:idx val="3"/>
              <c:layout>
                <c:manualLayout>
                  <c:x val="2.3431038230548071E-2"/>
                  <c:y val="-0.37970986523318978"/>
                </c:manualLayout>
              </c:layout>
              <c:tx>
                <c:rich>
                  <a:bodyPr/>
                  <a:lstStyle/>
                  <a:p>
                    <a:r>
                      <a:rPr lang="ru-RU" dirty="0" smtClean="0"/>
                      <a:t>29</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6807350720949764E-2"/>
                  <c:y val="-0.31588883945213386"/>
                </c:manualLayout>
              </c:layout>
              <c:tx>
                <c:rich>
                  <a:bodyPr/>
                  <a:lstStyle/>
                  <a:p>
                    <a:r>
                      <a:rPr lang="ru-RU" dirty="0" smtClean="0"/>
                      <a:t>23</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300" b="1">
                    <a:solidFill>
                      <a:schemeClr val="tx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2021 план</c:v>
                </c:pt>
                <c:pt idx="1">
                  <c:v>2021 факт</c:v>
                </c:pt>
                <c:pt idx="2">
                  <c:v>2022</c:v>
                </c:pt>
                <c:pt idx="3">
                  <c:v>2023</c:v>
                </c:pt>
                <c:pt idx="4">
                  <c:v>2024</c:v>
                </c:pt>
              </c:strCache>
            </c:strRef>
          </c:cat>
          <c:val>
            <c:numRef>
              <c:f>'Лист1 (2)'!$C$8:$C$12</c:f>
              <c:numCache>
                <c:formatCode>#,##0.0</c:formatCode>
                <c:ptCount val="5"/>
                <c:pt idx="0">
                  <c:v>30.2</c:v>
                </c:pt>
                <c:pt idx="1">
                  <c:v>30.2</c:v>
                </c:pt>
                <c:pt idx="2">
                  <c:v>29</c:v>
                </c:pt>
                <c:pt idx="3">
                  <c:v>29</c:v>
                </c:pt>
                <c:pt idx="4">
                  <c:v>23</c:v>
                </c:pt>
              </c:numCache>
            </c:numRef>
          </c:val>
        </c:ser>
        <c:dLbls>
          <c:showLegendKey val="0"/>
          <c:showVal val="1"/>
          <c:showCatName val="0"/>
          <c:showSerName val="0"/>
          <c:showPercent val="0"/>
          <c:showBubbleSize val="0"/>
        </c:dLbls>
        <c:gapWidth val="150"/>
        <c:shape val="box"/>
        <c:axId val="140437504"/>
        <c:axId val="136271488"/>
        <c:axId val="0"/>
      </c:bar3DChart>
      <c:catAx>
        <c:axId val="140437504"/>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136271488"/>
        <c:crosses val="autoZero"/>
        <c:auto val="1"/>
        <c:lblAlgn val="ctr"/>
        <c:lblOffset val="100"/>
        <c:noMultiLvlLbl val="0"/>
      </c:catAx>
      <c:valAx>
        <c:axId val="136271488"/>
        <c:scaling>
          <c:orientation val="minMax"/>
          <c:max val="35"/>
          <c:min val="0"/>
        </c:scaling>
        <c:delete val="0"/>
        <c:axPos val="l"/>
        <c:majorGridlines/>
        <c:numFmt formatCode="#,##0.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140437504"/>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846584094993675"/>
          <c:y val="3.8602954383300532E-2"/>
          <c:w val="0.73528853415260853"/>
          <c:h val="0.92279409123339895"/>
        </c:manualLayout>
      </c:layout>
      <c:barChart>
        <c:barDir val="bar"/>
        <c:grouping val="clustered"/>
        <c:varyColors val="0"/>
        <c:ser>
          <c:idx val="0"/>
          <c:order val="0"/>
          <c:spPr>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5400000" scaled="1"/>
              <a:tileRect/>
            </a:gradFill>
          </c:spPr>
          <c:invertIfNegative val="0"/>
          <c:dLbls>
            <c:spPr>
              <a:noFill/>
              <a:ln>
                <a:noFill/>
              </a:ln>
              <a:effectLst/>
            </c:spPr>
            <c:txPr>
              <a:bodyPr/>
              <a:lstStyle/>
              <a:p>
                <a:pPr>
                  <a:defRPr sz="1100" b="1">
                    <a:latin typeface="Times New Roman" panose="02020603050405020304" pitchFamily="18" charset="0"/>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Лист1!$A$6:$A$14</c:f>
              <c:numCache>
                <c:formatCode>General</c:formatCode>
                <c:ptCount val="9"/>
                <c:pt idx="0">
                  <c:v>2024</c:v>
                </c:pt>
                <c:pt idx="1">
                  <c:v>2023</c:v>
                </c:pt>
                <c:pt idx="2">
                  <c:v>2022</c:v>
                </c:pt>
                <c:pt idx="3">
                  <c:v>2021</c:v>
                </c:pt>
                <c:pt idx="4">
                  <c:v>2020</c:v>
                </c:pt>
                <c:pt idx="5">
                  <c:v>2019</c:v>
                </c:pt>
                <c:pt idx="6">
                  <c:v>2018</c:v>
                </c:pt>
                <c:pt idx="7">
                  <c:v>2017</c:v>
                </c:pt>
                <c:pt idx="8">
                  <c:v>2016</c:v>
                </c:pt>
              </c:numCache>
            </c:numRef>
          </c:cat>
          <c:val>
            <c:numRef>
              <c:f>Лист1!$B$6:$B$14</c:f>
              <c:numCache>
                <c:formatCode>#,##0</c:formatCode>
                <c:ptCount val="9"/>
                <c:pt idx="0">
                  <c:v>69638</c:v>
                </c:pt>
                <c:pt idx="1">
                  <c:v>69651</c:v>
                </c:pt>
                <c:pt idx="2">
                  <c:v>76967</c:v>
                </c:pt>
                <c:pt idx="3">
                  <c:v>76526</c:v>
                </c:pt>
                <c:pt idx="4">
                  <c:v>69521</c:v>
                </c:pt>
                <c:pt idx="5">
                  <c:v>55183</c:v>
                </c:pt>
                <c:pt idx="6">
                  <c:v>48424</c:v>
                </c:pt>
                <c:pt idx="7">
                  <c:v>43867</c:v>
                </c:pt>
                <c:pt idx="8">
                  <c:v>39655</c:v>
                </c:pt>
              </c:numCache>
            </c:numRef>
          </c:val>
        </c:ser>
        <c:dLbls>
          <c:showLegendKey val="0"/>
          <c:showVal val="0"/>
          <c:showCatName val="0"/>
          <c:showSerName val="0"/>
          <c:showPercent val="0"/>
          <c:showBubbleSize val="0"/>
        </c:dLbls>
        <c:gapWidth val="150"/>
        <c:axId val="166093312"/>
        <c:axId val="157431424"/>
      </c:barChart>
      <c:catAx>
        <c:axId val="166093312"/>
        <c:scaling>
          <c:orientation val="minMax"/>
        </c:scaling>
        <c:delete val="0"/>
        <c:axPos val="l"/>
        <c:numFmt formatCode="General" sourceLinked="1"/>
        <c:majorTickMark val="out"/>
        <c:minorTickMark val="none"/>
        <c:tickLblPos val="nextTo"/>
        <c:txPr>
          <a:bodyPr/>
          <a:lstStyle/>
          <a:p>
            <a:pPr>
              <a:defRPr>
                <a:latin typeface="Times New Roman" panose="02020603050405020304" pitchFamily="18" charset="0"/>
                <a:cs typeface="Times New Roman" panose="02020603050405020304" pitchFamily="18" charset="0"/>
              </a:defRPr>
            </a:pPr>
            <a:endParaRPr lang="ru-RU"/>
          </a:p>
        </c:txPr>
        <c:crossAx val="157431424"/>
        <c:crosses val="autoZero"/>
        <c:auto val="1"/>
        <c:lblAlgn val="ctr"/>
        <c:lblOffset val="100"/>
        <c:noMultiLvlLbl val="0"/>
      </c:catAx>
      <c:valAx>
        <c:axId val="157431424"/>
        <c:scaling>
          <c:orientation val="minMax"/>
        </c:scaling>
        <c:delete val="1"/>
        <c:axPos val="b"/>
        <c:numFmt formatCode="#,##0" sourceLinked="1"/>
        <c:majorTickMark val="out"/>
        <c:minorTickMark val="none"/>
        <c:tickLblPos val="nextTo"/>
        <c:crossAx val="166093312"/>
        <c:crosses val="autoZero"/>
        <c:crossBetween val="between"/>
      </c:valAx>
      <c:spPr>
        <a:noFill/>
        <a:ln w="25400">
          <a:noFill/>
        </a:ln>
      </c:spPr>
    </c:plotArea>
    <c:plotVisOnly val="1"/>
    <c:dispBlanksAs val="gap"/>
    <c:showDLblsOverMax val="0"/>
  </c:chart>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B196D2"/>
                  </a:gs>
                  <a:gs pos="50000">
                    <a:srgbClr val="CFC0E2"/>
                  </a:gs>
                  <a:gs pos="100000">
                    <a:srgbClr val="E7E1F0"/>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6.2646673991887713E-3"/>
                  <c:y val="-0.37612713858846553"/>
                </c:manualLayout>
              </c:layout>
              <c:tx>
                <c:rich>
                  <a:bodyPr/>
                  <a:lstStyle/>
                  <a:p>
                    <a:r>
                      <a:rPr lang="ru-RU" sz="1300" b="1" dirty="0" smtClean="0">
                        <a:latin typeface="Times New Roman" panose="02020603050405020304" pitchFamily="18" charset="0"/>
                        <a:cs typeface="Times New Roman" panose="02020603050405020304" pitchFamily="18" charset="0"/>
                      </a:rPr>
                      <a:t>315</a:t>
                    </a:r>
                    <a:endParaRPr lang="en-US" b="1" dirty="0">
                      <a:latin typeface="TimesET" pitchFamily="2" charset="0"/>
                    </a:endParaRPr>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6.2646673991887999E-3"/>
                  <c:y val="-0.37164943455765043"/>
                </c:manualLayout>
              </c:layout>
              <c:tx>
                <c:rich>
                  <a:bodyPr/>
                  <a:lstStyle/>
                  <a:p>
                    <a:pPr algn="ctr" rtl="0">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r>
                      <a:rPr lang="en-US" dirty="0" smtClean="0"/>
                      <a:t>314</a:t>
                    </a:r>
                    <a:endParaRPr lang="en-US" dirty="0"/>
                  </a:p>
                </c:rich>
              </c:tx>
              <c:spP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8793755557117611E-2"/>
                  <c:y val="-0.36269402649602028"/>
                </c:manualLayout>
              </c:layout>
              <c:tx>
                <c:rich>
                  <a:bodyPr/>
                  <a:lstStyle/>
                  <a:p>
                    <a:pPr algn="ctr" rtl="0">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r>
                      <a:rPr lang="ru-RU" dirty="0" smtClean="0"/>
                      <a:t>3</a:t>
                    </a:r>
                    <a:r>
                      <a:rPr lang="en-US" dirty="0" smtClean="0"/>
                      <a:t>37</a:t>
                    </a:r>
                    <a:endParaRPr lang="en-US" dirty="0"/>
                  </a:p>
                </c:rich>
              </c:tx>
              <c:spPr/>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8793755557117611E-2"/>
                  <c:y val="-0.31791733876299016"/>
                </c:manualLayout>
              </c:layout>
              <c:tx>
                <c:rich>
                  <a:bodyPr/>
                  <a:lstStyle/>
                  <a:p>
                    <a:pPr algn="ctr" rtl="0">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r>
                      <a:rPr lang="ru-RU" dirty="0" smtClean="0"/>
                      <a:t>25</a:t>
                    </a:r>
                    <a:r>
                      <a:rPr lang="en-US" dirty="0" smtClean="0"/>
                      <a:t>5</a:t>
                    </a:r>
                    <a:endParaRPr lang="en-US" dirty="0"/>
                  </a:p>
                </c:rich>
              </c:tx>
              <c:spPr/>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132333699594285E-3"/>
                  <c:y val="-0.31791698618786968"/>
                </c:manualLayout>
              </c:layout>
              <c:tx>
                <c:rich>
                  <a:bodyPr/>
                  <a:lstStyle/>
                  <a:p>
                    <a:pPr algn="ctr" rtl="0">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r>
                      <a:rPr lang="en-US" dirty="0" smtClean="0"/>
                      <a:t>255</a:t>
                    </a:r>
                    <a:endParaRPr lang="en-US" dirty="0"/>
                  </a:p>
                </c:rich>
              </c:tx>
              <c:spP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30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2021 план</c:v>
                </c:pt>
                <c:pt idx="1">
                  <c:v>2021 факт</c:v>
                </c:pt>
                <c:pt idx="2">
                  <c:v>2022</c:v>
                </c:pt>
                <c:pt idx="3">
                  <c:v>2023</c:v>
                </c:pt>
                <c:pt idx="4">
                  <c:v>2024</c:v>
                </c:pt>
              </c:strCache>
            </c:strRef>
          </c:cat>
          <c:val>
            <c:numRef>
              <c:f>'Лист1 (2)'!$C$8:$C$12</c:f>
              <c:numCache>
                <c:formatCode>#,##0.0</c:formatCode>
                <c:ptCount val="5"/>
                <c:pt idx="0">
                  <c:v>314.7</c:v>
                </c:pt>
                <c:pt idx="1">
                  <c:v>314.2</c:v>
                </c:pt>
                <c:pt idx="2">
                  <c:v>337</c:v>
                </c:pt>
                <c:pt idx="3">
                  <c:v>255</c:v>
                </c:pt>
                <c:pt idx="4">
                  <c:v>255</c:v>
                </c:pt>
              </c:numCache>
            </c:numRef>
          </c:val>
        </c:ser>
        <c:dLbls>
          <c:showLegendKey val="0"/>
          <c:showVal val="1"/>
          <c:showCatName val="0"/>
          <c:showSerName val="0"/>
          <c:showPercent val="0"/>
          <c:showBubbleSize val="0"/>
        </c:dLbls>
        <c:gapWidth val="150"/>
        <c:gapDepth val="374"/>
        <c:shape val="box"/>
        <c:axId val="167531008"/>
        <c:axId val="136267456"/>
        <c:axId val="0"/>
      </c:bar3DChart>
      <c:catAx>
        <c:axId val="167531008"/>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136267456"/>
        <c:crosses val="autoZero"/>
        <c:auto val="1"/>
        <c:lblAlgn val="ctr"/>
        <c:lblOffset val="100"/>
        <c:noMultiLvlLbl val="0"/>
      </c:catAx>
      <c:valAx>
        <c:axId val="136267456"/>
        <c:scaling>
          <c:orientation val="minMax"/>
          <c:min val="0"/>
        </c:scaling>
        <c:delete val="0"/>
        <c:axPos val="l"/>
        <c:majorGridlines/>
        <c:numFmt formatCode="#,##0.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167531008"/>
        <c:crosses val="autoZero"/>
        <c:crossBetween val="between"/>
      </c:valAx>
    </c:plotArea>
    <c:plotVisOnly val="1"/>
    <c:dispBlanksAs val="gap"/>
    <c:showDLblsOverMax val="0"/>
  </c:chart>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9.7374097062266685E-2"/>
          <c:y val="5.2768705002344214E-2"/>
          <c:w val="0.90262590293773337"/>
          <c:h val="0.79489204130667934"/>
        </c:manualLayout>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8DE7A0"/>
                  </a:gs>
                  <a:gs pos="50000">
                    <a:srgbClr val="BBEEC5"/>
                  </a:gs>
                  <a:gs pos="100000">
                    <a:srgbClr val="DEF6E3"/>
                  </a:gs>
                </a:gsLst>
                <a:lin ang="5400000" scaled="1"/>
                <a:tileRect/>
              </a:gradFill>
              <a:scene3d>
                <a:camera prst="orthographicFront"/>
                <a:lightRig rig="threePt" dir="t"/>
              </a:scene3d>
              <a:sp3d/>
            </c:spPr>
          </c:dPt>
          <c:dPt>
            <c:idx val="1"/>
            <c:invertIfNegative val="0"/>
            <c:bubble3D val="0"/>
            <c:spPr>
              <a:gradFill flip="none" rotWithShape="1">
                <a:gsLst>
                  <a:gs pos="0">
                    <a:srgbClr val="B196D2"/>
                  </a:gs>
                  <a:gs pos="50000">
                    <a:srgbClr val="CFC0E2"/>
                  </a:gs>
                  <a:gs pos="100000">
                    <a:srgbClr val="E7E1F0"/>
                  </a:gs>
                </a:gsLst>
                <a:lin ang="5400000" scaled="1"/>
                <a:tileRect/>
              </a:gradFill>
              <a:scene3d>
                <a:camera prst="orthographicFront"/>
                <a:lightRig rig="threePt" dir="t"/>
              </a:scene3d>
              <a:sp3d/>
            </c:spPr>
          </c:dPt>
          <c:dPt>
            <c:idx val="2"/>
            <c:invertIfNegative val="0"/>
            <c:bubble3D val="0"/>
            <c:spPr>
              <a:gradFill flip="none" rotWithShape="1">
                <a:gsLst>
                  <a:gs pos="0">
                    <a:srgbClr val="8CADEA"/>
                  </a:gs>
                  <a:gs pos="50000">
                    <a:srgbClr val="BACCF0"/>
                  </a:gs>
                  <a:gs pos="100000">
                    <a:srgbClr val="DEE6F7"/>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2.4991267883173362E-2"/>
                  <c:y val="-0.33984313395270044"/>
                </c:manualLayout>
              </c:layout>
              <c:tx>
                <c:rich>
                  <a:bodyPr/>
                  <a:lstStyle/>
                  <a:p>
                    <a:r>
                      <a:rPr lang="ru-RU" dirty="0" smtClean="0"/>
                      <a:t>24</a:t>
                    </a:r>
                    <a:endParaRPr lang="ru-RU" dirty="0"/>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9.7337865285141469E-3"/>
                  <c:y val="-0.32171704881743901"/>
                </c:manualLayout>
              </c:layout>
              <c:tx>
                <c:rich>
                  <a:bodyPr/>
                  <a:lstStyle/>
                  <a:p>
                    <a:r>
                      <a:rPr lang="en-US" dirty="0"/>
                      <a:t> </a:t>
                    </a:r>
                    <a:r>
                      <a:rPr lang="en-US" dirty="0" smtClean="0"/>
                      <a:t>2</a:t>
                    </a:r>
                    <a:r>
                      <a:rPr lang="ru-RU" dirty="0" smtClean="0"/>
                      <a:t>4</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6.1505901497684225E-3"/>
                  <c:y val="-0.38573262552602078"/>
                </c:manualLayout>
              </c:layout>
              <c:tx>
                <c:rich>
                  <a:bodyPr/>
                  <a:lstStyle/>
                  <a:p>
                    <a:r>
                      <a:rPr lang="ru-RU" dirty="0" smtClean="0"/>
                      <a:t>28</a:t>
                    </a:r>
                  </a:p>
                </c:rich>
              </c:tx>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7922038853377158E-2"/>
                  <c:y val="-0.35931794454240745"/>
                </c:manualLayout>
              </c:layout>
              <c:tx>
                <c:rich>
                  <a:bodyPr/>
                  <a:lstStyle/>
                  <a:p>
                    <a:r>
                      <a:rPr lang="ru-RU" dirty="0" smtClean="0"/>
                      <a:t>26</a:t>
                    </a:r>
                    <a:endParaRPr lang="ru-RU" dirty="0"/>
                  </a:p>
                </c:rich>
              </c:tx>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1146107999628624E-2"/>
                  <c:y val="-0.36214491591160641"/>
                </c:manualLayout>
              </c:layout>
              <c:tx>
                <c:rich>
                  <a:bodyPr/>
                  <a:lstStyle/>
                  <a:p>
                    <a:r>
                      <a:rPr lang="en-US" dirty="0" smtClean="0"/>
                      <a:t>2</a:t>
                    </a:r>
                    <a:r>
                      <a:rPr lang="ru-RU" dirty="0" smtClean="0"/>
                      <a:t>6</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2021 план</c:v>
                </c:pt>
                <c:pt idx="1">
                  <c:v>2021 факт</c:v>
                </c:pt>
                <c:pt idx="2">
                  <c:v>2022</c:v>
                </c:pt>
                <c:pt idx="3">
                  <c:v>2023</c:v>
                </c:pt>
                <c:pt idx="4">
                  <c:v>2024</c:v>
                </c:pt>
              </c:strCache>
            </c:strRef>
          </c:cat>
          <c:val>
            <c:numRef>
              <c:f>'Лист1 (2)'!$C$8:$C$12</c:f>
              <c:numCache>
                <c:formatCode>#,##0.0</c:formatCode>
                <c:ptCount val="5"/>
                <c:pt idx="0">
                  <c:v>24.4</c:v>
                </c:pt>
                <c:pt idx="1">
                  <c:v>23.7</c:v>
                </c:pt>
                <c:pt idx="2">
                  <c:v>28.1</c:v>
                </c:pt>
                <c:pt idx="3">
                  <c:v>25.9</c:v>
                </c:pt>
                <c:pt idx="4">
                  <c:v>25.8</c:v>
                </c:pt>
              </c:numCache>
            </c:numRef>
          </c:val>
        </c:ser>
        <c:dLbls>
          <c:showLegendKey val="0"/>
          <c:showVal val="1"/>
          <c:showCatName val="0"/>
          <c:showSerName val="0"/>
          <c:showPercent val="0"/>
          <c:showBubbleSize val="0"/>
        </c:dLbls>
        <c:gapWidth val="150"/>
        <c:shape val="box"/>
        <c:axId val="195720704"/>
        <c:axId val="195260352"/>
        <c:axId val="0"/>
      </c:bar3DChart>
      <c:catAx>
        <c:axId val="195720704"/>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195260352"/>
        <c:crosses val="autoZero"/>
        <c:auto val="1"/>
        <c:lblAlgn val="ctr"/>
        <c:lblOffset val="100"/>
        <c:noMultiLvlLbl val="0"/>
      </c:catAx>
      <c:valAx>
        <c:axId val="195260352"/>
        <c:scaling>
          <c:orientation val="minMax"/>
          <c:max val="30"/>
          <c:min val="0"/>
        </c:scaling>
        <c:delete val="0"/>
        <c:axPos val="l"/>
        <c:majorGridlines/>
        <c:numFmt formatCode="#,##0.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195720704"/>
        <c:crosses val="autoZero"/>
        <c:crossBetween val="between"/>
      </c:valAx>
    </c:plotArea>
    <c:plotVisOnly val="1"/>
    <c:dispBlanksAs val="gap"/>
    <c:showDLblsOverMax val="0"/>
  </c:chart>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6912333359809042E-2"/>
                  <c:y val="-0.22598745227002373"/>
                </c:manualLayout>
              </c:layout>
              <c:tx>
                <c:rich>
                  <a:bodyPr/>
                  <a:lstStyle/>
                  <a:p>
                    <a:r>
                      <a:rPr lang="ru-RU" dirty="0" smtClean="0"/>
                      <a:t>454</a:t>
                    </a:r>
                    <a:endParaRPr lang="ru-RU" dirty="0"/>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1481608441012821E-2"/>
                  <c:y val="-0.22647378868901666"/>
                </c:manualLayout>
              </c:layout>
              <c:tx>
                <c:rich>
                  <a:bodyPr/>
                  <a:lstStyle/>
                  <a:p>
                    <a:r>
                      <a:rPr lang="ru-RU" dirty="0" smtClean="0"/>
                      <a:t>432</a:t>
                    </a:r>
                    <a:endParaRPr lang="ru-RU" dirty="0"/>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7781684105796928E-3"/>
                  <c:y val="-0.40552915061062761"/>
                </c:manualLayout>
              </c:layout>
              <c:tx>
                <c:rich>
                  <a:bodyPr/>
                  <a:lstStyle/>
                  <a:p>
                    <a:r>
                      <a:rPr lang="ru-RU" dirty="0" smtClean="0"/>
                      <a:t>864</a:t>
                    </a:r>
                  </a:p>
                </c:rich>
              </c:tx>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9.9582798593721919E-3"/>
                  <c:y val="-0.22623594076209605"/>
                </c:manualLayout>
              </c:layout>
              <c:tx>
                <c:rich>
                  <a:bodyPr/>
                  <a:lstStyle/>
                  <a:p>
                    <a:r>
                      <a:rPr lang="ru-RU" dirty="0" smtClean="0"/>
                      <a:t>464</a:t>
                    </a:r>
                    <a:endParaRPr lang="ru-RU" dirty="0"/>
                  </a:p>
                </c:rich>
              </c:tx>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7073904846308521E-2"/>
                  <c:y val="-0.35283112578118181"/>
                </c:manualLayout>
              </c:layout>
              <c:tx>
                <c:rich>
                  <a:bodyPr/>
                  <a:lstStyle/>
                  <a:p>
                    <a:r>
                      <a:rPr lang="ru-RU" dirty="0" smtClean="0"/>
                      <a:t>714</a:t>
                    </a:r>
                    <a:endParaRPr lang="ru-RU"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2021 план</c:v>
                </c:pt>
                <c:pt idx="1">
                  <c:v>2021 факт</c:v>
                </c:pt>
                <c:pt idx="2">
                  <c:v>2022</c:v>
                </c:pt>
                <c:pt idx="3">
                  <c:v>2023</c:v>
                </c:pt>
                <c:pt idx="4">
                  <c:v>2024</c:v>
                </c:pt>
              </c:strCache>
            </c:strRef>
          </c:cat>
          <c:val>
            <c:numRef>
              <c:f>'Лист1 (2)'!$C$8:$C$12</c:f>
              <c:numCache>
                <c:formatCode>#,##0</c:formatCode>
                <c:ptCount val="5"/>
                <c:pt idx="0">
                  <c:v>453.8</c:v>
                </c:pt>
                <c:pt idx="1">
                  <c:v>432.4</c:v>
                </c:pt>
                <c:pt idx="2">
                  <c:v>868.3</c:v>
                </c:pt>
                <c:pt idx="3">
                  <c:v>463.6</c:v>
                </c:pt>
                <c:pt idx="4">
                  <c:v>713.6</c:v>
                </c:pt>
              </c:numCache>
            </c:numRef>
          </c:val>
        </c:ser>
        <c:dLbls>
          <c:showLegendKey val="0"/>
          <c:showVal val="1"/>
          <c:showCatName val="0"/>
          <c:showSerName val="0"/>
          <c:showPercent val="0"/>
          <c:showBubbleSize val="0"/>
        </c:dLbls>
        <c:gapWidth val="150"/>
        <c:shape val="box"/>
        <c:axId val="196300288"/>
        <c:axId val="196420160"/>
        <c:axId val="0"/>
      </c:bar3DChart>
      <c:catAx>
        <c:axId val="196300288"/>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196420160"/>
        <c:crosses val="autoZero"/>
        <c:auto val="1"/>
        <c:lblAlgn val="ctr"/>
        <c:lblOffset val="100"/>
        <c:noMultiLvlLbl val="0"/>
      </c:catAx>
      <c:valAx>
        <c:axId val="196420160"/>
        <c:scaling>
          <c:orientation val="minMax"/>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196300288"/>
        <c:crosses val="autoZero"/>
        <c:crossBetween val="between"/>
      </c:valAx>
    </c:plotArea>
    <c:plotVisOnly val="1"/>
    <c:dispBlanksAs val="gap"/>
    <c:showDLblsOverMax val="0"/>
  </c:chart>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416055552777894"/>
          <c:y val="7.5494192661305554E-2"/>
          <c:w val="0.82275818052510052"/>
          <c:h val="0.75498217130075673"/>
        </c:manualLayout>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3161694255648459E-2"/>
                  <c:y val="-0.38252273068376025"/>
                </c:manualLayout>
              </c:layout>
              <c:tx>
                <c:rich>
                  <a:bodyPr/>
                  <a:lstStyle/>
                  <a:p>
                    <a:r>
                      <a:rPr lang="en-US" sz="1200" dirty="0" smtClean="0">
                        <a:latin typeface="Times New Roman" panose="02020603050405020304" pitchFamily="18" charset="0"/>
                        <a:cs typeface="Times New Roman" panose="02020603050405020304" pitchFamily="18" charset="0"/>
                      </a:rPr>
                      <a:t>6 297</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922209376954577E-2"/>
                  <c:y val="-0.3469957491926855"/>
                </c:manualLayout>
              </c:layout>
              <c:tx>
                <c:rich>
                  <a:bodyPr/>
                  <a:lstStyle/>
                  <a:p>
                    <a:r>
                      <a:rPr lang="en-US" sz="1200" dirty="0" smtClean="0">
                        <a:latin typeface="Times New Roman" panose="02020603050405020304" pitchFamily="18" charset="0"/>
                        <a:cs typeface="Times New Roman" panose="02020603050405020304" pitchFamily="18" charset="0"/>
                      </a:rPr>
                      <a:t>6</a:t>
                    </a:r>
                    <a:r>
                      <a:rPr lang="en-US" sz="1200" baseline="0" dirty="0" smtClean="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154</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5.4456905374366989E-3"/>
                  <c:y val="-0.35114185980082208"/>
                </c:manualLayout>
              </c:layout>
              <c:tx>
                <c:rich>
                  <a:bodyPr/>
                  <a:lstStyle/>
                  <a:p>
                    <a:r>
                      <a:rPr lang="en-US" sz="1200" dirty="0" smtClean="0"/>
                      <a:t>6 066</a:t>
                    </a:r>
                  </a:p>
                </c:rich>
              </c:tx>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7297745706557295E-2"/>
                  <c:y val="-0.34963828195730795"/>
                </c:manualLayout>
              </c:layout>
              <c:tx>
                <c:rich>
                  <a:bodyPr/>
                  <a:lstStyle/>
                  <a:p>
                    <a:r>
                      <a:rPr lang="en-US" sz="1200" dirty="0" smtClean="0">
                        <a:latin typeface="Times New Roman" panose="02020603050405020304" pitchFamily="18" charset="0"/>
                        <a:cs typeface="Times New Roman" panose="02020603050405020304" pitchFamily="18" charset="0"/>
                      </a:rPr>
                      <a:t>6 266</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4174917171832608E-2"/>
                  <c:y val="-0.36480326702138477"/>
                </c:manualLayout>
              </c:layout>
              <c:tx>
                <c:rich>
                  <a:bodyPr/>
                  <a:lstStyle/>
                  <a:p>
                    <a:r>
                      <a:rPr lang="en-US" sz="1200" dirty="0" smtClean="0">
                        <a:latin typeface="Times New Roman" panose="02020603050405020304" pitchFamily="18" charset="0"/>
                        <a:cs typeface="Times New Roman" panose="02020603050405020304" pitchFamily="18" charset="0"/>
                      </a:rPr>
                      <a:t>6</a:t>
                    </a:r>
                    <a:r>
                      <a:rPr lang="en-US" sz="1200" baseline="0" dirty="0" smtClean="0">
                        <a:latin typeface="Times New Roman" panose="02020603050405020304" pitchFamily="18" charset="0"/>
                        <a:cs typeface="Times New Roman" panose="02020603050405020304" pitchFamily="18" charset="0"/>
                      </a:rPr>
                      <a:t> 918</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2021 план</c:v>
                </c:pt>
                <c:pt idx="1">
                  <c:v>2021 факт</c:v>
                </c:pt>
                <c:pt idx="2">
                  <c:v>2022</c:v>
                </c:pt>
                <c:pt idx="3">
                  <c:v>2023</c:v>
                </c:pt>
                <c:pt idx="4">
                  <c:v>2024</c:v>
                </c:pt>
              </c:strCache>
            </c:strRef>
          </c:cat>
          <c:val>
            <c:numRef>
              <c:f>'Лист1 (2)'!$C$8:$C$12</c:f>
              <c:numCache>
                <c:formatCode>#,##0</c:formatCode>
                <c:ptCount val="5"/>
                <c:pt idx="0">
                  <c:v>6297</c:v>
                </c:pt>
                <c:pt idx="1">
                  <c:v>6154</c:v>
                </c:pt>
                <c:pt idx="2">
                  <c:v>6066.4</c:v>
                </c:pt>
                <c:pt idx="3">
                  <c:v>6266</c:v>
                </c:pt>
                <c:pt idx="4">
                  <c:v>6918</c:v>
                </c:pt>
              </c:numCache>
            </c:numRef>
          </c:val>
        </c:ser>
        <c:dLbls>
          <c:showLegendKey val="0"/>
          <c:showVal val="1"/>
          <c:showCatName val="0"/>
          <c:showSerName val="0"/>
          <c:showPercent val="0"/>
          <c:showBubbleSize val="0"/>
        </c:dLbls>
        <c:gapWidth val="150"/>
        <c:gapDepth val="374"/>
        <c:shape val="box"/>
        <c:axId val="196750848"/>
        <c:axId val="196424192"/>
        <c:axId val="0"/>
      </c:bar3DChart>
      <c:catAx>
        <c:axId val="196750848"/>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196424192"/>
        <c:crosses val="autoZero"/>
        <c:auto val="1"/>
        <c:lblAlgn val="ctr"/>
        <c:lblOffset val="100"/>
        <c:noMultiLvlLbl val="0"/>
      </c:catAx>
      <c:valAx>
        <c:axId val="196424192"/>
        <c:scaling>
          <c:orientation val="minMax"/>
          <c:max val="7000"/>
          <c:min val="0"/>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196750848"/>
        <c:crosses val="autoZero"/>
        <c:crossBetween val="between"/>
      </c:valAx>
    </c:plotArea>
    <c:plotVisOnly val="1"/>
    <c:dispBlanksAs val="gap"/>
    <c:showDLblsOverMax val="0"/>
  </c:chart>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7614410467520353E-2"/>
                  <c:y val="-0.39478516267201791"/>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2593919040501783E-2"/>
                  <c:y val="-0.38452876888816989"/>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4973697160211378E-2"/>
                  <c:y val="-0.14125282012137247"/>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0180429218277764E-2"/>
                  <c:y val="-0.1201075310892283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03426661694254E-2"/>
                  <c:y val="-0.12816954675121869"/>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2021 план</c:v>
                </c:pt>
                <c:pt idx="1">
                  <c:v>2021 факт</c:v>
                </c:pt>
                <c:pt idx="2">
                  <c:v>2022</c:v>
                </c:pt>
                <c:pt idx="3">
                  <c:v>2023</c:v>
                </c:pt>
                <c:pt idx="4">
                  <c:v>2024</c:v>
                </c:pt>
              </c:strCache>
            </c:strRef>
          </c:cat>
          <c:val>
            <c:numRef>
              <c:f>'Лист1 (2)'!$C$8:$C$12</c:f>
              <c:numCache>
                <c:formatCode>#,##0</c:formatCode>
                <c:ptCount val="5"/>
                <c:pt idx="0">
                  <c:v>2672</c:v>
                </c:pt>
                <c:pt idx="1">
                  <c:v>2582</c:v>
                </c:pt>
                <c:pt idx="2">
                  <c:v>629.15409999999997</c:v>
                </c:pt>
                <c:pt idx="3">
                  <c:v>356.33580000000001</c:v>
                </c:pt>
                <c:pt idx="4">
                  <c:v>393.2167</c:v>
                </c:pt>
              </c:numCache>
            </c:numRef>
          </c:val>
        </c:ser>
        <c:dLbls>
          <c:showLegendKey val="0"/>
          <c:showVal val="1"/>
          <c:showCatName val="0"/>
          <c:showSerName val="0"/>
          <c:showPercent val="0"/>
          <c:showBubbleSize val="0"/>
        </c:dLbls>
        <c:gapWidth val="150"/>
        <c:shape val="box"/>
        <c:axId val="197649408"/>
        <c:axId val="196425344"/>
        <c:axId val="0"/>
      </c:bar3DChart>
      <c:catAx>
        <c:axId val="197649408"/>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196425344"/>
        <c:crosses val="autoZero"/>
        <c:auto val="1"/>
        <c:lblAlgn val="ctr"/>
        <c:lblOffset val="100"/>
        <c:noMultiLvlLbl val="0"/>
      </c:catAx>
      <c:valAx>
        <c:axId val="196425344"/>
        <c:scaling>
          <c:orientation val="minMax"/>
          <c:min val="0"/>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197649408"/>
        <c:crosses val="autoZero"/>
        <c:crossBetween val="between"/>
      </c:valAx>
    </c:plotArea>
    <c:plotVisOnly val="1"/>
    <c:dispBlanksAs val="gap"/>
    <c:showDLblsOverMax val="0"/>
  </c:chart>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1445564781008158"/>
          <c:y val="8.7689348920630114E-2"/>
          <c:w val="0.84927203510807181"/>
          <c:h val="0.74871324205766798"/>
        </c:manualLayout>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2.0703781616244598E-2"/>
                  <c:y val="-0.39961389961389959"/>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5570872264841402E-2"/>
                  <c:y val="-0.38083070861773027"/>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4002360686520398E-2"/>
                  <c:y val="-0.38647503955324253"/>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3025781127074624E-2"/>
                  <c:y val="-0.18315385203904339"/>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6937323409379703E-2"/>
                  <c:y val="-0.18047112306679694"/>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2021 план</c:v>
                </c:pt>
                <c:pt idx="1">
                  <c:v>2021 факт</c:v>
                </c:pt>
                <c:pt idx="2">
                  <c:v>2022</c:v>
                </c:pt>
                <c:pt idx="3">
                  <c:v>2023</c:v>
                </c:pt>
                <c:pt idx="4">
                  <c:v>2024</c:v>
                </c:pt>
              </c:strCache>
            </c:strRef>
          </c:cat>
          <c:val>
            <c:numRef>
              <c:f>'Лист1 (2)'!$C$8:$C$12</c:f>
              <c:numCache>
                <c:formatCode>#,##0</c:formatCode>
                <c:ptCount val="5"/>
                <c:pt idx="0">
                  <c:v>137</c:v>
                </c:pt>
                <c:pt idx="1">
                  <c:v>134</c:v>
                </c:pt>
                <c:pt idx="2">
                  <c:v>110</c:v>
                </c:pt>
                <c:pt idx="3">
                  <c:v>45</c:v>
                </c:pt>
                <c:pt idx="4">
                  <c:v>43</c:v>
                </c:pt>
              </c:numCache>
            </c:numRef>
          </c:val>
        </c:ser>
        <c:dLbls>
          <c:showLegendKey val="0"/>
          <c:showVal val="1"/>
          <c:showCatName val="0"/>
          <c:showSerName val="0"/>
          <c:showPercent val="0"/>
          <c:showBubbleSize val="0"/>
        </c:dLbls>
        <c:gapWidth val="150"/>
        <c:shape val="box"/>
        <c:axId val="198186496"/>
        <c:axId val="137763008"/>
        <c:axId val="0"/>
      </c:bar3DChart>
      <c:catAx>
        <c:axId val="198186496"/>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137763008"/>
        <c:crosses val="autoZero"/>
        <c:auto val="1"/>
        <c:lblAlgn val="ctr"/>
        <c:lblOffset val="100"/>
        <c:noMultiLvlLbl val="0"/>
      </c:catAx>
      <c:valAx>
        <c:axId val="137763008"/>
        <c:scaling>
          <c:orientation val="minMax"/>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198186496"/>
        <c:crosses val="autoZero"/>
        <c:crossBetween val="between"/>
      </c:valAx>
    </c:plotArea>
    <c:plotVisOnly val="1"/>
    <c:dispBlanksAs val="gap"/>
    <c:showDLblsOverMax val="0"/>
  </c:chart>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7.8866324154623704E-2"/>
          <c:y val="6.6156774957367326E-2"/>
          <c:w val="0.87866106775133457"/>
          <c:h val="0.77838488113393378"/>
        </c:manualLayout>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6912436222647015E-2"/>
                  <c:y val="-0.2564110682260938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957079275238845E-2"/>
                  <c:y val="-0.15368325792452128"/>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0338345041718409E-2"/>
                  <c:y val="-0.37620999564993557"/>
                </c:manualLayout>
              </c:layout>
              <c:tx>
                <c:rich>
                  <a:bodyPr/>
                  <a:lstStyle/>
                  <a:p>
                    <a:r>
                      <a:rPr lang="ru-RU" dirty="0" smtClean="0"/>
                      <a:t>5</a:t>
                    </a:r>
                    <a:r>
                      <a:rPr lang="en-US" dirty="0" smtClean="0"/>
                      <a:t>8</a:t>
                    </a:r>
                  </a:p>
                  <a:p>
                    <a:endParaRPr lang="ru-RU" dirty="0" smtClean="0"/>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1.7545503340895698E-2"/>
                  <c:y val="-0.3187205467823210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5414186132240002E-2"/>
                  <c:y val="-0.20717981596490134"/>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2021 план</c:v>
                </c:pt>
                <c:pt idx="1">
                  <c:v>2021 факт</c:v>
                </c:pt>
                <c:pt idx="2">
                  <c:v>2022</c:v>
                </c:pt>
                <c:pt idx="3">
                  <c:v>2023</c:v>
                </c:pt>
                <c:pt idx="4">
                  <c:v>2024</c:v>
                </c:pt>
              </c:strCache>
            </c:strRef>
          </c:cat>
          <c:val>
            <c:numRef>
              <c:f>'Лист1 (2)'!$C$8:$C$12</c:f>
              <c:numCache>
                <c:formatCode>#,##0</c:formatCode>
                <c:ptCount val="5"/>
                <c:pt idx="0">
                  <c:v>32.700000000000003</c:v>
                </c:pt>
                <c:pt idx="1">
                  <c:v>14.9</c:v>
                </c:pt>
                <c:pt idx="2">
                  <c:v>58</c:v>
                </c:pt>
                <c:pt idx="3">
                  <c:v>42.7</c:v>
                </c:pt>
                <c:pt idx="4">
                  <c:v>27.2</c:v>
                </c:pt>
              </c:numCache>
            </c:numRef>
          </c:val>
        </c:ser>
        <c:dLbls>
          <c:showLegendKey val="0"/>
          <c:showVal val="1"/>
          <c:showCatName val="0"/>
          <c:showSerName val="0"/>
          <c:showPercent val="0"/>
          <c:showBubbleSize val="0"/>
        </c:dLbls>
        <c:gapWidth val="150"/>
        <c:shape val="box"/>
        <c:axId val="199088128"/>
        <c:axId val="197210624"/>
        <c:axId val="0"/>
      </c:bar3DChart>
      <c:catAx>
        <c:axId val="199088128"/>
        <c:scaling>
          <c:orientation val="minMax"/>
        </c:scaling>
        <c:delete val="0"/>
        <c:axPos val="b"/>
        <c:numFmt formatCode="General" sourceLinked="0"/>
        <c:majorTickMark val="out"/>
        <c:minorTickMark val="none"/>
        <c:tickLblPos val="nextTo"/>
        <c:txPr>
          <a:bodyPr/>
          <a:lstStyle/>
          <a:p>
            <a:pPr>
              <a:defRPr sz="1200" b="1" baseline="0">
                <a:latin typeface="Times New Roman" panose="02020603050405020304" pitchFamily="18" charset="0"/>
                <a:cs typeface="Times New Roman" panose="02020603050405020304" pitchFamily="18" charset="0"/>
              </a:defRPr>
            </a:pPr>
            <a:endParaRPr lang="ru-RU"/>
          </a:p>
        </c:txPr>
        <c:crossAx val="197210624"/>
        <c:crosses val="autoZero"/>
        <c:auto val="1"/>
        <c:lblAlgn val="ctr"/>
        <c:lblOffset val="100"/>
        <c:noMultiLvlLbl val="0"/>
      </c:catAx>
      <c:valAx>
        <c:axId val="197210624"/>
        <c:scaling>
          <c:orientation val="minMax"/>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199088128"/>
        <c:crosses val="autoZero"/>
        <c:crossBetween val="between"/>
      </c:valAx>
    </c:plotArea>
    <c:plotVisOnly val="1"/>
    <c:dispBlanksAs val="gap"/>
    <c:showDLblsOverMax val="0"/>
  </c:chart>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9736842105263157E-2"/>
                  <c:y val="-0.36859267634918702"/>
                </c:manualLayout>
              </c:layout>
              <c:tx>
                <c:rich>
                  <a:bodyPr/>
                  <a:lstStyle/>
                  <a:p>
                    <a:r>
                      <a:rPr lang="ru-RU" dirty="0" smtClean="0">
                        <a:latin typeface="Times New Roman" panose="02020603050405020304" pitchFamily="18" charset="0"/>
                        <a:cs typeface="Times New Roman" panose="02020603050405020304" pitchFamily="18" charset="0"/>
                      </a:rPr>
                      <a:t>1 023</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2.1115323919798729E-2"/>
                  <c:y val="-0.34608289312742907"/>
                </c:manualLayout>
              </c:layout>
              <c:tx>
                <c:rich>
                  <a:bodyPr/>
                  <a:lstStyle/>
                  <a:p>
                    <a:r>
                      <a:rPr lang="ru-RU" dirty="0" smtClean="0">
                        <a:solidFill>
                          <a:schemeClr val="tx1"/>
                        </a:solidFill>
                        <a:latin typeface="Times New Roman" panose="02020603050405020304" pitchFamily="18" charset="0"/>
                        <a:cs typeface="Times New Roman" panose="02020603050405020304" pitchFamily="18" charset="0"/>
                      </a:rPr>
                      <a:t>988</a:t>
                    </a:r>
                    <a:endParaRPr lang="en-US" dirty="0" smtClean="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9.2717192882498245E-3"/>
                  <c:y val="-0.23918319308817557"/>
                </c:manualLayout>
              </c:layout>
              <c:tx>
                <c:rich>
                  <a:bodyPr/>
                  <a:lstStyle/>
                  <a:p>
                    <a:r>
                      <a:rPr lang="ru-RU" dirty="0" smtClean="0">
                        <a:solidFill>
                          <a:schemeClr val="tx1"/>
                        </a:solidFill>
                        <a:latin typeface="Times New Roman" panose="02020603050405020304" pitchFamily="18" charset="0"/>
                        <a:cs typeface="Times New Roman" panose="02020603050405020304" pitchFamily="18" charset="0"/>
                      </a:rPr>
                      <a:t>635</a:t>
                    </a:r>
                    <a:endParaRPr lang="ru-RU" dirty="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2.0651691100124072E-2"/>
                  <c:y val="-0.26400799270126779"/>
                </c:manualLayout>
              </c:layout>
              <c:tx>
                <c:rich>
                  <a:bodyPr/>
                  <a:lstStyle/>
                  <a:p>
                    <a:r>
                      <a:rPr lang="ru-RU" dirty="0" smtClean="0">
                        <a:solidFill>
                          <a:schemeClr val="tx1"/>
                        </a:solidFill>
                        <a:latin typeface="Times New Roman" panose="02020603050405020304" pitchFamily="18" charset="0"/>
                        <a:cs typeface="Times New Roman" panose="02020603050405020304" pitchFamily="18" charset="0"/>
                      </a:rPr>
                      <a:t>662</a:t>
                    </a:r>
                    <a:endParaRPr lang="ru-RU" dirty="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extLst>
            </c:dLbl>
            <c:dLbl>
              <c:idx val="4"/>
              <c:layout>
                <c:manualLayout>
                  <c:x val="3.1701801865963962E-2"/>
                  <c:y val="-0.30666196875531698"/>
                </c:manualLayout>
              </c:layout>
              <c:tx>
                <c:rich>
                  <a:bodyPr/>
                  <a:lstStyle/>
                  <a:p>
                    <a:r>
                      <a:rPr lang="ru-RU" dirty="0" smtClean="0">
                        <a:solidFill>
                          <a:schemeClr val="tx1"/>
                        </a:solidFill>
                      </a:rPr>
                      <a:t>725</a:t>
                    </a:r>
                    <a:endParaRPr lang="en-US" dirty="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2021 план</c:v>
                </c:pt>
                <c:pt idx="1">
                  <c:v>2021 факт</c:v>
                </c:pt>
                <c:pt idx="2">
                  <c:v>2022</c:v>
                </c:pt>
                <c:pt idx="3">
                  <c:v>2023</c:v>
                </c:pt>
                <c:pt idx="4">
                  <c:v>2024</c:v>
                </c:pt>
              </c:strCache>
            </c:strRef>
          </c:cat>
          <c:val>
            <c:numRef>
              <c:f>'Лист1 (2)'!$C$8:$C$12</c:f>
              <c:numCache>
                <c:formatCode>#,##0</c:formatCode>
                <c:ptCount val="5"/>
                <c:pt idx="0">
                  <c:v>1023</c:v>
                </c:pt>
                <c:pt idx="1">
                  <c:v>988</c:v>
                </c:pt>
                <c:pt idx="2">
                  <c:v>635</c:v>
                </c:pt>
                <c:pt idx="3">
                  <c:v>662</c:v>
                </c:pt>
                <c:pt idx="4">
                  <c:v>725</c:v>
                </c:pt>
              </c:numCache>
            </c:numRef>
          </c:val>
        </c:ser>
        <c:dLbls>
          <c:showLegendKey val="0"/>
          <c:showVal val="1"/>
          <c:showCatName val="0"/>
          <c:showSerName val="0"/>
          <c:showPercent val="0"/>
          <c:showBubbleSize val="0"/>
        </c:dLbls>
        <c:gapWidth val="150"/>
        <c:shape val="box"/>
        <c:axId val="199365120"/>
        <c:axId val="197238784"/>
        <c:axId val="0"/>
      </c:bar3DChart>
      <c:catAx>
        <c:axId val="199365120"/>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197238784"/>
        <c:crosses val="autoZero"/>
        <c:auto val="1"/>
        <c:lblAlgn val="ctr"/>
        <c:lblOffset val="100"/>
        <c:noMultiLvlLbl val="0"/>
      </c:catAx>
      <c:valAx>
        <c:axId val="197238784"/>
        <c:scaling>
          <c:orientation val="minMax"/>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199365120"/>
        <c:crosses val="autoZero"/>
        <c:crossBetween val="between"/>
      </c:valAx>
    </c:plotArea>
    <c:plotVisOnly val="1"/>
    <c:dispBlanksAs val="gap"/>
    <c:showDLblsOverMax val="0"/>
  </c:chart>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6654160220559062E-2"/>
                  <c:y val="-0.39258539879167298"/>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2186389478958799E-2"/>
                  <c:y val="-0.3907736724484912"/>
                </c:manualLayout>
              </c:layout>
              <c:tx>
                <c:rich>
                  <a:bodyPr/>
                  <a:lstStyle/>
                  <a:p>
                    <a:pPr marL="0" indent="0">
                      <a:buNone/>
                      <a:defRPr sz="1300" b="1">
                        <a:latin typeface="Times New Roman" panose="02020603050405020304" pitchFamily="18" charset="0"/>
                        <a:cs typeface="Times New Roman" panose="02020603050405020304" pitchFamily="18" charset="0"/>
                      </a:defRPr>
                    </a:pPr>
                    <a:r>
                      <a:rPr lang="ru-RU" dirty="0" smtClean="0"/>
                      <a:t>3 476</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Lst>
            </c:dLbl>
            <c:dLbl>
              <c:idx val="2"/>
              <c:layout>
                <c:manualLayout>
                  <c:x val="1.9253528884019291E-2"/>
                  <c:y val="-0.33795156827561584"/>
                </c:manualLayout>
              </c:layout>
              <c:tx>
                <c:rich>
                  <a:bodyPr/>
                  <a:lstStyle/>
                  <a:p>
                    <a:r>
                      <a:rPr lang="ru-RU" dirty="0" smtClean="0"/>
                      <a:t>2 644</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1.9849231649565993E-2"/>
                  <c:y val="-0.22542550907912479"/>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6221722466191385E-2"/>
                  <c:y val="-0.22923652545899267"/>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2021 план </c:v>
                </c:pt>
                <c:pt idx="1">
                  <c:v>2021 факт</c:v>
                </c:pt>
                <c:pt idx="2">
                  <c:v>2022</c:v>
                </c:pt>
                <c:pt idx="3">
                  <c:v>2023</c:v>
                </c:pt>
                <c:pt idx="4">
                  <c:v>2024</c:v>
                </c:pt>
              </c:strCache>
            </c:strRef>
          </c:cat>
          <c:val>
            <c:numRef>
              <c:f>'Лист1 (2)'!$C$8:$C$12</c:f>
              <c:numCache>
                <c:formatCode>#,##0</c:formatCode>
                <c:ptCount val="5"/>
                <c:pt idx="0">
                  <c:v>3488</c:v>
                </c:pt>
                <c:pt idx="1">
                  <c:v>3476</c:v>
                </c:pt>
                <c:pt idx="2">
                  <c:v>2644</c:v>
                </c:pt>
                <c:pt idx="3">
                  <c:v>1753</c:v>
                </c:pt>
                <c:pt idx="4">
                  <c:v>1757</c:v>
                </c:pt>
              </c:numCache>
            </c:numRef>
          </c:val>
        </c:ser>
        <c:dLbls>
          <c:showLegendKey val="0"/>
          <c:showVal val="1"/>
          <c:showCatName val="0"/>
          <c:showSerName val="0"/>
          <c:showPercent val="0"/>
          <c:showBubbleSize val="0"/>
        </c:dLbls>
        <c:gapWidth val="150"/>
        <c:shape val="box"/>
        <c:axId val="200455680"/>
        <c:axId val="197243392"/>
        <c:axId val="0"/>
      </c:bar3DChart>
      <c:catAx>
        <c:axId val="200455680"/>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197243392"/>
        <c:crosses val="autoZero"/>
        <c:auto val="1"/>
        <c:lblAlgn val="ctr"/>
        <c:lblOffset val="100"/>
        <c:noMultiLvlLbl val="0"/>
      </c:catAx>
      <c:valAx>
        <c:axId val="197243392"/>
        <c:scaling>
          <c:orientation val="minMax"/>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00455680"/>
        <c:crosses val="autoZero"/>
        <c:crossBetween val="between"/>
      </c:valAx>
    </c:plotArea>
    <c:plotVisOnly val="1"/>
    <c:dispBlanksAs val="gap"/>
    <c:showDLblsOverMax val="0"/>
  </c:chart>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727654239840142"/>
          <c:y val="4.6250180240020609E-2"/>
          <c:w val="0.8544172191485313"/>
          <c:h val="0.77763216969775839"/>
        </c:manualLayout>
      </c:layout>
      <c:bar3DChart>
        <c:barDir val="col"/>
        <c:grouping val="stacked"/>
        <c:varyColors val="0"/>
        <c:dLbls>
          <c:showLegendKey val="0"/>
          <c:showVal val="1"/>
          <c:showCatName val="0"/>
          <c:showSerName val="0"/>
          <c:showPercent val="0"/>
          <c:showBubbleSize val="0"/>
        </c:dLbls>
        <c:gapWidth val="150"/>
        <c:shape val="box"/>
        <c:axId val="201618944"/>
        <c:axId val="197243968"/>
        <c:axId val="0"/>
      </c:bar3DChart>
      <c:catAx>
        <c:axId val="201618944"/>
        <c:scaling>
          <c:orientation val="minMax"/>
        </c:scaling>
        <c:delete val="0"/>
        <c:axPos val="b"/>
        <c:majorTickMark val="out"/>
        <c:minorTickMark val="none"/>
        <c:tickLblPos val="nextTo"/>
        <c:txPr>
          <a:bodyPr/>
          <a:lstStyle/>
          <a:p>
            <a:pPr>
              <a:defRPr sz="1300" b="1"/>
            </a:pPr>
            <a:endParaRPr lang="ru-RU"/>
          </a:p>
        </c:txPr>
        <c:crossAx val="197243968"/>
        <c:crosses val="autoZero"/>
        <c:auto val="1"/>
        <c:lblAlgn val="ctr"/>
        <c:lblOffset val="100"/>
        <c:noMultiLvlLbl val="0"/>
      </c:catAx>
      <c:valAx>
        <c:axId val="197243968"/>
        <c:scaling>
          <c:orientation val="minMax"/>
        </c:scaling>
        <c:delete val="0"/>
        <c:axPos val="l"/>
        <c:majorGridlines/>
        <c:numFmt formatCode="#,##0" sourceLinked="1"/>
        <c:majorTickMark val="out"/>
        <c:minorTickMark val="none"/>
        <c:tickLblPos val="nextTo"/>
        <c:txPr>
          <a:bodyPr/>
          <a:lstStyle/>
          <a:p>
            <a:pPr>
              <a:defRPr sz="1200"/>
            </a:pPr>
            <a:endParaRPr lang="ru-RU"/>
          </a:p>
        </c:txPr>
        <c:crossAx val="201618944"/>
        <c:crosses val="autoZero"/>
        <c:crossBetween val="between"/>
      </c:valAx>
      <c:spPr>
        <a:noFill/>
        <a:ln w="25400">
          <a:noFill/>
        </a:ln>
      </c:spPr>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8570593727966256E-2"/>
          <c:y val="3.8602954383300532E-2"/>
          <c:w val="0.87092594121794586"/>
          <c:h val="0.91577537225461692"/>
        </c:manualLayout>
      </c:layout>
      <c:barChart>
        <c:barDir val="bar"/>
        <c:grouping val="clustered"/>
        <c:varyColors val="0"/>
        <c:ser>
          <c:idx val="0"/>
          <c:order val="0"/>
          <c:spPr>
            <a:solidFill>
              <a:srgbClr val="FF0000"/>
            </a:solidFill>
          </c:spPr>
          <c:invertIfNegative val="0"/>
          <c:dPt>
            <c:idx val="0"/>
            <c:invertIfNegative val="0"/>
            <c:bubble3D val="0"/>
            <c:spPr>
              <a:solidFill>
                <a:srgbClr val="FF0000"/>
              </a:solidFill>
            </c:spPr>
          </c:dPt>
          <c:dPt>
            <c:idx val="1"/>
            <c:invertIfNegative val="0"/>
            <c:bubble3D val="0"/>
          </c:dPt>
          <c:dPt>
            <c:idx val="2"/>
            <c:invertIfNegative val="0"/>
            <c:bubble3D val="0"/>
          </c:dPt>
          <c:dPt>
            <c:idx val="3"/>
            <c:invertIfNegative val="0"/>
            <c:bubble3D val="0"/>
            <c:spPr>
              <a:solidFill>
                <a:srgbClr val="00B050"/>
              </a:solidFill>
            </c:spPr>
          </c:dPt>
          <c:dPt>
            <c:idx val="4"/>
            <c:invertIfNegative val="0"/>
            <c:bubble3D val="0"/>
            <c:spPr>
              <a:solidFill>
                <a:srgbClr val="00B050"/>
              </a:solidFill>
            </c:spPr>
          </c:dPt>
          <c:dPt>
            <c:idx val="5"/>
            <c:invertIfNegative val="0"/>
            <c:bubble3D val="0"/>
            <c:spPr>
              <a:solidFill>
                <a:srgbClr val="00B050"/>
              </a:solidFill>
            </c:spPr>
          </c:dPt>
          <c:dPt>
            <c:idx val="6"/>
            <c:invertIfNegative val="0"/>
            <c:bubble3D val="0"/>
            <c:spPr>
              <a:solidFill>
                <a:srgbClr val="00B050"/>
              </a:solidFill>
            </c:spPr>
          </c:dPt>
          <c:dPt>
            <c:idx val="7"/>
            <c:invertIfNegative val="0"/>
            <c:bubble3D val="0"/>
            <c:spPr>
              <a:solidFill>
                <a:srgbClr val="00B050"/>
              </a:solidFill>
            </c:spPr>
          </c:dPt>
          <c:dPt>
            <c:idx val="8"/>
            <c:invertIfNegative val="0"/>
            <c:bubble3D val="0"/>
            <c:spPr>
              <a:solidFill>
                <a:srgbClr val="00B050"/>
              </a:solidFill>
            </c:spPr>
          </c:dPt>
          <c:dLbls>
            <c:dLbl>
              <c:idx val="0"/>
              <c:layout>
                <c:manualLayout>
                  <c:x val="8.0674462773694805E-3"/>
                  <c:y val="3.5093594893909575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613648057219445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2101328217799807E-2"/>
                  <c:y val="3.5093594893909575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0"/>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100" b="1">
                    <a:latin typeface="Times New Roman" panose="02020603050405020304" pitchFamily="18" charset="0"/>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Лист1!$A$5:$A$13</c:f>
              <c:numCache>
                <c:formatCode>General</c:formatCode>
                <c:ptCount val="9"/>
                <c:pt idx="0">
                  <c:v>2024</c:v>
                </c:pt>
                <c:pt idx="1">
                  <c:v>2023</c:v>
                </c:pt>
                <c:pt idx="2">
                  <c:v>2022</c:v>
                </c:pt>
                <c:pt idx="3">
                  <c:v>2021</c:v>
                </c:pt>
                <c:pt idx="4">
                  <c:v>2020</c:v>
                </c:pt>
                <c:pt idx="5">
                  <c:v>2019</c:v>
                </c:pt>
                <c:pt idx="6">
                  <c:v>2018</c:v>
                </c:pt>
                <c:pt idx="7">
                  <c:v>2017</c:v>
                </c:pt>
                <c:pt idx="8">
                  <c:v>2016</c:v>
                </c:pt>
              </c:numCache>
            </c:numRef>
          </c:cat>
          <c:val>
            <c:numRef>
              <c:f>Лист1!$B$5:$B$13</c:f>
              <c:numCache>
                <c:formatCode>#,##0</c:formatCode>
                <c:ptCount val="9"/>
                <c:pt idx="0">
                  <c:v>-1821</c:v>
                </c:pt>
                <c:pt idx="1">
                  <c:v>-3887</c:v>
                </c:pt>
                <c:pt idx="2">
                  <c:v>-4032</c:v>
                </c:pt>
                <c:pt idx="3">
                  <c:v>862</c:v>
                </c:pt>
                <c:pt idx="4">
                  <c:v>723</c:v>
                </c:pt>
                <c:pt idx="5">
                  <c:v>3536</c:v>
                </c:pt>
                <c:pt idx="6">
                  <c:v>1282</c:v>
                </c:pt>
                <c:pt idx="7">
                  <c:v>108</c:v>
                </c:pt>
                <c:pt idx="8">
                  <c:v>1703</c:v>
                </c:pt>
              </c:numCache>
            </c:numRef>
          </c:val>
        </c:ser>
        <c:dLbls>
          <c:showLegendKey val="0"/>
          <c:showVal val="0"/>
          <c:showCatName val="0"/>
          <c:showSerName val="0"/>
          <c:showPercent val="0"/>
          <c:showBubbleSize val="0"/>
        </c:dLbls>
        <c:gapWidth val="150"/>
        <c:axId val="166088192"/>
        <c:axId val="157432576"/>
      </c:barChart>
      <c:catAx>
        <c:axId val="166088192"/>
        <c:scaling>
          <c:orientation val="minMax"/>
        </c:scaling>
        <c:delete val="0"/>
        <c:axPos val="l"/>
        <c:numFmt formatCode="General" sourceLinked="1"/>
        <c:majorTickMark val="out"/>
        <c:minorTickMark val="none"/>
        <c:tickLblPos val="nextTo"/>
        <c:txPr>
          <a:bodyPr/>
          <a:lstStyle/>
          <a:p>
            <a:pPr>
              <a:defRPr sz="900">
                <a:latin typeface="Times New Roman" panose="02020603050405020304" pitchFamily="18" charset="0"/>
                <a:cs typeface="Times New Roman" panose="02020603050405020304" pitchFamily="18" charset="0"/>
              </a:defRPr>
            </a:pPr>
            <a:endParaRPr lang="ru-RU"/>
          </a:p>
        </c:txPr>
        <c:crossAx val="157432576"/>
        <c:crosses val="autoZero"/>
        <c:auto val="1"/>
        <c:lblAlgn val="ctr"/>
        <c:lblOffset val="100"/>
        <c:noMultiLvlLbl val="0"/>
      </c:catAx>
      <c:valAx>
        <c:axId val="157432576"/>
        <c:scaling>
          <c:orientation val="minMax"/>
        </c:scaling>
        <c:delete val="1"/>
        <c:axPos val="b"/>
        <c:numFmt formatCode="#,##0" sourceLinked="1"/>
        <c:majorTickMark val="out"/>
        <c:minorTickMark val="none"/>
        <c:tickLblPos val="nextTo"/>
        <c:crossAx val="166088192"/>
        <c:crosses val="autoZero"/>
        <c:crossBetween val="between"/>
      </c:valAx>
      <c:spPr>
        <a:noFill/>
        <a:ln w="25400">
          <a:noFill/>
        </a:ln>
      </c:spPr>
    </c:plotArea>
    <c:plotVisOnly val="1"/>
    <c:dispBlanksAs val="gap"/>
    <c:showDLblsOverMax val="0"/>
  </c:chart>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0.1449054071707343"/>
          <c:y val="0.1087705371376517"/>
          <c:w val="0.82190655361342291"/>
          <c:h val="0.70016043650488069"/>
        </c:manualLayout>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8DE7A0"/>
                  </a:gs>
                  <a:gs pos="50000">
                    <a:srgbClr val="BBEEC5"/>
                  </a:gs>
                  <a:gs pos="100000">
                    <a:srgbClr val="DEF6E3"/>
                  </a:gs>
                </a:gsLst>
                <a:lin ang="5400000" scaled="1"/>
                <a:tileRect/>
              </a:gradFill>
              <a:scene3d>
                <a:camera prst="orthographicFront"/>
                <a:lightRig rig="threePt" dir="t"/>
              </a:scene3d>
              <a:sp3d/>
            </c:spPr>
          </c:dPt>
          <c:dPt>
            <c:idx val="1"/>
            <c:invertIfNegative val="0"/>
            <c:bubble3D val="0"/>
            <c:spPr>
              <a:gradFill flip="none" rotWithShape="1">
                <a:gsLst>
                  <a:gs pos="0">
                    <a:srgbClr val="B196D2"/>
                  </a:gs>
                  <a:gs pos="50000">
                    <a:srgbClr val="CFC0E2"/>
                  </a:gs>
                  <a:gs pos="100000">
                    <a:srgbClr val="E7E1F0"/>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9.7642358087424788E-3"/>
                  <c:y val="-0.26592454531540421"/>
                </c:manualLayout>
              </c:layout>
              <c:spPr/>
              <c:txPr>
                <a:bodyPr/>
                <a:lstStyle/>
                <a:p>
                  <a:pPr algn="ctr">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1"/>
              <c:layout>
                <c:manualLayout>
                  <c:x val="1.6344093151488246E-2"/>
                  <c:y val="-0.23629859147548862"/>
                </c:manualLayout>
              </c:layout>
              <c:spPr/>
              <c:txPr>
                <a:bodyPr/>
                <a:lstStyle/>
                <a:p>
                  <a:pPr algn="ctr" rtl="0">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2"/>
              <c:layout>
                <c:manualLayout>
                  <c:x val="1.3054293989569827E-2"/>
                  <c:y val="-0.32776912736408992"/>
                </c:manualLayout>
              </c:layout>
              <c:spPr/>
              <c:txPr>
                <a:bodyPr/>
                <a:lstStyle/>
                <a:p>
                  <a:pPr algn="ctr" rtl="0">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3"/>
              <c:layout>
                <c:manualLayout>
                  <c:x val="1.9643994050853823E-2"/>
                  <c:y val="-0.2324773204898922"/>
                </c:manualLayout>
              </c:layout>
              <c:spPr/>
              <c:txPr>
                <a:bodyPr/>
                <a:lstStyle/>
                <a:p>
                  <a:pPr algn="ctr" rtl="0">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4"/>
              <c:layout>
                <c:manualLayout>
                  <c:x val="1.9695538813724479E-2"/>
                  <c:y val="-0.32693067807349657"/>
                </c:manualLayout>
              </c:layout>
              <c:spPr/>
              <c:txPr>
                <a:bodyPr/>
                <a:lstStyle/>
                <a:p>
                  <a:pPr algn="ctr" rtl="0">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2021 план</c:v>
                </c:pt>
                <c:pt idx="1">
                  <c:v>2021 факт</c:v>
                </c:pt>
                <c:pt idx="2">
                  <c:v>2022</c:v>
                </c:pt>
                <c:pt idx="3">
                  <c:v>2023</c:v>
                </c:pt>
                <c:pt idx="4">
                  <c:v>2024</c:v>
                </c:pt>
              </c:strCache>
            </c:strRef>
          </c:cat>
          <c:val>
            <c:numRef>
              <c:f>'Лист1 (2)'!$C$8:$C$12</c:f>
              <c:numCache>
                <c:formatCode>#,##0</c:formatCode>
                <c:ptCount val="5"/>
                <c:pt idx="0">
                  <c:v>980.4</c:v>
                </c:pt>
                <c:pt idx="1">
                  <c:v>881.4</c:v>
                </c:pt>
                <c:pt idx="2">
                  <c:v>1299</c:v>
                </c:pt>
                <c:pt idx="3">
                  <c:v>862</c:v>
                </c:pt>
                <c:pt idx="4">
                  <c:v>1379</c:v>
                </c:pt>
              </c:numCache>
            </c:numRef>
          </c:val>
        </c:ser>
        <c:dLbls>
          <c:showLegendKey val="0"/>
          <c:showVal val="1"/>
          <c:showCatName val="0"/>
          <c:showSerName val="0"/>
          <c:showPercent val="0"/>
          <c:showBubbleSize val="0"/>
        </c:dLbls>
        <c:gapWidth val="150"/>
        <c:shape val="box"/>
        <c:axId val="201759232"/>
        <c:axId val="201451200"/>
        <c:axId val="0"/>
      </c:bar3DChart>
      <c:catAx>
        <c:axId val="201759232"/>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01451200"/>
        <c:crosses val="autoZero"/>
        <c:auto val="1"/>
        <c:lblAlgn val="ctr"/>
        <c:lblOffset val="100"/>
        <c:noMultiLvlLbl val="0"/>
      </c:catAx>
      <c:valAx>
        <c:axId val="201451200"/>
        <c:scaling>
          <c:orientation val="minMax"/>
          <c:max val="1600"/>
          <c:min val="0"/>
        </c:scaling>
        <c:delete val="0"/>
        <c:axPos val="l"/>
        <c:majorGridlines>
          <c:spPr>
            <a:ln w="12700" cap="flat" cmpd="sng" algn="ctr">
              <a:solidFill>
                <a:schemeClr val="bg1">
                  <a:lumMod val="75000"/>
                </a:schemeClr>
              </a:solidFill>
              <a:prstDash val="solid"/>
            </a:ln>
            <a:effectLst>
              <a:outerShdw blurRad="40000" dist="23000" dir="5400000" rotWithShape="0">
                <a:srgbClr val="000000">
                  <a:alpha val="35000"/>
                </a:srgbClr>
              </a:outerShdw>
            </a:effectLst>
          </c:spPr>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01759232"/>
        <c:crosses val="autoZero"/>
        <c:crossBetween val="between"/>
      </c:valAx>
    </c:plotArea>
    <c:plotVisOnly val="1"/>
    <c:dispBlanksAs val="gap"/>
    <c:showDLblsOverMax val="0"/>
  </c:chart>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8DE7A0"/>
                  </a:gs>
                  <a:gs pos="50000">
                    <a:srgbClr val="BBEEC5"/>
                  </a:gs>
                  <a:gs pos="100000">
                    <a:srgbClr val="DEF6E3"/>
                  </a:gs>
                </a:gsLst>
                <a:lin ang="5400000" scaled="1"/>
                <a:tileRect/>
              </a:gradFill>
              <a:scene3d>
                <a:camera prst="orthographicFront"/>
                <a:lightRig rig="threePt" dir="t"/>
              </a:scene3d>
              <a:sp3d/>
            </c:spPr>
          </c:dPt>
          <c:dPt>
            <c:idx val="1"/>
            <c:invertIfNegative val="0"/>
            <c:bubble3D val="0"/>
            <c:spPr>
              <a:gradFill flip="none" rotWithShape="1">
                <a:gsLst>
                  <a:gs pos="0">
                    <a:srgbClr val="B196D2"/>
                  </a:gs>
                  <a:gs pos="50000">
                    <a:srgbClr val="CFC0E2"/>
                  </a:gs>
                  <a:gs pos="100000">
                    <a:srgbClr val="E7E1F0"/>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5"/>
            <c:invertIfNegative val="0"/>
            <c:bubble3D val="0"/>
            <c: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scene3d>
                <a:camera prst="orthographicFront"/>
                <a:lightRig rig="threePt" dir="t"/>
              </a:scene3d>
              <a:sp3d/>
            </c:spPr>
          </c:dPt>
          <c:dLbls>
            <c:dLbl>
              <c:idx val="0"/>
              <c:layout>
                <c:manualLayout>
                  <c:x val="1.7614331620288724E-2"/>
                  <c:y val="-0.18753986018028201"/>
                </c:manualLayout>
              </c:layout>
              <c:tx>
                <c:rich>
                  <a:bodyPr/>
                  <a:lstStyle/>
                  <a:p>
                    <a:r>
                      <a:rPr lang="en-US" dirty="0"/>
                      <a:t>1 </a:t>
                    </a:r>
                    <a:r>
                      <a:rPr lang="ru-RU" dirty="0" smtClean="0"/>
                      <a:t>308</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1.2689222460083891E-2"/>
                  <c:y val="-0.17765389321164679"/>
                </c:manualLayout>
              </c:layout>
              <c:tx>
                <c:rich>
                  <a:bodyPr/>
                  <a:lstStyle/>
                  <a:p>
                    <a:r>
                      <a:rPr lang="ru-RU" dirty="0" smtClean="0"/>
                      <a:t>1 257</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1.1120386078127644E-2"/>
                  <c:y val="-0.40429671067209161"/>
                </c:manualLayout>
              </c:layout>
              <c:tx>
                <c:rich>
                  <a:bodyPr/>
                  <a:lstStyle/>
                  <a:p>
                    <a:r>
                      <a:rPr lang="ru-RU" dirty="0" smtClean="0"/>
                      <a:t>3 872</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2.3095091514608326E-2"/>
                  <c:y val="-0.37796153512673369"/>
                </c:manualLayout>
              </c:layout>
              <c:tx>
                <c:rich>
                  <a:bodyPr/>
                  <a:lstStyle/>
                  <a:p>
                    <a:pPr>
                      <a:defRPr sz="1300" b="1">
                        <a:solidFill>
                          <a:schemeClr val="tx1"/>
                        </a:solidFill>
                        <a:latin typeface="Times New Roman" panose="02020603050405020304" pitchFamily="18" charset="0"/>
                        <a:cs typeface="Times New Roman" panose="02020603050405020304" pitchFamily="18" charset="0"/>
                      </a:defRPr>
                    </a:pPr>
                    <a:r>
                      <a:rPr lang="ru-RU" dirty="0" smtClean="0"/>
                      <a:t>3</a:t>
                    </a:r>
                    <a:r>
                      <a:rPr lang="ru-RU" baseline="0" dirty="0" smtClean="0"/>
                      <a:t> 804</a:t>
                    </a:r>
                    <a:endParaRPr lang="en-US" dirty="0"/>
                  </a:p>
                </c:rich>
              </c:tx>
              <c:spPr>
                <a:noFill/>
                <a:ln>
                  <a:noFill/>
                </a:ln>
                <a:effectLst/>
              </c:spPr>
              <c:showLegendKey val="0"/>
              <c:showVal val="1"/>
              <c:showCatName val="0"/>
              <c:showSerName val="0"/>
              <c:showPercent val="0"/>
              <c:showBubbleSize val="0"/>
              <c:extLst>
                <c:ext xmlns:c15="http://schemas.microsoft.com/office/drawing/2012/chart" uri="{CE6537A1-D6FC-4f65-9D91-7224C49458BB}"/>
              </c:extLst>
            </c:dLbl>
            <c:dLbl>
              <c:idx val="4"/>
              <c:layout>
                <c:manualLayout>
                  <c:x val="2.0342510636415814E-2"/>
                  <c:y val="-0.28722515341954591"/>
                </c:manualLayout>
              </c:layout>
              <c:tx>
                <c:rich>
                  <a:bodyPr/>
                  <a:lstStyle/>
                  <a:p>
                    <a:pPr>
                      <a:defRPr sz="1300" b="1">
                        <a:solidFill>
                          <a:schemeClr val="tx1"/>
                        </a:solidFill>
                        <a:latin typeface="Times New Roman" panose="02020603050405020304" pitchFamily="18" charset="0"/>
                        <a:cs typeface="Times New Roman" panose="02020603050405020304" pitchFamily="18" charset="0"/>
                      </a:defRPr>
                    </a:pPr>
                    <a:r>
                      <a:rPr lang="ru-RU" dirty="0" smtClean="0"/>
                      <a:t>2</a:t>
                    </a:r>
                    <a:r>
                      <a:rPr lang="ru-RU" baseline="0" dirty="0" smtClean="0"/>
                      <a:t> 723</a:t>
                    </a:r>
                    <a:endParaRPr lang="en-US" dirty="0"/>
                  </a:p>
                </c:rich>
              </c:tx>
              <c:spPr>
                <a:noFill/>
                <a:ln>
                  <a:noFill/>
                </a:ln>
                <a:effectLst/>
              </c:spPr>
              <c:showLegendKey val="0"/>
              <c:showVal val="1"/>
              <c:showCatName val="0"/>
              <c:showSerName val="0"/>
              <c:showPercent val="0"/>
              <c:showBubbleSize val="0"/>
              <c:extLst>
                <c:ext xmlns:c15="http://schemas.microsoft.com/office/drawing/2012/chart" uri="{CE6537A1-D6FC-4f65-9D91-7224C49458BB}"/>
              </c:extLst>
            </c:dLbl>
            <c:dLbl>
              <c:idx val="5"/>
              <c:layout>
                <c:manualLayout>
                  <c:x val="1.936897801443065E-2"/>
                  <c:y val="-0.13866365233252301"/>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2021 план</c:v>
                </c:pt>
                <c:pt idx="1">
                  <c:v>2021 факт</c:v>
                </c:pt>
                <c:pt idx="2">
                  <c:v>2022</c:v>
                </c:pt>
                <c:pt idx="3">
                  <c:v>2023</c:v>
                </c:pt>
                <c:pt idx="4">
                  <c:v>2024</c:v>
                </c:pt>
              </c:strCache>
            </c:strRef>
          </c:cat>
          <c:val>
            <c:numRef>
              <c:f>'Лист1 (2)'!$C$8:$C$12</c:f>
              <c:numCache>
                <c:formatCode>#,##0</c:formatCode>
                <c:ptCount val="5"/>
                <c:pt idx="0">
                  <c:v>1307.8</c:v>
                </c:pt>
                <c:pt idx="1">
                  <c:v>1257.0999999999999</c:v>
                </c:pt>
                <c:pt idx="2">
                  <c:v>3871.9</c:v>
                </c:pt>
                <c:pt idx="3">
                  <c:v>3803.8</c:v>
                </c:pt>
                <c:pt idx="4">
                  <c:v>2723</c:v>
                </c:pt>
              </c:numCache>
            </c:numRef>
          </c:val>
        </c:ser>
        <c:dLbls>
          <c:showLegendKey val="0"/>
          <c:showVal val="1"/>
          <c:showCatName val="0"/>
          <c:showSerName val="0"/>
          <c:showPercent val="0"/>
          <c:showBubbleSize val="0"/>
        </c:dLbls>
        <c:gapWidth val="150"/>
        <c:shape val="box"/>
        <c:axId val="202806784"/>
        <c:axId val="201454656"/>
        <c:axId val="0"/>
      </c:bar3DChart>
      <c:catAx>
        <c:axId val="202806784"/>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01454656"/>
        <c:crosses val="autoZero"/>
        <c:auto val="1"/>
        <c:lblAlgn val="ctr"/>
        <c:lblOffset val="100"/>
        <c:noMultiLvlLbl val="0"/>
      </c:catAx>
      <c:valAx>
        <c:axId val="201454656"/>
        <c:scaling>
          <c:orientation val="minMax"/>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02806784"/>
        <c:crosses val="autoZero"/>
        <c:crossBetween val="between"/>
      </c:valAx>
    </c:plotArea>
    <c:plotVisOnly val="1"/>
    <c:dispBlanksAs val="gap"/>
    <c:showDLblsOverMax val="0"/>
  </c:chart>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727654239840142"/>
          <c:y val="4.6250180240020609E-2"/>
          <c:w val="0.8544172191485313"/>
          <c:h val="0.77763216969775839"/>
        </c:manualLayout>
      </c:layout>
      <c:bar3DChart>
        <c:barDir val="col"/>
        <c:grouping val="stacked"/>
        <c:varyColors val="0"/>
        <c:dLbls>
          <c:showLegendKey val="0"/>
          <c:showVal val="1"/>
          <c:showCatName val="0"/>
          <c:showSerName val="0"/>
          <c:showPercent val="0"/>
          <c:showBubbleSize val="0"/>
        </c:dLbls>
        <c:gapWidth val="150"/>
        <c:shape val="box"/>
        <c:axId val="117012992"/>
        <c:axId val="112501312"/>
        <c:axId val="0"/>
      </c:bar3DChart>
      <c:catAx>
        <c:axId val="117012992"/>
        <c:scaling>
          <c:orientation val="minMax"/>
        </c:scaling>
        <c:delete val="0"/>
        <c:axPos val="b"/>
        <c:majorTickMark val="out"/>
        <c:minorTickMark val="none"/>
        <c:tickLblPos val="nextTo"/>
        <c:txPr>
          <a:bodyPr/>
          <a:lstStyle/>
          <a:p>
            <a:pPr>
              <a:defRPr sz="1300" b="1"/>
            </a:pPr>
            <a:endParaRPr lang="ru-RU"/>
          </a:p>
        </c:txPr>
        <c:crossAx val="112501312"/>
        <c:crosses val="autoZero"/>
        <c:auto val="1"/>
        <c:lblAlgn val="ctr"/>
        <c:lblOffset val="100"/>
        <c:noMultiLvlLbl val="0"/>
      </c:catAx>
      <c:valAx>
        <c:axId val="112501312"/>
        <c:scaling>
          <c:orientation val="minMax"/>
        </c:scaling>
        <c:delete val="0"/>
        <c:axPos val="l"/>
        <c:majorGridlines/>
        <c:numFmt formatCode="#,##0" sourceLinked="1"/>
        <c:majorTickMark val="out"/>
        <c:minorTickMark val="none"/>
        <c:tickLblPos val="nextTo"/>
        <c:txPr>
          <a:bodyPr/>
          <a:lstStyle/>
          <a:p>
            <a:pPr>
              <a:defRPr sz="1200"/>
            </a:pPr>
            <a:endParaRPr lang="ru-RU"/>
          </a:p>
        </c:txPr>
        <c:crossAx val="117012992"/>
        <c:crosses val="autoZero"/>
        <c:crossBetween val="between"/>
      </c:valAx>
      <c:spPr>
        <a:noFill/>
        <a:ln w="25400">
          <a:noFill/>
        </a:ln>
      </c:spPr>
    </c:plotArea>
    <c:plotVisOnly val="1"/>
    <c:dispBlanksAs val="gap"/>
    <c:showDLblsOverMax val="0"/>
  </c:chart>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0.13476859643137809"/>
          <c:y val="5.092494387871295E-2"/>
          <c:w val="0.83204342897108252"/>
          <c:h val="0.75697302924813747"/>
        </c:manualLayout>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8DE7A0"/>
                  </a:gs>
                  <a:gs pos="50000">
                    <a:srgbClr val="BBEEC5"/>
                  </a:gs>
                  <a:gs pos="100000">
                    <a:srgbClr val="DEF6E3"/>
                  </a:gs>
                </a:gsLst>
                <a:lin ang="5400000" scaled="1"/>
                <a:tileRect/>
              </a:gradFill>
              <a:scene3d>
                <a:camera prst="orthographicFront"/>
                <a:lightRig rig="threePt" dir="t"/>
              </a:scene3d>
              <a:sp3d/>
            </c:spPr>
          </c:dPt>
          <c:dPt>
            <c:idx val="1"/>
            <c:invertIfNegative val="0"/>
            <c:bubble3D val="0"/>
            <c:spPr>
              <a:gradFill flip="none" rotWithShape="1">
                <a:gsLst>
                  <a:gs pos="0">
                    <a:srgbClr val="B196D2"/>
                  </a:gs>
                  <a:gs pos="50000">
                    <a:srgbClr val="CFC0E2"/>
                  </a:gs>
                  <a:gs pos="100000">
                    <a:srgbClr val="E7E1F0"/>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6273346888655785E-2"/>
                  <c:y val="-0.2514867532668707"/>
                </c:manualLayout>
              </c:layout>
              <c:spPr/>
              <c:txPr>
                <a:bodyPr/>
                <a:lstStyle/>
                <a:p>
                  <a:pPr algn="ctr">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1"/>
              <c:layout>
                <c:manualLayout>
                  <c:x val="1.0449363910693956E-2"/>
                  <c:y val="-0.23909953935920328"/>
                </c:manualLayout>
              </c:layout>
              <c:spPr/>
              <c:txPr>
                <a:bodyPr/>
                <a:lstStyle/>
                <a:p>
                  <a:pPr algn="ctr" rtl="0">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2"/>
              <c:layout>
                <c:manualLayout>
                  <c:x val="1.9797316443865495E-2"/>
                  <c:y val="-0.39617158720183426"/>
                </c:manualLayout>
              </c:layout>
              <c:spPr/>
              <c:txPr>
                <a:bodyPr/>
                <a:lstStyle/>
                <a:p>
                  <a:pPr algn="ctr" rtl="0">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3"/>
              <c:layout>
                <c:manualLayout>
                  <c:x val="2.5866388931698077E-2"/>
                  <c:y val="-0.35228413994117624"/>
                </c:manualLayout>
              </c:layout>
              <c:spPr/>
              <c:txPr>
                <a:bodyPr/>
                <a:lstStyle/>
                <a:p>
                  <a:pPr algn="ctr" rtl="0">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4"/>
              <c:layout>
                <c:manualLayout>
                  <c:x val="1.6395891643591134E-2"/>
                  <c:y val="-0.13892063065389815"/>
                </c:manualLayout>
              </c:layout>
              <c:spPr/>
              <c:txPr>
                <a:bodyPr/>
                <a:lstStyle/>
                <a:p>
                  <a:pPr algn="ctr" rtl="0">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2021
план</c:v>
                </c:pt>
                <c:pt idx="1">
                  <c:v>2021
факт</c:v>
                </c:pt>
                <c:pt idx="2">
                  <c:v>2022</c:v>
                </c:pt>
                <c:pt idx="3">
                  <c:v>2023</c:v>
                </c:pt>
                <c:pt idx="4">
                  <c:v>2024</c:v>
                </c:pt>
              </c:strCache>
            </c:strRef>
          </c:cat>
          <c:val>
            <c:numRef>
              <c:f>'Лист1 (2)'!$C$8:$C$12</c:f>
              <c:numCache>
                <c:formatCode>#,##0</c:formatCode>
                <c:ptCount val="5"/>
                <c:pt idx="0">
                  <c:v>2220.5</c:v>
                </c:pt>
                <c:pt idx="1">
                  <c:v>2088.5</c:v>
                </c:pt>
                <c:pt idx="2">
                  <c:v>3767.6</c:v>
                </c:pt>
                <c:pt idx="3">
                  <c:v>3299.5</c:v>
                </c:pt>
                <c:pt idx="4">
                  <c:v>1090.0999999999999</c:v>
                </c:pt>
              </c:numCache>
            </c:numRef>
          </c:val>
        </c:ser>
        <c:dLbls>
          <c:showLegendKey val="0"/>
          <c:showVal val="1"/>
          <c:showCatName val="0"/>
          <c:showSerName val="0"/>
          <c:showPercent val="0"/>
          <c:showBubbleSize val="0"/>
        </c:dLbls>
        <c:gapWidth val="150"/>
        <c:shape val="box"/>
        <c:axId val="49668608"/>
        <c:axId val="112503040"/>
        <c:axId val="0"/>
      </c:bar3DChart>
      <c:catAx>
        <c:axId val="49668608"/>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112503040"/>
        <c:crosses val="autoZero"/>
        <c:auto val="1"/>
        <c:lblAlgn val="ctr"/>
        <c:lblOffset val="100"/>
        <c:noMultiLvlLbl val="0"/>
      </c:catAx>
      <c:valAx>
        <c:axId val="112503040"/>
        <c:scaling>
          <c:orientation val="minMax"/>
        </c:scaling>
        <c:delete val="0"/>
        <c:axPos val="l"/>
        <c:majorGridlines>
          <c:spPr>
            <a:ln w="12700" cap="flat" cmpd="sng" algn="ctr">
              <a:solidFill>
                <a:schemeClr val="bg1">
                  <a:lumMod val="75000"/>
                </a:schemeClr>
              </a:solidFill>
              <a:prstDash val="solid"/>
            </a:ln>
            <a:effectLst>
              <a:outerShdw blurRad="40000" dist="23000" dir="5400000" rotWithShape="0">
                <a:srgbClr val="000000">
                  <a:alpha val="35000"/>
                </a:srgbClr>
              </a:outerShdw>
            </a:effectLst>
          </c:spPr>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49668608"/>
        <c:crosses val="autoZero"/>
        <c:crossBetween val="between"/>
      </c:valAx>
    </c:plotArea>
    <c:plotVisOnly val="1"/>
    <c:dispBlanksAs val="gap"/>
    <c:showDLblsOverMax val="0"/>
  </c:chart>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727654239840142"/>
          <c:y val="4.6250180240020609E-2"/>
          <c:w val="0.8544172191485313"/>
          <c:h val="0.77763216969775839"/>
        </c:manualLayout>
      </c:layout>
      <c:bar3DChart>
        <c:barDir val="col"/>
        <c:grouping val="stacked"/>
        <c:varyColors val="0"/>
        <c:dLbls>
          <c:showLegendKey val="0"/>
          <c:showVal val="1"/>
          <c:showCatName val="0"/>
          <c:showSerName val="0"/>
          <c:showPercent val="0"/>
          <c:showBubbleSize val="0"/>
        </c:dLbls>
        <c:gapWidth val="150"/>
        <c:shape val="box"/>
        <c:axId val="204421120"/>
        <c:axId val="45851200"/>
        <c:axId val="0"/>
      </c:bar3DChart>
      <c:catAx>
        <c:axId val="204421120"/>
        <c:scaling>
          <c:orientation val="minMax"/>
        </c:scaling>
        <c:delete val="0"/>
        <c:axPos val="b"/>
        <c:majorTickMark val="out"/>
        <c:minorTickMark val="none"/>
        <c:tickLblPos val="nextTo"/>
        <c:txPr>
          <a:bodyPr/>
          <a:lstStyle/>
          <a:p>
            <a:pPr>
              <a:defRPr sz="1300" b="1"/>
            </a:pPr>
            <a:endParaRPr lang="ru-RU"/>
          </a:p>
        </c:txPr>
        <c:crossAx val="45851200"/>
        <c:crosses val="autoZero"/>
        <c:auto val="1"/>
        <c:lblAlgn val="ctr"/>
        <c:lblOffset val="100"/>
        <c:noMultiLvlLbl val="0"/>
      </c:catAx>
      <c:valAx>
        <c:axId val="45851200"/>
        <c:scaling>
          <c:orientation val="minMax"/>
        </c:scaling>
        <c:delete val="0"/>
        <c:axPos val="l"/>
        <c:majorGridlines/>
        <c:numFmt formatCode="#,##0" sourceLinked="1"/>
        <c:majorTickMark val="out"/>
        <c:minorTickMark val="none"/>
        <c:tickLblPos val="nextTo"/>
        <c:txPr>
          <a:bodyPr/>
          <a:lstStyle/>
          <a:p>
            <a:pPr>
              <a:defRPr sz="1200"/>
            </a:pPr>
            <a:endParaRPr lang="ru-RU"/>
          </a:p>
        </c:txPr>
        <c:crossAx val="204421120"/>
        <c:crosses val="autoZero"/>
        <c:crossBetween val="between"/>
      </c:valAx>
      <c:spPr>
        <a:noFill/>
        <a:ln w="25400">
          <a:noFill/>
        </a:ln>
      </c:spPr>
    </c:plotArea>
    <c:plotVisOnly val="1"/>
    <c:dispBlanksAs val="gap"/>
    <c:showDLblsOverMax val="0"/>
  </c:chart>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9.453202118544278E-2"/>
          <c:y val="0.10877046298082632"/>
          <c:w val="0.9090485815651127"/>
          <c:h val="0.75697302924813747"/>
        </c:manualLayout>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8DE7A0"/>
                  </a:gs>
                  <a:gs pos="50000">
                    <a:srgbClr val="BBEEC5"/>
                  </a:gs>
                  <a:gs pos="100000">
                    <a:srgbClr val="DEF6E3"/>
                  </a:gs>
                </a:gsLst>
                <a:lin ang="5400000" scaled="1"/>
                <a:tileRect/>
              </a:gradFill>
              <a:scene3d>
                <a:camera prst="orthographicFront"/>
                <a:lightRig rig="threePt" dir="t"/>
              </a:scene3d>
              <a:sp3d/>
            </c:spPr>
          </c:dPt>
          <c:dPt>
            <c:idx val="1"/>
            <c:invertIfNegative val="0"/>
            <c:bubble3D val="0"/>
            <c:spPr>
              <a:gradFill flip="none" rotWithShape="1">
                <a:gsLst>
                  <a:gs pos="0">
                    <a:srgbClr val="B196D2"/>
                  </a:gs>
                  <a:gs pos="50000">
                    <a:srgbClr val="CFC0E2"/>
                  </a:gs>
                  <a:gs pos="100000">
                    <a:srgbClr val="E7E1F0"/>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2727300058625752E-2"/>
                  <c:y val="-0.36149605712857985"/>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9090950087938627E-2"/>
                  <c:y val="-0.31767810056730078"/>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5454600117251504E-2"/>
                  <c:y val="-0.31767810056730078"/>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5454349579848774E-2"/>
                  <c:y val="-0.18622509343600399"/>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5454600117251504E-2"/>
                  <c:y val="-0.1351044795516106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2021
план</c:v>
                </c:pt>
                <c:pt idx="1">
                  <c:v>2021
факт</c:v>
                </c:pt>
                <c:pt idx="2">
                  <c:v>2022</c:v>
                </c:pt>
                <c:pt idx="3">
                  <c:v>2023</c:v>
                </c:pt>
                <c:pt idx="4">
                  <c:v>2024</c:v>
                </c:pt>
              </c:strCache>
            </c:strRef>
          </c:cat>
          <c:val>
            <c:numRef>
              <c:f>'Лист1 (2)'!$C$8:$C$12</c:f>
              <c:numCache>
                <c:formatCode>#,##0</c:formatCode>
                <c:ptCount val="5"/>
                <c:pt idx="0">
                  <c:v>1628.2</c:v>
                </c:pt>
                <c:pt idx="1">
                  <c:v>1331.1</c:v>
                </c:pt>
                <c:pt idx="2">
                  <c:v>1349.8</c:v>
                </c:pt>
                <c:pt idx="3">
                  <c:v>699.4</c:v>
                </c:pt>
                <c:pt idx="4">
                  <c:v>464.2</c:v>
                </c:pt>
              </c:numCache>
            </c:numRef>
          </c:val>
        </c:ser>
        <c:dLbls>
          <c:showLegendKey val="0"/>
          <c:showVal val="1"/>
          <c:showCatName val="0"/>
          <c:showSerName val="0"/>
          <c:showPercent val="0"/>
          <c:showBubbleSize val="0"/>
        </c:dLbls>
        <c:gapWidth val="150"/>
        <c:shape val="box"/>
        <c:axId val="204463616"/>
        <c:axId val="200369280"/>
        <c:axId val="0"/>
      </c:bar3DChart>
      <c:catAx>
        <c:axId val="204463616"/>
        <c:scaling>
          <c:orientation val="minMax"/>
        </c:scaling>
        <c:delete val="0"/>
        <c:axPos val="b"/>
        <c:numFmt formatCode="General" sourceLinked="0"/>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200369280"/>
        <c:crosses val="autoZero"/>
        <c:auto val="1"/>
        <c:lblAlgn val="ctr"/>
        <c:lblOffset val="100"/>
        <c:noMultiLvlLbl val="0"/>
      </c:catAx>
      <c:valAx>
        <c:axId val="200369280"/>
        <c:scaling>
          <c:orientation val="minMax"/>
        </c:scaling>
        <c:delete val="0"/>
        <c:axPos val="l"/>
        <c:majorGridlines>
          <c:spPr>
            <a:ln w="12700" cap="flat" cmpd="sng" algn="ctr">
              <a:solidFill>
                <a:schemeClr val="bg1">
                  <a:lumMod val="75000"/>
                </a:schemeClr>
              </a:solidFill>
              <a:prstDash val="solid"/>
            </a:ln>
            <a:effectLst>
              <a:outerShdw blurRad="40000" dist="23000" dir="5400000" rotWithShape="0">
                <a:srgbClr val="000000">
                  <a:alpha val="35000"/>
                </a:srgbClr>
              </a:outerShdw>
            </a:effectLst>
          </c:spPr>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04463616"/>
        <c:crosses val="autoZero"/>
        <c:crossBetween val="between"/>
      </c:valAx>
    </c:plotArea>
    <c:plotVisOnly val="1"/>
    <c:dispBlanksAs val="gap"/>
    <c:showDLblsOverMax val="0"/>
  </c:chart>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727654239840142"/>
          <c:y val="4.6250180240020609E-2"/>
          <c:w val="0.8544172191485313"/>
          <c:h val="0.77763216969775839"/>
        </c:manualLayout>
      </c:layout>
      <c:bar3DChart>
        <c:barDir val="col"/>
        <c:grouping val="stacked"/>
        <c:varyColors val="0"/>
        <c:dLbls>
          <c:showLegendKey val="0"/>
          <c:showVal val="1"/>
          <c:showCatName val="0"/>
          <c:showSerName val="0"/>
          <c:showPercent val="0"/>
          <c:showBubbleSize val="0"/>
        </c:dLbls>
        <c:gapWidth val="150"/>
        <c:shape val="box"/>
        <c:axId val="205134336"/>
        <c:axId val="200375040"/>
        <c:axId val="0"/>
      </c:bar3DChart>
      <c:catAx>
        <c:axId val="205134336"/>
        <c:scaling>
          <c:orientation val="minMax"/>
        </c:scaling>
        <c:delete val="0"/>
        <c:axPos val="b"/>
        <c:majorTickMark val="out"/>
        <c:minorTickMark val="none"/>
        <c:tickLblPos val="nextTo"/>
        <c:txPr>
          <a:bodyPr/>
          <a:lstStyle/>
          <a:p>
            <a:pPr>
              <a:defRPr sz="1300" b="1"/>
            </a:pPr>
            <a:endParaRPr lang="ru-RU"/>
          </a:p>
        </c:txPr>
        <c:crossAx val="200375040"/>
        <c:crosses val="autoZero"/>
        <c:auto val="1"/>
        <c:lblAlgn val="ctr"/>
        <c:lblOffset val="100"/>
        <c:noMultiLvlLbl val="0"/>
      </c:catAx>
      <c:valAx>
        <c:axId val="200375040"/>
        <c:scaling>
          <c:orientation val="minMax"/>
        </c:scaling>
        <c:delete val="0"/>
        <c:axPos val="l"/>
        <c:majorGridlines/>
        <c:numFmt formatCode="#,##0" sourceLinked="1"/>
        <c:majorTickMark val="out"/>
        <c:minorTickMark val="none"/>
        <c:tickLblPos val="nextTo"/>
        <c:txPr>
          <a:bodyPr/>
          <a:lstStyle/>
          <a:p>
            <a:pPr>
              <a:defRPr sz="1200"/>
            </a:pPr>
            <a:endParaRPr lang="ru-RU"/>
          </a:p>
        </c:txPr>
        <c:crossAx val="205134336"/>
        <c:crosses val="autoZero"/>
        <c:crossBetween val="between"/>
      </c:valAx>
      <c:spPr>
        <a:noFill/>
        <a:ln w="25400">
          <a:noFill/>
        </a:ln>
      </c:spPr>
    </c:plotArea>
    <c:plotVisOnly val="1"/>
    <c:dispBlanksAs val="gap"/>
    <c:showDLblsOverMax val="0"/>
  </c:chart>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8.7922029825318104E-2"/>
          <c:y val="3.6794010395304971E-2"/>
          <c:w val="0.88201288682737244"/>
          <c:h val="0.80622018061283085"/>
        </c:manualLayout>
      </c:layout>
      <c:bar3DChart>
        <c:barDir val="col"/>
        <c:grouping val="stacked"/>
        <c:varyColors val="0"/>
        <c:ser>
          <c:idx val="0"/>
          <c:order val="0"/>
          <c:tx>
            <c:strRef>
              <c:f>'Лист1 (2)'!$B$6:$B$7</c:f>
              <c:strCache>
                <c:ptCount val="1"/>
                <c:pt idx="0">
                  <c:v>год</c:v>
                </c:pt>
              </c:strCache>
            </c:strRef>
          </c:tx>
          <c:spPr>
            <a:scene3d>
              <a:camera prst="orthographicFront"/>
              <a:lightRig rig="threePt" dir="t"/>
            </a:scene3d>
            <a:sp3d/>
          </c:spPr>
          <c:invertIfNegative val="0"/>
          <c:dPt>
            <c:idx val="0"/>
            <c:invertIfNegative val="0"/>
            <c:bubble3D val="0"/>
            <c:spPr>
              <a:gradFill flip="none" rotWithShape="1">
                <a:gsLst>
                  <a:gs pos="0">
                    <a:srgbClr val="8DE7A0"/>
                  </a:gs>
                  <a:gs pos="50000">
                    <a:srgbClr val="BBEEC5"/>
                  </a:gs>
                  <a:gs pos="100000">
                    <a:srgbClr val="DEF6E3"/>
                  </a:gs>
                </a:gsLst>
                <a:lin ang="5400000" scaled="1"/>
                <a:tileRect/>
              </a:gradFill>
              <a:scene3d>
                <a:camera prst="orthographicFront"/>
                <a:lightRig rig="threePt" dir="t"/>
              </a:scene3d>
              <a:sp3d/>
            </c:spPr>
          </c:dPt>
          <c:dPt>
            <c:idx val="1"/>
            <c:invertIfNegative val="0"/>
            <c:bubble3D val="0"/>
            <c:spPr>
              <a:gradFill flip="none" rotWithShape="1">
                <a:gsLst>
                  <a:gs pos="0">
                    <a:srgbClr val="B196D2"/>
                  </a:gs>
                  <a:gs pos="50000">
                    <a:srgbClr val="CFC0E2"/>
                  </a:gs>
                  <a:gs pos="100000">
                    <a:srgbClr val="E7E1F0"/>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2.1861669975836585E-2"/>
                  <c:y val="-0.19698909014981469"/>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8107861397504121E-2"/>
                  <c:y val="-0.19698909014981469"/>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2492382843335191E-2"/>
                  <c:y val="-0.41670735799670394"/>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1861669975836585E-2"/>
                  <c:y val="-0.34851863175713466"/>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1861424062788487E-2"/>
                  <c:y val="-6.8188427952482866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nchor="t" anchorCtr="0"/>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2021 
план</c:v>
                </c:pt>
                <c:pt idx="1">
                  <c:v>2021
факт</c:v>
                </c:pt>
                <c:pt idx="2">
                  <c:v>2022</c:v>
                </c:pt>
                <c:pt idx="3">
                  <c:v>2023</c:v>
                </c:pt>
                <c:pt idx="4">
                  <c:v>2024</c:v>
                </c:pt>
              </c:strCache>
            </c:strRef>
          </c:cat>
          <c:val>
            <c:numRef>
              <c:f>'Лист1 (2)'!$C$8:$C$12</c:f>
              <c:numCache>
                <c:formatCode>#,##0</c:formatCode>
                <c:ptCount val="5"/>
                <c:pt idx="0">
                  <c:v>1.8</c:v>
                </c:pt>
                <c:pt idx="1">
                  <c:v>1.8</c:v>
                </c:pt>
                <c:pt idx="2">
                  <c:v>31</c:v>
                </c:pt>
                <c:pt idx="3">
                  <c:v>4</c:v>
                </c:pt>
                <c:pt idx="4">
                  <c:v>0</c:v>
                </c:pt>
              </c:numCache>
            </c:numRef>
          </c:val>
        </c:ser>
        <c:dLbls>
          <c:showLegendKey val="0"/>
          <c:showVal val="1"/>
          <c:showCatName val="0"/>
          <c:showSerName val="0"/>
          <c:showPercent val="0"/>
          <c:showBubbleSize val="0"/>
        </c:dLbls>
        <c:gapWidth val="150"/>
        <c:shape val="box"/>
        <c:axId val="205133312"/>
        <c:axId val="201455232"/>
        <c:axId val="0"/>
      </c:bar3DChart>
      <c:catAx>
        <c:axId val="205133312"/>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01455232"/>
        <c:crosses val="autoZero"/>
        <c:auto val="1"/>
        <c:lblAlgn val="ctr"/>
        <c:lblOffset val="100"/>
        <c:noMultiLvlLbl val="0"/>
      </c:catAx>
      <c:valAx>
        <c:axId val="201455232"/>
        <c:scaling>
          <c:orientation val="minMax"/>
          <c:max val="5"/>
        </c:scaling>
        <c:delete val="0"/>
        <c:axPos val="l"/>
        <c:majorGridlines>
          <c:spPr>
            <a:ln w="12700" cap="flat" cmpd="sng" algn="ctr">
              <a:solidFill>
                <a:schemeClr val="bg1">
                  <a:lumMod val="75000"/>
                </a:schemeClr>
              </a:solidFill>
              <a:prstDash val="solid"/>
            </a:ln>
            <a:effectLst>
              <a:outerShdw blurRad="40000" dist="23000" dir="5400000" rotWithShape="0">
                <a:srgbClr val="000000">
                  <a:alpha val="35000"/>
                </a:srgbClr>
              </a:outerShdw>
            </a:effectLst>
          </c:spPr>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05133312"/>
        <c:crosses val="autoZero"/>
        <c:crossBetween val="between"/>
        <c:majorUnit val="1"/>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545092587619104E-2"/>
          <c:y val="4.8500415502001966E-2"/>
          <c:w val="0.68069081398130937"/>
          <c:h val="0.58097919913773322"/>
        </c:manualLayout>
      </c:layout>
      <c:barChart>
        <c:barDir val="col"/>
        <c:grouping val="stacked"/>
        <c:varyColors val="0"/>
        <c:ser>
          <c:idx val="0"/>
          <c:order val="0"/>
          <c:tx>
            <c:strRef>
              <c:f>Лист1!$B$1</c:f>
              <c:strCache>
                <c:ptCount val="1"/>
                <c:pt idx="0">
                  <c:v>Ценные бумаги</c:v>
                </c:pt>
              </c:strCache>
            </c:strRef>
          </c:tx>
          <c:spPr>
            <a:solidFill>
              <a:srgbClr val="92D050"/>
            </a:solidFill>
            <a:ln>
              <a:solidFill>
                <a:schemeClr val="bg1"/>
              </a:solidFill>
            </a:ln>
            <a:scene3d>
              <a:camera prst="orthographicFront"/>
              <a:lightRig rig="threePt" dir="t"/>
            </a:scene3d>
            <a:sp3d>
              <a:bevelT/>
            </a:sp3d>
          </c:spPr>
          <c:invertIfNegative val="0"/>
          <c:dPt>
            <c:idx val="1"/>
            <c:invertIfNegative val="0"/>
            <c:bubble3D val="0"/>
            <c:spPr>
              <a:solidFill>
                <a:srgbClr val="FFFF00"/>
              </a:solidFill>
              <a:ln>
                <a:solidFill>
                  <a:schemeClr val="bg1"/>
                </a:solidFill>
              </a:ln>
              <a:scene3d>
                <a:camera prst="orthographicFront"/>
                <a:lightRig rig="threePt" dir="t"/>
              </a:scene3d>
              <a:sp3d>
                <a:bevelT/>
              </a:sp3d>
            </c:spPr>
          </c:dPt>
          <c:dPt>
            <c:idx val="3"/>
            <c:invertIfNegative val="0"/>
            <c:bubble3D val="0"/>
            <c:spPr>
              <a:solidFill>
                <a:srgbClr val="FFFF00"/>
              </a:solidFill>
              <a:ln>
                <a:solidFill>
                  <a:schemeClr val="bg1"/>
                </a:solidFill>
              </a:ln>
              <a:scene3d>
                <a:camera prst="orthographicFront"/>
                <a:lightRig rig="threePt" dir="t"/>
              </a:scene3d>
              <a:sp3d>
                <a:bevelT/>
              </a:sp3d>
            </c:spPr>
          </c:dPt>
          <c:dPt>
            <c:idx val="5"/>
            <c:invertIfNegative val="0"/>
            <c:bubble3D val="0"/>
            <c:spPr>
              <a:solidFill>
                <a:srgbClr val="FFFF00"/>
              </a:solidFill>
              <a:ln>
                <a:solidFill>
                  <a:schemeClr val="bg1"/>
                </a:solidFill>
              </a:ln>
              <a:scene3d>
                <a:camera prst="orthographicFront"/>
                <a:lightRig rig="threePt" dir="t"/>
              </a:scene3d>
              <a:sp3d>
                <a:bevelT/>
              </a:sp3d>
            </c:spPr>
          </c:dPt>
          <c:dPt>
            <c:idx val="7"/>
            <c:invertIfNegative val="0"/>
            <c:bubble3D val="0"/>
            <c:spPr>
              <a:solidFill>
                <a:srgbClr val="FFFF00"/>
              </a:solidFill>
              <a:ln>
                <a:solidFill>
                  <a:schemeClr val="bg1"/>
                </a:solidFill>
              </a:ln>
              <a:scene3d>
                <a:camera prst="orthographicFront"/>
                <a:lightRig rig="threePt" dir="t"/>
              </a:scene3d>
              <a:sp3d>
                <a:bevelT/>
              </a:sp3d>
            </c:spPr>
          </c:dPt>
          <c:dPt>
            <c:idx val="9"/>
            <c:invertIfNegative val="0"/>
            <c:bubble3D val="0"/>
            <c:spPr>
              <a:solidFill>
                <a:srgbClr val="FFFF00"/>
              </a:solidFill>
              <a:ln>
                <a:solidFill>
                  <a:schemeClr val="bg1"/>
                </a:solidFill>
              </a:ln>
              <a:scene3d>
                <a:camera prst="orthographicFront"/>
                <a:lightRig rig="threePt" dir="t"/>
              </a:scene3d>
              <a:sp3d>
                <a:bevelT/>
              </a:sp3d>
            </c:spPr>
          </c:dPt>
          <c:dPt>
            <c:idx val="11"/>
            <c:invertIfNegative val="0"/>
            <c:bubble3D val="0"/>
            <c:spPr>
              <a:solidFill>
                <a:srgbClr val="FFFF00"/>
              </a:solidFill>
              <a:ln>
                <a:solidFill>
                  <a:schemeClr val="bg1"/>
                </a:solidFill>
              </a:ln>
              <a:scene3d>
                <a:camera prst="orthographicFront"/>
                <a:lightRig rig="threePt" dir="t"/>
              </a:scene3d>
              <a:sp3d>
                <a:bevelT/>
              </a:sp3d>
            </c:spPr>
          </c:dPt>
          <c:dPt>
            <c:idx val="13"/>
            <c:invertIfNegative val="0"/>
            <c:bubble3D val="0"/>
            <c:spPr>
              <a:solidFill>
                <a:srgbClr val="FFFF00"/>
              </a:solidFill>
              <a:ln>
                <a:solidFill>
                  <a:schemeClr val="bg1"/>
                </a:solidFill>
              </a:ln>
              <a:scene3d>
                <a:camera prst="orthographicFront"/>
                <a:lightRig rig="threePt" dir="t"/>
              </a:scene3d>
              <a:sp3d>
                <a:bevelT/>
              </a:sp3d>
            </c:spPr>
          </c:dPt>
          <c:dLbls>
            <c:dLbl>
              <c:idx val="1"/>
              <c:layout>
                <c:manualLayout>
                  <c:x val="2.801490878444965E-3"/>
                  <c:y val="-4.4213451402976365E-3"/>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
                  <c:y val="-4.4213451402976365E-3"/>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6.6320177104465363E-3"/>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6"/>
              <c:tx>
                <c:rich>
                  <a:bodyPr/>
                  <a:lstStyle/>
                  <a:p>
                    <a:pPr>
                      <a:defRPr sz="1100" b="1">
                        <a:solidFill>
                          <a:schemeClr val="tx1"/>
                        </a:solidFill>
                        <a:latin typeface="Times New Roman" panose="02020603050405020304" pitchFamily="18" charset="0"/>
                        <a:cs typeface="Times New Roman" panose="02020603050405020304" pitchFamily="18" charset="0"/>
                      </a:defRPr>
                    </a:pPr>
                    <a:r>
                      <a:rPr lang="en-US" b="1" dirty="0">
                        <a:solidFill>
                          <a:schemeClr val="tx1"/>
                        </a:solidFill>
                      </a:rPr>
                      <a:t>375</a:t>
                    </a:r>
                    <a:endParaRPr lang="en-US" dirty="0">
                      <a:solidFill>
                        <a:schemeClr val="accent1">
                          <a:lumMod val="75000"/>
                        </a:schemeClr>
                      </a:solidFill>
                    </a:endParaRPr>
                  </a:p>
                </c:rich>
              </c:tx>
              <c:spPr/>
              <c:dLblPos val="ctr"/>
              <c:showLegendKey val="0"/>
              <c:showVal val="1"/>
              <c:showCatName val="0"/>
              <c:showSerName val="0"/>
              <c:showPercent val="0"/>
              <c:showBubbleSize val="0"/>
              <c:extLst>
                <c:ext xmlns:c15="http://schemas.microsoft.com/office/drawing/2012/chart" uri="{CE6537A1-D6FC-4f65-9D91-7224C49458BB}"/>
              </c:extLst>
            </c:dLbl>
            <c:dLbl>
              <c:idx val="7"/>
              <c:layout>
                <c:manualLayout>
                  <c:x val="4.2022363176674477E-3"/>
                  <c:y val="-8.842690280595273E-3"/>
                </c:manualLayout>
              </c:layout>
              <c:spPr/>
              <c:txPr>
                <a:bodyPr/>
                <a:lstStyle/>
                <a:p>
                  <a:pPr>
                    <a:defRPr sz="1100" b="1">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4.2022363176674477E-3"/>
                  <c:y val="-8.842690280595273E-3"/>
                </c:manualLayout>
              </c:layout>
              <c:spPr>
                <a:noFill/>
                <a:ln>
                  <a:noFill/>
                </a:ln>
                <a:effectLst/>
              </c:spPr>
              <c:txPr>
                <a:bodyPr/>
                <a:lstStyle/>
                <a:p>
                  <a:pPr>
                    <a:defRPr sz="1100" b="1" i="1">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extLst>
                <c:ext xmlns:c15="http://schemas.microsoft.com/office/drawing/2012/chart" uri="{CE6537A1-D6FC-4f65-9D91-7224C49458BB}">
                  <c15:layout/>
                </c:ext>
              </c:extLst>
            </c:dLbl>
            <c:dLbl>
              <c:idx val="10"/>
              <c:spPr>
                <a:noFill/>
                <a:ln>
                  <a:noFill/>
                </a:ln>
                <a:effectLst/>
              </c:spPr>
              <c:txPr>
                <a:bodyPr/>
                <a:lstStyle/>
                <a:p>
                  <a:pPr>
                    <a:defRPr sz="1100" b="0">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dLbl>
            <c:dLbl>
              <c:idx val="11"/>
              <c:layout>
                <c:manualLayout>
                  <c:x val="0"/>
                  <c:y val="-1.1053362850744172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12"/>
              <c:spPr>
                <a:noFill/>
                <a:ln>
                  <a:noFill/>
                </a:ln>
                <a:effectLst/>
              </c:spPr>
              <c:txPr>
                <a:bodyPr/>
                <a:lstStyle/>
                <a:p>
                  <a:pPr>
                    <a:defRPr sz="1100" b="0">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dLbl>
            <c:dLbl>
              <c:idx val="13"/>
              <c:layout>
                <c:manualLayout>
                  <c:x val="-4.2022363176674477E-3"/>
                  <c:y val="-4.4213451402976365E-3"/>
                </c:manualLayout>
              </c:layout>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100" b="1">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Лист1!$A$2:$A$13</c:f>
              <c:strCache>
                <c:ptCount val="12"/>
                <c:pt idx="0">
                  <c:v>Госдолг на 01.01.2017</c:v>
                </c:pt>
                <c:pt idx="1">
                  <c:v>Расходы на обслуживание 2016 год</c:v>
                </c:pt>
                <c:pt idx="2">
                  <c:v>Госдолг на 01.01.2018</c:v>
                </c:pt>
                <c:pt idx="3">
                  <c:v>Расходы на обслуживание 2017 год</c:v>
                </c:pt>
                <c:pt idx="4">
                  <c:v>Госдолг на 01.01.2019</c:v>
                </c:pt>
                <c:pt idx="5">
                  <c:v>Расходы на обслуживание 2018 год</c:v>
                </c:pt>
                <c:pt idx="6">
                  <c:v>Госдолг на 01.01.2020</c:v>
                </c:pt>
                <c:pt idx="7">
                  <c:v>Расходы на обслуживание 2019 год</c:v>
                </c:pt>
                <c:pt idx="8">
                  <c:v>Госдолг на 01.01.2021</c:v>
                </c:pt>
                <c:pt idx="9">
                  <c:v>Расходы на обслуживание 2020 год</c:v>
                </c:pt>
                <c:pt idx="10">
                  <c:v>Госдолг на 01.01.2022</c:v>
                </c:pt>
                <c:pt idx="11">
                  <c:v>Расходы на обслуживание 2021 год</c:v>
                </c:pt>
              </c:strCache>
            </c:strRef>
          </c:cat>
          <c:val>
            <c:numRef>
              <c:f>Лист1!$B$2:$B$13</c:f>
              <c:numCache>
                <c:formatCode>#,##0</c:formatCode>
                <c:ptCount val="12"/>
                <c:pt idx="0">
                  <c:v>825</c:v>
                </c:pt>
                <c:pt idx="1">
                  <c:v>188</c:v>
                </c:pt>
                <c:pt idx="2">
                  <c:v>375</c:v>
                </c:pt>
                <c:pt idx="3">
                  <c:v>113</c:v>
                </c:pt>
                <c:pt idx="5">
                  <c:v>31.7</c:v>
                </c:pt>
                <c:pt idx="7">
                  <c:v>20.100000000000001</c:v>
                </c:pt>
                <c:pt idx="9">
                  <c:v>12.8</c:v>
                </c:pt>
                <c:pt idx="11">
                  <c:v>9.3000000000000007</c:v>
                </c:pt>
              </c:numCache>
            </c:numRef>
          </c:val>
        </c:ser>
        <c:ser>
          <c:idx val="1"/>
          <c:order val="1"/>
          <c:tx>
            <c:strRef>
              <c:f>Лист1!$C$1</c:f>
              <c:strCache>
                <c:ptCount val="1"/>
                <c:pt idx="0">
                  <c:v>Бюджетные кредиты из федерального бюджета</c:v>
                </c:pt>
              </c:strCache>
            </c:strRef>
          </c:tx>
          <c:spPr>
            <a:solidFill>
              <a:schemeClr val="accent5">
                <a:lumMod val="60000"/>
                <a:lumOff val="40000"/>
              </a:schemeClr>
            </a:solidFill>
            <a:ln>
              <a:solidFill>
                <a:schemeClr val="bg1"/>
              </a:solidFill>
            </a:ln>
            <a:scene3d>
              <a:camera prst="orthographicFront"/>
              <a:lightRig rig="threePt" dir="t"/>
            </a:scene3d>
            <a:sp3d>
              <a:bevelT/>
            </a:sp3d>
          </c:spPr>
          <c:invertIfNegative val="0"/>
          <c:dLbls>
            <c:dLbl>
              <c:idx val="6"/>
              <c:spPr/>
              <c:txPr>
                <a:bodyPr/>
                <a:lstStyle/>
                <a:p>
                  <a:pPr>
                    <a:defRPr sz="1100" b="0">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dLbl>
            <c:dLbl>
              <c:idx val="8"/>
              <c:spPr>
                <a:noFill/>
                <a:ln>
                  <a:noFill/>
                </a:ln>
                <a:effectLst/>
              </c:spPr>
              <c:txPr>
                <a:bodyPr/>
                <a:lstStyle/>
                <a:p>
                  <a:pPr>
                    <a:defRPr sz="1100" b="0" i="1">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dLbl>
            <c:spPr>
              <a:noFill/>
              <a:ln>
                <a:noFill/>
              </a:ln>
              <a:effectLst/>
            </c:spPr>
            <c:txPr>
              <a:bodyPr/>
              <a:lstStyle/>
              <a:p>
                <a:pPr>
                  <a:defRPr sz="1100" b="0">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Лист1!$A$2:$A$13</c:f>
              <c:strCache>
                <c:ptCount val="12"/>
                <c:pt idx="0">
                  <c:v>Госдолг на 01.01.2017</c:v>
                </c:pt>
                <c:pt idx="1">
                  <c:v>Расходы на обслуживание 2016 год</c:v>
                </c:pt>
                <c:pt idx="2">
                  <c:v>Госдолг на 01.01.2018</c:v>
                </c:pt>
                <c:pt idx="3">
                  <c:v>Расходы на обслуживание 2017 год</c:v>
                </c:pt>
                <c:pt idx="4">
                  <c:v>Госдолг на 01.01.2019</c:v>
                </c:pt>
                <c:pt idx="5">
                  <c:v>Расходы на обслуживание 2018 год</c:v>
                </c:pt>
                <c:pt idx="6">
                  <c:v>Госдолг на 01.01.2020</c:v>
                </c:pt>
                <c:pt idx="7">
                  <c:v>Расходы на обслуживание 2019 год</c:v>
                </c:pt>
                <c:pt idx="8">
                  <c:v>Госдолг на 01.01.2021</c:v>
                </c:pt>
                <c:pt idx="9">
                  <c:v>Расходы на обслуживание 2020 год</c:v>
                </c:pt>
                <c:pt idx="10">
                  <c:v>Госдолг на 01.01.2022</c:v>
                </c:pt>
                <c:pt idx="11">
                  <c:v>Расходы на обслуживание 2021 год</c:v>
                </c:pt>
              </c:strCache>
            </c:strRef>
          </c:cat>
          <c:val>
            <c:numRef>
              <c:f>Лист1!$C$2:$C$13</c:f>
              <c:numCache>
                <c:formatCode>General</c:formatCode>
                <c:ptCount val="12"/>
                <c:pt idx="0" formatCode="#,##0">
                  <c:v>8962</c:v>
                </c:pt>
                <c:pt idx="2" formatCode="#,##0">
                  <c:v>7645.8</c:v>
                </c:pt>
                <c:pt idx="4" formatCode="#,##0">
                  <c:v>7309.6</c:v>
                </c:pt>
                <c:pt idx="6" formatCode="#,##0">
                  <c:v>6973</c:v>
                </c:pt>
                <c:pt idx="8" formatCode="#,##0">
                  <c:v>8346.1</c:v>
                </c:pt>
                <c:pt idx="10" formatCode="#,##0">
                  <c:v>7941.3</c:v>
                </c:pt>
              </c:numCache>
            </c:numRef>
          </c:val>
        </c:ser>
        <c:ser>
          <c:idx val="2"/>
          <c:order val="2"/>
          <c:tx>
            <c:strRef>
              <c:f>Лист1!$D$1</c:f>
              <c:strCache>
                <c:ptCount val="1"/>
                <c:pt idx="0">
                  <c:v>Государственные гарантии</c:v>
                </c:pt>
              </c:strCache>
            </c:strRef>
          </c:tx>
          <c:spPr>
            <a:solidFill>
              <a:schemeClr val="accent2">
                <a:lumMod val="60000"/>
                <a:lumOff val="40000"/>
              </a:schemeClr>
            </a:solidFill>
            <a:ln>
              <a:solidFill>
                <a:schemeClr val="bg1"/>
              </a:solidFill>
            </a:ln>
            <a:scene3d>
              <a:camera prst="orthographicFront"/>
              <a:lightRig rig="threePt" dir="t"/>
            </a:scene3d>
            <a:sp3d>
              <a:bevelT/>
            </a:sp3d>
          </c:spPr>
          <c:invertIfNegative val="0"/>
          <c:dPt>
            <c:idx val="0"/>
            <c:invertIfNegative val="0"/>
            <c:bubble3D val="0"/>
          </c:dPt>
          <c:dLbls>
            <c:dLbl>
              <c:idx val="6"/>
              <c:spPr/>
              <c:txPr>
                <a:bodyPr/>
                <a:lstStyle/>
                <a:p>
                  <a:pPr>
                    <a:defRPr sz="1100" b="0">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dLbl>
            <c:dLbl>
              <c:idx val="8"/>
              <c:layout>
                <c:manualLayout>
                  <c:x val="1.4007454392224826E-2"/>
                  <c:y val="1.1053362850744092E-2"/>
                </c:manualLayout>
              </c:layout>
              <c:spPr>
                <a:noFill/>
                <a:ln>
                  <a:noFill/>
                </a:ln>
                <a:effectLst/>
              </c:spPr>
              <c:txPr>
                <a:bodyPr/>
                <a:lstStyle/>
                <a:p>
                  <a:pPr>
                    <a:defRPr sz="1100" b="0" i="1">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4.2022363176674477E-3"/>
                  <c:y val="-4.4213451402976365E-3"/>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12"/>
              <c:layout>
                <c:manualLayout>
                  <c:x val="-4.2022363176675509E-3"/>
                  <c:y val="6.6318436417401438E-3"/>
                </c:manualLayout>
              </c:layout>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100" b="0">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Лист1!$A$2:$A$13</c:f>
              <c:strCache>
                <c:ptCount val="12"/>
                <c:pt idx="0">
                  <c:v>Госдолг на 01.01.2017</c:v>
                </c:pt>
                <c:pt idx="1">
                  <c:v>Расходы на обслуживание 2016 год</c:v>
                </c:pt>
                <c:pt idx="2">
                  <c:v>Госдолг на 01.01.2018</c:v>
                </c:pt>
                <c:pt idx="3">
                  <c:v>Расходы на обслуживание 2017 год</c:v>
                </c:pt>
                <c:pt idx="4">
                  <c:v>Госдолг на 01.01.2019</c:v>
                </c:pt>
                <c:pt idx="5">
                  <c:v>Расходы на обслуживание 2018 год</c:v>
                </c:pt>
                <c:pt idx="6">
                  <c:v>Госдолг на 01.01.2020</c:v>
                </c:pt>
                <c:pt idx="7">
                  <c:v>Расходы на обслуживание 2019 год</c:v>
                </c:pt>
                <c:pt idx="8">
                  <c:v>Госдолг на 01.01.2021</c:v>
                </c:pt>
                <c:pt idx="9">
                  <c:v>Расходы на обслуживание 2020 год</c:v>
                </c:pt>
                <c:pt idx="10">
                  <c:v>Госдолг на 01.01.2022</c:v>
                </c:pt>
                <c:pt idx="11">
                  <c:v>Расходы на обслуживание 2021 год</c:v>
                </c:pt>
              </c:strCache>
            </c:strRef>
          </c:cat>
          <c:val>
            <c:numRef>
              <c:f>Лист1!$D$2:$D$13</c:f>
              <c:numCache>
                <c:formatCode>General</c:formatCode>
                <c:ptCount val="12"/>
                <c:pt idx="0" formatCode="#,##0">
                  <c:v>12</c:v>
                </c:pt>
                <c:pt idx="2" formatCode="#,##0">
                  <c:v>100</c:v>
                </c:pt>
                <c:pt idx="4" formatCode="#,##0">
                  <c:v>100</c:v>
                </c:pt>
                <c:pt idx="6" formatCode="#,##0">
                  <c:v>77</c:v>
                </c:pt>
                <c:pt idx="8" formatCode="#,##0">
                  <c:v>49.6</c:v>
                </c:pt>
                <c:pt idx="10" formatCode="#,##0">
                  <c:v>26.5</c:v>
                </c:pt>
              </c:numCache>
            </c:numRef>
          </c:val>
        </c:ser>
        <c:ser>
          <c:idx val="3"/>
          <c:order val="3"/>
          <c:tx>
            <c:strRef>
              <c:f>Лист1!$E$1</c:f>
              <c:strCache>
                <c:ptCount val="1"/>
                <c:pt idx="0">
                  <c:v>Кредиты кредитных организаций</c:v>
                </c:pt>
              </c:strCache>
            </c:strRef>
          </c:tx>
          <c:spPr>
            <a:solidFill>
              <a:schemeClr val="accent4">
                <a:lumMod val="40000"/>
                <a:lumOff val="60000"/>
              </a:schemeClr>
            </a:solidFill>
            <a:ln>
              <a:solidFill>
                <a:schemeClr val="bg1"/>
              </a:solidFill>
            </a:ln>
            <a:scene3d>
              <a:camera prst="orthographicFront"/>
              <a:lightRig rig="threePt" dir="t"/>
            </a:scene3d>
            <a:sp3d>
              <a:bevelT/>
            </a:sp3d>
          </c:spPr>
          <c:invertIfNegative val="0"/>
          <c:dPt>
            <c:idx val="0"/>
            <c:invertIfNegative val="0"/>
            <c:bubble3D val="0"/>
          </c:dPt>
          <c:dLbls>
            <c:dLbl>
              <c:idx val="6"/>
              <c:spPr/>
              <c:txPr>
                <a:bodyPr/>
                <a:lstStyle/>
                <a:p>
                  <a:pPr>
                    <a:defRPr sz="1100" b="0">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dLbl>
            <c:dLbl>
              <c:idx val="8"/>
              <c:layout>
                <c:manualLayout>
                  <c:x val="1.4007454392224825E-3"/>
                  <c:y val="-6.632191779152685E-3"/>
                </c:manualLayout>
              </c:layout>
              <c:spPr>
                <a:noFill/>
                <a:ln>
                  <a:noFill/>
                </a:ln>
                <a:effectLst/>
              </c:spPr>
              <c:txPr>
                <a:bodyPr/>
                <a:lstStyle/>
                <a:p>
                  <a:pPr>
                    <a:defRPr sz="1100" b="0" i="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extLst>
                <c:ext xmlns:c15="http://schemas.microsoft.com/office/drawing/2012/chart" uri="{CE6537A1-D6FC-4f65-9D91-7224C49458BB}">
                  <c15:layout/>
                </c:ext>
              </c:extLst>
            </c:dLbl>
            <c:dLbl>
              <c:idx val="12"/>
              <c:layout>
                <c:manualLayout>
                  <c:x val="-1.0272014557776156E-16"/>
                  <c:y val="-1.9896053131339363E-2"/>
                </c:manualLayout>
              </c:layout>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100" b="0">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Лист1!$A$2:$A$13</c:f>
              <c:strCache>
                <c:ptCount val="12"/>
                <c:pt idx="0">
                  <c:v>Госдолг на 01.01.2017</c:v>
                </c:pt>
                <c:pt idx="1">
                  <c:v>Расходы на обслуживание 2016 год</c:v>
                </c:pt>
                <c:pt idx="2">
                  <c:v>Госдолг на 01.01.2018</c:v>
                </c:pt>
                <c:pt idx="3">
                  <c:v>Расходы на обслуживание 2017 год</c:v>
                </c:pt>
                <c:pt idx="4">
                  <c:v>Госдолг на 01.01.2019</c:v>
                </c:pt>
                <c:pt idx="5">
                  <c:v>Расходы на обслуживание 2018 год</c:v>
                </c:pt>
                <c:pt idx="6">
                  <c:v>Госдолг на 01.01.2020</c:v>
                </c:pt>
                <c:pt idx="7">
                  <c:v>Расходы на обслуживание 2019 год</c:v>
                </c:pt>
                <c:pt idx="8">
                  <c:v>Госдолг на 01.01.2021</c:v>
                </c:pt>
                <c:pt idx="9">
                  <c:v>Расходы на обслуживание 2020 год</c:v>
                </c:pt>
                <c:pt idx="10">
                  <c:v>Госдолг на 01.01.2022</c:v>
                </c:pt>
                <c:pt idx="11">
                  <c:v>Расходы на обслуживание 2021 год</c:v>
                </c:pt>
              </c:strCache>
            </c:strRef>
          </c:cat>
          <c:val>
            <c:numRef>
              <c:f>Лист1!$E$2:$E$13</c:f>
              <c:numCache>
                <c:formatCode>General</c:formatCode>
                <c:ptCount val="12"/>
                <c:pt idx="0" formatCode="#,##0">
                  <c:v>4085</c:v>
                </c:pt>
                <c:pt idx="2" formatCode="#,##0">
                  <c:v>6000</c:v>
                </c:pt>
                <c:pt idx="4" formatCode="#,##0">
                  <c:v>5500</c:v>
                </c:pt>
                <c:pt idx="6" formatCode="#,##0">
                  <c:v>3300</c:v>
                </c:pt>
                <c:pt idx="8" formatCode="#,##0">
                  <c:v>500</c:v>
                </c:pt>
              </c:numCache>
            </c:numRef>
          </c:val>
        </c:ser>
        <c:ser>
          <c:idx val="4"/>
          <c:order val="4"/>
          <c:tx>
            <c:strRef>
              <c:f>Лист1!$F$1</c:f>
              <c:strCache>
                <c:ptCount val="1"/>
                <c:pt idx="0">
                  <c:v>Кредиты международных финансовых организаций</c:v>
                </c:pt>
              </c:strCache>
            </c:strRef>
          </c:tx>
          <c:spPr>
            <a:solidFill>
              <a:schemeClr val="accent6">
                <a:lumMod val="40000"/>
                <a:lumOff val="60000"/>
              </a:schemeClr>
            </a:solidFill>
            <a:ln>
              <a:solidFill>
                <a:schemeClr val="bg1"/>
              </a:solidFill>
            </a:ln>
            <a:scene3d>
              <a:camera prst="orthographicFront"/>
              <a:lightRig rig="threePt" dir="t"/>
            </a:scene3d>
            <a:sp3d>
              <a:bevelT/>
            </a:sp3d>
          </c:spPr>
          <c:invertIfNegative val="0"/>
          <c:dPt>
            <c:idx val="0"/>
            <c:invertIfNegative val="0"/>
            <c:bubble3D val="0"/>
          </c:dPt>
          <c:dLbls>
            <c:dLbl>
              <c:idx val="6"/>
              <c:spPr/>
              <c:txPr>
                <a:bodyPr/>
                <a:lstStyle/>
                <a:p>
                  <a:pPr>
                    <a:defRPr sz="1100" b="1">
                      <a:solidFill>
                        <a:schemeClr val="accent1">
                          <a:lumMod val="50000"/>
                        </a:schemeClr>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dLbl>
            <c:spPr>
              <a:noFill/>
              <a:ln>
                <a:noFill/>
              </a:ln>
              <a:effectLst/>
            </c:spPr>
            <c:txPr>
              <a:bodyPr/>
              <a:lstStyle/>
              <a:p>
                <a:pPr>
                  <a:defRPr sz="1100" b="0">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Лист1!$A$2:$A$13</c:f>
              <c:strCache>
                <c:ptCount val="12"/>
                <c:pt idx="0">
                  <c:v>Госдолг на 01.01.2017</c:v>
                </c:pt>
                <c:pt idx="1">
                  <c:v>Расходы на обслуживание 2016 год</c:v>
                </c:pt>
                <c:pt idx="2">
                  <c:v>Госдолг на 01.01.2018</c:v>
                </c:pt>
                <c:pt idx="3">
                  <c:v>Расходы на обслуживание 2017 год</c:v>
                </c:pt>
                <c:pt idx="4">
                  <c:v>Госдолг на 01.01.2019</c:v>
                </c:pt>
                <c:pt idx="5">
                  <c:v>Расходы на обслуживание 2018 год</c:v>
                </c:pt>
                <c:pt idx="6">
                  <c:v>Госдолг на 01.01.2020</c:v>
                </c:pt>
                <c:pt idx="7">
                  <c:v>Расходы на обслуживание 2019 год</c:v>
                </c:pt>
                <c:pt idx="8">
                  <c:v>Госдолг на 01.01.2021</c:v>
                </c:pt>
                <c:pt idx="9">
                  <c:v>Расходы на обслуживание 2020 год</c:v>
                </c:pt>
                <c:pt idx="10">
                  <c:v>Госдолг на 01.01.2022</c:v>
                </c:pt>
                <c:pt idx="11">
                  <c:v>Расходы на обслуживание 2021 год</c:v>
                </c:pt>
              </c:strCache>
            </c:strRef>
          </c:cat>
          <c:val>
            <c:numRef>
              <c:f>Лист1!$F$2:$F$13</c:f>
              <c:numCache>
                <c:formatCode>General</c:formatCode>
                <c:ptCount val="12"/>
                <c:pt idx="0" formatCode="#,##0">
                  <c:v>375</c:v>
                </c:pt>
              </c:numCache>
            </c:numRef>
          </c:val>
        </c:ser>
        <c:dLbls>
          <c:showLegendKey val="0"/>
          <c:showVal val="0"/>
          <c:showCatName val="0"/>
          <c:showSerName val="0"/>
          <c:showPercent val="0"/>
          <c:showBubbleSize val="0"/>
        </c:dLbls>
        <c:gapWidth val="0"/>
        <c:overlap val="100"/>
        <c:axId val="166094336"/>
        <c:axId val="48346752"/>
      </c:barChart>
      <c:lineChart>
        <c:grouping val="standard"/>
        <c:varyColors val="0"/>
        <c:ser>
          <c:idx val="6"/>
          <c:order val="6"/>
          <c:tx>
            <c:strRef>
              <c:f>Лист1!$H$1</c:f>
              <c:strCache>
                <c:ptCount val="1"/>
                <c:pt idx="0">
                  <c:v>Доля расходов на обслуживание госдолга к расходам бюджета без учета расходов за счет субвенций</c:v>
                </c:pt>
              </c:strCache>
            </c:strRef>
          </c:tx>
          <c:spPr>
            <a:ln>
              <a:solidFill>
                <a:schemeClr val="accent6">
                  <a:lumMod val="75000"/>
                </a:schemeClr>
              </a:solidFill>
            </a:ln>
          </c:spPr>
          <c:marker>
            <c:symbol val="circle"/>
            <c:size val="7"/>
            <c:spPr>
              <a:solidFill>
                <a:schemeClr val="accent6">
                  <a:lumMod val="75000"/>
                </a:schemeClr>
              </a:solidFill>
            </c:spPr>
          </c:marker>
          <c:dPt>
            <c:idx val="0"/>
            <c:marker>
              <c:symbol val="none"/>
            </c:marker>
            <c:bubble3D val="0"/>
          </c:dPt>
          <c:dPt>
            <c:idx val="2"/>
            <c:marker>
              <c:symbol val="none"/>
            </c:marker>
            <c:bubble3D val="0"/>
          </c:dPt>
          <c:dPt>
            <c:idx val="4"/>
            <c:marker>
              <c:symbol val="none"/>
            </c:marker>
            <c:bubble3D val="0"/>
          </c:dPt>
          <c:dPt>
            <c:idx val="6"/>
            <c:marker>
              <c:symbol val="none"/>
            </c:marker>
            <c:bubble3D val="0"/>
          </c:dPt>
          <c:dPt>
            <c:idx val="8"/>
            <c:marker>
              <c:symbol val="none"/>
            </c:marker>
            <c:bubble3D val="0"/>
          </c:dPt>
          <c:dPt>
            <c:idx val="10"/>
            <c:marker>
              <c:symbol val="none"/>
            </c:marker>
            <c:bubble3D val="0"/>
          </c:dPt>
          <c:dPt>
            <c:idx val="12"/>
            <c:marker>
              <c:symbol val="none"/>
            </c:marker>
            <c:bubble3D val="0"/>
          </c:dPt>
          <c:dLbls>
            <c:dLbl>
              <c:idx val="0"/>
              <c:delete val="1"/>
              <c:extLst>
                <c:ext xmlns:c15="http://schemas.microsoft.com/office/drawing/2012/chart" uri="{CE6537A1-D6FC-4f65-9D91-7224C49458BB}"/>
              </c:extLst>
            </c:dLbl>
            <c:dLbl>
              <c:idx val="1"/>
              <c:layout/>
              <c:tx>
                <c:rich>
                  <a:bodyPr/>
                  <a:lstStyle/>
                  <a:p>
                    <a:r>
                      <a:rPr lang="ru-RU" sz="1200" b="1" dirty="0" smtClean="0">
                        <a:latin typeface="Times New Roman" panose="02020603050405020304" pitchFamily="18" charset="0"/>
                        <a:cs typeface="Times New Roman" panose="02020603050405020304" pitchFamily="18" charset="0"/>
                      </a:rPr>
                      <a:t>0,5%**</a:t>
                    </a:r>
                    <a:endParaRPr lang="ru-RU" dirty="0"/>
                  </a:p>
                </c:rich>
              </c:tx>
              <c:dLblPos val="t"/>
              <c:showLegendKey val="0"/>
              <c:showVal val="1"/>
              <c:showCatName val="0"/>
              <c:showSerName val="0"/>
              <c:showPercent val="0"/>
              <c:showBubbleSize val="0"/>
              <c:extLst>
                <c:ext xmlns:c15="http://schemas.microsoft.com/office/drawing/2012/chart" uri="{CE6537A1-D6FC-4f65-9D91-7224C49458BB}">
                  <c15:layout/>
                </c:ext>
              </c:extLst>
            </c:dLbl>
            <c:dLbl>
              <c:idx val="2"/>
              <c:delete val="1"/>
              <c:extLst>
                <c:ext xmlns:c15="http://schemas.microsoft.com/office/drawing/2012/chart" uri="{CE6537A1-D6FC-4f65-9D91-7224C49458BB}"/>
              </c:extLst>
            </c:dLbl>
            <c:dLbl>
              <c:idx val="3"/>
              <c:layout/>
              <c:tx>
                <c:rich>
                  <a:bodyPr/>
                  <a:lstStyle/>
                  <a:p>
                    <a:r>
                      <a:rPr lang="ru-RU" sz="1200" b="1" dirty="0" smtClean="0">
                        <a:latin typeface="Times New Roman" panose="02020603050405020304" pitchFamily="18" charset="0"/>
                        <a:cs typeface="Times New Roman" panose="02020603050405020304" pitchFamily="18" charset="0"/>
                      </a:rPr>
                      <a:t>0,3%**</a:t>
                    </a:r>
                    <a:endParaRPr lang="ru-RU" dirty="0"/>
                  </a:p>
                </c:rich>
              </c:tx>
              <c:dLblPos val="t"/>
              <c:showLegendKey val="0"/>
              <c:showVal val="1"/>
              <c:showCatName val="0"/>
              <c:showSerName val="0"/>
              <c:showPercent val="0"/>
              <c:showBubbleSize val="0"/>
              <c:extLst>
                <c:ext xmlns:c15="http://schemas.microsoft.com/office/drawing/2012/chart" uri="{CE6537A1-D6FC-4f65-9D91-7224C49458BB}">
                  <c15:layout/>
                </c:ext>
              </c:extLst>
            </c:dLbl>
            <c:dLbl>
              <c:idx val="4"/>
              <c:delete val="1"/>
              <c:extLst>
                <c:ext xmlns:c15="http://schemas.microsoft.com/office/drawing/2012/chart" uri="{CE6537A1-D6FC-4f65-9D91-7224C49458BB}"/>
              </c:extLst>
            </c:dLbl>
            <c:dLbl>
              <c:idx val="5"/>
              <c:layout/>
              <c:tx>
                <c:rich>
                  <a:bodyPr/>
                  <a:lstStyle/>
                  <a:p>
                    <a:r>
                      <a:rPr lang="ru-RU" sz="1200" b="1" dirty="0" smtClean="0">
                        <a:latin typeface="Times New Roman" panose="02020603050405020304" pitchFamily="18" charset="0"/>
                        <a:cs typeface="Times New Roman" panose="02020603050405020304" pitchFamily="18" charset="0"/>
                      </a:rPr>
                      <a:t>0,1%**</a:t>
                    </a:r>
                    <a:endParaRPr lang="ru-RU" dirty="0"/>
                  </a:p>
                </c:rich>
              </c:tx>
              <c:dLblPos val="t"/>
              <c:showLegendKey val="0"/>
              <c:showVal val="1"/>
              <c:showCatName val="0"/>
              <c:showSerName val="0"/>
              <c:showPercent val="0"/>
              <c:showBubbleSize val="0"/>
              <c:extLst>
                <c:ext xmlns:c15="http://schemas.microsoft.com/office/drawing/2012/chart" uri="{CE6537A1-D6FC-4f65-9D91-7224C49458BB}">
                  <c15:layout/>
                </c:ext>
              </c:extLst>
            </c:dLbl>
            <c:dLbl>
              <c:idx val="6"/>
              <c:delete val="1"/>
              <c:extLst>
                <c:ext xmlns:c15="http://schemas.microsoft.com/office/drawing/2012/chart" uri="{CE6537A1-D6FC-4f65-9D91-7224C49458BB}"/>
              </c:extLst>
            </c:dLbl>
            <c:dLbl>
              <c:idx val="7"/>
              <c:layout/>
              <c:tx>
                <c:rich>
                  <a:bodyPr/>
                  <a:lstStyle/>
                  <a:p>
                    <a:r>
                      <a:rPr lang="ru-RU" sz="1200" b="1" dirty="0" smtClean="0">
                        <a:latin typeface="Times New Roman" panose="02020603050405020304" pitchFamily="18" charset="0"/>
                        <a:cs typeface="Times New Roman" panose="02020603050405020304" pitchFamily="18" charset="0"/>
                      </a:rPr>
                      <a:t>0,04%**</a:t>
                    </a:r>
                    <a:endParaRPr lang="ru-RU" dirty="0"/>
                  </a:p>
                </c:rich>
              </c:tx>
              <c:dLblPos val="t"/>
              <c:showLegendKey val="0"/>
              <c:showVal val="1"/>
              <c:showCatName val="0"/>
              <c:showSerName val="0"/>
              <c:showPercent val="0"/>
              <c:showBubbleSize val="0"/>
              <c:extLst>
                <c:ext xmlns:c15="http://schemas.microsoft.com/office/drawing/2012/chart" uri="{CE6537A1-D6FC-4f65-9D91-7224C49458BB}">
                  <c15:layout/>
                </c:ext>
              </c:extLst>
            </c:dLbl>
            <c:dLbl>
              <c:idx val="8"/>
              <c:delete val="1"/>
              <c:extLst>
                <c:ext xmlns:c15="http://schemas.microsoft.com/office/drawing/2012/chart" uri="{CE6537A1-D6FC-4f65-9D91-7224C49458BB}"/>
              </c:extLst>
            </c:dLbl>
            <c:dLbl>
              <c:idx val="9"/>
              <c:layout/>
              <c:tx>
                <c:rich>
                  <a:bodyPr/>
                  <a:lstStyle/>
                  <a:p>
                    <a:r>
                      <a:rPr lang="ru-RU" sz="1200" b="1" dirty="0" smtClean="0">
                        <a:latin typeface="Times New Roman" panose="02020603050405020304" pitchFamily="18" charset="0"/>
                        <a:cs typeface="Times New Roman" panose="02020603050405020304" pitchFamily="18" charset="0"/>
                      </a:rPr>
                      <a:t>0,02%**</a:t>
                    </a:r>
                    <a:endParaRPr lang="ru-RU" dirty="0"/>
                  </a:p>
                </c:rich>
              </c:tx>
              <c:dLblPos val="t"/>
              <c:showLegendKey val="0"/>
              <c:showVal val="1"/>
              <c:showCatName val="0"/>
              <c:showSerName val="0"/>
              <c:showPercent val="0"/>
              <c:showBubbleSize val="0"/>
              <c:extLst>
                <c:ext xmlns:c15="http://schemas.microsoft.com/office/drawing/2012/chart" uri="{CE6537A1-D6FC-4f65-9D91-7224C49458BB}">
                  <c15:layout/>
                </c:ext>
              </c:extLst>
            </c:dLbl>
            <c:dLbl>
              <c:idx val="10"/>
              <c:delete val="1"/>
              <c:extLst>
                <c:ext xmlns:c15="http://schemas.microsoft.com/office/drawing/2012/chart" uri="{CE6537A1-D6FC-4f65-9D91-7224C49458BB}"/>
              </c:extLst>
            </c:dLbl>
            <c:dLbl>
              <c:idx val="11"/>
              <c:layout>
                <c:manualLayout>
                  <c:x val="-4.0621728032368576E-2"/>
                  <c:y val="-3.7360366435515026E-2"/>
                </c:manualLayout>
              </c:layout>
              <c:tx>
                <c:rich>
                  <a:bodyPr/>
                  <a:lstStyle/>
                  <a:p>
                    <a:r>
                      <a:rPr lang="ru-RU" sz="1200" b="1" dirty="0" smtClean="0">
                        <a:latin typeface="Times New Roman" panose="02020603050405020304" pitchFamily="18" charset="0"/>
                        <a:cs typeface="Times New Roman" panose="02020603050405020304" pitchFamily="18" charset="0"/>
                      </a:rPr>
                      <a:t>0,01%**</a:t>
                    </a:r>
                    <a:endParaRPr lang="ru-RU" dirty="0"/>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12"/>
              <c:delete val="1"/>
              <c:extLst>
                <c:ext xmlns:c15="http://schemas.microsoft.com/office/drawing/2012/chart" uri="{CE6537A1-D6FC-4f65-9D91-7224C49458BB}"/>
              </c:extLst>
            </c:dLbl>
            <c:dLbl>
              <c:idx val="13"/>
              <c:layout>
                <c:manualLayout>
                  <c:x val="-4.0621617737452098E-2"/>
                  <c:y val="-3.0728348725068574E-2"/>
                </c:manualLayout>
              </c:layout>
              <c:tx>
                <c:rich>
                  <a:bodyPr/>
                  <a:lstStyle/>
                  <a:p>
                    <a:r>
                      <a:rPr lang="ru-RU" sz="1200" b="1" dirty="0" smtClean="0">
                        <a:latin typeface="Times New Roman" panose="02020603050405020304" pitchFamily="18" charset="0"/>
                        <a:cs typeface="Times New Roman" panose="02020603050405020304" pitchFamily="18" charset="0"/>
                      </a:rPr>
                      <a:t>0,02%**</a:t>
                    </a:r>
                    <a:endParaRPr lang="ru-RU" dirty="0"/>
                  </a:p>
                </c:rich>
              </c:tx>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b="1">
                    <a:latin typeface="Times New Roman" panose="02020603050405020304" pitchFamily="18" charset="0"/>
                    <a:cs typeface="Times New Roman" panose="02020603050405020304" pitchFamily="18" charset="0"/>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Лист1!$A$2:$A$13</c:f>
              <c:strCache>
                <c:ptCount val="12"/>
                <c:pt idx="0">
                  <c:v>Госдолг на 01.01.2017</c:v>
                </c:pt>
                <c:pt idx="1">
                  <c:v>Расходы на обслуживание 2016 год</c:v>
                </c:pt>
                <c:pt idx="2">
                  <c:v>Госдолг на 01.01.2018</c:v>
                </c:pt>
                <c:pt idx="3">
                  <c:v>Расходы на обслуживание 2017 год</c:v>
                </c:pt>
                <c:pt idx="4">
                  <c:v>Госдолг на 01.01.2019</c:v>
                </c:pt>
                <c:pt idx="5">
                  <c:v>Расходы на обслуживание 2018 год</c:v>
                </c:pt>
                <c:pt idx="6">
                  <c:v>Госдолг на 01.01.2020</c:v>
                </c:pt>
                <c:pt idx="7">
                  <c:v>Расходы на обслуживание 2019 год</c:v>
                </c:pt>
                <c:pt idx="8">
                  <c:v>Госдолг на 01.01.2021</c:v>
                </c:pt>
                <c:pt idx="9">
                  <c:v>Расходы на обслуживание 2020 год</c:v>
                </c:pt>
                <c:pt idx="10">
                  <c:v>Госдолг на 01.01.2022</c:v>
                </c:pt>
                <c:pt idx="11">
                  <c:v>Расходы на обслуживание 2021 год</c:v>
                </c:pt>
              </c:strCache>
            </c:strRef>
          </c:cat>
          <c:val>
            <c:numRef>
              <c:f>Лист1!$H$2:$H$13</c:f>
              <c:numCache>
                <c:formatCode>0.00</c:formatCode>
                <c:ptCount val="12"/>
                <c:pt idx="0">
                  <c:v>18000</c:v>
                </c:pt>
                <c:pt idx="1">
                  <c:v>18000</c:v>
                </c:pt>
                <c:pt idx="2">
                  <c:v>17000</c:v>
                </c:pt>
                <c:pt idx="3">
                  <c:v>17000</c:v>
                </c:pt>
                <c:pt idx="4">
                  <c:v>16500</c:v>
                </c:pt>
                <c:pt idx="5">
                  <c:v>16500</c:v>
                </c:pt>
                <c:pt idx="6">
                  <c:v>15000</c:v>
                </c:pt>
                <c:pt idx="7">
                  <c:v>15000</c:v>
                </c:pt>
                <c:pt idx="8">
                  <c:v>14500</c:v>
                </c:pt>
                <c:pt idx="9">
                  <c:v>14300</c:v>
                </c:pt>
                <c:pt idx="10">
                  <c:v>13500</c:v>
                </c:pt>
                <c:pt idx="11">
                  <c:v>13000</c:v>
                </c:pt>
              </c:numCache>
            </c:numRef>
          </c:val>
          <c:smooth val="0"/>
        </c:ser>
        <c:dLbls>
          <c:showLegendKey val="0"/>
          <c:showVal val="0"/>
          <c:showCatName val="0"/>
          <c:showSerName val="0"/>
          <c:showPercent val="0"/>
          <c:showBubbleSize val="0"/>
        </c:dLbls>
        <c:marker val="1"/>
        <c:smooth val="0"/>
        <c:axId val="166094336"/>
        <c:axId val="48346752"/>
      </c:lineChart>
      <c:lineChart>
        <c:grouping val="standard"/>
        <c:varyColors val="0"/>
        <c:ser>
          <c:idx val="5"/>
          <c:order val="5"/>
          <c:tx>
            <c:strRef>
              <c:f>Лист1!$G$1</c:f>
              <c:strCache>
                <c:ptCount val="1"/>
                <c:pt idx="0">
                  <c:v>Отношение государственного долга к собственным доходам</c:v>
                </c:pt>
              </c:strCache>
            </c:strRef>
          </c:tx>
          <c:spPr>
            <a:ln>
              <a:solidFill>
                <a:srgbClr val="FF0000"/>
              </a:solidFill>
            </a:ln>
          </c:spPr>
          <c:marker>
            <c:spPr>
              <a:solidFill>
                <a:srgbClr val="FF0000"/>
              </a:solidFill>
            </c:spPr>
          </c:marker>
          <c:dPt>
            <c:idx val="1"/>
            <c:marker>
              <c:symbol val="none"/>
            </c:marker>
            <c:bubble3D val="0"/>
          </c:dPt>
          <c:dPt>
            <c:idx val="3"/>
            <c:marker>
              <c:symbol val="none"/>
            </c:marker>
            <c:bubble3D val="0"/>
          </c:dPt>
          <c:dPt>
            <c:idx val="5"/>
            <c:marker>
              <c:symbol val="none"/>
            </c:marker>
            <c:bubble3D val="0"/>
          </c:dPt>
          <c:dPt>
            <c:idx val="7"/>
            <c:marker>
              <c:symbol val="none"/>
            </c:marker>
            <c:bubble3D val="0"/>
          </c:dPt>
          <c:dPt>
            <c:idx val="9"/>
            <c:marker>
              <c:symbol val="none"/>
            </c:marker>
            <c:bubble3D val="0"/>
          </c:dPt>
          <c:dPt>
            <c:idx val="11"/>
            <c:marker>
              <c:symbol val="none"/>
            </c:marker>
            <c:bubble3D val="0"/>
          </c:dPt>
          <c:dPt>
            <c:idx val="13"/>
            <c:marker>
              <c:symbol val="none"/>
            </c:marker>
            <c:bubble3D val="0"/>
          </c:dPt>
          <c:dLbls>
            <c:dLbl>
              <c:idx val="0"/>
              <c:layout/>
              <c:tx>
                <c:rich>
                  <a:bodyPr/>
                  <a:lstStyle/>
                  <a:p>
                    <a:r>
                      <a:rPr lang="en-US"/>
                      <a:t>55,6</a:t>
                    </a:r>
                    <a:r>
                      <a:rPr lang="en-US" smtClean="0"/>
                      <a:t>%*</a:t>
                    </a:r>
                    <a:endParaRPr lang="en-US"/>
                  </a:p>
                </c:rich>
              </c:tx>
              <c:dLblPos val="t"/>
              <c:showLegendKey val="0"/>
              <c:showVal val="1"/>
              <c:showCatName val="0"/>
              <c:showSerName val="0"/>
              <c:showPercent val="0"/>
              <c:showBubbleSize val="0"/>
              <c:extLst>
                <c:ext xmlns:c15="http://schemas.microsoft.com/office/drawing/2012/chart" uri="{CE6537A1-D6FC-4f65-9D91-7224C49458BB}">
                  <c15:layout/>
                </c:ext>
              </c:extLst>
            </c:dLbl>
            <c:dLbl>
              <c:idx val="1"/>
              <c:delete val="1"/>
              <c:extLst>
                <c:ext xmlns:c15="http://schemas.microsoft.com/office/drawing/2012/chart" uri="{CE6537A1-D6FC-4f65-9D91-7224C49458BB}"/>
              </c:extLst>
            </c:dLbl>
            <c:dLbl>
              <c:idx val="2"/>
              <c:layout/>
              <c:tx>
                <c:rich>
                  <a:bodyPr/>
                  <a:lstStyle/>
                  <a:p>
                    <a:r>
                      <a:rPr lang="en-US"/>
                      <a:t>52,9</a:t>
                    </a:r>
                    <a:r>
                      <a:rPr lang="en-US" smtClean="0"/>
                      <a:t>%*</a:t>
                    </a:r>
                    <a:endParaRPr lang="en-US"/>
                  </a:p>
                </c:rich>
              </c:tx>
              <c:dLblPos val="t"/>
              <c:showLegendKey val="0"/>
              <c:showVal val="1"/>
              <c:showCatName val="0"/>
              <c:showSerName val="0"/>
              <c:showPercent val="0"/>
              <c:showBubbleSize val="0"/>
              <c:extLst>
                <c:ext xmlns:c15="http://schemas.microsoft.com/office/drawing/2012/chart" uri="{CE6537A1-D6FC-4f65-9D91-7224C49458BB}">
                  <c15:layout/>
                </c:ext>
              </c:extLst>
            </c:dLbl>
            <c:dLbl>
              <c:idx val="3"/>
              <c:delete val="1"/>
              <c:extLst>
                <c:ext xmlns:c15="http://schemas.microsoft.com/office/drawing/2012/chart" uri="{CE6537A1-D6FC-4f65-9D91-7224C49458BB}"/>
              </c:extLst>
            </c:dLbl>
            <c:dLbl>
              <c:idx val="4"/>
              <c:layout/>
              <c:tx>
                <c:rich>
                  <a:bodyPr/>
                  <a:lstStyle/>
                  <a:p>
                    <a:r>
                      <a:rPr lang="en-US"/>
                      <a:t>43,4</a:t>
                    </a:r>
                    <a:r>
                      <a:rPr lang="en-US" smtClean="0"/>
                      <a:t>%*</a:t>
                    </a:r>
                    <a:endParaRPr lang="en-US"/>
                  </a:p>
                </c:rich>
              </c:tx>
              <c:dLblPos val="t"/>
              <c:showLegendKey val="0"/>
              <c:showVal val="1"/>
              <c:showCatName val="0"/>
              <c:showSerName val="0"/>
              <c:showPercent val="0"/>
              <c:showBubbleSize val="0"/>
              <c:extLst>
                <c:ext xmlns:c15="http://schemas.microsoft.com/office/drawing/2012/chart" uri="{CE6537A1-D6FC-4f65-9D91-7224C49458BB}">
                  <c15:layout/>
                </c:ext>
              </c:extLst>
            </c:dLbl>
            <c:dLbl>
              <c:idx val="5"/>
              <c:delete val="1"/>
              <c:extLst>
                <c:ext xmlns:c15="http://schemas.microsoft.com/office/drawing/2012/chart" uri="{CE6537A1-D6FC-4f65-9D91-7224C49458BB}"/>
              </c:extLst>
            </c:dLbl>
            <c:dLbl>
              <c:idx val="6"/>
              <c:layout/>
              <c:tx>
                <c:rich>
                  <a:bodyPr/>
                  <a:lstStyle/>
                  <a:p>
                    <a:r>
                      <a:rPr lang="en-US"/>
                      <a:t>33,8</a:t>
                    </a:r>
                    <a:r>
                      <a:rPr lang="en-US" smtClean="0"/>
                      <a:t>%*</a:t>
                    </a:r>
                    <a:endParaRPr lang="en-US"/>
                  </a:p>
                </c:rich>
              </c:tx>
              <c:dLblPos val="t"/>
              <c:showLegendKey val="0"/>
              <c:showVal val="1"/>
              <c:showCatName val="0"/>
              <c:showSerName val="0"/>
              <c:showPercent val="0"/>
              <c:showBubbleSize val="0"/>
              <c:extLst>
                <c:ext xmlns:c15="http://schemas.microsoft.com/office/drawing/2012/chart" uri="{CE6537A1-D6FC-4f65-9D91-7224C49458BB}">
                  <c15:layout/>
                </c:ext>
              </c:extLst>
            </c:dLbl>
            <c:dLbl>
              <c:idx val="7"/>
              <c:delete val="1"/>
              <c:extLst>
                <c:ext xmlns:c15="http://schemas.microsoft.com/office/drawing/2012/chart" uri="{CE6537A1-D6FC-4f65-9D91-7224C49458BB}"/>
              </c:extLst>
            </c:dLbl>
            <c:dLbl>
              <c:idx val="8"/>
              <c:layout/>
              <c:tx>
                <c:rich>
                  <a:bodyPr/>
                  <a:lstStyle/>
                  <a:p>
                    <a:r>
                      <a:rPr lang="en-US"/>
                      <a:t>28,4</a:t>
                    </a:r>
                    <a:r>
                      <a:rPr lang="en-US" smtClean="0"/>
                      <a:t>%*</a:t>
                    </a:r>
                    <a:endParaRPr lang="en-US"/>
                  </a:p>
                </c:rich>
              </c:tx>
              <c:dLblPos val="t"/>
              <c:showLegendKey val="0"/>
              <c:showVal val="1"/>
              <c:showCatName val="0"/>
              <c:showSerName val="0"/>
              <c:showPercent val="0"/>
              <c:showBubbleSize val="0"/>
              <c:extLst>
                <c:ext xmlns:c15="http://schemas.microsoft.com/office/drawing/2012/chart" uri="{CE6537A1-D6FC-4f65-9D91-7224C49458BB}">
                  <c15:layout/>
                </c:ext>
              </c:extLst>
            </c:dLbl>
            <c:dLbl>
              <c:idx val="9"/>
              <c:delete val="1"/>
              <c:extLst>
                <c:ext xmlns:c15="http://schemas.microsoft.com/office/drawing/2012/chart" uri="{CE6537A1-D6FC-4f65-9D91-7224C49458BB}"/>
              </c:extLst>
            </c:dLbl>
            <c:dLbl>
              <c:idx val="10"/>
              <c:layout/>
              <c:tx>
                <c:rich>
                  <a:bodyPr/>
                  <a:lstStyle/>
                  <a:p>
                    <a:r>
                      <a:rPr lang="en-US"/>
                      <a:t>21,9</a:t>
                    </a:r>
                    <a:r>
                      <a:rPr lang="en-US" smtClean="0"/>
                      <a:t>%*</a:t>
                    </a:r>
                    <a:endParaRPr lang="en-US"/>
                  </a:p>
                </c:rich>
              </c:tx>
              <c:dLblPos val="t"/>
              <c:showLegendKey val="0"/>
              <c:showVal val="1"/>
              <c:showCatName val="0"/>
              <c:showSerName val="0"/>
              <c:showPercent val="0"/>
              <c:showBubbleSize val="0"/>
              <c:extLst>
                <c:ext xmlns:c15="http://schemas.microsoft.com/office/drawing/2012/chart" uri="{CE6537A1-D6FC-4f65-9D91-7224C49458BB}">
                  <c15:layout/>
                </c:ext>
              </c:extLst>
            </c:dLbl>
            <c:dLbl>
              <c:idx val="11"/>
              <c:delete val="1"/>
              <c:extLst>
                <c:ext xmlns:c15="http://schemas.microsoft.com/office/drawing/2012/chart" uri="{CE6537A1-D6FC-4f65-9D91-7224C49458BB}"/>
              </c:extLst>
            </c:dLbl>
            <c:dLbl>
              <c:idx val="13"/>
              <c:delete val="1"/>
              <c:extLst>
                <c:ext xmlns:c15="http://schemas.microsoft.com/office/drawing/2012/chart" uri="{CE6537A1-D6FC-4f65-9D91-7224C49458BB}"/>
              </c:extLst>
            </c:dLbl>
            <c:spPr>
              <a:noFill/>
              <a:ln>
                <a:noFill/>
              </a:ln>
              <a:effectLst/>
            </c:spPr>
            <c:txPr>
              <a:bodyPr/>
              <a:lstStyle/>
              <a:p>
                <a:pPr>
                  <a:defRPr sz="1200" b="1">
                    <a:latin typeface="Times New Roman" panose="02020603050405020304" pitchFamily="18" charset="0"/>
                    <a:cs typeface="Times New Roman" panose="02020603050405020304" pitchFamily="18" charset="0"/>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Лист1!$A$2:$A$13</c:f>
              <c:strCache>
                <c:ptCount val="12"/>
                <c:pt idx="0">
                  <c:v>Госдолг на 01.01.2017</c:v>
                </c:pt>
                <c:pt idx="1">
                  <c:v>Расходы на обслуживание 2016 год</c:v>
                </c:pt>
                <c:pt idx="2">
                  <c:v>Госдолг на 01.01.2018</c:v>
                </c:pt>
                <c:pt idx="3">
                  <c:v>Расходы на обслуживание 2017 год</c:v>
                </c:pt>
                <c:pt idx="4">
                  <c:v>Госдолг на 01.01.2019</c:v>
                </c:pt>
                <c:pt idx="5">
                  <c:v>Расходы на обслуживание 2018 год</c:v>
                </c:pt>
                <c:pt idx="6">
                  <c:v>Госдолг на 01.01.2020</c:v>
                </c:pt>
                <c:pt idx="7">
                  <c:v>Расходы на обслуживание 2019 год</c:v>
                </c:pt>
                <c:pt idx="8">
                  <c:v>Госдолг на 01.01.2021</c:v>
                </c:pt>
                <c:pt idx="9">
                  <c:v>Расходы на обслуживание 2020 год</c:v>
                </c:pt>
                <c:pt idx="10">
                  <c:v>Госдолг на 01.01.2022</c:v>
                </c:pt>
                <c:pt idx="11">
                  <c:v>Расходы на обслуживание 2021 год</c:v>
                </c:pt>
              </c:strCache>
            </c:strRef>
          </c:cat>
          <c:val>
            <c:numRef>
              <c:f>Лист1!$G$2:$G$13</c:f>
              <c:numCache>
                <c:formatCode>0.0%</c:formatCode>
                <c:ptCount val="12"/>
                <c:pt idx="0">
                  <c:v>0.55600000000000005</c:v>
                </c:pt>
                <c:pt idx="1">
                  <c:v>0.55600000000000005</c:v>
                </c:pt>
                <c:pt idx="2">
                  <c:v>0.52900000000000003</c:v>
                </c:pt>
                <c:pt idx="3">
                  <c:v>0.52900000000000003</c:v>
                </c:pt>
                <c:pt idx="4">
                  <c:v>0.434</c:v>
                </c:pt>
                <c:pt idx="5">
                  <c:v>0.434</c:v>
                </c:pt>
                <c:pt idx="6">
                  <c:v>0.33800000000000002</c:v>
                </c:pt>
                <c:pt idx="7">
                  <c:v>0.33800000000000002</c:v>
                </c:pt>
                <c:pt idx="8">
                  <c:v>0.28399999999999997</c:v>
                </c:pt>
                <c:pt idx="9">
                  <c:v>0.28399999999999997</c:v>
                </c:pt>
                <c:pt idx="10">
                  <c:v>0.219</c:v>
                </c:pt>
                <c:pt idx="11">
                  <c:v>0.219</c:v>
                </c:pt>
              </c:numCache>
            </c:numRef>
          </c:val>
          <c:smooth val="0"/>
        </c:ser>
        <c:dLbls>
          <c:showLegendKey val="0"/>
          <c:showVal val="0"/>
          <c:showCatName val="0"/>
          <c:showSerName val="0"/>
          <c:showPercent val="0"/>
          <c:showBubbleSize val="0"/>
        </c:dLbls>
        <c:marker val="1"/>
        <c:smooth val="0"/>
        <c:axId val="166096384"/>
        <c:axId val="48347328"/>
      </c:lineChart>
      <c:catAx>
        <c:axId val="166094336"/>
        <c:scaling>
          <c:orientation val="minMax"/>
        </c:scaling>
        <c:delete val="0"/>
        <c:axPos val="b"/>
        <c:numFmt formatCode="General" sourceLinked="1"/>
        <c:majorTickMark val="out"/>
        <c:minorTickMark val="none"/>
        <c:tickLblPos val="nextTo"/>
        <c:txPr>
          <a:bodyPr/>
          <a:lstStyle/>
          <a:p>
            <a:pPr>
              <a:defRPr sz="900" b="1">
                <a:latin typeface="Times New Roman" panose="02020603050405020304" pitchFamily="18" charset="0"/>
                <a:cs typeface="Times New Roman" panose="02020603050405020304" pitchFamily="18" charset="0"/>
              </a:defRPr>
            </a:pPr>
            <a:endParaRPr lang="ru-RU"/>
          </a:p>
        </c:txPr>
        <c:crossAx val="48346752"/>
        <c:crosses val="autoZero"/>
        <c:auto val="1"/>
        <c:lblAlgn val="ctr"/>
        <c:lblOffset val="100"/>
        <c:noMultiLvlLbl val="0"/>
      </c:catAx>
      <c:valAx>
        <c:axId val="48346752"/>
        <c:scaling>
          <c:orientation val="minMax"/>
          <c:max val="23000"/>
          <c:min val="0"/>
        </c:scaling>
        <c:delete val="0"/>
        <c:axPos val="l"/>
        <c:majorGridlines>
          <c:spPr>
            <a:ln>
              <a:noFill/>
            </a:ln>
          </c:spPr>
        </c:majorGridlines>
        <c:title>
          <c:tx>
            <c:rich>
              <a:bodyPr rot="-5400000" vert="horz" anchor="t" anchorCtr="1"/>
              <a:lstStyle/>
              <a:p>
                <a:pPr>
                  <a:defRPr sz="1400" b="0">
                    <a:latin typeface="Times New Roman" panose="02020603050405020304" pitchFamily="18" charset="0"/>
                    <a:cs typeface="Times New Roman" panose="02020603050405020304" pitchFamily="18" charset="0"/>
                  </a:defRPr>
                </a:pPr>
                <a:r>
                  <a:rPr lang="ru-RU" sz="1400" b="0" dirty="0" smtClean="0">
                    <a:latin typeface="Times New Roman" panose="02020603050405020304" pitchFamily="18" charset="0"/>
                    <a:cs typeface="Times New Roman" panose="02020603050405020304" pitchFamily="18" charset="0"/>
                  </a:rPr>
                  <a:t>млн. рублей</a:t>
                </a:r>
                <a:endParaRPr lang="ru-RU" sz="1400" b="0" dirty="0">
                  <a:latin typeface="Times New Roman" panose="02020603050405020304" pitchFamily="18" charset="0"/>
                  <a:cs typeface="Times New Roman" panose="02020603050405020304" pitchFamily="18" charset="0"/>
                </a:endParaRPr>
              </a:p>
            </c:rich>
          </c:tx>
          <c:layout>
            <c:manualLayout>
              <c:xMode val="edge"/>
              <c:yMode val="edge"/>
              <c:x val="2.6484545358920572E-2"/>
              <c:y val="2.223031448296894E-2"/>
            </c:manualLayout>
          </c:layout>
          <c:overlay val="0"/>
        </c:title>
        <c:numFmt formatCode="#,##0" sourceLinked="1"/>
        <c:majorTickMark val="none"/>
        <c:minorTickMark val="none"/>
        <c:tickLblPos val="none"/>
        <c:txPr>
          <a:bodyPr/>
          <a:lstStyle/>
          <a:p>
            <a:pPr>
              <a:defRPr sz="1600"/>
            </a:pPr>
            <a:endParaRPr lang="ru-RU"/>
          </a:p>
        </c:txPr>
        <c:crossAx val="166094336"/>
        <c:crosses val="autoZero"/>
        <c:crossBetween val="between"/>
      </c:valAx>
      <c:valAx>
        <c:axId val="48347328"/>
        <c:scaling>
          <c:orientation val="minMax"/>
          <c:max val="0.70000000000000007"/>
          <c:min val="-4"/>
        </c:scaling>
        <c:delete val="0"/>
        <c:axPos val="r"/>
        <c:numFmt formatCode="0.0%" sourceLinked="1"/>
        <c:majorTickMark val="none"/>
        <c:minorTickMark val="none"/>
        <c:tickLblPos val="none"/>
        <c:spPr>
          <a:noFill/>
          <a:ln>
            <a:noFill/>
          </a:ln>
        </c:spPr>
        <c:crossAx val="166096384"/>
        <c:crosses val="max"/>
        <c:crossBetween val="between"/>
      </c:valAx>
      <c:catAx>
        <c:axId val="166096384"/>
        <c:scaling>
          <c:orientation val="minMax"/>
        </c:scaling>
        <c:delete val="1"/>
        <c:axPos val="b"/>
        <c:numFmt formatCode="General" sourceLinked="1"/>
        <c:majorTickMark val="out"/>
        <c:minorTickMark val="none"/>
        <c:tickLblPos val="nextTo"/>
        <c:crossAx val="48347328"/>
        <c:crosses val="autoZero"/>
        <c:auto val="1"/>
        <c:lblAlgn val="ctr"/>
        <c:lblOffset val="100"/>
        <c:noMultiLvlLbl val="0"/>
      </c:catAx>
      <c:spPr>
        <a:noFill/>
        <a:ln>
          <a:noFill/>
        </a:ln>
      </c:spPr>
    </c:plotArea>
    <c:legend>
      <c:legendPos val="b"/>
      <c:layout>
        <c:manualLayout>
          <c:xMode val="edge"/>
          <c:yMode val="edge"/>
          <c:x val="0.75515179282732303"/>
          <c:y val="0.45001477843316579"/>
          <c:w val="0.23504298909811958"/>
          <c:h val="0.49913975245341136"/>
        </c:manualLayout>
      </c:layout>
      <c:overlay val="0"/>
      <c:txPr>
        <a:bodyPr/>
        <a:lstStyle/>
        <a:p>
          <a:pPr algn="l">
            <a:defRPr sz="900" b="1" i="0">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5"/>
      <c:rotY val="10"/>
      <c:depthPercent val="100"/>
      <c:rAngAx val="1"/>
    </c:view3D>
    <c:floor>
      <c:thickness val="0"/>
    </c:floor>
    <c:sideWall>
      <c:thickness val="0"/>
    </c:sideWall>
    <c:backWall>
      <c:thickness val="0"/>
    </c:backWall>
    <c:plotArea>
      <c:layout>
        <c:manualLayout>
          <c:layoutTarget val="inner"/>
          <c:xMode val="edge"/>
          <c:yMode val="edge"/>
          <c:x val="1.1983131817745298E-3"/>
          <c:y val="0.14098976408054581"/>
          <c:w val="0.99880172044376025"/>
          <c:h val="0.69865505506507197"/>
        </c:manualLayout>
      </c:layout>
      <c:bar3DChart>
        <c:barDir val="col"/>
        <c:grouping val="stacked"/>
        <c:varyColors val="0"/>
        <c:ser>
          <c:idx val="1"/>
          <c:order val="0"/>
          <c:tx>
            <c:strRef>
              <c:f>Лист1!$A$2</c:f>
              <c:strCache>
                <c:ptCount val="1"/>
                <c:pt idx="0">
                  <c:v>Безвозмездные поступления</c:v>
                </c:pt>
              </c:strCache>
            </c:strRef>
          </c:tx>
          <c:spPr>
            <a:solidFill>
              <a:srgbClr val="F97F88"/>
            </a:solidFill>
          </c:spPr>
          <c:invertIfNegative val="0"/>
          <c:dLbls>
            <c:spPr>
              <a:noFill/>
              <a:ln>
                <a:noFill/>
              </a:ln>
              <a:effectLst/>
            </c:spPr>
            <c:txPr>
              <a:bodyPr/>
              <a:lstStyle/>
              <a:p>
                <a:pPr>
                  <a:defRPr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Лист1!$B$1:$C$1</c:f>
              <c:strCache>
                <c:ptCount val="2"/>
                <c:pt idx="0">
                  <c:v>за 2020 год</c:v>
                </c:pt>
                <c:pt idx="1">
                  <c:v>за 2021 год</c:v>
                </c:pt>
              </c:strCache>
            </c:strRef>
          </c:cat>
          <c:val>
            <c:numRef>
              <c:f>Лист1!$B$2:$C$2</c:f>
              <c:numCache>
                <c:formatCode>_-* #,##0.0\ _₽_-;\-* #,##0.0\ _₽_-;_-* "-"??\ _₽_-;_-@_-</c:formatCode>
                <c:ptCount val="2"/>
                <c:pt idx="0">
                  <c:v>38947.199999999997</c:v>
                </c:pt>
                <c:pt idx="1">
                  <c:v>41079.599999999999</c:v>
                </c:pt>
              </c:numCache>
            </c:numRef>
          </c:val>
        </c:ser>
        <c:ser>
          <c:idx val="2"/>
          <c:order val="1"/>
          <c:tx>
            <c:strRef>
              <c:f>Лист1!$A$3</c:f>
              <c:strCache>
                <c:ptCount val="1"/>
                <c:pt idx="0">
                  <c:v>Собственные доходы (налоговые и неналоговые доходы)</c:v>
                </c:pt>
              </c:strCache>
            </c:strRef>
          </c:tx>
          <c:spPr>
            <a:solidFill>
              <a:srgbClr val="CCFF66"/>
            </a:solidFill>
          </c:spPr>
          <c:invertIfNegative val="0"/>
          <c:dLbls>
            <c:spPr>
              <a:noFill/>
              <a:ln>
                <a:noFill/>
              </a:ln>
              <a:effectLst/>
            </c:spPr>
            <c:txPr>
              <a:bodyPr/>
              <a:lstStyle/>
              <a:p>
                <a:pPr>
                  <a:defRPr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Лист1!$B$1:$C$1</c:f>
              <c:strCache>
                <c:ptCount val="2"/>
                <c:pt idx="0">
                  <c:v>за 2020 год</c:v>
                </c:pt>
                <c:pt idx="1">
                  <c:v>за 2021 год</c:v>
                </c:pt>
              </c:strCache>
            </c:strRef>
          </c:cat>
          <c:val>
            <c:numRef>
              <c:f>Лист1!$B$3:$C$3</c:f>
              <c:numCache>
                <c:formatCode>_-* #,##0.0\ _₽_-;\-* #,##0.0\ _₽_-;_-* "-"??\ _₽_-;_-@_-</c:formatCode>
                <c:ptCount val="2"/>
                <c:pt idx="0">
                  <c:v>31296.799999999999</c:v>
                </c:pt>
                <c:pt idx="1">
                  <c:v>36308.300000000003</c:v>
                </c:pt>
              </c:numCache>
            </c:numRef>
          </c:val>
        </c:ser>
        <c:dLbls>
          <c:showLegendKey val="0"/>
          <c:showVal val="0"/>
          <c:showCatName val="0"/>
          <c:showSerName val="0"/>
          <c:showPercent val="0"/>
          <c:showBubbleSize val="0"/>
        </c:dLbls>
        <c:gapWidth val="157"/>
        <c:gapDepth val="250"/>
        <c:shape val="cylinder"/>
        <c:axId val="165824000"/>
        <c:axId val="46379520"/>
        <c:axId val="0"/>
      </c:bar3DChart>
      <c:catAx>
        <c:axId val="165824000"/>
        <c:scaling>
          <c:orientation val="minMax"/>
        </c:scaling>
        <c:delete val="0"/>
        <c:axPos val="b"/>
        <c:numFmt formatCode="General" sourceLinked="1"/>
        <c:majorTickMark val="none"/>
        <c:minorTickMark val="none"/>
        <c:tickLblPos val="nextTo"/>
        <c:txPr>
          <a:bodyPr/>
          <a:lstStyle/>
          <a:p>
            <a:pPr>
              <a:defRPr>
                <a:latin typeface="Times New Roman" panose="02020603050405020304" pitchFamily="18" charset="0"/>
                <a:cs typeface="Times New Roman" panose="02020603050405020304" pitchFamily="18" charset="0"/>
              </a:defRPr>
            </a:pPr>
            <a:endParaRPr lang="ru-RU"/>
          </a:p>
        </c:txPr>
        <c:crossAx val="46379520"/>
        <c:crosses val="autoZero"/>
        <c:auto val="1"/>
        <c:lblAlgn val="ctr"/>
        <c:lblOffset val="100"/>
        <c:noMultiLvlLbl val="0"/>
      </c:catAx>
      <c:valAx>
        <c:axId val="46379520"/>
        <c:scaling>
          <c:orientation val="minMax"/>
          <c:min val="0"/>
        </c:scaling>
        <c:delete val="1"/>
        <c:axPos val="l"/>
        <c:majorGridlines/>
        <c:numFmt formatCode="_-* #,##0.0\ _₽_-;\-* #,##0.0\ _₽_-;_-* &quot;-&quot;??\ _₽_-;_-@_-" sourceLinked="1"/>
        <c:majorTickMark val="none"/>
        <c:minorTickMark val="none"/>
        <c:tickLblPos val="nextTo"/>
        <c:crossAx val="165824000"/>
        <c:crosses val="autoZero"/>
        <c:crossBetween val="between"/>
      </c:valAx>
      <c:spPr>
        <a:noFill/>
        <a:ln w="25409">
          <a:noFill/>
        </a:ln>
      </c:spPr>
    </c:plotArea>
    <c:legend>
      <c:legendPos val="b"/>
      <c:layout>
        <c:manualLayout>
          <c:xMode val="edge"/>
          <c:yMode val="edge"/>
          <c:x val="0"/>
          <c:y val="0.90905233507645478"/>
          <c:w val="0.98177580080556026"/>
          <c:h val="7.6914808036443724E-2"/>
        </c:manualLayout>
      </c:layout>
      <c:overlay val="0"/>
      <c:txPr>
        <a:bodyPr/>
        <a:lstStyle/>
        <a:p>
          <a:pPr>
            <a:defRPr>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200">
          <a:latin typeface="TimesET" pitchFamily="2" charset="0"/>
        </a:defRPr>
      </a:pPr>
      <a:endParaRPr lang="ru-RU"/>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580271427296"/>
          <c:y val="0.20675252500965896"/>
          <c:w val="0.69770138851426877"/>
          <c:h val="0.61389758517710302"/>
        </c:manualLayout>
      </c:layout>
      <c:doughnutChart>
        <c:varyColors val="1"/>
        <c:ser>
          <c:idx val="0"/>
          <c:order val="0"/>
          <c:tx>
            <c:strRef>
              <c:f>Лист1!$B$1</c:f>
              <c:strCache>
                <c:ptCount val="1"/>
                <c:pt idx="0">
                  <c:v>Собств</c:v>
                </c:pt>
              </c:strCache>
            </c:strRef>
          </c:tx>
          <c:spPr>
            <a:ln>
              <a:noFill/>
              <a:round/>
            </a:ln>
            <a:effectLst/>
            <a:scene3d>
              <a:camera prst="orthographicFront"/>
              <a:lightRig rig="flood" dir="t"/>
            </a:scene3d>
            <a:sp3d prstMaterial="softEdge">
              <a:bevelT w="63500" h="25400"/>
            </a:sp3d>
          </c:spPr>
          <c:dPt>
            <c:idx val="0"/>
            <c:bubble3D val="0"/>
            <c:spPr>
              <a:solidFill>
                <a:srgbClr val="3BCB27"/>
              </a:solidFill>
              <a:ln>
                <a:solidFill>
                  <a:srgbClr val="3BCB27"/>
                </a:solidFill>
              </a:ln>
              <a:scene3d>
                <a:camera prst="orthographicFront"/>
                <a:lightRig rig="flood" dir="t"/>
              </a:scene3d>
              <a:sp3d prstMaterial="softEdge">
                <a:bevelT w="63500" h="25400"/>
              </a:sp3d>
            </c:spPr>
          </c:dPt>
          <c:dPt>
            <c:idx val="1"/>
            <c:bubble3D val="0"/>
            <c:spPr>
              <a:solidFill>
                <a:srgbClr val="E76FBC"/>
              </a:solidFill>
              <a:ln>
                <a:noFill/>
                <a:round/>
              </a:ln>
              <a:effectLst/>
              <a:scene3d>
                <a:camera prst="orthographicFront"/>
                <a:lightRig rig="flood" dir="t"/>
              </a:scene3d>
              <a:sp3d prstMaterial="softEdge">
                <a:bevelT w="63500" h="25400"/>
              </a:sp3d>
            </c:spPr>
          </c:dPt>
          <c:dPt>
            <c:idx val="2"/>
            <c:bubble3D val="0"/>
            <c:spPr>
              <a:solidFill>
                <a:srgbClr val="FFFF00"/>
              </a:solidFill>
              <a:ln>
                <a:noFill/>
                <a:round/>
              </a:ln>
              <a:effectLst/>
              <a:scene3d>
                <a:camera prst="orthographicFront"/>
                <a:lightRig rig="flood" dir="t"/>
              </a:scene3d>
              <a:sp3d prstMaterial="softEdge">
                <a:bevelT w="63500" h="25400"/>
              </a:sp3d>
            </c:spPr>
          </c:dPt>
          <c:dPt>
            <c:idx val="3"/>
            <c:bubble3D val="0"/>
            <c:spPr>
              <a:solidFill>
                <a:srgbClr val="FF3300"/>
              </a:solidFill>
              <a:ln>
                <a:noFill/>
                <a:round/>
              </a:ln>
              <a:effectLst/>
              <a:scene3d>
                <a:camera prst="orthographicFront"/>
                <a:lightRig rig="flood" dir="t"/>
              </a:scene3d>
              <a:sp3d prstMaterial="softEdge">
                <a:bevelT w="63500" h="25400"/>
              </a:sp3d>
            </c:spPr>
          </c:dPt>
          <c:dPt>
            <c:idx val="4"/>
            <c:bubble3D val="0"/>
            <c:spPr>
              <a:solidFill>
                <a:schemeClr val="tx2">
                  <a:lumMod val="60000"/>
                  <a:lumOff val="40000"/>
                </a:schemeClr>
              </a:solidFill>
              <a:ln>
                <a:noFill/>
                <a:round/>
              </a:ln>
              <a:effectLst/>
              <a:scene3d>
                <a:camera prst="orthographicFront"/>
                <a:lightRig rig="flood" dir="t"/>
              </a:scene3d>
              <a:sp3d prstMaterial="softEdge">
                <a:bevelT w="63500" h="25400"/>
              </a:sp3d>
            </c:spPr>
          </c:dPt>
          <c:dPt>
            <c:idx val="5"/>
            <c:bubble3D val="0"/>
            <c:spPr>
              <a:solidFill>
                <a:srgbClr val="F7633B"/>
              </a:solidFill>
              <a:ln>
                <a:noFill/>
                <a:round/>
              </a:ln>
              <a:effectLst/>
              <a:scene3d>
                <a:camera prst="orthographicFront"/>
                <a:lightRig rig="flood" dir="t"/>
              </a:scene3d>
              <a:sp3d prstMaterial="softEdge">
                <a:bevelT w="63500" h="25400"/>
              </a:sp3d>
            </c:spPr>
          </c:dPt>
          <c:dLbls>
            <c:dLbl>
              <c:idx val="0"/>
              <c:layout>
                <c:manualLayout>
                  <c:x val="0.15856148385845978"/>
                  <c:y val="-0.1553102723246339"/>
                </c:manualLayout>
              </c:layout>
              <c:tx>
                <c:rich>
                  <a:bodyPr/>
                  <a:lstStyle/>
                  <a:p>
                    <a:r>
                      <a:rPr lang="ru-RU" sz="1000" dirty="0" smtClean="0"/>
                      <a:t>Налог </a:t>
                    </a:r>
                    <a:r>
                      <a:rPr lang="ru-RU" sz="1000" dirty="0"/>
                      <a:t>на доходы физических лиц
</a:t>
                    </a:r>
                    <a:r>
                      <a:rPr lang="ru-RU" sz="1000" dirty="0" smtClean="0"/>
                      <a:t>11 533,3</a:t>
                    </a:r>
                    <a:r>
                      <a:rPr lang="ru-RU" sz="1000" dirty="0"/>
                      <a:t>
</a:t>
                    </a:r>
                    <a:r>
                      <a:rPr lang="ru-RU" sz="1000" dirty="0" smtClean="0"/>
                      <a:t>  31,8%</a:t>
                    </a:r>
                    <a:endParaRPr lang="ru-RU" dirty="0"/>
                  </a:p>
                </c:rich>
              </c:tx>
              <c:showLegendKey val="0"/>
              <c:showVal val="1"/>
              <c:showCatName val="1"/>
              <c:showSerName val="0"/>
              <c:showPercent val="1"/>
              <c:showBubbleSize val="0"/>
              <c:separator>
</c:separator>
              <c:extLst>
                <c:ext xmlns:c15="http://schemas.microsoft.com/office/drawing/2012/chart" uri="{CE6537A1-D6FC-4f65-9D91-7224C49458BB}"/>
              </c:extLst>
            </c:dLbl>
            <c:dLbl>
              <c:idx val="1"/>
              <c:layout>
                <c:manualLayout>
                  <c:x val="0.24532154106403212"/>
                  <c:y val="0.14214817756567677"/>
                </c:manualLayout>
              </c:layout>
              <c:tx>
                <c:rich>
                  <a:bodyPr/>
                  <a:lstStyle/>
                  <a:p>
                    <a:r>
                      <a:rPr lang="ru-RU" sz="1000" dirty="0"/>
                      <a:t>Налог на прибыль организаций
</a:t>
                    </a:r>
                    <a:r>
                      <a:rPr lang="ru-RU" sz="1000" dirty="0" smtClean="0"/>
                      <a:t>9 965,0</a:t>
                    </a:r>
                    <a:r>
                      <a:rPr lang="ru-RU" sz="1000" dirty="0"/>
                      <a:t>
</a:t>
                    </a:r>
                    <a:r>
                      <a:rPr lang="ru-RU" sz="1000" dirty="0" smtClean="0"/>
                      <a:t>27,5%</a:t>
                    </a:r>
                    <a:endParaRPr lang="ru-RU" dirty="0"/>
                  </a:p>
                </c:rich>
              </c:tx>
              <c:showLegendKey val="0"/>
              <c:showVal val="1"/>
              <c:showCatName val="1"/>
              <c:showSerName val="0"/>
              <c:showPercent val="1"/>
              <c:showBubbleSize val="0"/>
              <c:separator>
</c:separator>
              <c:extLst>
                <c:ext xmlns:c15="http://schemas.microsoft.com/office/drawing/2012/chart" uri="{CE6537A1-D6FC-4f65-9D91-7224C49458BB}"/>
              </c:extLst>
            </c:dLbl>
            <c:dLbl>
              <c:idx val="2"/>
              <c:layout>
                <c:manualLayout>
                  <c:x val="-0.17651184052168165"/>
                  <c:y val="0.12372174236030159"/>
                </c:manualLayout>
              </c:layout>
              <c:tx>
                <c:rich>
                  <a:bodyPr/>
                  <a:lstStyle/>
                  <a:p>
                    <a:r>
                      <a:rPr lang="ru-RU" sz="1000" dirty="0" smtClean="0"/>
                      <a:t>Налоги </a:t>
                    </a:r>
                    <a:r>
                      <a:rPr lang="ru-RU" sz="1000" dirty="0"/>
                      <a:t>на имущество
</a:t>
                    </a:r>
                    <a:r>
                      <a:rPr lang="ru-RU" sz="1000" dirty="0" smtClean="0"/>
                      <a:t>3 716,8</a:t>
                    </a:r>
                    <a:r>
                      <a:rPr lang="ru-RU" sz="1000" dirty="0"/>
                      <a:t>
</a:t>
                    </a:r>
                    <a:r>
                      <a:rPr lang="ru-RU" sz="1000" dirty="0" smtClean="0"/>
                      <a:t>10,2%</a:t>
                    </a:r>
                    <a:endParaRPr lang="ru-RU" dirty="0"/>
                  </a:p>
                </c:rich>
              </c:tx>
              <c:showLegendKey val="0"/>
              <c:showVal val="1"/>
              <c:showCatName val="1"/>
              <c:showSerName val="0"/>
              <c:showPercent val="1"/>
              <c:showBubbleSize val="0"/>
              <c:separator>
</c:separator>
              <c:extLst>
                <c:ext xmlns:c15="http://schemas.microsoft.com/office/drawing/2012/chart" uri="{CE6537A1-D6FC-4f65-9D91-7224C49458BB}"/>
              </c:extLst>
            </c:dLbl>
            <c:dLbl>
              <c:idx val="3"/>
              <c:layout>
                <c:manualLayout>
                  <c:x val="-0.17352011441114468"/>
                  <c:y val="-8.1603702407858497E-2"/>
                </c:manualLayout>
              </c:layout>
              <c:tx>
                <c:rich>
                  <a:bodyPr/>
                  <a:lstStyle/>
                  <a:p>
                    <a:r>
                      <a:rPr lang="ru-RU" sz="1000" dirty="0"/>
                      <a:t>Акцизы по подакцизным товарам
</a:t>
                    </a:r>
                    <a:r>
                      <a:rPr lang="ru-RU" sz="1000" dirty="0" smtClean="0"/>
                      <a:t>5 252,7</a:t>
                    </a:r>
                    <a:r>
                      <a:rPr lang="ru-RU" sz="1000" dirty="0"/>
                      <a:t>
</a:t>
                    </a:r>
                    <a:r>
                      <a:rPr lang="ru-RU" sz="1000" dirty="0" smtClean="0"/>
                      <a:t>14,5%</a:t>
                    </a:r>
                    <a:endParaRPr lang="ru-RU" dirty="0"/>
                  </a:p>
                </c:rich>
              </c:tx>
              <c:showLegendKey val="0"/>
              <c:showVal val="1"/>
              <c:showCatName val="1"/>
              <c:showSerName val="0"/>
              <c:showPercent val="1"/>
              <c:showBubbleSize val="0"/>
              <c:separator>
</c:separator>
              <c:extLst>
                <c:ext xmlns:c15="http://schemas.microsoft.com/office/drawing/2012/chart" uri="{CE6537A1-D6FC-4f65-9D91-7224C49458BB}"/>
              </c:extLst>
            </c:dLbl>
            <c:dLbl>
              <c:idx val="4"/>
              <c:layout>
                <c:manualLayout>
                  <c:x val="-0.15556975774792281"/>
                  <c:y val="-0.14478076233652315"/>
                </c:manualLayout>
              </c:layout>
              <c:tx>
                <c:rich>
                  <a:bodyPr/>
                  <a:lstStyle/>
                  <a:p>
                    <a:r>
                      <a:rPr lang="ru-RU" sz="1000" dirty="0" smtClean="0"/>
                      <a:t>Другие </a:t>
                    </a:r>
                    <a:r>
                      <a:rPr lang="ru-RU" sz="1000" dirty="0"/>
                      <a:t>налоги
</a:t>
                    </a:r>
                    <a:r>
                      <a:rPr lang="ru-RU" sz="1000" dirty="0" smtClean="0"/>
                      <a:t>3 464,8</a:t>
                    </a:r>
                    <a:r>
                      <a:rPr lang="ru-RU" sz="1000" dirty="0"/>
                      <a:t>
</a:t>
                    </a:r>
                    <a:r>
                      <a:rPr lang="ru-RU" sz="1000" dirty="0" smtClean="0"/>
                      <a:t>9,5%</a:t>
                    </a:r>
                    <a:endParaRPr lang="ru-RU" dirty="0"/>
                  </a:p>
                </c:rich>
              </c:tx>
              <c:showLegendKey val="0"/>
              <c:showVal val="1"/>
              <c:showCatName val="1"/>
              <c:showSerName val="0"/>
              <c:showPercent val="1"/>
              <c:showBubbleSize val="0"/>
              <c:separator>
</c:separator>
              <c:extLst>
                <c:ext xmlns:c15="http://schemas.microsoft.com/office/drawing/2012/chart" uri="{CE6537A1-D6FC-4f65-9D91-7224C49458BB}"/>
              </c:extLst>
            </c:dLbl>
            <c:dLbl>
              <c:idx val="5"/>
              <c:layout>
                <c:manualLayout>
                  <c:x val="-2.0942082773758895E-2"/>
                  <c:y val="-0.16583978231274468"/>
                </c:manualLayout>
              </c:layout>
              <c:tx>
                <c:rich>
                  <a:bodyPr/>
                  <a:lstStyle/>
                  <a:p>
                    <a:r>
                      <a:rPr lang="ru-RU" sz="1000" dirty="0"/>
                      <a:t>Неналоговые доходы
</a:t>
                    </a:r>
                    <a:r>
                      <a:rPr lang="ru-RU" sz="1000" dirty="0" smtClean="0"/>
                      <a:t>2</a:t>
                    </a:r>
                    <a:r>
                      <a:rPr lang="ru-RU" sz="1000" baseline="0" dirty="0" smtClean="0"/>
                      <a:t> 375,7</a:t>
                    </a:r>
                    <a:r>
                      <a:rPr lang="ru-RU" sz="1000" dirty="0"/>
                      <a:t>
</a:t>
                    </a:r>
                    <a:r>
                      <a:rPr lang="ru-RU" sz="1000" dirty="0" smtClean="0"/>
                      <a:t>6,5%</a:t>
                    </a:r>
                    <a:endParaRPr lang="ru-RU" dirty="0"/>
                  </a:p>
                </c:rich>
              </c:tx>
              <c:showLegendKey val="0"/>
              <c:showVal val="1"/>
              <c:showCatName val="1"/>
              <c:showSerName val="0"/>
              <c:showPercent val="1"/>
              <c:showBubbleSize val="0"/>
              <c:separator>
</c:separator>
              <c:extLst>
                <c:ext xmlns:c15="http://schemas.microsoft.com/office/drawing/2012/chart" uri="{CE6537A1-D6FC-4f65-9D91-7224C49458BB}"/>
              </c:extLst>
            </c:dLbl>
            <c:spPr>
              <a:noFill/>
              <a:ln>
                <a:noFill/>
              </a:ln>
              <a:effectLst/>
            </c:spPr>
            <c:txPr>
              <a:bodyPr/>
              <a:lstStyle/>
              <a:p>
                <a:pPr>
                  <a:defRPr sz="1000" b="1">
                    <a:latin typeface="Times New Roman" panose="02020603050405020304" pitchFamily="18" charset="0"/>
                    <a:cs typeface="Times New Roman" panose="02020603050405020304" pitchFamily="18" charset="0"/>
                  </a:defRPr>
                </a:pPr>
                <a:endParaRPr lang="ru-RU"/>
              </a:p>
            </c:txPr>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Лист1!$A$2:$A$7</c:f>
              <c:strCache>
                <c:ptCount val="6"/>
                <c:pt idx="0">
                  <c:v>Налог на доходы физических лиц</c:v>
                </c:pt>
                <c:pt idx="1">
                  <c:v>Налог на прибыль организаций</c:v>
                </c:pt>
                <c:pt idx="2">
                  <c:v>Налоги на имущество</c:v>
                </c:pt>
                <c:pt idx="3">
                  <c:v>Акцизы по подакцизным товарам</c:v>
                </c:pt>
                <c:pt idx="4">
                  <c:v>Другие налоги</c:v>
                </c:pt>
                <c:pt idx="5">
                  <c:v>Неналоговые доходы</c:v>
                </c:pt>
              </c:strCache>
            </c:strRef>
          </c:cat>
          <c:val>
            <c:numRef>
              <c:f>Лист1!$B$2:$B$7</c:f>
              <c:numCache>
                <c:formatCode>0.0</c:formatCode>
                <c:ptCount val="6"/>
                <c:pt idx="0">
                  <c:v>11533.3</c:v>
                </c:pt>
                <c:pt idx="1">
                  <c:v>9965</c:v>
                </c:pt>
                <c:pt idx="2">
                  <c:v>3716.8</c:v>
                </c:pt>
                <c:pt idx="3">
                  <c:v>5252.7</c:v>
                </c:pt>
                <c:pt idx="4">
                  <c:v>3464.8</c:v>
                </c:pt>
                <c:pt idx="5">
                  <c:v>2375.6999999999998</c:v>
                </c:pt>
              </c:numCache>
            </c:numRef>
          </c:val>
        </c:ser>
        <c:dLbls>
          <c:showLegendKey val="0"/>
          <c:showVal val="1"/>
          <c:showCatName val="1"/>
          <c:showSerName val="0"/>
          <c:showPercent val="0"/>
          <c:showBubbleSize val="0"/>
          <c:showLeaderLines val="1"/>
        </c:dLbls>
        <c:firstSliceAng val="0"/>
        <c:holeSize val="44"/>
      </c:doughnutChart>
      <c:spPr>
        <a:effectLst>
          <a:glow rad="139700">
            <a:schemeClr val="accent1">
              <a:satMod val="175000"/>
              <a:alpha val="40000"/>
            </a:schemeClr>
          </a:glow>
        </a:effectLst>
      </c:spPr>
    </c:plotArea>
    <c:plotVisOnly val="1"/>
    <c:dispBlanksAs val="zero"/>
    <c:showDLblsOverMax val="0"/>
  </c:chart>
  <c:txPr>
    <a:bodyPr/>
    <a:lstStyle/>
    <a:p>
      <a:pPr>
        <a:defRPr sz="1800"/>
      </a:pPr>
      <a:endParaRPr lang="ru-RU"/>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910870516185476"/>
          <c:y val="2.5527134411966041E-2"/>
          <c:w val="0.66917596237970256"/>
          <c:h val="0.8427952728169058"/>
        </c:manualLayout>
      </c:layout>
      <c:barChart>
        <c:barDir val="bar"/>
        <c:grouping val="clustered"/>
        <c:varyColors val="0"/>
        <c:ser>
          <c:idx val="0"/>
          <c:order val="0"/>
          <c:tx>
            <c:strRef>
              <c:f>Лист1!$B$1</c:f>
              <c:strCache>
                <c:ptCount val="1"/>
                <c:pt idx="0">
                  <c:v>Факт</c:v>
                </c:pt>
              </c:strCache>
            </c:strRef>
          </c:tx>
          <c:spPr>
            <a:scene3d>
              <a:camera prst="orthographicFront"/>
              <a:lightRig rig="threePt" dir="t"/>
            </a:scene3d>
            <a:sp3d prstMaterial="dkEdge"/>
          </c:spPr>
          <c:invertIfNegative val="0"/>
          <c:dLbls>
            <c:spPr>
              <a:noFill/>
              <a:ln w="25372">
                <a:noFill/>
              </a:ln>
            </c:spPr>
            <c:txPr>
              <a:bodyPr/>
              <a:lstStyle/>
              <a:p>
                <a:pPr>
                  <a:defRPr sz="110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Лист1!$A$2:$A$9</c:f>
              <c:strCache>
                <c:ptCount val="8"/>
                <c:pt idx="0">
                  <c:v>Неналоговые доходы</c:v>
                </c:pt>
                <c:pt idx="1">
                  <c:v>Налоги на совокупный доход
</c:v>
                </c:pt>
                <c:pt idx="2">
                  <c:v>Налоги на имущество</c:v>
                </c:pt>
                <c:pt idx="3">
                  <c:v>Акцизы</c:v>
                </c:pt>
                <c:pt idx="4">
                  <c:v>Налог на прибыль 
организаций</c:v>
                </c:pt>
                <c:pt idx="5">
                  <c:v>Налог на доходы 
физических лиц</c:v>
                </c:pt>
                <c:pt idx="6">
                  <c:v>Налоговые доходы</c:v>
                </c:pt>
                <c:pt idx="7">
                  <c:v>Доходы бюджета</c:v>
                </c:pt>
              </c:strCache>
            </c:strRef>
          </c:cat>
          <c:val>
            <c:numRef>
              <c:f>Лист1!$B$2:$B$9</c:f>
              <c:numCache>
                <c:formatCode>#,##0.0</c:formatCode>
                <c:ptCount val="8"/>
                <c:pt idx="0">
                  <c:v>2375.6999999999998</c:v>
                </c:pt>
                <c:pt idx="1">
                  <c:v>3297.9</c:v>
                </c:pt>
                <c:pt idx="2">
                  <c:v>3716.8</c:v>
                </c:pt>
                <c:pt idx="3">
                  <c:v>5252.7</c:v>
                </c:pt>
                <c:pt idx="4">
                  <c:v>9965</c:v>
                </c:pt>
                <c:pt idx="5">
                  <c:v>11533.3</c:v>
                </c:pt>
                <c:pt idx="6">
                  <c:v>33932.6</c:v>
                </c:pt>
                <c:pt idx="7">
                  <c:v>77387.899999999994</c:v>
                </c:pt>
              </c:numCache>
            </c:numRef>
          </c:val>
        </c:ser>
        <c:ser>
          <c:idx val="1"/>
          <c:order val="1"/>
          <c:tx>
            <c:strRef>
              <c:f>Лист1!$C$1</c:f>
              <c:strCache>
                <c:ptCount val="1"/>
                <c:pt idx="0">
                  <c:v>План</c:v>
                </c:pt>
              </c:strCache>
            </c:strRef>
          </c:tx>
          <c:spPr>
            <a:scene3d>
              <a:camera prst="orthographicFront"/>
              <a:lightRig rig="threePt" dir="t"/>
            </a:scene3d>
            <a:sp3d prstMaterial="matte"/>
          </c:spPr>
          <c:invertIfNegative val="0"/>
          <c:dLbls>
            <c:spPr>
              <a:noFill/>
              <a:ln w="25372">
                <a:noFill/>
              </a:ln>
            </c:spPr>
            <c:txPr>
              <a:bodyPr/>
              <a:lstStyle/>
              <a:p>
                <a:pPr>
                  <a:defRPr sz="110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Лист1!$A$2:$A$9</c:f>
              <c:strCache>
                <c:ptCount val="8"/>
                <c:pt idx="0">
                  <c:v>Неналоговые доходы</c:v>
                </c:pt>
                <c:pt idx="1">
                  <c:v>Налоги на совокупный доход
</c:v>
                </c:pt>
                <c:pt idx="2">
                  <c:v>Налоги на имущество</c:v>
                </c:pt>
                <c:pt idx="3">
                  <c:v>Акцизы</c:v>
                </c:pt>
                <c:pt idx="4">
                  <c:v>Налог на прибыль 
организаций</c:v>
                </c:pt>
                <c:pt idx="5">
                  <c:v>Налог на доходы 
физических лиц</c:v>
                </c:pt>
                <c:pt idx="6">
                  <c:v>Налоговые доходы</c:v>
                </c:pt>
                <c:pt idx="7">
                  <c:v>Доходы бюджета</c:v>
                </c:pt>
              </c:strCache>
            </c:strRef>
          </c:cat>
          <c:val>
            <c:numRef>
              <c:f>Лист1!$C$2:$C$9</c:f>
              <c:numCache>
                <c:formatCode>#,##0.0</c:formatCode>
                <c:ptCount val="8"/>
                <c:pt idx="0">
                  <c:v>1713</c:v>
                </c:pt>
                <c:pt idx="1">
                  <c:v>3167.5</c:v>
                </c:pt>
                <c:pt idx="2">
                  <c:v>3728.5</c:v>
                </c:pt>
                <c:pt idx="3">
                  <c:v>5113</c:v>
                </c:pt>
                <c:pt idx="4">
                  <c:v>8967.4</c:v>
                </c:pt>
                <c:pt idx="5">
                  <c:v>11018.4</c:v>
                </c:pt>
                <c:pt idx="6">
                  <c:v>32146.2</c:v>
                </c:pt>
                <c:pt idx="7">
                  <c:v>73205.7</c:v>
                </c:pt>
              </c:numCache>
            </c:numRef>
          </c:val>
        </c:ser>
        <c:dLbls>
          <c:showLegendKey val="0"/>
          <c:showVal val="0"/>
          <c:showCatName val="0"/>
          <c:showSerName val="0"/>
          <c:showPercent val="0"/>
          <c:showBubbleSize val="0"/>
        </c:dLbls>
        <c:gapWidth val="75"/>
        <c:overlap val="-25"/>
        <c:axId val="166901760"/>
        <c:axId val="48342144"/>
      </c:barChart>
      <c:catAx>
        <c:axId val="166901760"/>
        <c:scaling>
          <c:orientation val="minMax"/>
        </c:scaling>
        <c:delete val="0"/>
        <c:axPos val="l"/>
        <c:numFmt formatCode="General" sourceLinked="1"/>
        <c:majorTickMark val="none"/>
        <c:minorTickMark val="none"/>
        <c:tickLblPos val="low"/>
        <c:txPr>
          <a:bodyPr/>
          <a:lstStyle/>
          <a:p>
            <a:pPr>
              <a:defRPr>
                <a:latin typeface="Times New Roman" panose="02020603050405020304" pitchFamily="18" charset="0"/>
                <a:cs typeface="Times New Roman" panose="02020603050405020304" pitchFamily="18" charset="0"/>
              </a:defRPr>
            </a:pPr>
            <a:endParaRPr lang="ru-RU"/>
          </a:p>
        </c:txPr>
        <c:crossAx val="48342144"/>
        <c:crosses val="autoZero"/>
        <c:auto val="1"/>
        <c:lblAlgn val="ctr"/>
        <c:lblOffset val="100"/>
        <c:noMultiLvlLbl val="0"/>
      </c:catAx>
      <c:valAx>
        <c:axId val="48342144"/>
        <c:scaling>
          <c:orientation val="minMax"/>
        </c:scaling>
        <c:delete val="1"/>
        <c:axPos val="b"/>
        <c:numFmt formatCode="#,##0.0" sourceLinked="1"/>
        <c:majorTickMark val="out"/>
        <c:minorTickMark val="none"/>
        <c:tickLblPos val="nextTo"/>
        <c:crossAx val="166901760"/>
        <c:crosses val="autoZero"/>
        <c:crossBetween val="between"/>
      </c:valAx>
      <c:spPr>
        <a:noFill/>
        <a:ln w="25372">
          <a:noFill/>
        </a:ln>
      </c:spPr>
    </c:plotArea>
    <c:legend>
      <c:legendPos val="r"/>
      <c:layout>
        <c:manualLayout>
          <c:xMode val="edge"/>
          <c:yMode val="edge"/>
          <c:x val="6.6388888888888886E-2"/>
          <c:y val="0.91811040141852007"/>
          <c:w val="0.31805555555555554"/>
          <c:h val="4.467805519053876E-2"/>
        </c:manualLayout>
      </c:layout>
      <c:overlay val="0"/>
    </c:legend>
    <c:plotVisOnly val="1"/>
    <c:dispBlanksAs val="gap"/>
    <c:showDLblsOverMax val="0"/>
  </c:chart>
  <c:txPr>
    <a:bodyPr/>
    <a:lstStyle/>
    <a:p>
      <a:pPr>
        <a:defRPr sz="1199">
          <a:latin typeface="TimesET" pitchFamily="2" charset="0"/>
        </a:defRPr>
      </a:pPr>
      <a:endParaRPr lang="ru-RU"/>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D1DB72-7F8F-4E2A-A00A-E83DF7CE947F}" type="doc">
      <dgm:prSet loTypeId="urn:microsoft.com/office/officeart/2005/8/layout/equation1" loCatId="relationship" qsTypeId="urn:microsoft.com/office/officeart/2005/8/quickstyle/simple1" qsCatId="simple" csTypeId="urn:microsoft.com/office/officeart/2005/8/colors/accent1_2" csCatId="accent1" phldr="1"/>
      <dgm:spPr/>
    </dgm:pt>
    <dgm:pt modelId="{65EBFEF0-9C89-4A4C-BA89-C4D7B4B700F7}">
      <dgm:prSet phldrT="[Текст]" custT="1"/>
      <dgm:spPr>
        <a:solidFill>
          <a:srgbClr val="00B050"/>
        </a:solidFill>
      </dgm:spPr>
      <dgm:t>
        <a:bodyPr/>
        <a:lstStyle/>
        <a:p>
          <a:r>
            <a:rPr lang="ru-RU" sz="2000" b="1" dirty="0" smtClean="0">
              <a:solidFill>
                <a:schemeClr val="tx1"/>
              </a:solidFill>
              <a:latin typeface="Times New Roman" pitchFamily="18" charset="0"/>
              <a:cs typeface="Times New Roman" pitchFamily="18" charset="0"/>
            </a:rPr>
            <a:t>Доходы</a:t>
          </a:r>
          <a:endParaRPr lang="ru-RU" sz="2000" b="1" dirty="0">
            <a:solidFill>
              <a:schemeClr val="tx1"/>
            </a:solidFill>
            <a:latin typeface="Times New Roman" pitchFamily="18" charset="0"/>
            <a:cs typeface="Times New Roman" pitchFamily="18" charset="0"/>
          </a:endParaRPr>
        </a:p>
      </dgm:t>
    </dgm:pt>
    <dgm:pt modelId="{F9C8D859-E17A-44DB-B71C-33300E104F3E}" type="parTrans" cxnId="{803A8AB7-53BA-458D-A0C5-F5066F514936}">
      <dgm:prSet/>
      <dgm:spPr/>
      <dgm:t>
        <a:bodyPr/>
        <a:lstStyle/>
        <a:p>
          <a:endParaRPr lang="ru-RU"/>
        </a:p>
      </dgm:t>
    </dgm:pt>
    <dgm:pt modelId="{D36948F7-83BC-4220-85A0-DE21D57BD41D}" type="sibTrans" cxnId="{803A8AB7-53BA-458D-A0C5-F5066F514936}">
      <dgm:prSet/>
      <dgm:spPr>
        <a:solidFill>
          <a:srgbClr val="FFC000"/>
        </a:solidFill>
      </dgm:spPr>
      <dgm:t>
        <a:bodyPr/>
        <a:lstStyle/>
        <a:p>
          <a:endParaRPr lang="ru-RU" dirty="0"/>
        </a:p>
      </dgm:t>
    </dgm:pt>
    <dgm:pt modelId="{4E7CB679-5A70-4D19-B9FE-B35165ACC3D3}">
      <dgm:prSet phldrT="[Текст]" custT="1"/>
      <dgm:spPr>
        <a:solidFill>
          <a:srgbClr val="F57E1B"/>
        </a:solidFill>
      </dgm:spPr>
      <dgm:t>
        <a:bodyPr/>
        <a:lstStyle/>
        <a:p>
          <a:r>
            <a:rPr lang="ru-RU" sz="2000" b="1" dirty="0" smtClean="0">
              <a:solidFill>
                <a:schemeClr val="tx1"/>
              </a:solidFill>
              <a:latin typeface="Times New Roman" pitchFamily="18" charset="0"/>
              <a:cs typeface="Times New Roman" pitchFamily="18" charset="0"/>
            </a:rPr>
            <a:t>Расходы</a:t>
          </a:r>
          <a:endParaRPr lang="ru-RU" sz="2000" b="1" dirty="0">
            <a:solidFill>
              <a:schemeClr val="tx1"/>
            </a:solidFill>
            <a:latin typeface="Times New Roman" pitchFamily="18" charset="0"/>
            <a:cs typeface="Times New Roman" pitchFamily="18" charset="0"/>
          </a:endParaRPr>
        </a:p>
      </dgm:t>
    </dgm:pt>
    <dgm:pt modelId="{1D6E0D5E-B61E-4B9A-8F57-02B79F843522}" type="parTrans" cxnId="{E9122005-A3A9-453D-96BB-26288AC1EAD0}">
      <dgm:prSet/>
      <dgm:spPr/>
      <dgm:t>
        <a:bodyPr/>
        <a:lstStyle/>
        <a:p>
          <a:endParaRPr lang="ru-RU"/>
        </a:p>
      </dgm:t>
    </dgm:pt>
    <dgm:pt modelId="{FEA73179-04A7-4795-AF97-EAF1F3F2AA68}" type="sibTrans" cxnId="{E9122005-A3A9-453D-96BB-26288AC1EAD0}">
      <dgm:prSet custT="1"/>
      <dgm:spPr>
        <a:solidFill>
          <a:srgbClr val="FFC000"/>
        </a:solidFill>
      </dgm:spPr>
      <dgm:t>
        <a:bodyPr/>
        <a:lstStyle/>
        <a:p>
          <a:endParaRPr lang="ru-RU" sz="3000" dirty="0"/>
        </a:p>
      </dgm:t>
    </dgm:pt>
    <dgm:pt modelId="{ADB1419B-AC29-439A-9A52-52A4D8AD4433}">
      <dgm:prSet phldrT="[Текст]" custT="1"/>
      <dgm:spPr>
        <a:solidFill>
          <a:schemeClr val="bg2">
            <a:lumMod val="90000"/>
          </a:schemeClr>
        </a:solidFill>
      </dgm:spPr>
      <dgm:t>
        <a:bodyPr/>
        <a:lstStyle/>
        <a:p>
          <a:r>
            <a:rPr lang="ru-RU" sz="1700" b="1" dirty="0" smtClean="0">
              <a:solidFill>
                <a:srgbClr val="FF0000"/>
              </a:solidFill>
              <a:latin typeface="Times New Roman" pitchFamily="18" charset="0"/>
              <a:cs typeface="Times New Roman" pitchFamily="18" charset="0"/>
            </a:rPr>
            <a:t>(-)Дефицит</a:t>
          </a:r>
        </a:p>
        <a:p>
          <a:r>
            <a:rPr lang="ru-RU" sz="1400" b="1" dirty="0" smtClean="0">
              <a:solidFill>
                <a:srgbClr val="FF0000"/>
              </a:solidFill>
              <a:latin typeface="Times New Roman" pitchFamily="18" charset="0"/>
              <a:cs typeface="Times New Roman" pitchFamily="18" charset="0"/>
            </a:rPr>
            <a:t>(расходы больше доходов)</a:t>
          </a:r>
        </a:p>
        <a:p>
          <a:r>
            <a:rPr lang="ru-RU" sz="1700" b="1" dirty="0" smtClean="0">
              <a:solidFill>
                <a:srgbClr val="46740E"/>
              </a:solidFill>
              <a:latin typeface="Times New Roman" pitchFamily="18" charset="0"/>
              <a:cs typeface="Times New Roman" pitchFamily="18" charset="0"/>
            </a:rPr>
            <a:t>(+) Профицит</a:t>
          </a:r>
        </a:p>
        <a:p>
          <a:r>
            <a:rPr lang="ru-RU" sz="1400" b="1" dirty="0" smtClean="0">
              <a:solidFill>
                <a:srgbClr val="46740E"/>
              </a:solidFill>
              <a:latin typeface="Times New Roman" pitchFamily="18" charset="0"/>
              <a:cs typeface="Times New Roman" pitchFamily="18" charset="0"/>
            </a:rPr>
            <a:t>(доходы больше расходов)</a:t>
          </a:r>
        </a:p>
      </dgm:t>
    </dgm:pt>
    <dgm:pt modelId="{EDB616C3-BFB7-41B5-8C02-303B97B270E2}" type="parTrans" cxnId="{4AE357D3-33B3-46A7-BD7A-5DD6C6A615AD}">
      <dgm:prSet/>
      <dgm:spPr/>
      <dgm:t>
        <a:bodyPr/>
        <a:lstStyle/>
        <a:p>
          <a:endParaRPr lang="ru-RU"/>
        </a:p>
      </dgm:t>
    </dgm:pt>
    <dgm:pt modelId="{820FDBF0-55B4-432E-B5FC-EF777F1C7DF0}" type="sibTrans" cxnId="{4AE357D3-33B3-46A7-BD7A-5DD6C6A615AD}">
      <dgm:prSet/>
      <dgm:spPr/>
      <dgm:t>
        <a:bodyPr/>
        <a:lstStyle/>
        <a:p>
          <a:endParaRPr lang="ru-RU"/>
        </a:p>
      </dgm:t>
    </dgm:pt>
    <dgm:pt modelId="{22696057-B287-4EFB-96CD-3F248CB196C8}" type="pres">
      <dgm:prSet presAssocID="{6CD1DB72-7F8F-4E2A-A00A-E83DF7CE947F}" presName="linearFlow" presStyleCnt="0">
        <dgm:presLayoutVars>
          <dgm:dir/>
          <dgm:resizeHandles val="exact"/>
        </dgm:presLayoutVars>
      </dgm:prSet>
      <dgm:spPr/>
    </dgm:pt>
    <dgm:pt modelId="{7FAC88BC-C8FF-402F-AB2A-11AC4BBF48B7}" type="pres">
      <dgm:prSet presAssocID="{65EBFEF0-9C89-4A4C-BA89-C4D7B4B700F7}" presName="node" presStyleLbl="node1" presStyleIdx="0" presStyleCnt="3" custScaleX="111865" custScaleY="43578">
        <dgm:presLayoutVars>
          <dgm:bulletEnabled val="1"/>
        </dgm:presLayoutVars>
      </dgm:prSet>
      <dgm:spPr/>
      <dgm:t>
        <a:bodyPr/>
        <a:lstStyle/>
        <a:p>
          <a:endParaRPr lang="ru-RU"/>
        </a:p>
      </dgm:t>
    </dgm:pt>
    <dgm:pt modelId="{2E3F7D03-16FC-4BE4-943C-EE4202A7666A}" type="pres">
      <dgm:prSet presAssocID="{D36948F7-83BC-4220-85A0-DE21D57BD41D}" presName="spacerL" presStyleCnt="0"/>
      <dgm:spPr/>
    </dgm:pt>
    <dgm:pt modelId="{1816D16A-814C-4C22-A6CC-12105B3989BB}" type="pres">
      <dgm:prSet presAssocID="{D36948F7-83BC-4220-85A0-DE21D57BD41D}" presName="sibTrans" presStyleLbl="sibTrans2D1" presStyleIdx="0" presStyleCnt="2" custScaleX="58918" custScaleY="63202" custLinFactNeighborX="37387" custLinFactNeighborY="-4869"/>
      <dgm:spPr>
        <a:prstGeom prst="mathMinus">
          <a:avLst/>
        </a:prstGeom>
      </dgm:spPr>
      <dgm:t>
        <a:bodyPr/>
        <a:lstStyle/>
        <a:p>
          <a:endParaRPr lang="ru-RU"/>
        </a:p>
      </dgm:t>
    </dgm:pt>
    <dgm:pt modelId="{5A3AD51A-CA0C-4D60-85EB-AFC0F3AEFCE4}" type="pres">
      <dgm:prSet presAssocID="{D36948F7-83BC-4220-85A0-DE21D57BD41D}" presName="spacerR" presStyleCnt="0"/>
      <dgm:spPr/>
    </dgm:pt>
    <dgm:pt modelId="{32775538-2AC3-4373-B014-5A44732CBC7F}" type="pres">
      <dgm:prSet presAssocID="{4E7CB679-5A70-4D19-B9FE-B35165ACC3D3}" presName="node" presStyleLbl="node1" presStyleIdx="1" presStyleCnt="3" custScaleX="111895" custScaleY="35752">
        <dgm:presLayoutVars>
          <dgm:bulletEnabled val="1"/>
        </dgm:presLayoutVars>
      </dgm:prSet>
      <dgm:spPr/>
      <dgm:t>
        <a:bodyPr/>
        <a:lstStyle/>
        <a:p>
          <a:endParaRPr lang="ru-RU"/>
        </a:p>
      </dgm:t>
    </dgm:pt>
    <dgm:pt modelId="{EDA2439C-BAC0-499A-8F57-8D66EBFA7D82}" type="pres">
      <dgm:prSet presAssocID="{FEA73179-04A7-4795-AF97-EAF1F3F2AA68}" presName="spacerL" presStyleCnt="0"/>
      <dgm:spPr/>
    </dgm:pt>
    <dgm:pt modelId="{4B955819-9EB5-4C61-BE5E-7CE7027DF3F0}" type="pres">
      <dgm:prSet presAssocID="{FEA73179-04A7-4795-AF97-EAF1F3F2AA68}" presName="sibTrans" presStyleLbl="sibTrans2D1" presStyleIdx="1" presStyleCnt="2" custScaleX="60591" custScaleY="72180"/>
      <dgm:spPr/>
      <dgm:t>
        <a:bodyPr/>
        <a:lstStyle/>
        <a:p>
          <a:endParaRPr lang="ru-RU"/>
        </a:p>
      </dgm:t>
    </dgm:pt>
    <dgm:pt modelId="{EE572389-320D-4E27-B728-8E274B326BA1}" type="pres">
      <dgm:prSet presAssocID="{FEA73179-04A7-4795-AF97-EAF1F3F2AA68}" presName="spacerR" presStyleCnt="0"/>
      <dgm:spPr/>
    </dgm:pt>
    <dgm:pt modelId="{A84245DF-C8CC-47D2-83AC-15EF153255E0}" type="pres">
      <dgm:prSet presAssocID="{ADB1419B-AC29-439A-9A52-52A4D8AD4433}" presName="node" presStyleLbl="node1" presStyleIdx="2" presStyleCnt="3" custScaleX="194103" custScaleY="102247">
        <dgm:presLayoutVars>
          <dgm:bulletEnabled val="1"/>
        </dgm:presLayoutVars>
      </dgm:prSet>
      <dgm:spPr/>
      <dgm:t>
        <a:bodyPr/>
        <a:lstStyle/>
        <a:p>
          <a:endParaRPr lang="ru-RU"/>
        </a:p>
      </dgm:t>
    </dgm:pt>
  </dgm:ptLst>
  <dgm:cxnLst>
    <dgm:cxn modelId="{4AE357D3-33B3-46A7-BD7A-5DD6C6A615AD}" srcId="{6CD1DB72-7F8F-4E2A-A00A-E83DF7CE947F}" destId="{ADB1419B-AC29-439A-9A52-52A4D8AD4433}" srcOrd="2" destOrd="0" parTransId="{EDB616C3-BFB7-41B5-8C02-303B97B270E2}" sibTransId="{820FDBF0-55B4-432E-B5FC-EF777F1C7DF0}"/>
    <dgm:cxn modelId="{676CD4F4-1C8E-4883-BAA3-E5C532BFD6AB}" type="presOf" srcId="{ADB1419B-AC29-439A-9A52-52A4D8AD4433}" destId="{A84245DF-C8CC-47D2-83AC-15EF153255E0}" srcOrd="0" destOrd="0" presId="urn:microsoft.com/office/officeart/2005/8/layout/equation1"/>
    <dgm:cxn modelId="{790489E6-FD0A-4365-AB02-5546F8FF0FAC}" type="presOf" srcId="{FEA73179-04A7-4795-AF97-EAF1F3F2AA68}" destId="{4B955819-9EB5-4C61-BE5E-7CE7027DF3F0}" srcOrd="0" destOrd="0" presId="urn:microsoft.com/office/officeart/2005/8/layout/equation1"/>
    <dgm:cxn modelId="{5F9E2D14-C470-430E-97A2-0513DF28D4A7}" type="presOf" srcId="{6CD1DB72-7F8F-4E2A-A00A-E83DF7CE947F}" destId="{22696057-B287-4EFB-96CD-3F248CB196C8}" srcOrd="0" destOrd="0" presId="urn:microsoft.com/office/officeart/2005/8/layout/equation1"/>
    <dgm:cxn modelId="{098A3344-10AC-4A5A-AC57-689BBC254AE6}" type="presOf" srcId="{4E7CB679-5A70-4D19-B9FE-B35165ACC3D3}" destId="{32775538-2AC3-4373-B014-5A44732CBC7F}" srcOrd="0" destOrd="0" presId="urn:microsoft.com/office/officeart/2005/8/layout/equation1"/>
    <dgm:cxn modelId="{73BDD5B6-C74D-430F-BBA0-61C3327235D2}" type="presOf" srcId="{65EBFEF0-9C89-4A4C-BA89-C4D7B4B700F7}" destId="{7FAC88BC-C8FF-402F-AB2A-11AC4BBF48B7}" srcOrd="0" destOrd="0" presId="urn:microsoft.com/office/officeart/2005/8/layout/equation1"/>
    <dgm:cxn modelId="{803A8AB7-53BA-458D-A0C5-F5066F514936}" srcId="{6CD1DB72-7F8F-4E2A-A00A-E83DF7CE947F}" destId="{65EBFEF0-9C89-4A4C-BA89-C4D7B4B700F7}" srcOrd="0" destOrd="0" parTransId="{F9C8D859-E17A-44DB-B71C-33300E104F3E}" sibTransId="{D36948F7-83BC-4220-85A0-DE21D57BD41D}"/>
    <dgm:cxn modelId="{01FA8DC8-5937-4509-98A3-2A52DF759257}" type="presOf" srcId="{D36948F7-83BC-4220-85A0-DE21D57BD41D}" destId="{1816D16A-814C-4C22-A6CC-12105B3989BB}" srcOrd="0" destOrd="0" presId="urn:microsoft.com/office/officeart/2005/8/layout/equation1"/>
    <dgm:cxn modelId="{E9122005-A3A9-453D-96BB-26288AC1EAD0}" srcId="{6CD1DB72-7F8F-4E2A-A00A-E83DF7CE947F}" destId="{4E7CB679-5A70-4D19-B9FE-B35165ACC3D3}" srcOrd="1" destOrd="0" parTransId="{1D6E0D5E-B61E-4B9A-8F57-02B79F843522}" sibTransId="{FEA73179-04A7-4795-AF97-EAF1F3F2AA68}"/>
    <dgm:cxn modelId="{51CBD45D-5ADE-42FE-A8D7-9003988F337B}" type="presParOf" srcId="{22696057-B287-4EFB-96CD-3F248CB196C8}" destId="{7FAC88BC-C8FF-402F-AB2A-11AC4BBF48B7}" srcOrd="0" destOrd="0" presId="urn:microsoft.com/office/officeart/2005/8/layout/equation1"/>
    <dgm:cxn modelId="{F0C9AC94-81AA-4CF0-9987-DA7605A79FD2}" type="presParOf" srcId="{22696057-B287-4EFB-96CD-3F248CB196C8}" destId="{2E3F7D03-16FC-4BE4-943C-EE4202A7666A}" srcOrd="1" destOrd="0" presId="urn:microsoft.com/office/officeart/2005/8/layout/equation1"/>
    <dgm:cxn modelId="{0FDB26BF-BDE3-4762-92D8-43BAF4CA0D6B}" type="presParOf" srcId="{22696057-B287-4EFB-96CD-3F248CB196C8}" destId="{1816D16A-814C-4C22-A6CC-12105B3989BB}" srcOrd="2" destOrd="0" presId="urn:microsoft.com/office/officeart/2005/8/layout/equation1"/>
    <dgm:cxn modelId="{BE8119D0-A497-48CD-8244-FB0AB67F9A4D}" type="presParOf" srcId="{22696057-B287-4EFB-96CD-3F248CB196C8}" destId="{5A3AD51A-CA0C-4D60-85EB-AFC0F3AEFCE4}" srcOrd="3" destOrd="0" presId="urn:microsoft.com/office/officeart/2005/8/layout/equation1"/>
    <dgm:cxn modelId="{7A1D6B5D-4849-46D6-AB5A-2C7F071B1E3F}" type="presParOf" srcId="{22696057-B287-4EFB-96CD-3F248CB196C8}" destId="{32775538-2AC3-4373-B014-5A44732CBC7F}" srcOrd="4" destOrd="0" presId="urn:microsoft.com/office/officeart/2005/8/layout/equation1"/>
    <dgm:cxn modelId="{5A29D872-49D1-42C0-A2D2-499E49470AA4}" type="presParOf" srcId="{22696057-B287-4EFB-96CD-3F248CB196C8}" destId="{EDA2439C-BAC0-499A-8F57-8D66EBFA7D82}" srcOrd="5" destOrd="0" presId="urn:microsoft.com/office/officeart/2005/8/layout/equation1"/>
    <dgm:cxn modelId="{A6108F18-EB55-4488-BB89-543776F8ACA8}" type="presParOf" srcId="{22696057-B287-4EFB-96CD-3F248CB196C8}" destId="{4B955819-9EB5-4C61-BE5E-7CE7027DF3F0}" srcOrd="6" destOrd="0" presId="urn:microsoft.com/office/officeart/2005/8/layout/equation1"/>
    <dgm:cxn modelId="{4A12E9AF-681F-4EE3-B9C5-6F0BCB92DEA0}" type="presParOf" srcId="{22696057-B287-4EFB-96CD-3F248CB196C8}" destId="{EE572389-320D-4E27-B728-8E274B326BA1}" srcOrd="7" destOrd="0" presId="urn:microsoft.com/office/officeart/2005/8/layout/equation1"/>
    <dgm:cxn modelId="{81900CB6-D86D-424A-96C0-DB4FE0BFDE2C}" type="presParOf" srcId="{22696057-B287-4EFB-96CD-3F248CB196C8}" destId="{A84245DF-C8CC-47D2-83AC-15EF153255E0}"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C59976-64CC-4537-8D8E-B8FCC07D4A56}" type="doc">
      <dgm:prSet loTypeId="urn:microsoft.com/office/officeart/2005/8/layout/cycle8" loCatId="cycle" qsTypeId="urn:microsoft.com/office/officeart/2005/8/quickstyle/simple5" qsCatId="simple" csTypeId="urn:microsoft.com/office/officeart/2005/8/colors/colorful1#1" csCatId="colorful" phldr="1"/>
      <dgm:spPr/>
    </dgm:pt>
    <dgm:pt modelId="{67C479B8-79CB-4E3C-AF4B-51F99AF1F0F6}">
      <dgm:prSet phldrT="[Текст]" custT="1"/>
      <dgm:spPr/>
      <dgm:t>
        <a:bodyPr/>
        <a:lstStyle/>
        <a:p>
          <a:pPr algn="r"/>
          <a:endParaRPr lang="ru-RU" sz="1400" b="1" dirty="0" smtClean="0">
            <a:latin typeface="Times New Roman" panose="02020603050405020304" pitchFamily="18" charset="0"/>
            <a:cs typeface="Times New Roman" panose="02020603050405020304" pitchFamily="18" charset="0"/>
          </a:endParaRPr>
        </a:p>
        <a:p>
          <a:pPr algn="r"/>
          <a:r>
            <a:rPr lang="ru-RU" sz="1400" b="1" dirty="0" smtClean="0">
              <a:latin typeface="Times New Roman" panose="02020603050405020304" pitchFamily="18" charset="0"/>
              <a:cs typeface="Times New Roman" panose="02020603050405020304" pitchFamily="18" charset="0"/>
            </a:rPr>
            <a:t>Утверждение отчета об исполнении бюджета предыдущего года</a:t>
          </a:r>
          <a:endParaRPr lang="ru-RU" sz="1400" b="1" dirty="0">
            <a:latin typeface="Times New Roman" panose="02020603050405020304" pitchFamily="18" charset="0"/>
            <a:cs typeface="Times New Roman" panose="02020603050405020304" pitchFamily="18" charset="0"/>
          </a:endParaRPr>
        </a:p>
      </dgm:t>
    </dgm:pt>
    <dgm:pt modelId="{96F7D31E-F01D-4D75-ADAF-0C5EE9D7676C}" type="parTrans" cxnId="{16F9D93B-ACDB-49A4-AE4B-5143EA88A525}">
      <dgm:prSet/>
      <dgm:spPr/>
      <dgm:t>
        <a:bodyPr/>
        <a:lstStyle/>
        <a:p>
          <a:endParaRPr lang="ru-RU" b="1">
            <a:latin typeface="Times New Roman" panose="02020603050405020304" pitchFamily="18" charset="0"/>
            <a:cs typeface="Times New Roman" panose="02020603050405020304" pitchFamily="18" charset="0"/>
          </a:endParaRPr>
        </a:p>
      </dgm:t>
    </dgm:pt>
    <dgm:pt modelId="{FA7967A1-D43F-457B-A04F-2D6451A2B03F}" type="sibTrans" cxnId="{16F9D93B-ACDB-49A4-AE4B-5143EA88A525}">
      <dgm:prSet/>
      <dgm:spPr/>
      <dgm:t>
        <a:bodyPr/>
        <a:lstStyle/>
        <a:p>
          <a:endParaRPr lang="ru-RU" b="1">
            <a:latin typeface="Times New Roman" panose="02020603050405020304" pitchFamily="18" charset="0"/>
            <a:cs typeface="Times New Roman" panose="02020603050405020304" pitchFamily="18" charset="0"/>
          </a:endParaRPr>
        </a:p>
      </dgm:t>
    </dgm:pt>
    <dgm:pt modelId="{804975CC-6CF4-47D1-BD0A-940EBDCA7574}">
      <dgm:prSet phldrT="[Текст]" custT="1"/>
      <dgm:spPr>
        <a:solidFill>
          <a:schemeClr val="accent2">
            <a:lumMod val="75000"/>
          </a:schemeClr>
        </a:solidFill>
      </dgm:spPr>
      <dgm:t>
        <a:bodyPr/>
        <a:lstStyle/>
        <a:p>
          <a:pPr algn="ctr"/>
          <a:endParaRPr lang="ru-RU" sz="1400" b="1" dirty="0" smtClean="0">
            <a:latin typeface="Times New Roman" panose="02020603050405020304" pitchFamily="18" charset="0"/>
            <a:cs typeface="Times New Roman" panose="02020603050405020304" pitchFamily="18" charset="0"/>
          </a:endParaRPr>
        </a:p>
        <a:p>
          <a:pPr algn="l"/>
          <a:r>
            <a:rPr lang="ru-RU" sz="1400" b="1" dirty="0" smtClean="0">
              <a:latin typeface="Times New Roman" panose="02020603050405020304" pitchFamily="18" charset="0"/>
              <a:cs typeface="Times New Roman" panose="02020603050405020304" pitchFamily="18" charset="0"/>
            </a:rPr>
            <a:t>Составление проекта бюджета очередного года</a:t>
          </a:r>
          <a:endParaRPr lang="ru-RU" sz="1400" b="1" dirty="0">
            <a:latin typeface="Times New Roman" panose="02020603050405020304" pitchFamily="18" charset="0"/>
            <a:cs typeface="Times New Roman" panose="02020603050405020304" pitchFamily="18" charset="0"/>
          </a:endParaRPr>
        </a:p>
      </dgm:t>
    </dgm:pt>
    <dgm:pt modelId="{0527C35E-81F7-466F-8D06-63A4EF65A333}" type="parTrans" cxnId="{4237B6ED-DDEE-42B2-8E43-820FA46C28A0}">
      <dgm:prSet/>
      <dgm:spPr/>
      <dgm:t>
        <a:bodyPr/>
        <a:lstStyle/>
        <a:p>
          <a:endParaRPr lang="ru-RU" b="1">
            <a:latin typeface="Times New Roman" panose="02020603050405020304" pitchFamily="18" charset="0"/>
            <a:cs typeface="Times New Roman" panose="02020603050405020304" pitchFamily="18" charset="0"/>
          </a:endParaRPr>
        </a:p>
      </dgm:t>
    </dgm:pt>
    <dgm:pt modelId="{76296FD6-98EC-4A51-B0AE-603F8E7D623D}" type="sibTrans" cxnId="{4237B6ED-DDEE-42B2-8E43-820FA46C28A0}">
      <dgm:prSet/>
      <dgm:spPr/>
      <dgm:t>
        <a:bodyPr/>
        <a:lstStyle/>
        <a:p>
          <a:endParaRPr lang="ru-RU" b="1">
            <a:latin typeface="Times New Roman" panose="02020603050405020304" pitchFamily="18" charset="0"/>
            <a:cs typeface="Times New Roman" panose="02020603050405020304" pitchFamily="18" charset="0"/>
          </a:endParaRPr>
        </a:p>
      </dgm:t>
    </dgm:pt>
    <dgm:pt modelId="{DB9137E0-04C3-41DD-92EF-B909727F1245}">
      <dgm:prSet phldrT="[Текст]" custT="1"/>
      <dgm:spPr/>
      <dgm:t>
        <a:bodyPr/>
        <a:lstStyle/>
        <a:p>
          <a:pPr algn="r"/>
          <a:r>
            <a:rPr lang="ru-RU" sz="1400" b="1" dirty="0" smtClean="0">
              <a:latin typeface="Times New Roman" panose="02020603050405020304" pitchFamily="18" charset="0"/>
              <a:cs typeface="Times New Roman" panose="02020603050405020304" pitchFamily="18" charset="0"/>
            </a:rPr>
            <a:t>Рассмотрение проекта бюджета очередного года</a:t>
          </a:r>
          <a:endParaRPr lang="ru-RU" sz="1400" b="1" dirty="0">
            <a:latin typeface="Times New Roman" panose="02020603050405020304" pitchFamily="18" charset="0"/>
            <a:cs typeface="Times New Roman" panose="02020603050405020304" pitchFamily="18" charset="0"/>
          </a:endParaRPr>
        </a:p>
      </dgm:t>
    </dgm:pt>
    <dgm:pt modelId="{9DB6A80E-7349-44E0-A016-93394582D131}" type="sibTrans" cxnId="{41F2AC8D-068A-4633-93B3-1F7CF042C6E9}">
      <dgm:prSet/>
      <dgm:spPr/>
      <dgm:t>
        <a:bodyPr/>
        <a:lstStyle/>
        <a:p>
          <a:endParaRPr lang="ru-RU" b="1">
            <a:latin typeface="Times New Roman" panose="02020603050405020304" pitchFamily="18" charset="0"/>
            <a:cs typeface="Times New Roman" panose="02020603050405020304" pitchFamily="18" charset="0"/>
          </a:endParaRPr>
        </a:p>
      </dgm:t>
    </dgm:pt>
    <dgm:pt modelId="{1CC5151F-53A8-4196-97AA-63386F8B9A90}" type="parTrans" cxnId="{41F2AC8D-068A-4633-93B3-1F7CF042C6E9}">
      <dgm:prSet/>
      <dgm:spPr/>
      <dgm:t>
        <a:bodyPr/>
        <a:lstStyle/>
        <a:p>
          <a:endParaRPr lang="ru-RU" b="1">
            <a:latin typeface="Times New Roman" panose="02020603050405020304" pitchFamily="18" charset="0"/>
            <a:cs typeface="Times New Roman" panose="02020603050405020304" pitchFamily="18" charset="0"/>
          </a:endParaRPr>
        </a:p>
      </dgm:t>
    </dgm:pt>
    <dgm:pt modelId="{17F76E49-923E-46CA-8364-D26CACBCD025}">
      <dgm:prSet phldrT="[Текст]" custT="1"/>
      <dgm:spPr/>
      <dgm:t>
        <a:bodyPr/>
        <a:lstStyle/>
        <a:p>
          <a:pPr algn="l"/>
          <a:r>
            <a:rPr lang="ru-RU" sz="1400" b="1" dirty="0" smtClean="0">
              <a:latin typeface="Times New Roman" panose="02020603050405020304" pitchFamily="18" charset="0"/>
              <a:cs typeface="Times New Roman" panose="02020603050405020304" pitchFamily="18" charset="0"/>
            </a:rPr>
            <a:t>Утверждение бюджета очередного года</a:t>
          </a:r>
          <a:endParaRPr lang="ru-RU" sz="1400" b="1" dirty="0">
            <a:latin typeface="Times New Roman" panose="02020603050405020304" pitchFamily="18" charset="0"/>
            <a:cs typeface="Times New Roman" panose="02020603050405020304" pitchFamily="18" charset="0"/>
          </a:endParaRPr>
        </a:p>
      </dgm:t>
    </dgm:pt>
    <dgm:pt modelId="{61273E43-A622-43E7-9F9E-013BA2AC3E56}" type="parTrans" cxnId="{10AC6F65-CFA1-4664-96BA-31E34285EC17}">
      <dgm:prSet/>
      <dgm:spPr/>
      <dgm:t>
        <a:bodyPr/>
        <a:lstStyle/>
        <a:p>
          <a:endParaRPr lang="ru-RU" b="1">
            <a:latin typeface="Times New Roman" panose="02020603050405020304" pitchFamily="18" charset="0"/>
            <a:cs typeface="Times New Roman" panose="02020603050405020304" pitchFamily="18" charset="0"/>
          </a:endParaRPr>
        </a:p>
      </dgm:t>
    </dgm:pt>
    <dgm:pt modelId="{482E5A08-8EA2-4BBB-B2AF-0AFA8970CC88}" type="sibTrans" cxnId="{10AC6F65-CFA1-4664-96BA-31E34285EC17}">
      <dgm:prSet/>
      <dgm:spPr/>
      <dgm:t>
        <a:bodyPr/>
        <a:lstStyle/>
        <a:p>
          <a:endParaRPr lang="ru-RU" b="1">
            <a:latin typeface="Times New Roman" panose="02020603050405020304" pitchFamily="18" charset="0"/>
            <a:cs typeface="Times New Roman" panose="02020603050405020304" pitchFamily="18" charset="0"/>
          </a:endParaRPr>
        </a:p>
      </dgm:t>
    </dgm:pt>
    <dgm:pt modelId="{ECB64474-2C4E-4705-AAF6-8050BAE96CFE}">
      <dgm:prSet phldrT="[Текст]" custT="1"/>
      <dgm:spPr/>
      <dgm:t>
        <a:bodyPr/>
        <a:lstStyle/>
        <a:p>
          <a:pPr algn="r"/>
          <a:r>
            <a:rPr lang="ru-RU" sz="1400" b="1" dirty="0" smtClean="0">
              <a:latin typeface="Times New Roman" panose="02020603050405020304" pitchFamily="18" charset="0"/>
              <a:cs typeface="Times New Roman" panose="02020603050405020304" pitchFamily="18" charset="0"/>
            </a:rPr>
            <a:t>Исполнение бюджета в текущем году</a:t>
          </a:r>
          <a:endParaRPr lang="ru-RU" sz="1400" b="1" dirty="0">
            <a:latin typeface="Times New Roman" panose="02020603050405020304" pitchFamily="18" charset="0"/>
            <a:cs typeface="Times New Roman" panose="02020603050405020304" pitchFamily="18" charset="0"/>
          </a:endParaRPr>
        </a:p>
      </dgm:t>
    </dgm:pt>
    <dgm:pt modelId="{711F63B3-9B13-4AE5-AE28-0F5E81D88C2B}" type="parTrans" cxnId="{F2AF6333-9F20-4262-A99D-D03480DC94AB}">
      <dgm:prSet/>
      <dgm:spPr/>
      <dgm:t>
        <a:bodyPr/>
        <a:lstStyle/>
        <a:p>
          <a:endParaRPr lang="ru-RU" b="1">
            <a:latin typeface="Times New Roman" panose="02020603050405020304" pitchFamily="18" charset="0"/>
            <a:cs typeface="Times New Roman" panose="02020603050405020304" pitchFamily="18" charset="0"/>
          </a:endParaRPr>
        </a:p>
      </dgm:t>
    </dgm:pt>
    <dgm:pt modelId="{3BD1F4B0-7453-454F-A14A-FE56C84337AB}" type="sibTrans" cxnId="{F2AF6333-9F20-4262-A99D-D03480DC94AB}">
      <dgm:prSet/>
      <dgm:spPr/>
      <dgm:t>
        <a:bodyPr/>
        <a:lstStyle/>
        <a:p>
          <a:endParaRPr lang="ru-RU" b="1">
            <a:latin typeface="Times New Roman" panose="02020603050405020304" pitchFamily="18" charset="0"/>
            <a:cs typeface="Times New Roman" panose="02020603050405020304" pitchFamily="18" charset="0"/>
          </a:endParaRPr>
        </a:p>
      </dgm:t>
    </dgm:pt>
    <dgm:pt modelId="{05E172B5-4C68-4BC9-815B-9E2AE5DDFB57}">
      <dgm:prSet phldrT="[Текст]" custT="1"/>
      <dgm:spPr/>
      <dgm:t>
        <a:bodyPr/>
        <a:lstStyle/>
        <a:p>
          <a:pPr algn="l"/>
          <a:r>
            <a:rPr lang="ru-RU" sz="1400" b="1" dirty="0" smtClean="0">
              <a:latin typeface="Times New Roman" panose="02020603050405020304" pitchFamily="18" charset="0"/>
              <a:cs typeface="Times New Roman" panose="02020603050405020304" pitchFamily="18" charset="0"/>
            </a:rPr>
            <a:t>Формирование отчета об исполнении бюджета предыдущего года</a:t>
          </a:r>
          <a:endParaRPr lang="ru-RU" sz="1400" b="1" dirty="0">
            <a:latin typeface="Times New Roman" panose="02020603050405020304" pitchFamily="18" charset="0"/>
            <a:cs typeface="Times New Roman" panose="02020603050405020304" pitchFamily="18" charset="0"/>
          </a:endParaRPr>
        </a:p>
      </dgm:t>
    </dgm:pt>
    <dgm:pt modelId="{C605A835-60BA-4E4C-A1B7-45FA8A0F045F}" type="parTrans" cxnId="{A55E5BAA-BC43-4D95-9614-81BFB1C2196C}">
      <dgm:prSet/>
      <dgm:spPr/>
      <dgm:t>
        <a:bodyPr/>
        <a:lstStyle/>
        <a:p>
          <a:endParaRPr lang="ru-RU" b="1">
            <a:latin typeface="Times New Roman" panose="02020603050405020304" pitchFamily="18" charset="0"/>
            <a:cs typeface="Times New Roman" panose="02020603050405020304" pitchFamily="18" charset="0"/>
          </a:endParaRPr>
        </a:p>
      </dgm:t>
    </dgm:pt>
    <dgm:pt modelId="{93A48A5E-E443-4EE8-BA17-BB2D05E5DCBA}" type="sibTrans" cxnId="{A55E5BAA-BC43-4D95-9614-81BFB1C2196C}">
      <dgm:prSet/>
      <dgm:spPr/>
      <dgm:t>
        <a:bodyPr/>
        <a:lstStyle/>
        <a:p>
          <a:endParaRPr lang="ru-RU" b="1">
            <a:latin typeface="Times New Roman" panose="02020603050405020304" pitchFamily="18" charset="0"/>
            <a:cs typeface="Times New Roman" panose="02020603050405020304" pitchFamily="18" charset="0"/>
          </a:endParaRPr>
        </a:p>
      </dgm:t>
    </dgm:pt>
    <dgm:pt modelId="{5A83CEAF-857D-4241-8103-98853D011D82}" type="pres">
      <dgm:prSet presAssocID="{0CC59976-64CC-4537-8D8E-B8FCC07D4A56}" presName="compositeShape" presStyleCnt="0">
        <dgm:presLayoutVars>
          <dgm:chMax val="7"/>
          <dgm:dir/>
          <dgm:resizeHandles val="exact"/>
        </dgm:presLayoutVars>
      </dgm:prSet>
      <dgm:spPr/>
    </dgm:pt>
    <dgm:pt modelId="{4AF62A4F-6281-44A9-8CCB-EC1D32ECC29E}" type="pres">
      <dgm:prSet presAssocID="{0CC59976-64CC-4537-8D8E-B8FCC07D4A56}" presName="wedge1" presStyleLbl="node1" presStyleIdx="0" presStyleCnt="6"/>
      <dgm:spPr/>
      <dgm:t>
        <a:bodyPr/>
        <a:lstStyle/>
        <a:p>
          <a:endParaRPr lang="ru-RU"/>
        </a:p>
      </dgm:t>
    </dgm:pt>
    <dgm:pt modelId="{0D278E1A-672D-4E79-A420-13FD6E1C6454}" type="pres">
      <dgm:prSet presAssocID="{0CC59976-64CC-4537-8D8E-B8FCC07D4A56}" presName="dummy1a" presStyleCnt="0"/>
      <dgm:spPr/>
    </dgm:pt>
    <dgm:pt modelId="{C0797E7B-9B21-424A-8FF5-3B0874FDD097}" type="pres">
      <dgm:prSet presAssocID="{0CC59976-64CC-4537-8D8E-B8FCC07D4A56}" presName="dummy1b" presStyleCnt="0"/>
      <dgm:spPr/>
    </dgm:pt>
    <dgm:pt modelId="{740B71DB-D616-4EF1-98F2-8EAEDB8665E1}" type="pres">
      <dgm:prSet presAssocID="{0CC59976-64CC-4537-8D8E-B8FCC07D4A56}" presName="wedge1Tx" presStyleLbl="node1" presStyleIdx="0" presStyleCnt="6">
        <dgm:presLayoutVars>
          <dgm:chMax val="0"/>
          <dgm:chPref val="0"/>
          <dgm:bulletEnabled val="1"/>
        </dgm:presLayoutVars>
      </dgm:prSet>
      <dgm:spPr/>
      <dgm:t>
        <a:bodyPr/>
        <a:lstStyle/>
        <a:p>
          <a:endParaRPr lang="ru-RU"/>
        </a:p>
      </dgm:t>
    </dgm:pt>
    <dgm:pt modelId="{842E3C46-EC8A-4ABB-BCAE-D9BAAC0F901D}" type="pres">
      <dgm:prSet presAssocID="{0CC59976-64CC-4537-8D8E-B8FCC07D4A56}" presName="wedge2" presStyleLbl="node1" presStyleIdx="1" presStyleCnt="6"/>
      <dgm:spPr/>
      <dgm:t>
        <a:bodyPr/>
        <a:lstStyle/>
        <a:p>
          <a:endParaRPr lang="ru-RU"/>
        </a:p>
      </dgm:t>
    </dgm:pt>
    <dgm:pt modelId="{750BBB24-9553-4978-A5C7-E6BFB7ED49D0}" type="pres">
      <dgm:prSet presAssocID="{0CC59976-64CC-4537-8D8E-B8FCC07D4A56}" presName="dummy2a" presStyleCnt="0"/>
      <dgm:spPr/>
    </dgm:pt>
    <dgm:pt modelId="{E2647F9B-D437-4C8F-80E6-471F5C0183BF}" type="pres">
      <dgm:prSet presAssocID="{0CC59976-64CC-4537-8D8E-B8FCC07D4A56}" presName="dummy2b" presStyleCnt="0"/>
      <dgm:spPr/>
    </dgm:pt>
    <dgm:pt modelId="{13877B98-6675-42E9-945C-2FAC2CCA660C}" type="pres">
      <dgm:prSet presAssocID="{0CC59976-64CC-4537-8D8E-B8FCC07D4A56}" presName="wedge2Tx" presStyleLbl="node1" presStyleIdx="1" presStyleCnt="6">
        <dgm:presLayoutVars>
          <dgm:chMax val="0"/>
          <dgm:chPref val="0"/>
          <dgm:bulletEnabled val="1"/>
        </dgm:presLayoutVars>
      </dgm:prSet>
      <dgm:spPr/>
      <dgm:t>
        <a:bodyPr/>
        <a:lstStyle/>
        <a:p>
          <a:endParaRPr lang="ru-RU"/>
        </a:p>
      </dgm:t>
    </dgm:pt>
    <dgm:pt modelId="{EF4DAB56-0E4E-4262-BFE2-5F22B9C565D7}" type="pres">
      <dgm:prSet presAssocID="{0CC59976-64CC-4537-8D8E-B8FCC07D4A56}" presName="wedge3" presStyleLbl="node1" presStyleIdx="2" presStyleCnt="6"/>
      <dgm:spPr/>
      <dgm:t>
        <a:bodyPr/>
        <a:lstStyle/>
        <a:p>
          <a:endParaRPr lang="ru-RU"/>
        </a:p>
      </dgm:t>
    </dgm:pt>
    <dgm:pt modelId="{5A7D453C-E265-42CE-8911-E2E2A2D9A579}" type="pres">
      <dgm:prSet presAssocID="{0CC59976-64CC-4537-8D8E-B8FCC07D4A56}" presName="dummy3a" presStyleCnt="0"/>
      <dgm:spPr/>
    </dgm:pt>
    <dgm:pt modelId="{598D2280-9461-4EE1-AA2C-BC3C4C3C41F1}" type="pres">
      <dgm:prSet presAssocID="{0CC59976-64CC-4537-8D8E-B8FCC07D4A56}" presName="dummy3b" presStyleCnt="0"/>
      <dgm:spPr/>
    </dgm:pt>
    <dgm:pt modelId="{CF8795A2-0B39-49CF-9E5A-203CAA8C33C6}" type="pres">
      <dgm:prSet presAssocID="{0CC59976-64CC-4537-8D8E-B8FCC07D4A56}" presName="wedge3Tx" presStyleLbl="node1" presStyleIdx="2" presStyleCnt="6">
        <dgm:presLayoutVars>
          <dgm:chMax val="0"/>
          <dgm:chPref val="0"/>
          <dgm:bulletEnabled val="1"/>
        </dgm:presLayoutVars>
      </dgm:prSet>
      <dgm:spPr/>
      <dgm:t>
        <a:bodyPr/>
        <a:lstStyle/>
        <a:p>
          <a:endParaRPr lang="ru-RU"/>
        </a:p>
      </dgm:t>
    </dgm:pt>
    <dgm:pt modelId="{4EC7F541-63A3-4EAE-B73C-7B624E9A8B04}" type="pres">
      <dgm:prSet presAssocID="{0CC59976-64CC-4537-8D8E-B8FCC07D4A56}" presName="wedge4" presStyleLbl="node1" presStyleIdx="3" presStyleCnt="6"/>
      <dgm:spPr/>
      <dgm:t>
        <a:bodyPr/>
        <a:lstStyle/>
        <a:p>
          <a:endParaRPr lang="ru-RU"/>
        </a:p>
      </dgm:t>
    </dgm:pt>
    <dgm:pt modelId="{F96A818A-D8C9-41DD-9CB3-C7DE7AE8CF4F}" type="pres">
      <dgm:prSet presAssocID="{0CC59976-64CC-4537-8D8E-B8FCC07D4A56}" presName="dummy4a" presStyleCnt="0"/>
      <dgm:spPr/>
    </dgm:pt>
    <dgm:pt modelId="{BFD46E79-D8E1-4475-A9C1-61CAA34304EE}" type="pres">
      <dgm:prSet presAssocID="{0CC59976-64CC-4537-8D8E-B8FCC07D4A56}" presName="dummy4b" presStyleCnt="0"/>
      <dgm:spPr/>
    </dgm:pt>
    <dgm:pt modelId="{68657E94-A1A4-466A-A4AE-DF569D48D293}" type="pres">
      <dgm:prSet presAssocID="{0CC59976-64CC-4537-8D8E-B8FCC07D4A56}" presName="wedge4Tx" presStyleLbl="node1" presStyleIdx="3" presStyleCnt="6">
        <dgm:presLayoutVars>
          <dgm:chMax val="0"/>
          <dgm:chPref val="0"/>
          <dgm:bulletEnabled val="1"/>
        </dgm:presLayoutVars>
      </dgm:prSet>
      <dgm:spPr/>
      <dgm:t>
        <a:bodyPr/>
        <a:lstStyle/>
        <a:p>
          <a:endParaRPr lang="ru-RU"/>
        </a:p>
      </dgm:t>
    </dgm:pt>
    <dgm:pt modelId="{0476E67D-5740-41C1-B512-8D9664E886EA}" type="pres">
      <dgm:prSet presAssocID="{0CC59976-64CC-4537-8D8E-B8FCC07D4A56}" presName="wedge5" presStyleLbl="node1" presStyleIdx="4" presStyleCnt="6"/>
      <dgm:spPr/>
      <dgm:t>
        <a:bodyPr/>
        <a:lstStyle/>
        <a:p>
          <a:endParaRPr lang="ru-RU"/>
        </a:p>
      </dgm:t>
    </dgm:pt>
    <dgm:pt modelId="{703C93DC-6538-419A-BF89-E09F262006D9}" type="pres">
      <dgm:prSet presAssocID="{0CC59976-64CC-4537-8D8E-B8FCC07D4A56}" presName="dummy5a" presStyleCnt="0"/>
      <dgm:spPr/>
    </dgm:pt>
    <dgm:pt modelId="{8FBBB6A5-D1B6-4EC1-9D4E-3B2FA54A9325}" type="pres">
      <dgm:prSet presAssocID="{0CC59976-64CC-4537-8D8E-B8FCC07D4A56}" presName="dummy5b" presStyleCnt="0"/>
      <dgm:spPr/>
    </dgm:pt>
    <dgm:pt modelId="{2C360389-B675-45DE-A33A-F1C14C06ECE2}" type="pres">
      <dgm:prSet presAssocID="{0CC59976-64CC-4537-8D8E-B8FCC07D4A56}" presName="wedge5Tx" presStyleLbl="node1" presStyleIdx="4" presStyleCnt="6">
        <dgm:presLayoutVars>
          <dgm:chMax val="0"/>
          <dgm:chPref val="0"/>
          <dgm:bulletEnabled val="1"/>
        </dgm:presLayoutVars>
      </dgm:prSet>
      <dgm:spPr/>
      <dgm:t>
        <a:bodyPr/>
        <a:lstStyle/>
        <a:p>
          <a:endParaRPr lang="ru-RU"/>
        </a:p>
      </dgm:t>
    </dgm:pt>
    <dgm:pt modelId="{DA87E9FC-B2D7-4745-9F92-BBE64603542E}" type="pres">
      <dgm:prSet presAssocID="{0CC59976-64CC-4537-8D8E-B8FCC07D4A56}" presName="wedge6" presStyleLbl="node1" presStyleIdx="5" presStyleCnt="6"/>
      <dgm:spPr/>
      <dgm:t>
        <a:bodyPr/>
        <a:lstStyle/>
        <a:p>
          <a:endParaRPr lang="ru-RU"/>
        </a:p>
      </dgm:t>
    </dgm:pt>
    <dgm:pt modelId="{10953369-E3EE-45C5-BFC4-FB3304D1768D}" type="pres">
      <dgm:prSet presAssocID="{0CC59976-64CC-4537-8D8E-B8FCC07D4A56}" presName="dummy6a" presStyleCnt="0"/>
      <dgm:spPr/>
    </dgm:pt>
    <dgm:pt modelId="{FAA213C5-586F-4AC7-B1A6-31CDA7211B37}" type="pres">
      <dgm:prSet presAssocID="{0CC59976-64CC-4537-8D8E-B8FCC07D4A56}" presName="dummy6b" presStyleCnt="0"/>
      <dgm:spPr/>
    </dgm:pt>
    <dgm:pt modelId="{D71A6E66-33C1-424E-9406-2878A3DD5A71}" type="pres">
      <dgm:prSet presAssocID="{0CC59976-64CC-4537-8D8E-B8FCC07D4A56}" presName="wedge6Tx" presStyleLbl="node1" presStyleIdx="5" presStyleCnt="6">
        <dgm:presLayoutVars>
          <dgm:chMax val="0"/>
          <dgm:chPref val="0"/>
          <dgm:bulletEnabled val="1"/>
        </dgm:presLayoutVars>
      </dgm:prSet>
      <dgm:spPr/>
      <dgm:t>
        <a:bodyPr/>
        <a:lstStyle/>
        <a:p>
          <a:endParaRPr lang="ru-RU"/>
        </a:p>
      </dgm:t>
    </dgm:pt>
    <dgm:pt modelId="{645E1EC9-0933-4E6B-AECB-D952B70FC643}" type="pres">
      <dgm:prSet presAssocID="{76296FD6-98EC-4A51-B0AE-603F8E7D623D}" presName="arrowWedge1" presStyleLbl="fgSibTrans2D1" presStyleIdx="0" presStyleCnt="6"/>
      <dgm:spPr>
        <a:solidFill>
          <a:schemeClr val="accent2">
            <a:lumMod val="75000"/>
          </a:schemeClr>
        </a:solidFill>
      </dgm:spPr>
    </dgm:pt>
    <dgm:pt modelId="{A4DA3E07-BB5F-47AE-8641-79F859DB5CB5}" type="pres">
      <dgm:prSet presAssocID="{9DB6A80E-7349-44E0-A016-93394582D131}" presName="arrowWedge2" presStyleLbl="fgSibTrans2D1" presStyleIdx="1" presStyleCnt="6"/>
      <dgm:spPr/>
    </dgm:pt>
    <dgm:pt modelId="{213181CF-CFAC-4748-ABA5-035FEB22F4F7}" type="pres">
      <dgm:prSet presAssocID="{482E5A08-8EA2-4BBB-B2AF-0AFA8970CC88}" presName="arrowWedge3" presStyleLbl="fgSibTrans2D1" presStyleIdx="2" presStyleCnt="6"/>
      <dgm:spPr/>
    </dgm:pt>
    <dgm:pt modelId="{A92B7A11-A671-4B89-9347-B0ACB03A440B}" type="pres">
      <dgm:prSet presAssocID="{3BD1F4B0-7453-454F-A14A-FE56C84337AB}" presName="arrowWedge4" presStyleLbl="fgSibTrans2D1" presStyleIdx="3" presStyleCnt="6"/>
      <dgm:spPr/>
    </dgm:pt>
    <dgm:pt modelId="{7BA1513E-5EC7-4F59-860A-3B64659C2085}" type="pres">
      <dgm:prSet presAssocID="{93A48A5E-E443-4EE8-BA17-BB2D05E5DCBA}" presName="arrowWedge5" presStyleLbl="fgSibTrans2D1" presStyleIdx="4" presStyleCnt="6"/>
      <dgm:spPr/>
    </dgm:pt>
    <dgm:pt modelId="{0D69B72D-0C44-42CD-AEA0-3AD3918B2D39}" type="pres">
      <dgm:prSet presAssocID="{FA7967A1-D43F-457B-A04F-2D6451A2B03F}" presName="arrowWedge6" presStyleLbl="fgSibTrans2D1" presStyleIdx="5" presStyleCnt="6"/>
      <dgm:spPr/>
    </dgm:pt>
  </dgm:ptLst>
  <dgm:cxnLst>
    <dgm:cxn modelId="{EB3AA91D-3D7B-4374-B3F7-97C40F0CA0A7}" type="presOf" srcId="{DB9137E0-04C3-41DD-92EF-B909727F1245}" destId="{842E3C46-EC8A-4ABB-BCAE-D9BAAC0F901D}" srcOrd="0" destOrd="0" presId="urn:microsoft.com/office/officeart/2005/8/layout/cycle8"/>
    <dgm:cxn modelId="{A55E5BAA-BC43-4D95-9614-81BFB1C2196C}" srcId="{0CC59976-64CC-4537-8D8E-B8FCC07D4A56}" destId="{05E172B5-4C68-4BC9-815B-9E2AE5DDFB57}" srcOrd="4" destOrd="0" parTransId="{C605A835-60BA-4E4C-A1B7-45FA8A0F045F}" sibTransId="{93A48A5E-E443-4EE8-BA17-BB2D05E5DCBA}"/>
    <dgm:cxn modelId="{83C0B71A-83FB-40CA-ADA2-F57568F599D9}" type="presOf" srcId="{67C479B8-79CB-4E3C-AF4B-51F99AF1F0F6}" destId="{D71A6E66-33C1-424E-9406-2878A3DD5A71}" srcOrd="1" destOrd="0" presId="urn:microsoft.com/office/officeart/2005/8/layout/cycle8"/>
    <dgm:cxn modelId="{BFAB04C5-ABE3-4527-9606-9EA331365D0F}" type="presOf" srcId="{ECB64474-2C4E-4705-AAF6-8050BAE96CFE}" destId="{4EC7F541-63A3-4EAE-B73C-7B624E9A8B04}" srcOrd="0" destOrd="0" presId="urn:microsoft.com/office/officeart/2005/8/layout/cycle8"/>
    <dgm:cxn modelId="{41F2AC8D-068A-4633-93B3-1F7CF042C6E9}" srcId="{0CC59976-64CC-4537-8D8E-B8FCC07D4A56}" destId="{DB9137E0-04C3-41DD-92EF-B909727F1245}" srcOrd="1" destOrd="0" parTransId="{1CC5151F-53A8-4196-97AA-63386F8B9A90}" sibTransId="{9DB6A80E-7349-44E0-A016-93394582D131}"/>
    <dgm:cxn modelId="{96ED972A-8166-4654-A500-D4F0C7B1E3F1}" type="presOf" srcId="{17F76E49-923E-46CA-8364-D26CACBCD025}" destId="{CF8795A2-0B39-49CF-9E5A-203CAA8C33C6}" srcOrd="1" destOrd="0" presId="urn:microsoft.com/office/officeart/2005/8/layout/cycle8"/>
    <dgm:cxn modelId="{69C9B0C3-B875-49DA-8D88-AD05108DE5F0}" type="presOf" srcId="{05E172B5-4C68-4BC9-815B-9E2AE5DDFB57}" destId="{2C360389-B675-45DE-A33A-F1C14C06ECE2}" srcOrd="1" destOrd="0" presId="urn:microsoft.com/office/officeart/2005/8/layout/cycle8"/>
    <dgm:cxn modelId="{2838D954-7E13-433F-8530-C9C16978BB30}" type="presOf" srcId="{ECB64474-2C4E-4705-AAF6-8050BAE96CFE}" destId="{68657E94-A1A4-466A-A4AE-DF569D48D293}" srcOrd="1" destOrd="0" presId="urn:microsoft.com/office/officeart/2005/8/layout/cycle8"/>
    <dgm:cxn modelId="{B5252B14-6E94-499C-8743-CF815FD4832E}" type="presOf" srcId="{17F76E49-923E-46CA-8364-D26CACBCD025}" destId="{EF4DAB56-0E4E-4262-BFE2-5F22B9C565D7}" srcOrd="0" destOrd="0" presId="urn:microsoft.com/office/officeart/2005/8/layout/cycle8"/>
    <dgm:cxn modelId="{60130FF4-5BC6-40D2-9DC0-2E0FAFD52AE0}" type="presOf" srcId="{804975CC-6CF4-47D1-BD0A-940EBDCA7574}" destId="{4AF62A4F-6281-44A9-8CCB-EC1D32ECC29E}" srcOrd="0" destOrd="0" presId="urn:microsoft.com/office/officeart/2005/8/layout/cycle8"/>
    <dgm:cxn modelId="{16F9D93B-ACDB-49A4-AE4B-5143EA88A525}" srcId="{0CC59976-64CC-4537-8D8E-B8FCC07D4A56}" destId="{67C479B8-79CB-4E3C-AF4B-51F99AF1F0F6}" srcOrd="5" destOrd="0" parTransId="{96F7D31E-F01D-4D75-ADAF-0C5EE9D7676C}" sibTransId="{FA7967A1-D43F-457B-A04F-2D6451A2B03F}"/>
    <dgm:cxn modelId="{3909185B-3969-481C-AA5D-54888D04CA2D}" type="presOf" srcId="{804975CC-6CF4-47D1-BD0A-940EBDCA7574}" destId="{740B71DB-D616-4EF1-98F2-8EAEDB8665E1}" srcOrd="1" destOrd="0" presId="urn:microsoft.com/office/officeart/2005/8/layout/cycle8"/>
    <dgm:cxn modelId="{29A43981-884C-44A9-B33E-F04E02355011}" type="presOf" srcId="{67C479B8-79CB-4E3C-AF4B-51F99AF1F0F6}" destId="{DA87E9FC-B2D7-4745-9F92-BBE64603542E}" srcOrd="0" destOrd="0" presId="urn:microsoft.com/office/officeart/2005/8/layout/cycle8"/>
    <dgm:cxn modelId="{F2AF6333-9F20-4262-A99D-D03480DC94AB}" srcId="{0CC59976-64CC-4537-8D8E-B8FCC07D4A56}" destId="{ECB64474-2C4E-4705-AAF6-8050BAE96CFE}" srcOrd="3" destOrd="0" parTransId="{711F63B3-9B13-4AE5-AE28-0F5E81D88C2B}" sibTransId="{3BD1F4B0-7453-454F-A14A-FE56C84337AB}"/>
    <dgm:cxn modelId="{4237B6ED-DDEE-42B2-8E43-820FA46C28A0}" srcId="{0CC59976-64CC-4537-8D8E-B8FCC07D4A56}" destId="{804975CC-6CF4-47D1-BD0A-940EBDCA7574}" srcOrd="0" destOrd="0" parTransId="{0527C35E-81F7-466F-8D06-63A4EF65A333}" sibTransId="{76296FD6-98EC-4A51-B0AE-603F8E7D623D}"/>
    <dgm:cxn modelId="{4D951E67-1E92-4E86-B5C6-009D152A71BA}" type="presOf" srcId="{DB9137E0-04C3-41DD-92EF-B909727F1245}" destId="{13877B98-6675-42E9-945C-2FAC2CCA660C}" srcOrd="1" destOrd="0" presId="urn:microsoft.com/office/officeart/2005/8/layout/cycle8"/>
    <dgm:cxn modelId="{BBD3EB3C-B427-4F81-8525-C33F3F9EBFB9}" type="presOf" srcId="{05E172B5-4C68-4BC9-815B-9E2AE5DDFB57}" destId="{0476E67D-5740-41C1-B512-8D9664E886EA}" srcOrd="0" destOrd="0" presId="urn:microsoft.com/office/officeart/2005/8/layout/cycle8"/>
    <dgm:cxn modelId="{EF639702-1CE3-4E2E-A2D8-F12A5935547A}" type="presOf" srcId="{0CC59976-64CC-4537-8D8E-B8FCC07D4A56}" destId="{5A83CEAF-857D-4241-8103-98853D011D82}" srcOrd="0" destOrd="0" presId="urn:microsoft.com/office/officeart/2005/8/layout/cycle8"/>
    <dgm:cxn modelId="{10AC6F65-CFA1-4664-96BA-31E34285EC17}" srcId="{0CC59976-64CC-4537-8D8E-B8FCC07D4A56}" destId="{17F76E49-923E-46CA-8364-D26CACBCD025}" srcOrd="2" destOrd="0" parTransId="{61273E43-A622-43E7-9F9E-013BA2AC3E56}" sibTransId="{482E5A08-8EA2-4BBB-B2AF-0AFA8970CC88}"/>
    <dgm:cxn modelId="{A1DBA41F-53F5-4C3D-A34F-D4FB62C7FC08}" type="presParOf" srcId="{5A83CEAF-857D-4241-8103-98853D011D82}" destId="{4AF62A4F-6281-44A9-8CCB-EC1D32ECC29E}" srcOrd="0" destOrd="0" presId="urn:microsoft.com/office/officeart/2005/8/layout/cycle8"/>
    <dgm:cxn modelId="{92B6316D-0DE5-4551-BFE3-4819E5405611}" type="presParOf" srcId="{5A83CEAF-857D-4241-8103-98853D011D82}" destId="{0D278E1A-672D-4E79-A420-13FD6E1C6454}" srcOrd="1" destOrd="0" presId="urn:microsoft.com/office/officeart/2005/8/layout/cycle8"/>
    <dgm:cxn modelId="{34D4C8E0-B18E-4481-8032-6E48FDEAD7E1}" type="presParOf" srcId="{5A83CEAF-857D-4241-8103-98853D011D82}" destId="{C0797E7B-9B21-424A-8FF5-3B0874FDD097}" srcOrd="2" destOrd="0" presId="urn:microsoft.com/office/officeart/2005/8/layout/cycle8"/>
    <dgm:cxn modelId="{3FA7CD6A-380E-4045-AB58-2DD93ABA0851}" type="presParOf" srcId="{5A83CEAF-857D-4241-8103-98853D011D82}" destId="{740B71DB-D616-4EF1-98F2-8EAEDB8665E1}" srcOrd="3" destOrd="0" presId="urn:microsoft.com/office/officeart/2005/8/layout/cycle8"/>
    <dgm:cxn modelId="{049AFCE5-DD57-4E10-9B79-4E16E1932368}" type="presParOf" srcId="{5A83CEAF-857D-4241-8103-98853D011D82}" destId="{842E3C46-EC8A-4ABB-BCAE-D9BAAC0F901D}" srcOrd="4" destOrd="0" presId="urn:microsoft.com/office/officeart/2005/8/layout/cycle8"/>
    <dgm:cxn modelId="{BA3553BA-EE8F-430A-860A-684A56295C0F}" type="presParOf" srcId="{5A83CEAF-857D-4241-8103-98853D011D82}" destId="{750BBB24-9553-4978-A5C7-E6BFB7ED49D0}" srcOrd="5" destOrd="0" presId="urn:microsoft.com/office/officeart/2005/8/layout/cycle8"/>
    <dgm:cxn modelId="{10C609CC-7137-485B-A6F0-027396A47D79}" type="presParOf" srcId="{5A83CEAF-857D-4241-8103-98853D011D82}" destId="{E2647F9B-D437-4C8F-80E6-471F5C0183BF}" srcOrd="6" destOrd="0" presId="urn:microsoft.com/office/officeart/2005/8/layout/cycle8"/>
    <dgm:cxn modelId="{152C0A60-502C-4305-9D85-A7D9B9097804}" type="presParOf" srcId="{5A83CEAF-857D-4241-8103-98853D011D82}" destId="{13877B98-6675-42E9-945C-2FAC2CCA660C}" srcOrd="7" destOrd="0" presId="urn:microsoft.com/office/officeart/2005/8/layout/cycle8"/>
    <dgm:cxn modelId="{5680D80D-7452-435B-8DAC-105E3E9705F2}" type="presParOf" srcId="{5A83CEAF-857D-4241-8103-98853D011D82}" destId="{EF4DAB56-0E4E-4262-BFE2-5F22B9C565D7}" srcOrd="8" destOrd="0" presId="urn:microsoft.com/office/officeart/2005/8/layout/cycle8"/>
    <dgm:cxn modelId="{F88EC142-2894-45EC-B820-FC4759C2479F}" type="presParOf" srcId="{5A83CEAF-857D-4241-8103-98853D011D82}" destId="{5A7D453C-E265-42CE-8911-E2E2A2D9A579}" srcOrd="9" destOrd="0" presId="urn:microsoft.com/office/officeart/2005/8/layout/cycle8"/>
    <dgm:cxn modelId="{30A58B57-67CD-451F-998B-8454EEA0927E}" type="presParOf" srcId="{5A83CEAF-857D-4241-8103-98853D011D82}" destId="{598D2280-9461-4EE1-AA2C-BC3C4C3C41F1}" srcOrd="10" destOrd="0" presId="urn:microsoft.com/office/officeart/2005/8/layout/cycle8"/>
    <dgm:cxn modelId="{7F84AAF1-7FA1-4B74-85F7-6BAB691DC43F}" type="presParOf" srcId="{5A83CEAF-857D-4241-8103-98853D011D82}" destId="{CF8795A2-0B39-49CF-9E5A-203CAA8C33C6}" srcOrd="11" destOrd="0" presId="urn:microsoft.com/office/officeart/2005/8/layout/cycle8"/>
    <dgm:cxn modelId="{CD77995F-BEB4-4789-8695-3C26C537B473}" type="presParOf" srcId="{5A83CEAF-857D-4241-8103-98853D011D82}" destId="{4EC7F541-63A3-4EAE-B73C-7B624E9A8B04}" srcOrd="12" destOrd="0" presId="urn:microsoft.com/office/officeart/2005/8/layout/cycle8"/>
    <dgm:cxn modelId="{A16A6892-C17E-4C83-83B8-E448E9866430}" type="presParOf" srcId="{5A83CEAF-857D-4241-8103-98853D011D82}" destId="{F96A818A-D8C9-41DD-9CB3-C7DE7AE8CF4F}" srcOrd="13" destOrd="0" presId="urn:microsoft.com/office/officeart/2005/8/layout/cycle8"/>
    <dgm:cxn modelId="{AD7E9E1C-F36F-481D-B145-AAEC7B95CEB4}" type="presParOf" srcId="{5A83CEAF-857D-4241-8103-98853D011D82}" destId="{BFD46E79-D8E1-4475-A9C1-61CAA34304EE}" srcOrd="14" destOrd="0" presId="urn:microsoft.com/office/officeart/2005/8/layout/cycle8"/>
    <dgm:cxn modelId="{CCCD38BC-A6BB-4C56-AF21-7F81BD14D265}" type="presParOf" srcId="{5A83CEAF-857D-4241-8103-98853D011D82}" destId="{68657E94-A1A4-466A-A4AE-DF569D48D293}" srcOrd="15" destOrd="0" presId="urn:microsoft.com/office/officeart/2005/8/layout/cycle8"/>
    <dgm:cxn modelId="{B6CE9AF7-E03F-49CE-BD17-48AA2B71AE4B}" type="presParOf" srcId="{5A83CEAF-857D-4241-8103-98853D011D82}" destId="{0476E67D-5740-41C1-B512-8D9664E886EA}" srcOrd="16" destOrd="0" presId="urn:microsoft.com/office/officeart/2005/8/layout/cycle8"/>
    <dgm:cxn modelId="{279E9EF8-D243-4971-B971-3DA826871FF6}" type="presParOf" srcId="{5A83CEAF-857D-4241-8103-98853D011D82}" destId="{703C93DC-6538-419A-BF89-E09F262006D9}" srcOrd="17" destOrd="0" presId="urn:microsoft.com/office/officeart/2005/8/layout/cycle8"/>
    <dgm:cxn modelId="{6E6177CF-F496-48C1-A147-61E4E1B038E4}" type="presParOf" srcId="{5A83CEAF-857D-4241-8103-98853D011D82}" destId="{8FBBB6A5-D1B6-4EC1-9D4E-3B2FA54A9325}" srcOrd="18" destOrd="0" presId="urn:microsoft.com/office/officeart/2005/8/layout/cycle8"/>
    <dgm:cxn modelId="{A0CB4A85-0515-449C-9B3B-723DE0085A16}" type="presParOf" srcId="{5A83CEAF-857D-4241-8103-98853D011D82}" destId="{2C360389-B675-45DE-A33A-F1C14C06ECE2}" srcOrd="19" destOrd="0" presId="urn:microsoft.com/office/officeart/2005/8/layout/cycle8"/>
    <dgm:cxn modelId="{AF5E31F2-3B19-460F-A1E3-E716328A614F}" type="presParOf" srcId="{5A83CEAF-857D-4241-8103-98853D011D82}" destId="{DA87E9FC-B2D7-4745-9F92-BBE64603542E}" srcOrd="20" destOrd="0" presId="urn:microsoft.com/office/officeart/2005/8/layout/cycle8"/>
    <dgm:cxn modelId="{4AE98E9B-11C3-431A-94D5-EB08F49341C1}" type="presParOf" srcId="{5A83CEAF-857D-4241-8103-98853D011D82}" destId="{10953369-E3EE-45C5-BFC4-FB3304D1768D}" srcOrd="21" destOrd="0" presId="urn:microsoft.com/office/officeart/2005/8/layout/cycle8"/>
    <dgm:cxn modelId="{1B55A58E-9398-4D02-8443-B4CE9098FD1D}" type="presParOf" srcId="{5A83CEAF-857D-4241-8103-98853D011D82}" destId="{FAA213C5-586F-4AC7-B1A6-31CDA7211B37}" srcOrd="22" destOrd="0" presId="urn:microsoft.com/office/officeart/2005/8/layout/cycle8"/>
    <dgm:cxn modelId="{811025A9-D12C-43CE-8296-375892C7721B}" type="presParOf" srcId="{5A83CEAF-857D-4241-8103-98853D011D82}" destId="{D71A6E66-33C1-424E-9406-2878A3DD5A71}" srcOrd="23" destOrd="0" presId="urn:microsoft.com/office/officeart/2005/8/layout/cycle8"/>
    <dgm:cxn modelId="{D8A5C464-2457-4A98-8EC9-E3F9496E65B9}" type="presParOf" srcId="{5A83CEAF-857D-4241-8103-98853D011D82}" destId="{645E1EC9-0933-4E6B-AECB-D952B70FC643}" srcOrd="24" destOrd="0" presId="urn:microsoft.com/office/officeart/2005/8/layout/cycle8"/>
    <dgm:cxn modelId="{F57F9BE2-98AE-4E7A-8A80-41FFBE821901}" type="presParOf" srcId="{5A83CEAF-857D-4241-8103-98853D011D82}" destId="{A4DA3E07-BB5F-47AE-8641-79F859DB5CB5}" srcOrd="25" destOrd="0" presId="urn:microsoft.com/office/officeart/2005/8/layout/cycle8"/>
    <dgm:cxn modelId="{6B7C1D5C-21E4-4E18-BD99-C0E4FF2F1110}" type="presParOf" srcId="{5A83CEAF-857D-4241-8103-98853D011D82}" destId="{213181CF-CFAC-4748-ABA5-035FEB22F4F7}" srcOrd="26" destOrd="0" presId="urn:microsoft.com/office/officeart/2005/8/layout/cycle8"/>
    <dgm:cxn modelId="{5ECDA30B-0D4F-4D72-BDE8-F4ED9E1D0A2A}" type="presParOf" srcId="{5A83CEAF-857D-4241-8103-98853D011D82}" destId="{A92B7A11-A671-4B89-9347-B0ACB03A440B}" srcOrd="27" destOrd="0" presId="urn:microsoft.com/office/officeart/2005/8/layout/cycle8"/>
    <dgm:cxn modelId="{1256DBD4-C274-4A07-8B14-81CA67BFC5D6}" type="presParOf" srcId="{5A83CEAF-857D-4241-8103-98853D011D82}" destId="{7BA1513E-5EC7-4F59-860A-3B64659C2085}" srcOrd="28" destOrd="0" presId="urn:microsoft.com/office/officeart/2005/8/layout/cycle8"/>
    <dgm:cxn modelId="{2575776D-3AD4-4577-A6A3-BC57123EC397}" type="presParOf" srcId="{5A83CEAF-857D-4241-8103-98853D011D82}" destId="{0D69B72D-0C44-42CD-AEA0-3AD3918B2D39}" srcOrd="2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AB7ED8-92BF-472C-87B1-C6386D66FBEB}" type="doc">
      <dgm:prSet loTypeId="urn:microsoft.com/office/officeart/2005/8/layout/cycle6" loCatId="cycle" qsTypeId="urn:microsoft.com/office/officeart/2005/8/quickstyle/3d1" qsCatId="3D" csTypeId="urn:microsoft.com/office/officeart/2005/8/colors/accent5_3" csCatId="accent5" phldr="1"/>
      <dgm:spPr/>
      <dgm:t>
        <a:bodyPr/>
        <a:lstStyle/>
        <a:p>
          <a:endParaRPr lang="ru-RU"/>
        </a:p>
      </dgm:t>
    </dgm:pt>
    <dgm:pt modelId="{A51210AF-817E-4E3E-B0D1-38C0AF0BD115}">
      <dgm:prSet phldrT="[Текст]" custT="1">
        <dgm:style>
          <a:lnRef idx="1">
            <a:schemeClr val="accent2"/>
          </a:lnRef>
          <a:fillRef idx="2">
            <a:schemeClr val="accent2"/>
          </a:fillRef>
          <a:effectRef idx="1">
            <a:schemeClr val="accent2"/>
          </a:effectRef>
          <a:fontRef idx="minor">
            <a:schemeClr val="dk1"/>
          </a:fontRef>
        </dgm:style>
      </dgm:prSet>
      <dgm:spPr/>
      <dgm:t>
        <a:bodyPr/>
        <a:lstStyle/>
        <a:p>
          <a:r>
            <a:rPr lang="ru-RU" sz="1700" b="1" dirty="0" smtClean="0">
              <a:latin typeface="Times New Roman" panose="02020603050405020304" pitchFamily="18" charset="0"/>
              <a:cs typeface="Times New Roman" panose="02020603050405020304" pitchFamily="18" charset="0"/>
            </a:rPr>
            <a:t>Основных направлениях налоговой политики Чувашской Республики</a:t>
          </a:r>
          <a:endParaRPr lang="ru-RU" sz="1700" b="1" dirty="0">
            <a:latin typeface="Times New Roman" panose="02020603050405020304" pitchFamily="18" charset="0"/>
            <a:cs typeface="Times New Roman" panose="02020603050405020304" pitchFamily="18" charset="0"/>
          </a:endParaRPr>
        </a:p>
      </dgm:t>
    </dgm:pt>
    <dgm:pt modelId="{BF6075DF-E010-40EC-B4DC-946E87931D70}" type="parTrans" cxnId="{2A9D9DEE-F90B-47B2-B734-FC5044C56616}">
      <dgm:prSet/>
      <dgm:spPr/>
      <dgm:t>
        <a:bodyPr/>
        <a:lstStyle/>
        <a:p>
          <a:endParaRPr lang="ru-RU"/>
        </a:p>
      </dgm:t>
    </dgm:pt>
    <dgm:pt modelId="{C8234B4D-104B-4FD1-9C1F-A414143258AA}" type="sibTrans" cxnId="{2A9D9DEE-F90B-47B2-B734-FC5044C56616}">
      <dgm:prSet>
        <dgm:style>
          <a:lnRef idx="3">
            <a:schemeClr val="accent4"/>
          </a:lnRef>
          <a:fillRef idx="0">
            <a:schemeClr val="accent4"/>
          </a:fillRef>
          <a:effectRef idx="2">
            <a:schemeClr val="accent4"/>
          </a:effectRef>
          <a:fontRef idx="minor">
            <a:schemeClr val="tx1"/>
          </a:fontRef>
        </dgm:style>
      </dgm:prSet>
      <dgm:spPr>
        <a:ln w="76200"/>
      </dgm:spPr>
      <dgm:t>
        <a:bodyPr/>
        <a:lstStyle/>
        <a:p>
          <a:endParaRPr lang="ru-RU"/>
        </a:p>
      </dgm:t>
    </dgm:pt>
    <dgm:pt modelId="{A5495B50-43AD-4A49-9076-987885A89997}">
      <dgm:prSet phldrT="[Текст]" custT="1">
        <dgm:style>
          <a:lnRef idx="1">
            <a:schemeClr val="accent2"/>
          </a:lnRef>
          <a:fillRef idx="2">
            <a:schemeClr val="accent2"/>
          </a:fillRef>
          <a:effectRef idx="1">
            <a:schemeClr val="accent2"/>
          </a:effectRef>
          <a:fontRef idx="minor">
            <a:schemeClr val="dk1"/>
          </a:fontRef>
        </dgm:style>
      </dgm:prSet>
      <dgm:spPr/>
      <dgm:t>
        <a:bodyPr/>
        <a:lstStyle/>
        <a:p>
          <a:r>
            <a:rPr lang="ru-RU" sz="1700" b="1" dirty="0" smtClean="0">
              <a:latin typeface="Times New Roman" panose="02020603050405020304" pitchFamily="18" charset="0"/>
              <a:cs typeface="Times New Roman" panose="02020603050405020304" pitchFamily="18" charset="0"/>
            </a:rPr>
            <a:t>Основных направлениях бюджетной политики Чувашской Республики</a:t>
          </a:r>
          <a:endParaRPr lang="ru-RU" sz="1700" b="1" dirty="0">
            <a:latin typeface="Times New Roman" panose="02020603050405020304" pitchFamily="18" charset="0"/>
            <a:cs typeface="Times New Roman" panose="02020603050405020304" pitchFamily="18" charset="0"/>
          </a:endParaRPr>
        </a:p>
      </dgm:t>
    </dgm:pt>
    <dgm:pt modelId="{266B1D32-B0BB-46B8-9166-582BE3B8B6C5}" type="parTrans" cxnId="{393E5E0C-FDAF-45D4-98EB-484C1151E6FB}">
      <dgm:prSet/>
      <dgm:spPr/>
      <dgm:t>
        <a:bodyPr/>
        <a:lstStyle/>
        <a:p>
          <a:endParaRPr lang="ru-RU"/>
        </a:p>
      </dgm:t>
    </dgm:pt>
    <dgm:pt modelId="{04BE0404-A1B3-4DF6-8F9E-5898A0BB0D34}" type="sibTrans" cxnId="{393E5E0C-FDAF-45D4-98EB-484C1151E6FB}">
      <dgm:prSet>
        <dgm:style>
          <a:lnRef idx="3">
            <a:schemeClr val="accent4"/>
          </a:lnRef>
          <a:fillRef idx="0">
            <a:schemeClr val="accent4"/>
          </a:fillRef>
          <a:effectRef idx="2">
            <a:schemeClr val="accent4"/>
          </a:effectRef>
          <a:fontRef idx="minor">
            <a:schemeClr val="tx1"/>
          </a:fontRef>
        </dgm:style>
      </dgm:prSet>
      <dgm:spPr>
        <a:ln w="76200"/>
      </dgm:spPr>
      <dgm:t>
        <a:bodyPr/>
        <a:lstStyle/>
        <a:p>
          <a:endParaRPr lang="ru-RU"/>
        </a:p>
      </dgm:t>
    </dgm:pt>
    <dgm:pt modelId="{4D5D21B2-DAFF-4489-83F7-D7EBC1E1D448}">
      <dgm:prSet phldrT="[Текст]" custT="1">
        <dgm:style>
          <a:lnRef idx="1">
            <a:schemeClr val="accent2"/>
          </a:lnRef>
          <a:fillRef idx="2">
            <a:schemeClr val="accent2"/>
          </a:fillRef>
          <a:effectRef idx="1">
            <a:schemeClr val="accent2"/>
          </a:effectRef>
          <a:fontRef idx="minor">
            <a:schemeClr val="dk1"/>
          </a:fontRef>
        </dgm:style>
      </dgm:prSet>
      <dgm:spPr/>
      <dgm:t>
        <a:bodyPr/>
        <a:lstStyle/>
        <a:p>
          <a:r>
            <a:rPr lang="ru-RU" sz="1700" b="1" dirty="0" smtClean="0">
              <a:latin typeface="Times New Roman" panose="02020603050405020304" pitchFamily="18" charset="0"/>
              <a:cs typeface="Times New Roman" panose="02020603050405020304" pitchFamily="18" charset="0"/>
            </a:rPr>
            <a:t>Государственных программах Чувашской Республики</a:t>
          </a:r>
          <a:endParaRPr lang="ru-RU" sz="1700" b="1" dirty="0">
            <a:latin typeface="Times New Roman" panose="02020603050405020304" pitchFamily="18" charset="0"/>
            <a:cs typeface="Times New Roman" panose="02020603050405020304" pitchFamily="18" charset="0"/>
          </a:endParaRPr>
        </a:p>
      </dgm:t>
    </dgm:pt>
    <dgm:pt modelId="{52A72DC8-DC49-4CF4-BFCF-A66AA88A9C97}" type="parTrans" cxnId="{70F493C5-3EBF-4F49-8BEE-240781A115EE}">
      <dgm:prSet/>
      <dgm:spPr/>
      <dgm:t>
        <a:bodyPr/>
        <a:lstStyle/>
        <a:p>
          <a:endParaRPr lang="ru-RU"/>
        </a:p>
      </dgm:t>
    </dgm:pt>
    <dgm:pt modelId="{A31C26CC-7098-4C2A-9AC2-1040AD3A8036}" type="sibTrans" cxnId="{70F493C5-3EBF-4F49-8BEE-240781A115EE}">
      <dgm:prSet>
        <dgm:style>
          <a:lnRef idx="3">
            <a:schemeClr val="accent4"/>
          </a:lnRef>
          <a:fillRef idx="0">
            <a:schemeClr val="accent4"/>
          </a:fillRef>
          <a:effectRef idx="2">
            <a:schemeClr val="accent4"/>
          </a:effectRef>
          <a:fontRef idx="minor">
            <a:schemeClr val="tx1"/>
          </a:fontRef>
        </dgm:style>
      </dgm:prSet>
      <dgm:spPr>
        <a:ln w="76200"/>
      </dgm:spPr>
      <dgm:t>
        <a:bodyPr/>
        <a:lstStyle/>
        <a:p>
          <a:endParaRPr lang="ru-RU"/>
        </a:p>
      </dgm:t>
    </dgm:pt>
    <dgm:pt modelId="{ACECFA3F-271D-4071-ACC5-D5EA66374059}">
      <dgm:prSet phldrT="[Текст]">
        <dgm:style>
          <a:lnRef idx="1">
            <a:schemeClr val="accent2"/>
          </a:lnRef>
          <a:fillRef idx="2">
            <a:schemeClr val="accent2"/>
          </a:fillRef>
          <a:effectRef idx="1">
            <a:schemeClr val="accent2"/>
          </a:effectRef>
          <a:fontRef idx="minor">
            <a:schemeClr val="dk1"/>
          </a:fontRef>
        </dgm:style>
      </dgm:prSet>
      <dgm:spPr/>
      <dgm:t>
        <a:bodyPr/>
        <a:lstStyle/>
        <a:p>
          <a:r>
            <a:rPr lang="ru-RU" b="1" dirty="0" smtClean="0">
              <a:latin typeface="Times New Roman" panose="02020603050405020304" pitchFamily="18" charset="0"/>
              <a:cs typeface="Times New Roman" panose="02020603050405020304" pitchFamily="18" charset="0"/>
            </a:rPr>
            <a:t>Прогнозе социально-экономического развития Чувашской Республики</a:t>
          </a:r>
          <a:endParaRPr lang="ru-RU" b="1" dirty="0">
            <a:latin typeface="Times New Roman" panose="02020603050405020304" pitchFamily="18" charset="0"/>
            <a:cs typeface="Times New Roman" panose="02020603050405020304" pitchFamily="18" charset="0"/>
          </a:endParaRPr>
        </a:p>
      </dgm:t>
    </dgm:pt>
    <dgm:pt modelId="{492DC491-C08E-4A09-BCB7-E9F316D39C79}" type="parTrans" cxnId="{573B9DE4-DB43-4A5C-A3C5-7C42F15550F1}">
      <dgm:prSet/>
      <dgm:spPr/>
      <dgm:t>
        <a:bodyPr/>
        <a:lstStyle/>
        <a:p>
          <a:endParaRPr lang="ru-RU"/>
        </a:p>
      </dgm:t>
    </dgm:pt>
    <dgm:pt modelId="{306D97E9-8708-417E-90DB-E143EE19C8F5}" type="sibTrans" cxnId="{573B9DE4-DB43-4A5C-A3C5-7C42F15550F1}">
      <dgm:prSet>
        <dgm:style>
          <a:lnRef idx="3">
            <a:schemeClr val="accent4"/>
          </a:lnRef>
          <a:fillRef idx="0">
            <a:schemeClr val="accent4"/>
          </a:fillRef>
          <a:effectRef idx="2">
            <a:schemeClr val="accent4"/>
          </a:effectRef>
          <a:fontRef idx="minor">
            <a:schemeClr val="tx1"/>
          </a:fontRef>
        </dgm:style>
      </dgm:prSet>
      <dgm:spPr>
        <a:ln w="76200"/>
      </dgm:spPr>
      <dgm:t>
        <a:bodyPr/>
        <a:lstStyle/>
        <a:p>
          <a:endParaRPr lang="ru-RU"/>
        </a:p>
      </dgm:t>
    </dgm:pt>
    <dgm:pt modelId="{50F8A006-03B7-453E-8B11-52199EE89448}" type="pres">
      <dgm:prSet presAssocID="{1AAB7ED8-92BF-472C-87B1-C6386D66FBEB}" presName="cycle" presStyleCnt="0">
        <dgm:presLayoutVars>
          <dgm:dir/>
          <dgm:resizeHandles val="exact"/>
        </dgm:presLayoutVars>
      </dgm:prSet>
      <dgm:spPr/>
      <dgm:t>
        <a:bodyPr/>
        <a:lstStyle/>
        <a:p>
          <a:endParaRPr lang="ru-RU"/>
        </a:p>
      </dgm:t>
    </dgm:pt>
    <dgm:pt modelId="{28C25282-24D3-4CFD-AC59-CD63786195EA}" type="pres">
      <dgm:prSet presAssocID="{A51210AF-817E-4E3E-B0D1-38C0AF0BD115}" presName="node" presStyleLbl="node1" presStyleIdx="0" presStyleCnt="4" custScaleX="138989" custScaleY="147971">
        <dgm:presLayoutVars>
          <dgm:bulletEnabled val="1"/>
        </dgm:presLayoutVars>
      </dgm:prSet>
      <dgm:spPr/>
      <dgm:t>
        <a:bodyPr/>
        <a:lstStyle/>
        <a:p>
          <a:endParaRPr lang="ru-RU"/>
        </a:p>
      </dgm:t>
    </dgm:pt>
    <dgm:pt modelId="{A647B94C-0F5B-451D-9428-43279F7D65DD}" type="pres">
      <dgm:prSet presAssocID="{A51210AF-817E-4E3E-B0D1-38C0AF0BD115}" presName="spNode" presStyleCnt="0"/>
      <dgm:spPr/>
    </dgm:pt>
    <dgm:pt modelId="{B1BA7DD6-4629-4464-AA76-4AC12B29F7ED}" type="pres">
      <dgm:prSet presAssocID="{C8234B4D-104B-4FD1-9C1F-A414143258AA}" presName="sibTrans" presStyleLbl="sibTrans1D1" presStyleIdx="0" presStyleCnt="4"/>
      <dgm:spPr/>
      <dgm:t>
        <a:bodyPr/>
        <a:lstStyle/>
        <a:p>
          <a:endParaRPr lang="ru-RU"/>
        </a:p>
      </dgm:t>
    </dgm:pt>
    <dgm:pt modelId="{09EE511D-0EF6-43EC-B406-0F1618FAB471}" type="pres">
      <dgm:prSet presAssocID="{A5495B50-43AD-4A49-9076-987885A89997}" presName="node" presStyleLbl="node1" presStyleIdx="1" presStyleCnt="4" custScaleX="142593" custScaleY="162611" custRadScaleRad="115663" custRadScaleInc="-2194">
        <dgm:presLayoutVars>
          <dgm:bulletEnabled val="1"/>
        </dgm:presLayoutVars>
      </dgm:prSet>
      <dgm:spPr/>
      <dgm:t>
        <a:bodyPr/>
        <a:lstStyle/>
        <a:p>
          <a:endParaRPr lang="ru-RU"/>
        </a:p>
      </dgm:t>
    </dgm:pt>
    <dgm:pt modelId="{D6C46AB8-91FF-4DB2-AA00-CB287071D8BD}" type="pres">
      <dgm:prSet presAssocID="{A5495B50-43AD-4A49-9076-987885A89997}" presName="spNode" presStyleCnt="0"/>
      <dgm:spPr/>
    </dgm:pt>
    <dgm:pt modelId="{CEBC4C3C-A437-4420-A2E2-C12E33E8450C}" type="pres">
      <dgm:prSet presAssocID="{04BE0404-A1B3-4DF6-8F9E-5898A0BB0D34}" presName="sibTrans" presStyleLbl="sibTrans1D1" presStyleIdx="1" presStyleCnt="4"/>
      <dgm:spPr/>
      <dgm:t>
        <a:bodyPr/>
        <a:lstStyle/>
        <a:p>
          <a:endParaRPr lang="ru-RU"/>
        </a:p>
      </dgm:t>
    </dgm:pt>
    <dgm:pt modelId="{B5C2805B-3ECC-4AA3-B306-E04B8D93175A}" type="pres">
      <dgm:prSet presAssocID="{4D5D21B2-DAFF-4489-83F7-D7EBC1E1D448}" presName="node" presStyleLbl="node1" presStyleIdx="2" presStyleCnt="4" custScaleX="142593" custScaleY="123822">
        <dgm:presLayoutVars>
          <dgm:bulletEnabled val="1"/>
        </dgm:presLayoutVars>
      </dgm:prSet>
      <dgm:spPr/>
      <dgm:t>
        <a:bodyPr/>
        <a:lstStyle/>
        <a:p>
          <a:endParaRPr lang="ru-RU"/>
        </a:p>
      </dgm:t>
    </dgm:pt>
    <dgm:pt modelId="{3743ACCF-7837-4FB8-8080-B65670FB2E40}" type="pres">
      <dgm:prSet presAssocID="{4D5D21B2-DAFF-4489-83F7-D7EBC1E1D448}" presName="spNode" presStyleCnt="0"/>
      <dgm:spPr/>
    </dgm:pt>
    <dgm:pt modelId="{609DDD8F-8077-4ED9-B479-F4058D5BF79E}" type="pres">
      <dgm:prSet presAssocID="{A31C26CC-7098-4C2A-9AC2-1040AD3A8036}" presName="sibTrans" presStyleLbl="sibTrans1D1" presStyleIdx="2" presStyleCnt="4"/>
      <dgm:spPr/>
      <dgm:t>
        <a:bodyPr/>
        <a:lstStyle/>
        <a:p>
          <a:endParaRPr lang="ru-RU"/>
        </a:p>
      </dgm:t>
    </dgm:pt>
    <dgm:pt modelId="{FDB32F28-2B23-4FC5-B84F-1478F183AB08}" type="pres">
      <dgm:prSet presAssocID="{ACECFA3F-271D-4071-ACC5-D5EA66374059}" presName="node" presStyleLbl="node1" presStyleIdx="3" presStyleCnt="4" custScaleX="142593" custScaleY="162611" custRadScaleRad="111386" custRadScaleInc="2279">
        <dgm:presLayoutVars>
          <dgm:bulletEnabled val="1"/>
        </dgm:presLayoutVars>
      </dgm:prSet>
      <dgm:spPr/>
      <dgm:t>
        <a:bodyPr/>
        <a:lstStyle/>
        <a:p>
          <a:endParaRPr lang="ru-RU"/>
        </a:p>
      </dgm:t>
    </dgm:pt>
    <dgm:pt modelId="{33A00F86-7713-40B8-8DA0-458E6F8C677E}" type="pres">
      <dgm:prSet presAssocID="{ACECFA3F-271D-4071-ACC5-D5EA66374059}" presName="spNode" presStyleCnt="0"/>
      <dgm:spPr/>
    </dgm:pt>
    <dgm:pt modelId="{AE08C94F-0CD5-478E-94D3-913DA7B7B592}" type="pres">
      <dgm:prSet presAssocID="{306D97E9-8708-417E-90DB-E143EE19C8F5}" presName="sibTrans" presStyleLbl="sibTrans1D1" presStyleIdx="3" presStyleCnt="4"/>
      <dgm:spPr/>
      <dgm:t>
        <a:bodyPr/>
        <a:lstStyle/>
        <a:p>
          <a:endParaRPr lang="ru-RU"/>
        </a:p>
      </dgm:t>
    </dgm:pt>
  </dgm:ptLst>
  <dgm:cxnLst>
    <dgm:cxn modelId="{2A9D9DEE-F90B-47B2-B734-FC5044C56616}" srcId="{1AAB7ED8-92BF-472C-87B1-C6386D66FBEB}" destId="{A51210AF-817E-4E3E-B0D1-38C0AF0BD115}" srcOrd="0" destOrd="0" parTransId="{BF6075DF-E010-40EC-B4DC-946E87931D70}" sibTransId="{C8234B4D-104B-4FD1-9C1F-A414143258AA}"/>
    <dgm:cxn modelId="{393E5E0C-FDAF-45D4-98EB-484C1151E6FB}" srcId="{1AAB7ED8-92BF-472C-87B1-C6386D66FBEB}" destId="{A5495B50-43AD-4A49-9076-987885A89997}" srcOrd="1" destOrd="0" parTransId="{266B1D32-B0BB-46B8-9166-582BE3B8B6C5}" sibTransId="{04BE0404-A1B3-4DF6-8F9E-5898A0BB0D34}"/>
    <dgm:cxn modelId="{AB319334-C866-4940-BC19-3F5E4ABB540F}" type="presOf" srcId="{A5495B50-43AD-4A49-9076-987885A89997}" destId="{09EE511D-0EF6-43EC-B406-0F1618FAB471}" srcOrd="0" destOrd="0" presId="urn:microsoft.com/office/officeart/2005/8/layout/cycle6"/>
    <dgm:cxn modelId="{4EB5DAAB-95CA-4CC1-AEDC-EFB5125E9522}" type="presOf" srcId="{C8234B4D-104B-4FD1-9C1F-A414143258AA}" destId="{B1BA7DD6-4629-4464-AA76-4AC12B29F7ED}" srcOrd="0" destOrd="0" presId="urn:microsoft.com/office/officeart/2005/8/layout/cycle6"/>
    <dgm:cxn modelId="{573B9DE4-DB43-4A5C-A3C5-7C42F15550F1}" srcId="{1AAB7ED8-92BF-472C-87B1-C6386D66FBEB}" destId="{ACECFA3F-271D-4071-ACC5-D5EA66374059}" srcOrd="3" destOrd="0" parTransId="{492DC491-C08E-4A09-BCB7-E9F316D39C79}" sibTransId="{306D97E9-8708-417E-90DB-E143EE19C8F5}"/>
    <dgm:cxn modelId="{D0CCB2BC-4E5F-49CD-9479-4BB47A19CF81}" type="presOf" srcId="{ACECFA3F-271D-4071-ACC5-D5EA66374059}" destId="{FDB32F28-2B23-4FC5-B84F-1478F183AB08}" srcOrd="0" destOrd="0" presId="urn:microsoft.com/office/officeart/2005/8/layout/cycle6"/>
    <dgm:cxn modelId="{1A0095BA-0124-4209-817F-DC647E6DE77A}" type="presOf" srcId="{04BE0404-A1B3-4DF6-8F9E-5898A0BB0D34}" destId="{CEBC4C3C-A437-4420-A2E2-C12E33E8450C}" srcOrd="0" destOrd="0" presId="urn:microsoft.com/office/officeart/2005/8/layout/cycle6"/>
    <dgm:cxn modelId="{70F493C5-3EBF-4F49-8BEE-240781A115EE}" srcId="{1AAB7ED8-92BF-472C-87B1-C6386D66FBEB}" destId="{4D5D21B2-DAFF-4489-83F7-D7EBC1E1D448}" srcOrd="2" destOrd="0" parTransId="{52A72DC8-DC49-4CF4-BFCF-A66AA88A9C97}" sibTransId="{A31C26CC-7098-4C2A-9AC2-1040AD3A8036}"/>
    <dgm:cxn modelId="{B4AF70D9-ECE1-49A0-A1BC-77D57B099F82}" type="presOf" srcId="{306D97E9-8708-417E-90DB-E143EE19C8F5}" destId="{AE08C94F-0CD5-478E-94D3-913DA7B7B592}" srcOrd="0" destOrd="0" presId="urn:microsoft.com/office/officeart/2005/8/layout/cycle6"/>
    <dgm:cxn modelId="{DA252B4D-D2D7-4CEC-AAB5-A3F1A2A6657F}" type="presOf" srcId="{A51210AF-817E-4E3E-B0D1-38C0AF0BD115}" destId="{28C25282-24D3-4CFD-AC59-CD63786195EA}" srcOrd="0" destOrd="0" presId="urn:microsoft.com/office/officeart/2005/8/layout/cycle6"/>
    <dgm:cxn modelId="{BE24E7BE-3613-484C-9030-89AE65134247}" type="presOf" srcId="{A31C26CC-7098-4C2A-9AC2-1040AD3A8036}" destId="{609DDD8F-8077-4ED9-B479-F4058D5BF79E}" srcOrd="0" destOrd="0" presId="urn:microsoft.com/office/officeart/2005/8/layout/cycle6"/>
    <dgm:cxn modelId="{1E103184-5769-4899-92D4-AA248006B308}" type="presOf" srcId="{1AAB7ED8-92BF-472C-87B1-C6386D66FBEB}" destId="{50F8A006-03B7-453E-8B11-52199EE89448}" srcOrd="0" destOrd="0" presId="urn:microsoft.com/office/officeart/2005/8/layout/cycle6"/>
    <dgm:cxn modelId="{1CA97521-1CB3-4C08-A457-AAA43704E01D}" type="presOf" srcId="{4D5D21B2-DAFF-4489-83F7-D7EBC1E1D448}" destId="{B5C2805B-3ECC-4AA3-B306-E04B8D93175A}" srcOrd="0" destOrd="0" presId="urn:microsoft.com/office/officeart/2005/8/layout/cycle6"/>
    <dgm:cxn modelId="{50CE96E2-EBB9-43AA-8372-9DE28A951A51}" type="presParOf" srcId="{50F8A006-03B7-453E-8B11-52199EE89448}" destId="{28C25282-24D3-4CFD-AC59-CD63786195EA}" srcOrd="0" destOrd="0" presId="urn:microsoft.com/office/officeart/2005/8/layout/cycle6"/>
    <dgm:cxn modelId="{98AB7FF7-14C7-4CA1-9FD1-816F19E5F1C2}" type="presParOf" srcId="{50F8A006-03B7-453E-8B11-52199EE89448}" destId="{A647B94C-0F5B-451D-9428-43279F7D65DD}" srcOrd="1" destOrd="0" presId="urn:microsoft.com/office/officeart/2005/8/layout/cycle6"/>
    <dgm:cxn modelId="{453EDF7D-95D1-49BE-9ABE-7063C48AED07}" type="presParOf" srcId="{50F8A006-03B7-453E-8B11-52199EE89448}" destId="{B1BA7DD6-4629-4464-AA76-4AC12B29F7ED}" srcOrd="2" destOrd="0" presId="urn:microsoft.com/office/officeart/2005/8/layout/cycle6"/>
    <dgm:cxn modelId="{DE907F73-6B14-4409-BD9E-376E249C1201}" type="presParOf" srcId="{50F8A006-03B7-453E-8B11-52199EE89448}" destId="{09EE511D-0EF6-43EC-B406-0F1618FAB471}" srcOrd="3" destOrd="0" presId="urn:microsoft.com/office/officeart/2005/8/layout/cycle6"/>
    <dgm:cxn modelId="{F58FDDD5-86F1-4BB6-BFE4-6081B29108C2}" type="presParOf" srcId="{50F8A006-03B7-453E-8B11-52199EE89448}" destId="{D6C46AB8-91FF-4DB2-AA00-CB287071D8BD}" srcOrd="4" destOrd="0" presId="urn:microsoft.com/office/officeart/2005/8/layout/cycle6"/>
    <dgm:cxn modelId="{84172652-4C9E-4F1A-96FD-3C61C000BE86}" type="presParOf" srcId="{50F8A006-03B7-453E-8B11-52199EE89448}" destId="{CEBC4C3C-A437-4420-A2E2-C12E33E8450C}" srcOrd="5" destOrd="0" presId="urn:microsoft.com/office/officeart/2005/8/layout/cycle6"/>
    <dgm:cxn modelId="{BDA7AE05-BDFF-49AD-BD2B-8BF45018EBB9}" type="presParOf" srcId="{50F8A006-03B7-453E-8B11-52199EE89448}" destId="{B5C2805B-3ECC-4AA3-B306-E04B8D93175A}" srcOrd="6" destOrd="0" presId="urn:microsoft.com/office/officeart/2005/8/layout/cycle6"/>
    <dgm:cxn modelId="{7292DD1B-22B4-43CA-810B-4CB8B37530AF}" type="presParOf" srcId="{50F8A006-03B7-453E-8B11-52199EE89448}" destId="{3743ACCF-7837-4FB8-8080-B65670FB2E40}" srcOrd="7" destOrd="0" presId="urn:microsoft.com/office/officeart/2005/8/layout/cycle6"/>
    <dgm:cxn modelId="{3B3D2678-1B6F-4D9E-ADAC-E6C2AF7A6A32}" type="presParOf" srcId="{50F8A006-03B7-453E-8B11-52199EE89448}" destId="{609DDD8F-8077-4ED9-B479-F4058D5BF79E}" srcOrd="8" destOrd="0" presId="urn:microsoft.com/office/officeart/2005/8/layout/cycle6"/>
    <dgm:cxn modelId="{E6C580EF-EEFB-4037-B53D-B20FCED40B9E}" type="presParOf" srcId="{50F8A006-03B7-453E-8B11-52199EE89448}" destId="{FDB32F28-2B23-4FC5-B84F-1478F183AB08}" srcOrd="9" destOrd="0" presId="urn:microsoft.com/office/officeart/2005/8/layout/cycle6"/>
    <dgm:cxn modelId="{B60F3539-31F0-4CA7-9ED5-DC2DD9DC9B5E}" type="presParOf" srcId="{50F8A006-03B7-453E-8B11-52199EE89448}" destId="{33A00F86-7713-40B8-8DA0-458E6F8C677E}" srcOrd="10" destOrd="0" presId="urn:microsoft.com/office/officeart/2005/8/layout/cycle6"/>
    <dgm:cxn modelId="{E1240213-F8F8-498C-A844-50C4475927E9}" type="presParOf" srcId="{50F8A006-03B7-453E-8B11-52199EE89448}" destId="{AE08C94F-0CD5-478E-94D3-913DA7B7B592}"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37C2D0-E311-480D-BE74-4A10698CA5CA}" type="doc">
      <dgm:prSet loTypeId="urn:microsoft.com/office/officeart/2005/8/layout/hierarchy4" loCatId="relationship" qsTypeId="urn:microsoft.com/office/officeart/2005/8/quickstyle/simple1" qsCatId="simple" csTypeId="urn:microsoft.com/office/officeart/2005/8/colors/accent1_2" csCatId="accent1" phldr="1"/>
      <dgm:spPr/>
      <dgm:t>
        <a:bodyPr/>
        <a:lstStyle/>
        <a:p>
          <a:endParaRPr lang="ru-RU"/>
        </a:p>
      </dgm:t>
    </dgm:pt>
    <dgm:pt modelId="{864DD87F-0B0C-4621-942E-8CB6627B1031}" type="pres">
      <dgm:prSet presAssocID="{1A37C2D0-E311-480D-BE74-4A10698CA5CA}" presName="Name0" presStyleCnt="0">
        <dgm:presLayoutVars>
          <dgm:chPref val="1"/>
          <dgm:dir/>
          <dgm:animOne val="branch"/>
          <dgm:animLvl val="lvl"/>
          <dgm:resizeHandles/>
        </dgm:presLayoutVars>
      </dgm:prSet>
      <dgm:spPr/>
      <dgm:t>
        <a:bodyPr/>
        <a:lstStyle/>
        <a:p>
          <a:endParaRPr lang="ru-RU"/>
        </a:p>
      </dgm:t>
    </dgm:pt>
  </dgm:ptLst>
  <dgm:cxnLst>
    <dgm:cxn modelId="{418D92DD-3D44-4802-A4B6-5AA2F8B4A42F}" type="presOf" srcId="{1A37C2D0-E311-480D-BE74-4A10698CA5CA}" destId="{864DD87F-0B0C-4621-942E-8CB6627B1031}" srcOrd="0"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C88BC-C8FF-402F-AB2A-11AC4BBF48B7}">
      <dsp:nvSpPr>
        <dsp:cNvPr id="0" name=""/>
        <dsp:cNvSpPr/>
      </dsp:nvSpPr>
      <dsp:spPr>
        <a:xfrm>
          <a:off x="1142" y="535858"/>
          <a:ext cx="1842349" cy="717703"/>
        </a:xfrm>
        <a:prstGeom prst="ellipse">
          <a:avLst/>
        </a:prstGeom>
        <a:solidFill>
          <a:srgbClr val="00B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ru-RU" sz="2000" b="1" kern="1200" dirty="0" smtClean="0">
              <a:solidFill>
                <a:schemeClr val="tx1"/>
              </a:solidFill>
              <a:latin typeface="Times New Roman" pitchFamily="18" charset="0"/>
              <a:cs typeface="Times New Roman" pitchFamily="18" charset="0"/>
            </a:rPr>
            <a:t>Доходы</a:t>
          </a:r>
          <a:endParaRPr lang="ru-RU" sz="2000" b="1" kern="1200" dirty="0">
            <a:solidFill>
              <a:schemeClr val="tx1"/>
            </a:solidFill>
            <a:latin typeface="Times New Roman" pitchFamily="18" charset="0"/>
            <a:cs typeface="Times New Roman" pitchFamily="18" charset="0"/>
          </a:endParaRPr>
        </a:p>
      </dsp:txBody>
      <dsp:txXfrm>
        <a:off x="270948" y="640963"/>
        <a:ext cx="1302737" cy="507493"/>
      </dsp:txXfrm>
    </dsp:sp>
    <dsp:sp modelId="{1816D16A-814C-4C22-A6CC-12105B3989BB}">
      <dsp:nvSpPr>
        <dsp:cNvPr id="0" name=""/>
        <dsp:cNvSpPr/>
      </dsp:nvSpPr>
      <dsp:spPr>
        <a:xfrm>
          <a:off x="2027221" y="546339"/>
          <a:ext cx="562799" cy="603721"/>
        </a:xfrm>
        <a:prstGeom prst="mathMinus">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ru-RU" sz="1000" kern="1200" dirty="0"/>
        </a:p>
      </dsp:txBody>
      <dsp:txXfrm>
        <a:off x="2101820" y="777202"/>
        <a:ext cx="413601" cy="141995"/>
      </dsp:txXfrm>
    </dsp:sp>
    <dsp:sp modelId="{32775538-2AC3-4373-B014-5A44732CBC7F}">
      <dsp:nvSpPr>
        <dsp:cNvPr id="0" name=""/>
        <dsp:cNvSpPr/>
      </dsp:nvSpPr>
      <dsp:spPr>
        <a:xfrm>
          <a:off x="2673753" y="600303"/>
          <a:ext cx="1842843" cy="588813"/>
        </a:xfrm>
        <a:prstGeom prst="ellipse">
          <a:avLst/>
        </a:prstGeom>
        <a:solidFill>
          <a:srgbClr val="F57E1B"/>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ru-RU" sz="2000" b="1" kern="1200" dirty="0" smtClean="0">
              <a:solidFill>
                <a:schemeClr val="tx1"/>
              </a:solidFill>
              <a:latin typeface="Times New Roman" pitchFamily="18" charset="0"/>
              <a:cs typeface="Times New Roman" pitchFamily="18" charset="0"/>
            </a:rPr>
            <a:t>Расходы</a:t>
          </a:r>
          <a:endParaRPr lang="ru-RU" sz="2000" b="1" kern="1200" dirty="0">
            <a:solidFill>
              <a:schemeClr val="tx1"/>
            </a:solidFill>
            <a:latin typeface="Times New Roman" pitchFamily="18" charset="0"/>
            <a:cs typeface="Times New Roman" pitchFamily="18" charset="0"/>
          </a:endParaRPr>
        </a:p>
      </dsp:txBody>
      <dsp:txXfrm>
        <a:off x="2943631" y="686533"/>
        <a:ext cx="1303087" cy="416353"/>
      </dsp:txXfrm>
    </dsp:sp>
    <dsp:sp modelId="{4B955819-9EB5-4C61-BE5E-7CE7027DF3F0}">
      <dsp:nvSpPr>
        <dsp:cNvPr id="0" name=""/>
        <dsp:cNvSpPr/>
      </dsp:nvSpPr>
      <dsp:spPr>
        <a:xfrm>
          <a:off x="4650328" y="549969"/>
          <a:ext cx="578780" cy="689481"/>
        </a:xfrm>
        <a:prstGeom prst="mathEqual">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endParaRPr lang="ru-RU" sz="3000" kern="1200" dirty="0"/>
        </a:p>
      </dsp:txBody>
      <dsp:txXfrm>
        <a:off x="4727045" y="692002"/>
        <a:ext cx="425346" cy="405415"/>
      </dsp:txXfrm>
    </dsp:sp>
    <dsp:sp modelId="{A84245DF-C8CC-47D2-83AC-15EF153255E0}">
      <dsp:nvSpPr>
        <dsp:cNvPr id="0" name=""/>
        <dsp:cNvSpPr/>
      </dsp:nvSpPr>
      <dsp:spPr>
        <a:xfrm>
          <a:off x="5362840" y="52737"/>
          <a:ext cx="3196759" cy="1683946"/>
        </a:xfrm>
        <a:prstGeom prst="ellipse">
          <a:avLst/>
        </a:prstGeom>
        <a:solidFill>
          <a:schemeClr val="bg2">
            <a:lumMod val="9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ru-RU" sz="1700" b="1" kern="1200" dirty="0" smtClean="0">
              <a:solidFill>
                <a:srgbClr val="FF0000"/>
              </a:solidFill>
              <a:latin typeface="Times New Roman" pitchFamily="18" charset="0"/>
              <a:cs typeface="Times New Roman" pitchFamily="18" charset="0"/>
            </a:rPr>
            <a:t>(-)Дефицит</a:t>
          </a:r>
        </a:p>
        <a:p>
          <a:pPr lvl="0" algn="ctr" defTabSz="755650">
            <a:lnSpc>
              <a:spcPct val="90000"/>
            </a:lnSpc>
            <a:spcBef>
              <a:spcPct val="0"/>
            </a:spcBef>
            <a:spcAft>
              <a:spcPct val="35000"/>
            </a:spcAft>
          </a:pPr>
          <a:r>
            <a:rPr lang="ru-RU" sz="1400" b="1" kern="1200" dirty="0" smtClean="0">
              <a:solidFill>
                <a:srgbClr val="FF0000"/>
              </a:solidFill>
              <a:latin typeface="Times New Roman" pitchFamily="18" charset="0"/>
              <a:cs typeface="Times New Roman" pitchFamily="18" charset="0"/>
            </a:rPr>
            <a:t>(расходы больше доходов)</a:t>
          </a:r>
        </a:p>
        <a:p>
          <a:pPr lvl="0" algn="ctr" defTabSz="755650">
            <a:lnSpc>
              <a:spcPct val="90000"/>
            </a:lnSpc>
            <a:spcBef>
              <a:spcPct val="0"/>
            </a:spcBef>
            <a:spcAft>
              <a:spcPct val="35000"/>
            </a:spcAft>
          </a:pPr>
          <a:r>
            <a:rPr lang="ru-RU" sz="1700" b="1" kern="1200" dirty="0" smtClean="0">
              <a:solidFill>
                <a:srgbClr val="46740E"/>
              </a:solidFill>
              <a:latin typeface="Times New Roman" pitchFamily="18" charset="0"/>
              <a:cs typeface="Times New Roman" pitchFamily="18" charset="0"/>
            </a:rPr>
            <a:t>(+) Профицит</a:t>
          </a:r>
        </a:p>
        <a:p>
          <a:pPr lvl="0" algn="ctr" defTabSz="755650">
            <a:lnSpc>
              <a:spcPct val="90000"/>
            </a:lnSpc>
            <a:spcBef>
              <a:spcPct val="0"/>
            </a:spcBef>
            <a:spcAft>
              <a:spcPct val="35000"/>
            </a:spcAft>
          </a:pPr>
          <a:r>
            <a:rPr lang="ru-RU" sz="1400" b="1" kern="1200" dirty="0" smtClean="0">
              <a:solidFill>
                <a:srgbClr val="46740E"/>
              </a:solidFill>
              <a:latin typeface="Times New Roman" pitchFamily="18" charset="0"/>
              <a:cs typeface="Times New Roman" pitchFamily="18" charset="0"/>
            </a:rPr>
            <a:t>(доходы больше расходов)</a:t>
          </a:r>
        </a:p>
      </dsp:txBody>
      <dsp:txXfrm>
        <a:off x="5830995" y="299345"/>
        <a:ext cx="2260449" cy="11907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F62A4F-6281-44A9-8CCB-EC1D32ECC29E}">
      <dsp:nvSpPr>
        <dsp:cNvPr id="0" name=""/>
        <dsp:cNvSpPr/>
      </dsp:nvSpPr>
      <dsp:spPr>
        <a:xfrm>
          <a:off x="2180614" y="347707"/>
          <a:ext cx="4899424" cy="4899424"/>
        </a:xfrm>
        <a:prstGeom prst="pie">
          <a:avLst>
            <a:gd name="adj1" fmla="val 16200000"/>
            <a:gd name="adj2" fmla="val 19800000"/>
          </a:avLst>
        </a:prstGeom>
        <a:solidFill>
          <a:schemeClr val="accent2">
            <a:lumMod val="75000"/>
          </a:schemeClr>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2">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ru-RU" sz="1400" b="1" kern="1200" dirty="0" smtClean="0">
            <a:latin typeface="Times New Roman" panose="02020603050405020304" pitchFamily="18" charset="0"/>
            <a:cs typeface="Times New Roman" panose="02020603050405020304" pitchFamily="18" charset="0"/>
          </a:endParaRPr>
        </a:p>
        <a:p>
          <a:pPr lvl="0" algn="l" defTabSz="622300">
            <a:lnSpc>
              <a:spcPct val="90000"/>
            </a:lnSpc>
            <a:spcBef>
              <a:spcPct val="0"/>
            </a:spcBef>
            <a:spcAft>
              <a:spcPct val="35000"/>
            </a:spcAft>
          </a:pPr>
          <a:r>
            <a:rPr lang="ru-RU" sz="1400" b="1" kern="1200" dirty="0" smtClean="0">
              <a:latin typeface="Times New Roman" panose="02020603050405020304" pitchFamily="18" charset="0"/>
              <a:cs typeface="Times New Roman" panose="02020603050405020304" pitchFamily="18" charset="0"/>
            </a:rPr>
            <a:t>Составление проекта бюджета очередного года</a:t>
          </a:r>
          <a:endParaRPr lang="ru-RU" sz="1400" b="1" kern="1200" dirty="0">
            <a:latin typeface="Times New Roman" panose="02020603050405020304" pitchFamily="18" charset="0"/>
            <a:cs typeface="Times New Roman" panose="02020603050405020304" pitchFamily="18" charset="0"/>
          </a:endParaRPr>
        </a:p>
      </dsp:txBody>
      <dsp:txXfrm>
        <a:off x="4746979" y="973550"/>
        <a:ext cx="1283182" cy="991550"/>
      </dsp:txXfrm>
    </dsp:sp>
    <dsp:sp modelId="{842E3C46-EC8A-4ABB-BCAE-D9BAAC0F901D}">
      <dsp:nvSpPr>
        <dsp:cNvPr id="0" name=""/>
        <dsp:cNvSpPr/>
      </dsp:nvSpPr>
      <dsp:spPr>
        <a:xfrm>
          <a:off x="2238940" y="448611"/>
          <a:ext cx="4899424" cy="4899424"/>
        </a:xfrm>
        <a:prstGeom prst="pie">
          <a:avLst>
            <a:gd name="adj1" fmla="val 19800000"/>
            <a:gd name="adj2" fmla="val 1800000"/>
          </a:avLst>
        </a:prstGeom>
        <a:gradFill rotWithShape="0">
          <a:gsLst>
            <a:gs pos="0">
              <a:schemeClr val="accent3">
                <a:hueOff val="0"/>
                <a:satOff val="0"/>
                <a:lumOff val="0"/>
                <a:alphaOff val="0"/>
                <a:lumMod val="95000"/>
              </a:schemeClr>
            </a:gs>
            <a:gs pos="100000">
              <a:schemeClr val="accent3">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3">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r" defTabSz="622300">
            <a:lnSpc>
              <a:spcPct val="90000"/>
            </a:lnSpc>
            <a:spcBef>
              <a:spcPct val="0"/>
            </a:spcBef>
            <a:spcAft>
              <a:spcPct val="35000"/>
            </a:spcAft>
          </a:pPr>
          <a:r>
            <a:rPr lang="ru-RU" sz="1400" b="1" kern="1200" dirty="0" smtClean="0">
              <a:latin typeface="Times New Roman" panose="02020603050405020304" pitchFamily="18" charset="0"/>
              <a:cs typeface="Times New Roman" panose="02020603050405020304" pitchFamily="18" charset="0"/>
            </a:rPr>
            <a:t>Рассмотрение проекта бюджета очередного года</a:t>
          </a:r>
          <a:endParaRPr lang="ru-RU" sz="1400" b="1" kern="1200" dirty="0">
            <a:latin typeface="Times New Roman" panose="02020603050405020304" pitchFamily="18" charset="0"/>
            <a:cs typeface="Times New Roman" panose="02020603050405020304" pitchFamily="18" charset="0"/>
          </a:endParaRPr>
        </a:p>
      </dsp:txBody>
      <dsp:txXfrm>
        <a:off x="5563550" y="2431712"/>
        <a:ext cx="1341509" cy="962386"/>
      </dsp:txXfrm>
    </dsp:sp>
    <dsp:sp modelId="{EF4DAB56-0E4E-4262-BFE2-5F22B9C565D7}">
      <dsp:nvSpPr>
        <dsp:cNvPr id="0" name=""/>
        <dsp:cNvSpPr/>
      </dsp:nvSpPr>
      <dsp:spPr>
        <a:xfrm>
          <a:off x="2180614" y="549516"/>
          <a:ext cx="4899424" cy="4899424"/>
        </a:xfrm>
        <a:prstGeom prst="pie">
          <a:avLst>
            <a:gd name="adj1" fmla="val 1800000"/>
            <a:gd name="adj2" fmla="val 5400000"/>
          </a:avLst>
        </a:prstGeom>
        <a:gradFill rotWithShape="0">
          <a:gsLst>
            <a:gs pos="0">
              <a:schemeClr val="accent4">
                <a:hueOff val="0"/>
                <a:satOff val="0"/>
                <a:lumOff val="0"/>
                <a:alphaOff val="0"/>
                <a:lumMod val="95000"/>
              </a:schemeClr>
            </a:gs>
            <a:gs pos="100000">
              <a:schemeClr val="accent4">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4">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35000"/>
            </a:spcAft>
          </a:pPr>
          <a:r>
            <a:rPr lang="ru-RU" sz="1400" b="1" kern="1200" dirty="0" smtClean="0">
              <a:latin typeface="Times New Roman" panose="02020603050405020304" pitchFamily="18" charset="0"/>
              <a:cs typeface="Times New Roman" panose="02020603050405020304" pitchFamily="18" charset="0"/>
            </a:rPr>
            <a:t>Утверждение бюджета очередного года</a:t>
          </a:r>
          <a:endParaRPr lang="ru-RU" sz="1400" b="1" kern="1200" dirty="0">
            <a:latin typeface="Times New Roman" panose="02020603050405020304" pitchFamily="18" charset="0"/>
            <a:cs typeface="Times New Roman" panose="02020603050405020304" pitchFamily="18" charset="0"/>
          </a:endParaRPr>
        </a:p>
      </dsp:txBody>
      <dsp:txXfrm>
        <a:off x="4746979" y="3860710"/>
        <a:ext cx="1283182" cy="991550"/>
      </dsp:txXfrm>
    </dsp:sp>
    <dsp:sp modelId="{4EC7F541-63A3-4EAE-B73C-7B624E9A8B04}">
      <dsp:nvSpPr>
        <dsp:cNvPr id="0" name=""/>
        <dsp:cNvSpPr/>
      </dsp:nvSpPr>
      <dsp:spPr>
        <a:xfrm>
          <a:off x="2063961" y="549516"/>
          <a:ext cx="4899424" cy="4899424"/>
        </a:xfrm>
        <a:prstGeom prst="pie">
          <a:avLst>
            <a:gd name="adj1" fmla="val 5400000"/>
            <a:gd name="adj2" fmla="val 9000000"/>
          </a:avLst>
        </a:prstGeom>
        <a:gradFill rotWithShape="0">
          <a:gsLst>
            <a:gs pos="0">
              <a:schemeClr val="accent5">
                <a:hueOff val="0"/>
                <a:satOff val="0"/>
                <a:lumOff val="0"/>
                <a:alphaOff val="0"/>
                <a:lumMod val="95000"/>
              </a:schemeClr>
            </a:gs>
            <a:gs pos="100000">
              <a:schemeClr val="accent5">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5">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r" defTabSz="622300">
            <a:lnSpc>
              <a:spcPct val="90000"/>
            </a:lnSpc>
            <a:spcBef>
              <a:spcPct val="0"/>
            </a:spcBef>
            <a:spcAft>
              <a:spcPct val="35000"/>
            </a:spcAft>
          </a:pPr>
          <a:r>
            <a:rPr lang="ru-RU" sz="1400" b="1" kern="1200" dirty="0" smtClean="0">
              <a:latin typeface="Times New Roman" panose="02020603050405020304" pitchFamily="18" charset="0"/>
              <a:cs typeface="Times New Roman" panose="02020603050405020304" pitchFamily="18" charset="0"/>
            </a:rPr>
            <a:t>Исполнение бюджета в текущем году</a:t>
          </a:r>
          <a:endParaRPr lang="ru-RU" sz="1400" b="1" kern="1200" dirty="0">
            <a:latin typeface="Times New Roman" panose="02020603050405020304" pitchFamily="18" charset="0"/>
            <a:cs typeface="Times New Roman" panose="02020603050405020304" pitchFamily="18" charset="0"/>
          </a:endParaRPr>
        </a:p>
      </dsp:txBody>
      <dsp:txXfrm>
        <a:off x="3113837" y="3860710"/>
        <a:ext cx="1283182" cy="991550"/>
      </dsp:txXfrm>
    </dsp:sp>
    <dsp:sp modelId="{0476E67D-5740-41C1-B512-8D9664E886EA}">
      <dsp:nvSpPr>
        <dsp:cNvPr id="0" name=""/>
        <dsp:cNvSpPr/>
      </dsp:nvSpPr>
      <dsp:spPr>
        <a:xfrm>
          <a:off x="2005634" y="448611"/>
          <a:ext cx="4899424" cy="4899424"/>
        </a:xfrm>
        <a:prstGeom prst="pie">
          <a:avLst>
            <a:gd name="adj1" fmla="val 9000000"/>
            <a:gd name="adj2" fmla="val 12600000"/>
          </a:avLst>
        </a:prstGeom>
        <a:gradFill rotWithShape="0">
          <a:gsLst>
            <a:gs pos="0">
              <a:schemeClr val="accent6">
                <a:hueOff val="0"/>
                <a:satOff val="0"/>
                <a:lumOff val="0"/>
                <a:alphaOff val="0"/>
                <a:lumMod val="95000"/>
              </a:schemeClr>
            </a:gs>
            <a:gs pos="100000">
              <a:schemeClr val="accent6">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6">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35000"/>
            </a:spcAft>
          </a:pPr>
          <a:r>
            <a:rPr lang="ru-RU" sz="1400" b="1" kern="1200" dirty="0" smtClean="0">
              <a:latin typeface="Times New Roman" panose="02020603050405020304" pitchFamily="18" charset="0"/>
              <a:cs typeface="Times New Roman" panose="02020603050405020304" pitchFamily="18" charset="0"/>
            </a:rPr>
            <a:t>Формирование отчета об исполнении бюджета предыдущего года</a:t>
          </a:r>
          <a:endParaRPr lang="ru-RU" sz="1400" b="1" kern="1200" dirty="0">
            <a:latin typeface="Times New Roman" panose="02020603050405020304" pitchFamily="18" charset="0"/>
            <a:cs typeface="Times New Roman" panose="02020603050405020304" pitchFamily="18" charset="0"/>
          </a:endParaRPr>
        </a:p>
      </dsp:txBody>
      <dsp:txXfrm>
        <a:off x="2238940" y="2431712"/>
        <a:ext cx="1341509" cy="962386"/>
      </dsp:txXfrm>
    </dsp:sp>
    <dsp:sp modelId="{DA87E9FC-B2D7-4745-9F92-BBE64603542E}">
      <dsp:nvSpPr>
        <dsp:cNvPr id="0" name=""/>
        <dsp:cNvSpPr/>
      </dsp:nvSpPr>
      <dsp:spPr>
        <a:xfrm>
          <a:off x="2063961" y="347707"/>
          <a:ext cx="4899424" cy="4899424"/>
        </a:xfrm>
        <a:prstGeom prst="pie">
          <a:avLst>
            <a:gd name="adj1" fmla="val 12600000"/>
            <a:gd name="adj2" fmla="val 16200000"/>
          </a:avLst>
        </a:prstGeom>
        <a:gradFill rotWithShape="0">
          <a:gsLst>
            <a:gs pos="0">
              <a:schemeClr val="accent2">
                <a:hueOff val="0"/>
                <a:satOff val="0"/>
                <a:lumOff val="0"/>
                <a:alphaOff val="0"/>
                <a:lumMod val="95000"/>
              </a:schemeClr>
            </a:gs>
            <a:gs pos="100000">
              <a:schemeClr val="accent2">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2">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r" defTabSz="622300">
            <a:lnSpc>
              <a:spcPct val="90000"/>
            </a:lnSpc>
            <a:spcBef>
              <a:spcPct val="0"/>
            </a:spcBef>
            <a:spcAft>
              <a:spcPct val="35000"/>
            </a:spcAft>
          </a:pPr>
          <a:endParaRPr lang="ru-RU" sz="1400" b="1" kern="1200" dirty="0" smtClean="0">
            <a:latin typeface="Times New Roman" panose="02020603050405020304" pitchFamily="18" charset="0"/>
            <a:cs typeface="Times New Roman" panose="02020603050405020304" pitchFamily="18" charset="0"/>
          </a:endParaRPr>
        </a:p>
        <a:p>
          <a:pPr lvl="0" algn="r" defTabSz="622300">
            <a:lnSpc>
              <a:spcPct val="90000"/>
            </a:lnSpc>
            <a:spcBef>
              <a:spcPct val="0"/>
            </a:spcBef>
            <a:spcAft>
              <a:spcPct val="35000"/>
            </a:spcAft>
          </a:pPr>
          <a:r>
            <a:rPr lang="ru-RU" sz="1400" b="1" kern="1200" dirty="0" smtClean="0">
              <a:latin typeface="Times New Roman" panose="02020603050405020304" pitchFamily="18" charset="0"/>
              <a:cs typeface="Times New Roman" panose="02020603050405020304" pitchFamily="18" charset="0"/>
            </a:rPr>
            <a:t>Утверждение отчета об исполнении бюджета предыдущего года</a:t>
          </a:r>
          <a:endParaRPr lang="ru-RU" sz="1400" b="1" kern="1200" dirty="0">
            <a:latin typeface="Times New Roman" panose="02020603050405020304" pitchFamily="18" charset="0"/>
            <a:cs typeface="Times New Roman" panose="02020603050405020304" pitchFamily="18" charset="0"/>
          </a:endParaRPr>
        </a:p>
      </dsp:txBody>
      <dsp:txXfrm>
        <a:off x="3113837" y="973550"/>
        <a:ext cx="1283182" cy="991550"/>
      </dsp:txXfrm>
    </dsp:sp>
    <dsp:sp modelId="{645E1EC9-0933-4E6B-AECB-D952B70FC643}">
      <dsp:nvSpPr>
        <dsp:cNvPr id="0" name=""/>
        <dsp:cNvSpPr/>
      </dsp:nvSpPr>
      <dsp:spPr>
        <a:xfrm>
          <a:off x="1877137" y="44409"/>
          <a:ext cx="5506019" cy="5506019"/>
        </a:xfrm>
        <a:prstGeom prst="circularArrow">
          <a:avLst>
            <a:gd name="adj1" fmla="val 5085"/>
            <a:gd name="adj2" fmla="val 327528"/>
            <a:gd name="adj3" fmla="val 19472472"/>
            <a:gd name="adj4" fmla="val 16200251"/>
            <a:gd name="adj5" fmla="val 5932"/>
          </a:avLst>
        </a:prstGeom>
        <a:solidFill>
          <a:schemeClr val="accent2">
            <a:lumMod val="75000"/>
          </a:schemeClr>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2">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 modelId="{A4DA3E07-BB5F-47AE-8641-79F859DB5CB5}">
      <dsp:nvSpPr>
        <dsp:cNvPr id="0" name=""/>
        <dsp:cNvSpPr/>
      </dsp:nvSpPr>
      <dsp:spPr>
        <a:xfrm>
          <a:off x="1935464" y="145314"/>
          <a:ext cx="5506019" cy="5506019"/>
        </a:xfrm>
        <a:prstGeom prst="circularArrow">
          <a:avLst>
            <a:gd name="adj1" fmla="val 5085"/>
            <a:gd name="adj2" fmla="val 327528"/>
            <a:gd name="adj3" fmla="val 1472472"/>
            <a:gd name="adj4" fmla="val 19800000"/>
            <a:gd name="adj5" fmla="val 5932"/>
          </a:avLst>
        </a:prstGeom>
        <a:gradFill rotWithShape="0">
          <a:gsLst>
            <a:gs pos="0">
              <a:schemeClr val="accent3">
                <a:hueOff val="0"/>
                <a:satOff val="0"/>
                <a:lumOff val="0"/>
                <a:alphaOff val="0"/>
                <a:lumMod val="95000"/>
              </a:schemeClr>
            </a:gs>
            <a:gs pos="100000">
              <a:schemeClr val="accent3">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3">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 modelId="{213181CF-CFAC-4748-ABA5-035FEB22F4F7}">
      <dsp:nvSpPr>
        <dsp:cNvPr id="0" name=""/>
        <dsp:cNvSpPr/>
      </dsp:nvSpPr>
      <dsp:spPr>
        <a:xfrm>
          <a:off x="1877137" y="246218"/>
          <a:ext cx="5506019" cy="5506019"/>
        </a:xfrm>
        <a:prstGeom prst="circularArrow">
          <a:avLst>
            <a:gd name="adj1" fmla="val 5085"/>
            <a:gd name="adj2" fmla="val 327528"/>
            <a:gd name="adj3" fmla="val 5072221"/>
            <a:gd name="adj4" fmla="val 1800000"/>
            <a:gd name="adj5" fmla="val 5932"/>
          </a:avLst>
        </a:prstGeom>
        <a:gradFill rotWithShape="0">
          <a:gsLst>
            <a:gs pos="0">
              <a:schemeClr val="accent4">
                <a:hueOff val="0"/>
                <a:satOff val="0"/>
                <a:lumOff val="0"/>
                <a:alphaOff val="0"/>
                <a:lumMod val="95000"/>
              </a:schemeClr>
            </a:gs>
            <a:gs pos="100000">
              <a:schemeClr val="accent4">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4">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 modelId="{A92B7A11-A671-4B89-9347-B0ACB03A440B}">
      <dsp:nvSpPr>
        <dsp:cNvPr id="0" name=""/>
        <dsp:cNvSpPr/>
      </dsp:nvSpPr>
      <dsp:spPr>
        <a:xfrm>
          <a:off x="1760842" y="246218"/>
          <a:ext cx="5506019" cy="5506019"/>
        </a:xfrm>
        <a:prstGeom prst="circularArrow">
          <a:avLst>
            <a:gd name="adj1" fmla="val 5085"/>
            <a:gd name="adj2" fmla="val 327528"/>
            <a:gd name="adj3" fmla="val 8672472"/>
            <a:gd name="adj4" fmla="val 5400251"/>
            <a:gd name="adj5" fmla="val 5932"/>
          </a:avLst>
        </a:prstGeom>
        <a:gradFill rotWithShape="0">
          <a:gsLst>
            <a:gs pos="0">
              <a:schemeClr val="accent5">
                <a:hueOff val="0"/>
                <a:satOff val="0"/>
                <a:lumOff val="0"/>
                <a:alphaOff val="0"/>
                <a:lumMod val="95000"/>
              </a:schemeClr>
            </a:gs>
            <a:gs pos="100000">
              <a:schemeClr val="accent5">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5">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 modelId="{7BA1513E-5EC7-4F59-860A-3B64659C2085}">
      <dsp:nvSpPr>
        <dsp:cNvPr id="0" name=""/>
        <dsp:cNvSpPr/>
      </dsp:nvSpPr>
      <dsp:spPr>
        <a:xfrm>
          <a:off x="1702516" y="145314"/>
          <a:ext cx="5506019" cy="5506019"/>
        </a:xfrm>
        <a:prstGeom prst="circularArrow">
          <a:avLst>
            <a:gd name="adj1" fmla="val 5085"/>
            <a:gd name="adj2" fmla="val 327528"/>
            <a:gd name="adj3" fmla="val 12272472"/>
            <a:gd name="adj4" fmla="val 9000000"/>
            <a:gd name="adj5" fmla="val 5932"/>
          </a:avLst>
        </a:prstGeom>
        <a:gradFill rotWithShape="0">
          <a:gsLst>
            <a:gs pos="0">
              <a:schemeClr val="accent6">
                <a:hueOff val="0"/>
                <a:satOff val="0"/>
                <a:lumOff val="0"/>
                <a:alphaOff val="0"/>
                <a:lumMod val="95000"/>
              </a:schemeClr>
            </a:gs>
            <a:gs pos="100000">
              <a:schemeClr val="accent6">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6">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 modelId="{0D69B72D-0C44-42CD-AEA0-3AD3918B2D39}">
      <dsp:nvSpPr>
        <dsp:cNvPr id="0" name=""/>
        <dsp:cNvSpPr/>
      </dsp:nvSpPr>
      <dsp:spPr>
        <a:xfrm>
          <a:off x="1760842" y="44409"/>
          <a:ext cx="5506019" cy="5506019"/>
        </a:xfrm>
        <a:prstGeom prst="circularArrow">
          <a:avLst>
            <a:gd name="adj1" fmla="val 5085"/>
            <a:gd name="adj2" fmla="val 327528"/>
            <a:gd name="adj3" fmla="val 15872221"/>
            <a:gd name="adj4" fmla="val 12600000"/>
            <a:gd name="adj5" fmla="val 5932"/>
          </a:avLst>
        </a:prstGeom>
        <a:gradFill rotWithShape="0">
          <a:gsLst>
            <a:gs pos="0">
              <a:schemeClr val="accent2">
                <a:hueOff val="0"/>
                <a:satOff val="0"/>
                <a:lumOff val="0"/>
                <a:alphaOff val="0"/>
                <a:lumMod val="95000"/>
              </a:schemeClr>
            </a:gs>
            <a:gs pos="100000">
              <a:schemeClr val="accent2">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2">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25282-24D3-4CFD-AC59-CD63786195EA}">
      <dsp:nvSpPr>
        <dsp:cNvPr id="0" name=""/>
        <dsp:cNvSpPr/>
      </dsp:nvSpPr>
      <dsp:spPr>
        <a:xfrm>
          <a:off x="2923982" y="-190513"/>
          <a:ext cx="2288938" cy="1583958"/>
        </a:xfrm>
        <a:prstGeom prst="roundRect">
          <a:avLst/>
        </a:prstGeom>
        <a:gradFill rotWithShape="1">
          <a:gsLst>
            <a:gs pos="28000">
              <a:schemeClr val="accent2">
                <a:tint val="18000"/>
                <a:satMod val="120000"/>
                <a:lumMod val="88000"/>
              </a:schemeClr>
            </a:gs>
            <a:gs pos="100000">
              <a:schemeClr val="accent2">
                <a:tint val="40000"/>
                <a:satMod val="100000"/>
                <a:lumMod val="78000"/>
              </a:schemeClr>
            </a:gs>
          </a:gsLst>
          <a:lin ang="5400000" scaled="0"/>
        </a:gradFill>
        <a:ln w="9525" cap="flat" cmpd="sng" algn="ctr">
          <a:solidFill>
            <a:schemeClr val="accent2"/>
          </a:solidFill>
          <a:prstDash val="solid"/>
        </a:ln>
        <a:effectLst>
          <a:outerShdw blurRad="63500" dist="50800" dir="5400000" sx="98000" sy="98000" rotWithShape="0">
            <a:srgbClr val="000000">
              <a:alpha val="20000"/>
            </a:srgb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ru-RU" sz="1700" b="1" kern="1200" dirty="0" smtClean="0">
              <a:latin typeface="Times New Roman" panose="02020603050405020304" pitchFamily="18" charset="0"/>
              <a:cs typeface="Times New Roman" panose="02020603050405020304" pitchFamily="18" charset="0"/>
            </a:rPr>
            <a:t>Основных направлениях налоговой политики Чувашской Республики</a:t>
          </a:r>
          <a:endParaRPr lang="ru-RU" sz="1700" b="1" kern="1200" dirty="0">
            <a:latin typeface="Times New Roman" panose="02020603050405020304" pitchFamily="18" charset="0"/>
            <a:cs typeface="Times New Roman" panose="02020603050405020304" pitchFamily="18" charset="0"/>
          </a:endParaRPr>
        </a:p>
      </dsp:txBody>
      <dsp:txXfrm>
        <a:off x="3001304" y="-113191"/>
        <a:ext cx="2134294" cy="1429314"/>
      </dsp:txXfrm>
    </dsp:sp>
    <dsp:sp modelId="{B1BA7DD6-4629-4464-AA76-4AC12B29F7ED}">
      <dsp:nvSpPr>
        <dsp:cNvPr id="0" name=""/>
        <dsp:cNvSpPr/>
      </dsp:nvSpPr>
      <dsp:spPr>
        <a:xfrm>
          <a:off x="2853375" y="919912"/>
          <a:ext cx="3534831" cy="3534831"/>
        </a:xfrm>
        <a:custGeom>
          <a:avLst/>
          <a:gdLst/>
          <a:ahLst/>
          <a:cxnLst/>
          <a:rect l="0" t="0" r="0" b="0"/>
          <a:pathLst>
            <a:path>
              <a:moveTo>
                <a:pt x="2367347" y="104935"/>
              </a:moveTo>
              <a:arcTo wR="1767415" hR="1767415" stAng="17390566" swAng="1594941"/>
            </a:path>
          </a:pathLst>
        </a:custGeom>
        <a:noFill/>
        <a:ln w="76200" cap="flat" cmpd="sng" algn="ctr">
          <a:solidFill>
            <a:schemeClr val="accent4"/>
          </a:solidFill>
          <a:prstDash val="solid"/>
        </a:ln>
        <a:effectLst>
          <a:outerShdw blurRad="40005" dist="22984" dir="5400000" rotWithShape="0">
            <a:srgbClr val="000000">
              <a:alpha val="45000"/>
            </a:srgbClr>
          </a:outerShdw>
        </a:effectLst>
        <a:scene3d>
          <a:camera prst="orthographicFront"/>
          <a:lightRig rig="flat" dir="t"/>
        </a:scene3d>
        <a:sp3d z="-40000" prstMaterial="matte">
          <a:bevelT w="19050" h="38100"/>
        </a:sp3d>
      </dsp:spPr>
      <dsp:style>
        <a:lnRef idx="3">
          <a:schemeClr val="accent4"/>
        </a:lnRef>
        <a:fillRef idx="0">
          <a:schemeClr val="accent4"/>
        </a:fillRef>
        <a:effectRef idx="2">
          <a:schemeClr val="accent4"/>
        </a:effectRef>
        <a:fontRef idx="minor">
          <a:schemeClr val="tx1"/>
        </a:fontRef>
      </dsp:style>
    </dsp:sp>
    <dsp:sp modelId="{09EE511D-0EF6-43EC-B406-0F1618FAB471}">
      <dsp:nvSpPr>
        <dsp:cNvPr id="0" name=""/>
        <dsp:cNvSpPr/>
      </dsp:nvSpPr>
      <dsp:spPr>
        <a:xfrm>
          <a:off x="4938417" y="1475062"/>
          <a:ext cx="2348291" cy="1740672"/>
        </a:xfrm>
        <a:prstGeom prst="roundRect">
          <a:avLst/>
        </a:prstGeom>
        <a:gradFill rotWithShape="1">
          <a:gsLst>
            <a:gs pos="28000">
              <a:schemeClr val="accent2">
                <a:tint val="18000"/>
                <a:satMod val="120000"/>
                <a:lumMod val="88000"/>
              </a:schemeClr>
            </a:gs>
            <a:gs pos="100000">
              <a:schemeClr val="accent2">
                <a:tint val="40000"/>
                <a:satMod val="100000"/>
                <a:lumMod val="78000"/>
              </a:schemeClr>
            </a:gs>
          </a:gsLst>
          <a:lin ang="5400000" scaled="0"/>
        </a:gradFill>
        <a:ln w="9525" cap="flat" cmpd="sng" algn="ctr">
          <a:solidFill>
            <a:schemeClr val="accent2"/>
          </a:solidFill>
          <a:prstDash val="solid"/>
        </a:ln>
        <a:effectLst>
          <a:outerShdw blurRad="63500" dist="50800" dir="5400000" sx="98000" sy="98000" rotWithShape="0">
            <a:srgbClr val="000000">
              <a:alpha val="20000"/>
            </a:srgb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ru-RU" sz="1700" b="1" kern="1200" dirty="0" smtClean="0">
              <a:latin typeface="Times New Roman" panose="02020603050405020304" pitchFamily="18" charset="0"/>
              <a:cs typeface="Times New Roman" panose="02020603050405020304" pitchFamily="18" charset="0"/>
            </a:rPr>
            <a:t>Основных направлениях бюджетной политики Чувашской Республики</a:t>
          </a:r>
          <a:endParaRPr lang="ru-RU" sz="1700" b="1" kern="1200" dirty="0">
            <a:latin typeface="Times New Roman" panose="02020603050405020304" pitchFamily="18" charset="0"/>
            <a:cs typeface="Times New Roman" panose="02020603050405020304" pitchFamily="18" charset="0"/>
          </a:endParaRPr>
        </a:p>
      </dsp:txBody>
      <dsp:txXfrm>
        <a:off x="5023390" y="1560035"/>
        <a:ext cx="2178345" cy="1570726"/>
      </dsp:txXfrm>
    </dsp:sp>
    <dsp:sp modelId="{CEBC4C3C-A437-4420-A2E2-C12E33E8450C}">
      <dsp:nvSpPr>
        <dsp:cNvPr id="0" name=""/>
        <dsp:cNvSpPr/>
      </dsp:nvSpPr>
      <dsp:spPr>
        <a:xfrm>
          <a:off x="2842246" y="272306"/>
          <a:ext cx="3534831" cy="3534831"/>
        </a:xfrm>
        <a:custGeom>
          <a:avLst/>
          <a:gdLst/>
          <a:ahLst/>
          <a:cxnLst/>
          <a:rect l="0" t="0" r="0" b="0"/>
          <a:pathLst>
            <a:path>
              <a:moveTo>
                <a:pt x="3081225" y="2949643"/>
              </a:moveTo>
              <a:arcTo wR="1767415" hR="1767415" stAng="2518942" swAng="1605769"/>
            </a:path>
          </a:pathLst>
        </a:custGeom>
        <a:noFill/>
        <a:ln w="76200" cap="flat" cmpd="sng" algn="ctr">
          <a:solidFill>
            <a:schemeClr val="accent4"/>
          </a:solidFill>
          <a:prstDash val="solid"/>
        </a:ln>
        <a:effectLst>
          <a:outerShdw blurRad="40005" dist="22984" dir="5400000" rotWithShape="0">
            <a:srgbClr val="000000">
              <a:alpha val="45000"/>
            </a:srgbClr>
          </a:outerShdw>
        </a:effectLst>
        <a:scene3d>
          <a:camera prst="orthographicFront"/>
          <a:lightRig rig="flat" dir="t"/>
        </a:scene3d>
        <a:sp3d z="-40000" prstMaterial="matte">
          <a:bevelT w="19050" h="38100"/>
        </a:sp3d>
      </dsp:spPr>
      <dsp:style>
        <a:lnRef idx="3">
          <a:schemeClr val="accent4"/>
        </a:lnRef>
        <a:fillRef idx="0">
          <a:schemeClr val="accent4"/>
        </a:fillRef>
        <a:effectRef idx="2">
          <a:schemeClr val="accent4"/>
        </a:effectRef>
        <a:fontRef idx="minor">
          <a:schemeClr val="tx1"/>
        </a:fontRef>
      </dsp:style>
    </dsp:sp>
    <dsp:sp modelId="{B5C2805B-3ECC-4AA3-B306-E04B8D93175A}">
      <dsp:nvSpPr>
        <dsp:cNvPr id="0" name=""/>
        <dsp:cNvSpPr/>
      </dsp:nvSpPr>
      <dsp:spPr>
        <a:xfrm>
          <a:off x="2894306" y="3473570"/>
          <a:ext cx="2348291" cy="1325454"/>
        </a:xfrm>
        <a:prstGeom prst="roundRect">
          <a:avLst/>
        </a:prstGeom>
        <a:gradFill rotWithShape="1">
          <a:gsLst>
            <a:gs pos="28000">
              <a:schemeClr val="accent2">
                <a:tint val="18000"/>
                <a:satMod val="120000"/>
                <a:lumMod val="88000"/>
              </a:schemeClr>
            </a:gs>
            <a:gs pos="100000">
              <a:schemeClr val="accent2">
                <a:tint val="40000"/>
                <a:satMod val="100000"/>
                <a:lumMod val="78000"/>
              </a:schemeClr>
            </a:gs>
          </a:gsLst>
          <a:lin ang="5400000" scaled="0"/>
        </a:gradFill>
        <a:ln w="9525" cap="flat" cmpd="sng" algn="ctr">
          <a:solidFill>
            <a:schemeClr val="accent2"/>
          </a:solidFill>
          <a:prstDash val="solid"/>
        </a:ln>
        <a:effectLst>
          <a:outerShdw blurRad="63500" dist="50800" dir="5400000" sx="98000" sy="98000" rotWithShape="0">
            <a:srgbClr val="000000">
              <a:alpha val="20000"/>
            </a:srgb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ru-RU" sz="1700" b="1" kern="1200" dirty="0" smtClean="0">
              <a:latin typeface="Times New Roman" panose="02020603050405020304" pitchFamily="18" charset="0"/>
              <a:cs typeface="Times New Roman" panose="02020603050405020304" pitchFamily="18" charset="0"/>
            </a:rPr>
            <a:t>Государственных программах Чувашской Республики</a:t>
          </a:r>
          <a:endParaRPr lang="ru-RU" sz="1700" b="1" kern="1200" dirty="0">
            <a:latin typeface="Times New Roman" panose="02020603050405020304" pitchFamily="18" charset="0"/>
            <a:cs typeface="Times New Roman" panose="02020603050405020304" pitchFamily="18" charset="0"/>
          </a:endParaRPr>
        </a:p>
      </dsp:txBody>
      <dsp:txXfrm>
        <a:off x="2959009" y="3538273"/>
        <a:ext cx="2218885" cy="1196048"/>
      </dsp:txXfrm>
    </dsp:sp>
    <dsp:sp modelId="{609DDD8F-8077-4ED9-B479-F4058D5BF79E}">
      <dsp:nvSpPr>
        <dsp:cNvPr id="0" name=""/>
        <dsp:cNvSpPr/>
      </dsp:nvSpPr>
      <dsp:spPr>
        <a:xfrm>
          <a:off x="1891785" y="329175"/>
          <a:ext cx="3534831" cy="3534831"/>
        </a:xfrm>
        <a:custGeom>
          <a:avLst/>
          <a:gdLst/>
          <a:ahLst/>
          <a:cxnLst/>
          <a:rect l="0" t="0" r="0" b="0"/>
          <a:pathLst>
            <a:path>
              <a:moveTo>
                <a:pt x="995611" y="3357408"/>
              </a:moveTo>
              <a:arcTo wR="1767415" hR="1767415" stAng="6953554" swAng="1474309"/>
            </a:path>
          </a:pathLst>
        </a:custGeom>
        <a:noFill/>
        <a:ln w="76200" cap="flat" cmpd="sng" algn="ctr">
          <a:solidFill>
            <a:schemeClr val="accent4"/>
          </a:solidFill>
          <a:prstDash val="solid"/>
        </a:ln>
        <a:effectLst>
          <a:outerShdw blurRad="40005" dist="22984" dir="5400000" rotWithShape="0">
            <a:srgbClr val="000000">
              <a:alpha val="45000"/>
            </a:srgbClr>
          </a:outerShdw>
        </a:effectLst>
        <a:scene3d>
          <a:camera prst="orthographicFront"/>
          <a:lightRig rig="flat" dir="t"/>
        </a:scene3d>
        <a:sp3d z="-40000" prstMaterial="matte">
          <a:bevelT w="19050" h="38100"/>
        </a:sp3d>
      </dsp:spPr>
      <dsp:style>
        <a:lnRef idx="3">
          <a:schemeClr val="accent4"/>
        </a:lnRef>
        <a:fillRef idx="0">
          <a:schemeClr val="accent4"/>
        </a:fillRef>
        <a:effectRef idx="2">
          <a:schemeClr val="accent4"/>
        </a:effectRef>
        <a:fontRef idx="minor">
          <a:schemeClr val="tx1"/>
        </a:fontRef>
      </dsp:style>
    </dsp:sp>
    <dsp:sp modelId="{FDB32F28-2B23-4FC5-B84F-1478F183AB08}">
      <dsp:nvSpPr>
        <dsp:cNvPr id="0" name=""/>
        <dsp:cNvSpPr/>
      </dsp:nvSpPr>
      <dsp:spPr>
        <a:xfrm>
          <a:off x="925792" y="1475054"/>
          <a:ext cx="2348291" cy="1740672"/>
        </a:xfrm>
        <a:prstGeom prst="roundRect">
          <a:avLst/>
        </a:prstGeom>
        <a:gradFill rotWithShape="1">
          <a:gsLst>
            <a:gs pos="28000">
              <a:schemeClr val="accent2">
                <a:tint val="18000"/>
                <a:satMod val="120000"/>
                <a:lumMod val="88000"/>
              </a:schemeClr>
            </a:gs>
            <a:gs pos="100000">
              <a:schemeClr val="accent2">
                <a:tint val="40000"/>
                <a:satMod val="100000"/>
                <a:lumMod val="78000"/>
              </a:schemeClr>
            </a:gs>
          </a:gsLst>
          <a:lin ang="5400000" scaled="0"/>
        </a:gradFill>
        <a:ln w="9525" cap="flat" cmpd="sng" algn="ctr">
          <a:solidFill>
            <a:schemeClr val="accent2"/>
          </a:solidFill>
          <a:prstDash val="solid"/>
        </a:ln>
        <a:effectLst>
          <a:outerShdw blurRad="63500" dist="50800" dir="5400000" sx="98000" sy="98000" rotWithShape="0">
            <a:srgbClr val="000000">
              <a:alpha val="20000"/>
            </a:srgb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b="1" kern="1200" dirty="0" smtClean="0">
              <a:latin typeface="Times New Roman" panose="02020603050405020304" pitchFamily="18" charset="0"/>
              <a:cs typeface="Times New Roman" panose="02020603050405020304" pitchFamily="18" charset="0"/>
            </a:rPr>
            <a:t>Прогнозе социально-экономического развития Чувашской Республики</a:t>
          </a:r>
          <a:endParaRPr lang="ru-RU" sz="1800" b="1" kern="1200" dirty="0">
            <a:latin typeface="Times New Roman" panose="02020603050405020304" pitchFamily="18" charset="0"/>
            <a:cs typeface="Times New Roman" panose="02020603050405020304" pitchFamily="18" charset="0"/>
          </a:endParaRPr>
        </a:p>
      </dsp:txBody>
      <dsp:txXfrm>
        <a:off x="1010765" y="1560027"/>
        <a:ext cx="2178345" cy="1570726"/>
      </dsp:txXfrm>
    </dsp:sp>
    <dsp:sp modelId="{AE08C94F-0CD5-478E-94D3-913DA7B7B592}">
      <dsp:nvSpPr>
        <dsp:cNvPr id="0" name=""/>
        <dsp:cNvSpPr/>
      </dsp:nvSpPr>
      <dsp:spPr>
        <a:xfrm>
          <a:off x="1881374" y="866596"/>
          <a:ext cx="3534831" cy="3534831"/>
        </a:xfrm>
        <a:custGeom>
          <a:avLst/>
          <a:gdLst/>
          <a:ahLst/>
          <a:cxnLst/>
          <a:rect l="0" t="0" r="0" b="0"/>
          <a:pathLst>
            <a:path>
              <a:moveTo>
                <a:pt x="438025" y="602735"/>
              </a:moveTo>
              <a:arcTo wR="1767415" hR="1767415" stAng="13273299" swAng="1459282"/>
            </a:path>
          </a:pathLst>
        </a:custGeom>
        <a:noFill/>
        <a:ln w="76200" cap="flat" cmpd="sng" algn="ctr">
          <a:solidFill>
            <a:schemeClr val="accent4"/>
          </a:solidFill>
          <a:prstDash val="solid"/>
        </a:ln>
        <a:effectLst>
          <a:outerShdw blurRad="40005" dist="22984" dir="5400000" rotWithShape="0">
            <a:srgbClr val="000000">
              <a:alpha val="45000"/>
            </a:srgbClr>
          </a:outerShdw>
        </a:effectLst>
        <a:scene3d>
          <a:camera prst="orthographicFront"/>
          <a:lightRig rig="flat" dir="t"/>
        </a:scene3d>
        <a:sp3d z="-40000" prstMaterial="matte">
          <a:bevelT w="19050" h="38100"/>
        </a:sp3d>
      </dsp:spPr>
      <dsp:style>
        <a:lnRef idx="3">
          <a:schemeClr val="accent4"/>
        </a:lnRef>
        <a:fillRef idx="0">
          <a:schemeClr val="accent4"/>
        </a:fillRef>
        <a:effectRef idx="2">
          <a:schemeClr val="accent4"/>
        </a:effectRef>
        <a:fontRef idx="minor">
          <a:schemeClr val="tx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3.xml.rels><?xml version="1.0" encoding="UTF-8" standalone="yes"?>
<Relationships xmlns="http://schemas.openxmlformats.org/package/2006/relationships"><Relationship Id="rId1" Type="http://schemas.openxmlformats.org/officeDocument/2006/relationships/image" Target="../media/image44.png"/></Relationships>
</file>

<file path=ppt/drawings/drawing1.xml><?xml version="1.0" encoding="utf-8"?>
<c:userShapes xmlns:c="http://schemas.openxmlformats.org/drawingml/2006/chart">
  <cdr:relSizeAnchor xmlns:cdr="http://schemas.openxmlformats.org/drawingml/2006/chartDrawing">
    <cdr:from>
      <cdr:x>0.01837</cdr:x>
      <cdr:y>0.89651</cdr:y>
    </cdr:from>
    <cdr:to>
      <cdr:x>0.30399</cdr:x>
      <cdr:y>0.99296</cdr:y>
    </cdr:to>
    <cdr:sp macro="" textlink="">
      <cdr:nvSpPr>
        <cdr:cNvPr id="8" name="Скругленный прямоугольник 7"/>
        <cdr:cNvSpPr/>
      </cdr:nvSpPr>
      <cdr:spPr>
        <a:xfrm xmlns:a="http://schemas.openxmlformats.org/drawingml/2006/main">
          <a:off x="166553" y="5150295"/>
          <a:ext cx="2589603" cy="554092"/>
        </a:xfrm>
        <a:prstGeom xmlns:a="http://schemas.openxmlformats.org/drawingml/2006/main" prst="roundRect">
          <a:avLst/>
        </a:prstGeom>
        <a:ln xmlns:a="http://schemas.openxmlformats.org/drawingml/2006/main"/>
      </cdr:spPr>
      <cdr:style>
        <a:lnRef xmlns:a="http://schemas.openxmlformats.org/drawingml/2006/main" idx="1">
          <a:schemeClr val="accent2"/>
        </a:lnRef>
        <a:fillRef xmlns:a="http://schemas.openxmlformats.org/drawingml/2006/main" idx="2">
          <a:schemeClr val="accent2"/>
        </a:fillRef>
        <a:effectRef xmlns:a="http://schemas.openxmlformats.org/drawingml/2006/main" idx="1">
          <a:schemeClr val="accent2"/>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ru-RU" sz="1000" b="1" dirty="0" smtClean="0">
              <a:solidFill>
                <a:schemeClr val="tx1"/>
              </a:solidFill>
              <a:latin typeface="Times New Roman" panose="02020603050405020304" pitchFamily="18" charset="0"/>
              <a:cs typeface="Times New Roman" panose="02020603050405020304" pitchFamily="18" charset="0"/>
            </a:rPr>
            <a:t>*Ограничение по Бюджетному кодексу РФ - не более 100% объема собственных доходов</a:t>
          </a:r>
        </a:p>
        <a:p xmlns:a="http://schemas.openxmlformats.org/drawingml/2006/main">
          <a:endParaRPr lang="ru-RU" sz="1000" dirty="0"/>
        </a:p>
      </cdr:txBody>
    </cdr:sp>
  </cdr:relSizeAnchor>
  <cdr:relSizeAnchor xmlns:cdr="http://schemas.openxmlformats.org/drawingml/2006/chartDrawing">
    <cdr:from>
      <cdr:x>0.02775</cdr:x>
      <cdr:y>0.3015</cdr:y>
    </cdr:from>
    <cdr:to>
      <cdr:x>0.1025</cdr:x>
      <cdr:y>0.46066</cdr:y>
    </cdr:to>
    <cdr:sp macro="" textlink="">
      <cdr:nvSpPr>
        <cdr:cNvPr id="2" name="TextBox 1"/>
        <cdr:cNvSpPr txBox="1"/>
      </cdr:nvSpPr>
      <cdr:spPr>
        <a:xfrm xmlns:a="http://schemas.openxmlformats.org/drawingml/2006/main">
          <a:off x="339426" y="173205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0.04782</cdr:x>
      <cdr:y>0.2617</cdr:y>
    </cdr:from>
    <cdr:to>
      <cdr:x>0.08797</cdr:x>
      <cdr:y>0.30886</cdr:y>
    </cdr:to>
    <cdr:sp macro="" textlink="">
      <cdr:nvSpPr>
        <cdr:cNvPr id="3" name="TextBox 2"/>
        <cdr:cNvSpPr txBox="1"/>
      </cdr:nvSpPr>
      <cdr:spPr>
        <a:xfrm xmlns:a="http://schemas.openxmlformats.org/drawingml/2006/main">
          <a:off x="584960" y="1503451"/>
          <a:ext cx="491066" cy="2709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0.05718</cdr:x>
      <cdr:y>0.2126</cdr:y>
    </cdr:from>
    <cdr:to>
      <cdr:x>0.1373</cdr:x>
      <cdr:y>0.26335</cdr:y>
    </cdr:to>
    <cdr:sp macro="" textlink="">
      <cdr:nvSpPr>
        <cdr:cNvPr id="6" name="TextBox 1"/>
        <cdr:cNvSpPr txBox="1"/>
      </cdr:nvSpPr>
      <cdr:spPr>
        <a:xfrm xmlns:a="http://schemas.openxmlformats.org/drawingml/2006/main">
          <a:off x="518385" y="1221339"/>
          <a:ext cx="726416" cy="2915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12 261</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0.16836</cdr:x>
      <cdr:y>0.22513</cdr:y>
    </cdr:from>
    <cdr:to>
      <cdr:x>0.25845</cdr:x>
      <cdr:y>0.26995</cdr:y>
    </cdr:to>
    <cdr:sp macro="" textlink="">
      <cdr:nvSpPr>
        <cdr:cNvPr id="7" name="TextBox 1"/>
        <cdr:cNvSpPr txBox="1"/>
      </cdr:nvSpPr>
      <cdr:spPr>
        <a:xfrm xmlns:a="http://schemas.openxmlformats.org/drawingml/2006/main">
          <a:off x="1526497" y="1293347"/>
          <a:ext cx="816810" cy="25748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14 121</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0.27793</cdr:x>
      <cdr:y>0.26273</cdr:y>
    </cdr:from>
    <cdr:to>
      <cdr:x>0.36064</cdr:x>
      <cdr:y>0.30661</cdr:y>
    </cdr:to>
    <cdr:sp macro="" textlink="">
      <cdr:nvSpPr>
        <cdr:cNvPr id="9" name="TextBox 1"/>
        <cdr:cNvSpPr txBox="1"/>
      </cdr:nvSpPr>
      <cdr:spPr>
        <a:xfrm xmlns:a="http://schemas.openxmlformats.org/drawingml/2006/main">
          <a:off x="2519875" y="1509371"/>
          <a:ext cx="749899" cy="25208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solidFill>
                <a:schemeClr val="tx1"/>
              </a:solidFill>
              <a:latin typeface="Times New Roman" panose="02020603050405020304" pitchFamily="18" charset="0"/>
              <a:cs typeface="Times New Roman" panose="02020603050405020304" pitchFamily="18" charset="0"/>
            </a:rPr>
            <a:t>12 910</a:t>
          </a:r>
          <a:endParaRPr lang="ru-RU" sz="1200" b="1" dirty="0">
            <a:solidFill>
              <a:schemeClr val="tx1"/>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0.39869</cdr:x>
      <cdr:y>0.32541</cdr:y>
    </cdr:from>
    <cdr:to>
      <cdr:x>0.47017</cdr:x>
      <cdr:y>0.36301</cdr:y>
    </cdr:to>
    <cdr:sp macro="" textlink="">
      <cdr:nvSpPr>
        <cdr:cNvPr id="11" name="TextBox 1"/>
        <cdr:cNvSpPr txBox="1"/>
      </cdr:nvSpPr>
      <cdr:spPr>
        <a:xfrm xmlns:a="http://schemas.openxmlformats.org/drawingml/2006/main">
          <a:off x="3614729" y="1869411"/>
          <a:ext cx="648080" cy="21600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i="1" dirty="0" smtClean="0">
              <a:latin typeface="Times New Roman" panose="02020603050405020304" pitchFamily="18" charset="0"/>
              <a:cs typeface="Times New Roman" panose="02020603050405020304" pitchFamily="18" charset="0"/>
            </a:rPr>
            <a:t>10 350</a:t>
          </a:r>
          <a:endParaRPr lang="ru-RU" sz="1200" b="1" i="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0.51473</cdr:x>
      <cdr:y>0.33794</cdr:y>
    </cdr:from>
    <cdr:to>
      <cdr:x>0.59057</cdr:x>
      <cdr:y>0.38808</cdr:y>
    </cdr:to>
    <cdr:sp macro="" textlink="">
      <cdr:nvSpPr>
        <cdr:cNvPr id="12" name="TextBox 1"/>
        <cdr:cNvSpPr txBox="1"/>
      </cdr:nvSpPr>
      <cdr:spPr>
        <a:xfrm xmlns:a="http://schemas.openxmlformats.org/drawingml/2006/main">
          <a:off x="4666871" y="1941419"/>
          <a:ext cx="687611" cy="28804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8 896</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0.62774</cdr:x>
      <cdr:y>0.36301</cdr:y>
    </cdr:from>
    <cdr:to>
      <cdr:x>0.70358</cdr:x>
      <cdr:y>0.41315</cdr:y>
    </cdr:to>
    <cdr:sp macro="" textlink="">
      <cdr:nvSpPr>
        <cdr:cNvPr id="13" name="TextBox 1"/>
        <cdr:cNvSpPr txBox="1"/>
      </cdr:nvSpPr>
      <cdr:spPr>
        <a:xfrm xmlns:a="http://schemas.openxmlformats.org/drawingml/2006/main">
          <a:off x="5691482" y="2085435"/>
          <a:ext cx="687611" cy="28804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7 968</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0.58422</cdr:x>
      <cdr:y>0.31297</cdr:y>
    </cdr:from>
    <cdr:to>
      <cdr:x>0.74344</cdr:x>
      <cdr:y>0.38017</cdr:y>
    </cdr:to>
    <cdr:sp macro="" textlink="">
      <cdr:nvSpPr>
        <cdr:cNvPr id="2" name="TextBox 1"/>
        <cdr:cNvSpPr txBox="1"/>
      </cdr:nvSpPr>
      <cdr:spPr>
        <a:xfrm xmlns:a="http://schemas.openxmlformats.org/drawingml/2006/main">
          <a:off x="2747119" y="1411009"/>
          <a:ext cx="748680" cy="302971"/>
        </a:xfrm>
        <a:prstGeom xmlns:a="http://schemas.openxmlformats.org/drawingml/2006/main" prst="ellipse">
          <a:avLst/>
        </a:prstGeom>
        <a:ln xmlns:a="http://schemas.openxmlformats.org/drawingml/2006/main"/>
        <a:scene3d xmlns:a="http://schemas.openxmlformats.org/drawingml/2006/main">
          <a:camera prst="orthographicFront"/>
          <a:lightRig rig="threePt" dir="t"/>
        </a:scene3d>
        <a:sp3d xmlns:a="http://schemas.openxmlformats.org/drawingml/2006/main">
          <a:bevelT/>
        </a:sp3d>
      </cdr:spPr>
      <cdr:style>
        <a:lnRef xmlns:a="http://schemas.openxmlformats.org/drawingml/2006/main" idx="1">
          <a:schemeClr val="accent2"/>
        </a:lnRef>
        <a:fillRef xmlns:a="http://schemas.openxmlformats.org/drawingml/2006/main" idx="2">
          <a:schemeClr val="accent2"/>
        </a:fillRef>
        <a:effectRef xmlns:a="http://schemas.openxmlformats.org/drawingml/2006/main" idx="1">
          <a:schemeClr val="accent2"/>
        </a:effectRef>
        <a:fontRef xmlns:a="http://schemas.openxmlformats.org/drawingml/2006/main" idx="minor">
          <a:schemeClr val="dk1"/>
        </a:fontRef>
      </cdr:style>
      <cdr:txBody>
        <a:bodyPr xmlns:a="http://schemas.openxmlformats.org/drawingml/2006/main" wrap="square" lIns="0" tIns="0" rIns="0" bIns="0" rtlCol="0">
          <a:spAutoFit/>
        </a:bodyPr>
        <a:lstStyle xmlns:a="http://schemas.openxmlformats.org/drawingml/2006/main">
          <a:defPPr>
            <a:defRPr lang="ru-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xmlns:a="http://schemas.openxmlformats.org/drawingml/2006/main">
          <a:pPr algn="ctr"/>
          <a:r>
            <a:rPr lang="ru-RU" sz="1400" b="1" dirty="0" smtClean="0">
              <a:solidFill>
                <a:prstClr val="black"/>
              </a:solidFill>
              <a:latin typeface="Times New Roman" panose="02020603050405020304" pitchFamily="18" charset="0"/>
              <a:cs typeface="Times New Roman" panose="02020603050405020304" pitchFamily="18" charset="0"/>
            </a:rPr>
            <a:t>17,6%</a:t>
          </a:r>
          <a:endParaRPr lang="ru-RU" sz="1400" b="1" dirty="0">
            <a:solidFill>
              <a:prstClr val="black"/>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0.16948</cdr:x>
      <cdr:y>0.46474</cdr:y>
    </cdr:from>
    <cdr:to>
      <cdr:x>0.3287</cdr:x>
      <cdr:y>0.53194</cdr:y>
    </cdr:to>
    <cdr:sp macro="" textlink="">
      <cdr:nvSpPr>
        <cdr:cNvPr id="3" name="TextBox 1"/>
        <cdr:cNvSpPr txBox="1"/>
      </cdr:nvSpPr>
      <cdr:spPr>
        <a:xfrm xmlns:a="http://schemas.openxmlformats.org/drawingml/2006/main">
          <a:off x="796925" y="2095280"/>
          <a:ext cx="748680" cy="302955"/>
        </a:xfrm>
        <a:prstGeom xmlns:a="http://schemas.openxmlformats.org/drawingml/2006/main" prst="ellipse">
          <a:avLst/>
        </a:prstGeom>
        <a:ln xmlns:a="http://schemas.openxmlformats.org/drawingml/2006/main"/>
        <a:scene3d xmlns:a="http://schemas.openxmlformats.org/drawingml/2006/main">
          <a:camera prst="orthographicFront"/>
          <a:lightRig rig="threePt" dir="t"/>
        </a:scene3d>
        <a:sp3d xmlns:a="http://schemas.openxmlformats.org/drawingml/2006/main">
          <a:bevelT/>
        </a:sp3d>
      </cdr:spPr>
      <cdr:style>
        <a:lnRef xmlns:a="http://schemas.openxmlformats.org/drawingml/2006/main" idx="1">
          <a:schemeClr val="accent2"/>
        </a:lnRef>
        <a:fillRef xmlns:a="http://schemas.openxmlformats.org/drawingml/2006/main" idx="2">
          <a:schemeClr val="accent2"/>
        </a:fillRef>
        <a:effectRef xmlns:a="http://schemas.openxmlformats.org/drawingml/2006/main" idx="1">
          <a:schemeClr val="accent2"/>
        </a:effectRef>
        <a:fontRef xmlns:a="http://schemas.openxmlformats.org/drawingml/2006/main" idx="minor">
          <a:schemeClr val="dk1"/>
        </a:fontRef>
      </cdr:style>
      <cdr:txBody>
        <a:bodyPr xmlns:a="http://schemas.openxmlformats.org/drawingml/2006/main" wrap="square" lIns="0" tIns="0" rIns="0" bIns="0" rtlCol="0">
          <a:sp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ru-RU" sz="1400" b="1" dirty="0" smtClean="0">
              <a:solidFill>
                <a:prstClr val="black"/>
              </a:solidFill>
              <a:latin typeface="Times New Roman" panose="02020603050405020304" pitchFamily="18" charset="0"/>
              <a:cs typeface="Times New Roman" panose="02020603050405020304" pitchFamily="18" charset="0"/>
            </a:rPr>
            <a:t>82,4%</a:t>
          </a:r>
          <a:endParaRPr lang="ru-RU" sz="1400" b="1" dirty="0">
            <a:solidFill>
              <a:prstClr val="black"/>
            </a:solidFill>
            <a:latin typeface="Times New Roman" panose="02020603050405020304" pitchFamily="18" charset="0"/>
            <a:cs typeface="Times New Roman" panose="02020603050405020304" pitchFamily="18" charset="0"/>
          </a:endParaRPr>
        </a:p>
      </cdr:txBody>
    </cdr:sp>
  </cdr:relSizeAnchor>
</c:userShapes>
</file>

<file path=ppt/drawings/drawing11.xml><?xml version="1.0" encoding="utf-8"?>
<c:userShapes xmlns:c="http://schemas.openxmlformats.org/drawingml/2006/chart">
  <cdr:relSizeAnchor xmlns:cdr="http://schemas.openxmlformats.org/drawingml/2006/chartDrawing">
    <cdr:from>
      <cdr:x>0.16778</cdr:x>
      <cdr:y>0.20053</cdr:y>
    </cdr:from>
    <cdr:to>
      <cdr:x>0.67907</cdr:x>
      <cdr:y>0.35725</cdr:y>
    </cdr:to>
    <cdr:sp macro="" textlink="">
      <cdr:nvSpPr>
        <cdr:cNvPr id="6" name="TextBox 1"/>
        <cdr:cNvSpPr txBox="1"/>
      </cdr:nvSpPr>
      <cdr:spPr>
        <a:xfrm xmlns:a="http://schemas.openxmlformats.org/drawingml/2006/main">
          <a:off x="773790" y="866367"/>
          <a:ext cx="2358050" cy="677105"/>
        </a:xfrm>
        <a:prstGeom xmlns:a="http://schemas.openxmlformats.org/drawingml/2006/main" prst="roundRect">
          <a:avLst/>
        </a:prstGeom>
        <a:solidFill xmlns:a="http://schemas.openxmlformats.org/drawingml/2006/main">
          <a:schemeClr val="accent3">
            <a:lumMod val="75000"/>
          </a:schemeClr>
        </a:solidFill>
        <a:ln xmlns:a="http://schemas.openxmlformats.org/drawingml/2006/main">
          <a:solidFill>
            <a:schemeClr val="bg1"/>
          </a:solidFill>
        </a:ln>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ru-RU" sz="2000" b="1" i="1" dirty="0" smtClean="0">
              <a:latin typeface="Times New Roman" panose="02020603050405020304" pitchFamily="18" charset="0"/>
              <a:cs typeface="Times New Roman" panose="02020603050405020304" pitchFamily="18" charset="0"/>
            </a:rPr>
            <a:t>Здравоохранение </a:t>
          </a:r>
          <a:endParaRPr lang="ru-RU" sz="1600" b="1" i="1" dirty="0">
            <a:latin typeface="Times New Roman" panose="02020603050405020304" pitchFamily="18" charset="0"/>
            <a:cs typeface="Times New Roman" panose="02020603050405020304" pitchFamily="18" charset="0"/>
          </a:endParaRPr>
        </a:p>
        <a:p xmlns:a="http://schemas.openxmlformats.org/drawingml/2006/main">
          <a:pPr algn="ctr"/>
          <a:r>
            <a:rPr lang="ru-RU" sz="1600" b="1" i="1" dirty="0" smtClean="0">
              <a:latin typeface="Times New Roman" panose="02020603050405020304" pitchFamily="18" charset="0"/>
              <a:cs typeface="Times New Roman" panose="02020603050405020304" pitchFamily="18" charset="0"/>
            </a:rPr>
            <a:t>27 154,9 млн. рублей</a:t>
          </a:r>
        </a:p>
      </cdr:txBody>
    </cdr:sp>
  </cdr:relSizeAnchor>
  <cdr:relSizeAnchor xmlns:cdr="http://schemas.openxmlformats.org/drawingml/2006/chartDrawing">
    <cdr:from>
      <cdr:x>0.60197</cdr:x>
      <cdr:y>0.50419</cdr:y>
    </cdr:from>
    <cdr:to>
      <cdr:x>0.91769</cdr:x>
      <cdr:y>0.62086</cdr:y>
    </cdr:to>
    <cdr:sp macro="" textlink="">
      <cdr:nvSpPr>
        <cdr:cNvPr id="2" name="TextBox 1"/>
        <cdr:cNvSpPr txBox="1"/>
      </cdr:nvSpPr>
      <cdr:spPr>
        <a:xfrm xmlns:a="http://schemas.openxmlformats.org/drawingml/2006/main">
          <a:off x="2776266" y="2178364"/>
          <a:ext cx="1456088" cy="504070"/>
        </a:xfrm>
        <a:prstGeom xmlns:a="http://schemas.openxmlformats.org/drawingml/2006/main" prst="rect">
          <a:avLst/>
        </a:prstGeom>
      </cdr:spPr>
      <cdr:txBody>
        <a:bodyPr xmlns:a="http://schemas.openxmlformats.org/drawingml/2006/main" vertOverflow="clip" wrap="square" rtlCol="0">
          <a:noAutofit/>
        </a:bodyPr>
        <a:lstStyle xmlns:a="http://schemas.openxmlformats.org/drawingml/2006/main"/>
        <a:p xmlns:a="http://schemas.openxmlformats.org/drawingml/2006/main">
          <a:pPr algn="ctr"/>
          <a:r>
            <a:rPr lang="ru-RU" sz="1200" b="1" i="1" dirty="0" smtClean="0">
              <a:latin typeface="Times New Roman" panose="02020603050405020304" pitchFamily="18" charset="0"/>
              <a:cs typeface="Times New Roman" panose="02020603050405020304" pitchFamily="18" charset="0"/>
            </a:rPr>
            <a:t>Республиканский бюджет</a:t>
          </a:r>
          <a:endParaRPr lang="ru-RU" sz="1200" b="1" i="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0.11087</cdr:x>
      <cdr:y>0.41498</cdr:y>
    </cdr:from>
    <cdr:to>
      <cdr:x>0.44691</cdr:x>
      <cdr:y>0.51023</cdr:y>
    </cdr:to>
    <cdr:sp macro="" textlink="">
      <cdr:nvSpPr>
        <cdr:cNvPr id="7" name="TextBox 1"/>
        <cdr:cNvSpPr txBox="1"/>
      </cdr:nvSpPr>
      <cdr:spPr>
        <a:xfrm xmlns:a="http://schemas.openxmlformats.org/drawingml/2006/main">
          <a:off x="511335" y="1792899"/>
          <a:ext cx="1549803" cy="41152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ru-RU" sz="1200" b="1" i="1" dirty="0" smtClean="0">
              <a:latin typeface="Times New Roman" panose="02020603050405020304" pitchFamily="18" charset="0"/>
              <a:cs typeface="Times New Roman" panose="02020603050405020304" pitchFamily="18" charset="0"/>
            </a:rPr>
            <a:t>Бюджет ТФОМС</a:t>
          </a:r>
          <a:endParaRPr lang="ru-RU" sz="1200" b="1" i="1" dirty="0">
            <a:latin typeface="Times New Roman" panose="02020603050405020304" pitchFamily="18" charset="0"/>
            <a:cs typeface="Times New Roman" panose="02020603050405020304" pitchFamily="18" charset="0"/>
          </a:endParaRPr>
        </a:p>
      </cdr:txBody>
    </cdr:sp>
  </cdr:relSizeAnchor>
</c:userShapes>
</file>

<file path=ppt/drawings/drawing12.xml><?xml version="1.0" encoding="utf-8"?>
<c:userShapes xmlns:c="http://schemas.openxmlformats.org/drawingml/2006/chart">
  <cdr:relSizeAnchor xmlns:cdr="http://schemas.openxmlformats.org/drawingml/2006/chartDrawing">
    <cdr:from>
      <cdr:x>0.44364</cdr:x>
      <cdr:y>0.65442</cdr:y>
    </cdr:from>
    <cdr:to>
      <cdr:x>0.6999</cdr:x>
      <cdr:y>0.75052</cdr:y>
    </cdr:to>
    <cdr:sp macro="" textlink="">
      <cdr:nvSpPr>
        <cdr:cNvPr id="2" name="TextBox 1"/>
        <cdr:cNvSpPr txBox="1">
          <a:spLocks xmlns:a="http://schemas.openxmlformats.org/drawingml/2006/main" noChangeArrowheads="1"/>
        </cdr:cNvSpPr>
      </cdr:nvSpPr>
      <cdr:spPr bwMode="auto">
        <a:xfrm xmlns:a="http://schemas.openxmlformats.org/drawingml/2006/main" rot="19669029">
          <a:off x="1309638" y="1831103"/>
          <a:ext cx="756479" cy="26889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31750"/>
        </a:effectLst>
      </cdr:spPr>
      <cdr:txBody>
        <a:bodyPr xmlns:a="http://schemas.openxmlformats.org/drawingml/2006/main"/>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algn="ctr" eaLnBrk="1" hangingPunct="1">
            <a:spcBef>
              <a:spcPct val="0"/>
            </a:spcBef>
            <a:buFontTx/>
            <a:buNone/>
            <a:defRPr/>
          </a:pPr>
          <a:r>
            <a:rPr lang="ru-RU" altLang="ru-RU" sz="1200" b="1" dirty="0" smtClean="0">
              <a:solidFill>
                <a:srgbClr val="FF0000"/>
              </a:solidFill>
              <a:latin typeface="Times New Roman" panose="02020603050405020304" pitchFamily="18" charset="0"/>
              <a:cs typeface="Times New Roman" panose="02020603050405020304" pitchFamily="18" charset="0"/>
            </a:rPr>
            <a:t>+ 47,5%</a:t>
          </a:r>
        </a:p>
      </cdr:txBody>
    </cdr:sp>
  </cdr:relSizeAnchor>
  <cdr:relSizeAnchor xmlns:cdr="http://schemas.openxmlformats.org/drawingml/2006/chartDrawing">
    <cdr:from>
      <cdr:x>0.48786</cdr:x>
      <cdr:y>0.58422</cdr:y>
    </cdr:from>
    <cdr:to>
      <cdr:x>0.65861</cdr:x>
      <cdr:y>0.70247</cdr:y>
    </cdr:to>
    <cdr:cxnSp macro="">
      <cdr:nvCxnSpPr>
        <cdr:cNvPr id="3" name="Прямая со стрелкой 2"/>
        <cdr:cNvCxnSpPr/>
      </cdr:nvCxnSpPr>
      <cdr:spPr>
        <a:xfrm xmlns:a="http://schemas.openxmlformats.org/drawingml/2006/main" flipV="1">
          <a:off x="1440160" y="1634665"/>
          <a:ext cx="504056" cy="330883"/>
        </a:xfrm>
        <a:prstGeom xmlns:a="http://schemas.openxmlformats.org/drawingml/2006/main" prst="straightConnector1">
          <a:avLst/>
        </a:prstGeom>
        <a:ln xmlns:a="http://schemas.openxmlformats.org/drawingml/2006/main">
          <a:solidFill>
            <a:srgbClr val="FF0000"/>
          </a:solidFill>
          <a:tailEnd type="arrow"/>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cxnSp>
  </cdr:relSizeAnchor>
  <cdr:relSizeAnchor xmlns:cdr="http://schemas.openxmlformats.org/drawingml/2006/chartDrawing">
    <cdr:from>
      <cdr:x>0.42101</cdr:x>
      <cdr:y>0.55513</cdr:y>
    </cdr:from>
    <cdr:to>
      <cdr:x>0.68132</cdr:x>
      <cdr:y>0.65771</cdr:y>
    </cdr:to>
    <cdr:sp macro="" textlink="">
      <cdr:nvSpPr>
        <cdr:cNvPr id="4" name="TextBox 1"/>
        <cdr:cNvSpPr txBox="1">
          <a:spLocks xmlns:a="http://schemas.openxmlformats.org/drawingml/2006/main" noChangeArrowheads="1"/>
        </cdr:cNvSpPr>
      </cdr:nvSpPr>
      <cdr:spPr bwMode="auto">
        <a:xfrm xmlns:a="http://schemas.openxmlformats.org/drawingml/2006/main" rot="19723617">
          <a:off x="1242807" y="1553278"/>
          <a:ext cx="768459" cy="287022"/>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31750"/>
        </a:effectLst>
      </cdr:spPr>
      <cdr:txBody>
        <a:bodyPr xmlns:a="http://schemas.openxmlformats.org/drawingml/2006/main"/>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eaLnBrk="1" hangingPunct="1">
            <a:spcBef>
              <a:spcPct val="0"/>
            </a:spcBef>
            <a:buFontTx/>
            <a:buNone/>
            <a:defRPr/>
          </a:pPr>
          <a:r>
            <a:rPr lang="ru-RU" altLang="ru-RU" sz="1200" b="1" dirty="0" smtClean="0">
              <a:solidFill>
                <a:srgbClr val="FF0000"/>
              </a:solidFill>
              <a:latin typeface="Times New Roman" panose="02020603050405020304" pitchFamily="18" charset="0"/>
              <a:cs typeface="Times New Roman" panose="02020603050405020304" pitchFamily="18" charset="0"/>
            </a:rPr>
            <a:t>+ 1 772</a:t>
          </a:r>
        </a:p>
      </cdr:txBody>
    </cdr:sp>
  </cdr:relSizeAnchor>
</c:userShapes>
</file>

<file path=ppt/drawings/drawing13.xml><?xml version="1.0" encoding="utf-8"?>
<c:userShapes xmlns:c="http://schemas.openxmlformats.org/drawingml/2006/chart">
  <cdr:relSizeAnchor xmlns:cdr="http://schemas.openxmlformats.org/drawingml/2006/chartDrawing">
    <cdr:from>
      <cdr:x>0.71061</cdr:x>
      <cdr:y>0.07054</cdr:y>
    </cdr:from>
    <cdr:to>
      <cdr:x>0.86725</cdr:x>
      <cdr:y>0.24423</cdr:y>
    </cdr:to>
    <cdr:pic>
      <cdr:nvPicPr>
        <cdr:cNvPr id="3"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693374" y="345390"/>
          <a:ext cx="1034557" cy="850481"/>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0.29842</cdr:x>
      <cdr:y>0.42258</cdr:y>
    </cdr:from>
    <cdr:to>
      <cdr:x>0.38564</cdr:x>
      <cdr:y>0.46669</cdr:y>
    </cdr:to>
    <cdr:sp macro="" textlink="">
      <cdr:nvSpPr>
        <cdr:cNvPr id="5" name="TextBox 1"/>
        <cdr:cNvSpPr txBox="1"/>
      </cdr:nvSpPr>
      <cdr:spPr>
        <a:xfrm xmlns:a="http://schemas.openxmlformats.org/drawingml/2006/main">
          <a:off x="1970973" y="2069193"/>
          <a:ext cx="576060" cy="215986"/>
        </a:xfrm>
        <a:prstGeom xmlns:a="http://schemas.openxmlformats.org/drawingml/2006/main" prst="rect">
          <a:avLst/>
        </a:prstGeom>
      </cdr:spPr>
      <cdr:txBody>
        <a:bodyPr xmlns:a="http://schemas.openxmlformats.org/drawingml/2006/main" wrap="square" rtlCol="0"/>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ru-RU" b="1" dirty="0" smtClean="0">
              <a:latin typeface="Times New Roman" panose="02020603050405020304" pitchFamily="18" charset="0"/>
              <a:cs typeface="Times New Roman" panose="02020603050405020304" pitchFamily="18" charset="0"/>
            </a:rPr>
            <a:t>15,9</a:t>
          </a:r>
          <a:r>
            <a:rPr lang="ru-RU" sz="1100" b="1" dirty="0" smtClean="0">
              <a:solidFill>
                <a:schemeClr val="tx1"/>
              </a:solidFill>
              <a:effectLst/>
              <a:latin typeface="Times New Roman" panose="02020603050405020304" pitchFamily="18" charset="0"/>
              <a:cs typeface="Times New Roman" panose="02020603050405020304" pitchFamily="18" charset="0"/>
            </a:rPr>
            <a:t>%</a:t>
          </a:r>
          <a:endParaRPr lang="ru-RU" sz="1100" b="1" dirty="0">
            <a:solidFill>
              <a:schemeClr val="tx1"/>
            </a:solidFill>
            <a:effectLst/>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0.30371</cdr:x>
      <cdr:y>0.5542</cdr:y>
    </cdr:from>
    <cdr:to>
      <cdr:x>0.40184</cdr:x>
      <cdr:y>0.60863</cdr:y>
    </cdr:to>
    <cdr:sp macro="" textlink="">
      <cdr:nvSpPr>
        <cdr:cNvPr id="6" name="TextBox 1"/>
        <cdr:cNvSpPr txBox="1"/>
      </cdr:nvSpPr>
      <cdr:spPr>
        <a:xfrm xmlns:a="http://schemas.openxmlformats.org/drawingml/2006/main">
          <a:off x="2005910" y="2713645"/>
          <a:ext cx="648117" cy="266519"/>
        </a:xfrm>
        <a:prstGeom xmlns:a="http://schemas.openxmlformats.org/drawingml/2006/main" prst="rect">
          <a:avLst/>
        </a:prstGeom>
      </cdr:spPr>
      <cdr:txBody>
        <a:bodyPr xmlns:a="http://schemas.openxmlformats.org/drawingml/2006/main" wrap="square" rtlCol="0"/>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r>
            <a:rPr lang="ru-RU" b="1" dirty="0" smtClean="0">
              <a:latin typeface="Times New Roman" panose="02020603050405020304" pitchFamily="18" charset="0"/>
              <a:cs typeface="Times New Roman" panose="02020603050405020304" pitchFamily="18" charset="0"/>
            </a:rPr>
            <a:t>10,1</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0.34203</cdr:x>
      <cdr:y>0.29134</cdr:y>
    </cdr:from>
    <cdr:to>
      <cdr:x>0.42925</cdr:x>
      <cdr:y>0.34549</cdr:y>
    </cdr:to>
    <cdr:sp macro="" textlink="">
      <cdr:nvSpPr>
        <cdr:cNvPr id="8" name="TextBox 1"/>
        <cdr:cNvSpPr txBox="1"/>
      </cdr:nvSpPr>
      <cdr:spPr>
        <a:xfrm xmlns:a="http://schemas.openxmlformats.org/drawingml/2006/main">
          <a:off x="2259003" y="1426547"/>
          <a:ext cx="576060" cy="265148"/>
        </a:xfrm>
        <a:prstGeom xmlns:a="http://schemas.openxmlformats.org/drawingml/2006/main" prst="rect">
          <a:avLst/>
        </a:prstGeom>
      </cdr:spPr>
      <cdr:txBody>
        <a:bodyPr xmlns:a="http://schemas.openxmlformats.org/drawingml/2006/main" wrap="square" rtlCol="0"/>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r>
            <a:rPr lang="ru-RU" b="1" dirty="0" smtClean="0">
              <a:latin typeface="Times New Roman" panose="02020603050405020304" pitchFamily="18" charset="0"/>
              <a:cs typeface="Times New Roman" panose="02020603050405020304" pitchFamily="18" charset="0"/>
            </a:rPr>
            <a:t>4,8%</a:t>
          </a:r>
          <a:endParaRPr lang="ru-RU"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0.4767</cdr:x>
      <cdr:y>0.64428</cdr:y>
    </cdr:from>
    <cdr:to>
      <cdr:x>0.565</cdr:x>
      <cdr:y>0.7031</cdr:y>
    </cdr:to>
    <cdr:sp macro="" textlink="">
      <cdr:nvSpPr>
        <cdr:cNvPr id="11" name="TextBox 1"/>
        <cdr:cNvSpPr txBox="1"/>
      </cdr:nvSpPr>
      <cdr:spPr>
        <a:xfrm xmlns:a="http://schemas.openxmlformats.org/drawingml/2006/main">
          <a:off x="3148449" y="3154739"/>
          <a:ext cx="583193" cy="288015"/>
        </a:xfrm>
        <a:prstGeom xmlns:a="http://schemas.openxmlformats.org/drawingml/2006/main" prst="rect">
          <a:avLst/>
        </a:prstGeom>
      </cdr:spPr>
      <cdr:txBody>
        <a:bodyPr xmlns:a="http://schemas.openxmlformats.org/drawingml/2006/main" wrap="square" rtlCol="0"/>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r>
            <a:rPr lang="ru-RU" b="1" dirty="0" smtClean="0">
              <a:latin typeface="Times New Roman" panose="02020603050405020304" pitchFamily="18" charset="0"/>
              <a:cs typeface="Times New Roman" panose="02020603050405020304" pitchFamily="18" charset="0"/>
            </a:rPr>
            <a:t>20,1%</a:t>
          </a:r>
          <a:endParaRPr lang="ru-RU"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0.36173</cdr:x>
      <cdr:y>0.62951</cdr:y>
    </cdr:from>
    <cdr:to>
      <cdr:x>0.47907</cdr:x>
      <cdr:y>0.68833</cdr:y>
    </cdr:to>
    <cdr:sp macro="" textlink="">
      <cdr:nvSpPr>
        <cdr:cNvPr id="12" name="TextBox 1"/>
        <cdr:cNvSpPr txBox="1"/>
      </cdr:nvSpPr>
      <cdr:spPr>
        <a:xfrm xmlns:a="http://schemas.openxmlformats.org/drawingml/2006/main">
          <a:off x="2389118" y="3082430"/>
          <a:ext cx="774993" cy="28801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b="1" dirty="0" smtClean="0">
              <a:latin typeface="Times New Roman" panose="02020603050405020304" pitchFamily="18" charset="0"/>
              <a:cs typeface="Times New Roman" panose="02020603050405020304" pitchFamily="18" charset="0"/>
            </a:rPr>
            <a:t>6,6%</a:t>
          </a:r>
          <a:endParaRPr lang="ru-RU"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0.56888</cdr:x>
      <cdr:y>0.55331</cdr:y>
    </cdr:from>
    <cdr:to>
      <cdr:x>0.6561</cdr:x>
      <cdr:y>0.61213</cdr:y>
    </cdr:to>
    <cdr:sp macro="" textlink="">
      <cdr:nvSpPr>
        <cdr:cNvPr id="13" name="TextBox 1"/>
        <cdr:cNvSpPr txBox="1"/>
      </cdr:nvSpPr>
      <cdr:spPr>
        <a:xfrm xmlns:a="http://schemas.openxmlformats.org/drawingml/2006/main">
          <a:off x="3757270" y="2709300"/>
          <a:ext cx="576060" cy="28801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b="1" dirty="0" smtClean="0">
              <a:latin typeface="Times New Roman" panose="02020603050405020304" pitchFamily="18" charset="0"/>
              <a:cs typeface="Times New Roman" panose="02020603050405020304" pitchFamily="18" charset="0"/>
            </a:rPr>
            <a:t>4,8%</a:t>
          </a:r>
          <a:endParaRPr lang="ru-RU"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0.52527</cdr:x>
      <cdr:y>0.36486</cdr:y>
    </cdr:from>
    <cdr:to>
      <cdr:x>0.61468</cdr:x>
      <cdr:y>0.42369</cdr:y>
    </cdr:to>
    <cdr:sp macro="" textlink="">
      <cdr:nvSpPr>
        <cdr:cNvPr id="14" name="TextBox 1"/>
        <cdr:cNvSpPr txBox="1"/>
      </cdr:nvSpPr>
      <cdr:spPr>
        <a:xfrm xmlns:a="http://schemas.openxmlformats.org/drawingml/2006/main">
          <a:off x="3469238" y="1786571"/>
          <a:ext cx="590524" cy="28806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b="1" dirty="0" smtClean="0">
              <a:latin typeface="Times New Roman" panose="02020603050405020304" pitchFamily="18" charset="0"/>
              <a:cs typeface="Times New Roman" panose="02020603050405020304" pitchFamily="18" charset="0"/>
            </a:rPr>
            <a:t>29,6%</a:t>
          </a:r>
          <a:endParaRPr lang="ru-RU"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0.3945</cdr:x>
      <cdr:y>0.26193</cdr:y>
    </cdr:from>
    <cdr:to>
      <cdr:x>0.48172</cdr:x>
      <cdr:y>0.30604</cdr:y>
    </cdr:to>
    <cdr:sp macro="" textlink="">
      <cdr:nvSpPr>
        <cdr:cNvPr id="17" name="TextBox 1"/>
        <cdr:cNvSpPr txBox="1"/>
      </cdr:nvSpPr>
      <cdr:spPr>
        <a:xfrm xmlns:a="http://schemas.openxmlformats.org/drawingml/2006/main">
          <a:off x="2605533" y="1282531"/>
          <a:ext cx="576060" cy="215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ru-RU" b="1" dirty="0" smtClean="0">
              <a:latin typeface="Times New Roman" panose="02020603050405020304" pitchFamily="18" charset="0"/>
              <a:cs typeface="Times New Roman" panose="02020603050405020304" pitchFamily="18" charset="0"/>
            </a:rPr>
            <a:t>7,7</a:t>
          </a:r>
          <a:r>
            <a:rPr lang="ru-RU" sz="1100" b="1" dirty="0" smtClean="0">
              <a:solidFill>
                <a:schemeClr val="tx1"/>
              </a:solidFill>
              <a:effectLst/>
              <a:latin typeface="Times New Roman" panose="02020603050405020304" pitchFamily="18" charset="0"/>
              <a:cs typeface="Times New Roman" panose="02020603050405020304" pitchFamily="18" charset="0"/>
            </a:rPr>
            <a:t>%</a:t>
          </a:r>
          <a:endParaRPr lang="ru-RU" sz="1100" b="1" dirty="0">
            <a:solidFill>
              <a:schemeClr val="tx1"/>
            </a:solidFill>
            <a:effectLst/>
            <a:latin typeface="Times New Roman" panose="02020603050405020304" pitchFamily="18" charset="0"/>
            <a:cs typeface="Times New Roman" panose="02020603050405020304" pitchFamily="18" charset="0"/>
          </a:endParaRPr>
        </a:p>
      </cdr:txBody>
    </cdr:sp>
  </cdr:relSizeAnchor>
</c:userShapes>
</file>

<file path=ppt/drawings/drawing14.xml><?xml version="1.0" encoding="utf-8"?>
<c:userShapes xmlns:c="http://schemas.openxmlformats.org/drawingml/2006/chart">
  <cdr:relSizeAnchor xmlns:cdr="http://schemas.openxmlformats.org/drawingml/2006/chartDrawing">
    <cdr:from>
      <cdr:x>0.4552</cdr:x>
      <cdr:y>0.60924</cdr:y>
    </cdr:from>
    <cdr:to>
      <cdr:x>0.71324</cdr:x>
      <cdr:y>0.70363</cdr:y>
    </cdr:to>
    <cdr:sp macro="" textlink="">
      <cdr:nvSpPr>
        <cdr:cNvPr id="2" name="TextBox 1"/>
        <cdr:cNvSpPr txBox="1">
          <a:spLocks xmlns:a="http://schemas.openxmlformats.org/drawingml/2006/main" noChangeArrowheads="1"/>
        </cdr:cNvSpPr>
      </cdr:nvSpPr>
      <cdr:spPr bwMode="auto">
        <a:xfrm xmlns:a="http://schemas.openxmlformats.org/drawingml/2006/main" rot="19655260">
          <a:off x="1343750" y="1740142"/>
          <a:ext cx="761734" cy="269602"/>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31750"/>
        </a:effectLst>
      </cdr:spPr>
      <cdr:txBody>
        <a:bodyPr xmlns:a="http://schemas.openxmlformats.org/drawingml/2006/main"/>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eaLnBrk="1" hangingPunct="1">
            <a:spcBef>
              <a:spcPct val="0"/>
            </a:spcBef>
            <a:buFontTx/>
            <a:buNone/>
            <a:defRPr/>
          </a:pPr>
          <a:r>
            <a:rPr lang="ru-RU" altLang="ru-RU" sz="1200" b="1" dirty="0" smtClean="0">
              <a:solidFill>
                <a:srgbClr val="FF0000"/>
              </a:solidFill>
              <a:latin typeface="Times New Roman" panose="02020603050405020304" pitchFamily="18" charset="0"/>
              <a:cs typeface="Times New Roman" panose="02020603050405020304" pitchFamily="18" charset="0"/>
            </a:rPr>
            <a:t>+ 38,8%</a:t>
          </a:r>
        </a:p>
      </cdr:txBody>
    </cdr:sp>
  </cdr:relSizeAnchor>
  <cdr:relSizeAnchor xmlns:cdr="http://schemas.openxmlformats.org/drawingml/2006/chartDrawing">
    <cdr:from>
      <cdr:x>0.47177</cdr:x>
      <cdr:y>0.53297</cdr:y>
    </cdr:from>
    <cdr:to>
      <cdr:x>0.66691</cdr:x>
      <cdr:y>0.65903</cdr:y>
    </cdr:to>
    <cdr:cxnSp macro="">
      <cdr:nvCxnSpPr>
        <cdr:cNvPr id="3" name="Прямая со стрелкой 2"/>
        <cdr:cNvCxnSpPr/>
      </cdr:nvCxnSpPr>
      <cdr:spPr>
        <a:xfrm xmlns:a="http://schemas.openxmlformats.org/drawingml/2006/main" flipV="1">
          <a:off x="1392655" y="1522307"/>
          <a:ext cx="576054" cy="360043"/>
        </a:xfrm>
        <a:prstGeom xmlns:a="http://schemas.openxmlformats.org/drawingml/2006/main" prst="straightConnector1">
          <a:avLst/>
        </a:prstGeom>
        <a:ln xmlns:a="http://schemas.openxmlformats.org/drawingml/2006/main">
          <a:solidFill>
            <a:srgbClr val="FF0000"/>
          </a:solidFill>
          <a:tailEnd type="arrow"/>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cxnSp>
  </cdr:relSizeAnchor>
  <cdr:relSizeAnchor xmlns:cdr="http://schemas.openxmlformats.org/drawingml/2006/chartDrawing">
    <cdr:from>
      <cdr:x>0.42835</cdr:x>
      <cdr:y>0.49949</cdr:y>
    </cdr:from>
    <cdr:to>
      <cdr:x>0.65779</cdr:x>
      <cdr:y>0.59307</cdr:y>
    </cdr:to>
    <cdr:sp macro="" textlink="">
      <cdr:nvSpPr>
        <cdr:cNvPr id="4" name="TextBox 1"/>
        <cdr:cNvSpPr txBox="1">
          <a:spLocks xmlns:a="http://schemas.openxmlformats.org/drawingml/2006/main" noChangeArrowheads="1"/>
        </cdr:cNvSpPr>
      </cdr:nvSpPr>
      <cdr:spPr bwMode="auto">
        <a:xfrm xmlns:a="http://schemas.openxmlformats.org/drawingml/2006/main" rot="19518630">
          <a:off x="1264503" y="1426656"/>
          <a:ext cx="677307" cy="267288"/>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31750"/>
        </a:effectLst>
      </cdr:spPr>
      <cdr:txBody>
        <a:bodyPr xmlns:a="http://schemas.openxmlformats.org/drawingml/2006/main"/>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a:defRPr/>
          </a:pPr>
          <a:r>
            <a:rPr lang="ru-RU" altLang="ru-RU" sz="1200" b="1" dirty="0" smtClean="0">
              <a:solidFill>
                <a:srgbClr val="FF0000"/>
              </a:solidFill>
              <a:latin typeface="Times New Roman" panose="02020603050405020304" pitchFamily="18" charset="0"/>
              <a:cs typeface="Times New Roman" panose="02020603050405020304" pitchFamily="18" charset="0"/>
            </a:rPr>
            <a:t>+ 1 789</a:t>
          </a:r>
          <a:endParaRPr lang="ru-RU" altLang="ru-RU" sz="1200" b="1" dirty="0">
            <a:solidFill>
              <a:srgbClr val="FF0000"/>
            </a:solidFill>
            <a:latin typeface="Times New Roman" panose="02020603050405020304" pitchFamily="18" charset="0"/>
            <a:cs typeface="Times New Roman" panose="02020603050405020304" pitchFamily="18" charset="0"/>
          </a:endParaRPr>
        </a:p>
      </cdr:txBody>
    </cdr:sp>
  </cdr:relSizeAnchor>
</c:userShapes>
</file>

<file path=ppt/drawings/drawing15.xml><?xml version="1.0" encoding="utf-8"?>
<c:userShapes xmlns:c="http://schemas.openxmlformats.org/drawingml/2006/chart">
  <cdr:relSizeAnchor xmlns:cdr="http://schemas.openxmlformats.org/drawingml/2006/chartDrawing">
    <cdr:from>
      <cdr:x>0.57885</cdr:x>
      <cdr:y>0.1166</cdr:y>
    </cdr:from>
    <cdr:to>
      <cdr:x>0.8487</cdr:x>
      <cdr:y>0.21416</cdr:y>
    </cdr:to>
    <cdr:sp macro="" textlink="">
      <cdr:nvSpPr>
        <cdr:cNvPr id="6" name="TextBox 1"/>
        <cdr:cNvSpPr txBox="1"/>
      </cdr:nvSpPr>
      <cdr:spPr>
        <a:xfrm xmlns:a="http://schemas.openxmlformats.org/drawingml/2006/main">
          <a:off x="2353871" y="562518"/>
          <a:ext cx="1097339" cy="4706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ru-RU" sz="1400" b="1" dirty="0">
            <a:latin typeface="TimesET" pitchFamily="2" charset="0"/>
          </a:endParaRPr>
        </a:p>
      </cdr:txBody>
    </cdr:sp>
  </cdr:relSizeAnchor>
  <cdr:relSizeAnchor xmlns:cdr="http://schemas.openxmlformats.org/drawingml/2006/chartDrawing">
    <cdr:from>
      <cdr:x>0.41589</cdr:x>
      <cdr:y>0.41096</cdr:y>
    </cdr:from>
    <cdr:to>
      <cdr:x>0.5974</cdr:x>
      <cdr:y>0.47945</cdr:y>
    </cdr:to>
    <cdr:cxnSp macro="">
      <cdr:nvCxnSpPr>
        <cdr:cNvPr id="5" name="Прямая со стрелкой 4"/>
        <cdr:cNvCxnSpPr/>
      </cdr:nvCxnSpPr>
      <cdr:spPr>
        <a:xfrm xmlns:a="http://schemas.openxmlformats.org/drawingml/2006/main" flipV="1">
          <a:off x="1691208" y="2160240"/>
          <a:ext cx="738114" cy="360029"/>
        </a:xfrm>
        <a:prstGeom xmlns:a="http://schemas.openxmlformats.org/drawingml/2006/main" prst="straightConnector1">
          <a:avLst/>
        </a:prstGeom>
        <a:ln xmlns:a="http://schemas.openxmlformats.org/drawingml/2006/main" w="38100">
          <a:solidFill>
            <a:srgbClr val="00BD4F"/>
          </a:solidFill>
          <a:headEnd type="none" w="med" len="med"/>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0.38463</cdr:x>
      <cdr:y>0.39301</cdr:y>
    </cdr:from>
    <cdr:to>
      <cdr:x>0.59941</cdr:x>
      <cdr:y>0.47309</cdr:y>
    </cdr:to>
    <cdr:sp macro="" textlink="">
      <cdr:nvSpPr>
        <cdr:cNvPr id="7" name="TextBox 1"/>
        <cdr:cNvSpPr txBox="1"/>
      </cdr:nvSpPr>
      <cdr:spPr>
        <a:xfrm xmlns:a="http://schemas.openxmlformats.org/drawingml/2006/main" rot="20001114">
          <a:off x="1564076" y="2065913"/>
          <a:ext cx="873398" cy="42094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ru-RU" sz="1400" b="1" dirty="0" smtClean="0">
              <a:solidFill>
                <a:srgbClr val="00BD4F"/>
              </a:solidFill>
              <a:latin typeface="Times New Roman" panose="02020603050405020304" pitchFamily="18" charset="0"/>
              <a:cs typeface="Times New Roman" panose="02020603050405020304" pitchFamily="18" charset="0"/>
            </a:rPr>
            <a:t>+</a:t>
          </a:r>
          <a:r>
            <a:rPr lang="en-US" sz="1400" b="1" dirty="0" smtClean="0">
              <a:solidFill>
                <a:srgbClr val="00BD4F"/>
              </a:solidFill>
              <a:latin typeface="Times New Roman" panose="02020603050405020304" pitchFamily="18" charset="0"/>
              <a:cs typeface="Times New Roman" panose="02020603050405020304" pitchFamily="18" charset="0"/>
            </a:rPr>
            <a:t>209,0</a:t>
          </a:r>
          <a:endParaRPr lang="ru-RU" sz="1400" b="1" dirty="0">
            <a:solidFill>
              <a:srgbClr val="00BD4F"/>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0.41951</cdr:x>
      <cdr:y>0.441</cdr:y>
    </cdr:from>
    <cdr:to>
      <cdr:x>0.61607</cdr:x>
      <cdr:y>0.52107</cdr:y>
    </cdr:to>
    <cdr:sp macro="" textlink="">
      <cdr:nvSpPr>
        <cdr:cNvPr id="8" name="TextBox 1"/>
        <cdr:cNvSpPr txBox="1"/>
      </cdr:nvSpPr>
      <cdr:spPr>
        <a:xfrm xmlns:a="http://schemas.openxmlformats.org/drawingml/2006/main" rot="19987992">
          <a:off x="1705918" y="2318135"/>
          <a:ext cx="799308" cy="42089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ru-RU" sz="1400" b="1" dirty="0" smtClean="0">
              <a:solidFill>
                <a:srgbClr val="00BD4F"/>
              </a:solidFill>
              <a:latin typeface="Times New Roman" panose="02020603050405020304" pitchFamily="18" charset="0"/>
              <a:cs typeface="Times New Roman" panose="02020603050405020304" pitchFamily="18" charset="0"/>
            </a:rPr>
            <a:t>+</a:t>
          </a:r>
          <a:r>
            <a:rPr lang="en-US" sz="1400" b="1" dirty="0" smtClean="0">
              <a:solidFill>
                <a:srgbClr val="00BD4F"/>
              </a:solidFill>
              <a:latin typeface="Times New Roman" panose="02020603050405020304" pitchFamily="18" charset="0"/>
              <a:cs typeface="Times New Roman" panose="02020603050405020304" pitchFamily="18" charset="0"/>
            </a:rPr>
            <a:t>3,8</a:t>
          </a:r>
          <a:r>
            <a:rPr lang="ru-RU" sz="1400" b="1" dirty="0" smtClean="0">
              <a:solidFill>
                <a:srgbClr val="00BD4F"/>
              </a:solidFill>
              <a:latin typeface="Times New Roman" panose="02020603050405020304" pitchFamily="18" charset="0"/>
              <a:cs typeface="Times New Roman" panose="02020603050405020304" pitchFamily="18" charset="0"/>
            </a:rPr>
            <a:t>%</a:t>
          </a:r>
          <a:endParaRPr lang="ru-RU" sz="1400" b="1" dirty="0">
            <a:solidFill>
              <a:srgbClr val="00BD4F"/>
            </a:solidFill>
            <a:latin typeface="Times New Roman" panose="02020603050405020304" pitchFamily="18" charset="0"/>
            <a:cs typeface="Times New Roman" panose="02020603050405020304" pitchFamily="18" charset="0"/>
          </a:endParaRPr>
        </a:p>
      </cdr:txBody>
    </cdr:sp>
  </cdr:relSizeAnchor>
</c:userShapes>
</file>

<file path=ppt/drawings/drawing16.xml><?xml version="1.0" encoding="utf-8"?>
<c:userShapes xmlns:c="http://schemas.openxmlformats.org/drawingml/2006/chart">
  <cdr:relSizeAnchor xmlns:cdr="http://schemas.openxmlformats.org/drawingml/2006/chartDrawing">
    <cdr:from>
      <cdr:x>0.36245</cdr:x>
      <cdr:y>0.45054</cdr:y>
    </cdr:from>
    <cdr:to>
      <cdr:x>0.67824</cdr:x>
      <cdr:y>0.53697</cdr:y>
    </cdr:to>
    <cdr:sp macro="" textlink="">
      <cdr:nvSpPr>
        <cdr:cNvPr id="6" name="TextBox 25"/>
        <cdr:cNvSpPr txBox="1"/>
      </cdr:nvSpPr>
      <cdr:spPr>
        <a:xfrm xmlns:a="http://schemas.openxmlformats.org/drawingml/2006/main">
          <a:off x="2022512" y="2566944"/>
          <a:ext cx="1762144" cy="492443"/>
        </a:xfrm>
        <a:prstGeom xmlns:a="http://schemas.openxmlformats.org/drawingml/2006/main" prst="rect">
          <a:avLst/>
        </a:prstGeom>
        <a:noFill xmlns:a="http://schemas.openxmlformats.org/drawingml/2006/main"/>
        <a:effectLst xmlns:a="http://schemas.openxmlformats.org/drawingml/2006/main">
          <a:outerShdw blurRad="50800" dist="38100" dir="2700000" algn="tl" rotWithShape="0">
            <a:prstClr val="black">
              <a:alpha val="40000"/>
            </a:prstClr>
          </a:outerShdw>
        </a:effectLst>
      </cdr:spPr>
      <cdr:txBody>
        <a:bodyPr xmlns:a="http://schemas.openxmlformats.org/drawingml/2006/main" wrap="square" rtlCol="0">
          <a:spAutoFit/>
        </a:bodyPr>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algn="ctr" fontAlgn="auto">
            <a:spcBef>
              <a:spcPts val="0"/>
            </a:spcBef>
            <a:spcAft>
              <a:spcPts val="0"/>
            </a:spcAft>
          </a:pPr>
          <a:r>
            <a:rPr lang="ru-RU" sz="2600" b="1" dirty="0">
              <a:solidFill>
                <a:schemeClr val="tx2">
                  <a:lumMod val="75000"/>
                </a:schemeClr>
              </a:solidFill>
              <a:latin typeface="Times New Roman" panose="02020603050405020304" pitchFamily="18" charset="0"/>
              <a:ea typeface="Arial Unicode MS" panose="020B0604020202020204" pitchFamily="34" charset="-128"/>
              <a:cs typeface="Times New Roman" panose="02020603050405020304" pitchFamily="18" charset="0"/>
            </a:rPr>
            <a:t>5</a:t>
          </a:r>
          <a:r>
            <a:rPr lang="ru-RU" sz="2600" b="1" dirty="0" smtClean="0">
              <a:solidFill>
                <a:schemeClr val="tx2">
                  <a:lumMod val="75000"/>
                </a:schemeClr>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600" b="1" dirty="0" smtClean="0">
              <a:solidFill>
                <a:schemeClr val="tx2">
                  <a:lumMod val="75000"/>
                </a:schemeClr>
              </a:solidFill>
              <a:latin typeface="Times New Roman" panose="02020603050405020304" pitchFamily="18" charset="0"/>
              <a:ea typeface="Arial Unicode MS" panose="020B0604020202020204" pitchFamily="34" charset="-128"/>
              <a:cs typeface="Times New Roman" panose="02020603050405020304" pitchFamily="18" charset="0"/>
            </a:rPr>
            <a:t>736</a:t>
          </a:r>
          <a:r>
            <a:rPr lang="ru-RU" sz="2600" b="1" dirty="0" smtClean="0">
              <a:solidFill>
                <a:schemeClr val="tx2">
                  <a:lumMod val="75000"/>
                </a:schemeClr>
              </a:solidFill>
              <a:latin typeface="Times New Roman" panose="02020603050405020304" pitchFamily="18" charset="0"/>
              <a:ea typeface="Arial Unicode MS" panose="020B0604020202020204" pitchFamily="34" charset="-128"/>
              <a:cs typeface="Times New Roman" panose="02020603050405020304" pitchFamily="18" charset="0"/>
            </a:rPr>
            <a:t>,2</a:t>
          </a:r>
          <a:r>
            <a:rPr lang="ru-RU" sz="2600" b="1" dirty="0"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endParaRPr lang="ru-RU" sz="2600" b="1" cap="all" dirty="0">
            <a:solidFill>
              <a:srgbClr val="FF000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0.72265</cdr:x>
      <cdr:y>0.64272</cdr:y>
    </cdr:from>
    <cdr:to>
      <cdr:x>0.77227</cdr:x>
      <cdr:y>0.65505</cdr:y>
    </cdr:to>
    <cdr:cxnSp macro="">
      <cdr:nvCxnSpPr>
        <cdr:cNvPr id="8" name="Прямая соединительная линия 7"/>
        <cdr:cNvCxnSpPr/>
      </cdr:nvCxnSpPr>
      <cdr:spPr>
        <a:xfrm xmlns:a="http://schemas.openxmlformats.org/drawingml/2006/main">
          <a:off x="4032469" y="3661887"/>
          <a:ext cx="276872" cy="70248"/>
        </a:xfrm>
        <a:prstGeom xmlns:a="http://schemas.openxmlformats.org/drawingml/2006/main" prst="lin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0.38713</cdr:x>
      <cdr:y>0.02437</cdr:y>
    </cdr:from>
    <cdr:to>
      <cdr:x>0.70234</cdr:x>
      <cdr:y>0.13781</cdr:y>
    </cdr:to>
    <cdr:sp macro="" textlink="">
      <cdr:nvSpPr>
        <cdr:cNvPr id="16" name="TextBox 7"/>
        <cdr:cNvSpPr txBox="1"/>
      </cdr:nvSpPr>
      <cdr:spPr>
        <a:xfrm xmlns:a="http://schemas.openxmlformats.org/drawingml/2006/main">
          <a:off x="2160241" y="138826"/>
          <a:ext cx="1758870" cy="64633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400" b="0" dirty="0" smtClean="0">
              <a:latin typeface="Times New Roman" panose="02020603050405020304" pitchFamily="18" charset="0"/>
              <a:cs typeface="Times New Roman" panose="02020603050405020304" pitchFamily="18" charset="0"/>
            </a:rPr>
            <a:t>Капремонт, ремонт и содержание автодорог местного значения</a:t>
          </a:r>
          <a:endParaRPr lang="ru-RU" sz="1400" b="0"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0.51618</cdr:x>
      <cdr:y>0.13781</cdr:y>
    </cdr:from>
    <cdr:to>
      <cdr:x>0.54473</cdr:x>
      <cdr:y>0.25783</cdr:y>
    </cdr:to>
    <cdr:cxnSp macro="">
      <cdr:nvCxnSpPr>
        <cdr:cNvPr id="17" name="Прямая соединительная линия 16"/>
        <cdr:cNvCxnSpPr>
          <a:stCxn xmlns:a="http://schemas.openxmlformats.org/drawingml/2006/main" id="16" idx="2"/>
        </cdr:cNvCxnSpPr>
      </cdr:nvCxnSpPr>
      <cdr:spPr>
        <a:xfrm xmlns:a="http://schemas.openxmlformats.org/drawingml/2006/main" flipH="1">
          <a:off x="2880343" y="785157"/>
          <a:ext cx="159333" cy="683825"/>
        </a:xfrm>
        <a:prstGeom xmlns:a="http://schemas.openxmlformats.org/drawingml/2006/main" prst="lin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0.12771</cdr:x>
      <cdr:y>0.35527</cdr:y>
    </cdr:from>
    <cdr:to>
      <cdr:x>0.25809</cdr:x>
      <cdr:y>0.4405</cdr:y>
    </cdr:to>
    <cdr:cxnSp macro="">
      <cdr:nvCxnSpPr>
        <cdr:cNvPr id="22" name="Прямая соединительная линия 21"/>
        <cdr:cNvCxnSpPr>
          <a:stCxn xmlns:a="http://schemas.openxmlformats.org/drawingml/2006/main" id="35" idx="2"/>
        </cdr:cNvCxnSpPr>
      </cdr:nvCxnSpPr>
      <cdr:spPr>
        <a:xfrm xmlns:a="http://schemas.openxmlformats.org/drawingml/2006/main">
          <a:off x="712636" y="2024145"/>
          <a:ext cx="727525" cy="485595"/>
        </a:xfrm>
        <a:prstGeom xmlns:a="http://schemas.openxmlformats.org/drawingml/2006/main" prst="lin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0.40004</cdr:x>
      <cdr:y>0.73214</cdr:y>
    </cdr:from>
    <cdr:to>
      <cdr:x>0.56781</cdr:x>
      <cdr:y>0.80485</cdr:y>
    </cdr:to>
    <cdr:cxnSp macro="">
      <cdr:nvCxnSpPr>
        <cdr:cNvPr id="23" name="Прямая соединительная линия 22"/>
        <cdr:cNvCxnSpPr/>
      </cdr:nvCxnSpPr>
      <cdr:spPr>
        <a:xfrm xmlns:a="http://schemas.openxmlformats.org/drawingml/2006/main" flipH="1" flipV="1">
          <a:off x="2232249" y="4171334"/>
          <a:ext cx="936175" cy="414264"/>
        </a:xfrm>
        <a:prstGeom xmlns:a="http://schemas.openxmlformats.org/drawingml/2006/main" prst="lin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0.47853</cdr:x>
      <cdr:y>0.81654</cdr:y>
    </cdr:from>
    <cdr:to>
      <cdr:x>0.85715</cdr:x>
      <cdr:y>0.92998</cdr:y>
    </cdr:to>
    <cdr:sp macro="" textlink="">
      <cdr:nvSpPr>
        <cdr:cNvPr id="29" name="TextBox 7"/>
        <cdr:cNvSpPr txBox="1"/>
      </cdr:nvSpPr>
      <cdr:spPr>
        <a:xfrm xmlns:a="http://schemas.openxmlformats.org/drawingml/2006/main">
          <a:off x="2670226" y="4652215"/>
          <a:ext cx="2112743" cy="646322"/>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400" b="0" dirty="0">
              <a:latin typeface="Times New Roman" panose="02020603050405020304" pitchFamily="18" charset="0"/>
              <a:cs typeface="Times New Roman" panose="02020603050405020304" pitchFamily="18" charset="0"/>
            </a:rPr>
            <a:t>Внедрение автоматических </a:t>
          </a:r>
          <a:r>
            <a:rPr lang="ru-RU" sz="1400" b="0" dirty="0" smtClean="0">
              <a:latin typeface="Times New Roman" panose="02020603050405020304" pitchFamily="18" charset="0"/>
              <a:cs typeface="Times New Roman" panose="02020603050405020304" pitchFamily="18" charset="0"/>
            </a:rPr>
            <a:t>пунктов </a:t>
          </a:r>
          <a:r>
            <a:rPr lang="ru-RU" sz="1400" b="0" dirty="0">
              <a:latin typeface="Times New Roman" panose="02020603050405020304" pitchFamily="18" charset="0"/>
              <a:cs typeface="Times New Roman" panose="02020603050405020304" pitchFamily="18" charset="0"/>
            </a:rPr>
            <a:t>весового и габаритного контроля</a:t>
          </a:r>
        </a:p>
      </cdr:txBody>
    </cdr:sp>
  </cdr:relSizeAnchor>
  <cdr:relSizeAnchor xmlns:cdr="http://schemas.openxmlformats.org/drawingml/2006/chartDrawing">
    <cdr:from>
      <cdr:x>0.23228</cdr:x>
      <cdr:y>0.60761</cdr:y>
    </cdr:from>
    <cdr:to>
      <cdr:x>0.29076</cdr:x>
      <cdr:y>0.65817</cdr:y>
    </cdr:to>
    <cdr:cxnSp macro="">
      <cdr:nvCxnSpPr>
        <cdr:cNvPr id="30" name="Прямая соединительная линия 29"/>
        <cdr:cNvCxnSpPr/>
      </cdr:nvCxnSpPr>
      <cdr:spPr>
        <a:xfrm xmlns:a="http://schemas.openxmlformats.org/drawingml/2006/main" flipV="1">
          <a:off x="1296145" y="3461830"/>
          <a:ext cx="326325" cy="288065"/>
        </a:xfrm>
        <a:prstGeom xmlns:a="http://schemas.openxmlformats.org/drawingml/2006/main" prst="lin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0.19082</cdr:x>
      <cdr:y>0.50369</cdr:y>
    </cdr:from>
    <cdr:to>
      <cdr:x>0.24518</cdr:x>
      <cdr:y>0.50369</cdr:y>
    </cdr:to>
    <cdr:cxnSp macro="">
      <cdr:nvCxnSpPr>
        <cdr:cNvPr id="20" name="Прямая соединительная линия 19"/>
        <cdr:cNvCxnSpPr/>
      </cdr:nvCxnSpPr>
      <cdr:spPr>
        <a:xfrm xmlns:a="http://schemas.openxmlformats.org/drawingml/2006/main" flipV="1">
          <a:off x="1064786" y="2869780"/>
          <a:ext cx="303335" cy="0"/>
        </a:xfrm>
        <a:prstGeom xmlns:a="http://schemas.openxmlformats.org/drawingml/2006/main" prst="lin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0.64999</cdr:y>
    </cdr:from>
    <cdr:to>
      <cdr:x>0.34842</cdr:x>
      <cdr:y>0.76343</cdr:y>
    </cdr:to>
    <cdr:sp macro="" textlink="">
      <cdr:nvSpPr>
        <cdr:cNvPr id="24" name="TextBox 7"/>
        <cdr:cNvSpPr txBox="1"/>
      </cdr:nvSpPr>
      <cdr:spPr>
        <a:xfrm xmlns:a="http://schemas.openxmlformats.org/drawingml/2006/main">
          <a:off x="-3563887" y="3703287"/>
          <a:ext cx="1944223" cy="646322"/>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defRPr sz="1800" b="1" i="0" u="none" strike="noStrike" kern="1200" baseline="0">
              <a:solidFill>
                <a:prstClr val="black"/>
              </a:solidFill>
              <a:latin typeface="TimesET" pitchFamily="2" charset="0"/>
              <a:ea typeface="+mn-ea"/>
              <a:cs typeface="+mn-cs"/>
            </a:defRPr>
          </a:pPr>
          <a:r>
            <a:rPr lang="ru-RU" sz="1400" b="0" dirty="0" smtClean="0">
              <a:solidFill>
                <a:prstClr val="black"/>
              </a:solidFill>
              <a:latin typeface="Times New Roman" panose="02020603050405020304" pitchFamily="18" charset="0"/>
              <a:cs typeface="Times New Roman" panose="02020603050405020304" pitchFamily="18" charset="0"/>
            </a:rPr>
            <a:t>Строительство и </a:t>
          </a:r>
          <a:r>
            <a:rPr lang="ru-RU" sz="1400" b="0" dirty="0">
              <a:solidFill>
                <a:prstClr val="black"/>
              </a:solidFill>
              <a:latin typeface="Times New Roman" panose="02020603050405020304" pitchFamily="18" charset="0"/>
              <a:cs typeface="Times New Roman" panose="02020603050405020304" pitchFamily="18" charset="0"/>
            </a:rPr>
            <a:t>реконструкция автодорог местного </a:t>
          </a:r>
          <a:r>
            <a:rPr lang="ru-RU" sz="1400" b="0" dirty="0" smtClean="0">
              <a:solidFill>
                <a:prstClr val="black"/>
              </a:solidFill>
              <a:latin typeface="Times New Roman" panose="02020603050405020304" pitchFamily="18" charset="0"/>
              <a:cs typeface="Times New Roman" panose="02020603050405020304" pitchFamily="18" charset="0"/>
            </a:rPr>
            <a:t>значения </a:t>
          </a:r>
          <a:endParaRPr lang="ru-RU" sz="1400" b="0" dirty="0">
            <a:solidFill>
              <a:prstClr val="black"/>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0.33551</cdr:x>
      <cdr:y>0.74383</cdr:y>
    </cdr:from>
    <cdr:to>
      <cdr:x>0.34842</cdr:x>
      <cdr:y>0.84494</cdr:y>
    </cdr:to>
    <cdr:cxnSp macro="">
      <cdr:nvCxnSpPr>
        <cdr:cNvPr id="25" name="Прямая соединительная линия 24"/>
        <cdr:cNvCxnSpPr/>
      </cdr:nvCxnSpPr>
      <cdr:spPr>
        <a:xfrm xmlns:a="http://schemas.openxmlformats.org/drawingml/2006/main" flipV="1">
          <a:off x="1872209" y="4237932"/>
          <a:ext cx="72020" cy="576092"/>
        </a:xfrm>
        <a:prstGeom xmlns:a="http://schemas.openxmlformats.org/drawingml/2006/main" prst="lin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0.00512</cdr:x>
      <cdr:y>0.24183</cdr:y>
    </cdr:from>
    <cdr:to>
      <cdr:x>0.2503</cdr:x>
      <cdr:y>0.35527</cdr:y>
    </cdr:to>
    <cdr:sp macro="" textlink="">
      <cdr:nvSpPr>
        <cdr:cNvPr id="35" name="TextBox 7"/>
        <cdr:cNvSpPr txBox="1"/>
      </cdr:nvSpPr>
      <cdr:spPr>
        <a:xfrm xmlns:a="http://schemas.openxmlformats.org/drawingml/2006/main">
          <a:off x="28570" y="1377823"/>
          <a:ext cx="1368132" cy="64633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defRPr sz="1800" b="1" i="0" u="none" strike="noStrike" kern="1200" baseline="0">
              <a:solidFill>
                <a:prstClr val="black"/>
              </a:solidFill>
              <a:latin typeface="TimesET" pitchFamily="2" charset="0"/>
              <a:ea typeface="+mn-ea"/>
              <a:cs typeface="+mn-cs"/>
            </a:defRPr>
          </a:pPr>
          <a:r>
            <a:rPr lang="ru-RU" sz="1400" b="0" dirty="0" smtClean="0">
              <a:solidFill>
                <a:prstClr val="black"/>
              </a:solidFill>
              <a:latin typeface="Times New Roman" panose="02020603050405020304" pitchFamily="18" charset="0"/>
              <a:cs typeface="Times New Roman" panose="02020603050405020304" pitchFamily="18" charset="0"/>
            </a:rPr>
            <a:t>Поддержка местных инициатив</a:t>
          </a:r>
          <a:endParaRPr lang="ru-RU" sz="1400" b="0" dirty="0">
            <a:solidFill>
              <a:prstClr val="black"/>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0.11614</cdr:x>
      <cdr:y>0.83726</cdr:y>
    </cdr:from>
    <cdr:to>
      <cdr:x>0.47842</cdr:x>
      <cdr:y>0.9507</cdr:y>
    </cdr:to>
    <cdr:sp macro="" textlink="">
      <cdr:nvSpPr>
        <cdr:cNvPr id="26" name="TextBox 7"/>
        <cdr:cNvSpPr txBox="1"/>
      </cdr:nvSpPr>
      <cdr:spPr>
        <a:xfrm xmlns:a="http://schemas.openxmlformats.org/drawingml/2006/main">
          <a:off x="648073" y="4770275"/>
          <a:ext cx="2021565" cy="64633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400" b="0" dirty="0" smtClean="0">
              <a:latin typeface="Times New Roman" panose="02020603050405020304" pitchFamily="18" charset="0"/>
              <a:cs typeface="Times New Roman" panose="02020603050405020304" pitchFamily="18" charset="0"/>
            </a:rPr>
            <a:t>Строительство и </a:t>
          </a:r>
          <a:r>
            <a:rPr lang="ru-RU" sz="1400" b="0" dirty="0">
              <a:latin typeface="Times New Roman" panose="02020603050405020304" pitchFamily="18" charset="0"/>
              <a:cs typeface="Times New Roman" panose="02020603050405020304" pitchFamily="18" charset="0"/>
            </a:rPr>
            <a:t>реконструкция автодорог </a:t>
          </a:r>
          <a:r>
            <a:rPr lang="ru-RU" sz="1400" b="0" dirty="0" smtClean="0">
              <a:latin typeface="Times New Roman" panose="02020603050405020304" pitchFamily="18" charset="0"/>
              <a:cs typeface="Times New Roman" panose="02020603050405020304" pitchFamily="18" charset="0"/>
            </a:rPr>
            <a:t>регионального значения </a:t>
          </a:r>
          <a:endParaRPr lang="ru-RU" sz="1400" b="0"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0.80052</cdr:x>
      <cdr:y>0.31411</cdr:y>
    </cdr:from>
    <cdr:to>
      <cdr:x>0.91615</cdr:x>
      <cdr:y>0.41888</cdr:y>
    </cdr:to>
    <cdr:cxnSp macro="">
      <cdr:nvCxnSpPr>
        <cdr:cNvPr id="27" name="Прямая соединительная линия 26"/>
        <cdr:cNvCxnSpPr/>
      </cdr:nvCxnSpPr>
      <cdr:spPr>
        <a:xfrm xmlns:a="http://schemas.openxmlformats.org/drawingml/2006/main" flipV="1">
          <a:off x="4467003" y="1789660"/>
          <a:ext cx="645228" cy="596925"/>
        </a:xfrm>
        <a:prstGeom xmlns:a="http://schemas.openxmlformats.org/drawingml/2006/main" prst="lin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0.85834</cdr:x>
      <cdr:y>0.26356</cdr:y>
    </cdr:from>
    <cdr:to>
      <cdr:x>0.98348</cdr:x>
      <cdr:y>0.30678</cdr:y>
    </cdr:to>
    <cdr:sp macro="" textlink="">
      <cdr:nvSpPr>
        <cdr:cNvPr id="19" name="TextBox 7"/>
        <cdr:cNvSpPr txBox="1"/>
      </cdr:nvSpPr>
      <cdr:spPr>
        <a:xfrm xmlns:a="http://schemas.openxmlformats.org/drawingml/2006/main">
          <a:off x="4789617" y="1501628"/>
          <a:ext cx="698295" cy="246245"/>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600" b="1" dirty="0" smtClean="0">
              <a:latin typeface="Times New Roman" panose="02020603050405020304" pitchFamily="18" charset="0"/>
              <a:cs typeface="Times New Roman" panose="02020603050405020304" pitchFamily="18" charset="0"/>
            </a:rPr>
            <a:t>1,2%</a:t>
          </a:r>
          <a:endParaRPr lang="ru-RU" sz="16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0.54198</cdr:x>
      <cdr:y>0.13717</cdr:y>
    </cdr:from>
    <cdr:to>
      <cdr:x>0.66712</cdr:x>
      <cdr:y>0.18038</cdr:y>
    </cdr:to>
    <cdr:sp macro="" textlink="">
      <cdr:nvSpPr>
        <cdr:cNvPr id="21" name="TextBox 7"/>
        <cdr:cNvSpPr txBox="1"/>
      </cdr:nvSpPr>
      <cdr:spPr>
        <a:xfrm xmlns:a="http://schemas.openxmlformats.org/drawingml/2006/main">
          <a:off x="3024337" y="781548"/>
          <a:ext cx="698295" cy="246188"/>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600" b="1" dirty="0" smtClean="0">
              <a:latin typeface="Times New Roman" panose="02020603050405020304" pitchFamily="18" charset="0"/>
              <a:cs typeface="Times New Roman" panose="02020603050405020304" pitchFamily="18" charset="0"/>
            </a:rPr>
            <a:t>40,2%</a:t>
          </a:r>
          <a:endParaRPr lang="ru-RU" sz="16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0.0275</cdr:x>
      <cdr:y>0.35203</cdr:y>
    </cdr:from>
    <cdr:to>
      <cdr:x>0.15264</cdr:x>
      <cdr:y>0.39525</cdr:y>
    </cdr:to>
    <cdr:sp macro="" textlink="">
      <cdr:nvSpPr>
        <cdr:cNvPr id="28" name="TextBox 7"/>
        <cdr:cNvSpPr txBox="1"/>
      </cdr:nvSpPr>
      <cdr:spPr>
        <a:xfrm xmlns:a="http://schemas.openxmlformats.org/drawingml/2006/main">
          <a:off x="153444" y="2005684"/>
          <a:ext cx="698295" cy="246246"/>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600" b="1" dirty="0" smtClean="0">
              <a:latin typeface="Times New Roman" panose="02020603050405020304" pitchFamily="18" charset="0"/>
              <a:cs typeface="Times New Roman" panose="02020603050405020304" pitchFamily="18" charset="0"/>
            </a:rPr>
            <a:t>4,3%</a:t>
          </a:r>
          <a:endParaRPr lang="ru-RU" sz="16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0.05553</cdr:x>
      <cdr:y>0.57952</cdr:y>
    </cdr:from>
    <cdr:to>
      <cdr:x>0.18066</cdr:x>
      <cdr:y>0.62274</cdr:y>
    </cdr:to>
    <cdr:sp macro="" textlink="">
      <cdr:nvSpPr>
        <cdr:cNvPr id="32" name="TextBox 7"/>
        <cdr:cNvSpPr txBox="1"/>
      </cdr:nvSpPr>
      <cdr:spPr>
        <a:xfrm xmlns:a="http://schemas.openxmlformats.org/drawingml/2006/main">
          <a:off x="309864" y="3301806"/>
          <a:ext cx="698239" cy="24622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600" b="1" dirty="0" smtClean="0">
              <a:latin typeface="Times New Roman" panose="02020603050405020304" pitchFamily="18" charset="0"/>
              <a:cs typeface="Times New Roman" panose="02020603050405020304" pitchFamily="18" charset="0"/>
            </a:rPr>
            <a:t>1,8%</a:t>
          </a:r>
          <a:endParaRPr lang="ru-RU" sz="16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0.09612</cdr:x>
      <cdr:y>0.76849</cdr:y>
    </cdr:from>
    <cdr:to>
      <cdr:x>0.22125</cdr:x>
      <cdr:y>0.81171</cdr:y>
    </cdr:to>
    <cdr:sp macro="" textlink="">
      <cdr:nvSpPr>
        <cdr:cNvPr id="33" name="TextBox 7"/>
        <cdr:cNvSpPr txBox="1"/>
      </cdr:nvSpPr>
      <cdr:spPr>
        <a:xfrm xmlns:a="http://schemas.openxmlformats.org/drawingml/2006/main">
          <a:off x="536376" y="4378466"/>
          <a:ext cx="698239" cy="246245"/>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600" b="1" dirty="0" smtClean="0">
              <a:latin typeface="Times New Roman" panose="02020603050405020304" pitchFamily="18" charset="0"/>
              <a:cs typeface="Times New Roman" panose="02020603050405020304" pitchFamily="18" charset="0"/>
            </a:rPr>
            <a:t>13,4%</a:t>
          </a:r>
          <a:endParaRPr lang="ru-RU" sz="16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0.24387</cdr:x>
      <cdr:y>0.94604</cdr:y>
    </cdr:from>
    <cdr:to>
      <cdr:x>0.369</cdr:x>
      <cdr:y>0.98926</cdr:y>
    </cdr:to>
    <cdr:sp macro="" textlink="">
      <cdr:nvSpPr>
        <cdr:cNvPr id="34" name="TextBox 7"/>
        <cdr:cNvSpPr txBox="1"/>
      </cdr:nvSpPr>
      <cdr:spPr>
        <a:xfrm xmlns:a="http://schemas.openxmlformats.org/drawingml/2006/main">
          <a:off x="1360812" y="5390060"/>
          <a:ext cx="698264" cy="24622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600" b="1" dirty="0" smtClean="0">
              <a:latin typeface="Times New Roman" panose="02020603050405020304" pitchFamily="18" charset="0"/>
              <a:cs typeface="Times New Roman" panose="02020603050405020304" pitchFamily="18" charset="0"/>
            </a:rPr>
            <a:t>2,5%</a:t>
          </a:r>
          <a:endParaRPr lang="ru-RU" sz="16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0.62332</cdr:x>
      <cdr:y>0.91709</cdr:y>
    </cdr:from>
    <cdr:to>
      <cdr:x>0.74846</cdr:x>
      <cdr:y>0.96031</cdr:y>
    </cdr:to>
    <cdr:sp macro="" textlink="">
      <cdr:nvSpPr>
        <cdr:cNvPr id="36" name="TextBox 7"/>
        <cdr:cNvSpPr txBox="1"/>
      </cdr:nvSpPr>
      <cdr:spPr>
        <a:xfrm xmlns:a="http://schemas.openxmlformats.org/drawingml/2006/main">
          <a:off x="3478201" y="5225118"/>
          <a:ext cx="698264" cy="24622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600" b="1" dirty="0" smtClean="0">
              <a:latin typeface="Times New Roman" panose="02020603050405020304" pitchFamily="18" charset="0"/>
              <a:cs typeface="Times New Roman" panose="02020603050405020304" pitchFamily="18" charset="0"/>
            </a:rPr>
            <a:t>1,0%</a:t>
          </a:r>
          <a:endParaRPr lang="ru-RU" sz="16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0.81932</cdr:x>
      <cdr:y>0.7643</cdr:y>
    </cdr:from>
    <cdr:to>
      <cdr:x>0.94446</cdr:x>
      <cdr:y>0.80752</cdr:y>
    </cdr:to>
    <cdr:sp macro="" textlink="">
      <cdr:nvSpPr>
        <cdr:cNvPr id="37" name="TextBox 7"/>
        <cdr:cNvSpPr txBox="1"/>
      </cdr:nvSpPr>
      <cdr:spPr>
        <a:xfrm xmlns:a="http://schemas.openxmlformats.org/drawingml/2006/main">
          <a:off x="4571898" y="4354587"/>
          <a:ext cx="698296" cy="24622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600" b="1" dirty="0" smtClean="0">
              <a:latin typeface="Times New Roman" panose="02020603050405020304" pitchFamily="18" charset="0"/>
              <a:cs typeface="Times New Roman" panose="02020603050405020304" pitchFamily="18" charset="0"/>
            </a:rPr>
            <a:t>35,6%</a:t>
          </a:r>
          <a:endParaRPr lang="ru-RU" sz="16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cdr:x>
      <cdr:y>0.40258</cdr:y>
    </cdr:from>
    <cdr:to>
      <cdr:x>0.21937</cdr:x>
      <cdr:y>0.59216</cdr:y>
    </cdr:to>
    <cdr:sp macro="" textlink="">
      <cdr:nvSpPr>
        <cdr:cNvPr id="39" name="TextBox 7"/>
        <cdr:cNvSpPr txBox="1"/>
      </cdr:nvSpPr>
      <cdr:spPr>
        <a:xfrm xmlns:a="http://schemas.openxmlformats.org/drawingml/2006/main">
          <a:off x="0" y="2293716"/>
          <a:ext cx="1224137" cy="1080120"/>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defRPr sz="1800" b="1" i="0" u="none" strike="noStrike" kern="1200" baseline="0">
              <a:solidFill>
                <a:prstClr val="black"/>
              </a:solidFill>
              <a:latin typeface="TimesET" pitchFamily="2" charset="0"/>
              <a:ea typeface="+mn-ea"/>
              <a:cs typeface="+mn-cs"/>
            </a:defRPr>
          </a:pPr>
          <a:r>
            <a:rPr lang="ru-RU" sz="1400" b="0" dirty="0" smtClean="0">
              <a:solidFill>
                <a:prstClr val="black"/>
              </a:solidFill>
              <a:latin typeface="Times New Roman" panose="02020603050405020304" pitchFamily="18" charset="0"/>
              <a:cs typeface="Times New Roman" panose="02020603050405020304" pitchFamily="18" charset="0"/>
            </a:rPr>
            <a:t>Внедрение камер фото- и видеофиксации нарушений ПДД</a:t>
          </a:r>
          <a:endParaRPr lang="ru-RU" sz="1400" b="0" dirty="0">
            <a:solidFill>
              <a:prstClr val="black"/>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0.74152</cdr:x>
      <cdr:y>0.11288</cdr:y>
    </cdr:from>
    <cdr:to>
      <cdr:x>0.99151</cdr:x>
      <cdr:y>0.26413</cdr:y>
    </cdr:to>
    <cdr:sp macro="" textlink="">
      <cdr:nvSpPr>
        <cdr:cNvPr id="40" name="TextBox 7"/>
        <cdr:cNvSpPr txBox="1"/>
      </cdr:nvSpPr>
      <cdr:spPr>
        <a:xfrm xmlns:a="http://schemas.openxmlformats.org/drawingml/2006/main">
          <a:off x="4137788" y="643132"/>
          <a:ext cx="1394965" cy="86174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400" b="0" dirty="0" smtClean="0">
              <a:latin typeface="Times New Roman" panose="02020603050405020304" pitchFamily="18" charset="0"/>
              <a:cs typeface="Times New Roman" panose="02020603050405020304" pitchFamily="18" charset="0"/>
            </a:rPr>
            <a:t>Обеспечение деятельности казенных учреждений</a:t>
          </a:r>
          <a:endParaRPr lang="ru-RU" sz="1400" b="0" dirty="0">
            <a:latin typeface="Times New Roman" panose="02020603050405020304" pitchFamily="18" charset="0"/>
            <a:cs typeface="Times New Roman" panose="02020603050405020304" pitchFamily="18" charset="0"/>
          </a:endParaRPr>
        </a:p>
      </cdr:txBody>
    </cdr:sp>
  </cdr:relSizeAnchor>
</c:userShapes>
</file>

<file path=ppt/drawings/drawing17.xml><?xml version="1.0" encoding="utf-8"?>
<c:userShapes xmlns:c="http://schemas.openxmlformats.org/drawingml/2006/chart">
  <cdr:relSizeAnchor xmlns:cdr="http://schemas.openxmlformats.org/drawingml/2006/chartDrawing">
    <cdr:from>
      <cdr:x>0.17364</cdr:x>
      <cdr:y>0.54522</cdr:y>
    </cdr:from>
    <cdr:to>
      <cdr:x>0.38879</cdr:x>
      <cdr:y>0.62336</cdr:y>
    </cdr:to>
    <cdr:sp macro="" textlink="">
      <cdr:nvSpPr>
        <cdr:cNvPr id="2" name="TextBox 1"/>
        <cdr:cNvSpPr txBox="1"/>
      </cdr:nvSpPr>
      <cdr:spPr>
        <a:xfrm xmlns:a="http://schemas.openxmlformats.org/drawingml/2006/main">
          <a:off x="1656621" y="6477921"/>
          <a:ext cx="2052650" cy="928473"/>
        </a:xfrm>
        <a:prstGeom xmlns:a="http://schemas.openxmlformats.org/drawingml/2006/main" prst="rect">
          <a:avLst/>
        </a:prstGeom>
      </cdr:spPr>
      <cdr:txBody>
        <a:bodyPr xmlns:a="http://schemas.openxmlformats.org/drawingml/2006/main" vertOverflow="clip" wrap="square" lIns="0" tIns="0" rIns="0" bIns="0" rtlCol="0" anchor="ctr"/>
        <a:lstStyle xmlns:a="http://schemas.openxmlformats.org/drawingml/2006/main"/>
        <a:p xmlns:a="http://schemas.openxmlformats.org/drawingml/2006/main">
          <a:pPr algn="ctr"/>
          <a:r>
            <a:rPr lang="ru-RU" sz="3000" b="1" dirty="0" smtClean="0">
              <a:latin typeface="Times New Roman" panose="02020603050405020304" pitchFamily="18" charset="0"/>
              <a:cs typeface="Times New Roman" panose="02020603050405020304" pitchFamily="18" charset="0"/>
            </a:rPr>
            <a:t>76 526,1</a:t>
          </a:r>
        </a:p>
      </cdr:txBody>
    </cdr:sp>
  </cdr:relSizeAnchor>
</c:userShapes>
</file>

<file path=ppt/drawings/drawing2.xml><?xml version="1.0" encoding="utf-8"?>
<c:userShapes xmlns:c="http://schemas.openxmlformats.org/drawingml/2006/chart">
  <cdr:relSizeAnchor xmlns:cdr="http://schemas.openxmlformats.org/drawingml/2006/chartDrawing">
    <cdr:from>
      <cdr:x>0.69492</cdr:x>
      <cdr:y>0.00819</cdr:y>
    </cdr:from>
    <cdr:to>
      <cdr:x>1</cdr:x>
      <cdr:y>0.10124</cdr:y>
    </cdr:to>
    <cdr:sp macro="" textlink="">
      <cdr:nvSpPr>
        <cdr:cNvPr id="2" name="TextBox 1"/>
        <cdr:cNvSpPr txBox="1"/>
      </cdr:nvSpPr>
      <cdr:spPr>
        <a:xfrm xmlns:a="http://schemas.openxmlformats.org/drawingml/2006/main">
          <a:off x="2952348" y="41904"/>
          <a:ext cx="1296124" cy="476071"/>
        </a:xfrm>
        <a:prstGeom xmlns:a="http://schemas.openxmlformats.org/drawingml/2006/main" prst="ellipse">
          <a:avLst/>
        </a:prstGeom>
        <a:ln xmlns:a="http://schemas.openxmlformats.org/drawingml/2006/main"/>
      </cdr:spPr>
      <cdr:style>
        <a:lnRef xmlns:a="http://schemas.openxmlformats.org/drawingml/2006/main" idx="1">
          <a:schemeClr val="accent3"/>
        </a:lnRef>
        <a:fillRef xmlns:a="http://schemas.openxmlformats.org/drawingml/2006/main" idx="2">
          <a:schemeClr val="accent3"/>
        </a:fillRef>
        <a:effectRef xmlns:a="http://schemas.openxmlformats.org/drawingml/2006/main" idx="1">
          <a:schemeClr val="accent3"/>
        </a:effectRef>
        <a:fontRef xmlns:a="http://schemas.openxmlformats.org/drawingml/2006/main" idx="minor">
          <a:schemeClr val="dk1"/>
        </a:fontRef>
      </cdr:style>
      <cdr:txBody>
        <a:bodyPr xmlns:a="http://schemas.openxmlformats.org/drawingml/2006/main" wrap="square" lIns="0" tIns="0" rIns="0" bIns="0" rtlCol="0">
          <a:spAutoFit/>
        </a:bodyPr>
        <a:lstStyle xmlns:a="http://schemas.openxmlformats.org/drawingml/2006/main">
          <a:defPPr>
            <a:defRPr lang="ru-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xmlns:a="http://schemas.openxmlformats.org/drawingml/2006/main">
          <a:pPr algn="ctr"/>
          <a:r>
            <a:rPr lang="en-US" b="1" dirty="0" smtClean="0">
              <a:solidFill>
                <a:prstClr val="black"/>
              </a:solidFill>
              <a:latin typeface="Times New Roman" panose="02020603050405020304" pitchFamily="18" charset="0"/>
              <a:cs typeface="Times New Roman" panose="02020603050405020304" pitchFamily="18" charset="0"/>
            </a:rPr>
            <a:t>10</a:t>
          </a:r>
          <a:r>
            <a:rPr lang="ru-RU" b="1" dirty="0" smtClean="0">
              <a:solidFill>
                <a:prstClr val="black"/>
              </a:solidFill>
              <a:latin typeface="Times New Roman" panose="02020603050405020304" pitchFamily="18" charset="0"/>
              <a:cs typeface="Times New Roman" panose="02020603050405020304" pitchFamily="18" charset="0"/>
            </a:rPr>
            <a:t>5</a:t>
          </a:r>
          <a:r>
            <a:rPr lang="en-US" b="1" dirty="0" smtClean="0">
              <a:solidFill>
                <a:prstClr val="black"/>
              </a:solidFill>
              <a:latin typeface="Times New Roman" panose="02020603050405020304" pitchFamily="18" charset="0"/>
              <a:cs typeface="Times New Roman" panose="02020603050405020304" pitchFamily="18" charset="0"/>
            </a:rPr>
            <a:t>,</a:t>
          </a:r>
          <a:r>
            <a:rPr lang="ru-RU" b="1" dirty="0" smtClean="0">
              <a:solidFill>
                <a:prstClr val="black"/>
              </a:solidFill>
              <a:latin typeface="Times New Roman" panose="02020603050405020304" pitchFamily="18" charset="0"/>
              <a:cs typeface="Times New Roman" panose="02020603050405020304" pitchFamily="18" charset="0"/>
            </a:rPr>
            <a:t>7</a:t>
          </a:r>
          <a:r>
            <a:rPr lang="en-US" b="1" dirty="0" smtClean="0">
              <a:solidFill>
                <a:prstClr val="black"/>
              </a:solidFill>
              <a:latin typeface="Times New Roman" panose="02020603050405020304" pitchFamily="18" charset="0"/>
              <a:cs typeface="Times New Roman" panose="02020603050405020304" pitchFamily="18" charset="0"/>
            </a:rPr>
            <a:t> </a:t>
          </a:r>
          <a:r>
            <a:rPr lang="ru-RU" b="1" dirty="0" smtClean="0">
              <a:solidFill>
                <a:prstClr val="black"/>
              </a:solidFill>
              <a:latin typeface="Times New Roman" panose="02020603050405020304" pitchFamily="18" charset="0"/>
              <a:cs typeface="Times New Roman" panose="02020603050405020304" pitchFamily="18" charset="0"/>
            </a:rPr>
            <a:t>% </a:t>
          </a:r>
          <a:r>
            <a:rPr lang="ru-RU" b="1" dirty="0">
              <a:solidFill>
                <a:prstClr val="black"/>
              </a:solidFill>
              <a:latin typeface="Times New Roman" panose="02020603050405020304" pitchFamily="18" charset="0"/>
              <a:cs typeface="Times New Roman" panose="02020603050405020304" pitchFamily="18" charset="0"/>
            </a:rPr>
            <a:t>от </a:t>
          </a:r>
          <a:r>
            <a:rPr lang="ru-RU" b="1" dirty="0" smtClean="0">
              <a:solidFill>
                <a:prstClr val="black"/>
              </a:solidFill>
              <a:latin typeface="Times New Roman" panose="02020603050405020304" pitchFamily="18" charset="0"/>
              <a:cs typeface="Times New Roman" panose="02020603050405020304" pitchFamily="18" charset="0"/>
            </a:rPr>
            <a:t>плана</a:t>
          </a:r>
          <a:endParaRPr lang="ru-RU" b="1" dirty="0">
            <a:solidFill>
              <a:prstClr val="black"/>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0.41791</cdr:x>
      <cdr:y>0.31598</cdr:y>
    </cdr:from>
    <cdr:to>
      <cdr:x>0.60935</cdr:x>
      <cdr:y>0.42035</cdr:y>
    </cdr:to>
    <cdr:cxnSp macro="">
      <cdr:nvCxnSpPr>
        <cdr:cNvPr id="5" name="Прямая со стрелкой 4"/>
        <cdr:cNvCxnSpPr/>
      </cdr:nvCxnSpPr>
      <cdr:spPr>
        <a:xfrm xmlns:a="http://schemas.openxmlformats.org/drawingml/2006/main" flipV="1">
          <a:off x="1775479" y="1616709"/>
          <a:ext cx="813327" cy="534008"/>
        </a:xfrm>
        <a:prstGeom xmlns:a="http://schemas.openxmlformats.org/drawingml/2006/main" prst="straightConnector1">
          <a:avLst/>
        </a:prstGeom>
        <a:ln xmlns:a="http://schemas.openxmlformats.org/drawingml/2006/main" w="38100" cmpd="sng">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0.39932</cdr:x>
      <cdr:y>0.60326</cdr:y>
    </cdr:from>
    <cdr:to>
      <cdr:x>0.60944</cdr:x>
      <cdr:y>0.69429</cdr:y>
    </cdr:to>
    <cdr:cxnSp macro="">
      <cdr:nvCxnSpPr>
        <cdr:cNvPr id="7" name="Прямая со стрелкой 6"/>
        <cdr:cNvCxnSpPr/>
      </cdr:nvCxnSpPr>
      <cdr:spPr>
        <a:xfrm xmlns:a="http://schemas.openxmlformats.org/drawingml/2006/main" flipV="1">
          <a:off x="1696500" y="3086583"/>
          <a:ext cx="892704" cy="465746"/>
        </a:xfrm>
        <a:prstGeom xmlns:a="http://schemas.openxmlformats.org/drawingml/2006/main" prst="straightConnector1">
          <a:avLst/>
        </a:prstGeom>
        <a:ln xmlns:a="http://schemas.openxmlformats.org/drawingml/2006/main" w="38100" cmpd="sng">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0.41712</cdr:x>
      <cdr:y>0.44991</cdr:y>
    </cdr:from>
    <cdr:to>
      <cdr:x>0.62068</cdr:x>
      <cdr:y>0.5753</cdr:y>
    </cdr:to>
    <cdr:sp macro="" textlink="">
      <cdr:nvSpPr>
        <cdr:cNvPr id="2" name="TextBox 1"/>
        <cdr:cNvSpPr txBox="1"/>
      </cdr:nvSpPr>
      <cdr:spPr>
        <a:xfrm xmlns:a="http://schemas.openxmlformats.org/drawingml/2006/main">
          <a:off x="1770710" y="2170584"/>
          <a:ext cx="864096" cy="604985"/>
        </a:xfrm>
        <a:prstGeom xmlns:a="http://schemas.openxmlformats.org/drawingml/2006/main" prst="rect">
          <a:avLst/>
        </a:prstGeom>
      </cdr:spPr>
      <cdr:txBody>
        <a:bodyPr xmlns:a="http://schemas.openxmlformats.org/drawingml/2006/main" vertOverflow="clip" wrap="square" lIns="0" tIns="0" rIns="0" bIns="0" rtlCol="0"/>
        <a:lstStyle xmlns:a="http://schemas.openxmlformats.org/drawingml/2006/main"/>
        <a:p xmlns:a="http://schemas.openxmlformats.org/drawingml/2006/main">
          <a:pPr algn="ctr"/>
          <a:r>
            <a:rPr lang="ru-RU" sz="1200" b="1" dirty="0" smtClean="0">
              <a:solidFill>
                <a:schemeClr val="accent1">
                  <a:lumMod val="50000"/>
                </a:schemeClr>
              </a:solidFill>
              <a:latin typeface="Times New Roman" panose="02020603050405020304" pitchFamily="18" charset="0"/>
              <a:cs typeface="Times New Roman" panose="02020603050405020304" pitchFamily="18" charset="0"/>
            </a:rPr>
            <a:t>36 308,3</a:t>
          </a:r>
        </a:p>
        <a:p xmlns:a="http://schemas.openxmlformats.org/drawingml/2006/main">
          <a:pPr algn="ctr"/>
          <a:r>
            <a:rPr lang="ru-RU" sz="1200" b="1" dirty="0" smtClean="0">
              <a:solidFill>
                <a:schemeClr val="accent1">
                  <a:lumMod val="50000"/>
                </a:schemeClr>
              </a:solidFill>
              <a:latin typeface="Times New Roman" panose="02020603050405020304" pitchFamily="18" charset="0"/>
              <a:cs typeface="Times New Roman" panose="02020603050405020304" pitchFamily="18" charset="0"/>
            </a:rPr>
            <a:t>(</a:t>
          </a:r>
          <a:r>
            <a:rPr lang="en-US" sz="1200" b="1" dirty="0" smtClean="0">
              <a:solidFill>
                <a:schemeClr val="accent1">
                  <a:lumMod val="50000"/>
                </a:schemeClr>
              </a:solidFill>
              <a:latin typeface="Times New Roman" panose="02020603050405020304" pitchFamily="18" charset="0"/>
              <a:cs typeface="Times New Roman" panose="02020603050405020304" pitchFamily="18" charset="0"/>
            </a:rPr>
            <a:t>10</a:t>
          </a:r>
          <a:r>
            <a:rPr lang="ru-RU" sz="1200" b="1" dirty="0" smtClean="0">
              <a:solidFill>
                <a:schemeClr val="accent1">
                  <a:lumMod val="50000"/>
                </a:schemeClr>
              </a:solidFill>
              <a:latin typeface="Times New Roman" panose="02020603050405020304" pitchFamily="18" charset="0"/>
              <a:cs typeface="Times New Roman" panose="02020603050405020304" pitchFamily="18" charset="0"/>
            </a:rPr>
            <a:t>7,2%</a:t>
          </a:r>
        </a:p>
        <a:p xmlns:a="http://schemas.openxmlformats.org/drawingml/2006/main">
          <a:pPr algn="ctr"/>
          <a:r>
            <a:rPr lang="ru-RU" sz="1200" b="1" dirty="0" smtClean="0">
              <a:solidFill>
                <a:schemeClr val="accent1">
                  <a:lumMod val="50000"/>
                </a:schemeClr>
              </a:solidFill>
              <a:latin typeface="Times New Roman" panose="02020603050405020304" pitchFamily="18" charset="0"/>
              <a:cs typeface="Times New Roman" panose="02020603050405020304" pitchFamily="18" charset="0"/>
            </a:rPr>
            <a:t>от плана)</a:t>
          </a:r>
          <a:endParaRPr lang="ru-RU" sz="1200" b="1" dirty="0">
            <a:solidFill>
              <a:schemeClr val="accent1">
                <a:lumMod val="50000"/>
              </a:schemeClr>
            </a:solidFill>
            <a:latin typeface="Times New Roman" panose="02020603050405020304" pitchFamily="18" charset="0"/>
            <a:cs typeface="Times New Roman" panose="02020603050405020304" pitchFamily="18"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0.53668</cdr:x>
      <cdr:y>0.15042</cdr:y>
    </cdr:from>
    <cdr:to>
      <cdr:x>0.63904</cdr:x>
      <cdr:y>0.20003</cdr:y>
    </cdr:to>
    <cdr:sp macro="" textlink="">
      <cdr:nvSpPr>
        <cdr:cNvPr id="6" name="Скругленный прямоугольник 5"/>
        <cdr:cNvSpPr/>
      </cdr:nvSpPr>
      <cdr:spPr>
        <a:xfrm xmlns:a="http://schemas.openxmlformats.org/drawingml/2006/main">
          <a:off x="4907392" y="873238"/>
          <a:ext cx="935980" cy="288010"/>
        </a:xfrm>
        <a:prstGeom xmlns:a="http://schemas.openxmlformats.org/drawingml/2006/main" prst="roundRect">
          <a:avLst/>
        </a:prstGeom>
        <a:ln xmlns:a="http://schemas.openxmlformats.org/drawingml/2006/main"/>
      </cdr:spPr>
      <cdr:style>
        <a:lnRef xmlns:a="http://schemas.openxmlformats.org/drawingml/2006/main" idx="1">
          <a:schemeClr val="accent3"/>
        </a:lnRef>
        <a:fillRef xmlns:a="http://schemas.openxmlformats.org/drawingml/2006/main" idx="2">
          <a:schemeClr val="accent3"/>
        </a:fillRef>
        <a:effectRef xmlns:a="http://schemas.openxmlformats.org/drawingml/2006/main" idx="1">
          <a:schemeClr val="accent3"/>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sz="1200" b="1" dirty="0" smtClean="0">
              <a:solidFill>
                <a:schemeClr val="tx1"/>
              </a:solidFill>
              <a:latin typeface="Times New Roman" pitchFamily="18" charset="0"/>
              <a:cs typeface="Times New Roman" pitchFamily="18" charset="0"/>
            </a:rPr>
            <a:t>10</a:t>
          </a:r>
          <a:r>
            <a:rPr lang="ru-RU" sz="1200" b="1" dirty="0" smtClean="0">
              <a:solidFill>
                <a:schemeClr val="tx1"/>
              </a:solidFill>
              <a:latin typeface="Times New Roman" pitchFamily="18" charset="0"/>
              <a:cs typeface="Times New Roman" pitchFamily="18" charset="0"/>
            </a:rPr>
            <a:t>5,6%</a:t>
          </a:r>
          <a:endParaRPr lang="ru-RU" sz="1200" b="1" dirty="0">
            <a:solidFill>
              <a:schemeClr val="tx1"/>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0.33193</cdr:x>
      <cdr:y>0.47291</cdr:y>
    </cdr:from>
    <cdr:to>
      <cdr:x>0.43429</cdr:x>
      <cdr:y>0.52252</cdr:y>
    </cdr:to>
    <cdr:sp macro="" textlink="">
      <cdr:nvSpPr>
        <cdr:cNvPr id="7" name="Скругленный прямоугольник 6"/>
        <cdr:cNvSpPr/>
      </cdr:nvSpPr>
      <cdr:spPr>
        <a:xfrm xmlns:a="http://schemas.openxmlformats.org/drawingml/2006/main">
          <a:off x="3035184" y="2745446"/>
          <a:ext cx="935980" cy="288010"/>
        </a:xfrm>
        <a:prstGeom xmlns:a="http://schemas.openxmlformats.org/drawingml/2006/main" prst="roundRect">
          <a:avLst/>
        </a:prstGeom>
        <a:ln xmlns:a="http://schemas.openxmlformats.org/drawingml/2006/main"/>
      </cdr:spPr>
      <cdr:style>
        <a:lnRef xmlns:a="http://schemas.openxmlformats.org/drawingml/2006/main" idx="1">
          <a:schemeClr val="accent3"/>
        </a:lnRef>
        <a:fillRef xmlns:a="http://schemas.openxmlformats.org/drawingml/2006/main" idx="2">
          <a:schemeClr val="accent3"/>
        </a:fillRef>
        <a:effectRef xmlns:a="http://schemas.openxmlformats.org/drawingml/2006/main" idx="1">
          <a:schemeClr val="accent3"/>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sz="1200" b="1" dirty="0" smtClean="0">
              <a:solidFill>
                <a:schemeClr val="tx1"/>
              </a:solidFill>
              <a:latin typeface="Times New Roman" pitchFamily="18" charset="0"/>
              <a:cs typeface="Times New Roman" pitchFamily="18" charset="0"/>
            </a:rPr>
            <a:t>10</a:t>
          </a:r>
          <a:r>
            <a:rPr lang="ru-RU" sz="1200" b="1" dirty="0" smtClean="0">
              <a:solidFill>
                <a:schemeClr val="tx1"/>
              </a:solidFill>
              <a:latin typeface="Times New Roman" pitchFamily="18" charset="0"/>
              <a:cs typeface="Times New Roman" pitchFamily="18" charset="0"/>
            </a:rPr>
            <a:t>2,7%</a:t>
          </a:r>
          <a:endParaRPr lang="ru-RU" sz="1200" b="1" dirty="0">
            <a:solidFill>
              <a:schemeClr val="tx1"/>
            </a:solidFill>
            <a:latin typeface="Times New Roman" pitchFamily="18" charset="0"/>
            <a:cs typeface="Times New Roman" pitchFamily="18" charset="0"/>
          </a:endParaRPr>
        </a:p>
      </cdr:txBody>
    </cdr:sp>
  </cdr:relSizeAnchor>
  <cdr:relSizeAnchor xmlns:cdr="http://schemas.openxmlformats.org/drawingml/2006/chartDrawing">
    <cdr:from>
      <cdr:x>0.30831</cdr:x>
      <cdr:y>0.57213</cdr:y>
    </cdr:from>
    <cdr:to>
      <cdr:x>0.41067</cdr:x>
      <cdr:y>0.622</cdr:y>
    </cdr:to>
    <cdr:sp macro="" textlink="">
      <cdr:nvSpPr>
        <cdr:cNvPr id="8" name="Скругленный прямоугольник 7"/>
        <cdr:cNvSpPr/>
      </cdr:nvSpPr>
      <cdr:spPr>
        <a:xfrm xmlns:a="http://schemas.openxmlformats.org/drawingml/2006/main">
          <a:off x="2819160" y="3321510"/>
          <a:ext cx="935980" cy="289519"/>
        </a:xfrm>
        <a:prstGeom xmlns:a="http://schemas.openxmlformats.org/drawingml/2006/main" prst="roundRect">
          <a:avLst/>
        </a:prstGeom>
        <a:ln xmlns:a="http://schemas.openxmlformats.org/drawingml/2006/main"/>
      </cdr:spPr>
      <cdr:style>
        <a:lnRef xmlns:a="http://schemas.openxmlformats.org/drawingml/2006/main" idx="1">
          <a:schemeClr val="accent5"/>
        </a:lnRef>
        <a:fillRef xmlns:a="http://schemas.openxmlformats.org/drawingml/2006/main" idx="2">
          <a:schemeClr val="accent5"/>
        </a:fillRef>
        <a:effectRef xmlns:a="http://schemas.openxmlformats.org/drawingml/2006/main" idx="1">
          <a:schemeClr val="accent5"/>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sz="1200" b="1" dirty="0" smtClean="0">
              <a:solidFill>
                <a:schemeClr val="tx1"/>
              </a:solidFill>
              <a:latin typeface="Times New Roman" pitchFamily="18" charset="0"/>
              <a:cs typeface="Times New Roman" pitchFamily="18" charset="0"/>
            </a:rPr>
            <a:t>99,</a:t>
          </a:r>
          <a:r>
            <a:rPr lang="ru-RU" sz="1200" b="1" dirty="0">
              <a:solidFill>
                <a:schemeClr val="tx1"/>
              </a:solidFill>
              <a:latin typeface="Times New Roman" pitchFamily="18" charset="0"/>
              <a:cs typeface="Times New Roman" pitchFamily="18" charset="0"/>
            </a:rPr>
            <a:t>7</a:t>
          </a:r>
          <a:r>
            <a:rPr lang="ru-RU" sz="1200" b="1" dirty="0" smtClean="0">
              <a:solidFill>
                <a:schemeClr val="tx1"/>
              </a:solidFill>
              <a:latin typeface="Times New Roman" pitchFamily="18" charset="0"/>
              <a:cs typeface="Times New Roman" pitchFamily="18" charset="0"/>
            </a:rPr>
            <a:t>%</a:t>
          </a:r>
          <a:endParaRPr lang="ru-RU" sz="1200" b="1" dirty="0">
            <a:solidFill>
              <a:schemeClr val="tx1"/>
            </a:solidFill>
            <a:latin typeface="Times New Roman" pitchFamily="18" charset="0"/>
            <a:cs typeface="Times New Roman" pitchFamily="18" charset="0"/>
          </a:endParaRPr>
        </a:p>
      </cdr:txBody>
    </cdr:sp>
  </cdr:relSizeAnchor>
  <cdr:relSizeAnchor xmlns:cdr="http://schemas.openxmlformats.org/drawingml/2006/chartDrawing">
    <cdr:from>
      <cdr:x>0.374</cdr:x>
      <cdr:y>0.3627</cdr:y>
    </cdr:from>
    <cdr:to>
      <cdr:x>0.47636</cdr:x>
      <cdr:y>0.41231</cdr:y>
    </cdr:to>
    <cdr:sp macro="" textlink="">
      <cdr:nvSpPr>
        <cdr:cNvPr id="9" name="Скругленный прямоугольник 8"/>
        <cdr:cNvSpPr/>
      </cdr:nvSpPr>
      <cdr:spPr>
        <a:xfrm xmlns:a="http://schemas.openxmlformats.org/drawingml/2006/main">
          <a:off x="3419872" y="2105668"/>
          <a:ext cx="935980" cy="288010"/>
        </a:xfrm>
        <a:prstGeom xmlns:a="http://schemas.openxmlformats.org/drawingml/2006/main" prst="roundRect">
          <a:avLst/>
        </a:prstGeom>
        <a:ln xmlns:a="http://schemas.openxmlformats.org/drawingml/2006/main"/>
      </cdr:spPr>
      <cdr:style>
        <a:lnRef xmlns:a="http://schemas.openxmlformats.org/drawingml/2006/main" idx="1">
          <a:schemeClr val="accent3"/>
        </a:lnRef>
        <a:fillRef xmlns:a="http://schemas.openxmlformats.org/drawingml/2006/main" idx="2">
          <a:schemeClr val="accent3"/>
        </a:fillRef>
        <a:effectRef xmlns:a="http://schemas.openxmlformats.org/drawingml/2006/main" idx="1">
          <a:schemeClr val="accent3"/>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ru-RU" sz="1200" b="1" dirty="0" smtClean="0">
              <a:solidFill>
                <a:schemeClr val="tx1"/>
              </a:solidFill>
              <a:latin typeface="Times New Roman" pitchFamily="18" charset="0"/>
              <a:cs typeface="Times New Roman" pitchFamily="18" charset="0"/>
            </a:rPr>
            <a:t>111,1%</a:t>
          </a:r>
          <a:endParaRPr lang="ru-RU" sz="1200" b="1" dirty="0">
            <a:solidFill>
              <a:schemeClr val="tx1"/>
            </a:solidFill>
            <a:latin typeface="Times New Roman" pitchFamily="18" charset="0"/>
            <a:cs typeface="Times New Roman" pitchFamily="18" charset="0"/>
          </a:endParaRPr>
        </a:p>
      </cdr:txBody>
    </cdr:sp>
  </cdr:relSizeAnchor>
  <cdr:relSizeAnchor xmlns:cdr="http://schemas.openxmlformats.org/drawingml/2006/chartDrawing">
    <cdr:from>
      <cdr:x>0.86621</cdr:x>
      <cdr:y>0.05119</cdr:y>
    </cdr:from>
    <cdr:to>
      <cdr:x>0.96857</cdr:x>
      <cdr:y>0.1008</cdr:y>
    </cdr:to>
    <cdr:sp macro="" textlink="">
      <cdr:nvSpPr>
        <cdr:cNvPr id="11" name="Скругленный прямоугольник 10"/>
        <cdr:cNvSpPr/>
      </cdr:nvSpPr>
      <cdr:spPr>
        <a:xfrm xmlns:a="http://schemas.openxmlformats.org/drawingml/2006/main">
          <a:off x="7920588" y="297174"/>
          <a:ext cx="935980" cy="288010"/>
        </a:xfrm>
        <a:prstGeom xmlns:a="http://schemas.openxmlformats.org/drawingml/2006/main" prst="roundRect">
          <a:avLst/>
        </a:prstGeom>
        <a:ln xmlns:a="http://schemas.openxmlformats.org/drawingml/2006/main"/>
      </cdr:spPr>
      <cdr:style>
        <a:lnRef xmlns:a="http://schemas.openxmlformats.org/drawingml/2006/main" idx="1">
          <a:schemeClr val="accent3"/>
        </a:lnRef>
        <a:fillRef xmlns:a="http://schemas.openxmlformats.org/drawingml/2006/main" idx="2">
          <a:schemeClr val="accent3"/>
        </a:fillRef>
        <a:effectRef xmlns:a="http://schemas.openxmlformats.org/drawingml/2006/main" idx="1">
          <a:schemeClr val="accent3"/>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sz="1200" b="1" dirty="0" smtClean="0">
              <a:solidFill>
                <a:schemeClr val="tx1"/>
              </a:solidFill>
              <a:latin typeface="Times New Roman" pitchFamily="18" charset="0"/>
              <a:cs typeface="Times New Roman" pitchFamily="18" charset="0"/>
            </a:rPr>
            <a:t>10</a:t>
          </a:r>
          <a:r>
            <a:rPr lang="ru-RU" sz="1200" b="1" dirty="0" smtClean="0">
              <a:solidFill>
                <a:schemeClr val="tx1"/>
              </a:solidFill>
              <a:latin typeface="Times New Roman" pitchFamily="18" charset="0"/>
              <a:cs typeface="Times New Roman" pitchFamily="18" charset="0"/>
            </a:rPr>
            <a:t>5,7%</a:t>
          </a:r>
          <a:endParaRPr lang="ru-RU" sz="1200" b="1" dirty="0">
            <a:solidFill>
              <a:schemeClr val="tx1"/>
            </a:solidFill>
            <a:latin typeface="Times New Roman" pitchFamily="18" charset="0"/>
            <a:cs typeface="Times New Roman" pitchFamily="18" charset="0"/>
          </a:endParaRPr>
        </a:p>
      </cdr:txBody>
    </cdr:sp>
  </cdr:relSizeAnchor>
  <cdr:relSizeAnchor xmlns:cdr="http://schemas.openxmlformats.org/drawingml/2006/chartDrawing">
    <cdr:from>
      <cdr:x>0.30313</cdr:x>
      <cdr:y>0.68519</cdr:y>
    </cdr:from>
    <cdr:to>
      <cdr:x>0.40549</cdr:x>
      <cdr:y>0.73505</cdr:y>
    </cdr:to>
    <cdr:sp macro="" textlink="">
      <cdr:nvSpPr>
        <cdr:cNvPr id="13" name="Скругленный прямоугольник 12"/>
        <cdr:cNvSpPr/>
      </cdr:nvSpPr>
      <cdr:spPr>
        <a:xfrm xmlns:a="http://schemas.openxmlformats.org/drawingml/2006/main">
          <a:off x="2771800" y="3977876"/>
          <a:ext cx="935980" cy="289461"/>
        </a:xfrm>
        <a:prstGeom xmlns:a="http://schemas.openxmlformats.org/drawingml/2006/main" prst="roundRect">
          <a:avLst/>
        </a:prstGeom>
        <a:ln xmlns:a="http://schemas.openxmlformats.org/drawingml/2006/main"/>
      </cdr:spPr>
      <cdr:style>
        <a:lnRef xmlns:a="http://schemas.openxmlformats.org/drawingml/2006/main" idx="1">
          <a:schemeClr val="accent3"/>
        </a:lnRef>
        <a:fillRef xmlns:a="http://schemas.openxmlformats.org/drawingml/2006/main" idx="2">
          <a:schemeClr val="accent3"/>
        </a:fillRef>
        <a:effectRef xmlns:a="http://schemas.openxmlformats.org/drawingml/2006/main" idx="1">
          <a:schemeClr val="accent3"/>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sz="1200" b="1" dirty="0" smtClean="0">
              <a:solidFill>
                <a:schemeClr val="tx1"/>
              </a:solidFill>
              <a:latin typeface="Times New Roman" pitchFamily="18" charset="0"/>
              <a:cs typeface="Times New Roman" pitchFamily="18" charset="0"/>
            </a:rPr>
            <a:t>10</a:t>
          </a:r>
          <a:r>
            <a:rPr lang="ru-RU" sz="1200" b="1" dirty="0" smtClean="0">
              <a:solidFill>
                <a:schemeClr val="tx1"/>
              </a:solidFill>
              <a:latin typeface="Times New Roman" pitchFamily="18" charset="0"/>
              <a:cs typeface="Times New Roman" pitchFamily="18" charset="0"/>
            </a:rPr>
            <a:t>4</a:t>
          </a:r>
          <a:r>
            <a:rPr lang="ru-RU" sz="1200" b="1" dirty="0">
              <a:solidFill>
                <a:schemeClr val="tx1"/>
              </a:solidFill>
              <a:latin typeface="Times New Roman" pitchFamily="18" charset="0"/>
              <a:cs typeface="Times New Roman" pitchFamily="18" charset="0"/>
            </a:rPr>
            <a:t>,</a:t>
          </a:r>
          <a:r>
            <a:rPr lang="ru-RU" sz="1200" b="1" dirty="0" smtClean="0">
              <a:solidFill>
                <a:schemeClr val="tx1"/>
              </a:solidFill>
              <a:latin typeface="Times New Roman" pitchFamily="18" charset="0"/>
              <a:cs typeface="Times New Roman" pitchFamily="18" charset="0"/>
            </a:rPr>
            <a:t>1%</a:t>
          </a:r>
          <a:endParaRPr lang="ru-RU" sz="1200" b="1" dirty="0">
            <a:solidFill>
              <a:schemeClr val="tx1"/>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0.28738</cdr:x>
      <cdr:y>0.79682</cdr:y>
    </cdr:from>
    <cdr:to>
      <cdr:x>0.38974</cdr:x>
      <cdr:y>0.84668</cdr:y>
    </cdr:to>
    <cdr:sp macro="" textlink="">
      <cdr:nvSpPr>
        <cdr:cNvPr id="17" name="Скругленный прямоугольник 16"/>
        <cdr:cNvSpPr/>
      </cdr:nvSpPr>
      <cdr:spPr>
        <a:xfrm xmlns:a="http://schemas.openxmlformats.org/drawingml/2006/main">
          <a:off x="2627784" y="4625948"/>
          <a:ext cx="935980" cy="289462"/>
        </a:xfrm>
        <a:prstGeom xmlns:a="http://schemas.openxmlformats.org/drawingml/2006/main" prst="roundRect">
          <a:avLst/>
        </a:prstGeom>
        <a:ln xmlns:a="http://schemas.openxmlformats.org/drawingml/2006/main"/>
      </cdr:spPr>
      <cdr:style>
        <a:lnRef xmlns:a="http://schemas.openxmlformats.org/drawingml/2006/main" idx="1">
          <a:schemeClr val="accent3"/>
        </a:lnRef>
        <a:fillRef xmlns:a="http://schemas.openxmlformats.org/drawingml/2006/main" idx="2">
          <a:schemeClr val="accent3"/>
        </a:fillRef>
        <a:effectRef xmlns:a="http://schemas.openxmlformats.org/drawingml/2006/main" idx="1">
          <a:schemeClr val="accent3"/>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200" b="1" dirty="0" smtClean="0">
              <a:solidFill>
                <a:schemeClr val="tx1"/>
              </a:solidFill>
              <a:latin typeface="Times New Roman" pitchFamily="18" charset="0"/>
              <a:cs typeface="Times New Roman" pitchFamily="18" charset="0"/>
            </a:rPr>
            <a:t>1</a:t>
          </a:r>
          <a:r>
            <a:rPr lang="ru-RU" sz="1200" b="1" dirty="0" smtClean="0">
              <a:solidFill>
                <a:schemeClr val="tx1"/>
              </a:solidFill>
              <a:latin typeface="Times New Roman" pitchFamily="18" charset="0"/>
              <a:cs typeface="Times New Roman" pitchFamily="18" charset="0"/>
            </a:rPr>
            <a:t>38,7%</a:t>
          </a:r>
          <a:endParaRPr lang="ru-RU" sz="1200" b="1" dirty="0">
            <a:solidFill>
              <a:schemeClr val="tx1"/>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0.5077</cdr:x>
      <cdr:y>0.42329</cdr:y>
    </cdr:from>
    <cdr:to>
      <cdr:x>0.98105</cdr:x>
      <cdr:y>0.91943</cdr:y>
    </cdr:to>
    <cdr:sp macro="" textlink="">
      <cdr:nvSpPr>
        <cdr:cNvPr id="14" name="Скругленный прямоугольник 13"/>
        <cdr:cNvSpPr/>
      </cdr:nvSpPr>
      <cdr:spPr>
        <a:xfrm xmlns:a="http://schemas.openxmlformats.org/drawingml/2006/main">
          <a:off x="4642429" y="2457414"/>
          <a:ext cx="4328312" cy="2880334"/>
        </a:xfrm>
        <a:prstGeom xmlns:a="http://schemas.openxmlformats.org/drawingml/2006/main" prst="roundRect">
          <a:avLst>
            <a:gd name="adj" fmla="val 11322"/>
          </a:avLst>
        </a:prstGeom>
        <a:ln xmlns:a="http://schemas.openxmlformats.org/drawingml/2006/main"/>
      </cdr:spPr>
      <cdr:style>
        <a:lnRef xmlns:a="http://schemas.openxmlformats.org/drawingml/2006/main" idx="1">
          <a:schemeClr val="accent4"/>
        </a:lnRef>
        <a:fillRef xmlns:a="http://schemas.openxmlformats.org/drawingml/2006/main" idx="2">
          <a:schemeClr val="accent4"/>
        </a:fillRef>
        <a:effectRef xmlns:a="http://schemas.openxmlformats.org/drawingml/2006/main" idx="1">
          <a:schemeClr val="accent4"/>
        </a:effectRef>
        <a:fontRef xmlns:a="http://schemas.openxmlformats.org/drawingml/2006/main" idx="minor">
          <a:schemeClr val="dk1"/>
        </a:fontRef>
      </cdr:style>
      <cdr:txBody>
        <a:bodyPr xmlns:a="http://schemas.openxmlformats.org/drawingml/2006/main" anchor="ctr"/>
        <a:lstStyle xmlns:a="http://schemas.openxmlformats.org/drawingml/2006/main">
          <a:defPPr>
            <a:defRPr lang="ru-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xmlns:a="http://schemas.openxmlformats.org/drawingml/2006/main">
          <a:pPr algn="ctr" fontAlgn="b">
            <a:spcBef>
              <a:spcPts val="0"/>
            </a:spcBef>
            <a:spcAft>
              <a:spcPts val="0"/>
            </a:spcAft>
          </a:pPr>
          <a:r>
            <a:rPr lang="ru-RU" sz="1100" b="1" dirty="0" smtClean="0">
              <a:solidFill>
                <a:srgbClr val="000000"/>
              </a:solidFill>
              <a:latin typeface="Times New Roman" panose="02020603050405020304" pitchFamily="18" charset="0"/>
              <a:cs typeface="Times New Roman" panose="02020603050405020304" pitchFamily="18" charset="0"/>
            </a:rPr>
            <a:t>Деятельность органов государственной власти и местного самоуправления по увеличению собственных доходов:</a:t>
          </a:r>
        </a:p>
        <a:p xmlns:a="http://schemas.openxmlformats.org/drawingml/2006/main">
          <a:pPr algn="just" fontAlgn="b">
            <a:spcBef>
              <a:spcPts val="0"/>
            </a:spcBef>
            <a:spcAft>
              <a:spcPts val="0"/>
            </a:spcAft>
          </a:pPr>
          <a:endParaRPr lang="ru-RU" sz="1100" b="1" dirty="0">
            <a:solidFill>
              <a:srgbClr val="000000"/>
            </a:solidFill>
            <a:latin typeface="Times New Roman" panose="02020603050405020304" pitchFamily="18" charset="0"/>
            <a:cs typeface="Times New Roman" panose="02020603050405020304" pitchFamily="18" charset="0"/>
          </a:endParaRPr>
        </a:p>
        <a:p xmlns:a="http://schemas.openxmlformats.org/drawingml/2006/main">
          <a:pPr algn="just" fontAlgn="b">
            <a:spcBef>
              <a:spcPts val="0"/>
            </a:spcBef>
            <a:spcAft>
              <a:spcPts val="0"/>
            </a:spcAft>
          </a:pPr>
          <a:r>
            <a:rPr lang="ru-RU" sz="1100" dirty="0" smtClean="0">
              <a:solidFill>
                <a:schemeClr val="tx1"/>
              </a:solidFill>
              <a:latin typeface="Times New Roman" panose="02020603050405020304" pitchFamily="18" charset="0"/>
              <a:cs typeface="Times New Roman" panose="02020603050405020304" pitchFamily="18" charset="0"/>
            </a:rPr>
            <a:t>- повышение </a:t>
          </a:r>
          <a:r>
            <a:rPr lang="ru-RU" sz="1100" dirty="0">
              <a:solidFill>
                <a:schemeClr val="tx1"/>
              </a:solidFill>
              <a:latin typeface="Times New Roman" panose="02020603050405020304" pitchFamily="18" charset="0"/>
              <a:cs typeface="Times New Roman" panose="02020603050405020304" pitchFamily="18" charset="0"/>
            </a:rPr>
            <a:t>эффективности мер налогового стимулирования, </a:t>
          </a:r>
          <a:r>
            <a:rPr lang="ru-RU" sz="1100" dirty="0" smtClean="0">
              <a:solidFill>
                <a:schemeClr val="tx1"/>
              </a:solidFill>
              <a:latin typeface="Times New Roman" panose="02020603050405020304" pitchFamily="18" charset="0"/>
              <a:cs typeface="Times New Roman" panose="02020603050405020304" pitchFamily="18" charset="0"/>
            </a:rPr>
            <a:t>направленных </a:t>
          </a:r>
          <a:r>
            <a:rPr lang="ru-RU" sz="1100" dirty="0">
              <a:solidFill>
                <a:schemeClr val="tx1"/>
              </a:solidFill>
              <a:latin typeface="Times New Roman" panose="02020603050405020304" pitchFamily="18" charset="0"/>
              <a:cs typeface="Times New Roman" panose="02020603050405020304" pitchFamily="18" charset="0"/>
            </a:rPr>
            <a:t>на создание новых производств и развитие инвестиционной </a:t>
          </a:r>
          <a:r>
            <a:rPr lang="ru-RU" sz="1100" dirty="0" smtClean="0">
              <a:solidFill>
                <a:schemeClr val="tx1"/>
              </a:solidFill>
              <a:latin typeface="Times New Roman" panose="02020603050405020304" pitchFamily="18" charset="0"/>
              <a:cs typeface="Times New Roman" panose="02020603050405020304" pitchFamily="18" charset="0"/>
            </a:rPr>
            <a:t>деятельности;</a:t>
          </a:r>
        </a:p>
        <a:p xmlns:a="http://schemas.openxmlformats.org/drawingml/2006/main">
          <a:pPr algn="just" fontAlgn="b">
            <a:spcBef>
              <a:spcPts val="0"/>
            </a:spcBef>
            <a:spcAft>
              <a:spcPts val="0"/>
            </a:spcAft>
          </a:pPr>
          <a:r>
            <a:rPr lang="ru-RU" sz="1100" dirty="0" smtClean="0">
              <a:solidFill>
                <a:schemeClr val="tx1"/>
              </a:solidFill>
              <a:latin typeface="Times New Roman" panose="02020603050405020304" pitchFamily="18" charset="0"/>
              <a:cs typeface="Times New Roman" panose="02020603050405020304" pitchFamily="18" charset="0"/>
            </a:rPr>
            <a:t>- осуществление </a:t>
          </a:r>
          <a:r>
            <a:rPr lang="ru-RU" sz="1100" dirty="0">
              <a:solidFill>
                <a:schemeClr val="tx1"/>
              </a:solidFill>
              <a:latin typeface="Times New Roman" panose="02020603050405020304" pitchFamily="18" charset="0"/>
              <a:cs typeface="Times New Roman" panose="02020603050405020304" pitchFamily="18" charset="0"/>
            </a:rPr>
            <a:t>систематической оценки соизмеримости выпадающих доходов при предоставлении льгот по налогам и </a:t>
          </a:r>
          <a:r>
            <a:rPr lang="ru-RU" sz="1100" dirty="0" smtClean="0">
              <a:solidFill>
                <a:schemeClr val="tx1"/>
              </a:solidFill>
              <a:latin typeface="Times New Roman" panose="02020603050405020304" pitchFamily="18" charset="0"/>
              <a:cs typeface="Times New Roman" panose="02020603050405020304" pitchFamily="18" charset="0"/>
            </a:rPr>
            <a:t>принятие </a:t>
          </a:r>
          <a:r>
            <a:rPr lang="ru-RU" sz="1100" dirty="0">
              <a:solidFill>
                <a:schemeClr val="tx1"/>
              </a:solidFill>
              <a:latin typeface="Times New Roman" panose="02020603050405020304" pitchFamily="18" charset="0"/>
              <a:cs typeface="Times New Roman" panose="02020603050405020304" pitchFamily="18" charset="0"/>
            </a:rPr>
            <a:t>мер по отмене неэффективных налоговых </a:t>
          </a:r>
          <a:r>
            <a:rPr lang="ru-RU" sz="1100" dirty="0" smtClean="0">
              <a:solidFill>
                <a:schemeClr val="tx1"/>
              </a:solidFill>
              <a:latin typeface="Times New Roman" panose="02020603050405020304" pitchFamily="18" charset="0"/>
              <a:cs typeface="Times New Roman" panose="02020603050405020304" pitchFamily="18" charset="0"/>
            </a:rPr>
            <a:t>льгот;</a:t>
          </a:r>
        </a:p>
        <a:p xmlns:a="http://schemas.openxmlformats.org/drawingml/2006/main">
          <a:pPr algn="just" fontAlgn="b">
            <a:spcBef>
              <a:spcPts val="0"/>
            </a:spcBef>
            <a:spcAft>
              <a:spcPts val="0"/>
            </a:spcAft>
          </a:pPr>
          <a:r>
            <a:rPr lang="ru-RU" sz="1100" dirty="0" smtClean="0">
              <a:solidFill>
                <a:schemeClr val="tx1"/>
              </a:solidFill>
              <a:latin typeface="Times New Roman" panose="02020603050405020304" pitchFamily="18" charset="0"/>
              <a:cs typeface="Times New Roman" panose="02020603050405020304" pitchFamily="18" charset="0"/>
            </a:rPr>
            <a:t>- эффективное взаимодействие с УФНС России по Чувашской Республике в части повышения </a:t>
          </a:r>
          <a:r>
            <a:rPr lang="ru-RU" sz="1100" dirty="0">
              <a:solidFill>
                <a:schemeClr val="tx1"/>
              </a:solidFill>
              <a:latin typeface="Times New Roman" panose="02020603050405020304" pitchFamily="18" charset="0"/>
              <a:cs typeface="Times New Roman" panose="02020603050405020304" pitchFamily="18" charset="0"/>
            </a:rPr>
            <a:t>качества администрирования платежей и сокращения </a:t>
          </a:r>
          <a:r>
            <a:rPr lang="ru-RU" sz="1100" dirty="0" smtClean="0">
              <a:solidFill>
                <a:schemeClr val="tx1"/>
              </a:solidFill>
              <a:latin typeface="Times New Roman" panose="02020603050405020304" pitchFamily="18" charset="0"/>
              <a:cs typeface="Times New Roman" panose="02020603050405020304" pitchFamily="18" charset="0"/>
            </a:rPr>
            <a:t>недоимки, проведение </a:t>
          </a:r>
          <a:r>
            <a:rPr lang="ru-RU" sz="1100" dirty="0">
              <a:solidFill>
                <a:schemeClr val="tx1"/>
              </a:solidFill>
              <a:latin typeface="Times New Roman" panose="02020603050405020304" pitchFamily="18" charset="0"/>
              <a:cs typeface="Times New Roman" panose="02020603050405020304" pitchFamily="18" charset="0"/>
            </a:rPr>
            <a:t>мероприятий по выявлению и привлечению к </a:t>
          </a:r>
          <a:r>
            <a:rPr lang="ru-RU" sz="1100" dirty="0" smtClean="0">
              <a:solidFill>
                <a:schemeClr val="tx1"/>
              </a:solidFill>
              <a:latin typeface="Times New Roman" panose="02020603050405020304" pitchFamily="18" charset="0"/>
              <a:cs typeface="Times New Roman" panose="02020603050405020304" pitchFamily="18" charset="0"/>
            </a:rPr>
            <a:t>налогообложению объектов недвижимого имущества, </a:t>
          </a:r>
          <a:r>
            <a:rPr lang="ru-RU" sz="1100" dirty="0">
              <a:solidFill>
                <a:schemeClr val="tx1"/>
              </a:solidFill>
              <a:latin typeface="Times New Roman" panose="02020603050405020304" pitchFamily="18" charset="0"/>
              <a:cs typeface="Times New Roman" panose="02020603050405020304" pitchFamily="18" charset="0"/>
            </a:rPr>
            <a:t>использующих теневые схемы оплаты </a:t>
          </a:r>
          <a:r>
            <a:rPr lang="ru-RU" sz="1100" dirty="0" smtClean="0">
              <a:solidFill>
                <a:schemeClr val="tx1"/>
              </a:solidFill>
              <a:latin typeface="Times New Roman" panose="02020603050405020304" pitchFamily="18" charset="0"/>
              <a:cs typeface="Times New Roman" panose="02020603050405020304" pitchFamily="18" charset="0"/>
            </a:rPr>
            <a:t>труда, легализации </a:t>
          </a:r>
          <a:r>
            <a:rPr lang="ru-RU" sz="1100" dirty="0">
              <a:solidFill>
                <a:schemeClr val="tx1"/>
              </a:solidFill>
              <a:latin typeface="Times New Roman" panose="02020603050405020304" pitchFamily="18" charset="0"/>
              <a:cs typeface="Times New Roman" panose="02020603050405020304" pitchFamily="18" charset="0"/>
            </a:rPr>
            <a:t>доходов физических и юридических лиц от предоставления жилья в </a:t>
          </a:r>
          <a:r>
            <a:rPr lang="ru-RU" sz="1100" dirty="0" smtClean="0">
              <a:solidFill>
                <a:schemeClr val="tx1"/>
              </a:solidFill>
              <a:latin typeface="Times New Roman" panose="02020603050405020304" pitchFamily="18" charset="0"/>
              <a:cs typeface="Times New Roman" panose="02020603050405020304" pitchFamily="18" charset="0"/>
            </a:rPr>
            <a:t>аренду</a:t>
          </a:r>
          <a:endParaRPr lang="ru-RU" sz="1100" dirty="0">
            <a:solidFill>
              <a:schemeClr val="tx1"/>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0.38975</cdr:x>
      <cdr:y>0.26348</cdr:y>
    </cdr:from>
    <cdr:to>
      <cdr:x>0.49211</cdr:x>
      <cdr:y>0.31309</cdr:y>
    </cdr:to>
    <cdr:sp macro="" textlink="">
      <cdr:nvSpPr>
        <cdr:cNvPr id="12" name="Скругленный прямоугольник 11"/>
        <cdr:cNvSpPr/>
      </cdr:nvSpPr>
      <cdr:spPr>
        <a:xfrm xmlns:a="http://schemas.openxmlformats.org/drawingml/2006/main">
          <a:off x="3563888" y="1529604"/>
          <a:ext cx="935980" cy="288010"/>
        </a:xfrm>
        <a:prstGeom xmlns:a="http://schemas.openxmlformats.org/drawingml/2006/main" prst="roundRect">
          <a:avLst/>
        </a:prstGeom>
        <a:ln xmlns:a="http://schemas.openxmlformats.org/drawingml/2006/main"/>
      </cdr:spPr>
      <cdr:style>
        <a:lnRef xmlns:a="http://schemas.openxmlformats.org/drawingml/2006/main" idx="1">
          <a:schemeClr val="accent3"/>
        </a:lnRef>
        <a:fillRef xmlns:a="http://schemas.openxmlformats.org/drawingml/2006/main" idx="2">
          <a:schemeClr val="accent3"/>
        </a:fillRef>
        <a:effectRef xmlns:a="http://schemas.openxmlformats.org/drawingml/2006/main" idx="1">
          <a:schemeClr val="accent3"/>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1200" b="1" dirty="0" smtClean="0">
              <a:solidFill>
                <a:schemeClr val="tx1"/>
              </a:solidFill>
              <a:latin typeface="Times New Roman" pitchFamily="18" charset="0"/>
              <a:cs typeface="Times New Roman" pitchFamily="18" charset="0"/>
            </a:rPr>
            <a:t>10</a:t>
          </a:r>
          <a:r>
            <a:rPr lang="ru-RU" sz="1200" b="1" dirty="0" smtClean="0">
              <a:solidFill>
                <a:schemeClr val="tx1"/>
              </a:solidFill>
              <a:latin typeface="Times New Roman" pitchFamily="18" charset="0"/>
              <a:cs typeface="Times New Roman" pitchFamily="18" charset="0"/>
            </a:rPr>
            <a:t>4,7%</a:t>
          </a:r>
          <a:endParaRPr lang="ru-RU" sz="1200" b="1" dirty="0">
            <a:solidFill>
              <a:schemeClr val="tx1"/>
            </a:solidFill>
            <a:latin typeface="Times New Roman" pitchFamily="18" charset="0"/>
            <a:cs typeface="Times New Roman" pitchFamily="18"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0.49292</cdr:x>
      <cdr:y>0.39349</cdr:y>
    </cdr:from>
    <cdr:to>
      <cdr:x>0.73485</cdr:x>
      <cdr:y>0.46792</cdr:y>
    </cdr:to>
    <cdr:sp macro="" textlink="">
      <cdr:nvSpPr>
        <cdr:cNvPr id="5" name="TextBox 1"/>
        <cdr:cNvSpPr txBox="1">
          <a:spLocks xmlns:a="http://schemas.openxmlformats.org/drawingml/2006/main" noChangeArrowheads="1"/>
        </cdr:cNvSpPr>
      </cdr:nvSpPr>
      <cdr:spPr bwMode="auto">
        <a:xfrm xmlns:a="http://schemas.openxmlformats.org/drawingml/2006/main" rot="21061273">
          <a:off x="1455114" y="1643411"/>
          <a:ext cx="714177" cy="310854"/>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31750"/>
        </a:effectLst>
      </cdr:spPr>
      <cdr:txBody>
        <a:bodyPr xmlns:a="http://schemas.openxmlformats.org/drawingml/2006/main"/>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1" hangingPunct="1">
            <a:spcBef>
              <a:spcPct val="0"/>
            </a:spcBef>
            <a:buFontTx/>
            <a:buNone/>
            <a:defRPr/>
          </a:pPr>
          <a:r>
            <a:rPr lang="en-US" altLang="ru-RU" sz="1300" b="1" dirty="0" smtClean="0">
              <a:solidFill>
                <a:srgbClr val="009E41"/>
              </a:solidFill>
              <a:latin typeface="Times New Roman" panose="02020603050405020304" pitchFamily="18" charset="0"/>
              <a:cs typeface="Times New Roman" panose="02020603050405020304" pitchFamily="18" charset="0"/>
            </a:rPr>
            <a:t>+</a:t>
          </a:r>
          <a:r>
            <a:rPr lang="ru-RU" altLang="ru-RU" sz="1300" b="1" dirty="0" smtClean="0">
              <a:solidFill>
                <a:srgbClr val="009E41"/>
              </a:solidFill>
              <a:latin typeface="Times New Roman" panose="02020603050405020304" pitchFamily="18" charset="0"/>
              <a:cs typeface="Times New Roman" panose="02020603050405020304" pitchFamily="18" charset="0"/>
            </a:rPr>
            <a:t>1446</a:t>
          </a:r>
        </a:p>
      </cdr:txBody>
    </cdr:sp>
  </cdr:relSizeAnchor>
  <cdr:relSizeAnchor xmlns:cdr="http://schemas.openxmlformats.org/drawingml/2006/chartDrawing">
    <cdr:from>
      <cdr:x>0.45887</cdr:x>
      <cdr:y>0.30909</cdr:y>
    </cdr:from>
    <cdr:to>
      <cdr:x>0.71102</cdr:x>
      <cdr:y>0.38788</cdr:y>
    </cdr:to>
    <cdr:sp macro="" textlink="">
      <cdr:nvSpPr>
        <cdr:cNvPr id="6" name="TextBox 1"/>
        <cdr:cNvSpPr txBox="1">
          <a:spLocks xmlns:a="http://schemas.openxmlformats.org/drawingml/2006/main" noChangeArrowheads="1"/>
        </cdr:cNvSpPr>
      </cdr:nvSpPr>
      <cdr:spPr bwMode="auto">
        <a:xfrm xmlns:a="http://schemas.openxmlformats.org/drawingml/2006/main" rot="21007659">
          <a:off x="1354572" y="1290919"/>
          <a:ext cx="744347" cy="329063"/>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31750"/>
        </a:effectLst>
      </cdr:spPr>
      <cdr:txBody>
        <a:bodyPr xmlns:a="http://schemas.openxmlformats.org/drawingml/2006/main"/>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1" hangingPunct="1">
            <a:spcBef>
              <a:spcPct val="0"/>
            </a:spcBef>
            <a:buFontTx/>
            <a:buNone/>
            <a:defRPr/>
          </a:pPr>
          <a:r>
            <a:rPr lang="en-US" altLang="ru-RU" sz="1300" b="1" dirty="0" smtClean="0">
              <a:solidFill>
                <a:srgbClr val="009E41"/>
              </a:solidFill>
              <a:latin typeface="Times New Roman" panose="02020603050405020304" pitchFamily="18" charset="0"/>
              <a:cs typeface="Times New Roman" panose="02020603050405020304" pitchFamily="18" charset="0"/>
            </a:rPr>
            <a:t>+</a:t>
          </a:r>
          <a:r>
            <a:rPr lang="ru-RU" altLang="ru-RU" sz="1300" b="1" dirty="0" smtClean="0">
              <a:solidFill>
                <a:srgbClr val="009E41"/>
              </a:solidFill>
              <a:latin typeface="Times New Roman" panose="02020603050405020304" pitchFamily="18" charset="0"/>
              <a:cs typeface="Times New Roman" panose="02020603050405020304" pitchFamily="18" charset="0"/>
            </a:rPr>
            <a:t>17,0%</a:t>
          </a:r>
        </a:p>
      </cdr:txBody>
    </cdr:sp>
  </cdr:relSizeAnchor>
  <cdr:relSizeAnchor xmlns:cdr="http://schemas.openxmlformats.org/drawingml/2006/chartDrawing">
    <cdr:from>
      <cdr:x>0.49996</cdr:x>
      <cdr:y>0.36336</cdr:y>
    </cdr:from>
    <cdr:to>
      <cdr:x>0.67071</cdr:x>
      <cdr:y>0.39784</cdr:y>
    </cdr:to>
    <cdr:cxnSp macro="">
      <cdr:nvCxnSpPr>
        <cdr:cNvPr id="7" name="Прямая со стрелкой 6"/>
        <cdr:cNvCxnSpPr/>
      </cdr:nvCxnSpPr>
      <cdr:spPr>
        <a:xfrm xmlns:a="http://schemas.openxmlformats.org/drawingml/2006/main" flipV="1">
          <a:off x="1475889" y="1517577"/>
          <a:ext cx="504056" cy="144002"/>
        </a:xfrm>
        <a:prstGeom xmlns:a="http://schemas.openxmlformats.org/drawingml/2006/main" prst="straightConnector1">
          <a:avLst/>
        </a:prstGeom>
        <a:ln xmlns:a="http://schemas.openxmlformats.org/drawingml/2006/main">
          <a:tailEnd type="arrow"/>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0.46531</cdr:x>
      <cdr:y>0.26802</cdr:y>
    </cdr:from>
    <cdr:to>
      <cdr:x>0.71746</cdr:x>
      <cdr:y>0.34681</cdr:y>
    </cdr:to>
    <cdr:sp macro="" textlink="">
      <cdr:nvSpPr>
        <cdr:cNvPr id="2" name="TextBox 1"/>
        <cdr:cNvSpPr txBox="1">
          <a:spLocks xmlns:a="http://schemas.openxmlformats.org/drawingml/2006/main" noChangeArrowheads="1"/>
        </cdr:cNvSpPr>
      </cdr:nvSpPr>
      <cdr:spPr bwMode="auto">
        <a:xfrm xmlns:a="http://schemas.openxmlformats.org/drawingml/2006/main" rot="21007659">
          <a:off x="1373603" y="1119378"/>
          <a:ext cx="744347" cy="329063"/>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31750"/>
        </a:effectLst>
      </cdr:spPr>
      <cdr:txBody>
        <a:bodyPr xmlns:a="http://schemas.openxmlformats.org/drawingml/2006/main"/>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eaLnBrk="1" hangingPunct="1">
            <a:spcBef>
              <a:spcPct val="0"/>
            </a:spcBef>
            <a:buFontTx/>
            <a:buNone/>
            <a:defRPr/>
          </a:pPr>
          <a:r>
            <a:rPr lang="en-US" altLang="ru-RU" sz="1300" b="1" dirty="0" smtClean="0">
              <a:solidFill>
                <a:srgbClr val="009E41"/>
              </a:solidFill>
              <a:latin typeface="Times New Roman" panose="02020603050405020304" pitchFamily="18" charset="0"/>
              <a:cs typeface="Times New Roman" panose="02020603050405020304" pitchFamily="18" charset="0"/>
            </a:rPr>
            <a:t>+</a:t>
          </a:r>
          <a:r>
            <a:rPr lang="ru-RU" altLang="ru-RU" sz="1300" b="1" dirty="0" smtClean="0">
              <a:solidFill>
                <a:srgbClr val="009E41"/>
              </a:solidFill>
              <a:latin typeface="Times New Roman" panose="02020603050405020304" pitchFamily="18" charset="0"/>
              <a:cs typeface="Times New Roman" panose="02020603050405020304" pitchFamily="18" charset="0"/>
            </a:rPr>
            <a:t>10,7%</a:t>
          </a:r>
        </a:p>
      </cdr:txBody>
    </cdr:sp>
  </cdr:relSizeAnchor>
  <cdr:relSizeAnchor xmlns:cdr="http://schemas.openxmlformats.org/drawingml/2006/chartDrawing">
    <cdr:from>
      <cdr:x>0.48497</cdr:x>
      <cdr:y>0.32229</cdr:y>
    </cdr:from>
    <cdr:to>
      <cdr:x>0.67676</cdr:x>
      <cdr:y>0.35063</cdr:y>
    </cdr:to>
    <cdr:cxnSp macro="">
      <cdr:nvCxnSpPr>
        <cdr:cNvPr id="3" name="Прямая со стрелкой 2"/>
        <cdr:cNvCxnSpPr/>
      </cdr:nvCxnSpPr>
      <cdr:spPr>
        <a:xfrm xmlns:a="http://schemas.openxmlformats.org/drawingml/2006/main" flipV="1">
          <a:off x="1431628" y="1346035"/>
          <a:ext cx="566164" cy="118361"/>
        </a:xfrm>
        <a:prstGeom xmlns:a="http://schemas.openxmlformats.org/drawingml/2006/main" prst="straightConnector1">
          <a:avLst/>
        </a:prstGeom>
        <a:ln xmlns:a="http://schemas.openxmlformats.org/drawingml/2006/main">
          <a:tailEnd type="arrow"/>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cxnSp>
  </cdr:relSizeAnchor>
  <cdr:relSizeAnchor xmlns:cdr="http://schemas.openxmlformats.org/drawingml/2006/chartDrawing">
    <cdr:from>
      <cdr:x>0.47796</cdr:x>
      <cdr:y>0.33518</cdr:y>
    </cdr:from>
    <cdr:to>
      <cdr:x>0.71989</cdr:x>
      <cdr:y>0.40961</cdr:y>
    </cdr:to>
    <cdr:sp macro="" textlink="">
      <cdr:nvSpPr>
        <cdr:cNvPr id="4" name="TextBox 1"/>
        <cdr:cNvSpPr txBox="1">
          <a:spLocks xmlns:a="http://schemas.openxmlformats.org/drawingml/2006/main" noChangeArrowheads="1"/>
        </cdr:cNvSpPr>
      </cdr:nvSpPr>
      <cdr:spPr bwMode="auto">
        <a:xfrm xmlns:a="http://schemas.openxmlformats.org/drawingml/2006/main" rot="21061273">
          <a:off x="1410948" y="1399861"/>
          <a:ext cx="714177" cy="310854"/>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31750"/>
        </a:effectLst>
      </cdr:spPr>
      <cdr:txBody>
        <a:bodyPr xmlns:a="http://schemas.openxmlformats.org/drawingml/2006/main"/>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eaLnBrk="1" hangingPunct="1">
            <a:spcBef>
              <a:spcPct val="0"/>
            </a:spcBef>
            <a:buFontTx/>
            <a:buNone/>
            <a:defRPr/>
          </a:pPr>
          <a:r>
            <a:rPr lang="en-US" altLang="ru-RU" sz="1300" b="1" dirty="0" smtClean="0">
              <a:solidFill>
                <a:srgbClr val="009E41"/>
              </a:solidFill>
              <a:latin typeface="Times New Roman" panose="02020603050405020304" pitchFamily="18" charset="0"/>
              <a:cs typeface="Times New Roman" panose="02020603050405020304" pitchFamily="18" charset="0"/>
            </a:rPr>
            <a:t>+</a:t>
          </a:r>
          <a:r>
            <a:rPr lang="ru-RU" altLang="ru-RU" sz="1300" b="1" dirty="0" smtClean="0">
              <a:solidFill>
                <a:srgbClr val="009E41"/>
              </a:solidFill>
              <a:latin typeface="Times New Roman" panose="02020603050405020304" pitchFamily="18" charset="0"/>
              <a:cs typeface="Times New Roman" panose="02020603050405020304" pitchFamily="18" charset="0"/>
            </a:rPr>
            <a:t>1112</a:t>
          </a:r>
        </a:p>
      </cdr:txBody>
    </cdr:sp>
  </cdr:relSizeAnchor>
</c:userShapes>
</file>

<file path=ppt/drawings/drawing7.xml><?xml version="1.0" encoding="utf-8"?>
<c:userShapes xmlns:c="http://schemas.openxmlformats.org/drawingml/2006/chart">
  <cdr:relSizeAnchor xmlns:cdr="http://schemas.openxmlformats.org/drawingml/2006/chartDrawing">
    <cdr:from>
      <cdr:x>0.43824</cdr:x>
      <cdr:y>0.46205</cdr:y>
    </cdr:from>
    <cdr:to>
      <cdr:x>0.71063</cdr:x>
      <cdr:y>0.54085</cdr:y>
    </cdr:to>
    <cdr:sp macro="" textlink="">
      <cdr:nvSpPr>
        <cdr:cNvPr id="2" name="TextBox 1"/>
        <cdr:cNvSpPr txBox="1">
          <a:spLocks xmlns:a="http://schemas.openxmlformats.org/drawingml/2006/main" noChangeArrowheads="1"/>
        </cdr:cNvSpPr>
      </cdr:nvSpPr>
      <cdr:spPr bwMode="auto">
        <a:xfrm xmlns:a="http://schemas.openxmlformats.org/drawingml/2006/main" rot="19837182">
          <a:off x="1293684" y="1929536"/>
          <a:ext cx="804099" cy="329069"/>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31750"/>
        </a:effectLst>
      </cdr:spPr>
      <cdr:txBody>
        <a:bodyPr xmlns:a="http://schemas.openxmlformats.org/drawingml/2006/main"/>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eaLnBrk="1" hangingPunct="1">
            <a:spcBef>
              <a:spcPct val="0"/>
            </a:spcBef>
            <a:buFontTx/>
            <a:buNone/>
            <a:defRPr/>
          </a:pPr>
          <a:r>
            <a:rPr lang="ru-RU" altLang="ru-RU" sz="1300" b="1" dirty="0" smtClean="0">
              <a:solidFill>
                <a:srgbClr val="009E41"/>
              </a:solidFill>
              <a:latin typeface="Times New Roman" panose="02020603050405020304" pitchFamily="18" charset="0"/>
              <a:cs typeface="Times New Roman" panose="02020603050405020304" pitchFamily="18" charset="0"/>
            </a:rPr>
            <a:t>+11,2%</a:t>
          </a:r>
        </a:p>
      </cdr:txBody>
    </cdr:sp>
  </cdr:relSizeAnchor>
  <cdr:relSizeAnchor xmlns:cdr="http://schemas.openxmlformats.org/drawingml/2006/chartDrawing">
    <cdr:from>
      <cdr:x>0.49261</cdr:x>
      <cdr:y>0.49922</cdr:y>
    </cdr:from>
    <cdr:to>
      <cdr:x>0.66554</cdr:x>
      <cdr:y>0.56819</cdr:y>
    </cdr:to>
    <cdr:cxnSp macro="">
      <cdr:nvCxnSpPr>
        <cdr:cNvPr id="3" name="Прямая со стрелкой 2"/>
        <cdr:cNvCxnSpPr/>
      </cdr:nvCxnSpPr>
      <cdr:spPr>
        <a:xfrm xmlns:a="http://schemas.openxmlformats.org/drawingml/2006/main" flipV="1">
          <a:off x="1454186" y="2084743"/>
          <a:ext cx="510488" cy="288031"/>
        </a:xfrm>
        <a:prstGeom xmlns:a="http://schemas.openxmlformats.org/drawingml/2006/main" prst="straightConnector1">
          <a:avLst/>
        </a:prstGeom>
        <a:ln xmlns:a="http://schemas.openxmlformats.org/drawingml/2006/main">
          <a:tailEnd type="arrow"/>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cxnSp>
  </cdr:relSizeAnchor>
  <cdr:relSizeAnchor xmlns:cdr="http://schemas.openxmlformats.org/drawingml/2006/chartDrawing">
    <cdr:from>
      <cdr:x>0.47727</cdr:x>
      <cdr:y>0.53944</cdr:y>
    </cdr:from>
    <cdr:to>
      <cdr:x>0.74258</cdr:x>
      <cdr:y>0.61387</cdr:y>
    </cdr:to>
    <cdr:sp macro="" textlink="">
      <cdr:nvSpPr>
        <cdr:cNvPr id="4" name="TextBox 1"/>
        <cdr:cNvSpPr txBox="1">
          <a:spLocks xmlns:a="http://schemas.openxmlformats.org/drawingml/2006/main" noChangeArrowheads="1"/>
        </cdr:cNvSpPr>
      </cdr:nvSpPr>
      <cdr:spPr bwMode="auto">
        <a:xfrm xmlns:a="http://schemas.openxmlformats.org/drawingml/2006/main" rot="19890796">
          <a:off x="1408890" y="2252701"/>
          <a:ext cx="783195" cy="31082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31750"/>
        </a:effectLst>
      </cdr:spPr>
      <cdr:txBody>
        <a:bodyPr xmlns:a="http://schemas.openxmlformats.org/drawingml/2006/main"/>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eaLnBrk="1" hangingPunct="1">
            <a:spcBef>
              <a:spcPct val="0"/>
            </a:spcBef>
            <a:buFontTx/>
            <a:buNone/>
            <a:defRPr/>
          </a:pPr>
          <a:r>
            <a:rPr lang="en-US" altLang="ru-RU" sz="1300" b="1" dirty="0" smtClean="0">
              <a:solidFill>
                <a:srgbClr val="009E41"/>
              </a:solidFill>
              <a:latin typeface="Times New Roman" panose="02020603050405020304" pitchFamily="18" charset="0"/>
              <a:cs typeface="Times New Roman" panose="02020603050405020304" pitchFamily="18" charset="0"/>
            </a:rPr>
            <a:t>+</a:t>
          </a:r>
          <a:r>
            <a:rPr lang="ru-RU" altLang="ru-RU" sz="1300" b="1" dirty="0" smtClean="0">
              <a:solidFill>
                <a:srgbClr val="009E41"/>
              </a:solidFill>
              <a:latin typeface="Times New Roman" panose="02020603050405020304" pitchFamily="18" charset="0"/>
              <a:cs typeface="Times New Roman" panose="02020603050405020304" pitchFamily="18" charset="0"/>
            </a:rPr>
            <a:t>328</a:t>
          </a:r>
        </a:p>
        <a:p xmlns:a="http://schemas.openxmlformats.org/drawingml/2006/main">
          <a:pPr eaLnBrk="1" hangingPunct="1">
            <a:spcBef>
              <a:spcPct val="0"/>
            </a:spcBef>
            <a:buFontTx/>
            <a:buNone/>
            <a:defRPr/>
          </a:pPr>
          <a:endParaRPr lang="ru-RU" altLang="ru-RU" sz="1300" b="1" dirty="0" smtClean="0">
            <a:solidFill>
              <a:srgbClr val="009E41"/>
            </a:solidFill>
            <a:latin typeface="Times New Roman" panose="02020603050405020304" pitchFamily="18" charset="0"/>
            <a:cs typeface="Times New Roman" panose="02020603050405020304" pitchFamily="18"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0.09458</cdr:x>
      <cdr:y>2.17999E-7</cdr:y>
    </cdr:from>
    <cdr:to>
      <cdr:x>0.94063</cdr:x>
      <cdr:y>0.12048</cdr:y>
    </cdr:to>
    <cdr:sp macro="" textlink="">
      <cdr:nvSpPr>
        <cdr:cNvPr id="3" name="Заголовок 1"/>
        <cdr:cNvSpPr txBox="1">
          <a:spLocks xmlns:a="http://schemas.openxmlformats.org/drawingml/2006/main"/>
        </cdr:cNvSpPr>
      </cdr:nvSpPr>
      <cdr:spPr bwMode="auto">
        <a:xfrm xmlns:a="http://schemas.openxmlformats.org/drawingml/2006/main">
          <a:off x="458839" y="1"/>
          <a:ext cx="4104467" cy="552662"/>
        </a:xfrm>
        <a:prstGeom xmlns:a="http://schemas.openxmlformats.org/drawingml/2006/main" prst="roundRect">
          <a:avLst/>
        </a:prstGeom>
        <a:noFill xmlns:a="http://schemas.openxmlformats.org/drawingml/2006/main"/>
        <a:ln xmlns:a="http://schemas.openxmlformats.org/drawingml/2006/main">
          <a:noFill/>
          <a:headEnd/>
          <a:tailEnd/>
        </a:ln>
      </cdr:spPr>
      <cdr:style>
        <a:lnRef xmlns:a="http://schemas.openxmlformats.org/drawingml/2006/main" idx="1">
          <a:schemeClr val="accent5"/>
        </a:lnRef>
        <a:fillRef xmlns:a="http://schemas.openxmlformats.org/drawingml/2006/main" idx="2">
          <a:schemeClr val="accent5"/>
        </a:fillRef>
        <a:effectRef xmlns:a="http://schemas.openxmlformats.org/drawingml/2006/main" idx="1">
          <a:schemeClr val="accent5"/>
        </a:effectRef>
        <a:fontRef xmlns:a="http://schemas.openxmlformats.org/drawingml/2006/main" idx="minor">
          <a:schemeClr val="dk1"/>
        </a:fontRef>
      </cdr:style>
      <cdr:txBody>
        <a:bodyPr xmlns:a="http://schemas.openxmlformats.org/drawingml/2006/main" vert="horz" wrap="square" lIns="91440" tIns="45720" rIns="91440" bIns="45720" numCol="1" anchor="ctr" anchorCtr="0" compatLnSpc="1">
          <a:prstTxWarp prst="textNoShape">
            <a:avLst/>
          </a:prstTxWarp>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ru-RU" sz="1400" b="1" dirty="0" smtClean="0">
              <a:solidFill>
                <a:schemeClr val="tx1"/>
              </a:solidFill>
              <a:latin typeface="Times New Roman" panose="02020603050405020304" pitchFamily="18" charset="0"/>
              <a:cs typeface="Times New Roman" panose="02020603050405020304" pitchFamily="18" charset="0"/>
            </a:rPr>
            <a:t>Собственные доходы на 1 жителя Чувашской </a:t>
          </a:r>
          <a:r>
            <a:rPr lang="ru-RU" sz="1400" b="1" dirty="0">
              <a:solidFill>
                <a:schemeClr val="tx1"/>
              </a:solidFill>
              <a:latin typeface="Times New Roman" panose="02020603050405020304" pitchFamily="18" charset="0"/>
              <a:cs typeface="Times New Roman" panose="02020603050405020304" pitchFamily="18" charset="0"/>
            </a:rPr>
            <a:t>Республики (тыс</a:t>
          </a:r>
          <a:r>
            <a:rPr lang="ru-RU" sz="1400" b="1" dirty="0" smtClean="0">
              <a:solidFill>
                <a:schemeClr val="tx1"/>
              </a:solidFill>
              <a:latin typeface="Times New Roman" panose="02020603050405020304" pitchFamily="18" charset="0"/>
              <a:cs typeface="Times New Roman" panose="02020603050405020304" pitchFamily="18" charset="0"/>
            </a:rPr>
            <a:t>. рублей/чел</a:t>
          </a:r>
          <a:r>
            <a:rPr lang="ru-RU" sz="1400" b="1" dirty="0">
              <a:solidFill>
                <a:schemeClr val="tx1"/>
              </a:solidFill>
              <a:latin typeface="Times New Roman" panose="02020603050405020304" pitchFamily="18" charset="0"/>
              <a:cs typeface="Times New Roman" panose="02020603050405020304" pitchFamily="18" charset="0"/>
            </a:rPr>
            <a:t>.)</a:t>
          </a:r>
        </a:p>
      </cdr:txBody>
    </cdr:sp>
  </cdr:relSizeAnchor>
</c:userShapes>
</file>

<file path=ppt/drawings/drawing9.xml><?xml version="1.0" encoding="utf-8"?>
<c:userShapes xmlns:c="http://schemas.openxmlformats.org/drawingml/2006/chart">
  <cdr:relSizeAnchor xmlns:cdr="http://schemas.openxmlformats.org/drawingml/2006/chartDrawing">
    <cdr:from>
      <cdr:x>0</cdr:x>
      <cdr:y>0.02817</cdr:y>
    </cdr:from>
    <cdr:to>
      <cdr:x>0.37273</cdr:x>
      <cdr:y>0.08451</cdr:y>
    </cdr:to>
    <cdr:sp macro="" textlink="">
      <cdr:nvSpPr>
        <cdr:cNvPr id="2" name="TextBox 1"/>
        <cdr:cNvSpPr txBox="1"/>
      </cdr:nvSpPr>
      <cdr:spPr>
        <a:xfrm xmlns:a="http://schemas.openxmlformats.org/drawingml/2006/main">
          <a:off x="0" y="144016"/>
          <a:ext cx="2952328"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a:p>
      </cdr:txBody>
    </cdr:sp>
  </cdr:relSizeAnchor>
  <cdr:relSizeAnchor xmlns:cdr="http://schemas.openxmlformats.org/drawingml/2006/chartDrawing">
    <cdr:from>
      <cdr:x>0.00909</cdr:x>
      <cdr:y>0.02817</cdr:y>
    </cdr:from>
    <cdr:to>
      <cdr:x>0.37273</cdr:x>
      <cdr:y>0.94366</cdr:y>
    </cdr:to>
    <cdr:sp macro="" textlink="">
      <cdr:nvSpPr>
        <cdr:cNvPr id="3" name="TextBox 2"/>
        <cdr:cNvSpPr txBox="1"/>
      </cdr:nvSpPr>
      <cdr:spPr>
        <a:xfrm xmlns:a="http://schemas.openxmlformats.org/drawingml/2006/main">
          <a:off x="72008" y="144016"/>
          <a:ext cx="2880320" cy="46805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4302625" cy="340210"/>
          </a:xfrm>
          <a:prstGeom prst="rect">
            <a:avLst/>
          </a:prstGeom>
        </p:spPr>
        <p:txBody>
          <a:bodyPr vert="horz" lIns="91440" tIns="45720" rIns="91440" bIns="45720" rtlCol="0"/>
          <a:lstStyle>
            <a:lvl1pPr algn="l">
              <a:defRPr sz="1200">
                <a:latin typeface="Arial" pitchFamily="34" charset="0"/>
              </a:defRPr>
            </a:lvl1pPr>
          </a:lstStyle>
          <a:p>
            <a:pPr>
              <a:defRPr/>
            </a:pPr>
            <a:endParaRPr lang="ru-RU"/>
          </a:p>
        </p:txBody>
      </p:sp>
      <p:sp>
        <p:nvSpPr>
          <p:cNvPr id="3" name="Дата 2"/>
          <p:cNvSpPr>
            <a:spLocks noGrp="1"/>
          </p:cNvSpPr>
          <p:nvPr>
            <p:ph type="dt" sz="quarter" idx="1"/>
          </p:nvPr>
        </p:nvSpPr>
        <p:spPr>
          <a:xfrm>
            <a:off x="5621696" y="0"/>
            <a:ext cx="4302625" cy="340210"/>
          </a:xfrm>
          <a:prstGeom prst="rect">
            <a:avLst/>
          </a:prstGeom>
        </p:spPr>
        <p:txBody>
          <a:bodyPr vert="horz" lIns="91440" tIns="45720" rIns="91440" bIns="45720" rtlCol="0"/>
          <a:lstStyle>
            <a:lvl1pPr algn="r">
              <a:defRPr sz="1200">
                <a:latin typeface="Arial" pitchFamily="34" charset="0"/>
              </a:defRPr>
            </a:lvl1pPr>
          </a:lstStyle>
          <a:p>
            <a:pPr>
              <a:defRPr/>
            </a:pPr>
            <a:fld id="{FE78743E-B161-48D2-8C82-0824D1755F98}" type="datetimeFigureOut">
              <a:rPr lang="ru-RU"/>
              <a:pPr>
                <a:defRPr/>
              </a:pPr>
              <a:t>26.04.2022</a:t>
            </a:fld>
            <a:endParaRPr lang="ru-RU"/>
          </a:p>
        </p:txBody>
      </p:sp>
      <p:sp>
        <p:nvSpPr>
          <p:cNvPr id="4" name="Нижний колонтитул 3"/>
          <p:cNvSpPr>
            <a:spLocks noGrp="1"/>
          </p:cNvSpPr>
          <p:nvPr>
            <p:ph type="ftr" sz="quarter" idx="2"/>
          </p:nvPr>
        </p:nvSpPr>
        <p:spPr>
          <a:xfrm>
            <a:off x="1" y="6456378"/>
            <a:ext cx="4302625" cy="340210"/>
          </a:xfrm>
          <a:prstGeom prst="rect">
            <a:avLst/>
          </a:prstGeom>
        </p:spPr>
        <p:txBody>
          <a:bodyPr vert="horz" lIns="91440" tIns="45720" rIns="91440" bIns="45720" rtlCol="0" anchor="b"/>
          <a:lstStyle>
            <a:lvl1pPr algn="l">
              <a:defRPr sz="1200">
                <a:latin typeface="Arial" pitchFamily="34" charset="0"/>
              </a:defRPr>
            </a:lvl1pPr>
          </a:lstStyle>
          <a:p>
            <a:pPr>
              <a:defRPr/>
            </a:pPr>
            <a:endParaRPr lang="ru-RU"/>
          </a:p>
        </p:txBody>
      </p:sp>
      <p:sp>
        <p:nvSpPr>
          <p:cNvPr id="5" name="Номер слайда 4"/>
          <p:cNvSpPr>
            <a:spLocks noGrp="1"/>
          </p:cNvSpPr>
          <p:nvPr>
            <p:ph type="sldNum" sz="quarter" idx="3"/>
          </p:nvPr>
        </p:nvSpPr>
        <p:spPr>
          <a:xfrm>
            <a:off x="5621696" y="6456378"/>
            <a:ext cx="4302625" cy="340210"/>
          </a:xfrm>
          <a:prstGeom prst="rect">
            <a:avLst/>
          </a:prstGeom>
        </p:spPr>
        <p:txBody>
          <a:bodyPr vert="horz" lIns="91440" tIns="45720" rIns="91440" bIns="45720" rtlCol="0" anchor="b"/>
          <a:lstStyle>
            <a:lvl1pPr algn="r">
              <a:defRPr sz="1200">
                <a:latin typeface="Arial" pitchFamily="34" charset="0"/>
              </a:defRPr>
            </a:lvl1pPr>
          </a:lstStyle>
          <a:p>
            <a:pPr>
              <a:defRPr/>
            </a:pPr>
            <a:fld id="{935A5E48-D604-4F38-9AC3-C86656C6585B}" type="slidenum">
              <a:rPr lang="ru-RU"/>
              <a:pPr>
                <a:defRPr/>
              </a:pPr>
              <a:t>‹#›</a:t>
            </a:fld>
            <a:endParaRPr lang="ru-RU"/>
          </a:p>
        </p:txBody>
      </p:sp>
    </p:spTree>
    <p:extLst>
      <p:ext uri="{BB962C8B-B14F-4D97-AF65-F5344CB8AC3E}">
        <p14:creationId xmlns:p14="http://schemas.microsoft.com/office/powerpoint/2010/main" val="6900897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2" y="0"/>
            <a:ext cx="4300307" cy="340210"/>
          </a:xfrm>
          <a:prstGeom prst="rect">
            <a:avLst/>
          </a:prstGeom>
        </p:spPr>
        <p:txBody>
          <a:bodyPr vert="horz" lIns="92153" tIns="46077" rIns="92153" bIns="46077" rtlCol="0"/>
          <a:lstStyle>
            <a:lvl1pPr algn="l" fontAlgn="auto">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5624015" y="0"/>
            <a:ext cx="4300307" cy="340210"/>
          </a:xfrm>
          <a:prstGeom prst="rect">
            <a:avLst/>
          </a:prstGeom>
        </p:spPr>
        <p:txBody>
          <a:bodyPr vert="horz" lIns="92153" tIns="46077" rIns="92153" bIns="46077" rtlCol="0"/>
          <a:lstStyle>
            <a:lvl1pPr algn="r" fontAlgn="auto">
              <a:spcBef>
                <a:spcPts val="0"/>
              </a:spcBef>
              <a:spcAft>
                <a:spcPts val="0"/>
              </a:spcAft>
              <a:defRPr sz="1200">
                <a:latin typeface="+mn-lt"/>
              </a:defRPr>
            </a:lvl1pPr>
          </a:lstStyle>
          <a:p>
            <a:pPr>
              <a:defRPr/>
            </a:pPr>
            <a:fld id="{39B9CBFD-E248-4315-9A72-B4D4FA4AC8C1}" type="datetimeFigureOut">
              <a:rPr lang="ru-RU"/>
              <a:pPr>
                <a:defRPr/>
              </a:pPr>
              <a:t>26.04.2022</a:t>
            </a:fld>
            <a:endParaRPr lang="ru-RU"/>
          </a:p>
        </p:txBody>
      </p:sp>
      <p:sp>
        <p:nvSpPr>
          <p:cNvPr id="4" name="Образ слайда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2153" tIns="46077" rIns="92153" bIns="46077" rtlCol="0" anchor="ctr"/>
          <a:lstStyle/>
          <a:p>
            <a:pPr lvl="0"/>
            <a:endParaRPr lang="ru-RU" noProof="0"/>
          </a:p>
        </p:txBody>
      </p:sp>
      <p:sp>
        <p:nvSpPr>
          <p:cNvPr id="5" name="Заметки 4"/>
          <p:cNvSpPr>
            <a:spLocks noGrp="1"/>
          </p:cNvSpPr>
          <p:nvPr>
            <p:ph type="body" sz="quarter" idx="3"/>
          </p:nvPr>
        </p:nvSpPr>
        <p:spPr>
          <a:xfrm>
            <a:off x="992202" y="3228190"/>
            <a:ext cx="7942237" cy="3059715"/>
          </a:xfrm>
          <a:prstGeom prst="rect">
            <a:avLst/>
          </a:prstGeom>
        </p:spPr>
        <p:txBody>
          <a:bodyPr vert="horz" lIns="92153" tIns="46077" rIns="92153" bIns="46077"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2" y="6456378"/>
            <a:ext cx="4300307" cy="340210"/>
          </a:xfrm>
          <a:prstGeom prst="rect">
            <a:avLst/>
          </a:prstGeom>
        </p:spPr>
        <p:txBody>
          <a:bodyPr vert="horz" lIns="92153" tIns="46077" rIns="92153" bIns="46077" rtlCol="0" anchor="b"/>
          <a:lstStyle>
            <a:lvl1pPr algn="l" fontAlgn="auto">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5624015" y="6456378"/>
            <a:ext cx="4300307" cy="340210"/>
          </a:xfrm>
          <a:prstGeom prst="rect">
            <a:avLst/>
          </a:prstGeom>
        </p:spPr>
        <p:txBody>
          <a:bodyPr vert="horz" lIns="92153" tIns="46077" rIns="92153" bIns="46077" rtlCol="0" anchor="b"/>
          <a:lstStyle>
            <a:lvl1pPr algn="r" fontAlgn="auto">
              <a:spcBef>
                <a:spcPts val="0"/>
              </a:spcBef>
              <a:spcAft>
                <a:spcPts val="0"/>
              </a:spcAft>
              <a:defRPr sz="1200">
                <a:latin typeface="+mn-lt"/>
              </a:defRPr>
            </a:lvl1pPr>
          </a:lstStyle>
          <a:p>
            <a:pPr>
              <a:defRPr/>
            </a:pPr>
            <a:fld id="{92696D6E-358A-423C-BF22-72FDEB417798}" type="slidenum">
              <a:rPr lang="ru-RU"/>
              <a:pPr>
                <a:defRPr/>
              </a:pPr>
              <a:t>‹#›</a:t>
            </a:fld>
            <a:endParaRPr lang="ru-RU"/>
          </a:p>
        </p:txBody>
      </p:sp>
    </p:spTree>
    <p:extLst>
      <p:ext uri="{BB962C8B-B14F-4D97-AF65-F5344CB8AC3E}">
        <p14:creationId xmlns:p14="http://schemas.microsoft.com/office/powerpoint/2010/main" val="126393736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465034E-8202-4810-A52B-758A6B41BB39}" type="slidenum">
              <a:rPr lang="ru-RU" smtClean="0"/>
              <a:pPr>
                <a:defRPr/>
              </a:pPr>
              <a:t>1</a:t>
            </a:fld>
            <a:endParaRPr lang="ru-RU"/>
          </a:p>
        </p:txBody>
      </p:sp>
    </p:spTree>
    <p:extLst>
      <p:ext uri="{BB962C8B-B14F-4D97-AF65-F5344CB8AC3E}">
        <p14:creationId xmlns:p14="http://schemas.microsoft.com/office/powerpoint/2010/main" val="201231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dirty="0" smtClean="0"/>
          </a:p>
        </p:txBody>
      </p:sp>
      <p:sp>
        <p:nvSpPr>
          <p:cNvPr id="4" name="Номер слайда 3"/>
          <p:cNvSpPr>
            <a:spLocks noGrp="1"/>
          </p:cNvSpPr>
          <p:nvPr>
            <p:ph type="sldNum" sz="quarter" idx="5"/>
          </p:nvPr>
        </p:nvSpPr>
        <p:spPr/>
        <p:txBody>
          <a:bodyPr/>
          <a:lstStyle/>
          <a:p>
            <a:pPr>
              <a:defRPr/>
            </a:pPr>
            <a:fld id="{089D65D2-AF96-4C78-AEDA-9DFF17FCB99F}" type="slidenum">
              <a:rPr lang="ru-RU" smtClean="0">
                <a:solidFill>
                  <a:prstClr val="black"/>
                </a:solidFill>
              </a:rPr>
              <a:pPr>
                <a:defRPr/>
              </a:pPr>
              <a:t>17</a:t>
            </a:fld>
            <a:endParaRPr lang="ru-RU">
              <a:solidFill>
                <a:prstClr val="black"/>
              </a:solidFill>
            </a:endParaRPr>
          </a:p>
        </p:txBody>
      </p:sp>
    </p:spTree>
    <p:extLst>
      <p:ext uri="{BB962C8B-B14F-4D97-AF65-F5344CB8AC3E}">
        <p14:creationId xmlns:p14="http://schemas.microsoft.com/office/powerpoint/2010/main" val="3777102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Заметки 2"/>
          <p:cNvSpPr>
            <a:spLocks noGrp="1"/>
          </p:cNvSpPr>
          <p:nvPr>
            <p:ph type="body" idx="1"/>
          </p:nvPr>
        </p:nvSpPr>
        <p:spPr/>
        <p:txBody>
          <a:bodyPr>
            <a:normAutofit fontScale="92500"/>
          </a:bodyPr>
          <a:lstStyle/>
          <a:p>
            <a:pPr algn="just">
              <a:defRPr/>
            </a:pPr>
            <a:r>
              <a:rPr lang="ru-RU" b="1" dirty="0"/>
              <a:t>НДФЛ</a:t>
            </a:r>
            <a:endParaRPr lang="ru-RU" dirty="0"/>
          </a:p>
          <a:p>
            <a:pPr algn="just">
              <a:defRPr/>
            </a:pPr>
            <a:r>
              <a:rPr lang="ru-RU" dirty="0"/>
              <a:t>Динамика поступления налога на доходы физических лиц существенно отличается от темпов изменения фонда оплаты труда по республике. По сведениям территориального органа Федеральной службы государственной статистики по ЧР темп роста фонда заработной платы за январь-апрель 2015 года составил 101,7% к аналогичному периоду 2014 года. </a:t>
            </a:r>
          </a:p>
          <a:p>
            <a:pPr algn="just">
              <a:defRPr/>
            </a:pPr>
            <a:r>
              <a:rPr lang="ru-RU" dirty="0" smtClean="0"/>
              <a:t>Причины </a:t>
            </a:r>
            <a:r>
              <a:rPr lang="ru-RU" dirty="0"/>
              <a:t>снижения темпа поступления </a:t>
            </a:r>
            <a:r>
              <a:rPr lang="ru-RU" dirty="0" smtClean="0"/>
              <a:t>НДФЛ:</a:t>
            </a:r>
            <a:endParaRPr lang="ru-RU" dirty="0"/>
          </a:p>
          <a:p>
            <a:pPr algn="just">
              <a:defRPr/>
            </a:pPr>
            <a:r>
              <a:rPr lang="ru-RU" dirty="0"/>
              <a:t>- снижение уплаты налога крупными предприятиями в связи с сокращением выплат премий, дивидендов и т.д.;</a:t>
            </a:r>
          </a:p>
          <a:p>
            <a:pPr algn="just">
              <a:defRPr/>
            </a:pPr>
            <a:r>
              <a:rPr lang="ru-RU" dirty="0"/>
              <a:t>- рост возврата налога из бюджета в связи с предоставлением физическим лицам имущественных и социальных налоговых вычетов. Так,  за 2014 год </a:t>
            </a:r>
            <a:r>
              <a:rPr lang="ru-RU" dirty="0" smtClean="0"/>
              <a:t>возвраты составили 1369,8 млн. рублей, темп </a:t>
            </a:r>
            <a:r>
              <a:rPr lang="ru-RU" dirty="0"/>
              <a:t>роста </a:t>
            </a:r>
            <a:r>
              <a:rPr lang="ru-RU" dirty="0" smtClean="0"/>
              <a:t>к </a:t>
            </a:r>
            <a:r>
              <a:rPr lang="ru-RU" dirty="0"/>
              <a:t>уровню 2013 года </a:t>
            </a:r>
            <a:r>
              <a:rPr lang="ru-RU" dirty="0" smtClean="0"/>
              <a:t>129,3% - самый высокий показатель по ПФО. </a:t>
            </a:r>
            <a:r>
              <a:rPr lang="ru-RU" dirty="0"/>
              <a:t>На 1 июня 2015 года </a:t>
            </a:r>
            <a:r>
              <a:rPr lang="ru-RU" dirty="0" smtClean="0"/>
              <a:t>возвраты составили 814,2 млн. рублей, темп </a:t>
            </a:r>
            <a:r>
              <a:rPr lang="ru-RU" dirty="0"/>
              <a:t>роста </a:t>
            </a:r>
            <a:r>
              <a:rPr lang="ru-RU" dirty="0" smtClean="0"/>
              <a:t>к </a:t>
            </a:r>
            <a:r>
              <a:rPr lang="ru-RU" dirty="0"/>
              <a:t>аналогичному периоду 2014 </a:t>
            </a:r>
            <a:r>
              <a:rPr lang="ru-RU" dirty="0" smtClean="0"/>
              <a:t>года (637,9 млн. рублей) - </a:t>
            </a:r>
            <a:r>
              <a:rPr lang="ru-RU" b="1" dirty="0" smtClean="0"/>
              <a:t>129,6% </a:t>
            </a:r>
            <a:r>
              <a:rPr lang="ru-RU" dirty="0" smtClean="0"/>
              <a:t>.</a:t>
            </a:r>
            <a:endParaRPr lang="ru-RU" dirty="0"/>
          </a:p>
          <a:p>
            <a:pPr algn="just">
              <a:defRPr/>
            </a:pPr>
            <a:r>
              <a:rPr lang="ru-RU" dirty="0"/>
              <a:t> 	</a:t>
            </a:r>
            <a:r>
              <a:rPr lang="ru-RU" b="1" dirty="0"/>
              <a:t>Налог на прибыль	</a:t>
            </a:r>
            <a:endParaRPr lang="ru-RU" dirty="0"/>
          </a:p>
          <a:p>
            <a:pPr algn="just">
              <a:defRPr/>
            </a:pPr>
            <a:r>
              <a:rPr lang="ru-RU" dirty="0"/>
              <a:t>Рост поступлений налога на прибыль организаций в республиканский бюджет Чувашской Республики по состоянию на 01.06.2015 объясняется уплатой авансовых платежей по налогу, исчисленных по итогам 4 квартала 2014 года.  Ожидаемое поступление налога на прибыль организаций в республиканский бюджет Чувашской Республики за 2015 год по информации УФНС России по Чувашской Республике составит 4 928,5 млн. рублей или 99,5% к уровню 2014 года. </a:t>
            </a:r>
          </a:p>
          <a:p>
            <a:pPr algn="just">
              <a:defRPr/>
            </a:pPr>
            <a:endParaRPr lang="ru-RU" sz="2000" b="1" dirty="0">
              <a:solidFill>
                <a:srgbClr val="FF0000"/>
              </a:solidFill>
            </a:endParaRPr>
          </a:p>
        </p:txBody>
      </p:sp>
      <p:sp>
        <p:nvSpPr>
          <p:cNvPr id="4" name="Номер слайда 3"/>
          <p:cNvSpPr>
            <a:spLocks noGrp="1"/>
          </p:cNvSpPr>
          <p:nvPr>
            <p:ph type="sldNum" sz="quarter" idx="5"/>
          </p:nvPr>
        </p:nvSpPr>
        <p:spPr/>
        <p:txBody>
          <a:bodyPr/>
          <a:lstStyle/>
          <a:p>
            <a:pPr>
              <a:defRPr/>
            </a:pPr>
            <a:fld id="{FEA0F507-39DB-48E5-9C43-ED24591868AB}" type="slidenum">
              <a:rPr lang="ru-RU" smtClean="0">
                <a:solidFill>
                  <a:prstClr val="black"/>
                </a:solidFill>
              </a:rPr>
              <a:pPr>
                <a:defRPr/>
              </a:pPr>
              <a:t>18</a:t>
            </a:fld>
            <a:endParaRPr lang="ru-RU">
              <a:solidFill>
                <a:prstClr val="black"/>
              </a:solidFill>
            </a:endParaRPr>
          </a:p>
        </p:txBody>
      </p:sp>
    </p:spTree>
    <p:extLst>
      <p:ext uri="{BB962C8B-B14F-4D97-AF65-F5344CB8AC3E}">
        <p14:creationId xmlns:p14="http://schemas.microsoft.com/office/powerpoint/2010/main" val="3428436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6465034E-8202-4810-A52B-758A6B41BB39}" type="slidenum">
              <a:rPr lang="ru-RU" smtClean="0"/>
              <a:pPr>
                <a:defRPr/>
              </a:pPr>
              <a:t>20</a:t>
            </a:fld>
            <a:endParaRPr lang="ru-RU"/>
          </a:p>
        </p:txBody>
      </p:sp>
    </p:spTree>
    <p:extLst>
      <p:ext uri="{BB962C8B-B14F-4D97-AF65-F5344CB8AC3E}">
        <p14:creationId xmlns:p14="http://schemas.microsoft.com/office/powerpoint/2010/main" val="1798471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DAB48056-9B8C-47D4-A391-25E6950A520A}" type="slidenum">
              <a:rPr lang="ru-RU" smtClean="0">
                <a:solidFill>
                  <a:prstClr val="black"/>
                </a:solidFill>
              </a:rPr>
              <a:pPr/>
              <a:t>21</a:t>
            </a:fld>
            <a:endParaRPr lang="ru-RU">
              <a:solidFill>
                <a:prstClr val="black"/>
              </a:solidFill>
            </a:endParaRPr>
          </a:p>
        </p:txBody>
      </p:sp>
    </p:spTree>
    <p:extLst>
      <p:ext uri="{BB962C8B-B14F-4D97-AF65-F5344CB8AC3E}">
        <p14:creationId xmlns:p14="http://schemas.microsoft.com/office/powerpoint/2010/main" val="2390222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153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C21F3E75-E4C3-4EC3-A02B-C19ECE4114BD}" type="slidenum">
              <a:rPr lang="ru-RU" altLang="ru-RU" smtClean="0">
                <a:solidFill>
                  <a:srgbClr val="000000"/>
                </a:solidFill>
                <a:latin typeface="Calibri" pitchFamily="34" charset="0"/>
              </a:rPr>
              <a:pPr/>
              <a:t>22</a:t>
            </a:fld>
            <a:endParaRPr lang="ru-RU" altLang="ru-RU" smtClean="0">
              <a:solidFill>
                <a:srgbClr val="000000"/>
              </a:solidFill>
              <a:latin typeface="Calibri" pitchFamily="34" charset="0"/>
            </a:endParaRPr>
          </a:p>
        </p:txBody>
      </p:sp>
    </p:spTree>
    <p:extLst>
      <p:ext uri="{BB962C8B-B14F-4D97-AF65-F5344CB8AC3E}">
        <p14:creationId xmlns:p14="http://schemas.microsoft.com/office/powerpoint/2010/main" val="2240979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6465034E-8202-4810-A52B-758A6B41BB39}" type="slidenum">
              <a:rPr lang="ru-RU" smtClean="0"/>
              <a:pPr>
                <a:defRPr/>
              </a:pPr>
              <a:t>23</a:t>
            </a:fld>
            <a:endParaRPr lang="ru-RU"/>
          </a:p>
        </p:txBody>
      </p:sp>
    </p:spTree>
    <p:extLst>
      <p:ext uri="{BB962C8B-B14F-4D97-AF65-F5344CB8AC3E}">
        <p14:creationId xmlns:p14="http://schemas.microsoft.com/office/powerpoint/2010/main" val="3631574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AB04A2DC-8563-42A0-9CED-33E520784565}" type="slidenum">
              <a:rPr lang="ru-RU" smtClean="0">
                <a:solidFill>
                  <a:prstClr val="black"/>
                </a:solidFill>
              </a:rPr>
              <a:pPr>
                <a:defRPr/>
              </a:pPr>
              <a:t>27</a:t>
            </a:fld>
            <a:endParaRPr lang="ru-RU">
              <a:solidFill>
                <a:prstClr val="black"/>
              </a:solidFill>
            </a:endParaRPr>
          </a:p>
        </p:txBody>
      </p:sp>
    </p:spTree>
    <p:extLst>
      <p:ext uri="{BB962C8B-B14F-4D97-AF65-F5344CB8AC3E}">
        <p14:creationId xmlns:p14="http://schemas.microsoft.com/office/powerpoint/2010/main" val="476497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pPr>
                <a:defRPr/>
              </a:pPr>
              <a:t>28</a:t>
            </a:fld>
            <a:endParaRPr lang="ru-RU"/>
          </a:p>
        </p:txBody>
      </p:sp>
    </p:spTree>
    <p:extLst>
      <p:ext uri="{BB962C8B-B14F-4D97-AF65-F5344CB8AC3E}">
        <p14:creationId xmlns:p14="http://schemas.microsoft.com/office/powerpoint/2010/main" val="1210540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defTabSz="908049">
              <a:defRPr/>
            </a:pPr>
            <a:endParaRPr lang="ru-RU" dirty="0" smtClean="0"/>
          </a:p>
        </p:txBody>
      </p:sp>
      <p:sp>
        <p:nvSpPr>
          <p:cNvPr id="4" name="Номер слайда 3"/>
          <p:cNvSpPr>
            <a:spLocks noGrp="1"/>
          </p:cNvSpPr>
          <p:nvPr>
            <p:ph type="sldNum" sz="quarter" idx="10"/>
          </p:nvPr>
        </p:nvSpPr>
        <p:spPr/>
        <p:txBody>
          <a:bodyPr/>
          <a:lstStyle/>
          <a:p>
            <a:fld id="{0EF436CF-9A1A-4C0A-9E55-5F087F8F6AEA}" type="slidenum">
              <a:rPr lang="ru-RU" smtClean="0">
                <a:solidFill>
                  <a:prstClr val="black"/>
                </a:solidFill>
              </a:rPr>
              <a:pPr/>
              <a:t>29</a:t>
            </a:fld>
            <a:endParaRPr lang="ru-RU">
              <a:solidFill>
                <a:prstClr val="black"/>
              </a:solidFill>
            </a:endParaRPr>
          </a:p>
        </p:txBody>
      </p:sp>
    </p:spTree>
    <p:extLst>
      <p:ext uri="{BB962C8B-B14F-4D97-AF65-F5344CB8AC3E}">
        <p14:creationId xmlns:p14="http://schemas.microsoft.com/office/powerpoint/2010/main" val="4076113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6465034E-8202-4810-A52B-758A6B41BB39}" type="slidenum">
              <a:rPr lang="ru-RU" smtClean="0"/>
              <a:pPr>
                <a:defRPr/>
              </a:pPr>
              <a:t>31</a:t>
            </a:fld>
            <a:endParaRPr lang="ru-RU"/>
          </a:p>
        </p:txBody>
      </p:sp>
    </p:spTree>
    <p:extLst>
      <p:ext uri="{BB962C8B-B14F-4D97-AF65-F5344CB8AC3E}">
        <p14:creationId xmlns:p14="http://schemas.microsoft.com/office/powerpoint/2010/main" val="4012645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pPr>
                <a:defRPr/>
              </a:pPr>
              <a:t>2</a:t>
            </a:fld>
            <a:endParaRPr lang="ru-RU"/>
          </a:p>
        </p:txBody>
      </p:sp>
    </p:spTree>
    <p:extLst>
      <p:ext uri="{BB962C8B-B14F-4D97-AF65-F5344CB8AC3E}">
        <p14:creationId xmlns:p14="http://schemas.microsoft.com/office/powerpoint/2010/main" val="494864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solidFill>
                  <a:prstClr val="black"/>
                </a:solidFill>
              </a:rPr>
              <a:pPr>
                <a:defRPr/>
              </a:pPr>
              <a:t>33</a:t>
            </a:fld>
            <a:endParaRPr lang="ru-RU">
              <a:solidFill>
                <a:prstClr val="black"/>
              </a:solidFill>
            </a:endParaRPr>
          </a:p>
        </p:txBody>
      </p:sp>
    </p:spTree>
    <p:extLst>
      <p:ext uri="{BB962C8B-B14F-4D97-AF65-F5344CB8AC3E}">
        <p14:creationId xmlns:p14="http://schemas.microsoft.com/office/powerpoint/2010/main" val="1797976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009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dirty="0" smtClean="0"/>
          </a:p>
        </p:txBody>
      </p:sp>
      <p:sp>
        <p:nvSpPr>
          <p:cNvPr id="26010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E79F8800-B887-4C45-9059-A9654FAB6342}" type="slidenum">
              <a:rPr lang="ru-RU" altLang="ru-RU" smtClean="0">
                <a:latin typeface="Calibri" pitchFamily="34" charset="0"/>
              </a:rPr>
              <a:pPr/>
              <a:t>39</a:t>
            </a:fld>
            <a:endParaRPr lang="ru-RU" altLang="ru-RU" smtClean="0">
              <a:latin typeface="Calibri" pitchFamily="34" charset="0"/>
            </a:endParaRPr>
          </a:p>
        </p:txBody>
      </p:sp>
    </p:spTree>
    <p:extLst>
      <p:ext uri="{BB962C8B-B14F-4D97-AF65-F5344CB8AC3E}">
        <p14:creationId xmlns:p14="http://schemas.microsoft.com/office/powerpoint/2010/main" val="1459419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5498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E7088AF1-BF67-4354-825A-0F389967D9BD}" type="slidenum">
              <a:rPr lang="ru-RU" altLang="ru-RU" smtClean="0">
                <a:latin typeface="Calibri" pitchFamily="34" charset="0"/>
              </a:rPr>
              <a:pPr/>
              <a:t>40</a:t>
            </a:fld>
            <a:endParaRPr lang="ru-RU" altLang="ru-RU" smtClean="0">
              <a:latin typeface="Calibri" pitchFamily="34" charset="0"/>
            </a:endParaRPr>
          </a:p>
        </p:txBody>
      </p:sp>
    </p:spTree>
    <p:extLst>
      <p:ext uri="{BB962C8B-B14F-4D97-AF65-F5344CB8AC3E}">
        <p14:creationId xmlns:p14="http://schemas.microsoft.com/office/powerpoint/2010/main" val="2959030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5600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97151B88-868A-45F2-9F89-8DA1C847365D}" type="slidenum">
              <a:rPr lang="ru-RU" altLang="ru-RU" smtClean="0">
                <a:latin typeface="Calibri" pitchFamily="34" charset="0"/>
              </a:rPr>
              <a:pPr/>
              <a:t>41</a:t>
            </a:fld>
            <a:endParaRPr lang="ru-RU" altLang="ru-RU" smtClean="0">
              <a:latin typeface="Calibri" pitchFamily="34" charset="0"/>
            </a:endParaRPr>
          </a:p>
        </p:txBody>
      </p:sp>
    </p:spTree>
    <p:extLst>
      <p:ext uri="{BB962C8B-B14F-4D97-AF65-F5344CB8AC3E}">
        <p14:creationId xmlns:p14="http://schemas.microsoft.com/office/powerpoint/2010/main" val="797686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43</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pPr>
                <a:defRPr/>
              </a:pPr>
              <a:t>44</a:t>
            </a:fld>
            <a:endParaRPr lang="ru-RU"/>
          </a:p>
        </p:txBody>
      </p:sp>
    </p:spTree>
    <p:extLst>
      <p:ext uri="{BB962C8B-B14F-4D97-AF65-F5344CB8AC3E}">
        <p14:creationId xmlns:p14="http://schemas.microsoft.com/office/powerpoint/2010/main" val="4241756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pPr/>
              <a:t>45</a:t>
            </a:fld>
            <a:endParaRPr lang="ru-RU"/>
          </a:p>
        </p:txBody>
      </p:sp>
    </p:spTree>
    <p:extLst>
      <p:ext uri="{BB962C8B-B14F-4D97-AF65-F5344CB8AC3E}">
        <p14:creationId xmlns:p14="http://schemas.microsoft.com/office/powerpoint/2010/main" val="782947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solidFill>
                  <a:prstClr val="black"/>
                </a:solidFill>
              </a:rPr>
              <a:pPr>
                <a:defRPr/>
              </a:pPr>
              <a:t>46</a:t>
            </a:fld>
            <a:endParaRPr lang="ru-RU">
              <a:solidFill>
                <a:prstClr val="black"/>
              </a:solidFill>
            </a:endParaRPr>
          </a:p>
        </p:txBody>
      </p:sp>
    </p:spTree>
    <p:extLst>
      <p:ext uri="{BB962C8B-B14F-4D97-AF65-F5344CB8AC3E}">
        <p14:creationId xmlns:p14="http://schemas.microsoft.com/office/powerpoint/2010/main" val="400311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pPr/>
              <a:t>47</a:t>
            </a:fld>
            <a:endParaRPr lang="ru-RU"/>
          </a:p>
        </p:txBody>
      </p:sp>
    </p:spTree>
    <p:extLst>
      <p:ext uri="{BB962C8B-B14F-4D97-AF65-F5344CB8AC3E}">
        <p14:creationId xmlns:p14="http://schemas.microsoft.com/office/powerpoint/2010/main" val="14210950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49</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ru-RU" smtClean="0">
                <a:solidFill>
                  <a:prstClr val="black"/>
                </a:solidFill>
              </a:rPr>
              <a:t>КЕЙСИСТЕМС (С)</a:t>
            </a:r>
          </a:p>
        </p:txBody>
      </p:sp>
      <p:sp>
        <p:nvSpPr>
          <p:cNvPr id="1843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5EA0C9D-987A-480E-B020-63FDFF612E34}" type="slidenum">
              <a:rPr lang="ru-RU">
                <a:solidFill>
                  <a:prstClr val="black"/>
                </a:solidFill>
              </a:rPr>
              <a:pPr>
                <a:defRPr/>
              </a:pPr>
              <a:t>5</a:t>
            </a:fld>
            <a:endParaRPr lang="ru-RU">
              <a:solidFill>
                <a:prstClr val="black"/>
              </a:solidFill>
            </a:endParaRPr>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5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solidFill>
                  <a:prstClr val="black"/>
                </a:solidFill>
              </a:rPr>
              <a:pPr>
                <a:defRPr/>
              </a:pPr>
              <a:t>50</a:t>
            </a:fld>
            <a:endParaRPr lang="ru-RU">
              <a:solidFill>
                <a:prstClr val="black"/>
              </a:solidFill>
            </a:endParaRPr>
          </a:p>
        </p:txBody>
      </p:sp>
    </p:spTree>
    <p:extLst>
      <p:ext uri="{BB962C8B-B14F-4D97-AF65-F5344CB8AC3E}">
        <p14:creationId xmlns:p14="http://schemas.microsoft.com/office/powerpoint/2010/main" val="4241756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51</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pPr>
                <a:defRPr/>
              </a:pPr>
              <a:t>52</a:t>
            </a:fld>
            <a:endParaRPr lang="ru-RU"/>
          </a:p>
        </p:txBody>
      </p:sp>
    </p:spTree>
    <p:extLst>
      <p:ext uri="{BB962C8B-B14F-4D97-AF65-F5344CB8AC3E}">
        <p14:creationId xmlns:p14="http://schemas.microsoft.com/office/powerpoint/2010/main" val="1849397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pPr/>
              <a:t>53</a:t>
            </a:fld>
            <a:endParaRPr lang="ru-RU"/>
          </a:p>
        </p:txBody>
      </p:sp>
    </p:spTree>
    <p:extLst>
      <p:ext uri="{BB962C8B-B14F-4D97-AF65-F5344CB8AC3E}">
        <p14:creationId xmlns:p14="http://schemas.microsoft.com/office/powerpoint/2010/main" val="2812295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solidFill>
                  <a:prstClr val="black"/>
                </a:solidFill>
              </a:rPr>
              <a:pPr>
                <a:defRPr/>
              </a:pPr>
              <a:t>54</a:t>
            </a:fld>
            <a:endParaRPr lang="ru-RU">
              <a:solidFill>
                <a:prstClr val="black"/>
              </a:solidFill>
            </a:endParaRPr>
          </a:p>
        </p:txBody>
      </p:sp>
    </p:spTree>
    <p:extLst>
      <p:ext uri="{BB962C8B-B14F-4D97-AF65-F5344CB8AC3E}">
        <p14:creationId xmlns:p14="http://schemas.microsoft.com/office/powerpoint/2010/main" val="25571805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pPr/>
              <a:t>55</a:t>
            </a:fld>
            <a:endParaRPr lang="ru-RU"/>
          </a:p>
        </p:txBody>
      </p:sp>
    </p:spTree>
    <p:extLst>
      <p:ext uri="{BB962C8B-B14F-4D97-AF65-F5344CB8AC3E}">
        <p14:creationId xmlns:p14="http://schemas.microsoft.com/office/powerpoint/2010/main" val="7829473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solidFill>
                  <a:prstClr val="black"/>
                </a:solidFill>
              </a:rPr>
              <a:pPr>
                <a:defRPr/>
              </a:pPr>
              <a:t>56</a:t>
            </a:fld>
            <a:endParaRPr lang="ru-RU">
              <a:solidFill>
                <a:prstClr val="black"/>
              </a:solidFill>
            </a:endParaRPr>
          </a:p>
        </p:txBody>
      </p:sp>
    </p:spTree>
    <p:extLst>
      <p:ext uri="{BB962C8B-B14F-4D97-AF65-F5344CB8AC3E}">
        <p14:creationId xmlns:p14="http://schemas.microsoft.com/office/powerpoint/2010/main" val="42417565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57</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pPr/>
              <a:t>59</a:t>
            </a:fld>
            <a:endParaRPr lang="ru-RU"/>
          </a:p>
        </p:txBody>
      </p:sp>
    </p:spTree>
    <p:extLst>
      <p:ext uri="{BB962C8B-B14F-4D97-AF65-F5344CB8AC3E}">
        <p14:creationId xmlns:p14="http://schemas.microsoft.com/office/powerpoint/2010/main" val="782947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solidFill>
                  <a:prstClr val="black"/>
                </a:solidFill>
              </a:rPr>
              <a:pPr>
                <a:defRPr/>
              </a:pPr>
              <a:t>60</a:t>
            </a:fld>
            <a:endParaRPr lang="ru-RU">
              <a:solidFill>
                <a:prstClr val="black"/>
              </a:solidFill>
            </a:endParaRPr>
          </a:p>
        </p:txBody>
      </p:sp>
    </p:spTree>
    <p:extLst>
      <p:ext uri="{BB962C8B-B14F-4D97-AF65-F5344CB8AC3E}">
        <p14:creationId xmlns:p14="http://schemas.microsoft.com/office/powerpoint/2010/main" val="4241756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6465034E-8202-4810-A52B-758A6B41BB39}" type="slidenum">
              <a:rPr lang="ru-RU" smtClean="0"/>
              <a:pPr>
                <a:defRPr/>
              </a:pPr>
              <a:t>7</a:t>
            </a:fld>
            <a:endParaRPr lang="ru-RU"/>
          </a:p>
        </p:txBody>
      </p:sp>
    </p:spTree>
    <p:extLst>
      <p:ext uri="{BB962C8B-B14F-4D97-AF65-F5344CB8AC3E}">
        <p14:creationId xmlns:p14="http://schemas.microsoft.com/office/powerpoint/2010/main" val="26570760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61</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solidFill>
                  <a:prstClr val="black"/>
                </a:solidFill>
              </a:rPr>
              <a:pPr>
                <a:defRPr/>
              </a:pPr>
              <a:t>62</a:t>
            </a:fld>
            <a:endParaRPr lang="ru-RU">
              <a:solidFill>
                <a:prstClr val="black"/>
              </a:solidFill>
            </a:endParaRPr>
          </a:p>
        </p:txBody>
      </p:sp>
    </p:spTree>
    <p:extLst>
      <p:ext uri="{BB962C8B-B14F-4D97-AF65-F5344CB8AC3E}">
        <p14:creationId xmlns:p14="http://schemas.microsoft.com/office/powerpoint/2010/main" val="42417565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63</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solidFill>
                  <a:prstClr val="black"/>
                </a:solidFill>
              </a:rPr>
              <a:pPr>
                <a:defRPr/>
              </a:pPr>
              <a:t>64</a:t>
            </a:fld>
            <a:endParaRPr lang="ru-RU">
              <a:solidFill>
                <a:prstClr val="black"/>
              </a:solidFill>
            </a:endParaRPr>
          </a:p>
        </p:txBody>
      </p:sp>
    </p:spTree>
    <p:extLst>
      <p:ext uri="{BB962C8B-B14F-4D97-AF65-F5344CB8AC3E}">
        <p14:creationId xmlns:p14="http://schemas.microsoft.com/office/powerpoint/2010/main" val="34436864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65</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67</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69</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solidFill>
                  <a:prstClr val="black"/>
                </a:solidFill>
              </a:rPr>
              <a:pPr>
                <a:defRPr/>
              </a:pPr>
              <a:t>70</a:t>
            </a:fld>
            <a:endParaRPr lang="ru-RU">
              <a:solidFill>
                <a:prstClr val="black"/>
              </a:solidFill>
            </a:endParaRPr>
          </a:p>
        </p:txBody>
      </p:sp>
    </p:spTree>
    <p:extLst>
      <p:ext uri="{BB962C8B-B14F-4D97-AF65-F5344CB8AC3E}">
        <p14:creationId xmlns:p14="http://schemas.microsoft.com/office/powerpoint/2010/main" val="42417565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71</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pPr>
                <a:defRPr/>
              </a:pPr>
              <a:t>72</a:t>
            </a:fld>
            <a:endParaRPr lang="ru-RU"/>
          </a:p>
        </p:txBody>
      </p:sp>
    </p:spTree>
    <p:extLst>
      <p:ext uri="{BB962C8B-B14F-4D97-AF65-F5344CB8AC3E}">
        <p14:creationId xmlns:p14="http://schemas.microsoft.com/office/powerpoint/2010/main" val="4241756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6465034E-8202-4810-A52B-758A6B41BB39}" type="slidenum">
              <a:rPr lang="ru-RU" smtClean="0"/>
              <a:pPr>
                <a:defRPr/>
              </a:pPr>
              <a:t>8</a:t>
            </a:fld>
            <a:endParaRPr lang="ru-RU"/>
          </a:p>
        </p:txBody>
      </p:sp>
    </p:spTree>
    <p:extLst>
      <p:ext uri="{BB962C8B-B14F-4D97-AF65-F5344CB8AC3E}">
        <p14:creationId xmlns:p14="http://schemas.microsoft.com/office/powerpoint/2010/main" val="26570760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73</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pPr>
                <a:defRPr/>
              </a:pPr>
              <a:t>74</a:t>
            </a:fld>
            <a:endParaRPr lang="ru-RU"/>
          </a:p>
        </p:txBody>
      </p:sp>
    </p:spTree>
    <p:extLst>
      <p:ext uri="{BB962C8B-B14F-4D97-AF65-F5344CB8AC3E}">
        <p14:creationId xmlns:p14="http://schemas.microsoft.com/office/powerpoint/2010/main" val="42417565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75</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solidFill>
                  <a:prstClr val="black"/>
                </a:solidFill>
              </a:rPr>
              <a:pPr>
                <a:defRPr/>
              </a:pPr>
              <a:t>76</a:t>
            </a:fld>
            <a:endParaRPr lang="ru-RU">
              <a:solidFill>
                <a:prstClr val="black"/>
              </a:solidFill>
            </a:endParaRPr>
          </a:p>
        </p:txBody>
      </p:sp>
    </p:spTree>
    <p:extLst>
      <p:ext uri="{BB962C8B-B14F-4D97-AF65-F5344CB8AC3E}">
        <p14:creationId xmlns:p14="http://schemas.microsoft.com/office/powerpoint/2010/main" val="42417565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77</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pPr/>
              <a:t>79</a:t>
            </a:fld>
            <a:endParaRPr lang="ru-RU"/>
          </a:p>
        </p:txBody>
      </p:sp>
    </p:spTree>
    <p:extLst>
      <p:ext uri="{BB962C8B-B14F-4D97-AF65-F5344CB8AC3E}">
        <p14:creationId xmlns:p14="http://schemas.microsoft.com/office/powerpoint/2010/main" val="7829473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solidFill>
                  <a:prstClr val="black"/>
                </a:solidFill>
              </a:rPr>
              <a:pPr>
                <a:defRPr/>
              </a:pPr>
              <a:t>80</a:t>
            </a:fld>
            <a:endParaRPr lang="ru-RU">
              <a:solidFill>
                <a:prstClr val="black"/>
              </a:solidFill>
            </a:endParaRPr>
          </a:p>
        </p:txBody>
      </p:sp>
    </p:spTree>
    <p:extLst>
      <p:ext uri="{BB962C8B-B14F-4D97-AF65-F5344CB8AC3E}">
        <p14:creationId xmlns:p14="http://schemas.microsoft.com/office/powerpoint/2010/main" val="42417565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81</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pPr>
                <a:defRPr/>
              </a:pPr>
              <a:t>82</a:t>
            </a:fld>
            <a:endParaRPr lang="ru-RU"/>
          </a:p>
        </p:txBody>
      </p:sp>
    </p:spTree>
    <p:extLst>
      <p:ext uri="{BB962C8B-B14F-4D97-AF65-F5344CB8AC3E}">
        <p14:creationId xmlns:p14="http://schemas.microsoft.com/office/powerpoint/2010/main" val="42417565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pPr/>
              <a:t>83</a:t>
            </a:fld>
            <a:endParaRPr lang="ru-RU"/>
          </a:p>
        </p:txBody>
      </p:sp>
    </p:spTree>
    <p:extLst>
      <p:ext uri="{BB962C8B-B14F-4D97-AF65-F5344CB8AC3E}">
        <p14:creationId xmlns:p14="http://schemas.microsoft.com/office/powerpoint/2010/main" val="782947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8397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734" indent="-285667">
              <a:spcBef>
                <a:spcPct val="30000"/>
              </a:spcBef>
              <a:defRPr sz="1200">
                <a:solidFill>
                  <a:schemeClr val="tx1"/>
                </a:solidFill>
                <a:latin typeface="Calibri" pitchFamily="34" charset="0"/>
              </a:defRPr>
            </a:lvl2pPr>
            <a:lvl3pPr marL="1142668" indent="-228534">
              <a:spcBef>
                <a:spcPct val="30000"/>
              </a:spcBef>
              <a:defRPr sz="1200">
                <a:solidFill>
                  <a:schemeClr val="tx1"/>
                </a:solidFill>
                <a:latin typeface="Calibri" pitchFamily="34" charset="0"/>
              </a:defRPr>
            </a:lvl3pPr>
            <a:lvl4pPr marL="1599734" indent="-228534">
              <a:spcBef>
                <a:spcPct val="30000"/>
              </a:spcBef>
              <a:defRPr sz="1200">
                <a:solidFill>
                  <a:schemeClr val="tx1"/>
                </a:solidFill>
                <a:latin typeface="Calibri" pitchFamily="34" charset="0"/>
              </a:defRPr>
            </a:lvl4pPr>
            <a:lvl5pPr marL="2056802" indent="-228534">
              <a:spcBef>
                <a:spcPct val="30000"/>
              </a:spcBef>
              <a:defRPr sz="1200">
                <a:solidFill>
                  <a:schemeClr val="tx1"/>
                </a:solidFill>
                <a:latin typeface="Calibri" pitchFamily="34" charset="0"/>
              </a:defRPr>
            </a:lvl5pPr>
            <a:lvl6pPr marL="2513868" indent="-228534" eaLnBrk="0" fontAlgn="base" hangingPunct="0">
              <a:spcBef>
                <a:spcPct val="30000"/>
              </a:spcBef>
              <a:spcAft>
                <a:spcPct val="0"/>
              </a:spcAft>
              <a:defRPr sz="1200">
                <a:solidFill>
                  <a:schemeClr val="tx1"/>
                </a:solidFill>
                <a:latin typeface="Calibri" pitchFamily="34" charset="0"/>
              </a:defRPr>
            </a:lvl6pPr>
            <a:lvl7pPr marL="2970936" indent="-228534" eaLnBrk="0" fontAlgn="base" hangingPunct="0">
              <a:spcBef>
                <a:spcPct val="30000"/>
              </a:spcBef>
              <a:spcAft>
                <a:spcPct val="0"/>
              </a:spcAft>
              <a:defRPr sz="1200">
                <a:solidFill>
                  <a:schemeClr val="tx1"/>
                </a:solidFill>
                <a:latin typeface="Calibri" pitchFamily="34" charset="0"/>
              </a:defRPr>
            </a:lvl7pPr>
            <a:lvl8pPr marL="3428002" indent="-228534" eaLnBrk="0" fontAlgn="base" hangingPunct="0">
              <a:spcBef>
                <a:spcPct val="30000"/>
              </a:spcBef>
              <a:spcAft>
                <a:spcPct val="0"/>
              </a:spcAft>
              <a:defRPr sz="1200">
                <a:solidFill>
                  <a:schemeClr val="tx1"/>
                </a:solidFill>
                <a:latin typeface="Calibri" pitchFamily="34" charset="0"/>
              </a:defRPr>
            </a:lvl8pPr>
            <a:lvl9pPr marL="3885069" indent="-228534" eaLnBrk="0" fontAlgn="base" hangingPunct="0">
              <a:spcBef>
                <a:spcPct val="30000"/>
              </a:spcBef>
              <a:spcAft>
                <a:spcPct val="0"/>
              </a:spcAft>
              <a:defRPr sz="1200">
                <a:solidFill>
                  <a:schemeClr val="tx1"/>
                </a:solidFill>
                <a:latin typeface="Calibri" pitchFamily="34" charset="0"/>
              </a:defRPr>
            </a:lvl9pPr>
          </a:lstStyle>
          <a:p>
            <a:pPr>
              <a:spcBef>
                <a:spcPct val="0"/>
              </a:spcBef>
            </a:pPr>
            <a:fld id="{66D08C80-00A6-4C6F-BC79-E3C8547CAC32}" type="slidenum">
              <a:rPr lang="ru-RU" altLang="ru-RU">
                <a:solidFill>
                  <a:srgbClr val="000000"/>
                </a:solidFill>
              </a:rPr>
              <a:pPr>
                <a:spcBef>
                  <a:spcPct val="0"/>
                </a:spcBef>
              </a:pPr>
              <a:t>12</a:t>
            </a:fld>
            <a:endParaRPr lang="ru-RU" altLang="ru-RU">
              <a:solidFill>
                <a:srgbClr val="000000"/>
              </a:solidFill>
            </a:endParaRPr>
          </a:p>
        </p:txBody>
      </p:sp>
    </p:spTree>
    <p:extLst>
      <p:ext uri="{BB962C8B-B14F-4D97-AF65-F5344CB8AC3E}">
        <p14:creationId xmlns:p14="http://schemas.microsoft.com/office/powerpoint/2010/main" val="39442309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pPr>
                <a:defRPr/>
              </a:pPr>
              <a:t>84</a:t>
            </a:fld>
            <a:endParaRPr lang="ru-RU"/>
          </a:p>
        </p:txBody>
      </p:sp>
    </p:spTree>
    <p:extLst>
      <p:ext uri="{BB962C8B-B14F-4D97-AF65-F5344CB8AC3E}">
        <p14:creationId xmlns:p14="http://schemas.microsoft.com/office/powerpoint/2010/main" val="42417565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pPr/>
              <a:t>85</a:t>
            </a:fld>
            <a:endParaRPr lang="ru-RU"/>
          </a:p>
        </p:txBody>
      </p:sp>
    </p:spTree>
    <p:extLst>
      <p:ext uri="{BB962C8B-B14F-4D97-AF65-F5344CB8AC3E}">
        <p14:creationId xmlns:p14="http://schemas.microsoft.com/office/powerpoint/2010/main" val="7829473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pPr>
                <a:defRPr/>
              </a:pPr>
              <a:t>87</a:t>
            </a:fld>
            <a:endParaRPr lang="ru-RU"/>
          </a:p>
        </p:txBody>
      </p:sp>
    </p:spTree>
    <p:extLst>
      <p:ext uri="{BB962C8B-B14F-4D97-AF65-F5344CB8AC3E}">
        <p14:creationId xmlns:p14="http://schemas.microsoft.com/office/powerpoint/2010/main" val="34460329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465034E-8202-4810-A52B-758A6B41BB39}" type="slidenum">
              <a:rPr lang="ru-RU" smtClean="0"/>
              <a:pPr>
                <a:defRPr/>
              </a:pPr>
              <a:t>89</a:t>
            </a:fld>
            <a:endParaRPr lang="ru-RU"/>
          </a:p>
        </p:txBody>
      </p:sp>
    </p:spTree>
    <p:extLst>
      <p:ext uri="{BB962C8B-B14F-4D97-AF65-F5344CB8AC3E}">
        <p14:creationId xmlns:p14="http://schemas.microsoft.com/office/powerpoint/2010/main" val="201231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dirty="0" smtClean="0"/>
          </a:p>
        </p:txBody>
      </p:sp>
      <p:sp>
        <p:nvSpPr>
          <p:cNvPr id="4" name="Номер слайда 3"/>
          <p:cNvSpPr>
            <a:spLocks noGrp="1"/>
          </p:cNvSpPr>
          <p:nvPr>
            <p:ph type="sldNum" sz="quarter" idx="5"/>
          </p:nvPr>
        </p:nvSpPr>
        <p:spPr/>
        <p:txBody>
          <a:bodyPr/>
          <a:lstStyle/>
          <a:p>
            <a:pPr>
              <a:defRPr/>
            </a:pPr>
            <a:fld id="{841B3155-735C-490E-B44F-4F351DBDB67D}" type="slidenum">
              <a:rPr lang="ru-RU" smtClean="0">
                <a:solidFill>
                  <a:prstClr val="black"/>
                </a:solidFill>
              </a:rPr>
              <a:pPr>
                <a:defRPr/>
              </a:pPr>
              <a:t>13</a:t>
            </a:fld>
            <a:endParaRPr lang="ru-RU">
              <a:solidFill>
                <a:prstClr val="black"/>
              </a:solidFill>
            </a:endParaRPr>
          </a:p>
        </p:txBody>
      </p:sp>
    </p:spTree>
    <p:extLst>
      <p:ext uri="{BB962C8B-B14F-4D97-AF65-F5344CB8AC3E}">
        <p14:creationId xmlns:p14="http://schemas.microsoft.com/office/powerpoint/2010/main" val="3999593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 name="Номер слайда 3"/>
          <p:cNvSpPr>
            <a:spLocks noGrp="1"/>
          </p:cNvSpPr>
          <p:nvPr>
            <p:ph type="sldNum" sz="quarter" idx="5"/>
          </p:nvPr>
        </p:nvSpPr>
        <p:spPr/>
        <p:txBody>
          <a:bodyPr/>
          <a:lstStyle/>
          <a:p>
            <a:pPr>
              <a:defRPr/>
            </a:pPr>
            <a:fld id="{841B3155-735C-490E-B44F-4F351DBDB67D}" type="slidenum">
              <a:rPr lang="ru-RU" smtClean="0">
                <a:solidFill>
                  <a:prstClr val="black"/>
                </a:solidFill>
              </a:rPr>
              <a:pPr>
                <a:defRPr/>
              </a:pPr>
              <a:t>14</a:t>
            </a:fld>
            <a:endParaRPr lang="ru-RU">
              <a:solidFill>
                <a:prstClr val="black"/>
              </a:solidFill>
            </a:endParaRPr>
          </a:p>
        </p:txBody>
      </p:sp>
    </p:spTree>
    <p:extLst>
      <p:ext uri="{BB962C8B-B14F-4D97-AF65-F5344CB8AC3E}">
        <p14:creationId xmlns:p14="http://schemas.microsoft.com/office/powerpoint/2010/main" val="3999593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263900" y="509588"/>
            <a:ext cx="3398838" cy="2549525"/>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2138C490-AD91-4882-AF58-6191D0A1659E}" type="slidenum">
              <a:rPr lang="ru-RU" smtClean="0">
                <a:solidFill>
                  <a:prstClr val="black"/>
                </a:solidFill>
              </a:rPr>
              <a:pPr>
                <a:defRPr/>
              </a:pPr>
              <a:t>15</a:t>
            </a:fld>
            <a:endParaRPr lang="ru-RU">
              <a:solidFill>
                <a:prstClr val="black"/>
              </a:solidFill>
            </a:endParaRPr>
          </a:p>
        </p:txBody>
      </p:sp>
    </p:spTree>
    <p:extLst>
      <p:ext uri="{BB962C8B-B14F-4D97-AF65-F5344CB8AC3E}">
        <p14:creationId xmlns:p14="http://schemas.microsoft.com/office/powerpoint/2010/main" val="1011760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a:defRPr/>
            </a:pPr>
            <a:endParaRPr lang="ru-RU" dirty="0"/>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01837AA2-A108-48EB-B8E3-425899046359}" type="slidenum">
              <a:rPr lang="ru-RU" smtClean="0"/>
              <a:pPr>
                <a:defRPr/>
              </a:pPr>
              <a:t>‹#›</a:t>
            </a:fld>
            <a:endParaRPr lang="ru-RU" dirty="0"/>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endParaRPr lang="ru-RU" dirty="0"/>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7BE15313-B841-44C1-BD37-82F30A73F5C5}" type="slidenum">
              <a:rPr lang="ru-RU" smtClean="0"/>
              <a:pPr>
                <a:defRPr/>
              </a:pPr>
              <a:t>‹#›</a:t>
            </a:fld>
            <a:endParaRPr lang="ru-RU" dirty="0"/>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defRPr/>
            </a:pPr>
            <a:endParaRPr lang="ru-RU" dirty="0"/>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BE5FEC12-1721-449A-A00F-DC8290049858}" type="slidenum">
              <a:rPr lang="ru-RU" smtClean="0"/>
              <a:pPr>
                <a:defRPr/>
              </a:pPr>
              <a:t>‹#›</a:t>
            </a:fld>
            <a:endParaRPr lang="ru-RU"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endParaRPr lang="ru-RU" dirty="0"/>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1FA0563B-07DB-43B2-82BB-1D3AD496FF06}" type="slidenum">
              <a:rPr lang="ru-RU" smtClean="0"/>
              <a:pPr>
                <a:defRPr/>
              </a:pPr>
              <a:t>‹#›</a:t>
            </a:fld>
            <a:endParaRPr lang="ru-RU"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ru-RU" dirty="0"/>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58E89BCA-3487-4876-9604-97265625C44C}" type="slidenum">
              <a:rPr lang="ru-RU" smtClean="0"/>
              <a:pPr>
                <a:defRPr/>
              </a:pPr>
              <a:t>‹#›</a:t>
            </a:fld>
            <a:endParaRPr lang="ru-RU" dirty="0"/>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endParaRPr lang="ru-RU" dirty="0"/>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ACE44C10-DD94-4496-87DE-9DB4F8474144}" type="slidenum">
              <a:rPr lang="ru-RU" smtClean="0"/>
              <a:pPr>
                <a:defRPr/>
              </a:pPr>
              <a:t>‹#›</a:t>
            </a:fld>
            <a:endParaRPr lang="ru-RU"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ru-RU" dirty="0"/>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3327E1B2-443C-4541-BF62-2FCEECF355A2}" type="slidenum">
              <a:rPr lang="ru-RU" smtClean="0"/>
              <a:pPr>
                <a:defRPr/>
              </a:pPr>
              <a:t>‹#›</a:t>
            </a:fld>
            <a:endParaRPr lang="ru-RU" dirty="0"/>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a:defRPr/>
            </a:pPr>
            <a:endParaRPr lang="ru-RU" dirty="0"/>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603CB6D7-C9EC-47A9-92F6-974A8A09E793}" type="slidenum">
              <a:rPr lang="ru-RU" smtClean="0"/>
              <a:pPr>
                <a:defRPr/>
              </a:pPr>
              <a:t>‹#›</a:t>
            </a:fld>
            <a:endParaRPr lang="ru-RU" dirty="0"/>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2483768" y="116632"/>
            <a:ext cx="6512511" cy="1143000"/>
          </a:xfrm>
        </p:spPr>
        <p:txBody>
          <a:bodyPr/>
          <a:lstStyle/>
          <a:p>
            <a:r>
              <a:rPr lang="ru-RU" dirty="0" smtClean="0"/>
              <a:t>Образец заголовка</a:t>
            </a:r>
            <a:endParaRPr lang="en-US" dirty="0"/>
          </a:p>
        </p:txBody>
      </p:sp>
      <p:sp>
        <p:nvSpPr>
          <p:cNvPr id="5" name="Slide Number Placeholder 4"/>
          <p:cNvSpPr>
            <a:spLocks noGrp="1"/>
          </p:cNvSpPr>
          <p:nvPr>
            <p:ph type="sldNum" sz="quarter" idx="12"/>
          </p:nvPr>
        </p:nvSpPr>
        <p:spPr>
          <a:xfrm>
            <a:off x="8147248" y="6473403"/>
            <a:ext cx="1006489" cy="365125"/>
          </a:xfrm>
        </p:spPr>
        <p:txBody>
          <a:bodyPr/>
          <a:lstStyle>
            <a:lvl1pPr>
              <a:defRPr>
                <a:solidFill>
                  <a:schemeClr val="tx1"/>
                </a:solidFill>
              </a:defRPr>
            </a:lvl1pPr>
          </a:lstStyle>
          <a:p>
            <a:pPr>
              <a:defRPr/>
            </a:pPr>
            <a:fld id="{8135DCAC-F131-4C56-82C1-BB591457AF70}" type="slidenum">
              <a:rPr lang="ru-RU" smtClean="0"/>
              <a:pPr>
                <a:defRPr/>
              </a:pPr>
              <a:t>‹#›</a:t>
            </a:fld>
            <a:endParaRPr lang="ru-RU"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a:defRPr/>
            </a:pPr>
            <a:endParaRPr lang="ru-RU" dirty="0"/>
          </a:p>
        </p:txBody>
      </p:sp>
      <p:sp>
        <p:nvSpPr>
          <p:cNvPr id="4" name="Нижний колонтитул 3"/>
          <p:cNvSpPr>
            <a:spLocks noGrp="1"/>
          </p:cNvSpPr>
          <p:nvPr>
            <p:ph type="ftr" sz="quarter" idx="11"/>
          </p:nvPr>
        </p:nvSpPr>
        <p:spPr/>
        <p:txBody>
          <a:bodyPr/>
          <a:lstStyle/>
          <a:p>
            <a:pPr>
              <a:defRPr/>
            </a:pPr>
            <a:endParaRPr lang="ru-RU"/>
          </a:p>
        </p:txBody>
      </p:sp>
      <p:sp>
        <p:nvSpPr>
          <p:cNvPr id="5" name="Номер слайда 4"/>
          <p:cNvSpPr>
            <a:spLocks noGrp="1"/>
          </p:cNvSpPr>
          <p:nvPr>
            <p:ph type="sldNum" sz="quarter" idx="12"/>
          </p:nvPr>
        </p:nvSpPr>
        <p:spPr/>
        <p:txBody>
          <a:bodyPr/>
          <a:lstStyle/>
          <a:p>
            <a:pPr>
              <a:defRPr/>
            </a:pPr>
            <a:fld id="{8135DCAC-F131-4C56-82C1-BB591457AF70}" type="slidenum">
              <a:rPr lang="ru-RU" smtClean="0"/>
              <a:pPr>
                <a:defRPr/>
              </a:pPr>
              <a:t>‹#›</a:t>
            </a:fld>
            <a:endParaRPr lang="ru-RU" dirty="0"/>
          </a:p>
        </p:txBody>
      </p:sp>
    </p:spTree>
    <p:extLst>
      <p:ext uri="{BB962C8B-B14F-4D97-AF65-F5344CB8AC3E}">
        <p14:creationId xmlns:p14="http://schemas.microsoft.com/office/powerpoint/2010/main" val="1655523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ru-RU" dirty="0"/>
          </a:p>
        </p:txBody>
      </p:sp>
      <p:sp>
        <p:nvSpPr>
          <p:cNvPr id="3" name="Footer Placeholder 2"/>
          <p:cNvSpPr>
            <a:spLocks noGrp="1"/>
          </p:cNvSpPr>
          <p:nvPr>
            <p:ph type="ftr" sz="quarter" idx="11"/>
          </p:nvPr>
        </p:nvSpPr>
        <p:spPr/>
        <p:txBody>
          <a:bodyPr/>
          <a:lstStyle/>
          <a:p>
            <a:pPr>
              <a:defRPr/>
            </a:pPr>
            <a:endParaRPr lang="ru-RU"/>
          </a:p>
        </p:txBody>
      </p:sp>
      <p:sp>
        <p:nvSpPr>
          <p:cNvPr id="4" name="Slide Number Placeholder 3"/>
          <p:cNvSpPr>
            <a:spLocks noGrp="1"/>
          </p:cNvSpPr>
          <p:nvPr>
            <p:ph type="sldNum" sz="quarter" idx="12"/>
          </p:nvPr>
        </p:nvSpPr>
        <p:spPr/>
        <p:txBody>
          <a:bodyPr/>
          <a:lstStyle/>
          <a:p>
            <a:pPr>
              <a:defRPr/>
            </a:pPr>
            <a:fld id="{D78B4E9E-DC20-4671-BC32-BBFE77E2ACA0}" type="slidenum">
              <a:rPr lang="ru-RU" smtClean="0"/>
              <a:pPr>
                <a:defRPr/>
              </a:pPr>
              <a:t>‹#›</a:t>
            </a:fld>
            <a:endParaRPr lang="ru-RU"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endParaRPr lang="ru-RU" dirty="0"/>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E9943F0E-A427-490E-ABE9-659AE898AE1C}" type="slidenum">
              <a:rPr lang="ru-RU" smtClean="0"/>
              <a:pPr>
                <a:defRPr/>
              </a:pPr>
              <a:t>‹#›</a:t>
            </a:fld>
            <a:endParaRPr lang="ru-RU"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endParaRPr lang="ru-RU"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defRPr/>
            </a:pPr>
            <a:fld id="{8135DCAC-F131-4C56-82C1-BB591457AF70}" type="slidenum">
              <a:rPr lang="ru-RU" smtClean="0"/>
              <a:pPr>
                <a:defRPr/>
              </a:pPr>
              <a:t>‹#›</a:t>
            </a:fld>
            <a:endParaRPr lang="ru-RU" dirty="0"/>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8" r:id="rId7"/>
    <p:sldLayoutId id="2147483693" r:id="rId8"/>
    <p:sldLayoutId id="2147483694" r:id="rId9"/>
    <p:sldLayoutId id="2147483695" r:id="rId10"/>
    <p:sldLayoutId id="2147483696" r:id="rId11"/>
    <p:sldLayoutId id="2147483697" r:id="rId12"/>
  </p:sldLayoutIdLst>
  <p:timing>
    <p:tnLst>
      <p:par>
        <p:cTn id="1" dur="indefinite" restart="never" nodeType="tmRoot"/>
      </p:par>
    </p:tnLst>
  </p:timing>
  <p:hf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chart" Target="../charts/chart2.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chart" Target="../charts/chart5.xml"/><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chart" Target="../charts/chart8.xml"/></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6.xml"/><Relationship Id="rId4" Type="http://schemas.openxmlformats.org/officeDocument/2006/relationships/chart" Target="../charts/char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chart" Target="../charts/chart14.xml"/><Relationship Id="rId5" Type="http://schemas.microsoft.com/office/2007/relationships/hdphoto" Target="../media/hdphoto1.wdp"/><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chart" Target="../charts/chart16.xml"/></Relationships>
</file>

<file path=ppt/slides/_rels/slide22.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chart" Target="../charts/chart17.xml"/><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chart" Target="../charts/chart19.xml"/></Relationships>
</file>

<file path=ppt/slides/_rels/slide28.xml.rels><?xml version="1.0" encoding="UTF-8" standalone="yes"?>
<Relationships xmlns="http://schemas.openxmlformats.org/package/2006/relationships"><Relationship Id="rId3" Type="http://schemas.openxmlformats.org/officeDocument/2006/relationships/chart" Target="../charts/chart20.xml"/><Relationship Id="rId7"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chart" Target="../charts/chart21.xml"/></Relationships>
</file>

<file path=ppt/slides/_rels/slide2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chart" Target="../charts/chart24.xml"/><Relationship Id="rId7" Type="http://schemas.openxmlformats.org/officeDocument/2006/relationships/image" Target="../media/image46.jpeg"/><Relationship Id="rId2" Type="http://schemas.openxmlformats.org/officeDocument/2006/relationships/chart" Target="../charts/chart23.xml"/><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jpeg"/><Relationship Id="rId4" Type="http://schemas.openxmlformats.org/officeDocument/2006/relationships/chart" Target="../charts/chart25.xml"/><Relationship Id="rId9"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chart" Target="../charts/chart27.xml"/></Relationships>
</file>

<file path=ppt/slides/_rels/slide32.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18" Type="http://schemas.openxmlformats.org/officeDocument/2006/relationships/image" Target="../media/image16.png"/><Relationship Id="rId3" Type="http://schemas.openxmlformats.org/officeDocument/2006/relationships/diagramLayout" Target="../diagrams/layout1.xml"/><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diagramData" Target="../diagrams/data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6.xml"/><Relationship Id="rId6" Type="http://schemas.microsoft.com/office/2007/relationships/diagramDrawing" Target="../diagrams/drawing1.xml"/><Relationship Id="rId11" Type="http://schemas.openxmlformats.org/officeDocument/2006/relationships/image" Target="../media/image9.png"/><Relationship Id="rId5" Type="http://schemas.openxmlformats.org/officeDocument/2006/relationships/diagramColors" Target="../diagrams/colors1.xml"/><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diagramQuickStyle" Target="../diagrams/quickStyle1.xml"/><Relationship Id="rId9" Type="http://schemas.openxmlformats.org/officeDocument/2006/relationships/image" Target="../media/image7.png"/><Relationship Id="rId1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chart" Target="../charts/chart31.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chart" Target="../charts/chart3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microsoft.com/office/2007/relationships/hdphoto" Target="../media/hdphoto3.wdp"/></Relationships>
</file>

<file path=ppt/slides/_rels/slide46.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chart" Target="../charts/chart3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chart" Target="../charts/chart36.xml"/><Relationship Id="rId7" Type="http://schemas.openxmlformats.org/officeDocument/2006/relationships/diagramColors" Target="../diagrams/colors4.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chart" Target="../charts/chart37.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chart" Target="../charts/chart38.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66.jpeg"/><Relationship Id="rId4" Type="http://schemas.openxmlformats.org/officeDocument/2006/relationships/image" Target="../media/image67.jpeg"/></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chart" Target="../charts/chart40.xml"/><Relationship Id="rId1" Type="http://schemas.openxmlformats.org/officeDocument/2006/relationships/slideLayout" Target="../slideLayouts/slideLayout6.xml"/><Relationship Id="rId5" Type="http://schemas.openxmlformats.org/officeDocument/2006/relationships/image" Target="../media/image78.png"/><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6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chart" Target="../charts/chart42.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86.jpeg"/></Relationships>
</file>

<file path=ppt/slides/_rels/slide64.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87.jpeg"/><Relationship Id="rId4" Type="http://schemas.openxmlformats.org/officeDocument/2006/relationships/image" Target="../media/image64.jpeg"/></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chart" Target="../charts/chart44.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chart" Target="../charts/chart45.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93.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chart" Target="../charts/chart46.xml"/></Relationships>
</file>

<file path=ppt/slides/_rels/slide7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96.jpeg"/></Relationships>
</file>

<file path=ppt/slides/_rels/slide7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7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53.xml"/><Relationship Id="rId1" Type="http://schemas.openxmlformats.org/officeDocument/2006/relationships/slideLayout" Target="../slideLayouts/slideLayout6.xml"/><Relationship Id="rId5" Type="http://schemas.openxmlformats.org/officeDocument/2006/relationships/image" Target="../media/image100.jpeg"/><Relationship Id="rId4" Type="http://schemas.openxmlformats.org/officeDocument/2006/relationships/chart" Target="../charts/chart50.xml"/></Relationships>
</file>

<file path=ppt/slides/_rels/slide7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chart" Target="../charts/chart51.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93.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chart" Target="../charts/chart53.xml"/><Relationship Id="rId4" Type="http://schemas.openxmlformats.org/officeDocument/2006/relationships/image" Target="../media/image103.jpeg"/></Relationships>
</file>

<file path=ppt/slides/_rels/slide8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image" Target="../media/image105.jpeg"/><Relationship Id="rId4" Type="http://schemas.openxmlformats.org/officeDocument/2006/relationships/chart" Target="../charts/chart55.xml"/></Relationships>
</file>

<file path=ppt/slides/_rels/slide8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107.jpeg"/><Relationship Id="rId4" Type="http://schemas.openxmlformats.org/officeDocument/2006/relationships/chart" Target="../charts/chart57.xml"/></Relationships>
</file>

<file path=ppt/slides/_rels/slide8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jpeg"/><Relationship Id="rId7" Type="http://schemas.openxmlformats.org/officeDocument/2006/relationships/image" Target="../media/image114.png"/><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png"/></Relationships>
</file>

<file path=ppt/slides/_rels/slide8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6.xml"/><Relationship Id="rId5" Type="http://schemas.openxmlformats.org/officeDocument/2006/relationships/image" Target="../media/image119.jpeg"/><Relationship Id="rId4" Type="http://schemas.openxmlformats.org/officeDocument/2006/relationships/image" Target="../media/image118.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i.smirnov\Pictures\untitled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906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Subtitle 5"/>
          <p:cNvSpPr txBox="1">
            <a:spLocks/>
          </p:cNvSpPr>
          <p:nvPr/>
        </p:nvSpPr>
        <p:spPr bwMode="auto">
          <a:xfrm>
            <a:off x="542441" y="4861706"/>
            <a:ext cx="5198870" cy="169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algn="ctr" eaLnBrk="0" fontAlgn="base" hangingPunct="0">
              <a:spcBef>
                <a:spcPct val="0"/>
              </a:spcBef>
              <a:spcAft>
                <a:spcPct val="0"/>
              </a:spcAft>
              <a:defRPr sz="1200">
                <a:solidFill>
                  <a:schemeClr val="tx1"/>
                </a:solidFill>
                <a:latin typeface="Arial" pitchFamily="34" charset="0"/>
              </a:defRPr>
            </a:lvl6pPr>
            <a:lvl7pPr marL="2971800" indent="-228600" algn="ctr" eaLnBrk="0" fontAlgn="base" hangingPunct="0">
              <a:spcBef>
                <a:spcPct val="0"/>
              </a:spcBef>
              <a:spcAft>
                <a:spcPct val="0"/>
              </a:spcAft>
              <a:defRPr sz="1200">
                <a:solidFill>
                  <a:schemeClr val="tx1"/>
                </a:solidFill>
                <a:latin typeface="Arial" pitchFamily="34" charset="0"/>
              </a:defRPr>
            </a:lvl7pPr>
            <a:lvl8pPr marL="3429000" indent="-228600" algn="ctr" eaLnBrk="0" fontAlgn="base" hangingPunct="0">
              <a:spcBef>
                <a:spcPct val="0"/>
              </a:spcBef>
              <a:spcAft>
                <a:spcPct val="0"/>
              </a:spcAft>
              <a:defRPr sz="1200">
                <a:solidFill>
                  <a:schemeClr val="tx1"/>
                </a:solidFill>
                <a:latin typeface="Arial" pitchFamily="34" charset="0"/>
              </a:defRPr>
            </a:lvl8pPr>
            <a:lvl9pPr marL="3886200" indent="-228600" algn="ctr" eaLnBrk="0" fontAlgn="base" hangingPunct="0">
              <a:spcBef>
                <a:spcPct val="0"/>
              </a:spcBef>
              <a:spcAft>
                <a:spcPct val="0"/>
              </a:spcAft>
              <a:defRPr sz="1200">
                <a:solidFill>
                  <a:schemeClr val="tx1"/>
                </a:solidFill>
                <a:latin typeface="Arial" pitchFamily="34" charset="0"/>
              </a:defRPr>
            </a:lvl9pPr>
          </a:lstStyle>
          <a:p>
            <a:pPr algn="just">
              <a:spcBef>
                <a:spcPct val="20000"/>
              </a:spcBef>
              <a:buFont typeface="Arial" pitchFamily="34" charset="0"/>
              <a:buNone/>
            </a:pPr>
            <a:r>
              <a:rPr lang="ru-RU" sz="2200" b="1" i="1" dirty="0" smtClean="0">
                <a:solidFill>
                  <a:schemeClr val="accent1">
                    <a:lumMod val="50000"/>
                  </a:schemeClr>
                </a:solidFill>
                <a:latin typeface="Times New Roman" panose="02020603050405020304" pitchFamily="18" charset="0"/>
                <a:ea typeface="Calibri" pitchFamily="34" charset="0"/>
                <a:cs typeface="Times New Roman" panose="02020603050405020304" pitchFamily="18" charset="0"/>
              </a:rPr>
              <a:t>К проекту закона Чувашской Республики «Об исполнении республиканского бюджета Чувашской Республики за 2021 год»</a:t>
            </a:r>
          </a:p>
        </p:txBody>
      </p:sp>
      <p:pic>
        <p:nvPicPr>
          <p:cNvPr id="1030" name="Picture 6" descr="C:\Users\i.smirnov\Documents\Бюджет для граждан\Фото\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537" y="1988841"/>
            <a:ext cx="8552925" cy="27649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itle 4"/>
          <p:cNvSpPr>
            <a:spLocks noGrp="1"/>
          </p:cNvSpPr>
          <p:nvPr>
            <p:ph type="title"/>
          </p:nvPr>
        </p:nvSpPr>
        <p:spPr>
          <a:xfrm>
            <a:off x="21332" y="990601"/>
            <a:ext cx="8280920" cy="1368152"/>
          </a:xfrm>
        </p:spPr>
        <p:txBody>
          <a:bodyPr/>
          <a:lstStyle/>
          <a:p>
            <a:pPr marL="0" indent="0">
              <a:buNone/>
            </a:pPr>
            <a:r>
              <a:rPr lang="ru-RU" sz="5400" dirty="0" smtClean="0">
                <a:solidFill>
                  <a:schemeClr val="accent1">
                    <a:lumMod val="50000"/>
                  </a:schemeClr>
                </a:solidFill>
                <a:ea typeface="Calibri" pitchFamily="34" charset="0"/>
                <a:cs typeface="Calibri" pitchFamily="34" charset="0"/>
              </a:rPr>
              <a:t>Бюджет для граждан</a:t>
            </a:r>
            <a:endParaRPr sz="5400" u="sng" dirty="0" smtClean="0">
              <a:solidFill>
                <a:schemeClr val="accent1">
                  <a:lumMod val="50000"/>
                </a:schemeClr>
              </a:solidFill>
              <a:ea typeface="Calibri" pitchFamily="34" charset="0"/>
              <a:cs typeface="Calibri" pitchFamily="34" charset="0"/>
            </a:endParaRPr>
          </a:p>
        </p:txBody>
      </p:sp>
      <p:pic>
        <p:nvPicPr>
          <p:cNvPr id="19" name="Picture 3" descr="C:\Users\i.smirnov\Documents\Бюджет для граждан\Фото\995466a8d0f44a4180ea1ad4c264bf4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60" y="4820234"/>
            <a:ext cx="2773010" cy="18486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6625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pPr>
              <a:defRPr/>
            </a:pPr>
            <a:fld id="{667CCBFA-BFB9-4E9F-B6F6-694D72409F22}" type="slidenum">
              <a:rPr lang="ru-RU" smtClean="0"/>
              <a:pPr>
                <a:defRPr/>
              </a:pPr>
              <a:t>10</a:t>
            </a:fld>
            <a:endParaRPr lang="ru-RU" dirty="0"/>
          </a:p>
        </p:txBody>
      </p:sp>
      <p:sp>
        <p:nvSpPr>
          <p:cNvPr id="8" name="Скругленный прямоугольник 7"/>
          <p:cNvSpPr/>
          <p:nvPr/>
        </p:nvSpPr>
        <p:spPr>
          <a:xfrm>
            <a:off x="525542" y="3350301"/>
            <a:ext cx="8136000" cy="123082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ru-RU" dirty="0" smtClean="0">
                <a:latin typeface="Times New Roman" panose="02020603050405020304" pitchFamily="18" charset="0"/>
                <a:cs typeface="Times New Roman" panose="02020603050405020304" pitchFamily="18" charset="0"/>
              </a:rPr>
              <a:t>План мероприятий </a:t>
            </a:r>
            <a:r>
              <a:rPr lang="ru-RU" dirty="0">
                <a:latin typeface="Times New Roman" panose="02020603050405020304" pitchFamily="18" charset="0"/>
                <a:cs typeface="Times New Roman" panose="02020603050405020304" pitchFamily="18" charset="0"/>
              </a:rPr>
              <a:t>по росту доходного </a:t>
            </a:r>
            <a:r>
              <a:rPr lang="ru-RU" dirty="0" smtClean="0">
                <a:latin typeface="Times New Roman" panose="02020603050405020304" pitchFamily="18" charset="0"/>
                <a:cs typeface="Times New Roman" panose="02020603050405020304" pitchFamily="18" charset="0"/>
              </a:rPr>
              <a:t>потенциала Чувашской </a:t>
            </a:r>
            <a:r>
              <a:rPr lang="ru-RU" dirty="0">
                <a:latin typeface="Times New Roman" panose="02020603050405020304" pitchFamily="18" charset="0"/>
                <a:cs typeface="Times New Roman" panose="02020603050405020304" pitchFamily="18" charset="0"/>
              </a:rPr>
              <a:t>Республики и (или) по оптимизации расходов</a:t>
            </a:r>
            <a:r>
              <a:rPr lang="ru-RU" dirty="0" smtClean="0">
                <a:latin typeface="Times New Roman" panose="02020603050405020304" pitchFamily="18" charset="0"/>
                <a:cs typeface="Times New Roman" panose="02020603050405020304" pitchFamily="18" charset="0"/>
              </a:rPr>
              <a:t>, сокращению </a:t>
            </a:r>
            <a:r>
              <a:rPr lang="ru-RU" dirty="0">
                <a:latin typeface="Times New Roman" panose="02020603050405020304" pitchFamily="18" charset="0"/>
                <a:cs typeface="Times New Roman" panose="02020603050405020304" pitchFamily="18" charset="0"/>
              </a:rPr>
              <a:t>государственного долга Чувашской </a:t>
            </a:r>
            <a:r>
              <a:rPr lang="ru-RU" dirty="0" smtClean="0">
                <a:latin typeface="Times New Roman" panose="02020603050405020304" pitchFamily="18" charset="0"/>
                <a:cs typeface="Times New Roman" panose="02020603050405020304" pitchFamily="18" charset="0"/>
              </a:rPr>
              <a:t>Республики на </a:t>
            </a:r>
            <a:r>
              <a:rPr lang="ru-RU" dirty="0">
                <a:latin typeface="Times New Roman" panose="02020603050405020304" pitchFamily="18" charset="0"/>
                <a:cs typeface="Times New Roman" panose="02020603050405020304" pitchFamily="18" charset="0"/>
              </a:rPr>
              <a:t>2018 - </a:t>
            </a:r>
            <a:r>
              <a:rPr lang="ru-RU" dirty="0" smtClean="0">
                <a:latin typeface="Times New Roman" panose="02020603050405020304" pitchFamily="18" charset="0"/>
                <a:cs typeface="Times New Roman" panose="02020603050405020304" pitchFamily="18" charset="0"/>
              </a:rPr>
              <a:t>2024 </a:t>
            </a:r>
            <a:r>
              <a:rPr lang="ru-RU" dirty="0">
                <a:latin typeface="Times New Roman" panose="02020603050405020304" pitchFamily="18" charset="0"/>
                <a:cs typeface="Times New Roman" panose="02020603050405020304" pitchFamily="18" charset="0"/>
              </a:rPr>
              <a:t>годы</a:t>
            </a:r>
          </a:p>
        </p:txBody>
      </p:sp>
      <p:sp>
        <p:nvSpPr>
          <p:cNvPr id="22" name="Скругленный прямоугольник 21"/>
          <p:cNvSpPr/>
          <p:nvPr/>
        </p:nvSpPr>
        <p:spPr>
          <a:xfrm>
            <a:off x="525542" y="4977272"/>
            <a:ext cx="8136000" cy="11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ru-RU" dirty="0">
                <a:latin typeface="Times New Roman" panose="02020603050405020304" pitchFamily="18" charset="0"/>
                <a:cs typeface="Times New Roman" panose="02020603050405020304" pitchFamily="18" charset="0"/>
              </a:rPr>
              <a:t>План мероприятий, направленных на повышение эффективности управления общественными финансами Чувашской Республики</a:t>
            </a:r>
            <a:r>
              <a:rPr lang="ru-RU" dirty="0" smtClean="0">
                <a:latin typeface="Times New Roman" panose="02020603050405020304" pitchFamily="18" charset="0"/>
                <a:cs typeface="Times New Roman" panose="02020603050405020304" pitchFamily="18" charset="0"/>
              </a:rPr>
              <a:t>,</a:t>
            </a:r>
          </a:p>
          <a:p>
            <a:pPr algn="ctr">
              <a:lnSpc>
                <a:spcPct val="150000"/>
              </a:lnSpc>
            </a:pP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на 2018 - </a:t>
            </a:r>
            <a:r>
              <a:rPr lang="ru-RU" dirty="0" smtClean="0">
                <a:latin typeface="Times New Roman" panose="02020603050405020304" pitchFamily="18" charset="0"/>
                <a:cs typeface="Times New Roman" panose="02020603050405020304" pitchFamily="18" charset="0"/>
              </a:rPr>
              <a:t>2024 </a:t>
            </a:r>
            <a:r>
              <a:rPr lang="ru-RU" dirty="0">
                <a:latin typeface="Times New Roman" panose="02020603050405020304" pitchFamily="18" charset="0"/>
                <a:cs typeface="Times New Roman" panose="02020603050405020304" pitchFamily="18" charset="0"/>
              </a:rPr>
              <a:t>годы (административные мероприятия) </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10" name="Заголовок 1"/>
          <p:cNvSpPr txBox="1">
            <a:spLocks/>
          </p:cNvSpPr>
          <p:nvPr/>
        </p:nvSpPr>
        <p:spPr>
          <a:xfrm>
            <a:off x="259729" y="-13063"/>
            <a:ext cx="7192591"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Меры, принимаемые </a:t>
            </a:r>
            <a:r>
              <a:rPr lang="ru-RU" sz="1800" dirty="0" smtClean="0">
                <a:solidFill>
                  <a:schemeClr val="tx1"/>
                </a:solidFill>
                <a:effectLst/>
                <a:latin typeface="Times New Roman" panose="02020603050405020304" pitchFamily="18" charset="0"/>
                <a:cs typeface="Times New Roman" panose="02020603050405020304" pitchFamily="18" charset="0"/>
              </a:rPr>
              <a:t>для </a:t>
            </a:r>
            <a:r>
              <a:rPr lang="ru-RU" sz="1800" dirty="0">
                <a:solidFill>
                  <a:schemeClr val="tx1"/>
                </a:solidFill>
                <a:effectLst/>
                <a:latin typeface="Times New Roman" panose="02020603050405020304" pitchFamily="18" charset="0"/>
                <a:cs typeface="Times New Roman" panose="02020603050405020304" pitchFamily="18" charset="0"/>
              </a:rPr>
              <a:t>минимизации основных бюджетных рисков и преодоления проблем в бюджетной сфере</a:t>
            </a:r>
          </a:p>
        </p:txBody>
      </p:sp>
      <p:cxnSp>
        <p:nvCxnSpPr>
          <p:cNvPr id="11" name="Прямая соединительная линия 10"/>
          <p:cNvCxnSpPr/>
          <p:nvPr/>
        </p:nvCxnSpPr>
        <p:spPr>
          <a:xfrm>
            <a:off x="40889" y="682551"/>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914117" y="131713"/>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3" name="Прямоугольник 2"/>
          <p:cNvSpPr/>
          <p:nvPr/>
        </p:nvSpPr>
        <p:spPr>
          <a:xfrm>
            <a:off x="525542" y="2627620"/>
            <a:ext cx="8136000" cy="369332"/>
          </a:xfrm>
          <a:prstGeom prst="rect">
            <a:avLst/>
          </a:prstGeom>
          <a:noFill/>
        </p:spPr>
        <p:style>
          <a:lnRef idx="2">
            <a:schemeClr val="accent3"/>
          </a:lnRef>
          <a:fillRef idx="1">
            <a:schemeClr val="lt1"/>
          </a:fillRef>
          <a:effectRef idx="0">
            <a:schemeClr val="accent3"/>
          </a:effectRef>
          <a:fontRef idx="minor">
            <a:schemeClr val="dk1"/>
          </a:fontRef>
        </p:style>
        <p:txBody>
          <a:bodyPr wrap="square">
            <a:spAutoFit/>
          </a:bodyPr>
          <a:lstStyle/>
          <a:p>
            <a:r>
              <a:rPr lang="ru-RU" b="1" i="1" dirty="0" smtClean="0">
                <a:latin typeface="Times New Roman" panose="02020603050405020304" pitchFamily="18" charset="0"/>
                <a:cs typeface="Times New Roman" panose="02020603050405020304" pitchFamily="18" charset="0"/>
              </a:rPr>
              <a:t>Включает:</a:t>
            </a:r>
          </a:p>
        </p:txBody>
      </p:sp>
      <p:sp>
        <p:nvSpPr>
          <p:cNvPr id="12" name="Скругленный прямоугольник 11"/>
          <p:cNvSpPr/>
          <p:nvPr/>
        </p:nvSpPr>
        <p:spPr>
          <a:xfrm>
            <a:off x="525542" y="836712"/>
            <a:ext cx="8136000" cy="1296144"/>
          </a:xfrm>
          <a:prstGeom prst="roundRect">
            <a:avLst/>
          </a:prstGeom>
        </p:spPr>
        <p:style>
          <a:lnRef idx="1">
            <a:schemeClr val="accent3"/>
          </a:lnRef>
          <a:fillRef idx="2">
            <a:schemeClr val="accent3"/>
          </a:fillRef>
          <a:effectRef idx="1">
            <a:schemeClr val="accent3"/>
          </a:effectRef>
          <a:fontRef idx="minor">
            <a:schemeClr val="dk1"/>
          </a:fontRef>
        </p:style>
        <p:txBody>
          <a:bodyPr lIns="0" tIns="0" rIns="0" bIns="0" anchor="ctr" anchorCtr="0"/>
          <a:lstStyle/>
          <a:p>
            <a:pPr algn="ctr"/>
            <a:r>
              <a:rPr lang="ru-RU" sz="2000" b="1" dirty="0">
                <a:latin typeface="Times New Roman" panose="02020603050405020304" pitchFamily="18" charset="0"/>
                <a:cs typeface="Times New Roman" panose="02020603050405020304" pitchFamily="18" charset="0"/>
              </a:rPr>
              <a:t>Распоряжением Кабинета Министров Чувашской Республики </a:t>
            </a:r>
            <a:endParaRPr lang="ru-RU" sz="2000" b="1" dirty="0" smtClean="0">
              <a:latin typeface="Times New Roman" panose="02020603050405020304" pitchFamily="18" charset="0"/>
              <a:cs typeface="Times New Roman" panose="02020603050405020304" pitchFamily="18" charset="0"/>
            </a:endParaRPr>
          </a:p>
          <a:p>
            <a:pPr algn="ctr"/>
            <a:r>
              <a:rPr lang="ru-RU" sz="2000" b="1" dirty="0" smtClean="0">
                <a:latin typeface="Times New Roman" panose="02020603050405020304" pitchFamily="18" charset="0"/>
                <a:cs typeface="Times New Roman" panose="02020603050405020304" pitchFamily="18" charset="0"/>
              </a:rPr>
              <a:t>от </a:t>
            </a:r>
            <a:r>
              <a:rPr lang="ru-RU" sz="2000" b="1" dirty="0">
                <a:latin typeface="Times New Roman" panose="02020603050405020304" pitchFamily="18" charset="0"/>
                <a:cs typeface="Times New Roman" panose="02020603050405020304" pitchFamily="18" charset="0"/>
              </a:rPr>
              <a:t>28 сентября 2018 г. </a:t>
            </a:r>
            <a:r>
              <a:rPr lang="ru-RU" sz="2000" b="1" dirty="0" smtClean="0">
                <a:latin typeface="Times New Roman" panose="02020603050405020304" pitchFamily="18" charset="0"/>
                <a:cs typeface="Times New Roman" panose="02020603050405020304" pitchFamily="18" charset="0"/>
              </a:rPr>
              <a:t>№ 703-р</a:t>
            </a:r>
          </a:p>
          <a:p>
            <a:pPr algn="ctr"/>
            <a:r>
              <a:rPr lang="ru-RU" sz="2000" b="1" dirty="0" smtClean="0">
                <a:latin typeface="Times New Roman" panose="02020603050405020304" pitchFamily="18" charset="0"/>
                <a:cs typeface="Times New Roman" panose="02020603050405020304" pitchFamily="18" charset="0"/>
              </a:rPr>
              <a:t>утверждена </a:t>
            </a:r>
            <a:r>
              <a:rPr lang="ru-RU" sz="2000" b="1" dirty="0">
                <a:latin typeface="Times New Roman" panose="02020603050405020304" pitchFamily="18" charset="0"/>
                <a:cs typeface="Times New Roman" panose="02020603050405020304" pitchFamily="18" charset="0"/>
              </a:rPr>
              <a:t>Программа оздоровления государственных финансов Чувашской Республики на 2018 - </a:t>
            </a:r>
            <a:r>
              <a:rPr lang="ru-RU" sz="2000" b="1" dirty="0" smtClean="0">
                <a:latin typeface="Times New Roman" panose="02020603050405020304" pitchFamily="18" charset="0"/>
                <a:cs typeface="Times New Roman" panose="02020603050405020304" pitchFamily="18" charset="0"/>
              </a:rPr>
              <a:t>2024 </a:t>
            </a:r>
            <a:r>
              <a:rPr lang="ru-RU" sz="2000" b="1" dirty="0">
                <a:latin typeface="Times New Roman" panose="02020603050405020304" pitchFamily="18" charset="0"/>
                <a:cs typeface="Times New Roman" panose="02020603050405020304" pitchFamily="18" charset="0"/>
              </a:rPr>
              <a:t>годы</a:t>
            </a:r>
          </a:p>
        </p:txBody>
      </p:sp>
    </p:spTree>
    <p:extLst>
      <p:ext uri="{BB962C8B-B14F-4D97-AF65-F5344CB8AC3E}">
        <p14:creationId xmlns:p14="http://schemas.microsoft.com/office/powerpoint/2010/main" val="684398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i.smirnov\Documents\Бюджет для граждан\Фото\fo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45" y="5396616"/>
            <a:ext cx="2009575" cy="13384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2" name="Picture 2" descr="T:\ОБП\Лукин\Картинки\расходы.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4576" y="765515"/>
            <a:ext cx="1867998" cy="9918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0" name="Номер слайда 39"/>
          <p:cNvSpPr>
            <a:spLocks noGrp="1"/>
          </p:cNvSpPr>
          <p:nvPr>
            <p:ph type="sldNum" sz="quarter" idx="12"/>
          </p:nvPr>
        </p:nvSpPr>
        <p:spPr/>
        <p:txBody>
          <a:bodyPr/>
          <a:lstStyle/>
          <a:p>
            <a:pPr>
              <a:defRPr/>
            </a:pPr>
            <a:r>
              <a:rPr lang="ru-RU" dirty="0" smtClean="0">
                <a:solidFill>
                  <a:prstClr val="black"/>
                </a:solidFill>
              </a:rPr>
              <a:t>11</a:t>
            </a:r>
            <a:endParaRPr lang="ru-RU" dirty="0">
              <a:solidFill>
                <a:prstClr val="black"/>
              </a:solidFill>
            </a:endParaRPr>
          </a:p>
        </p:txBody>
      </p:sp>
      <p:sp>
        <p:nvSpPr>
          <p:cNvPr id="31" name="Заголовок 1"/>
          <p:cNvSpPr txBox="1">
            <a:spLocks/>
          </p:cNvSpPr>
          <p:nvPr/>
        </p:nvSpPr>
        <p:spPr>
          <a:xfrm>
            <a:off x="238011" y="69850"/>
            <a:ext cx="6976567"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2000" dirty="0">
                <a:solidFill>
                  <a:prstClr val="black"/>
                </a:solidFill>
                <a:effectLst/>
                <a:latin typeface="Times New Roman" panose="02020603050405020304" pitchFamily="18" charset="0"/>
                <a:cs typeface="Times New Roman" panose="02020603050405020304" pitchFamily="18" charset="0"/>
              </a:rPr>
              <a:t>Результаты бюджетной политики в </a:t>
            </a:r>
            <a:r>
              <a:rPr lang="ru-RU" sz="2000" dirty="0" smtClean="0">
                <a:solidFill>
                  <a:prstClr val="black"/>
                </a:solidFill>
                <a:effectLst/>
                <a:latin typeface="Times New Roman" panose="02020603050405020304" pitchFamily="18" charset="0"/>
                <a:cs typeface="Times New Roman" panose="02020603050405020304" pitchFamily="18" charset="0"/>
              </a:rPr>
              <a:t>2021 году</a:t>
            </a:r>
            <a:endParaRPr lang="ru-RU" sz="2000" dirty="0">
              <a:solidFill>
                <a:prstClr val="black"/>
              </a:solidFill>
              <a:effectLst/>
              <a:latin typeface="Times New Roman" panose="02020603050405020304" pitchFamily="18" charset="0"/>
              <a:cs typeface="Times New Roman" panose="02020603050405020304" pitchFamily="18" charset="0"/>
            </a:endParaRPr>
          </a:p>
        </p:txBody>
      </p:sp>
      <p:cxnSp>
        <p:nvCxnSpPr>
          <p:cNvPr id="34" name="Прямая соединительная линия 33"/>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873228" y="69850"/>
            <a:ext cx="1223412" cy="492443"/>
          </a:xfrm>
          <a:prstGeom prst="rect">
            <a:avLst/>
          </a:prstGeom>
          <a:noFill/>
        </p:spPr>
        <p:txBody>
          <a:bodyPr wrap="none" rtlCol="0">
            <a:spAutoFit/>
          </a:bodyPr>
          <a:lstStyle/>
          <a:p>
            <a:pPr algn="ctr" fontAlgn="base">
              <a:spcBef>
                <a:spcPct val="0"/>
              </a:spcBef>
              <a:spcAft>
                <a:spcPct val="0"/>
              </a:spcAft>
            </a:pPr>
            <a:r>
              <a:rPr lang="ru-RU" sz="1300" b="1" i="1" dirty="0">
                <a:solidFill>
                  <a:srgbClr val="4E67C8"/>
                </a:solidFill>
              </a:rPr>
              <a:t>Бюджет</a:t>
            </a:r>
          </a:p>
          <a:p>
            <a:pPr algn="ctr" fontAlgn="base">
              <a:spcBef>
                <a:spcPct val="0"/>
              </a:spcBef>
              <a:spcAft>
                <a:spcPct val="0"/>
              </a:spcAft>
            </a:pPr>
            <a:r>
              <a:rPr lang="ru-RU" sz="1300" b="1" i="1" dirty="0">
                <a:solidFill>
                  <a:srgbClr val="4E67C8"/>
                </a:solidFill>
              </a:rPr>
              <a:t>для граждан</a:t>
            </a:r>
          </a:p>
        </p:txBody>
      </p:sp>
      <p:sp>
        <p:nvSpPr>
          <p:cNvPr id="7" name="Скругленный прямоугольник 6"/>
          <p:cNvSpPr/>
          <p:nvPr/>
        </p:nvSpPr>
        <p:spPr>
          <a:xfrm>
            <a:off x="237986" y="929368"/>
            <a:ext cx="6976592" cy="828001"/>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base">
              <a:lnSpc>
                <a:spcPct val="150000"/>
              </a:lnSpc>
              <a:spcBef>
                <a:spcPct val="0"/>
              </a:spcBef>
              <a:spcAft>
                <a:spcPct val="0"/>
              </a:spcAft>
            </a:pPr>
            <a:r>
              <a:rPr lang="ru-RU" sz="1800" b="1" dirty="0" smtClean="0">
                <a:solidFill>
                  <a:prstClr val="black"/>
                </a:solidFill>
                <a:latin typeface="Times New Roman" panose="02020603050405020304" pitchFamily="18" charset="0"/>
                <a:cs typeface="Times New Roman" panose="02020603050405020304" pitchFamily="18" charset="0"/>
              </a:rPr>
              <a:t>осуществление 100% расходов республиканского бюджета Чувашской Республики в программном формате</a:t>
            </a:r>
            <a:endParaRPr lang="ru-RU" sz="1800" b="1" dirty="0">
              <a:solidFill>
                <a:prstClr val="black"/>
              </a:solidFill>
              <a:latin typeface="Times New Roman" panose="02020603050405020304" pitchFamily="18" charset="0"/>
              <a:cs typeface="Times New Roman" panose="02020603050405020304" pitchFamily="18" charset="0"/>
            </a:endParaRPr>
          </a:p>
        </p:txBody>
      </p:sp>
      <p:sp>
        <p:nvSpPr>
          <p:cNvPr id="8" name="Скругленный прямоугольник 7"/>
          <p:cNvSpPr/>
          <p:nvPr/>
        </p:nvSpPr>
        <p:spPr>
          <a:xfrm>
            <a:off x="1426213" y="4293096"/>
            <a:ext cx="7081286" cy="755992"/>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base">
              <a:lnSpc>
                <a:spcPct val="150000"/>
              </a:lnSpc>
              <a:spcBef>
                <a:spcPct val="0"/>
              </a:spcBef>
              <a:spcAft>
                <a:spcPct val="0"/>
              </a:spcAft>
            </a:pPr>
            <a:r>
              <a:rPr lang="ru-RU" sz="1800" b="1" dirty="0" smtClean="0">
                <a:solidFill>
                  <a:prstClr val="black"/>
                </a:solidFill>
                <a:latin typeface="Times New Roman" panose="02020603050405020304" pitchFamily="18" charset="0"/>
                <a:cs typeface="Times New Roman" panose="02020603050405020304" pitchFamily="18" charset="0"/>
              </a:rPr>
              <a:t>снижение государственного долга </a:t>
            </a:r>
            <a:r>
              <a:rPr lang="ru-RU" sz="1800" b="1" dirty="0">
                <a:solidFill>
                  <a:prstClr val="black"/>
                </a:solidFill>
                <a:latin typeface="Times New Roman" panose="02020603050405020304" pitchFamily="18" charset="0"/>
                <a:cs typeface="Times New Roman" panose="02020603050405020304" pitchFamily="18" charset="0"/>
              </a:rPr>
              <a:t>Чувашской </a:t>
            </a:r>
            <a:r>
              <a:rPr lang="ru-RU" sz="1800" b="1" dirty="0" smtClean="0">
                <a:solidFill>
                  <a:prstClr val="black"/>
                </a:solidFill>
                <a:latin typeface="Times New Roman" panose="02020603050405020304" pitchFamily="18" charset="0"/>
                <a:cs typeface="Times New Roman" panose="02020603050405020304" pitchFamily="18" charset="0"/>
              </a:rPr>
              <a:t>Республики к уровню 2020 года </a:t>
            </a:r>
            <a:r>
              <a:rPr lang="ru-RU" sz="1800" b="1" dirty="0">
                <a:solidFill>
                  <a:schemeClr val="tx1"/>
                </a:solidFill>
                <a:latin typeface="Times New Roman" panose="02020603050405020304" pitchFamily="18" charset="0"/>
                <a:cs typeface="Times New Roman" panose="02020603050405020304" pitchFamily="18" charset="0"/>
              </a:rPr>
              <a:t>на </a:t>
            </a:r>
            <a:r>
              <a:rPr lang="ru-RU" sz="1800" b="1" dirty="0" smtClean="0">
                <a:solidFill>
                  <a:schemeClr val="tx1"/>
                </a:solidFill>
                <a:latin typeface="Times New Roman" panose="02020603050405020304" pitchFamily="18" charset="0"/>
                <a:cs typeface="Times New Roman" panose="02020603050405020304" pitchFamily="18" charset="0"/>
              </a:rPr>
              <a:t>927,9 млн. руб. </a:t>
            </a:r>
            <a:r>
              <a:rPr lang="ru-RU" sz="1800" b="1" dirty="0">
                <a:solidFill>
                  <a:schemeClr val="tx1"/>
                </a:solidFill>
                <a:latin typeface="Times New Roman" panose="02020603050405020304" pitchFamily="18" charset="0"/>
                <a:cs typeface="Times New Roman" panose="02020603050405020304" pitchFamily="18" charset="0"/>
              </a:rPr>
              <a:t>или на </a:t>
            </a:r>
            <a:r>
              <a:rPr lang="ru-RU" sz="1800" b="1" dirty="0" smtClean="0">
                <a:solidFill>
                  <a:schemeClr val="tx1"/>
                </a:solidFill>
                <a:latin typeface="Times New Roman" panose="02020603050405020304" pitchFamily="18" charset="0"/>
                <a:cs typeface="Times New Roman" panose="02020603050405020304" pitchFamily="18" charset="0"/>
              </a:rPr>
              <a:t>10,4%</a:t>
            </a:r>
            <a:endParaRPr lang="ru-RU" sz="1800" b="1" dirty="0">
              <a:solidFill>
                <a:schemeClr val="tx1"/>
              </a:solidFill>
              <a:latin typeface="Times New Roman" panose="02020603050405020304" pitchFamily="18" charset="0"/>
              <a:cs typeface="Times New Roman" panose="02020603050405020304" pitchFamily="18" charset="0"/>
            </a:endParaRPr>
          </a:p>
        </p:txBody>
      </p:sp>
      <p:sp>
        <p:nvSpPr>
          <p:cNvPr id="9" name="Скругленный прямоугольник 8"/>
          <p:cNvSpPr/>
          <p:nvPr/>
        </p:nvSpPr>
        <p:spPr>
          <a:xfrm>
            <a:off x="617485" y="2060848"/>
            <a:ext cx="7014145" cy="792088"/>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base">
              <a:lnSpc>
                <a:spcPct val="150000"/>
              </a:lnSpc>
              <a:spcBef>
                <a:spcPct val="0"/>
              </a:spcBef>
              <a:spcAft>
                <a:spcPct val="0"/>
              </a:spcAft>
            </a:pPr>
            <a:r>
              <a:rPr lang="ru-RU" sz="1800" b="1" dirty="0" smtClean="0">
                <a:solidFill>
                  <a:prstClr val="black"/>
                </a:solidFill>
                <a:latin typeface="Times New Roman" panose="02020603050405020304" pitchFamily="18" charset="0"/>
                <a:cs typeface="Times New Roman" panose="02020603050405020304" pitchFamily="18" charset="0"/>
              </a:rPr>
              <a:t>рост собственных доходов </a:t>
            </a:r>
            <a:r>
              <a:rPr lang="ru-RU" sz="1800" b="1" dirty="0">
                <a:solidFill>
                  <a:prstClr val="black"/>
                </a:solidFill>
                <a:latin typeface="Times New Roman" panose="02020603050405020304" pitchFamily="18" charset="0"/>
                <a:cs typeface="Times New Roman" panose="02020603050405020304" pitchFamily="18" charset="0"/>
              </a:rPr>
              <a:t>республиканского бюджета Чувашской Республики на </a:t>
            </a:r>
            <a:r>
              <a:rPr lang="ru-RU" sz="1800" b="1" dirty="0" smtClean="0">
                <a:solidFill>
                  <a:prstClr val="black"/>
                </a:solidFill>
                <a:latin typeface="Times New Roman" panose="02020603050405020304" pitchFamily="18" charset="0"/>
                <a:cs typeface="Times New Roman" panose="02020603050405020304" pitchFamily="18" charset="0"/>
              </a:rPr>
              <a:t>16,0% к факту 2020 года</a:t>
            </a:r>
            <a:endParaRPr lang="ru-RU" sz="1800" b="1" dirty="0">
              <a:solidFill>
                <a:prstClr val="black"/>
              </a:solidFill>
              <a:latin typeface="Times New Roman" panose="02020603050405020304" pitchFamily="18" charset="0"/>
              <a:cs typeface="Times New Roman" panose="02020603050405020304" pitchFamily="18" charset="0"/>
            </a:endParaRPr>
          </a:p>
        </p:txBody>
      </p:sp>
      <p:sp>
        <p:nvSpPr>
          <p:cNvPr id="12" name="Скругленный прямоугольник 11"/>
          <p:cNvSpPr/>
          <p:nvPr/>
        </p:nvSpPr>
        <p:spPr>
          <a:xfrm>
            <a:off x="2031487" y="5380311"/>
            <a:ext cx="6998096" cy="669204"/>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base">
              <a:lnSpc>
                <a:spcPct val="150000"/>
              </a:lnSpc>
              <a:spcBef>
                <a:spcPct val="0"/>
              </a:spcBef>
              <a:spcAft>
                <a:spcPct val="0"/>
              </a:spcAft>
            </a:pPr>
            <a:r>
              <a:rPr lang="ru-RU" sz="1800" b="1" dirty="0" smtClean="0">
                <a:solidFill>
                  <a:prstClr val="black"/>
                </a:solidFill>
                <a:latin typeface="Times New Roman" panose="02020603050405020304" pitchFamily="18" charset="0"/>
                <a:cs typeface="Times New Roman" panose="02020603050405020304" pitchFamily="18" charset="0"/>
              </a:rPr>
              <a:t>все </a:t>
            </a:r>
            <a:r>
              <a:rPr lang="ru-RU" sz="1800" b="1" dirty="0">
                <a:solidFill>
                  <a:prstClr val="black"/>
                </a:solidFill>
                <a:latin typeface="Times New Roman" panose="02020603050405020304" pitchFamily="18" charset="0"/>
                <a:cs typeface="Times New Roman" panose="02020603050405020304" pitchFamily="18" charset="0"/>
              </a:rPr>
              <a:t>принятые расходные обязательства выполнены в полном объеме</a:t>
            </a:r>
          </a:p>
        </p:txBody>
      </p:sp>
      <p:sp>
        <p:nvSpPr>
          <p:cNvPr id="13" name="Скругленный прямоугольник 12"/>
          <p:cNvSpPr/>
          <p:nvPr/>
        </p:nvSpPr>
        <p:spPr>
          <a:xfrm>
            <a:off x="1057289" y="3212976"/>
            <a:ext cx="7081286" cy="755992"/>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lnSpc>
                <a:spcPct val="150000"/>
              </a:lnSpc>
            </a:pPr>
            <a:r>
              <a:rPr lang="ru-RU" sz="1800" b="1" dirty="0">
                <a:solidFill>
                  <a:prstClr val="black"/>
                </a:solidFill>
                <a:latin typeface="Times New Roman" panose="02020603050405020304" pitchFamily="18" charset="0"/>
                <a:cs typeface="Times New Roman" panose="02020603050405020304" pitchFamily="18" charset="0"/>
              </a:rPr>
              <a:t>рост </a:t>
            </a:r>
            <a:r>
              <a:rPr lang="ru-RU" sz="1800" b="1" dirty="0" smtClean="0">
                <a:solidFill>
                  <a:prstClr val="black"/>
                </a:solidFill>
                <a:latin typeface="Times New Roman" panose="02020603050405020304" pitchFamily="18" charset="0"/>
                <a:cs typeface="Times New Roman" panose="02020603050405020304" pitchFamily="18" charset="0"/>
              </a:rPr>
              <a:t>расходов республиканского </a:t>
            </a:r>
            <a:r>
              <a:rPr lang="ru-RU" sz="1800" b="1" dirty="0">
                <a:solidFill>
                  <a:prstClr val="black"/>
                </a:solidFill>
                <a:latin typeface="Times New Roman" panose="02020603050405020304" pitchFamily="18" charset="0"/>
                <a:cs typeface="Times New Roman" panose="02020603050405020304" pitchFamily="18" charset="0"/>
              </a:rPr>
              <a:t>бюджета Чувашской Республики на </a:t>
            </a:r>
            <a:r>
              <a:rPr lang="ru-RU" sz="1800" b="1" dirty="0" smtClean="0">
                <a:solidFill>
                  <a:prstClr val="black"/>
                </a:solidFill>
                <a:latin typeface="Times New Roman" panose="02020603050405020304" pitchFamily="18" charset="0"/>
                <a:cs typeface="Times New Roman" panose="02020603050405020304" pitchFamily="18" charset="0"/>
              </a:rPr>
              <a:t>10,1% </a:t>
            </a:r>
            <a:r>
              <a:rPr lang="ru-RU" sz="1800" b="1" dirty="0">
                <a:solidFill>
                  <a:prstClr val="black"/>
                </a:solidFill>
                <a:latin typeface="Times New Roman" panose="02020603050405020304" pitchFamily="18" charset="0"/>
                <a:cs typeface="Times New Roman" panose="02020603050405020304" pitchFamily="18" charset="0"/>
              </a:rPr>
              <a:t>к уровню </a:t>
            </a:r>
            <a:r>
              <a:rPr lang="ru-RU" sz="1800" b="1" dirty="0" smtClean="0">
                <a:solidFill>
                  <a:prstClr val="black"/>
                </a:solidFill>
                <a:latin typeface="Times New Roman" panose="02020603050405020304" pitchFamily="18" charset="0"/>
                <a:cs typeface="Times New Roman" panose="02020603050405020304" pitchFamily="18" charset="0"/>
              </a:rPr>
              <a:t>2020 </a:t>
            </a:r>
            <a:r>
              <a:rPr lang="ru-RU" sz="1800" b="1" dirty="0">
                <a:solidFill>
                  <a:prstClr val="black"/>
                </a:solidFill>
                <a:latin typeface="Times New Roman" panose="02020603050405020304" pitchFamily="18" charset="0"/>
                <a:cs typeface="Times New Roman" panose="02020603050405020304" pitchFamily="18" charset="0"/>
              </a:rPr>
              <a:t>года</a:t>
            </a:r>
          </a:p>
        </p:txBody>
      </p:sp>
    </p:spTree>
    <p:extLst>
      <p:ext uri="{BB962C8B-B14F-4D97-AF65-F5344CB8AC3E}">
        <p14:creationId xmlns:p14="http://schemas.microsoft.com/office/powerpoint/2010/main" val="2833672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T:\ОБП\Лукин\Картинки\задачи бюджетной политикит.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1841195"/>
            <a:ext cx="1547664" cy="12064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 name="Picture 3" descr="T:\ОБП\IvNik\картинки\2015\базовый.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07259"/>
            <a:ext cx="2350445" cy="10507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264857" y="1149677"/>
            <a:ext cx="5652627" cy="591640"/>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dirty="0" smtClean="0">
                <a:solidFill>
                  <a:prstClr val="black"/>
                </a:solidFill>
                <a:latin typeface="Times New Roman" panose="02020603050405020304" pitchFamily="18" charset="0"/>
                <a:cs typeface="Times New Roman" panose="02020603050405020304" pitchFamily="18" charset="0"/>
              </a:rPr>
              <a:t>Содействие достижению национальных целей развития </a:t>
            </a:r>
            <a:endParaRPr lang="ru-RU" b="1" dirty="0">
              <a:solidFill>
                <a:prstClr val="black"/>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1264857" y="1932230"/>
            <a:ext cx="5683408" cy="597347"/>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dirty="0" smtClean="0">
                <a:solidFill>
                  <a:prstClr val="black"/>
                </a:solidFill>
                <a:latin typeface="Times New Roman" panose="02020603050405020304" pitchFamily="18" charset="0"/>
                <a:cs typeface="Times New Roman" panose="02020603050405020304" pitchFamily="18" charset="0"/>
              </a:rPr>
              <a:t>Сохранение </a:t>
            </a:r>
            <a:r>
              <a:rPr lang="ru-RU" dirty="0">
                <a:solidFill>
                  <a:prstClr val="black"/>
                </a:solidFill>
                <a:latin typeface="Times New Roman" panose="02020603050405020304" pitchFamily="18" charset="0"/>
                <a:cs typeface="Times New Roman" panose="02020603050405020304" pitchFamily="18" charset="0"/>
              </a:rPr>
              <a:t>населения, </a:t>
            </a:r>
            <a:r>
              <a:rPr lang="ru-RU" dirty="0" smtClean="0">
                <a:solidFill>
                  <a:prstClr val="black"/>
                </a:solidFill>
                <a:latin typeface="Times New Roman" panose="02020603050405020304" pitchFamily="18" charset="0"/>
                <a:cs typeface="Times New Roman" panose="02020603050405020304" pitchFamily="18" charset="0"/>
              </a:rPr>
              <a:t>здоровья </a:t>
            </a:r>
            <a:r>
              <a:rPr lang="ru-RU" dirty="0">
                <a:solidFill>
                  <a:prstClr val="black"/>
                </a:solidFill>
                <a:latin typeface="Times New Roman" panose="02020603050405020304" pitchFamily="18" charset="0"/>
                <a:cs typeface="Times New Roman" panose="02020603050405020304" pitchFamily="18" charset="0"/>
              </a:rPr>
              <a:t>и </a:t>
            </a:r>
            <a:r>
              <a:rPr lang="ru-RU" dirty="0" smtClean="0">
                <a:solidFill>
                  <a:prstClr val="black"/>
                </a:solidFill>
                <a:latin typeface="Times New Roman" panose="02020603050405020304" pitchFamily="18" charset="0"/>
                <a:cs typeface="Times New Roman" panose="02020603050405020304" pitchFamily="18" charset="0"/>
              </a:rPr>
              <a:t>благополучия </a:t>
            </a:r>
            <a:r>
              <a:rPr lang="ru-RU" dirty="0">
                <a:solidFill>
                  <a:prstClr val="black"/>
                </a:solidFill>
                <a:latin typeface="Times New Roman" panose="02020603050405020304" pitchFamily="18" charset="0"/>
                <a:cs typeface="Times New Roman" panose="02020603050405020304" pitchFamily="18" charset="0"/>
              </a:rPr>
              <a:t>людей </a:t>
            </a:r>
          </a:p>
        </p:txBody>
      </p:sp>
      <p:sp>
        <p:nvSpPr>
          <p:cNvPr id="7" name="Нашивка 6"/>
          <p:cNvSpPr/>
          <p:nvPr/>
        </p:nvSpPr>
        <p:spPr>
          <a:xfrm>
            <a:off x="190637" y="1149677"/>
            <a:ext cx="864096" cy="440715"/>
          </a:xfrm>
          <a:prstGeom prst="chevron">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dirty="0" smtClean="0">
                <a:solidFill>
                  <a:prstClr val="black"/>
                </a:solidFill>
                <a:latin typeface="Times New Roman" panose="02020603050405020304" pitchFamily="18" charset="0"/>
                <a:cs typeface="Times New Roman" panose="02020603050405020304" pitchFamily="18" charset="0"/>
              </a:rPr>
              <a:t>1</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22" name="Нашивка 21"/>
          <p:cNvSpPr/>
          <p:nvPr/>
        </p:nvSpPr>
        <p:spPr>
          <a:xfrm>
            <a:off x="170860" y="2048639"/>
            <a:ext cx="864096" cy="440715"/>
          </a:xfrm>
          <a:prstGeom prst="chevron">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dirty="0" smtClean="0">
                <a:solidFill>
                  <a:prstClr val="black"/>
                </a:solidFill>
                <a:latin typeface="Times New Roman" panose="02020603050405020304" pitchFamily="18" charset="0"/>
                <a:cs typeface="Times New Roman" panose="02020603050405020304" pitchFamily="18" charset="0"/>
              </a:rPr>
              <a:t>2</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23" name="Нашивка 22"/>
          <p:cNvSpPr/>
          <p:nvPr/>
        </p:nvSpPr>
        <p:spPr>
          <a:xfrm>
            <a:off x="190637" y="2847076"/>
            <a:ext cx="864096" cy="440715"/>
          </a:xfrm>
          <a:prstGeom prst="chevron">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dirty="0" smtClean="0">
                <a:solidFill>
                  <a:prstClr val="black"/>
                </a:solidFill>
                <a:latin typeface="Times New Roman" panose="02020603050405020304" pitchFamily="18" charset="0"/>
                <a:cs typeface="Times New Roman" panose="02020603050405020304" pitchFamily="18" charset="0"/>
              </a:rPr>
              <a:t>3</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24" name="Нашивка 23"/>
          <p:cNvSpPr/>
          <p:nvPr/>
        </p:nvSpPr>
        <p:spPr>
          <a:xfrm>
            <a:off x="259798" y="3650006"/>
            <a:ext cx="864096" cy="440715"/>
          </a:xfrm>
          <a:prstGeom prst="chevron">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dirty="0" smtClean="0">
                <a:solidFill>
                  <a:prstClr val="black"/>
                </a:solidFill>
                <a:latin typeface="Times New Roman" panose="02020603050405020304" pitchFamily="18" charset="0"/>
                <a:cs typeface="Times New Roman" panose="02020603050405020304" pitchFamily="18" charset="0"/>
              </a:rPr>
              <a:t>4</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21" name="Прямоугольник 20"/>
          <p:cNvSpPr/>
          <p:nvPr/>
        </p:nvSpPr>
        <p:spPr>
          <a:xfrm>
            <a:off x="1253398" y="3618965"/>
            <a:ext cx="5694867" cy="521233"/>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dirty="0" smtClean="0">
                <a:solidFill>
                  <a:prstClr val="black"/>
                </a:solidFill>
                <a:latin typeface="Times New Roman" panose="02020603050405020304" pitchFamily="18" charset="0"/>
                <a:cs typeface="Times New Roman" panose="02020603050405020304" pitchFamily="18" charset="0"/>
              </a:rPr>
              <a:t>Улучшение комфортной </a:t>
            </a:r>
            <a:r>
              <a:rPr lang="ru-RU" dirty="0">
                <a:solidFill>
                  <a:prstClr val="black"/>
                </a:solidFill>
                <a:latin typeface="Times New Roman" panose="02020603050405020304" pitchFamily="18" charset="0"/>
                <a:cs typeface="Times New Roman" panose="02020603050405020304" pitchFamily="18" charset="0"/>
              </a:rPr>
              <a:t>и </a:t>
            </a:r>
            <a:r>
              <a:rPr lang="ru-RU" dirty="0" smtClean="0">
                <a:solidFill>
                  <a:prstClr val="black"/>
                </a:solidFill>
                <a:latin typeface="Times New Roman" panose="02020603050405020304" pitchFamily="18" charset="0"/>
                <a:cs typeface="Times New Roman" panose="02020603050405020304" pitchFamily="18" charset="0"/>
              </a:rPr>
              <a:t>безопасной среды </a:t>
            </a:r>
            <a:r>
              <a:rPr lang="ru-RU" dirty="0">
                <a:solidFill>
                  <a:prstClr val="black"/>
                </a:solidFill>
                <a:latin typeface="Times New Roman" panose="02020603050405020304" pitchFamily="18" charset="0"/>
                <a:cs typeface="Times New Roman" panose="02020603050405020304" pitchFamily="18" charset="0"/>
              </a:rPr>
              <a:t>для </a:t>
            </a:r>
            <a:r>
              <a:rPr lang="ru-RU" dirty="0" smtClean="0">
                <a:solidFill>
                  <a:prstClr val="black"/>
                </a:solidFill>
                <a:latin typeface="Times New Roman" panose="02020603050405020304" pitchFamily="18" charset="0"/>
                <a:cs typeface="Times New Roman" panose="02020603050405020304" pitchFamily="18" charset="0"/>
              </a:rPr>
              <a:t>жизни</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26" name="Прямоугольник 25"/>
          <p:cNvSpPr/>
          <p:nvPr/>
        </p:nvSpPr>
        <p:spPr>
          <a:xfrm>
            <a:off x="1264858" y="2762416"/>
            <a:ext cx="5683407" cy="570452"/>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dirty="0" smtClean="0">
                <a:solidFill>
                  <a:prstClr val="black"/>
                </a:solidFill>
                <a:latin typeface="Times New Roman" panose="02020603050405020304" pitchFamily="18" charset="0"/>
                <a:cs typeface="Times New Roman" panose="02020603050405020304" pitchFamily="18" charset="0"/>
              </a:rPr>
              <a:t>Расширение </a:t>
            </a:r>
            <a:r>
              <a:rPr lang="ru-RU" dirty="0">
                <a:solidFill>
                  <a:prstClr val="black"/>
                </a:solidFill>
                <a:latin typeface="Times New Roman" panose="02020603050405020304" pitchFamily="18" charset="0"/>
                <a:cs typeface="Times New Roman" panose="02020603050405020304" pitchFamily="18" charset="0"/>
              </a:rPr>
              <a:t>возможностей для самореализации и развития талантов</a:t>
            </a:r>
          </a:p>
        </p:txBody>
      </p:sp>
      <p:sp>
        <p:nvSpPr>
          <p:cNvPr id="2" name="Номер слайда 1"/>
          <p:cNvSpPr>
            <a:spLocks noGrp="1"/>
          </p:cNvSpPr>
          <p:nvPr>
            <p:ph type="sldNum" sz="quarter" idx="12"/>
          </p:nvPr>
        </p:nvSpPr>
        <p:spPr>
          <a:xfrm>
            <a:off x="8126412" y="6461245"/>
            <a:ext cx="1054100" cy="365125"/>
          </a:xfrm>
        </p:spPr>
        <p:txBody>
          <a:bodyPr/>
          <a:lstStyle/>
          <a:p>
            <a:pPr>
              <a:defRPr/>
            </a:pPr>
            <a:r>
              <a:rPr lang="ru-RU" altLang="ru-RU" b="1" dirty="0" smtClean="0">
                <a:solidFill>
                  <a:prstClr val="black"/>
                </a:solidFill>
              </a:rPr>
              <a:t>12</a:t>
            </a:r>
            <a:endParaRPr lang="ru-RU" altLang="ru-RU" b="1" dirty="0">
              <a:solidFill>
                <a:prstClr val="black"/>
              </a:solidFill>
            </a:endParaRPr>
          </a:p>
        </p:txBody>
      </p:sp>
      <p:sp>
        <p:nvSpPr>
          <p:cNvPr id="17" name="Заголовок 1"/>
          <p:cNvSpPr txBox="1">
            <a:spLocks/>
          </p:cNvSpPr>
          <p:nvPr/>
        </p:nvSpPr>
        <p:spPr>
          <a:xfrm>
            <a:off x="259729" y="-13063"/>
            <a:ext cx="6976567"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Основные задачи и приоритетные направления бюджетной политики на </a:t>
            </a:r>
            <a:r>
              <a:rPr lang="ru-RU" sz="1800" dirty="0" smtClean="0">
                <a:solidFill>
                  <a:schemeClr val="tx1"/>
                </a:solidFill>
                <a:effectLst/>
                <a:latin typeface="Times New Roman" panose="02020603050405020304" pitchFamily="18" charset="0"/>
                <a:cs typeface="Times New Roman" panose="02020603050405020304" pitchFamily="18" charset="0"/>
              </a:rPr>
              <a:t>2022-2024 </a:t>
            </a:r>
            <a:r>
              <a:rPr lang="ru-RU" sz="1800" dirty="0">
                <a:solidFill>
                  <a:schemeClr val="tx1"/>
                </a:solidFill>
                <a:effectLst/>
                <a:latin typeface="Times New Roman" panose="02020603050405020304" pitchFamily="18" charset="0"/>
                <a:cs typeface="Times New Roman" panose="02020603050405020304" pitchFamily="18" charset="0"/>
              </a:rPr>
              <a:t>годы</a:t>
            </a:r>
          </a:p>
        </p:txBody>
      </p:sp>
      <p:cxnSp>
        <p:nvCxnSpPr>
          <p:cNvPr id="18" name="Прямая соединительная линия 17"/>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6" name="Нашивка 15"/>
          <p:cNvSpPr/>
          <p:nvPr/>
        </p:nvSpPr>
        <p:spPr>
          <a:xfrm>
            <a:off x="259798" y="4401029"/>
            <a:ext cx="864096" cy="440715"/>
          </a:xfrm>
          <a:prstGeom prst="chevron">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dirty="0">
                <a:solidFill>
                  <a:prstClr val="black"/>
                </a:solidFill>
                <a:latin typeface="Times New Roman" panose="02020603050405020304" pitchFamily="18" charset="0"/>
                <a:cs typeface="Times New Roman" panose="02020603050405020304" pitchFamily="18" charset="0"/>
              </a:rPr>
              <a:t>5</a:t>
            </a:r>
          </a:p>
        </p:txBody>
      </p:sp>
      <p:sp>
        <p:nvSpPr>
          <p:cNvPr id="25" name="Прямоугольник 24"/>
          <p:cNvSpPr/>
          <p:nvPr/>
        </p:nvSpPr>
        <p:spPr>
          <a:xfrm>
            <a:off x="1276166" y="4360769"/>
            <a:ext cx="5672099" cy="521233"/>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dirty="0" smtClean="0">
                <a:solidFill>
                  <a:prstClr val="black"/>
                </a:solidFill>
                <a:latin typeface="Times New Roman" panose="02020603050405020304" pitchFamily="18" charset="0"/>
                <a:cs typeface="Times New Roman" panose="02020603050405020304" pitchFamily="18" charset="0"/>
              </a:rPr>
              <a:t>Достойный</a:t>
            </a:r>
            <a:r>
              <a:rPr lang="ru-RU" dirty="0">
                <a:solidFill>
                  <a:prstClr val="black"/>
                </a:solidFill>
                <a:latin typeface="Times New Roman" panose="02020603050405020304" pitchFamily="18" charset="0"/>
                <a:cs typeface="Times New Roman" panose="02020603050405020304" pitchFamily="18" charset="0"/>
              </a:rPr>
              <a:t>, эффективный труд и успешное предпринимательство</a:t>
            </a:r>
          </a:p>
        </p:txBody>
      </p:sp>
      <p:sp>
        <p:nvSpPr>
          <p:cNvPr id="28" name="Нашивка 27"/>
          <p:cNvSpPr/>
          <p:nvPr/>
        </p:nvSpPr>
        <p:spPr>
          <a:xfrm>
            <a:off x="259797" y="5180275"/>
            <a:ext cx="864096" cy="440715"/>
          </a:xfrm>
          <a:prstGeom prst="chevron">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dirty="0" smtClean="0">
                <a:solidFill>
                  <a:prstClr val="black"/>
                </a:solidFill>
                <a:latin typeface="Times New Roman" panose="02020603050405020304" pitchFamily="18" charset="0"/>
                <a:cs typeface="Times New Roman" panose="02020603050405020304" pitchFamily="18" charset="0"/>
              </a:rPr>
              <a:t>6</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29" name="Прямоугольник 28"/>
          <p:cNvSpPr/>
          <p:nvPr/>
        </p:nvSpPr>
        <p:spPr>
          <a:xfrm>
            <a:off x="1276165" y="5140015"/>
            <a:ext cx="5672099" cy="521233"/>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dirty="0" smtClean="0">
                <a:solidFill>
                  <a:prstClr val="black"/>
                </a:solidFill>
                <a:latin typeface="Times New Roman" panose="02020603050405020304" pitchFamily="18" charset="0"/>
                <a:cs typeface="Times New Roman" panose="02020603050405020304" pitchFamily="18" charset="0"/>
              </a:rPr>
              <a:t>Цифровая </a:t>
            </a:r>
            <a:r>
              <a:rPr lang="ru-RU" dirty="0">
                <a:solidFill>
                  <a:prstClr val="black"/>
                </a:solidFill>
                <a:latin typeface="Times New Roman" panose="02020603050405020304" pitchFamily="18" charset="0"/>
                <a:cs typeface="Times New Roman" panose="02020603050405020304" pitchFamily="18" charset="0"/>
              </a:rPr>
              <a:t>трансформация</a:t>
            </a:r>
          </a:p>
        </p:txBody>
      </p:sp>
    </p:spTree>
    <p:extLst>
      <p:ext uri="{BB962C8B-B14F-4D97-AF65-F5344CB8AC3E}">
        <p14:creationId xmlns:p14="http://schemas.microsoft.com/office/powerpoint/2010/main" val="1272837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кругленный прямоугольник 9"/>
          <p:cNvSpPr/>
          <p:nvPr/>
        </p:nvSpPr>
        <p:spPr>
          <a:xfrm>
            <a:off x="971600" y="764704"/>
            <a:ext cx="2808312" cy="591833"/>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ru-RU" dirty="0">
                <a:solidFill>
                  <a:prstClr val="black"/>
                </a:solidFill>
                <a:latin typeface="Times New Roman" panose="02020603050405020304" pitchFamily="18" charset="0"/>
                <a:cs typeface="Times New Roman" panose="02020603050405020304" pitchFamily="18" charset="0"/>
              </a:rPr>
              <a:t>Республиканский бюджет</a:t>
            </a:r>
          </a:p>
        </p:txBody>
      </p:sp>
      <p:sp>
        <p:nvSpPr>
          <p:cNvPr id="11" name="Скругленный прямоугольник 10"/>
          <p:cNvSpPr/>
          <p:nvPr/>
        </p:nvSpPr>
        <p:spPr>
          <a:xfrm>
            <a:off x="5360726" y="764704"/>
            <a:ext cx="2811674" cy="591833"/>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pPr>
            <a:r>
              <a:rPr lang="ru-RU" dirty="0">
                <a:solidFill>
                  <a:prstClr val="black"/>
                </a:solidFill>
                <a:latin typeface="Times New Roman" panose="02020603050405020304" pitchFamily="18" charset="0"/>
                <a:cs typeface="Times New Roman" panose="02020603050405020304" pitchFamily="18" charset="0"/>
              </a:rPr>
              <a:t>Консолидированный бюджет</a:t>
            </a:r>
          </a:p>
        </p:txBody>
      </p:sp>
      <p:sp>
        <p:nvSpPr>
          <p:cNvPr id="12" name="Номер слайда 11"/>
          <p:cNvSpPr>
            <a:spLocks noGrp="1"/>
          </p:cNvSpPr>
          <p:nvPr>
            <p:ph type="sldNum" sz="quarter" idx="12"/>
          </p:nvPr>
        </p:nvSpPr>
        <p:spPr/>
        <p:txBody>
          <a:bodyPr/>
          <a:lstStyle/>
          <a:p>
            <a:pPr>
              <a:defRPr/>
            </a:pPr>
            <a:r>
              <a:rPr lang="ru-RU" dirty="0" smtClean="0">
                <a:solidFill>
                  <a:prstClr val="black"/>
                </a:solidFill>
              </a:rPr>
              <a:t>13</a:t>
            </a:r>
            <a:endParaRPr lang="ru-RU" dirty="0">
              <a:solidFill>
                <a:prstClr val="black"/>
              </a:solidFill>
            </a:endParaRPr>
          </a:p>
        </p:txBody>
      </p:sp>
      <p:sp>
        <p:nvSpPr>
          <p:cNvPr id="13" name="Заголовок 1"/>
          <p:cNvSpPr txBox="1">
            <a:spLocks/>
          </p:cNvSpPr>
          <p:nvPr/>
        </p:nvSpPr>
        <p:spPr>
          <a:xfrm>
            <a:off x="251518" y="22910"/>
            <a:ext cx="7128794" cy="55083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Основные параметры исполнения республиканского и консолидированного бюджета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 в 2021 году</a:t>
            </a:r>
            <a:endParaRPr lang="ru-RU" sz="1800" dirty="0">
              <a:solidFill>
                <a:prstClr val="black"/>
              </a:solidFill>
              <a:effectLst/>
              <a:latin typeface="Times New Roman" panose="02020603050405020304" pitchFamily="18" charset="0"/>
              <a:cs typeface="Times New Roman" panose="02020603050405020304" pitchFamily="18" charset="0"/>
            </a:endParaRPr>
          </a:p>
        </p:txBody>
      </p:sp>
      <p:cxnSp>
        <p:nvCxnSpPr>
          <p:cNvPr id="15" name="Прямая соединительная линия 1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873228" y="69850"/>
            <a:ext cx="1223412" cy="492443"/>
          </a:xfrm>
          <a:prstGeom prst="rect">
            <a:avLst/>
          </a:prstGeom>
          <a:noFill/>
        </p:spPr>
        <p:txBody>
          <a:bodyPr wrap="none" rtlCol="0">
            <a:spAutoFit/>
          </a:bodyPr>
          <a:lstStyle/>
          <a:p>
            <a:pPr algn="ctr" fontAlgn="base">
              <a:spcBef>
                <a:spcPct val="0"/>
              </a:spcBef>
              <a:spcAft>
                <a:spcPct val="0"/>
              </a:spcAft>
            </a:pPr>
            <a:r>
              <a:rPr lang="ru-RU" sz="1300" b="1" i="1" dirty="0">
                <a:solidFill>
                  <a:srgbClr val="4E67C8"/>
                </a:solidFill>
              </a:rPr>
              <a:t>Бюджет</a:t>
            </a:r>
          </a:p>
          <a:p>
            <a:pPr algn="ctr" fontAlgn="base">
              <a:spcBef>
                <a:spcPct val="0"/>
              </a:spcBef>
              <a:spcAft>
                <a:spcPct val="0"/>
              </a:spcAft>
            </a:pPr>
            <a:r>
              <a:rPr lang="ru-RU" sz="1300" b="1" i="1" dirty="0">
                <a:solidFill>
                  <a:srgbClr val="4E67C8"/>
                </a:solidFill>
              </a:rPr>
              <a:t>для граждан</a:t>
            </a:r>
          </a:p>
        </p:txBody>
      </p:sp>
      <p:graphicFrame>
        <p:nvGraphicFramePr>
          <p:cNvPr id="14" name="Диаграмма 13"/>
          <p:cNvGraphicFramePr>
            <a:graphicFrameLocks/>
          </p:cNvGraphicFramePr>
          <p:nvPr>
            <p:extLst>
              <p:ext uri="{D42A27DB-BD31-4B8C-83A1-F6EECF244321}">
                <p14:modId xmlns:p14="http://schemas.microsoft.com/office/powerpoint/2010/main" val="3143917693"/>
              </p:ext>
            </p:extLst>
          </p:nvPr>
        </p:nvGraphicFramePr>
        <p:xfrm>
          <a:off x="106822" y="1356537"/>
          <a:ext cx="4465178" cy="4021999"/>
        </p:xfrm>
        <a:graphic>
          <a:graphicData uri="http://schemas.openxmlformats.org/drawingml/2006/chart">
            <c:chart xmlns:c="http://schemas.openxmlformats.org/drawingml/2006/chart" xmlns:r="http://schemas.openxmlformats.org/officeDocument/2006/relationships" r:id="rId3"/>
          </a:graphicData>
        </a:graphic>
      </p:graphicFrame>
      <p:pic>
        <p:nvPicPr>
          <p:cNvPr id="16" name="Picture 3" descr="T:\ОБП\Метелева\деньги 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7043" y="5445224"/>
            <a:ext cx="4645197" cy="12241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18" name="Диаграмма 17"/>
          <p:cNvGraphicFramePr>
            <a:graphicFrameLocks/>
          </p:cNvGraphicFramePr>
          <p:nvPr>
            <p:extLst>
              <p:ext uri="{D42A27DB-BD31-4B8C-83A1-F6EECF244321}">
                <p14:modId xmlns:p14="http://schemas.microsoft.com/office/powerpoint/2010/main" val="1749292120"/>
              </p:ext>
            </p:extLst>
          </p:nvPr>
        </p:nvGraphicFramePr>
        <p:xfrm>
          <a:off x="4572000" y="1356536"/>
          <a:ext cx="4392488" cy="4004639"/>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
          <p:cNvSpPr txBox="1">
            <a:spLocks noChangeArrowheads="1"/>
          </p:cNvSpPr>
          <p:nvPr/>
        </p:nvSpPr>
        <p:spPr bwMode="auto">
          <a:xfrm>
            <a:off x="7974680" y="726772"/>
            <a:ext cx="1104114" cy="222565"/>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r>
              <a:rPr lang="ru-RU" altLang="ru-RU" sz="1200" b="1" dirty="0" smtClean="0">
                <a:solidFill>
                  <a:srgbClr val="4E67C8">
                    <a:lumMod val="75000"/>
                  </a:srgbClr>
                </a:solidFill>
                <a:latin typeface="Times New Roman" panose="02020603050405020304" pitchFamily="18" charset="0"/>
                <a:cs typeface="Times New Roman" panose="02020603050405020304" pitchFamily="18" charset="0"/>
              </a:rPr>
              <a:t>млн</a:t>
            </a:r>
            <a:r>
              <a:rPr lang="ru-RU" altLang="ru-RU" sz="1200" b="1" dirty="0">
                <a:solidFill>
                  <a:srgbClr val="4E67C8">
                    <a:lumMod val="75000"/>
                  </a:srgbClr>
                </a:solidFill>
                <a:latin typeface="Times New Roman" panose="02020603050405020304" pitchFamily="18" charset="0"/>
                <a:cs typeface="Times New Roman" panose="02020603050405020304" pitchFamily="18" charset="0"/>
              </a:rPr>
              <a:t>. </a:t>
            </a:r>
            <a:r>
              <a:rPr lang="ru-RU" altLang="ru-RU" sz="1200" b="1" dirty="0" smtClean="0">
                <a:solidFill>
                  <a:srgbClr val="4E67C8">
                    <a:lumMod val="75000"/>
                  </a:srgbClr>
                </a:solidFill>
                <a:latin typeface="Times New Roman" panose="02020603050405020304" pitchFamily="18" charset="0"/>
                <a:cs typeface="Times New Roman" panose="02020603050405020304" pitchFamily="18" charset="0"/>
              </a:rPr>
              <a:t>рублей</a:t>
            </a:r>
            <a:endParaRPr lang="ru-RU" altLang="ru-RU" sz="1200" b="1" dirty="0">
              <a:solidFill>
                <a:srgbClr val="4E67C8">
                  <a:lumMod val="75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15458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кругленный прямоугольник 9"/>
          <p:cNvSpPr/>
          <p:nvPr/>
        </p:nvSpPr>
        <p:spPr>
          <a:xfrm>
            <a:off x="611560" y="892951"/>
            <a:ext cx="1928826" cy="35719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ru-RU" dirty="0">
                <a:solidFill>
                  <a:prstClr val="black"/>
                </a:solidFill>
                <a:latin typeface="Times New Roman" panose="02020603050405020304" pitchFamily="18" charset="0"/>
                <a:cs typeface="Times New Roman" panose="02020603050405020304" pitchFamily="18" charset="0"/>
              </a:rPr>
              <a:t>Доходы</a:t>
            </a:r>
          </a:p>
        </p:txBody>
      </p:sp>
      <p:sp>
        <p:nvSpPr>
          <p:cNvPr id="11" name="Скругленный прямоугольник 10"/>
          <p:cNvSpPr/>
          <p:nvPr/>
        </p:nvSpPr>
        <p:spPr>
          <a:xfrm>
            <a:off x="3491880" y="892951"/>
            <a:ext cx="1928826" cy="35719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pPr>
            <a:r>
              <a:rPr lang="ru-RU" dirty="0">
                <a:solidFill>
                  <a:prstClr val="black"/>
                </a:solidFill>
                <a:latin typeface="Times New Roman" panose="02020603050405020304" pitchFamily="18" charset="0"/>
                <a:cs typeface="Times New Roman" panose="02020603050405020304" pitchFamily="18" charset="0"/>
              </a:rPr>
              <a:t>Расходы</a:t>
            </a:r>
          </a:p>
        </p:txBody>
      </p:sp>
      <p:sp>
        <p:nvSpPr>
          <p:cNvPr id="12" name="Номер слайда 11"/>
          <p:cNvSpPr>
            <a:spLocks noGrp="1"/>
          </p:cNvSpPr>
          <p:nvPr>
            <p:ph type="sldNum" sz="quarter" idx="12"/>
          </p:nvPr>
        </p:nvSpPr>
        <p:spPr/>
        <p:txBody>
          <a:bodyPr/>
          <a:lstStyle/>
          <a:p>
            <a:pPr>
              <a:defRPr/>
            </a:pPr>
            <a:r>
              <a:rPr lang="ru-RU" dirty="0" smtClean="0">
                <a:solidFill>
                  <a:prstClr val="black"/>
                </a:solidFill>
              </a:rPr>
              <a:t>14</a:t>
            </a:r>
            <a:endParaRPr lang="ru-RU" dirty="0">
              <a:solidFill>
                <a:prstClr val="black"/>
              </a:solidFill>
            </a:endParaRPr>
          </a:p>
        </p:txBody>
      </p:sp>
      <p:graphicFrame>
        <p:nvGraphicFramePr>
          <p:cNvPr id="14" name="Диаграмма 13"/>
          <p:cNvGraphicFramePr>
            <a:graphicFrameLocks/>
          </p:cNvGraphicFramePr>
          <p:nvPr>
            <p:extLst>
              <p:ext uri="{D42A27DB-BD31-4B8C-83A1-F6EECF244321}">
                <p14:modId xmlns:p14="http://schemas.microsoft.com/office/powerpoint/2010/main" val="1921404324"/>
              </p:ext>
            </p:extLst>
          </p:nvPr>
        </p:nvGraphicFramePr>
        <p:xfrm>
          <a:off x="283234" y="1466290"/>
          <a:ext cx="2848606" cy="36909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Диаграмма 15"/>
          <p:cNvGraphicFramePr>
            <a:graphicFrameLocks/>
          </p:cNvGraphicFramePr>
          <p:nvPr>
            <p:extLst>
              <p:ext uri="{D42A27DB-BD31-4B8C-83A1-F6EECF244321}">
                <p14:modId xmlns:p14="http://schemas.microsoft.com/office/powerpoint/2010/main" val="2601864721"/>
              </p:ext>
            </p:extLst>
          </p:nvPr>
        </p:nvGraphicFramePr>
        <p:xfrm>
          <a:off x="3252459" y="1484784"/>
          <a:ext cx="2639081" cy="3618894"/>
        </p:xfrm>
        <a:graphic>
          <a:graphicData uri="http://schemas.openxmlformats.org/drawingml/2006/chart">
            <c:chart xmlns:c="http://schemas.openxmlformats.org/drawingml/2006/chart" xmlns:r="http://schemas.openxmlformats.org/officeDocument/2006/relationships" r:id="rId4"/>
          </a:graphicData>
        </a:graphic>
      </p:graphicFrame>
      <p:sp>
        <p:nvSpPr>
          <p:cNvPr id="17" name="Скругленный прямоугольник 16"/>
          <p:cNvSpPr/>
          <p:nvPr/>
        </p:nvSpPr>
        <p:spPr>
          <a:xfrm>
            <a:off x="6064230" y="892951"/>
            <a:ext cx="1296144" cy="35719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fontAlgn="base">
              <a:spcBef>
                <a:spcPct val="0"/>
              </a:spcBef>
              <a:spcAft>
                <a:spcPct val="0"/>
              </a:spcAft>
            </a:pPr>
            <a:r>
              <a:rPr lang="ru-RU" sz="1700" dirty="0">
                <a:solidFill>
                  <a:prstClr val="black"/>
                </a:solidFill>
                <a:latin typeface="Times New Roman" panose="02020603050405020304" pitchFamily="18" charset="0"/>
                <a:cs typeface="Times New Roman" panose="02020603050405020304" pitchFamily="18" charset="0"/>
              </a:rPr>
              <a:t>Дефицит</a:t>
            </a:r>
          </a:p>
        </p:txBody>
      </p:sp>
      <p:sp>
        <p:nvSpPr>
          <p:cNvPr id="18" name="Скругленная прямоугольная выноска 17"/>
          <p:cNvSpPr/>
          <p:nvPr/>
        </p:nvSpPr>
        <p:spPr>
          <a:xfrm>
            <a:off x="251518" y="5517232"/>
            <a:ext cx="5256586" cy="953453"/>
          </a:xfrm>
          <a:prstGeom prst="wedgeRoundRectCallout">
            <a:avLst>
              <a:gd name="adj1" fmla="val -55"/>
              <a:gd name="adj2" fmla="val -81356"/>
              <a:gd name="adj3" fmla="val 16667"/>
            </a:avLst>
          </a:prstGeom>
        </p:spPr>
        <p:style>
          <a:lnRef idx="1">
            <a:schemeClr val="accent4"/>
          </a:lnRef>
          <a:fillRef idx="2">
            <a:schemeClr val="accent4"/>
          </a:fillRef>
          <a:effectRef idx="1">
            <a:schemeClr val="accent4"/>
          </a:effectRef>
          <a:fontRef idx="minor">
            <a:schemeClr val="dk1"/>
          </a:fontRef>
        </p:style>
        <p:txBody>
          <a:bodyPr wrap="square" lIns="0" tIns="0" rIns="0" bIns="0" anchor="ctr" anchorCtr="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base">
              <a:spcBef>
                <a:spcPct val="0"/>
              </a:spcBef>
              <a:spcAft>
                <a:spcPct val="0"/>
              </a:spcAft>
            </a:pPr>
            <a:r>
              <a:rPr lang="ru-RU" sz="1400" dirty="0" smtClean="0">
                <a:solidFill>
                  <a:prstClr val="black"/>
                </a:solidFill>
                <a:latin typeface="Times New Roman" panose="02020603050405020304" pitchFamily="18" charset="0"/>
                <a:cs typeface="Times New Roman" panose="02020603050405020304" pitchFamily="18" charset="0"/>
              </a:rPr>
              <a:t>Доходы и расходы в 2022-2024 гг.  будут корректироваться в сторону увеличения по итогам распределения межбюджетных </a:t>
            </a:r>
            <a:r>
              <a:rPr lang="ru-RU" sz="1400" dirty="0">
                <a:solidFill>
                  <a:prstClr val="black"/>
                </a:solidFill>
                <a:latin typeface="Times New Roman" panose="02020603050405020304" pitchFamily="18" charset="0"/>
                <a:cs typeface="Times New Roman" panose="02020603050405020304" pitchFamily="18" charset="0"/>
              </a:rPr>
              <a:t>трансфертов </a:t>
            </a:r>
            <a:r>
              <a:rPr lang="ru-RU" sz="1400" dirty="0" smtClean="0">
                <a:solidFill>
                  <a:prstClr val="black"/>
                </a:solidFill>
                <a:latin typeface="Times New Roman" panose="02020603050405020304" pitchFamily="18" charset="0"/>
                <a:cs typeface="Times New Roman" panose="02020603050405020304" pitchFamily="18" charset="0"/>
              </a:rPr>
              <a:t>в процессе </a:t>
            </a:r>
            <a:r>
              <a:rPr lang="ru-RU" sz="1400" dirty="0">
                <a:solidFill>
                  <a:prstClr val="black"/>
                </a:solidFill>
                <a:latin typeface="Times New Roman" panose="02020603050405020304" pitchFamily="18" charset="0"/>
                <a:cs typeface="Times New Roman" panose="02020603050405020304" pitchFamily="18" charset="0"/>
              </a:rPr>
              <a:t>исполнения федерального бюджета по </a:t>
            </a:r>
            <a:r>
              <a:rPr lang="ru-RU" sz="1400" dirty="0" smtClean="0">
                <a:solidFill>
                  <a:prstClr val="black"/>
                </a:solidFill>
                <a:latin typeface="Times New Roman" panose="02020603050405020304" pitchFamily="18" charset="0"/>
                <a:cs typeface="Times New Roman" panose="02020603050405020304" pitchFamily="18" charset="0"/>
              </a:rPr>
              <a:t>отдельным </a:t>
            </a:r>
            <a:r>
              <a:rPr lang="ru-RU" sz="1400" dirty="0">
                <a:solidFill>
                  <a:prstClr val="black"/>
                </a:solidFill>
                <a:latin typeface="Times New Roman" panose="02020603050405020304" pitchFamily="18" charset="0"/>
                <a:cs typeface="Times New Roman" panose="02020603050405020304" pitchFamily="18" charset="0"/>
              </a:rPr>
              <a:t>решениям Правительства Российской Федерации</a:t>
            </a:r>
          </a:p>
        </p:txBody>
      </p:sp>
      <p:graphicFrame>
        <p:nvGraphicFramePr>
          <p:cNvPr id="19" name="Диаграмма 18"/>
          <p:cNvGraphicFramePr>
            <a:graphicFrameLocks/>
          </p:cNvGraphicFramePr>
          <p:nvPr>
            <p:extLst>
              <p:ext uri="{D42A27DB-BD31-4B8C-83A1-F6EECF244321}">
                <p14:modId xmlns:p14="http://schemas.microsoft.com/office/powerpoint/2010/main" val="3471151643"/>
              </p:ext>
            </p:extLst>
          </p:nvPr>
        </p:nvGraphicFramePr>
        <p:xfrm>
          <a:off x="5796136" y="1484784"/>
          <a:ext cx="3148580" cy="3618894"/>
        </p:xfrm>
        <a:graphic>
          <a:graphicData uri="http://schemas.openxmlformats.org/drawingml/2006/chart">
            <c:chart xmlns:c="http://schemas.openxmlformats.org/drawingml/2006/chart" xmlns:r="http://schemas.openxmlformats.org/officeDocument/2006/relationships" r:id="rId5"/>
          </a:graphicData>
        </a:graphic>
      </p:graphicFrame>
      <p:sp>
        <p:nvSpPr>
          <p:cNvPr id="20" name="Скругленный прямоугольник 19"/>
          <p:cNvSpPr/>
          <p:nvPr/>
        </p:nvSpPr>
        <p:spPr>
          <a:xfrm>
            <a:off x="7392670" y="892951"/>
            <a:ext cx="1224000" cy="357190"/>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base">
              <a:spcBef>
                <a:spcPct val="0"/>
              </a:spcBef>
              <a:spcAft>
                <a:spcPct val="0"/>
              </a:spcAft>
            </a:pPr>
            <a:r>
              <a:rPr lang="ru-RU" sz="1700" dirty="0">
                <a:solidFill>
                  <a:prstClr val="black"/>
                </a:solidFill>
                <a:latin typeface="Times New Roman" panose="02020603050405020304" pitchFamily="18" charset="0"/>
                <a:cs typeface="Times New Roman" panose="02020603050405020304" pitchFamily="18" charset="0"/>
              </a:rPr>
              <a:t>Профицит</a:t>
            </a:r>
          </a:p>
        </p:txBody>
      </p:sp>
      <p:pic>
        <p:nvPicPr>
          <p:cNvPr id="1026" name="Picture 2" descr="T:\Сектор финансирования\pic3_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0126" y="4774704"/>
            <a:ext cx="2083296" cy="2083296"/>
          </a:xfrm>
          <a:prstGeom prst="rect">
            <a:avLst/>
          </a:prstGeom>
          <a:noFill/>
          <a:extLst>
            <a:ext uri="{909E8E84-426E-40DD-AFC4-6F175D3DCCD1}">
              <a14:hiddenFill xmlns:a14="http://schemas.microsoft.com/office/drawing/2010/main">
                <a:solidFill>
                  <a:srgbClr val="FFFFFF"/>
                </a:solidFill>
              </a14:hiddenFill>
            </a:ext>
          </a:extLst>
        </p:spPr>
      </p:pic>
      <p:sp>
        <p:nvSpPr>
          <p:cNvPr id="13" name="Заголовок 1"/>
          <p:cNvSpPr txBox="1">
            <a:spLocks/>
          </p:cNvSpPr>
          <p:nvPr/>
        </p:nvSpPr>
        <p:spPr>
          <a:xfrm>
            <a:off x="251518" y="22910"/>
            <a:ext cx="6800256" cy="55083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Динамика основных </a:t>
            </a:r>
            <a:r>
              <a:rPr lang="ru-RU" sz="1800" dirty="0" smtClean="0">
                <a:solidFill>
                  <a:prstClr val="black"/>
                </a:solidFill>
                <a:effectLst/>
                <a:latin typeface="Times New Roman" panose="02020603050405020304" pitchFamily="18" charset="0"/>
                <a:cs typeface="Times New Roman" panose="02020603050405020304" pitchFamily="18" charset="0"/>
              </a:rPr>
              <a:t>параметров республиканского </a:t>
            </a:r>
            <a:r>
              <a:rPr lang="ru-RU" sz="1800" dirty="0">
                <a:solidFill>
                  <a:prstClr val="black"/>
                </a:solidFill>
                <a:effectLst/>
                <a:latin typeface="Times New Roman" panose="02020603050405020304" pitchFamily="18" charset="0"/>
                <a:cs typeface="Times New Roman" panose="02020603050405020304" pitchFamily="18" charset="0"/>
              </a:rPr>
              <a:t>бюджета Чувашской Республики</a:t>
            </a:r>
          </a:p>
        </p:txBody>
      </p:sp>
      <p:cxnSp>
        <p:nvCxnSpPr>
          <p:cNvPr id="15" name="Прямая соединительная линия 1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873228" y="69850"/>
            <a:ext cx="1223412" cy="492443"/>
          </a:xfrm>
          <a:prstGeom prst="rect">
            <a:avLst/>
          </a:prstGeom>
          <a:noFill/>
        </p:spPr>
        <p:txBody>
          <a:bodyPr wrap="none" rtlCol="0">
            <a:spAutoFit/>
          </a:bodyPr>
          <a:lstStyle/>
          <a:p>
            <a:pPr algn="ctr" fontAlgn="base">
              <a:spcBef>
                <a:spcPct val="0"/>
              </a:spcBef>
              <a:spcAft>
                <a:spcPct val="0"/>
              </a:spcAft>
            </a:pPr>
            <a:r>
              <a:rPr lang="ru-RU" sz="1300" b="1" i="1" dirty="0">
                <a:solidFill>
                  <a:srgbClr val="4E67C8"/>
                </a:solidFill>
              </a:rPr>
              <a:t>Бюджет</a:t>
            </a:r>
          </a:p>
          <a:p>
            <a:pPr algn="ctr" fontAlgn="base">
              <a:spcBef>
                <a:spcPct val="0"/>
              </a:spcBef>
              <a:spcAft>
                <a:spcPct val="0"/>
              </a:spcAft>
            </a:pPr>
            <a:r>
              <a:rPr lang="ru-RU" sz="1300" b="1" i="1" dirty="0">
                <a:solidFill>
                  <a:srgbClr val="4E67C8"/>
                </a:solidFill>
              </a:rPr>
              <a:t>для граждан</a:t>
            </a:r>
          </a:p>
        </p:txBody>
      </p:sp>
      <p:sp>
        <p:nvSpPr>
          <p:cNvPr id="22" name="TextBox 1"/>
          <p:cNvSpPr txBox="1">
            <a:spLocks noChangeArrowheads="1"/>
          </p:cNvSpPr>
          <p:nvPr/>
        </p:nvSpPr>
        <p:spPr bwMode="auto">
          <a:xfrm>
            <a:off x="7840344" y="634312"/>
            <a:ext cx="1226304" cy="222565"/>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r>
              <a:rPr lang="ru-RU" altLang="ru-RU" sz="1200" b="1" dirty="0" smtClean="0">
                <a:solidFill>
                  <a:srgbClr val="4E67C8">
                    <a:lumMod val="75000"/>
                  </a:srgbClr>
                </a:solidFill>
                <a:latin typeface="Times New Roman" panose="02020603050405020304" pitchFamily="18" charset="0"/>
                <a:cs typeface="Times New Roman" panose="02020603050405020304" pitchFamily="18" charset="0"/>
              </a:rPr>
              <a:t>млн</a:t>
            </a:r>
            <a:r>
              <a:rPr lang="ru-RU" altLang="ru-RU" sz="1200" b="1" dirty="0">
                <a:solidFill>
                  <a:srgbClr val="4E67C8">
                    <a:lumMod val="75000"/>
                  </a:srgbClr>
                </a:solidFill>
                <a:latin typeface="Times New Roman" panose="02020603050405020304" pitchFamily="18" charset="0"/>
                <a:cs typeface="Times New Roman" panose="02020603050405020304" pitchFamily="18" charset="0"/>
              </a:rPr>
              <a:t>. </a:t>
            </a:r>
            <a:r>
              <a:rPr lang="ru-RU" altLang="ru-RU" sz="1200" b="1" dirty="0" smtClean="0">
                <a:solidFill>
                  <a:srgbClr val="4E67C8">
                    <a:lumMod val="75000"/>
                  </a:srgbClr>
                </a:solidFill>
                <a:latin typeface="Times New Roman" panose="02020603050405020304" pitchFamily="18" charset="0"/>
                <a:cs typeface="Times New Roman" panose="02020603050405020304" pitchFamily="18" charset="0"/>
              </a:rPr>
              <a:t>рублей</a:t>
            </a:r>
            <a:endParaRPr lang="ru-RU" altLang="ru-RU" sz="1200" b="1" dirty="0">
              <a:solidFill>
                <a:srgbClr val="4E67C8">
                  <a:lumMod val="75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82119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2988000" y="6012000"/>
            <a:ext cx="3484268" cy="540000"/>
          </a:xfrm>
          <a:prstGeom prst="roundRect">
            <a:avLst/>
          </a:prstGeom>
          <a:ln/>
        </p:spPr>
        <p:style>
          <a:lnRef idx="1">
            <a:schemeClr val="accent2"/>
          </a:lnRef>
          <a:fillRef idx="2">
            <a:schemeClr val="accent2"/>
          </a:fillRef>
          <a:effectRef idx="1">
            <a:schemeClr val="accent2"/>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ru-RU" dirty="0">
              <a:latin typeface="Times New Roman" panose="02020603050405020304" pitchFamily="18" charset="0"/>
              <a:cs typeface="Times New Roman" panose="02020603050405020304" pitchFamily="18" charset="0"/>
            </a:endParaRPr>
          </a:p>
        </p:txBody>
      </p:sp>
      <p:sp>
        <p:nvSpPr>
          <p:cNvPr id="8" name="TextBox 1"/>
          <p:cNvSpPr txBox="1"/>
          <p:nvPr/>
        </p:nvSpPr>
        <p:spPr>
          <a:xfrm>
            <a:off x="2909900" y="5998452"/>
            <a:ext cx="3700292" cy="85627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ru-RU" sz="1000" b="1" dirty="0" smtClean="0">
                <a:solidFill>
                  <a:schemeClr val="tx1"/>
                </a:solidFill>
                <a:latin typeface="Times New Roman" panose="02020603050405020304" pitchFamily="18" charset="0"/>
                <a:cs typeface="Times New Roman" panose="02020603050405020304" pitchFamily="18" charset="0"/>
              </a:rPr>
              <a:t>**Ограничение по Бюджетному кодексу РФ - не более 15% объема расходов, за исключением объема расходов, осуществляемых за счет субвенций</a:t>
            </a:r>
          </a:p>
          <a:p>
            <a:endParaRPr lang="ru-RU" sz="1000" dirty="0"/>
          </a:p>
        </p:txBody>
      </p:sp>
      <p:graphicFrame>
        <p:nvGraphicFramePr>
          <p:cNvPr id="4" name="Диаграмма 3"/>
          <p:cNvGraphicFramePr/>
          <p:nvPr>
            <p:extLst>
              <p:ext uri="{D42A27DB-BD31-4B8C-83A1-F6EECF244321}">
                <p14:modId xmlns:p14="http://schemas.microsoft.com/office/powerpoint/2010/main" val="2503478489"/>
              </p:ext>
            </p:extLst>
          </p:nvPr>
        </p:nvGraphicFramePr>
        <p:xfrm>
          <a:off x="93175" y="839509"/>
          <a:ext cx="9066601" cy="5744858"/>
        </p:xfrm>
        <a:graphic>
          <a:graphicData uri="http://schemas.openxmlformats.org/drawingml/2006/chart">
            <c:chart xmlns:c="http://schemas.openxmlformats.org/drawingml/2006/chart" xmlns:r="http://schemas.openxmlformats.org/officeDocument/2006/relationships" r:id="rId3"/>
          </a:graphicData>
        </a:graphic>
      </p:graphicFrame>
      <p:sp>
        <p:nvSpPr>
          <p:cNvPr id="5" name="Скругленная прямоугольная выноска 4"/>
          <p:cNvSpPr/>
          <p:nvPr/>
        </p:nvSpPr>
        <p:spPr>
          <a:xfrm>
            <a:off x="6968990" y="743620"/>
            <a:ext cx="2118787" cy="2408873"/>
          </a:xfrm>
          <a:prstGeom prst="wedgeRoundRectCallout">
            <a:avLst>
              <a:gd name="adj1" fmla="val -63990"/>
              <a:gd name="adj2" fmla="val 55874"/>
              <a:gd name="adj3" fmla="val 16667"/>
            </a:avLst>
          </a:prstGeom>
        </p:spPr>
        <p:style>
          <a:lnRef idx="1">
            <a:schemeClr val="accent4"/>
          </a:lnRef>
          <a:fillRef idx="2">
            <a:schemeClr val="accent4"/>
          </a:fillRef>
          <a:effectRef idx="1">
            <a:schemeClr val="accent4"/>
          </a:effectRef>
          <a:fontRef idx="minor">
            <a:schemeClr val="dk1"/>
          </a:fontRef>
        </p:style>
        <p:txBody>
          <a:bodyPr wrap="square" lIns="0" tIns="0" rIns="0" bIns="0" anchor="ctr" anchorCtr="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200" dirty="0" smtClean="0">
                <a:latin typeface="Times New Roman" panose="02020603050405020304" pitchFamily="18" charset="0"/>
                <a:cs typeface="Times New Roman" panose="02020603050405020304" pitchFamily="18" charset="0"/>
              </a:rPr>
              <a:t>В 2021 году удалось добиться снижения как уровня государственного долга Чувашской Республики, так и показателей отношения </a:t>
            </a:r>
            <a:r>
              <a:rPr lang="ru-RU" sz="1200" dirty="0">
                <a:latin typeface="Times New Roman" panose="02020603050405020304" pitchFamily="18" charset="0"/>
                <a:cs typeface="Times New Roman" panose="02020603050405020304" pitchFamily="18" charset="0"/>
              </a:rPr>
              <a:t>государственного долга к собственным </a:t>
            </a:r>
            <a:r>
              <a:rPr lang="ru-RU" sz="1200" dirty="0" smtClean="0">
                <a:latin typeface="Times New Roman" panose="02020603050405020304" pitchFamily="18" charset="0"/>
                <a:cs typeface="Times New Roman" panose="02020603050405020304" pitchFamily="18" charset="0"/>
              </a:rPr>
              <a:t>доходам </a:t>
            </a:r>
            <a:r>
              <a:rPr lang="ru-RU" sz="1200" dirty="0">
                <a:latin typeface="Times New Roman" panose="02020603050405020304" pitchFamily="18" charset="0"/>
                <a:cs typeface="Times New Roman" panose="02020603050405020304" pitchFamily="18" charset="0"/>
              </a:rPr>
              <a:t>и </a:t>
            </a:r>
            <a:r>
              <a:rPr lang="ru-RU" sz="1200" dirty="0" smtClean="0">
                <a:latin typeface="Times New Roman" panose="02020603050405020304" pitchFamily="18" charset="0"/>
                <a:cs typeface="Times New Roman" panose="02020603050405020304" pitchFamily="18" charset="0"/>
              </a:rPr>
              <a:t>доли </a:t>
            </a:r>
            <a:r>
              <a:rPr lang="ru-RU" sz="1200" dirty="0">
                <a:latin typeface="Times New Roman" panose="02020603050405020304" pitchFamily="18" charset="0"/>
                <a:cs typeface="Times New Roman" panose="02020603050405020304" pitchFamily="18" charset="0"/>
              </a:rPr>
              <a:t>расходов на обслуживание госдолга к расходам бюджета (</a:t>
            </a:r>
            <a:r>
              <a:rPr lang="ru-RU" sz="1200" dirty="0" smtClean="0">
                <a:latin typeface="Times New Roman" panose="02020603050405020304" pitchFamily="18" charset="0"/>
                <a:cs typeface="Times New Roman" panose="02020603050405020304" pitchFamily="18" charset="0"/>
              </a:rPr>
              <a:t>без </a:t>
            </a:r>
            <a:r>
              <a:rPr lang="ru-RU" sz="1200" dirty="0">
                <a:latin typeface="Times New Roman" panose="02020603050405020304" pitchFamily="18" charset="0"/>
                <a:cs typeface="Times New Roman" panose="02020603050405020304" pitchFamily="18" charset="0"/>
              </a:rPr>
              <a:t>учета расходов за счет </a:t>
            </a:r>
            <a:r>
              <a:rPr lang="ru-RU" sz="1200" dirty="0" smtClean="0">
                <a:latin typeface="Times New Roman" panose="02020603050405020304" pitchFamily="18" charset="0"/>
                <a:cs typeface="Times New Roman" panose="02020603050405020304" pitchFamily="18" charset="0"/>
              </a:rPr>
              <a:t>субвенций)</a:t>
            </a:r>
          </a:p>
        </p:txBody>
      </p:sp>
      <p:sp>
        <p:nvSpPr>
          <p:cNvPr id="3" name="Номер слайда 2"/>
          <p:cNvSpPr>
            <a:spLocks noGrp="1"/>
          </p:cNvSpPr>
          <p:nvPr>
            <p:ph type="sldNum" sz="quarter" idx="12"/>
          </p:nvPr>
        </p:nvSpPr>
        <p:spPr/>
        <p:txBody>
          <a:bodyPr/>
          <a:lstStyle/>
          <a:p>
            <a:pPr>
              <a:defRPr/>
            </a:pPr>
            <a:fld id="{667CCBFA-BFB9-4E9F-B6F6-694D72409F22}" type="slidenum">
              <a:rPr lang="ru-RU" smtClean="0"/>
              <a:pPr>
                <a:defRPr/>
              </a:pPr>
              <a:t>15</a:t>
            </a:fld>
            <a:endParaRPr lang="ru-RU" dirty="0"/>
          </a:p>
        </p:txBody>
      </p:sp>
      <p:sp>
        <p:nvSpPr>
          <p:cNvPr id="10" name="Заголовок 1"/>
          <p:cNvSpPr txBox="1">
            <a:spLocks/>
          </p:cNvSpPr>
          <p:nvPr/>
        </p:nvSpPr>
        <p:spPr>
          <a:xfrm>
            <a:off x="259728" y="17805"/>
            <a:ext cx="6976568" cy="55083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Уровень долговой нагрузки на республиканский бюджет Чувашской Республики</a:t>
            </a:r>
          </a:p>
        </p:txBody>
      </p:sp>
      <p:cxnSp>
        <p:nvCxnSpPr>
          <p:cNvPr id="11" name="Прямая соединительная линия 10"/>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27549553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3373094950"/>
              </p:ext>
            </p:extLst>
          </p:nvPr>
        </p:nvGraphicFramePr>
        <p:xfrm>
          <a:off x="174858" y="901768"/>
          <a:ext cx="4752528" cy="4943000"/>
        </p:xfrm>
        <a:graphic>
          <a:graphicData uri="http://schemas.openxmlformats.org/drawingml/2006/table">
            <a:tbl>
              <a:tblPr firstRow="1" bandRow="1">
                <a:tableStyleId>{5C22544A-7EE6-4342-B048-85BDC9FD1C3A}</a:tableStyleId>
              </a:tblPr>
              <a:tblGrid>
                <a:gridCol w="3456384"/>
                <a:gridCol w="1296144"/>
              </a:tblGrid>
              <a:tr h="523134">
                <a:tc>
                  <a:txBody>
                    <a:bodyPr/>
                    <a:lstStyle/>
                    <a:p>
                      <a:pPr algn="ctr"/>
                      <a:r>
                        <a:rPr lang="ru-RU" sz="1400" dirty="0" smtClean="0">
                          <a:latin typeface="Times New Roman" panose="02020603050405020304" pitchFamily="18" charset="0"/>
                          <a:cs typeface="Times New Roman" panose="02020603050405020304" pitchFamily="18" charset="0"/>
                        </a:rPr>
                        <a:t>Виды источников</a:t>
                      </a:r>
                      <a:endParaRPr lang="ru-RU" sz="1400" dirty="0">
                        <a:solidFill>
                          <a:schemeClr val="tx1"/>
                        </a:solidFill>
                        <a:latin typeface="Times New Roman" panose="02020603050405020304" pitchFamily="18" charset="0"/>
                        <a:cs typeface="Times New Roman" panose="02020603050405020304" pitchFamily="18" charset="0"/>
                      </a:endParaRPr>
                    </a:p>
                  </a:txBody>
                  <a:tcPr marL="68580" marR="68580" marT="45727" marB="45727" anchor="ctr"/>
                </a:tc>
                <a:tc>
                  <a:txBody>
                    <a:bodyPr/>
                    <a:lstStyle/>
                    <a:p>
                      <a:pPr algn="ctr"/>
                      <a:r>
                        <a:rPr lang="ru-RU" sz="1400" dirty="0" smtClean="0">
                          <a:latin typeface="Times New Roman" panose="02020603050405020304" pitchFamily="18" charset="0"/>
                          <a:cs typeface="Times New Roman" panose="02020603050405020304" pitchFamily="18" charset="0"/>
                        </a:rPr>
                        <a:t>Сумма, тыс. рублей</a:t>
                      </a:r>
                      <a:endParaRPr lang="ru-RU" sz="1400" dirty="0">
                        <a:solidFill>
                          <a:schemeClr val="tx1"/>
                        </a:solidFill>
                        <a:latin typeface="Times New Roman" panose="02020603050405020304" pitchFamily="18" charset="0"/>
                        <a:cs typeface="Times New Roman" panose="02020603050405020304" pitchFamily="18" charset="0"/>
                      </a:endParaRPr>
                    </a:p>
                  </a:txBody>
                  <a:tcPr marL="68580" marR="68580" marT="45727" marB="45727" anchor="ctr"/>
                </a:tc>
              </a:tr>
              <a:tr h="577412">
                <a:tc>
                  <a:txBody>
                    <a:bodyPr/>
                    <a:lstStyle/>
                    <a:p>
                      <a:r>
                        <a:rPr lang="ru-RU" sz="1400" dirty="0" smtClean="0">
                          <a:latin typeface="Times New Roman" panose="02020603050405020304" pitchFamily="18" charset="0"/>
                          <a:cs typeface="Times New Roman" panose="02020603050405020304" pitchFamily="18" charset="0"/>
                        </a:rPr>
                        <a:t>Кредиты, привлеченные в кредитных организациях</a:t>
                      </a:r>
                      <a:endParaRPr lang="ru-RU" sz="1400" b="0" dirty="0">
                        <a:latin typeface="Times New Roman" panose="02020603050405020304" pitchFamily="18" charset="0"/>
                        <a:cs typeface="Times New Roman" panose="02020603050405020304" pitchFamily="18" charset="0"/>
                      </a:endParaRPr>
                    </a:p>
                  </a:txBody>
                  <a:tcPr marL="68580" marR="68580" marT="45727" marB="45727" anchor="ctr"/>
                </a:tc>
                <a:tc>
                  <a:txBody>
                    <a:bodyPr/>
                    <a:lstStyle/>
                    <a:p>
                      <a:pPr algn="r"/>
                      <a:r>
                        <a:rPr lang="ru-RU" sz="1400" dirty="0" smtClean="0">
                          <a:latin typeface="Times New Roman" panose="02020603050405020304" pitchFamily="18" charset="0"/>
                          <a:cs typeface="Times New Roman" panose="02020603050405020304" pitchFamily="18" charset="0"/>
                        </a:rPr>
                        <a:t>- 500 000,0</a:t>
                      </a:r>
                      <a:endParaRPr lang="ru-RU" sz="1400" b="0" dirty="0">
                        <a:latin typeface="Times New Roman" panose="02020603050405020304" pitchFamily="18" charset="0"/>
                        <a:cs typeface="Times New Roman" panose="02020603050405020304" pitchFamily="18" charset="0"/>
                      </a:endParaRPr>
                    </a:p>
                  </a:txBody>
                  <a:tcPr marL="68580" marR="68580" marT="45727" marB="45727" anchor="ctr"/>
                </a:tc>
              </a:tr>
              <a:tr h="735888">
                <a:tc>
                  <a:txBody>
                    <a:bodyPr/>
                    <a:lstStyle/>
                    <a:p>
                      <a:r>
                        <a:rPr lang="ru-RU" sz="1400" dirty="0" smtClean="0">
                          <a:latin typeface="Times New Roman" panose="02020603050405020304" pitchFamily="18" charset="0"/>
                          <a:cs typeface="Times New Roman" panose="02020603050405020304" pitchFamily="18" charset="0"/>
                        </a:rPr>
                        <a:t>Бюджетные кредиты, привлеченные из федерального бюджета</a:t>
                      </a:r>
                      <a:endParaRPr lang="ru-RU" sz="1400" b="0" dirty="0">
                        <a:latin typeface="Times New Roman" panose="02020603050405020304" pitchFamily="18" charset="0"/>
                        <a:cs typeface="Times New Roman" panose="02020603050405020304" pitchFamily="18" charset="0"/>
                      </a:endParaRPr>
                    </a:p>
                  </a:txBody>
                  <a:tcPr marL="68580" marR="68580" marT="45727" marB="45727" anchor="ctr"/>
                </a:tc>
                <a:tc>
                  <a:txBody>
                    <a:bodyPr/>
                    <a:lstStyle/>
                    <a:p>
                      <a:pPr algn="r"/>
                      <a:r>
                        <a:rPr lang="ru-RU" sz="1400" b="0" dirty="0" smtClean="0">
                          <a:latin typeface="Times New Roman" panose="02020603050405020304" pitchFamily="18" charset="0"/>
                          <a:cs typeface="Times New Roman" panose="02020603050405020304" pitchFamily="18" charset="0"/>
                        </a:rPr>
                        <a:t>- 404 790,4</a:t>
                      </a:r>
                      <a:endParaRPr lang="ru-RU" sz="1400" b="0" dirty="0">
                        <a:latin typeface="Times New Roman" panose="02020603050405020304" pitchFamily="18" charset="0"/>
                        <a:cs typeface="Times New Roman" panose="02020603050405020304" pitchFamily="18" charset="0"/>
                      </a:endParaRPr>
                    </a:p>
                  </a:txBody>
                  <a:tcPr marL="68580" marR="68580" marT="45727" marB="45727" anchor="ctr"/>
                </a:tc>
              </a:tr>
              <a:tr h="504056">
                <a:tc>
                  <a:txBody>
                    <a:bodyPr/>
                    <a:lstStyle/>
                    <a:p>
                      <a:r>
                        <a:rPr lang="ru-RU" sz="1400" dirty="0" smtClean="0">
                          <a:latin typeface="Times New Roman" panose="02020603050405020304" pitchFamily="18" charset="0"/>
                          <a:cs typeface="Times New Roman" panose="02020603050405020304" pitchFamily="18" charset="0"/>
                        </a:rPr>
                        <a:t>Изменение остатков средств</a:t>
                      </a:r>
                      <a:endParaRPr lang="ru-RU" sz="1400" b="0" dirty="0">
                        <a:latin typeface="Times New Roman" panose="02020603050405020304" pitchFamily="18" charset="0"/>
                        <a:cs typeface="Times New Roman" panose="02020603050405020304" pitchFamily="18" charset="0"/>
                      </a:endParaRPr>
                    </a:p>
                  </a:txBody>
                  <a:tcPr marL="68580" marR="68580" marT="45727" marB="45727" anchor="ctr"/>
                </a:tc>
                <a:tc>
                  <a:txBody>
                    <a:bodyPr/>
                    <a:lstStyle/>
                    <a:p>
                      <a:pPr algn="r"/>
                      <a:r>
                        <a:rPr lang="ru-RU" sz="1400" dirty="0" smtClean="0">
                          <a:latin typeface="Times New Roman" panose="02020603050405020304" pitchFamily="18" charset="0"/>
                          <a:cs typeface="Times New Roman" panose="02020603050405020304" pitchFamily="18" charset="0"/>
                        </a:rPr>
                        <a:t>- 6</a:t>
                      </a:r>
                      <a:r>
                        <a:rPr lang="ru-RU" sz="1400" baseline="0" dirty="0" smtClean="0">
                          <a:latin typeface="Times New Roman" panose="02020603050405020304" pitchFamily="18" charset="0"/>
                          <a:cs typeface="Times New Roman" panose="02020603050405020304" pitchFamily="18" charset="0"/>
                        </a:rPr>
                        <a:t> 935 283,9</a:t>
                      </a:r>
                      <a:endParaRPr lang="ru-RU" sz="1400" b="0" dirty="0">
                        <a:latin typeface="Times New Roman" panose="02020603050405020304" pitchFamily="18" charset="0"/>
                        <a:cs typeface="Times New Roman" panose="02020603050405020304" pitchFamily="18" charset="0"/>
                      </a:endParaRPr>
                    </a:p>
                  </a:txBody>
                  <a:tcPr marL="68580" marR="68580" marT="45727" marB="45727" anchor="ctr"/>
                </a:tc>
              </a:tr>
              <a:tr h="978830">
                <a:tc>
                  <a:txBody>
                    <a:bodyPr/>
                    <a:lstStyle/>
                    <a:p>
                      <a:pPr marL="0" algn="l" defTabSz="914400" rtl="0" eaLnBrk="1" latinLnBrk="0" hangingPunct="1"/>
                      <a:r>
                        <a:rPr lang="ru-RU" sz="1400" kern="1200" dirty="0" smtClean="0">
                          <a:latin typeface="Times New Roman" panose="02020603050405020304" pitchFamily="18" charset="0"/>
                          <a:cs typeface="Times New Roman" panose="02020603050405020304" pitchFamily="18" charset="0"/>
                        </a:rPr>
                        <a:t>Иные источники</a:t>
                      </a:r>
                      <a:endParaRPr lang="ru-RU" sz="1400" b="0" kern="1200" dirty="0">
                        <a:solidFill>
                          <a:schemeClr val="dk1"/>
                        </a:solidFill>
                        <a:latin typeface="Times New Roman" panose="02020603050405020304" pitchFamily="18" charset="0"/>
                        <a:ea typeface="+mn-ea"/>
                        <a:cs typeface="Times New Roman" panose="02020603050405020304" pitchFamily="18" charset="0"/>
                      </a:endParaRPr>
                    </a:p>
                  </a:txBody>
                  <a:tcPr marL="68580" marR="68580" marT="45727" marB="45727" anchor="ctr"/>
                </a:tc>
                <a:tc>
                  <a:txBody>
                    <a:bodyPr/>
                    <a:lstStyle/>
                    <a:p>
                      <a:pPr algn="r"/>
                      <a:r>
                        <a:rPr lang="ru-RU" sz="1400" dirty="0" smtClean="0">
                          <a:latin typeface="Times New Roman" panose="02020603050405020304" pitchFamily="18" charset="0"/>
                          <a:cs typeface="Times New Roman" panose="02020603050405020304" pitchFamily="18" charset="0"/>
                        </a:rPr>
                        <a:t>7 047 033,0</a:t>
                      </a:r>
                    </a:p>
                  </a:txBody>
                  <a:tcPr marL="68580" marR="68580" marT="45727" marB="45727" anchor="ctr"/>
                </a:tc>
              </a:tr>
              <a:tr h="523134">
                <a:tc>
                  <a:txBody>
                    <a:bodyPr/>
                    <a:lstStyle/>
                    <a:p>
                      <a:r>
                        <a:rPr lang="ru-RU" sz="1400" kern="1200" dirty="0" smtClean="0">
                          <a:latin typeface="Times New Roman" panose="02020603050405020304" pitchFamily="18" charset="0"/>
                          <a:cs typeface="Times New Roman" panose="02020603050405020304" pitchFamily="18" charset="0"/>
                        </a:rPr>
                        <a:t>Исполнение</a:t>
                      </a:r>
                      <a:r>
                        <a:rPr lang="ru-RU" sz="1400" kern="1200" baseline="0" dirty="0" smtClean="0">
                          <a:latin typeface="Times New Roman" panose="02020603050405020304" pitchFamily="18" charset="0"/>
                          <a:cs typeface="Times New Roman" panose="02020603050405020304" pitchFamily="18" charset="0"/>
                        </a:rPr>
                        <a:t> государственных гарантий </a:t>
                      </a:r>
                      <a:r>
                        <a:rPr lang="ru-RU" sz="1400" kern="1200" dirty="0" smtClean="0">
                          <a:latin typeface="Times New Roman" panose="02020603050405020304" pitchFamily="18" charset="0"/>
                          <a:cs typeface="Times New Roman" panose="02020603050405020304" pitchFamily="18" charset="0"/>
                        </a:rPr>
                        <a:t> </a:t>
                      </a:r>
                      <a:endParaRPr lang="ru-RU" sz="1400" b="0" dirty="0">
                        <a:latin typeface="Times New Roman" panose="02020603050405020304" pitchFamily="18" charset="0"/>
                        <a:cs typeface="Times New Roman" panose="02020603050405020304" pitchFamily="18" charset="0"/>
                      </a:endParaRPr>
                    </a:p>
                  </a:txBody>
                  <a:tcPr marL="68580" marR="68580" marT="45727" marB="45727" anchor="ctr"/>
                </a:tc>
                <a:tc>
                  <a:txBody>
                    <a:bodyPr/>
                    <a:lstStyle/>
                    <a:p>
                      <a:pPr algn="r"/>
                      <a:r>
                        <a:rPr lang="ru-RU" sz="1400" dirty="0" smtClean="0">
                          <a:latin typeface="Times New Roman" panose="02020603050405020304" pitchFamily="18" charset="0"/>
                          <a:cs typeface="Times New Roman" panose="02020603050405020304" pitchFamily="18" charset="0"/>
                        </a:rPr>
                        <a:t>0,0</a:t>
                      </a:r>
                      <a:endParaRPr lang="ru-RU" sz="1400" b="0" dirty="0">
                        <a:latin typeface="Times New Roman" panose="02020603050405020304" pitchFamily="18" charset="0"/>
                        <a:cs typeface="Times New Roman" panose="02020603050405020304" pitchFamily="18" charset="0"/>
                      </a:endParaRPr>
                    </a:p>
                  </a:txBody>
                  <a:tcPr marL="68580" marR="68580" marT="45727" marB="45727" anchor="ctr"/>
                </a:tc>
              </a:tr>
              <a:tr h="577412">
                <a:tc>
                  <a:txBody>
                    <a:bodyPr/>
                    <a:lstStyle/>
                    <a:p>
                      <a:r>
                        <a:rPr lang="ru-RU" sz="1400" dirty="0" smtClean="0">
                          <a:latin typeface="Times New Roman" panose="02020603050405020304" pitchFamily="18" charset="0"/>
                          <a:cs typeface="Times New Roman" panose="02020603050405020304" pitchFamily="18" charset="0"/>
                        </a:rPr>
                        <a:t>Бюджетные кредиты, предоставленные</a:t>
                      </a:r>
                      <a:r>
                        <a:rPr lang="ru-RU" sz="1400" baseline="0" dirty="0" smtClean="0">
                          <a:latin typeface="Times New Roman" panose="02020603050405020304" pitchFamily="18" charset="0"/>
                          <a:cs typeface="Times New Roman" panose="02020603050405020304" pitchFamily="18" charset="0"/>
                        </a:rPr>
                        <a:t> из бюджета</a:t>
                      </a:r>
                      <a:endParaRPr lang="ru-RU" sz="1400" b="0" dirty="0">
                        <a:latin typeface="Times New Roman" panose="02020603050405020304" pitchFamily="18" charset="0"/>
                        <a:cs typeface="Times New Roman" panose="02020603050405020304" pitchFamily="18" charset="0"/>
                      </a:endParaRPr>
                    </a:p>
                  </a:txBody>
                  <a:tcPr marL="68580" marR="68580" marT="45727" marB="45727" anchor="ctr"/>
                </a:tc>
                <a:tc>
                  <a:txBody>
                    <a:bodyPr/>
                    <a:lstStyle/>
                    <a:p>
                      <a:pPr algn="r"/>
                      <a:r>
                        <a:rPr lang="ru-RU" sz="1400" dirty="0" smtClean="0">
                          <a:latin typeface="Times New Roman" panose="02020603050405020304" pitchFamily="18" charset="0"/>
                          <a:cs typeface="Times New Roman" panose="02020603050405020304" pitchFamily="18" charset="0"/>
                        </a:rPr>
                        <a:t>- 68 705,8</a:t>
                      </a:r>
                      <a:endParaRPr lang="ru-RU" sz="1400" b="0" dirty="0">
                        <a:latin typeface="Times New Roman" panose="02020603050405020304" pitchFamily="18" charset="0"/>
                        <a:cs typeface="Times New Roman" panose="02020603050405020304" pitchFamily="18" charset="0"/>
                      </a:endParaRPr>
                    </a:p>
                  </a:txBody>
                  <a:tcPr marL="68580" marR="68580" marT="45727" marB="45727" anchor="ctr"/>
                </a:tc>
              </a:tr>
              <a:tr h="523134">
                <a:tc>
                  <a:txBody>
                    <a:bodyPr/>
                    <a:lstStyle/>
                    <a:p>
                      <a:r>
                        <a:rPr lang="ru-RU" sz="1400" b="1" kern="1200" dirty="0" smtClean="0">
                          <a:latin typeface="Times New Roman" panose="02020603050405020304" pitchFamily="18" charset="0"/>
                          <a:cs typeface="Times New Roman" panose="02020603050405020304" pitchFamily="18" charset="0"/>
                        </a:rPr>
                        <a:t>Итого дефицит(+)/профицит(-)</a:t>
                      </a:r>
                      <a:endParaRPr lang="ru-RU" sz="1400" b="1" dirty="0">
                        <a:latin typeface="Times New Roman" panose="02020603050405020304" pitchFamily="18" charset="0"/>
                        <a:cs typeface="Times New Roman" panose="02020603050405020304" pitchFamily="18" charset="0"/>
                      </a:endParaRPr>
                    </a:p>
                  </a:txBody>
                  <a:tcPr marL="68580" marR="68580" marT="45727" marB="45727" anchor="ctr"/>
                </a:tc>
                <a:tc>
                  <a:txBody>
                    <a:bodyPr/>
                    <a:lstStyle/>
                    <a:p>
                      <a:pPr algn="r"/>
                      <a:r>
                        <a:rPr lang="ru-RU" sz="1400" b="1" dirty="0" smtClean="0">
                          <a:latin typeface="Times New Roman" panose="02020603050405020304" pitchFamily="18" charset="0"/>
                          <a:cs typeface="Times New Roman" panose="02020603050405020304" pitchFamily="18" charset="0"/>
                        </a:rPr>
                        <a:t>- 861</a:t>
                      </a:r>
                      <a:r>
                        <a:rPr lang="ru-RU" sz="1400" b="1" baseline="0" dirty="0" smtClean="0">
                          <a:latin typeface="Times New Roman" panose="02020603050405020304" pitchFamily="18" charset="0"/>
                          <a:cs typeface="Times New Roman" panose="02020603050405020304" pitchFamily="18" charset="0"/>
                        </a:rPr>
                        <a:t> 747,1</a:t>
                      </a:r>
                      <a:endParaRPr lang="ru-RU" sz="1400" b="1" dirty="0">
                        <a:latin typeface="Times New Roman" panose="02020603050405020304" pitchFamily="18" charset="0"/>
                        <a:cs typeface="Times New Roman" panose="02020603050405020304" pitchFamily="18" charset="0"/>
                      </a:endParaRPr>
                    </a:p>
                  </a:txBody>
                  <a:tcPr marL="68580" marR="68580" marT="45727" marB="45727" anchor="ctr"/>
                </a:tc>
              </a:tr>
            </a:tbl>
          </a:graphicData>
        </a:graphic>
      </p:graphicFrame>
      <p:sp>
        <p:nvSpPr>
          <p:cNvPr id="5" name="Номер слайда 9"/>
          <p:cNvSpPr txBox="1">
            <a:spLocks/>
          </p:cNvSpPr>
          <p:nvPr/>
        </p:nvSpPr>
        <p:spPr>
          <a:xfrm>
            <a:off x="1143000" y="6492877"/>
            <a:ext cx="790575" cy="365125"/>
          </a:xfrm>
          <a:prstGeom prst="rect">
            <a:avLst/>
          </a:prstGeom>
        </p:spPr>
        <p:txBody>
          <a:bodyPr anchor="ctr"/>
          <a:lstStyle/>
          <a:p>
            <a:pPr>
              <a:defRPr/>
            </a:pPr>
            <a:endParaRPr lang="ru-RU" sz="1400" dirty="0">
              <a:solidFill>
                <a:srgbClr val="A03202"/>
              </a:solidFill>
              <a:cs typeface="Arial" charset="0"/>
            </a:endParaRPr>
          </a:p>
        </p:txBody>
      </p:sp>
      <p:sp>
        <p:nvSpPr>
          <p:cNvPr id="8" name="TextBox 7"/>
          <p:cNvSpPr txBox="1"/>
          <p:nvPr/>
        </p:nvSpPr>
        <p:spPr>
          <a:xfrm>
            <a:off x="4999394" y="1492595"/>
            <a:ext cx="3744416" cy="476726"/>
          </a:xfrm>
          <a:prstGeom prst="roundRect">
            <a:avLst/>
          </a:prstGeom>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just"/>
            <a:r>
              <a:rPr lang="ru-RU" sz="1100" dirty="0" smtClean="0">
                <a:latin typeface="Times New Roman" panose="02020603050405020304" pitchFamily="18" charset="0"/>
                <a:cs typeface="Times New Roman" panose="02020603050405020304" pitchFamily="18" charset="0"/>
              </a:rPr>
              <a:t>Разница между средствами привлечения и погашения кредитов в кредитных организациях</a:t>
            </a:r>
            <a:endParaRPr lang="ru-RU" sz="11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5014051" y="2056132"/>
            <a:ext cx="3744416" cy="612000"/>
          </a:xfrm>
          <a:prstGeom prst="roundRect">
            <a:avLst/>
          </a:prstGeom>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just"/>
            <a:r>
              <a:rPr lang="ru-RU" sz="1100" dirty="0">
                <a:latin typeface="Times New Roman" panose="02020603050405020304" pitchFamily="18" charset="0"/>
                <a:cs typeface="Times New Roman" panose="02020603050405020304" pitchFamily="18" charset="0"/>
              </a:rPr>
              <a:t>Разница между средствами привлечения и погашения</a:t>
            </a:r>
            <a:r>
              <a:rPr lang="ru-RU" sz="1100" dirty="0" smtClean="0">
                <a:latin typeface="Times New Roman" panose="02020603050405020304" pitchFamily="18" charset="0"/>
                <a:cs typeface="Times New Roman" panose="02020603050405020304" pitchFamily="18" charset="0"/>
              </a:rPr>
              <a:t> бюджетных кредитов от других бюджетов бюджетной системы</a:t>
            </a:r>
            <a:endParaRPr lang="ru-RU" sz="11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999393" y="4320426"/>
            <a:ext cx="3744414" cy="289441"/>
          </a:xfrm>
          <a:prstGeom prst="round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100" dirty="0" smtClean="0">
                <a:latin typeface="Times New Roman" panose="02020603050405020304" pitchFamily="18" charset="0"/>
                <a:cs typeface="Times New Roman" panose="02020603050405020304" pitchFamily="18" charset="0"/>
              </a:rPr>
              <a:t>Объем средств, направленных на исполнение гарантий</a:t>
            </a:r>
            <a:endParaRPr lang="ru-RU" sz="11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4999393" y="4752474"/>
            <a:ext cx="3744415" cy="476726"/>
          </a:xfrm>
          <a:prstGeom prst="roundRect">
            <a:avLst/>
          </a:prstGeom>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just"/>
            <a:r>
              <a:rPr lang="ru-RU" sz="1100" dirty="0" smtClean="0">
                <a:latin typeface="Times New Roman" panose="02020603050405020304" pitchFamily="18" charset="0"/>
                <a:cs typeface="Times New Roman" panose="02020603050405020304" pitchFamily="18" charset="0"/>
              </a:rPr>
              <a:t>Разница между предоставленными и возвращенными бюджетными кредитами </a:t>
            </a:r>
            <a:r>
              <a:rPr lang="ru-RU" sz="1100" dirty="0">
                <a:latin typeface="Times New Roman" panose="02020603050405020304" pitchFamily="18" charset="0"/>
                <a:cs typeface="Times New Roman" panose="02020603050405020304" pitchFamily="18" charset="0"/>
              </a:rPr>
              <a:t>местным бюджетам</a:t>
            </a:r>
          </a:p>
        </p:txBody>
      </p:sp>
      <p:sp>
        <p:nvSpPr>
          <p:cNvPr id="6" name="Номер слайда 5"/>
          <p:cNvSpPr>
            <a:spLocks noGrp="1"/>
          </p:cNvSpPr>
          <p:nvPr>
            <p:ph type="sldNum" sz="quarter" idx="12"/>
          </p:nvPr>
        </p:nvSpPr>
        <p:spPr/>
        <p:txBody>
          <a:bodyPr/>
          <a:lstStyle/>
          <a:p>
            <a:pPr>
              <a:defRPr/>
            </a:pPr>
            <a:fld id="{667CCBFA-BFB9-4E9F-B6F6-694D72409F22}" type="slidenum">
              <a:rPr lang="ru-RU" smtClean="0"/>
              <a:pPr>
                <a:defRPr/>
              </a:pPr>
              <a:t>16</a:t>
            </a:fld>
            <a:endParaRPr lang="ru-RU" dirty="0"/>
          </a:p>
        </p:txBody>
      </p:sp>
      <p:sp>
        <p:nvSpPr>
          <p:cNvPr id="18" name="TextBox 17"/>
          <p:cNvSpPr txBox="1"/>
          <p:nvPr/>
        </p:nvSpPr>
        <p:spPr>
          <a:xfrm>
            <a:off x="5014052" y="2737132"/>
            <a:ext cx="3744415" cy="468000"/>
          </a:xfrm>
          <a:prstGeom prst="round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100" dirty="0" smtClean="0">
                <a:latin typeface="Times New Roman" panose="02020603050405020304" pitchFamily="18" charset="0"/>
                <a:cs typeface="Times New Roman" panose="02020603050405020304" pitchFamily="18" charset="0"/>
              </a:rPr>
              <a:t>Разница </a:t>
            </a:r>
            <a:r>
              <a:rPr lang="ru-RU" sz="1100" dirty="0">
                <a:latin typeface="Times New Roman" panose="02020603050405020304" pitchFamily="18" charset="0"/>
                <a:cs typeface="Times New Roman" panose="02020603050405020304" pitchFamily="18" charset="0"/>
              </a:rPr>
              <a:t>между остатками на начало периода и остатками на конец </a:t>
            </a:r>
            <a:r>
              <a:rPr lang="ru-RU" sz="1100" dirty="0" smtClean="0">
                <a:latin typeface="Times New Roman" panose="02020603050405020304" pitchFamily="18" charset="0"/>
                <a:cs typeface="Times New Roman" panose="02020603050405020304" pitchFamily="18" charset="0"/>
              </a:rPr>
              <a:t>периода</a:t>
            </a:r>
            <a:endParaRPr lang="ru-RU" sz="1100" dirty="0">
              <a:latin typeface="Times New Roman" panose="02020603050405020304" pitchFamily="18" charset="0"/>
              <a:cs typeface="Times New Roman" panose="02020603050405020304" pitchFamily="18" charset="0"/>
            </a:endParaRPr>
          </a:p>
        </p:txBody>
      </p:sp>
      <p:sp>
        <p:nvSpPr>
          <p:cNvPr id="16" name="Заголовок 1"/>
          <p:cNvSpPr txBox="1">
            <a:spLocks/>
          </p:cNvSpPr>
          <p:nvPr/>
        </p:nvSpPr>
        <p:spPr>
          <a:xfrm>
            <a:off x="259728" y="40652"/>
            <a:ext cx="7120584" cy="55083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Источники покрытия дефицита республиканского бюджета 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 в 2021 году</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20" name="Прямая соединительная линия 1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4" name="TextBox 13"/>
          <p:cNvSpPr txBox="1"/>
          <p:nvPr/>
        </p:nvSpPr>
        <p:spPr>
          <a:xfrm>
            <a:off x="5015676" y="3293879"/>
            <a:ext cx="3726109" cy="851297"/>
          </a:xfrm>
          <a:prstGeom prst="round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100" dirty="0" smtClean="0">
                <a:latin typeface="Times New Roman" panose="02020603050405020304" pitchFamily="18" charset="0"/>
                <a:cs typeface="Times New Roman" panose="02020603050405020304" pitchFamily="18" charset="0"/>
              </a:rPr>
              <a:t>Разница </a:t>
            </a:r>
            <a:r>
              <a:rPr lang="ru-RU" sz="1100" dirty="0">
                <a:latin typeface="Times New Roman" panose="02020603050405020304" pitchFamily="18" charset="0"/>
                <a:cs typeface="Times New Roman" panose="02020603050405020304" pitchFamily="18" charset="0"/>
              </a:rPr>
              <a:t>между </a:t>
            </a:r>
            <a:r>
              <a:rPr lang="ru-RU" sz="1100" dirty="0" smtClean="0">
                <a:latin typeface="Times New Roman" panose="02020603050405020304" pitchFamily="18" charset="0"/>
                <a:cs typeface="Times New Roman" panose="02020603050405020304" pitchFamily="18" charset="0"/>
              </a:rPr>
              <a:t>средствами, перечисленными с единого счета бюджета, и средствами, зачисленными на единый счет бюджета, при проведении операций по управлению остатками средств на едином счете бюджета</a:t>
            </a:r>
            <a:endParaRPr lang="ru-RU"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19572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Объект 1"/>
          <p:cNvGraphicFramePr>
            <a:graphicFrameLocks/>
          </p:cNvGraphicFramePr>
          <p:nvPr>
            <p:extLst>
              <p:ext uri="{D42A27DB-BD31-4B8C-83A1-F6EECF244321}">
                <p14:modId xmlns:p14="http://schemas.microsoft.com/office/powerpoint/2010/main" val="1201148270"/>
              </p:ext>
            </p:extLst>
          </p:nvPr>
        </p:nvGraphicFramePr>
        <p:xfrm>
          <a:off x="114725" y="1350529"/>
          <a:ext cx="4248472" cy="5116492"/>
        </p:xfrm>
        <a:graphic>
          <a:graphicData uri="http://schemas.openxmlformats.org/drawingml/2006/chart">
            <c:chart xmlns:c="http://schemas.openxmlformats.org/drawingml/2006/chart" xmlns:r="http://schemas.openxmlformats.org/officeDocument/2006/relationships" r:id="rId3"/>
          </a:graphicData>
        </a:graphic>
      </p:graphicFrame>
      <p:sp>
        <p:nvSpPr>
          <p:cNvPr id="11" name="Скругленный прямоугольник 10"/>
          <p:cNvSpPr/>
          <p:nvPr/>
        </p:nvSpPr>
        <p:spPr>
          <a:xfrm>
            <a:off x="106154" y="836952"/>
            <a:ext cx="4248472" cy="435234"/>
          </a:xfrm>
          <a:prstGeom prst="roundRect">
            <a:avLst/>
          </a:prstGeom>
          <a:gradFill>
            <a:gsLst>
              <a:gs pos="0">
                <a:schemeClr val="accent2">
                  <a:lumMod val="60000"/>
                  <a:lumOff val="40000"/>
                </a:schemeClr>
              </a:gs>
              <a:gs pos="100000">
                <a:srgbClr val="F7B0D1"/>
              </a:gs>
              <a:gs pos="100000">
                <a:schemeClr val="accent2">
                  <a:lumMod val="40000"/>
                  <a:lumOff val="60000"/>
                </a:schemeClr>
              </a:gs>
              <a:gs pos="0">
                <a:schemeClr val="bg1"/>
              </a:gs>
              <a:gs pos="24000">
                <a:srgbClr val="F0EBD5"/>
              </a:gs>
              <a:gs pos="100000">
                <a:srgbClr val="FBF9F2"/>
              </a:gs>
              <a:gs pos="100000">
                <a:schemeClr val="accent2">
                  <a:lumMod val="40000"/>
                  <a:lumOff val="60000"/>
                </a:schemeClr>
              </a:gs>
            </a:gsLst>
            <a:lin ang="5400000" scaled="0"/>
          </a:gradFill>
          <a:ln>
            <a:solidFill>
              <a:schemeClr val="accent6">
                <a:lumMod val="60000"/>
                <a:lumOff val="40000"/>
              </a:schemeClr>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t"/>
            <a:r>
              <a:rPr lang="ru-RU" sz="1200" b="1" dirty="0">
                <a:solidFill>
                  <a:schemeClr val="tx1"/>
                </a:solidFill>
                <a:latin typeface="Times New Roman" panose="02020603050405020304" pitchFamily="18" charset="0"/>
                <a:cs typeface="Times New Roman" panose="02020603050405020304" pitchFamily="18" charset="0"/>
              </a:rPr>
              <a:t>Поступление доходов в республиканский бюджет Чувашской Республики</a:t>
            </a:r>
            <a:r>
              <a:rPr lang="en-US" sz="1200" b="1" dirty="0">
                <a:solidFill>
                  <a:schemeClr val="tx1"/>
                </a:solidFill>
                <a:latin typeface="Times New Roman" panose="02020603050405020304" pitchFamily="18" charset="0"/>
                <a:cs typeface="Times New Roman" panose="02020603050405020304" pitchFamily="18" charset="0"/>
              </a:rPr>
              <a:t> </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23" name="TextBox 1"/>
          <p:cNvSpPr txBox="1"/>
          <p:nvPr/>
        </p:nvSpPr>
        <p:spPr>
          <a:xfrm>
            <a:off x="772176" y="2204864"/>
            <a:ext cx="983409" cy="238036"/>
          </a:xfrm>
          <a:prstGeom prst="ellipse">
            <a:avLst/>
          </a:prstGeom>
          <a:ln/>
        </p:spPr>
        <p:style>
          <a:lnRef idx="1">
            <a:schemeClr val="accent5"/>
          </a:lnRef>
          <a:fillRef idx="2">
            <a:schemeClr val="accent5"/>
          </a:fillRef>
          <a:effectRef idx="1">
            <a:schemeClr val="accent5"/>
          </a:effectRef>
          <a:fontRef idx="minor">
            <a:schemeClr val="dk1"/>
          </a:fontRef>
        </p:style>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ru-RU" b="1" dirty="0" smtClean="0">
                <a:solidFill>
                  <a:prstClr val="black"/>
                </a:solidFill>
                <a:latin typeface="Times New Roman" panose="02020603050405020304" pitchFamily="18" charset="0"/>
                <a:cs typeface="Times New Roman" panose="02020603050405020304" pitchFamily="18" charset="0"/>
              </a:rPr>
              <a:t>70 244,0</a:t>
            </a:r>
            <a:endParaRPr lang="en-US" b="1" dirty="0">
              <a:solidFill>
                <a:prstClr val="black"/>
              </a:solidFill>
              <a:latin typeface="Times New Roman" panose="02020603050405020304" pitchFamily="18" charset="0"/>
              <a:cs typeface="Times New Roman" panose="02020603050405020304" pitchFamily="18" charset="0"/>
            </a:endParaRPr>
          </a:p>
        </p:txBody>
      </p:sp>
      <p:sp>
        <p:nvSpPr>
          <p:cNvPr id="24" name="TextBox 1"/>
          <p:cNvSpPr txBox="1"/>
          <p:nvPr/>
        </p:nvSpPr>
        <p:spPr>
          <a:xfrm>
            <a:off x="2703929" y="2038836"/>
            <a:ext cx="936104" cy="238036"/>
          </a:xfrm>
          <a:prstGeom prst="ellipse">
            <a:avLst/>
          </a:prstGeom>
          <a:ln/>
        </p:spPr>
        <p:style>
          <a:lnRef idx="1">
            <a:schemeClr val="accent5"/>
          </a:lnRef>
          <a:fillRef idx="2">
            <a:schemeClr val="accent5"/>
          </a:fillRef>
          <a:effectRef idx="1">
            <a:schemeClr val="accent5"/>
          </a:effectRef>
          <a:fontRef idx="minor">
            <a:schemeClr val="dk1"/>
          </a:fontRef>
        </p:style>
        <p:txBody>
          <a:bodyPr wrap="square" lIns="0" tIns="0" rIns="0" bIns="0" rtlCol="0">
            <a:spAutoFit/>
          </a:bodyPr>
          <a:lstStyle>
            <a:defPPr>
              <a:defRPr lang="ru-RU"/>
            </a:defPPr>
            <a:lvl1pPr marL="0" indent="0" algn="ctr">
              <a:defRPr sz="1100" b="1">
                <a:solidFill>
                  <a:prstClr val="black"/>
                </a:solidFill>
                <a:latin typeface="TimesET" pitchFamily="2" charset="0"/>
              </a:defRPr>
            </a:lvl1pPr>
            <a:lvl2pPr indent="0">
              <a:defRPr sz="1100">
                <a:solidFill>
                  <a:schemeClr val="lt1"/>
                </a:solidFill>
              </a:defRPr>
            </a:lvl2pPr>
            <a:lvl3pPr indent="0">
              <a:defRPr sz="1100">
                <a:solidFill>
                  <a:schemeClr val="lt1"/>
                </a:solidFill>
              </a:defRPr>
            </a:lvl3pPr>
            <a:lvl4pPr indent="0">
              <a:defRPr sz="1100">
                <a:solidFill>
                  <a:schemeClr val="lt1"/>
                </a:solidFill>
              </a:defRPr>
            </a:lvl4pPr>
            <a:lvl5pPr indent="0">
              <a:defRPr sz="1100">
                <a:solidFill>
                  <a:schemeClr val="lt1"/>
                </a:solidFill>
              </a:defRPr>
            </a:lvl5pPr>
            <a:lvl6pPr indent="0">
              <a:defRPr sz="1100">
                <a:solidFill>
                  <a:schemeClr val="lt1"/>
                </a:solidFill>
              </a:defRPr>
            </a:lvl6pPr>
            <a:lvl7pPr indent="0">
              <a:defRPr sz="1100">
                <a:solidFill>
                  <a:schemeClr val="lt1"/>
                </a:solidFill>
              </a:defRPr>
            </a:lvl7pPr>
            <a:lvl8pPr indent="0">
              <a:defRPr sz="1100">
                <a:solidFill>
                  <a:schemeClr val="lt1"/>
                </a:solidFill>
              </a:defRPr>
            </a:lvl8pPr>
            <a:lvl9pPr indent="0">
              <a:defRPr sz="1100">
                <a:solidFill>
                  <a:schemeClr val="lt1"/>
                </a:solidFill>
              </a:defRPr>
            </a:lvl9pPr>
          </a:lstStyle>
          <a:p>
            <a:r>
              <a:rPr lang="en-US" dirty="0" smtClean="0">
                <a:latin typeface="Times New Roman" panose="02020603050405020304" pitchFamily="18" charset="0"/>
                <a:cs typeface="Times New Roman" panose="02020603050405020304" pitchFamily="18" charset="0"/>
              </a:rPr>
              <a:t>7</a:t>
            </a:r>
            <a:r>
              <a:rPr lang="ru-RU" dirty="0" smtClean="0">
                <a:latin typeface="Times New Roman" panose="02020603050405020304" pitchFamily="18" charset="0"/>
                <a:cs typeface="Times New Roman" panose="02020603050405020304" pitchFamily="18" charset="0"/>
              </a:rPr>
              <a:t>7 387</a:t>
            </a:r>
            <a:r>
              <a:rPr lang="en-US" dirty="0" smtClean="0">
                <a:latin typeface="Times New Roman" panose="02020603050405020304" pitchFamily="18" charset="0"/>
                <a:cs typeface="Times New Roman" panose="02020603050405020304" pitchFamily="18" charset="0"/>
              </a:rPr>
              <a:t>,</a:t>
            </a:r>
            <a:r>
              <a:rPr lang="ru-RU" dirty="0" smtClean="0">
                <a:latin typeface="Times New Roman" panose="02020603050405020304" pitchFamily="18" charset="0"/>
                <a:cs typeface="Times New Roman" panose="02020603050405020304" pitchFamily="18" charset="0"/>
              </a:rPr>
              <a:t>9</a:t>
            </a:r>
            <a:endParaRPr lang="en-US" dirty="0" smtClean="0">
              <a:latin typeface="Times New Roman" panose="02020603050405020304" pitchFamily="18" charset="0"/>
              <a:cs typeface="Times New Roman" panose="02020603050405020304" pitchFamily="18" charset="0"/>
            </a:endParaRPr>
          </a:p>
        </p:txBody>
      </p:sp>
      <p:graphicFrame>
        <p:nvGraphicFramePr>
          <p:cNvPr id="12" name="Диаграмма 11"/>
          <p:cNvGraphicFramePr/>
          <p:nvPr>
            <p:extLst>
              <p:ext uri="{D42A27DB-BD31-4B8C-83A1-F6EECF244321}">
                <p14:modId xmlns:p14="http://schemas.microsoft.com/office/powerpoint/2010/main" val="2182957831"/>
              </p:ext>
            </p:extLst>
          </p:nvPr>
        </p:nvGraphicFramePr>
        <p:xfrm>
          <a:off x="4824735" y="1229735"/>
          <a:ext cx="4245041" cy="4824536"/>
        </p:xfrm>
        <a:graphic>
          <a:graphicData uri="http://schemas.openxmlformats.org/drawingml/2006/chart">
            <c:chart xmlns:c="http://schemas.openxmlformats.org/drawingml/2006/chart" xmlns:r="http://schemas.openxmlformats.org/officeDocument/2006/relationships" r:id="rId4"/>
          </a:graphicData>
        </a:graphic>
      </p:graphicFrame>
      <p:sp>
        <p:nvSpPr>
          <p:cNvPr id="14" name="Скругленный прямоугольник 13"/>
          <p:cNvSpPr/>
          <p:nvPr/>
        </p:nvSpPr>
        <p:spPr>
          <a:xfrm>
            <a:off x="4705298" y="840138"/>
            <a:ext cx="4338411" cy="432048"/>
          </a:xfrm>
          <a:prstGeom prst="roundRect">
            <a:avLst/>
          </a:prstGeom>
          <a:gradFill>
            <a:gsLst>
              <a:gs pos="0">
                <a:schemeClr val="accent2">
                  <a:lumMod val="60000"/>
                  <a:lumOff val="40000"/>
                </a:schemeClr>
              </a:gs>
              <a:gs pos="100000">
                <a:srgbClr val="F7B0D1"/>
              </a:gs>
              <a:gs pos="100000">
                <a:schemeClr val="accent2">
                  <a:lumMod val="40000"/>
                  <a:lumOff val="60000"/>
                </a:schemeClr>
              </a:gs>
              <a:gs pos="0">
                <a:schemeClr val="bg1"/>
              </a:gs>
              <a:gs pos="24000">
                <a:srgbClr val="F0EBD5"/>
              </a:gs>
              <a:gs pos="100000">
                <a:srgbClr val="FBF9F2"/>
              </a:gs>
              <a:gs pos="100000">
                <a:schemeClr val="accent2">
                  <a:lumMod val="40000"/>
                  <a:lumOff val="60000"/>
                </a:schemeClr>
              </a:gs>
            </a:gsLst>
            <a:lin ang="5400000" scaled="0"/>
          </a:gradFill>
          <a:ln>
            <a:solidFill>
              <a:schemeClr val="accent6">
                <a:lumMod val="60000"/>
                <a:lumOff val="40000"/>
              </a:schemeClr>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t"/>
            <a:r>
              <a:rPr lang="ru-RU" sz="1200" b="1" dirty="0">
                <a:solidFill>
                  <a:schemeClr val="tx1"/>
                </a:solidFill>
                <a:latin typeface="Times New Roman" panose="02020603050405020304" pitchFamily="18" charset="0"/>
                <a:cs typeface="Times New Roman" panose="02020603050405020304" pitchFamily="18" charset="0"/>
              </a:rPr>
              <a:t>Поступление собственных доходов в республиканский бюджет Чувашской Республики</a:t>
            </a:r>
            <a:r>
              <a:rPr lang="en-US" sz="1200" b="1" dirty="0">
                <a:solidFill>
                  <a:schemeClr val="tx1"/>
                </a:solidFill>
                <a:latin typeface="Times New Roman" panose="02020603050405020304" pitchFamily="18" charset="0"/>
                <a:cs typeface="Times New Roman" panose="02020603050405020304" pitchFamily="18" charset="0"/>
              </a:rPr>
              <a:t> </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28" name="TextBox 1"/>
          <p:cNvSpPr txBox="1"/>
          <p:nvPr/>
        </p:nvSpPr>
        <p:spPr>
          <a:xfrm>
            <a:off x="1833427" y="2175851"/>
            <a:ext cx="793926" cy="229845"/>
          </a:xfrm>
          <a:prstGeom prst="rect">
            <a:avLst/>
          </a:prstGeom>
          <a:solidFill>
            <a:schemeClr val="bg1">
              <a:alpha val="0"/>
            </a:schemeClr>
          </a:solidFill>
          <a:effectLst>
            <a:softEdge rad="31750"/>
          </a:effectLst>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300" b="1" dirty="0" smtClean="0">
                <a:solidFill>
                  <a:srgbClr val="46740E"/>
                </a:solidFill>
                <a:latin typeface="Times New Roman" panose="02020603050405020304" pitchFamily="18" charset="0"/>
                <a:cs typeface="Times New Roman" panose="02020603050405020304" pitchFamily="18" charset="0"/>
              </a:rPr>
              <a:t>+ 7 143,9</a:t>
            </a:r>
            <a:endParaRPr lang="ru-RU" sz="1300" b="1" dirty="0">
              <a:solidFill>
                <a:srgbClr val="46740E"/>
              </a:solidFill>
              <a:latin typeface="Times New Roman" panose="02020603050405020304" pitchFamily="18" charset="0"/>
              <a:cs typeface="Times New Roman" panose="02020603050405020304" pitchFamily="18" charset="0"/>
            </a:endParaRPr>
          </a:p>
        </p:txBody>
      </p:sp>
      <p:sp>
        <p:nvSpPr>
          <p:cNvPr id="43" name="TextBox 1"/>
          <p:cNvSpPr txBox="1"/>
          <p:nvPr/>
        </p:nvSpPr>
        <p:spPr>
          <a:xfrm rot="19644612">
            <a:off x="1810252" y="3087571"/>
            <a:ext cx="680336" cy="229845"/>
          </a:xfrm>
          <a:prstGeom prst="rect">
            <a:avLst/>
          </a:prstGeom>
          <a:solidFill>
            <a:schemeClr val="bg1">
              <a:alpha val="0"/>
            </a:schemeClr>
          </a:solidFill>
          <a:effectLst>
            <a:softEdge rad="31750"/>
          </a:effectLst>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200" b="1" dirty="0" smtClean="0">
                <a:solidFill>
                  <a:srgbClr val="46740E"/>
                </a:solidFill>
                <a:latin typeface="Times New Roman" panose="02020603050405020304" pitchFamily="18" charset="0"/>
                <a:cs typeface="Times New Roman" panose="02020603050405020304" pitchFamily="18" charset="0"/>
              </a:rPr>
              <a:t>+</a:t>
            </a:r>
            <a:r>
              <a:rPr lang="en-US" sz="1200" b="1" dirty="0" smtClean="0">
                <a:solidFill>
                  <a:srgbClr val="46740E"/>
                </a:solidFill>
                <a:latin typeface="Times New Roman" panose="02020603050405020304" pitchFamily="18" charset="0"/>
                <a:cs typeface="Times New Roman" panose="02020603050405020304" pitchFamily="18" charset="0"/>
              </a:rPr>
              <a:t> </a:t>
            </a:r>
            <a:r>
              <a:rPr lang="ru-RU" sz="1200" b="1" dirty="0" smtClean="0">
                <a:solidFill>
                  <a:srgbClr val="46740E"/>
                </a:solidFill>
                <a:latin typeface="Times New Roman" panose="02020603050405020304" pitchFamily="18" charset="0"/>
                <a:cs typeface="Times New Roman" panose="02020603050405020304" pitchFamily="18" charset="0"/>
              </a:rPr>
              <a:t>5 011,5</a:t>
            </a:r>
            <a:endParaRPr lang="ru-RU" sz="1200" b="1" dirty="0">
              <a:solidFill>
                <a:srgbClr val="46740E"/>
              </a:solidFill>
              <a:latin typeface="Times New Roman" panose="02020603050405020304" pitchFamily="18" charset="0"/>
              <a:cs typeface="Times New Roman" panose="02020603050405020304" pitchFamily="18" charset="0"/>
            </a:endParaRPr>
          </a:p>
        </p:txBody>
      </p:sp>
      <p:sp>
        <p:nvSpPr>
          <p:cNvPr id="45" name="TextBox 1"/>
          <p:cNvSpPr txBox="1"/>
          <p:nvPr/>
        </p:nvSpPr>
        <p:spPr>
          <a:xfrm rot="19644612">
            <a:off x="1992651" y="3297024"/>
            <a:ext cx="680336" cy="229845"/>
          </a:xfrm>
          <a:prstGeom prst="rect">
            <a:avLst/>
          </a:prstGeom>
          <a:solidFill>
            <a:schemeClr val="bg1">
              <a:alpha val="0"/>
            </a:schemeClr>
          </a:solidFill>
          <a:effectLst>
            <a:softEdge rad="31750"/>
          </a:effectLst>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200" b="1" dirty="0" smtClean="0">
                <a:solidFill>
                  <a:srgbClr val="46740E"/>
                </a:solidFill>
                <a:latin typeface="Times New Roman" panose="02020603050405020304" pitchFamily="18" charset="0"/>
                <a:cs typeface="Times New Roman" panose="02020603050405020304" pitchFamily="18" charset="0"/>
              </a:rPr>
              <a:t>+ 16,0%</a:t>
            </a:r>
            <a:endParaRPr lang="ru-RU" sz="1200" b="1" dirty="0">
              <a:solidFill>
                <a:srgbClr val="46740E"/>
              </a:solidFill>
              <a:latin typeface="Times New Roman" panose="02020603050405020304" pitchFamily="18" charset="0"/>
              <a:cs typeface="Times New Roman" panose="02020603050405020304" pitchFamily="18" charset="0"/>
            </a:endParaRPr>
          </a:p>
        </p:txBody>
      </p:sp>
      <p:sp>
        <p:nvSpPr>
          <p:cNvPr id="16" name="TextBox 1"/>
          <p:cNvSpPr txBox="1"/>
          <p:nvPr/>
        </p:nvSpPr>
        <p:spPr>
          <a:xfrm rot="20057209">
            <a:off x="1802415" y="4450712"/>
            <a:ext cx="680336" cy="229845"/>
          </a:xfrm>
          <a:prstGeom prst="rect">
            <a:avLst/>
          </a:prstGeom>
          <a:solidFill>
            <a:schemeClr val="bg1">
              <a:alpha val="0"/>
            </a:schemeClr>
          </a:solidFill>
          <a:effectLst>
            <a:softEdge rad="31750"/>
          </a:effectLst>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200" b="1" dirty="0" smtClean="0">
                <a:solidFill>
                  <a:srgbClr val="46740E"/>
                </a:solidFill>
                <a:latin typeface="Times New Roman" panose="02020603050405020304" pitchFamily="18" charset="0"/>
                <a:cs typeface="Times New Roman" panose="02020603050405020304" pitchFamily="18" charset="0"/>
              </a:rPr>
              <a:t>+ 2 132</a:t>
            </a:r>
            <a:r>
              <a:rPr lang="en-US" sz="1200" b="1" dirty="0" smtClean="0">
                <a:solidFill>
                  <a:srgbClr val="46740E"/>
                </a:solidFill>
                <a:latin typeface="Times New Roman" panose="02020603050405020304" pitchFamily="18" charset="0"/>
                <a:cs typeface="Times New Roman" panose="02020603050405020304" pitchFamily="18" charset="0"/>
              </a:rPr>
              <a:t>,</a:t>
            </a:r>
            <a:r>
              <a:rPr lang="ru-RU" sz="1200" b="1" dirty="0" smtClean="0">
                <a:solidFill>
                  <a:srgbClr val="46740E"/>
                </a:solidFill>
                <a:latin typeface="Times New Roman" panose="02020603050405020304" pitchFamily="18" charset="0"/>
                <a:cs typeface="Times New Roman" panose="02020603050405020304" pitchFamily="18" charset="0"/>
              </a:rPr>
              <a:t>4</a:t>
            </a:r>
            <a:endParaRPr lang="ru-RU" sz="1200" b="1" dirty="0">
              <a:solidFill>
                <a:srgbClr val="46740E"/>
              </a:solidFill>
              <a:latin typeface="Times New Roman" panose="02020603050405020304" pitchFamily="18" charset="0"/>
              <a:cs typeface="Times New Roman" panose="02020603050405020304" pitchFamily="18" charset="0"/>
            </a:endParaRPr>
          </a:p>
        </p:txBody>
      </p:sp>
      <p:sp>
        <p:nvSpPr>
          <p:cNvPr id="17" name="TextBox 1"/>
          <p:cNvSpPr txBox="1"/>
          <p:nvPr/>
        </p:nvSpPr>
        <p:spPr>
          <a:xfrm rot="20124837">
            <a:off x="2006619" y="4715203"/>
            <a:ext cx="680336" cy="229845"/>
          </a:xfrm>
          <a:prstGeom prst="rect">
            <a:avLst/>
          </a:prstGeom>
          <a:solidFill>
            <a:schemeClr val="bg1">
              <a:alpha val="0"/>
            </a:schemeClr>
          </a:solidFill>
          <a:effectLst>
            <a:softEdge rad="31750"/>
          </a:effectLst>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200" b="1" dirty="0" smtClean="0">
                <a:solidFill>
                  <a:srgbClr val="46740E"/>
                </a:solidFill>
                <a:latin typeface="Times New Roman" panose="02020603050405020304" pitchFamily="18" charset="0"/>
                <a:cs typeface="Times New Roman" panose="02020603050405020304" pitchFamily="18" charset="0"/>
              </a:rPr>
              <a:t>+ 5,5%</a:t>
            </a:r>
            <a:endParaRPr lang="ru-RU" sz="1200" b="1" dirty="0">
              <a:solidFill>
                <a:srgbClr val="46740E"/>
              </a:solidFill>
              <a:latin typeface="Times New Roman" panose="02020603050405020304" pitchFamily="18" charset="0"/>
              <a:cs typeface="Times New Roman" panose="02020603050405020304" pitchFamily="18" charset="0"/>
            </a:endParaRPr>
          </a:p>
        </p:txBody>
      </p:sp>
      <p:sp>
        <p:nvSpPr>
          <p:cNvPr id="18" name="Заголовок 1"/>
          <p:cNvSpPr txBox="1">
            <a:spLocks/>
          </p:cNvSpPr>
          <p:nvPr/>
        </p:nvSpPr>
        <p:spPr>
          <a:xfrm>
            <a:off x="259728" y="188640"/>
            <a:ext cx="7768656" cy="443661"/>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2000" dirty="0" smtClean="0">
                <a:solidFill>
                  <a:schemeClr val="tx1"/>
                </a:solidFill>
                <a:effectLst/>
                <a:latin typeface="Times New Roman" panose="02020603050405020304" pitchFamily="18" charset="0"/>
                <a:cs typeface="Times New Roman" panose="02020603050405020304" pitchFamily="18" charset="0"/>
              </a:rPr>
              <a:t>Доходы республиканского бюджета Чувашской Республики</a:t>
            </a:r>
            <a:endParaRPr lang="ru-RU" sz="2000" dirty="0">
              <a:solidFill>
                <a:schemeClr val="tx1"/>
              </a:solidFill>
              <a:effectLst/>
              <a:latin typeface="Times New Roman" panose="02020603050405020304" pitchFamily="18" charset="0"/>
              <a:cs typeface="Times New Roman" panose="02020603050405020304" pitchFamily="18" charset="0"/>
            </a:endParaRPr>
          </a:p>
        </p:txBody>
      </p:sp>
      <p:cxnSp>
        <p:nvCxnSpPr>
          <p:cNvPr id="19" name="Прямая соединительная линия 18"/>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21" name="TextBox 1"/>
          <p:cNvSpPr txBox="1">
            <a:spLocks noChangeArrowheads="1"/>
          </p:cNvSpPr>
          <p:nvPr/>
        </p:nvSpPr>
        <p:spPr bwMode="auto">
          <a:xfrm>
            <a:off x="8106787" y="1421374"/>
            <a:ext cx="936922" cy="111282"/>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млн</a:t>
            </a:r>
            <a:r>
              <a:rPr lang="ru-RU" altLang="ru-RU" sz="1200" b="1" dirty="0">
                <a:solidFill>
                  <a:schemeClr val="accent1">
                    <a:lumMod val="75000"/>
                  </a:schemeClr>
                </a:solidFill>
                <a:latin typeface="Times New Roman" panose="02020603050405020304" pitchFamily="18" charset="0"/>
                <a:cs typeface="Times New Roman" panose="02020603050405020304" pitchFamily="18" charset="0"/>
              </a:rPr>
              <a:t>. </a:t>
            </a: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рублей</a:t>
            </a:r>
            <a:endParaRPr lang="ru-RU" altLang="ru-RU" sz="12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pPr>
              <a:defRPr/>
            </a:pPr>
            <a:fld id="{8135DCAC-F131-4C56-82C1-BB591457AF70}" type="slidenum">
              <a:rPr lang="ru-RU" smtClean="0"/>
              <a:pPr>
                <a:defRPr/>
              </a:pPr>
              <a:t>17</a:t>
            </a:fld>
            <a:endParaRPr lang="ru-RU" dirty="0"/>
          </a:p>
        </p:txBody>
      </p:sp>
      <p:sp>
        <p:nvSpPr>
          <p:cNvPr id="22" name="Скругленная прямоугольная выноска 21"/>
          <p:cNvSpPr/>
          <p:nvPr/>
        </p:nvSpPr>
        <p:spPr>
          <a:xfrm>
            <a:off x="4705298" y="5877272"/>
            <a:ext cx="1954934" cy="648072"/>
          </a:xfrm>
          <a:prstGeom prst="wedgeRoundRectCallout">
            <a:avLst>
              <a:gd name="adj1" fmla="val -68113"/>
              <a:gd name="adj2" fmla="val -84262"/>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400" dirty="0" smtClean="0">
                <a:solidFill>
                  <a:prstClr val="black"/>
                </a:solidFill>
                <a:latin typeface="Times New Roman" panose="02020603050405020304" pitchFamily="18" charset="0"/>
                <a:cs typeface="Times New Roman" panose="02020603050405020304" pitchFamily="18" charset="0"/>
              </a:rPr>
              <a:t>Обеспечивается рост собственных доходов</a:t>
            </a:r>
            <a:endParaRPr lang="ru-RU" sz="1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15907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Диаграмма 3"/>
          <p:cNvGraphicFramePr>
            <a:graphicFrameLocks/>
          </p:cNvGraphicFramePr>
          <p:nvPr>
            <p:extLst>
              <p:ext uri="{D42A27DB-BD31-4B8C-83A1-F6EECF244321}">
                <p14:modId xmlns:p14="http://schemas.microsoft.com/office/powerpoint/2010/main" val="1380556456"/>
              </p:ext>
            </p:extLst>
          </p:nvPr>
        </p:nvGraphicFramePr>
        <p:xfrm>
          <a:off x="-47360" y="899578"/>
          <a:ext cx="9144000" cy="5805487"/>
        </p:xfrm>
        <a:graphic>
          <a:graphicData uri="http://schemas.openxmlformats.org/drawingml/2006/chart">
            <c:chart xmlns:c="http://schemas.openxmlformats.org/drawingml/2006/chart" xmlns:r="http://schemas.openxmlformats.org/officeDocument/2006/relationships" r:id="rId3"/>
          </a:graphicData>
        </a:graphic>
      </p:graphicFrame>
      <p:sp>
        <p:nvSpPr>
          <p:cNvPr id="7" name="Номер слайда 2"/>
          <p:cNvSpPr>
            <a:spLocks noGrp="1"/>
          </p:cNvSpPr>
          <p:nvPr>
            <p:ph type="sldNum" sz="quarter" idx="12"/>
          </p:nvPr>
        </p:nvSpPr>
        <p:spPr>
          <a:xfrm>
            <a:off x="8404225" y="6492875"/>
            <a:ext cx="657225" cy="365125"/>
          </a:xfrm>
        </p:spPr>
        <p:txBody>
          <a:bodyPr/>
          <a:lstStyle/>
          <a:p>
            <a:pPr>
              <a:defRPr/>
            </a:pPr>
            <a:fld id="{3F1473D4-4603-48C1-BA88-D89FED05C196}" type="slidenum">
              <a:rPr lang="ru-RU" b="1" smtClean="0">
                <a:solidFill>
                  <a:prstClr val="black"/>
                </a:solidFill>
              </a:rPr>
              <a:pPr>
                <a:defRPr/>
              </a:pPr>
              <a:t>18</a:t>
            </a:fld>
            <a:endParaRPr lang="ru-RU" b="1" dirty="0">
              <a:solidFill>
                <a:prstClr val="black"/>
              </a:solidFill>
            </a:endParaRPr>
          </a:p>
        </p:txBody>
      </p:sp>
      <p:sp>
        <p:nvSpPr>
          <p:cNvPr id="6" name="Заголовок 1"/>
          <p:cNvSpPr txBox="1">
            <a:spLocks/>
          </p:cNvSpPr>
          <p:nvPr/>
        </p:nvSpPr>
        <p:spPr>
          <a:xfrm>
            <a:off x="259728" y="44624"/>
            <a:ext cx="7768656" cy="443661"/>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just"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Исполнение республиканского бюджета </a:t>
            </a:r>
            <a:r>
              <a:rPr lang="ru-RU" sz="1800" dirty="0" smtClean="0">
                <a:solidFill>
                  <a:schemeClr val="tx1"/>
                </a:solidFill>
                <a:effectLst/>
                <a:latin typeface="Times New Roman" panose="02020603050405020304" pitchFamily="18" charset="0"/>
                <a:cs typeface="Times New Roman" panose="02020603050405020304" pitchFamily="18" charset="0"/>
              </a:rPr>
              <a:t>по собственным доходам                        в 2021 году</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8" name="Прямая соединительная линия 7"/>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0" name="TextBox 1"/>
          <p:cNvSpPr txBox="1">
            <a:spLocks noChangeArrowheads="1"/>
          </p:cNvSpPr>
          <p:nvPr/>
        </p:nvSpPr>
        <p:spPr bwMode="auto">
          <a:xfrm>
            <a:off x="7415232" y="788296"/>
            <a:ext cx="1226304" cy="222565"/>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млн</a:t>
            </a:r>
            <a:r>
              <a:rPr lang="ru-RU" altLang="ru-RU" sz="1200" b="1" dirty="0">
                <a:solidFill>
                  <a:schemeClr val="accent1">
                    <a:lumMod val="75000"/>
                  </a:schemeClr>
                </a:solidFill>
                <a:latin typeface="Times New Roman" panose="02020603050405020304" pitchFamily="18" charset="0"/>
                <a:cs typeface="Times New Roman" panose="02020603050405020304" pitchFamily="18" charset="0"/>
              </a:rPr>
              <a:t>. </a:t>
            </a: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рублей</a:t>
            </a:r>
            <a:endParaRPr lang="ru-RU" altLang="ru-RU" sz="12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97950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667CCBFA-BFB9-4E9F-B6F6-694D72409F22}" type="slidenum">
              <a:rPr lang="ru-RU" smtClean="0"/>
              <a:pPr>
                <a:defRPr/>
              </a:pPr>
              <a:t>19</a:t>
            </a:fld>
            <a:endParaRPr lang="ru-RU" dirty="0"/>
          </a:p>
        </p:txBody>
      </p:sp>
      <p:sp>
        <p:nvSpPr>
          <p:cNvPr id="9" name="Заголовок 1"/>
          <p:cNvSpPr txBox="1">
            <a:spLocks/>
          </p:cNvSpPr>
          <p:nvPr/>
        </p:nvSpPr>
        <p:spPr>
          <a:xfrm>
            <a:off x="259728" y="188640"/>
            <a:ext cx="7613500" cy="50405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Динамика поступлений отдельных видов доходов в 2021 году</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0" name="Прямая соединительная линия 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graphicFrame>
        <p:nvGraphicFramePr>
          <p:cNvPr id="7" name="Диаграмма 22"/>
          <p:cNvGraphicFramePr>
            <a:graphicFrameLocks/>
          </p:cNvGraphicFramePr>
          <p:nvPr>
            <p:extLst>
              <p:ext uri="{D42A27DB-BD31-4B8C-83A1-F6EECF244321}">
                <p14:modId xmlns:p14="http://schemas.microsoft.com/office/powerpoint/2010/main" val="2846013808"/>
              </p:ext>
            </p:extLst>
          </p:nvPr>
        </p:nvGraphicFramePr>
        <p:xfrm>
          <a:off x="6048439" y="759295"/>
          <a:ext cx="2952000" cy="4176464"/>
        </p:xfrm>
        <a:graphic>
          <a:graphicData uri="http://schemas.openxmlformats.org/drawingml/2006/chart">
            <c:chart xmlns:c="http://schemas.openxmlformats.org/drawingml/2006/chart" xmlns:r="http://schemas.openxmlformats.org/officeDocument/2006/relationships" r:id="rId2"/>
          </a:graphicData>
        </a:graphic>
      </p:graphicFrame>
      <p:sp>
        <p:nvSpPr>
          <p:cNvPr id="8" name="Скругленный прямоугольник 7"/>
          <p:cNvSpPr/>
          <p:nvPr/>
        </p:nvSpPr>
        <p:spPr>
          <a:xfrm>
            <a:off x="6300302" y="5196286"/>
            <a:ext cx="2737155" cy="1257049"/>
          </a:xfrm>
          <a:prstGeom prst="roundRect">
            <a:avLst/>
          </a:prstGeom>
          <a:ln/>
        </p:spPr>
        <p:style>
          <a:lnRef idx="1">
            <a:schemeClr val="accent4"/>
          </a:lnRef>
          <a:fillRef idx="2">
            <a:schemeClr val="accent4"/>
          </a:fillRef>
          <a:effectRef idx="1">
            <a:schemeClr val="accent4"/>
          </a:effectRef>
          <a:fontRef idx="minor">
            <a:schemeClr val="dk1"/>
          </a:fontRef>
        </p:style>
        <p:txBody>
          <a:bodyPr anchor="ctr"/>
          <a:lstStyle/>
          <a:p>
            <a:pPr algn="just" fontAlgn="t"/>
            <a:r>
              <a:rPr lang="ru-RU" sz="1100" dirty="0" smtClean="0">
                <a:solidFill>
                  <a:schemeClr val="tx1"/>
                </a:solidFill>
                <a:latin typeface="Times New Roman" panose="02020603050405020304" pitchFamily="18" charset="0"/>
                <a:cs typeface="Times New Roman" panose="02020603050405020304" pitchFamily="18" charset="0"/>
              </a:rPr>
              <a:t>Рост </a:t>
            </a:r>
            <a:r>
              <a:rPr lang="ru-RU" sz="1100" dirty="0">
                <a:solidFill>
                  <a:schemeClr val="tx1"/>
                </a:solidFill>
                <a:latin typeface="Times New Roman" panose="02020603050405020304" pitchFamily="18" charset="0"/>
                <a:cs typeface="Times New Roman" panose="02020603050405020304" pitchFamily="18" charset="0"/>
              </a:rPr>
              <a:t>поступления налога на прибыль организаций </a:t>
            </a:r>
            <a:r>
              <a:rPr lang="ru-RU" sz="1100" dirty="0" smtClean="0">
                <a:solidFill>
                  <a:schemeClr val="tx1"/>
                </a:solidFill>
                <a:latin typeface="Times New Roman" panose="02020603050405020304" pitchFamily="18" charset="0"/>
                <a:cs typeface="Times New Roman" panose="02020603050405020304" pitchFamily="18" charset="0"/>
              </a:rPr>
              <a:t>консолидированных групп налогоплательщиков и </a:t>
            </a:r>
            <a:r>
              <a:rPr lang="ru-RU" sz="1100" dirty="0">
                <a:solidFill>
                  <a:schemeClr val="tx1"/>
                </a:solidFill>
                <a:latin typeface="Times New Roman" panose="02020603050405020304" pitchFamily="18" charset="0"/>
                <a:cs typeface="Times New Roman" panose="02020603050405020304" pitchFamily="18" charset="0"/>
              </a:rPr>
              <a:t>от обособленных подразделений юридических лиц, головные организации которых находятся за пределами Чувашской Республики</a:t>
            </a:r>
          </a:p>
        </p:txBody>
      </p:sp>
      <p:graphicFrame>
        <p:nvGraphicFramePr>
          <p:cNvPr id="12" name="Диаграмма 22"/>
          <p:cNvGraphicFramePr>
            <a:graphicFrameLocks/>
          </p:cNvGraphicFramePr>
          <p:nvPr>
            <p:extLst>
              <p:ext uri="{D42A27DB-BD31-4B8C-83A1-F6EECF244321}">
                <p14:modId xmlns:p14="http://schemas.microsoft.com/office/powerpoint/2010/main" val="3984300083"/>
              </p:ext>
            </p:extLst>
          </p:nvPr>
        </p:nvGraphicFramePr>
        <p:xfrm>
          <a:off x="3149087" y="786821"/>
          <a:ext cx="2952000" cy="4176464"/>
        </p:xfrm>
        <a:graphic>
          <a:graphicData uri="http://schemas.openxmlformats.org/drawingml/2006/chart">
            <c:chart xmlns:c="http://schemas.openxmlformats.org/drawingml/2006/chart" xmlns:r="http://schemas.openxmlformats.org/officeDocument/2006/relationships" r:id="rId3"/>
          </a:graphicData>
        </a:graphic>
      </p:graphicFrame>
      <p:sp>
        <p:nvSpPr>
          <p:cNvPr id="13" name="Скругленный прямоугольник 12"/>
          <p:cNvSpPr/>
          <p:nvPr/>
        </p:nvSpPr>
        <p:spPr>
          <a:xfrm>
            <a:off x="3347864" y="5229078"/>
            <a:ext cx="2737155" cy="1080001"/>
          </a:xfrm>
          <a:prstGeom prst="roundRect">
            <a:avLst/>
          </a:prstGeom>
          <a:ln/>
        </p:spPr>
        <p:style>
          <a:lnRef idx="1">
            <a:schemeClr val="accent4"/>
          </a:lnRef>
          <a:fillRef idx="2">
            <a:schemeClr val="accent4"/>
          </a:fillRef>
          <a:effectRef idx="1">
            <a:schemeClr val="accent4"/>
          </a:effectRef>
          <a:fontRef idx="minor">
            <a:schemeClr val="dk1"/>
          </a:fontRef>
        </p:style>
        <p:txBody>
          <a:bodyPr anchor="ctr"/>
          <a:lstStyle/>
          <a:p>
            <a:pPr algn="just" fontAlgn="t"/>
            <a:r>
              <a:rPr lang="ru-RU" sz="1100" dirty="0">
                <a:solidFill>
                  <a:schemeClr val="tx1"/>
                </a:solidFill>
                <a:latin typeface="Times New Roman" panose="02020603050405020304" pitchFamily="18" charset="0"/>
                <a:cs typeface="Times New Roman" panose="02020603050405020304" pitchFamily="18" charset="0"/>
              </a:rPr>
              <a:t>Рост поступлений за счет роста среднемесячной номинальной начисленной заработной платы за 2021 года на 11,4% и увеличением перечисленной суммы НДФЛ с доходов, полученных  в виде дивидендов</a:t>
            </a:r>
          </a:p>
        </p:txBody>
      </p:sp>
      <p:sp>
        <p:nvSpPr>
          <p:cNvPr id="14" name="Скругленный прямоугольник 13"/>
          <p:cNvSpPr/>
          <p:nvPr/>
        </p:nvSpPr>
        <p:spPr>
          <a:xfrm>
            <a:off x="395536" y="5229079"/>
            <a:ext cx="2737155" cy="1080000"/>
          </a:xfrm>
          <a:prstGeom prst="roundRect">
            <a:avLst/>
          </a:prstGeom>
          <a:ln/>
        </p:spPr>
        <p:style>
          <a:lnRef idx="1">
            <a:schemeClr val="accent4"/>
          </a:lnRef>
          <a:fillRef idx="2">
            <a:schemeClr val="accent4"/>
          </a:fillRef>
          <a:effectRef idx="1">
            <a:schemeClr val="accent4"/>
          </a:effectRef>
          <a:fontRef idx="minor">
            <a:schemeClr val="dk1"/>
          </a:fontRef>
        </p:style>
        <p:txBody>
          <a:bodyPr anchor="ctr"/>
          <a:lstStyle/>
          <a:p>
            <a:pPr algn="just" fontAlgn="t"/>
            <a:r>
              <a:rPr lang="ru-RU" sz="1100" dirty="0">
                <a:solidFill>
                  <a:schemeClr val="tx1"/>
                </a:solidFill>
                <a:latin typeface="Times New Roman" panose="02020603050405020304" pitchFamily="18" charset="0"/>
                <a:cs typeface="Times New Roman" panose="02020603050405020304" pitchFamily="18" charset="0"/>
              </a:rPr>
              <a:t>Увеличение исчисленной и перечисленной суммы налога по отдельным налогоплательщикам за </a:t>
            </a:r>
            <a:r>
              <a:rPr lang="ru-RU" sz="1100" dirty="0" smtClean="0">
                <a:solidFill>
                  <a:schemeClr val="tx1"/>
                </a:solidFill>
                <a:latin typeface="Times New Roman" panose="02020603050405020304" pitchFamily="18" charset="0"/>
                <a:cs typeface="Times New Roman" panose="02020603050405020304" pitchFamily="18" charset="0"/>
              </a:rPr>
              <a:t>2020 год</a:t>
            </a:r>
            <a:r>
              <a:rPr lang="ru-RU" sz="1100" dirty="0">
                <a:solidFill>
                  <a:schemeClr val="tx1"/>
                </a:solidFill>
                <a:latin typeface="Times New Roman" panose="02020603050405020304" pitchFamily="18" charset="0"/>
                <a:cs typeface="Times New Roman" panose="02020603050405020304" pitchFamily="18" charset="0"/>
              </a:rPr>
              <a:t>, в том числе в связи с переходом с иных режимов налогообложения.</a:t>
            </a:r>
          </a:p>
        </p:txBody>
      </p:sp>
      <p:graphicFrame>
        <p:nvGraphicFramePr>
          <p:cNvPr id="15" name="Диаграмма 22"/>
          <p:cNvGraphicFramePr>
            <a:graphicFrameLocks/>
          </p:cNvGraphicFramePr>
          <p:nvPr>
            <p:extLst>
              <p:ext uri="{D42A27DB-BD31-4B8C-83A1-F6EECF244321}">
                <p14:modId xmlns:p14="http://schemas.microsoft.com/office/powerpoint/2010/main" val="3237398278"/>
              </p:ext>
            </p:extLst>
          </p:nvPr>
        </p:nvGraphicFramePr>
        <p:xfrm>
          <a:off x="165486" y="768194"/>
          <a:ext cx="2952000" cy="4176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
          <p:cNvSpPr txBox="1">
            <a:spLocks noChangeArrowheads="1"/>
          </p:cNvSpPr>
          <p:nvPr/>
        </p:nvSpPr>
        <p:spPr bwMode="auto">
          <a:xfrm>
            <a:off x="7860641" y="647888"/>
            <a:ext cx="1226304" cy="222565"/>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млн</a:t>
            </a:r>
            <a:r>
              <a:rPr lang="ru-RU" altLang="ru-RU" sz="1200" b="1" dirty="0">
                <a:solidFill>
                  <a:schemeClr val="accent1">
                    <a:lumMod val="75000"/>
                  </a:schemeClr>
                </a:solidFill>
                <a:latin typeface="Times New Roman" panose="02020603050405020304" pitchFamily="18" charset="0"/>
                <a:cs typeface="Times New Roman" panose="02020603050405020304" pitchFamily="18" charset="0"/>
              </a:rPr>
              <a:t>. </a:t>
            </a: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рублей</a:t>
            </a:r>
            <a:endParaRPr lang="ru-RU" altLang="ru-RU" sz="12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26910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4750" y="2276872"/>
            <a:ext cx="2158173" cy="266329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Подзаголовок 2"/>
          <p:cNvSpPr txBox="1">
            <a:spLocks/>
          </p:cNvSpPr>
          <p:nvPr/>
        </p:nvSpPr>
        <p:spPr bwMode="auto">
          <a:xfrm>
            <a:off x="6516216" y="3942348"/>
            <a:ext cx="3419872" cy="576064"/>
          </a:xfrm>
          <a:prstGeom prst="rect">
            <a:avLst/>
          </a:prstGeom>
          <a:noFill/>
          <a:ln w="9525">
            <a:noFill/>
            <a:miter lim="800000"/>
            <a:headEnd/>
            <a:tailEnd/>
          </a:ln>
        </p:spPr>
        <p:txBody>
          <a:bodyPr/>
          <a:lstStyle/>
          <a:p>
            <a:pPr eaLnBrk="0" hangingPunct="0"/>
            <a:endParaRPr lang="ru-RU" sz="800" dirty="0" smtClean="0">
              <a:solidFill>
                <a:prstClr val="black"/>
              </a:solidFill>
              <a:latin typeface="Calibri"/>
              <a:cs typeface="Arial" pitchFamily="34" charset="0"/>
            </a:endParaRPr>
          </a:p>
        </p:txBody>
      </p:sp>
      <p:sp>
        <p:nvSpPr>
          <p:cNvPr id="8" name="Подзаголовок 2"/>
          <p:cNvSpPr txBox="1">
            <a:spLocks/>
          </p:cNvSpPr>
          <p:nvPr/>
        </p:nvSpPr>
        <p:spPr bwMode="auto">
          <a:xfrm>
            <a:off x="6552728" y="4941168"/>
            <a:ext cx="2627784" cy="1393703"/>
          </a:xfrm>
          <a:prstGeom prst="rect">
            <a:avLst/>
          </a:prstGeom>
          <a:noFill/>
          <a:ln w="9525">
            <a:noFill/>
            <a:miter lim="800000"/>
            <a:headEnd/>
            <a:tailEnd/>
          </a:ln>
        </p:spPr>
        <p:txBody>
          <a:bodyPr/>
          <a:lstStyle/>
          <a:p>
            <a:r>
              <a:rPr lang="ru-RU" sz="1600" dirty="0" smtClean="0">
                <a:solidFill>
                  <a:prstClr val="black"/>
                </a:solidFill>
                <a:latin typeface="Times New Roman" panose="02020603050405020304" pitchFamily="18" charset="0"/>
                <a:ea typeface="Calibri" pitchFamily="34" charset="0"/>
                <a:cs typeface="Times New Roman" panose="02020603050405020304" pitchFamily="18" charset="0"/>
              </a:rPr>
              <a:t>Площадь -18 300 км2</a:t>
            </a:r>
          </a:p>
          <a:p>
            <a:r>
              <a:rPr lang="ru-RU" sz="1600" dirty="0" smtClean="0">
                <a:solidFill>
                  <a:prstClr val="black"/>
                </a:solidFill>
                <a:latin typeface="Times New Roman" panose="02020603050405020304" pitchFamily="18" charset="0"/>
                <a:ea typeface="Calibri" pitchFamily="34" charset="0"/>
                <a:cs typeface="Times New Roman" panose="02020603050405020304" pitchFamily="18" charset="0"/>
              </a:rPr>
              <a:t>Население - 1,2 млн. чел.</a:t>
            </a:r>
          </a:p>
          <a:p>
            <a:r>
              <a:rPr lang="ru-RU" sz="1600" b="1" i="1" dirty="0" smtClean="0">
                <a:solidFill>
                  <a:srgbClr val="0070C0"/>
                </a:solidFill>
                <a:latin typeface="Times New Roman" panose="02020603050405020304" pitchFamily="18" charset="0"/>
                <a:ea typeface="Calibri" pitchFamily="34" charset="0"/>
                <a:cs typeface="Times New Roman" panose="02020603050405020304" pitchFamily="18" charset="0"/>
              </a:rPr>
              <a:t>19 </a:t>
            </a:r>
            <a:r>
              <a:rPr lang="ru-RU" sz="1500" b="1" i="1" dirty="0" smtClean="0">
                <a:solidFill>
                  <a:srgbClr val="0070C0"/>
                </a:solidFill>
                <a:latin typeface="Times New Roman" panose="02020603050405020304" pitchFamily="18" charset="0"/>
                <a:ea typeface="Calibri" pitchFamily="34" charset="0"/>
                <a:cs typeface="Times New Roman" panose="02020603050405020304" pitchFamily="18" charset="0"/>
              </a:rPr>
              <a:t>муниципальных районов</a:t>
            </a:r>
          </a:p>
          <a:p>
            <a:r>
              <a:rPr lang="ru-RU" sz="1600" b="1" i="1" dirty="0" smtClean="0">
                <a:solidFill>
                  <a:srgbClr val="0070C0"/>
                </a:solidFill>
                <a:latin typeface="Times New Roman" panose="02020603050405020304" pitchFamily="18" charset="0"/>
                <a:ea typeface="Calibri" pitchFamily="34" charset="0"/>
                <a:cs typeface="Times New Roman" panose="02020603050405020304" pitchFamily="18" charset="0"/>
              </a:rPr>
              <a:t>5 городских округов</a:t>
            </a:r>
          </a:p>
          <a:p>
            <a:r>
              <a:rPr lang="ru-RU" sz="1600" b="1" i="1" dirty="0" smtClean="0">
                <a:solidFill>
                  <a:srgbClr val="0070C0"/>
                </a:solidFill>
                <a:latin typeface="Times New Roman" panose="02020603050405020304" pitchFamily="18" charset="0"/>
                <a:ea typeface="Calibri" pitchFamily="34" charset="0"/>
                <a:cs typeface="Times New Roman" panose="02020603050405020304" pitchFamily="18" charset="0"/>
              </a:rPr>
              <a:t>2 муниципальных округа </a:t>
            </a:r>
          </a:p>
          <a:p>
            <a:r>
              <a:rPr lang="ru-RU" sz="1600" b="1" i="1" dirty="0" smtClean="0">
                <a:solidFill>
                  <a:srgbClr val="0070C0"/>
                </a:solidFill>
                <a:latin typeface="Times New Roman" panose="02020603050405020304" pitchFamily="18" charset="0"/>
                <a:ea typeface="Calibri" pitchFamily="34" charset="0"/>
                <a:cs typeface="Times New Roman" panose="02020603050405020304" pitchFamily="18" charset="0"/>
              </a:rPr>
              <a:t>271 поселение</a:t>
            </a:r>
          </a:p>
        </p:txBody>
      </p:sp>
      <p:sp>
        <p:nvSpPr>
          <p:cNvPr id="10" name="Скругленный прямоугольник 9"/>
          <p:cNvSpPr/>
          <p:nvPr/>
        </p:nvSpPr>
        <p:spPr>
          <a:xfrm>
            <a:off x="145024" y="1225814"/>
            <a:ext cx="3625751" cy="976754"/>
          </a:xfrm>
          <a:prstGeom prst="roundRect">
            <a:avLst/>
          </a:prstGeom>
          <a:solidFill>
            <a:schemeClr val="accent4">
              <a:lumMod val="60000"/>
              <a:lumOff val="40000"/>
            </a:schemeClr>
          </a:solidFill>
          <a:ln>
            <a:solidFill>
              <a:schemeClr val="accent4">
                <a:lumMod val="75000"/>
              </a:schemeClr>
            </a:solidFill>
          </a:ln>
        </p:spPr>
        <p:style>
          <a:lnRef idx="1">
            <a:schemeClr val="accent3"/>
          </a:lnRef>
          <a:fillRef idx="2">
            <a:schemeClr val="accent3"/>
          </a:fillRef>
          <a:effectRef idx="1">
            <a:schemeClr val="accent3"/>
          </a:effectRef>
          <a:fontRef idx="minor">
            <a:schemeClr val="dk1"/>
          </a:fontRef>
        </p:style>
        <p:txBody>
          <a:bodyPr anchor="ctr"/>
          <a:lstStyle/>
          <a:p>
            <a:pPr algn="ctr">
              <a:spcBef>
                <a:spcPct val="20000"/>
              </a:spcBef>
              <a:buFont typeface="Arial" charset="0"/>
              <a:buNone/>
              <a:defRPr/>
            </a:pPr>
            <a:r>
              <a:rPr lang="ru-RU" sz="2000" b="1" i="1" dirty="0" smtClean="0">
                <a:solidFill>
                  <a:schemeClr val="tx1"/>
                </a:solidFill>
                <a:latin typeface="Times New Roman" panose="02020603050405020304" pitchFamily="18" charset="0"/>
                <a:cs typeface="Times New Roman" panose="02020603050405020304" pitchFamily="18" charset="0"/>
              </a:rPr>
              <a:t>Основные показатели социально-экономического развития:</a:t>
            </a:r>
          </a:p>
        </p:txBody>
      </p:sp>
      <p:graphicFrame>
        <p:nvGraphicFramePr>
          <p:cNvPr id="2" name="Таблица 1"/>
          <p:cNvGraphicFramePr>
            <a:graphicFrameLocks noGrp="1"/>
          </p:cNvGraphicFramePr>
          <p:nvPr>
            <p:extLst>
              <p:ext uri="{D42A27DB-BD31-4B8C-83A1-F6EECF244321}">
                <p14:modId xmlns:p14="http://schemas.microsoft.com/office/powerpoint/2010/main" val="2237230015"/>
              </p:ext>
            </p:extLst>
          </p:nvPr>
        </p:nvGraphicFramePr>
        <p:xfrm>
          <a:off x="107443" y="2719536"/>
          <a:ext cx="6408773" cy="3733800"/>
        </p:xfrm>
        <a:graphic>
          <a:graphicData uri="http://schemas.openxmlformats.org/drawingml/2006/table">
            <a:tbl>
              <a:tblPr firstRow="1" bandRow="1">
                <a:tableStyleId>{5C22544A-7EE6-4342-B048-85BDC9FD1C3A}</a:tableStyleId>
              </a:tblPr>
              <a:tblGrid>
                <a:gridCol w="1656245"/>
                <a:gridCol w="799076"/>
                <a:gridCol w="786343"/>
                <a:gridCol w="777717"/>
                <a:gridCol w="816207"/>
                <a:gridCol w="795264"/>
                <a:gridCol w="777921"/>
              </a:tblGrid>
              <a:tr h="245925">
                <a:tc rowSpan="2">
                  <a:txBody>
                    <a:bodyPr/>
                    <a:lstStyle/>
                    <a:p>
                      <a:pPr algn="ctr"/>
                      <a:r>
                        <a:rPr lang="ru-RU" sz="1300" dirty="0" smtClean="0">
                          <a:solidFill>
                            <a:schemeClr val="tx1"/>
                          </a:solidFill>
                          <a:latin typeface="Times New Roman" panose="02020603050405020304" pitchFamily="18" charset="0"/>
                          <a:cs typeface="Times New Roman" panose="02020603050405020304" pitchFamily="18" charset="0"/>
                        </a:rPr>
                        <a:t>Показатель</a:t>
                      </a:r>
                      <a:endParaRPr lang="ru-RU" sz="13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rowSpan="2">
                  <a:txBody>
                    <a:bodyPr/>
                    <a:lstStyle/>
                    <a:p>
                      <a:pPr algn="ctr"/>
                      <a:r>
                        <a:rPr lang="ru-RU" sz="1300" dirty="0" smtClean="0">
                          <a:solidFill>
                            <a:schemeClr val="tx1"/>
                          </a:solidFill>
                          <a:latin typeface="Times New Roman" panose="02020603050405020304" pitchFamily="18" charset="0"/>
                          <a:cs typeface="Times New Roman" panose="02020603050405020304" pitchFamily="18" charset="0"/>
                        </a:rPr>
                        <a:t>2020г.</a:t>
                      </a:r>
                      <a:endParaRPr lang="ru-RU" sz="13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rowSpan="2">
                  <a:txBody>
                    <a:bodyPr/>
                    <a:lstStyle/>
                    <a:p>
                      <a:pPr algn="ctr"/>
                      <a:r>
                        <a:rPr lang="ru-RU" sz="1300" dirty="0" smtClean="0">
                          <a:solidFill>
                            <a:schemeClr val="tx1"/>
                          </a:solidFill>
                          <a:latin typeface="Times New Roman" panose="02020603050405020304" pitchFamily="18" charset="0"/>
                          <a:cs typeface="Times New Roman" panose="02020603050405020304" pitchFamily="18" charset="0"/>
                        </a:rPr>
                        <a:t>2021г.*</a:t>
                      </a:r>
                      <a:endParaRPr lang="en-US" sz="1300" dirty="0" smtClean="0">
                        <a:solidFill>
                          <a:schemeClr val="tx1"/>
                        </a:solidFill>
                        <a:latin typeface="Times New Roman" panose="02020603050405020304" pitchFamily="18" charset="0"/>
                        <a:cs typeface="Times New Roman" panose="02020603050405020304" pitchFamily="18" charset="0"/>
                      </a:endParaRPr>
                    </a:p>
                    <a:p>
                      <a:pPr algn="ctr"/>
                      <a:r>
                        <a:rPr lang="ru-RU" sz="1300" dirty="0" smtClean="0">
                          <a:solidFill>
                            <a:schemeClr val="tx1"/>
                          </a:solidFill>
                          <a:latin typeface="Times New Roman" panose="02020603050405020304" pitchFamily="18" charset="0"/>
                          <a:cs typeface="Times New Roman" panose="02020603050405020304" pitchFamily="18" charset="0"/>
                        </a:rPr>
                        <a:t>план</a:t>
                      </a:r>
                      <a:endParaRPr lang="ru-RU" sz="13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rowSpan="2">
                  <a:txBody>
                    <a:bodyPr/>
                    <a:lstStyle/>
                    <a:p>
                      <a:pPr algn="ctr"/>
                      <a:r>
                        <a:rPr lang="ru-RU" sz="1300" dirty="0" smtClean="0">
                          <a:solidFill>
                            <a:schemeClr val="tx1"/>
                          </a:solidFill>
                          <a:latin typeface="Times New Roman" panose="02020603050405020304" pitchFamily="18" charset="0"/>
                          <a:cs typeface="Times New Roman" panose="02020603050405020304" pitchFamily="18" charset="0"/>
                        </a:rPr>
                        <a:t>2021г. </a:t>
                      </a:r>
                    </a:p>
                    <a:p>
                      <a:pPr algn="ctr"/>
                      <a:r>
                        <a:rPr lang="ru-RU" sz="1300" dirty="0" smtClean="0">
                          <a:solidFill>
                            <a:schemeClr val="tx1"/>
                          </a:solidFill>
                          <a:latin typeface="Times New Roman" panose="02020603050405020304" pitchFamily="18" charset="0"/>
                          <a:cs typeface="Times New Roman" panose="02020603050405020304" pitchFamily="18" charset="0"/>
                        </a:rPr>
                        <a:t>факт</a:t>
                      </a:r>
                      <a:endParaRPr lang="ru-RU" sz="13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gridSpan="3">
                  <a:txBody>
                    <a:bodyPr/>
                    <a:lstStyle/>
                    <a:p>
                      <a:pPr algn="ctr"/>
                      <a:r>
                        <a:rPr lang="ru-RU" sz="1300" dirty="0" smtClean="0">
                          <a:solidFill>
                            <a:schemeClr val="tx1"/>
                          </a:solidFill>
                          <a:latin typeface="Times New Roman" panose="02020603050405020304" pitchFamily="18" charset="0"/>
                          <a:cs typeface="Times New Roman" panose="02020603050405020304" pitchFamily="18" charset="0"/>
                        </a:rPr>
                        <a:t>Прогноз на 2022-2024</a:t>
                      </a:r>
                      <a:r>
                        <a:rPr lang="ru-RU" sz="1300" baseline="0" dirty="0" smtClean="0">
                          <a:solidFill>
                            <a:schemeClr val="tx1"/>
                          </a:solidFill>
                          <a:latin typeface="Times New Roman" panose="02020603050405020304" pitchFamily="18" charset="0"/>
                          <a:cs typeface="Times New Roman" panose="02020603050405020304" pitchFamily="18" charset="0"/>
                        </a:rPr>
                        <a:t> гг.*</a:t>
                      </a:r>
                      <a:endParaRPr lang="ru-RU" sz="13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hMerge="1">
                  <a:txBody>
                    <a:bodyPr/>
                    <a:lstStyle/>
                    <a:p>
                      <a:endParaRPr lang="ru-RU"/>
                    </a:p>
                  </a:txBody>
                  <a:tcPr/>
                </a:tc>
                <a:tc hMerge="1">
                  <a:txBody>
                    <a:bodyPr/>
                    <a:lstStyle/>
                    <a:p>
                      <a:pPr algn="ctr"/>
                      <a:endParaRPr lang="ru-RU" sz="1400" dirty="0"/>
                    </a:p>
                  </a:txBody>
                  <a:tcPr anchor="ctr">
                    <a:solidFill>
                      <a:srgbClr val="B00000"/>
                    </a:solidFill>
                  </a:tcPr>
                </a:tc>
              </a:tr>
              <a:tr h="286505">
                <a:tc vMerge="1">
                  <a:txBody>
                    <a:bodyPr/>
                    <a:lstStyle/>
                    <a:p>
                      <a:pPr algn="ctr"/>
                      <a:endParaRPr lang="ru-RU" sz="1400" dirty="0"/>
                    </a:p>
                  </a:txBody>
                  <a:tcPr anchor="ctr">
                    <a:solidFill>
                      <a:srgbClr val="B00000"/>
                    </a:solidFill>
                  </a:tcPr>
                </a:tc>
                <a:tc vMerge="1">
                  <a:txBody>
                    <a:bodyPr/>
                    <a:lstStyle/>
                    <a:p>
                      <a:endParaRPr lang="ru-RU"/>
                    </a:p>
                  </a:txBody>
                  <a:tcPr/>
                </a:tc>
                <a:tc vMerge="1">
                  <a:txBody>
                    <a:bodyPr/>
                    <a:lstStyle/>
                    <a:p>
                      <a:pPr algn="ctr"/>
                      <a:endParaRPr lang="ru-RU" sz="1400" dirty="0"/>
                    </a:p>
                  </a:txBody>
                  <a:tcPr anchor="ctr">
                    <a:solidFill>
                      <a:srgbClr val="B00000"/>
                    </a:solidFill>
                  </a:tcPr>
                </a:tc>
                <a:tc vMerge="1">
                  <a:txBody>
                    <a:bodyPr/>
                    <a:lstStyle/>
                    <a:p>
                      <a:pPr algn="ctr"/>
                      <a:endParaRPr lang="ru-RU" sz="1400" dirty="0"/>
                    </a:p>
                  </a:txBody>
                  <a:tcPr anchor="ctr">
                    <a:solidFill>
                      <a:srgbClr val="B00000"/>
                    </a:solidFill>
                  </a:tcPr>
                </a:tc>
                <a:tc>
                  <a:txBody>
                    <a:bodyPr/>
                    <a:lstStyle/>
                    <a:p>
                      <a:pPr algn="ctr"/>
                      <a:r>
                        <a:rPr lang="ru-RU" sz="1300" b="1" dirty="0" smtClean="0">
                          <a:solidFill>
                            <a:schemeClr val="tx1"/>
                          </a:solidFill>
                          <a:latin typeface="Times New Roman" panose="02020603050405020304" pitchFamily="18" charset="0"/>
                          <a:cs typeface="Times New Roman" panose="02020603050405020304" pitchFamily="18" charset="0"/>
                        </a:rPr>
                        <a:t>2022</a:t>
                      </a:r>
                      <a:endParaRPr lang="ru-RU" sz="13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ctr"/>
                      <a:r>
                        <a:rPr lang="ru-RU" sz="1300" b="1" dirty="0" smtClean="0">
                          <a:solidFill>
                            <a:schemeClr val="tx1"/>
                          </a:solidFill>
                          <a:latin typeface="Times New Roman" panose="02020603050405020304" pitchFamily="18" charset="0"/>
                          <a:cs typeface="Times New Roman" panose="02020603050405020304" pitchFamily="18" charset="0"/>
                        </a:rPr>
                        <a:t>2023</a:t>
                      </a:r>
                      <a:endParaRPr lang="ru-RU" sz="13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ctr"/>
                      <a:r>
                        <a:rPr lang="ru-RU" sz="1300" b="1" dirty="0" smtClean="0">
                          <a:solidFill>
                            <a:schemeClr val="tx1"/>
                          </a:solidFill>
                          <a:latin typeface="Times New Roman" panose="02020603050405020304" pitchFamily="18" charset="0"/>
                          <a:cs typeface="Times New Roman" panose="02020603050405020304" pitchFamily="18" charset="0"/>
                        </a:rPr>
                        <a:t>2024</a:t>
                      </a:r>
                      <a:endParaRPr lang="ru-RU" sz="13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r>
              <a:tr h="370099">
                <a:tc>
                  <a:txBody>
                    <a:bodyPr/>
                    <a:lstStyle/>
                    <a:p>
                      <a:r>
                        <a:rPr lang="ru-RU" sz="1100" dirty="0" smtClean="0">
                          <a:solidFill>
                            <a:schemeClr val="tx1"/>
                          </a:solidFill>
                          <a:latin typeface="Times New Roman" panose="02020603050405020304" pitchFamily="18" charset="0"/>
                          <a:cs typeface="Times New Roman" panose="02020603050405020304" pitchFamily="18" charset="0"/>
                        </a:rPr>
                        <a:t>Численность</a:t>
                      </a:r>
                      <a:r>
                        <a:rPr lang="ru-RU" sz="1100" baseline="0" dirty="0" smtClean="0">
                          <a:solidFill>
                            <a:schemeClr val="tx1"/>
                          </a:solidFill>
                          <a:latin typeface="Times New Roman" panose="02020603050405020304" pitchFamily="18" charset="0"/>
                          <a:cs typeface="Times New Roman" panose="02020603050405020304" pitchFamily="18" charset="0"/>
                        </a:rPr>
                        <a:t> населения, тыс. чел.</a:t>
                      </a:r>
                      <a:endParaRPr lang="ru-RU" sz="11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pPr algn="r"/>
                      <a:r>
                        <a:rPr lang="en-US" sz="1100" dirty="0" smtClean="0">
                          <a:solidFill>
                            <a:schemeClr val="tx1"/>
                          </a:solidFill>
                          <a:latin typeface="Times New Roman" panose="02020603050405020304" pitchFamily="18" charset="0"/>
                          <a:cs typeface="Times New Roman" panose="02020603050405020304" pitchFamily="18" charset="0"/>
                        </a:rPr>
                        <a:t>1 2</a:t>
                      </a:r>
                      <a:r>
                        <a:rPr lang="ru-RU" sz="1100" dirty="0" smtClean="0">
                          <a:solidFill>
                            <a:schemeClr val="tx1"/>
                          </a:solidFill>
                          <a:latin typeface="Times New Roman" panose="02020603050405020304" pitchFamily="18" charset="0"/>
                          <a:cs typeface="Times New Roman" panose="02020603050405020304" pitchFamily="18" charset="0"/>
                        </a:rPr>
                        <a:t>12</a:t>
                      </a:r>
                      <a:r>
                        <a:rPr lang="en-US" sz="1100" dirty="0" smtClean="0">
                          <a:solidFill>
                            <a:schemeClr val="tx1"/>
                          </a:solidFill>
                          <a:latin typeface="Times New Roman" panose="02020603050405020304" pitchFamily="18" charset="0"/>
                          <a:cs typeface="Times New Roman" panose="02020603050405020304" pitchFamily="18" charset="0"/>
                        </a:rPr>
                        <a:t>,</a:t>
                      </a:r>
                      <a:r>
                        <a:rPr lang="ru-RU" sz="1100" dirty="0" smtClean="0">
                          <a:solidFill>
                            <a:schemeClr val="tx1"/>
                          </a:solidFill>
                          <a:latin typeface="Times New Roman" panose="02020603050405020304" pitchFamily="18" charset="0"/>
                          <a:cs typeface="Times New Roman" panose="02020603050405020304" pitchFamily="18" charset="0"/>
                        </a:rPr>
                        <a:t>8</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1 2</a:t>
                      </a:r>
                      <a:r>
                        <a:rPr lang="en-US" sz="1100" dirty="0" smtClean="0">
                          <a:solidFill>
                            <a:schemeClr val="tx1"/>
                          </a:solidFill>
                          <a:latin typeface="Times New Roman" panose="02020603050405020304" pitchFamily="18" charset="0"/>
                          <a:cs typeface="Times New Roman" panose="02020603050405020304" pitchFamily="18" charset="0"/>
                        </a:rPr>
                        <a:t>06</a:t>
                      </a: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1</a:t>
                      </a:r>
                      <a:endParaRPr lang="ru-RU" sz="1100" dirty="0" smtClean="0">
                        <a:solidFill>
                          <a:schemeClr val="tx1"/>
                        </a:solidFill>
                        <a:latin typeface="Times New Roman" panose="02020603050405020304" pitchFamily="18" charset="0"/>
                        <a:cs typeface="Times New Roman" panose="02020603050405020304" pitchFamily="18" charset="0"/>
                      </a:endParaRPr>
                    </a:p>
                    <a:p>
                      <a:pPr algn="r"/>
                      <a:r>
                        <a:rPr lang="ru-RU" sz="1100" dirty="0" smtClean="0">
                          <a:solidFill>
                            <a:schemeClr val="tx1"/>
                          </a:solidFill>
                          <a:latin typeface="Times New Roman" panose="02020603050405020304" pitchFamily="18" charset="0"/>
                          <a:cs typeface="Times New Roman" panose="02020603050405020304" pitchFamily="18" charset="0"/>
                        </a:rPr>
                        <a:t>(1 2</a:t>
                      </a:r>
                      <a:r>
                        <a:rPr lang="en-US" sz="1100" dirty="0" smtClean="0">
                          <a:solidFill>
                            <a:schemeClr val="tx1"/>
                          </a:solidFill>
                          <a:latin typeface="Times New Roman" panose="02020603050405020304" pitchFamily="18" charset="0"/>
                          <a:cs typeface="Times New Roman" panose="02020603050405020304" pitchFamily="18" charset="0"/>
                        </a:rPr>
                        <a:t>09</a:t>
                      </a: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4</a:t>
                      </a:r>
                      <a:r>
                        <a:rPr lang="ru-RU" sz="1100" dirty="0" smtClean="0">
                          <a:solidFill>
                            <a:schemeClr val="tx1"/>
                          </a:solidFill>
                          <a:latin typeface="Times New Roman" panose="02020603050405020304" pitchFamily="18" charset="0"/>
                          <a:cs typeface="Times New Roman" panose="02020603050405020304" pitchFamily="18" charset="0"/>
                        </a:rPr>
                        <a:t>)</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1 203,2</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 </a:t>
                      </a:r>
                      <a:r>
                        <a:rPr lang="en-US" sz="1100" dirty="0" smtClean="0">
                          <a:solidFill>
                            <a:schemeClr val="tx1"/>
                          </a:solidFill>
                          <a:latin typeface="Times New Roman" panose="02020603050405020304" pitchFamily="18" charset="0"/>
                          <a:cs typeface="Times New Roman" panose="02020603050405020304" pitchFamily="18" charset="0"/>
                        </a:rPr>
                        <a:t>1</a:t>
                      </a:r>
                      <a:r>
                        <a:rPr lang="ru-RU" sz="1100" dirty="0" smtClean="0">
                          <a:solidFill>
                            <a:schemeClr val="tx1"/>
                          </a:solidFill>
                          <a:latin typeface="Times New Roman" panose="02020603050405020304" pitchFamily="18" charset="0"/>
                          <a:cs typeface="Times New Roman" panose="02020603050405020304" pitchFamily="18" charset="0"/>
                        </a:rPr>
                        <a:t>8</a:t>
                      </a:r>
                      <a:r>
                        <a:rPr lang="en-US" sz="1100" dirty="0" smtClean="0">
                          <a:solidFill>
                            <a:schemeClr val="tx1"/>
                          </a:solidFill>
                          <a:latin typeface="Times New Roman" panose="02020603050405020304" pitchFamily="18" charset="0"/>
                          <a:cs typeface="Times New Roman" panose="02020603050405020304" pitchFamily="18" charset="0"/>
                        </a:rPr>
                        <a:t>7</a:t>
                      </a:r>
                      <a:r>
                        <a:rPr lang="ru-RU" sz="1100" dirty="0" smtClean="0">
                          <a:solidFill>
                            <a:schemeClr val="tx1"/>
                          </a:solidFill>
                          <a:latin typeface="Times New Roman" panose="02020603050405020304" pitchFamily="18" charset="0"/>
                          <a:cs typeface="Times New Roman" panose="02020603050405020304" pitchFamily="18" charset="0"/>
                        </a:rPr>
                        <a:t>,3</a:t>
                      </a:r>
                    </a:p>
                    <a:p>
                      <a:pPr algn="r"/>
                      <a:r>
                        <a:rPr lang="ru-RU" sz="1100" dirty="0" smtClean="0">
                          <a:solidFill>
                            <a:schemeClr val="tx1"/>
                          </a:solidFill>
                          <a:latin typeface="Times New Roman" panose="02020603050405020304" pitchFamily="18" charset="0"/>
                          <a:cs typeface="Times New Roman" panose="02020603050405020304" pitchFamily="18" charset="0"/>
                        </a:rPr>
                        <a:t>(1 19</a:t>
                      </a:r>
                      <a:r>
                        <a:rPr lang="en-US" sz="1100" dirty="0" smtClean="0">
                          <a:solidFill>
                            <a:schemeClr val="tx1"/>
                          </a:solidFill>
                          <a:latin typeface="Times New Roman" panose="02020603050405020304" pitchFamily="18" charset="0"/>
                          <a:cs typeface="Times New Roman" panose="02020603050405020304" pitchFamily="18" charset="0"/>
                        </a:rPr>
                        <a:t>3</a:t>
                      </a:r>
                      <a:r>
                        <a:rPr lang="ru-RU" sz="1100" dirty="0" smtClean="0">
                          <a:solidFill>
                            <a:schemeClr val="tx1"/>
                          </a:solidFill>
                          <a:latin typeface="Times New Roman" panose="02020603050405020304" pitchFamily="18" charset="0"/>
                          <a:cs typeface="Times New Roman" panose="02020603050405020304" pitchFamily="18" charset="0"/>
                        </a:rPr>
                        <a:t>,9)</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 </a:t>
                      </a:r>
                      <a:r>
                        <a:rPr lang="en-US" sz="1100" dirty="0" smtClean="0">
                          <a:solidFill>
                            <a:schemeClr val="tx1"/>
                          </a:solidFill>
                          <a:latin typeface="Times New Roman" panose="02020603050405020304" pitchFamily="18" charset="0"/>
                          <a:cs typeface="Times New Roman" panose="02020603050405020304" pitchFamily="18" charset="0"/>
                        </a:rPr>
                        <a:t>1</a:t>
                      </a:r>
                      <a:r>
                        <a:rPr lang="ru-RU" sz="1100" dirty="0" smtClean="0">
                          <a:solidFill>
                            <a:schemeClr val="tx1"/>
                          </a:solidFill>
                          <a:latin typeface="Times New Roman" panose="02020603050405020304" pitchFamily="18" charset="0"/>
                          <a:cs typeface="Times New Roman" panose="02020603050405020304" pitchFamily="18" charset="0"/>
                        </a:rPr>
                        <a:t>7</a:t>
                      </a:r>
                      <a:r>
                        <a:rPr lang="en-US" sz="1100" dirty="0" smtClean="0">
                          <a:solidFill>
                            <a:schemeClr val="tx1"/>
                          </a:solidFill>
                          <a:latin typeface="Times New Roman" panose="02020603050405020304" pitchFamily="18" charset="0"/>
                          <a:cs typeface="Times New Roman" panose="02020603050405020304" pitchFamily="18" charset="0"/>
                        </a:rPr>
                        <a:t>8</a:t>
                      </a:r>
                      <a:r>
                        <a:rPr lang="ru-RU" sz="1100" dirty="0" smtClean="0">
                          <a:solidFill>
                            <a:schemeClr val="tx1"/>
                          </a:solidFill>
                          <a:latin typeface="Times New Roman" panose="02020603050405020304" pitchFamily="18" charset="0"/>
                          <a:cs typeface="Times New Roman" panose="02020603050405020304" pitchFamily="18" charset="0"/>
                        </a:rPr>
                        <a:t>,5</a:t>
                      </a:r>
                    </a:p>
                    <a:p>
                      <a:pPr algn="r"/>
                      <a:r>
                        <a:rPr lang="ru-RU" sz="1100" dirty="0" smtClean="0">
                          <a:solidFill>
                            <a:schemeClr val="tx1"/>
                          </a:solidFill>
                          <a:latin typeface="Times New Roman" panose="02020603050405020304" pitchFamily="18" charset="0"/>
                          <a:cs typeface="Times New Roman" panose="02020603050405020304" pitchFamily="18" charset="0"/>
                        </a:rPr>
                        <a:t>(1 </a:t>
                      </a:r>
                      <a:r>
                        <a:rPr lang="en-US" sz="1100" dirty="0" smtClean="0">
                          <a:solidFill>
                            <a:schemeClr val="tx1"/>
                          </a:solidFill>
                          <a:latin typeface="Times New Roman" panose="02020603050405020304" pitchFamily="18" charset="0"/>
                          <a:cs typeface="Times New Roman" panose="02020603050405020304" pitchFamily="18" charset="0"/>
                        </a:rPr>
                        <a:t>1</a:t>
                      </a:r>
                      <a:r>
                        <a:rPr lang="ru-RU" sz="1100" dirty="0" smtClean="0">
                          <a:solidFill>
                            <a:schemeClr val="tx1"/>
                          </a:solidFill>
                          <a:latin typeface="Times New Roman" panose="02020603050405020304" pitchFamily="18" charset="0"/>
                          <a:cs typeface="Times New Roman" panose="02020603050405020304" pitchFamily="18" charset="0"/>
                        </a:rPr>
                        <a:t>85</a:t>
                      </a:r>
                      <a:r>
                        <a:rPr lang="en-US" sz="1100" dirty="0" smtClean="0">
                          <a:solidFill>
                            <a:schemeClr val="tx1"/>
                          </a:solidFill>
                          <a:latin typeface="Times New Roman" panose="02020603050405020304" pitchFamily="18" charset="0"/>
                          <a:cs typeface="Times New Roman" panose="02020603050405020304" pitchFamily="18" charset="0"/>
                        </a:rPr>
                        <a:t>,</a:t>
                      </a:r>
                      <a:r>
                        <a:rPr lang="ru-RU" sz="1100" dirty="0" smtClean="0">
                          <a:solidFill>
                            <a:schemeClr val="tx1"/>
                          </a:solidFill>
                          <a:latin typeface="Times New Roman" panose="02020603050405020304" pitchFamily="18" charset="0"/>
                          <a:cs typeface="Times New Roman" panose="02020603050405020304" pitchFamily="18" charset="0"/>
                        </a:rPr>
                        <a:t>1)</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1 168,4</a:t>
                      </a:r>
                    </a:p>
                    <a:p>
                      <a:pPr algn="r"/>
                      <a:r>
                        <a:rPr lang="ru-RU" sz="1100" dirty="0" smtClean="0">
                          <a:solidFill>
                            <a:schemeClr val="tx1"/>
                          </a:solidFill>
                          <a:latin typeface="Times New Roman" panose="02020603050405020304" pitchFamily="18" charset="0"/>
                          <a:cs typeface="Times New Roman" panose="02020603050405020304" pitchFamily="18" charset="0"/>
                        </a:rPr>
                        <a:t>(1 177,1)</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r>
              <a:tr h="370099">
                <a:tc>
                  <a:txBody>
                    <a:bodyPr/>
                    <a:lstStyle/>
                    <a:p>
                      <a:r>
                        <a:rPr lang="ru-RU" sz="1100" dirty="0" smtClean="0">
                          <a:solidFill>
                            <a:schemeClr val="tx1"/>
                          </a:solidFill>
                          <a:latin typeface="Times New Roman" panose="02020603050405020304" pitchFamily="18" charset="0"/>
                          <a:cs typeface="Times New Roman" panose="02020603050405020304" pitchFamily="18" charset="0"/>
                        </a:rPr>
                        <a:t>Валовый региональный продукт, млрд. руб.</a:t>
                      </a:r>
                      <a:endParaRPr lang="ru-RU" sz="11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339,8</a:t>
                      </a: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31</a:t>
                      </a:r>
                      <a:r>
                        <a:rPr lang="en-US" sz="1100" dirty="0" smtClean="0">
                          <a:solidFill>
                            <a:schemeClr val="tx1"/>
                          </a:solidFill>
                          <a:latin typeface="Times New Roman" panose="02020603050405020304" pitchFamily="18" charset="0"/>
                          <a:cs typeface="Times New Roman" panose="02020603050405020304" pitchFamily="18" charset="0"/>
                        </a:rPr>
                        <a:t>3</a:t>
                      </a: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5</a:t>
                      </a:r>
                      <a:endParaRPr lang="ru-RU" sz="1100" dirty="0" smtClean="0">
                        <a:solidFill>
                          <a:schemeClr val="tx1"/>
                        </a:solidFill>
                        <a:latin typeface="Times New Roman" panose="02020603050405020304" pitchFamily="18" charset="0"/>
                        <a:cs typeface="Times New Roman" panose="02020603050405020304" pitchFamily="18" charset="0"/>
                      </a:endParaRPr>
                    </a:p>
                    <a:p>
                      <a:pPr algn="r"/>
                      <a:r>
                        <a:rPr lang="ru-RU" sz="1000" dirty="0" smtClean="0">
                          <a:solidFill>
                            <a:schemeClr val="tx1"/>
                          </a:solidFill>
                          <a:latin typeface="Times New Roman" panose="02020603050405020304" pitchFamily="18" charset="0"/>
                          <a:cs typeface="Times New Roman" panose="02020603050405020304" pitchFamily="18" charset="0"/>
                        </a:rPr>
                        <a:t>(3</a:t>
                      </a:r>
                      <a:r>
                        <a:rPr lang="en-US" sz="1000" dirty="0" smtClean="0">
                          <a:solidFill>
                            <a:schemeClr val="tx1"/>
                          </a:solidFill>
                          <a:latin typeface="Times New Roman" panose="02020603050405020304" pitchFamily="18" charset="0"/>
                          <a:cs typeface="Times New Roman" panose="02020603050405020304" pitchFamily="18" charset="0"/>
                        </a:rPr>
                        <a:t>23</a:t>
                      </a:r>
                      <a:r>
                        <a:rPr lang="ru-RU" sz="1000" dirty="0" smtClean="0">
                          <a:solidFill>
                            <a:schemeClr val="tx1"/>
                          </a:solidFill>
                          <a:latin typeface="Times New Roman" panose="02020603050405020304" pitchFamily="18" charset="0"/>
                          <a:cs typeface="Times New Roman" panose="02020603050405020304" pitchFamily="18" charset="0"/>
                        </a:rPr>
                        <a:t>,</a:t>
                      </a:r>
                      <a:r>
                        <a:rPr lang="en-US" sz="1000" dirty="0" smtClean="0">
                          <a:solidFill>
                            <a:schemeClr val="tx1"/>
                          </a:solidFill>
                          <a:latin typeface="Times New Roman" panose="02020603050405020304" pitchFamily="18" charset="0"/>
                          <a:cs typeface="Times New Roman" panose="02020603050405020304" pitchFamily="18" charset="0"/>
                        </a:rPr>
                        <a:t>1</a:t>
                      </a:r>
                      <a:r>
                        <a:rPr lang="ru-RU" sz="1000" dirty="0" smtClean="0">
                          <a:solidFill>
                            <a:schemeClr val="tx1"/>
                          </a:solidFill>
                          <a:latin typeface="Times New Roman" panose="02020603050405020304" pitchFamily="18" charset="0"/>
                          <a:cs typeface="Times New Roman" panose="02020603050405020304" pitchFamily="18" charset="0"/>
                        </a:rPr>
                        <a:t>)</a:t>
                      </a:r>
                      <a:endParaRPr lang="ru-RU" sz="10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308,7</a:t>
                      </a:r>
                    </a:p>
                    <a:p>
                      <a:pPr algn="r"/>
                      <a:r>
                        <a:rPr lang="ru-RU" sz="1000" dirty="0" smtClean="0">
                          <a:solidFill>
                            <a:schemeClr val="tx1"/>
                          </a:solidFill>
                          <a:latin typeface="Times New Roman" panose="02020603050405020304" pitchFamily="18" charset="0"/>
                          <a:cs typeface="Times New Roman" panose="02020603050405020304" pitchFamily="18" charset="0"/>
                        </a:rPr>
                        <a:t>(оценка)</a:t>
                      </a: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366,7</a:t>
                      </a:r>
                    </a:p>
                    <a:p>
                      <a:pPr algn="r"/>
                      <a:r>
                        <a:rPr lang="ru-RU" sz="1000" dirty="0" smtClean="0">
                          <a:solidFill>
                            <a:schemeClr val="tx1"/>
                          </a:solidFill>
                          <a:latin typeface="Times New Roman" panose="02020603050405020304" pitchFamily="18" charset="0"/>
                          <a:cs typeface="Times New Roman" panose="02020603050405020304" pitchFamily="18" charset="0"/>
                        </a:rPr>
                        <a:t>(372,7)</a:t>
                      </a:r>
                      <a:endParaRPr lang="ru-RU" sz="10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386,0</a:t>
                      </a:r>
                    </a:p>
                    <a:p>
                      <a:pPr algn="r"/>
                      <a:r>
                        <a:rPr lang="ru-RU" sz="1000" dirty="0" smtClean="0">
                          <a:solidFill>
                            <a:schemeClr val="tx1"/>
                          </a:solidFill>
                          <a:latin typeface="Times New Roman" panose="02020603050405020304" pitchFamily="18" charset="0"/>
                          <a:cs typeface="Times New Roman" panose="02020603050405020304" pitchFamily="18" charset="0"/>
                        </a:rPr>
                        <a:t>(396,1)</a:t>
                      </a:r>
                      <a:endParaRPr lang="ru-RU" sz="10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408,3  </a:t>
                      </a:r>
                      <a:r>
                        <a:rPr lang="ru-RU" sz="1000" dirty="0" smtClean="0">
                          <a:solidFill>
                            <a:schemeClr val="tx1"/>
                          </a:solidFill>
                          <a:latin typeface="Times New Roman" panose="02020603050405020304" pitchFamily="18" charset="0"/>
                          <a:cs typeface="Times New Roman" panose="02020603050405020304" pitchFamily="18" charset="0"/>
                        </a:rPr>
                        <a:t>(422,3)</a:t>
                      </a:r>
                      <a:endParaRPr lang="ru-RU" sz="10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r>
              <a:tr h="370099">
                <a:tc>
                  <a:txBody>
                    <a:bodyPr/>
                    <a:lstStyle/>
                    <a:p>
                      <a:r>
                        <a:rPr lang="ru-RU" sz="1100" dirty="0" smtClean="0">
                          <a:solidFill>
                            <a:schemeClr val="tx1"/>
                          </a:solidFill>
                          <a:latin typeface="Times New Roman" panose="02020603050405020304" pitchFamily="18" charset="0"/>
                          <a:cs typeface="Times New Roman" panose="02020603050405020304" pitchFamily="18" charset="0"/>
                        </a:rPr>
                        <a:t>Индекс потребительских</a:t>
                      </a:r>
                      <a:r>
                        <a:rPr lang="ru-RU" sz="1100" baseline="0" dirty="0" smtClean="0">
                          <a:solidFill>
                            <a:schemeClr val="tx1"/>
                          </a:solidFill>
                          <a:latin typeface="Times New Roman" panose="02020603050405020304" pitchFamily="18" charset="0"/>
                          <a:cs typeface="Times New Roman" panose="02020603050405020304" pitchFamily="18" charset="0"/>
                        </a:rPr>
                        <a:t> цен, %</a:t>
                      </a:r>
                      <a:endParaRPr lang="ru-RU" sz="11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105,2</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105</a:t>
                      </a:r>
                      <a:r>
                        <a:rPr lang="en-US" sz="1100" dirty="0" smtClean="0">
                          <a:solidFill>
                            <a:schemeClr val="tx1"/>
                          </a:solidFill>
                          <a:latin typeface="Times New Roman" panose="02020603050405020304" pitchFamily="18" charset="0"/>
                          <a:cs typeface="Times New Roman" panose="02020603050405020304" pitchFamily="18" charset="0"/>
                        </a:rPr>
                        <a:t>,1</a:t>
                      </a:r>
                      <a:endParaRPr lang="ru-RU" sz="1100" dirty="0" smtClean="0">
                        <a:solidFill>
                          <a:schemeClr val="tx1"/>
                        </a:solidFill>
                        <a:latin typeface="Times New Roman" panose="02020603050405020304" pitchFamily="18" charset="0"/>
                        <a:cs typeface="Times New Roman" panose="02020603050405020304" pitchFamily="18" charset="0"/>
                      </a:endParaRPr>
                    </a:p>
                    <a:p>
                      <a:pPr algn="r"/>
                      <a:r>
                        <a:rPr lang="ru-RU" sz="1100" dirty="0" smtClean="0">
                          <a:solidFill>
                            <a:schemeClr val="tx1"/>
                          </a:solidFill>
                          <a:latin typeface="Times New Roman" panose="02020603050405020304" pitchFamily="18" charset="0"/>
                          <a:cs typeface="Times New Roman" panose="02020603050405020304" pitchFamily="18" charset="0"/>
                        </a:rPr>
                        <a:t>(104,0)</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108,9</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104,5</a:t>
                      </a:r>
                    </a:p>
                    <a:p>
                      <a:pPr algn="r"/>
                      <a:r>
                        <a:rPr lang="ru-RU" sz="1100" dirty="0" smtClean="0">
                          <a:solidFill>
                            <a:schemeClr val="tx1"/>
                          </a:solidFill>
                          <a:latin typeface="Times New Roman" panose="02020603050405020304" pitchFamily="18" charset="0"/>
                          <a:cs typeface="Times New Roman" panose="02020603050405020304" pitchFamily="18" charset="0"/>
                        </a:rPr>
                        <a:t>(104,0)</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10</a:t>
                      </a:r>
                      <a:r>
                        <a:rPr lang="en-US" sz="1100" dirty="0" smtClean="0">
                          <a:solidFill>
                            <a:schemeClr val="tx1"/>
                          </a:solidFill>
                          <a:latin typeface="Times New Roman" panose="02020603050405020304" pitchFamily="18" charset="0"/>
                          <a:cs typeface="Times New Roman" panose="02020603050405020304" pitchFamily="18" charset="0"/>
                        </a:rPr>
                        <a:t>4</a:t>
                      </a:r>
                      <a:r>
                        <a:rPr lang="ru-RU" sz="1100" dirty="0" smtClean="0">
                          <a:solidFill>
                            <a:schemeClr val="tx1"/>
                          </a:solidFill>
                          <a:latin typeface="Times New Roman" panose="02020603050405020304" pitchFamily="18" charset="0"/>
                          <a:cs typeface="Times New Roman" panose="02020603050405020304" pitchFamily="18" charset="0"/>
                        </a:rPr>
                        <a:t>,5</a:t>
                      </a:r>
                    </a:p>
                    <a:p>
                      <a:pPr algn="r"/>
                      <a:r>
                        <a:rPr lang="ru-RU" sz="1100" dirty="0" smtClean="0">
                          <a:solidFill>
                            <a:schemeClr val="tx1"/>
                          </a:solidFill>
                          <a:latin typeface="Times New Roman" panose="02020603050405020304" pitchFamily="18" charset="0"/>
                          <a:cs typeface="Times New Roman" panose="02020603050405020304" pitchFamily="18" charset="0"/>
                        </a:rPr>
                        <a:t>(104,0)</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104,4</a:t>
                      </a:r>
                    </a:p>
                    <a:p>
                      <a:pPr algn="r"/>
                      <a:r>
                        <a:rPr lang="ru-RU" sz="1100" dirty="0" smtClean="0">
                          <a:solidFill>
                            <a:schemeClr val="tx1"/>
                          </a:solidFill>
                          <a:latin typeface="Times New Roman" panose="02020603050405020304" pitchFamily="18" charset="0"/>
                          <a:cs typeface="Times New Roman" panose="02020603050405020304" pitchFamily="18" charset="0"/>
                        </a:rPr>
                        <a:t>(103,9)</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r>
              <a:tr h="370099">
                <a:tc>
                  <a:txBody>
                    <a:bodyPr/>
                    <a:lstStyle/>
                    <a:p>
                      <a:r>
                        <a:rPr lang="ru-RU" sz="1100" dirty="0" smtClean="0">
                          <a:latin typeface="Times New Roman" panose="02020603050405020304" pitchFamily="18" charset="0"/>
                          <a:cs typeface="Times New Roman" panose="02020603050405020304" pitchFamily="18" charset="0"/>
                        </a:rPr>
                        <a:t>Среднемесячная</a:t>
                      </a:r>
                      <a:r>
                        <a:rPr lang="ru-RU" sz="1100" baseline="0" dirty="0" smtClean="0">
                          <a:latin typeface="Times New Roman" panose="02020603050405020304" pitchFamily="18" charset="0"/>
                          <a:cs typeface="Times New Roman" panose="02020603050405020304" pitchFamily="18" charset="0"/>
                        </a:rPr>
                        <a:t> заработная плата, руб.</a:t>
                      </a:r>
                      <a:endParaRPr lang="ru-RU" sz="1100" dirty="0">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pPr algn="r"/>
                      <a:r>
                        <a:rPr lang="ru-RU" sz="1100" baseline="0" dirty="0" smtClean="0">
                          <a:solidFill>
                            <a:schemeClr val="tx1"/>
                          </a:solidFill>
                          <a:latin typeface="Times New Roman" panose="02020603050405020304" pitchFamily="18" charset="0"/>
                          <a:cs typeface="Times New Roman" panose="02020603050405020304" pitchFamily="18" charset="0"/>
                        </a:rPr>
                        <a:t>31 843,8</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3</a:t>
                      </a:r>
                      <a:r>
                        <a:rPr lang="en-US" sz="1100" dirty="0" smtClean="0">
                          <a:solidFill>
                            <a:schemeClr val="tx1"/>
                          </a:solidFill>
                          <a:latin typeface="Times New Roman" panose="02020603050405020304" pitchFamily="18" charset="0"/>
                          <a:cs typeface="Times New Roman" panose="02020603050405020304" pitchFamily="18" charset="0"/>
                        </a:rPr>
                        <a:t>2</a:t>
                      </a:r>
                      <a:r>
                        <a:rPr lang="ru-RU" sz="1100" dirty="0" smtClean="0">
                          <a:solidFill>
                            <a:schemeClr val="tx1"/>
                          </a:solidFill>
                          <a:latin typeface="Times New Roman" panose="02020603050405020304" pitchFamily="18" charset="0"/>
                          <a:cs typeface="Times New Roman" panose="02020603050405020304" pitchFamily="18" charset="0"/>
                        </a:rPr>
                        <a:t> </a:t>
                      </a:r>
                      <a:r>
                        <a:rPr lang="en-US" sz="1100" dirty="0" smtClean="0">
                          <a:solidFill>
                            <a:schemeClr val="tx1"/>
                          </a:solidFill>
                          <a:latin typeface="Times New Roman" panose="02020603050405020304" pitchFamily="18" charset="0"/>
                          <a:cs typeface="Times New Roman" panose="02020603050405020304" pitchFamily="18" charset="0"/>
                        </a:rPr>
                        <a:t>678</a:t>
                      </a: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9</a:t>
                      </a:r>
                      <a:endParaRPr lang="ru-RU" sz="1100" dirty="0" smtClean="0">
                        <a:solidFill>
                          <a:schemeClr val="tx1"/>
                        </a:solidFill>
                        <a:latin typeface="Times New Roman" panose="02020603050405020304" pitchFamily="18" charset="0"/>
                        <a:cs typeface="Times New Roman" panose="02020603050405020304" pitchFamily="18" charset="0"/>
                      </a:endParaRPr>
                    </a:p>
                    <a:p>
                      <a:pPr algn="r"/>
                      <a:r>
                        <a:rPr lang="ru-RU" sz="1100" dirty="0" smtClean="0">
                          <a:solidFill>
                            <a:schemeClr val="tx1"/>
                          </a:solidFill>
                          <a:latin typeface="Times New Roman" panose="02020603050405020304" pitchFamily="18" charset="0"/>
                          <a:cs typeface="Times New Roman" panose="02020603050405020304" pitchFamily="18" charset="0"/>
                        </a:rPr>
                        <a:t>(3</a:t>
                      </a:r>
                      <a:r>
                        <a:rPr lang="en-US" sz="1100" dirty="0" smtClean="0">
                          <a:solidFill>
                            <a:schemeClr val="tx1"/>
                          </a:solidFill>
                          <a:latin typeface="Times New Roman" panose="02020603050405020304" pitchFamily="18" charset="0"/>
                          <a:cs typeface="Times New Roman" panose="02020603050405020304" pitchFamily="18" charset="0"/>
                        </a:rPr>
                        <a:t>3</a:t>
                      </a:r>
                      <a:r>
                        <a:rPr lang="ru-RU" sz="1100" baseline="0" dirty="0" smtClean="0">
                          <a:solidFill>
                            <a:schemeClr val="tx1"/>
                          </a:solidFill>
                          <a:latin typeface="Times New Roman" panose="02020603050405020304" pitchFamily="18" charset="0"/>
                          <a:cs typeface="Times New Roman" panose="02020603050405020304" pitchFamily="18" charset="0"/>
                        </a:rPr>
                        <a:t> </a:t>
                      </a:r>
                      <a:r>
                        <a:rPr lang="en-US" sz="1100" baseline="0" dirty="0" smtClean="0">
                          <a:solidFill>
                            <a:schemeClr val="tx1"/>
                          </a:solidFill>
                          <a:latin typeface="Times New Roman" panose="02020603050405020304" pitchFamily="18" charset="0"/>
                          <a:cs typeface="Times New Roman" panose="02020603050405020304" pitchFamily="18" charset="0"/>
                        </a:rPr>
                        <a:t>018</a:t>
                      </a:r>
                      <a:r>
                        <a:rPr lang="ru-RU" sz="1100" baseline="0" dirty="0" smtClean="0">
                          <a:solidFill>
                            <a:schemeClr val="tx1"/>
                          </a:solidFill>
                          <a:latin typeface="Times New Roman" panose="02020603050405020304" pitchFamily="18" charset="0"/>
                          <a:cs typeface="Times New Roman" panose="02020603050405020304" pitchFamily="18" charset="0"/>
                        </a:rPr>
                        <a:t>,</a:t>
                      </a:r>
                      <a:r>
                        <a:rPr lang="en-US" sz="1100" baseline="0" dirty="0" smtClean="0">
                          <a:solidFill>
                            <a:schemeClr val="tx1"/>
                          </a:solidFill>
                          <a:latin typeface="Times New Roman" panose="02020603050405020304" pitchFamily="18" charset="0"/>
                          <a:cs typeface="Times New Roman" panose="02020603050405020304" pitchFamily="18" charset="0"/>
                        </a:rPr>
                        <a:t>3</a:t>
                      </a:r>
                      <a:r>
                        <a:rPr lang="ru-RU" sz="1100" baseline="0" dirty="0" smtClean="0">
                          <a:solidFill>
                            <a:schemeClr val="tx1"/>
                          </a:solidFill>
                          <a:latin typeface="Times New Roman" panose="02020603050405020304" pitchFamily="18" charset="0"/>
                          <a:cs typeface="Times New Roman" panose="02020603050405020304" pitchFamily="18" charset="0"/>
                        </a:rPr>
                        <a:t>)</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35</a:t>
                      </a:r>
                      <a:r>
                        <a:rPr lang="ru-RU" sz="1100" baseline="0" dirty="0" smtClean="0">
                          <a:solidFill>
                            <a:schemeClr val="tx1"/>
                          </a:solidFill>
                          <a:latin typeface="Times New Roman" panose="02020603050405020304" pitchFamily="18" charset="0"/>
                          <a:cs typeface="Times New Roman" panose="02020603050405020304" pitchFamily="18" charset="0"/>
                        </a:rPr>
                        <a:t> 599,9</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37 041,7</a:t>
                      </a:r>
                    </a:p>
                    <a:p>
                      <a:pPr algn="r"/>
                      <a:r>
                        <a:rPr lang="ru-RU" sz="1100" dirty="0" smtClean="0">
                          <a:solidFill>
                            <a:schemeClr val="tx1"/>
                          </a:solidFill>
                          <a:latin typeface="Times New Roman" panose="02020603050405020304" pitchFamily="18" charset="0"/>
                          <a:cs typeface="Times New Roman" panose="02020603050405020304" pitchFamily="18" charset="0"/>
                        </a:rPr>
                        <a:t>(37 461,0)</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39 338,3</a:t>
                      </a:r>
                    </a:p>
                    <a:p>
                      <a:pPr algn="r"/>
                      <a:r>
                        <a:rPr lang="ru-RU" sz="1100" dirty="0" smtClean="0">
                          <a:solidFill>
                            <a:schemeClr val="tx1"/>
                          </a:solidFill>
                          <a:latin typeface="Times New Roman" panose="02020603050405020304" pitchFamily="18" charset="0"/>
                          <a:cs typeface="Times New Roman" panose="02020603050405020304" pitchFamily="18" charset="0"/>
                        </a:rPr>
                        <a:t>(40 233,2)</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42 033,0</a:t>
                      </a:r>
                    </a:p>
                    <a:p>
                      <a:pPr algn="r"/>
                      <a:r>
                        <a:rPr lang="ru-RU" sz="1100" dirty="0" smtClean="0">
                          <a:solidFill>
                            <a:schemeClr val="tx1"/>
                          </a:solidFill>
                          <a:latin typeface="Times New Roman" panose="02020603050405020304" pitchFamily="18" charset="0"/>
                          <a:cs typeface="Times New Roman" panose="02020603050405020304" pitchFamily="18" charset="0"/>
                        </a:rPr>
                        <a:t>(43 371,3)</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r>
              <a:tr h="370099">
                <a:tc>
                  <a:txBody>
                    <a:bodyPr/>
                    <a:lstStyle/>
                    <a:p>
                      <a:r>
                        <a:rPr lang="ru-RU" sz="1100" dirty="0" smtClean="0">
                          <a:latin typeface="Times New Roman" panose="02020603050405020304" pitchFamily="18" charset="0"/>
                          <a:cs typeface="Times New Roman" panose="02020603050405020304" pitchFamily="18" charset="0"/>
                        </a:rPr>
                        <a:t>Уровень регистрируемой безработицы,</a:t>
                      </a:r>
                      <a:r>
                        <a:rPr lang="ru-RU" sz="1100" baseline="0" dirty="0" smtClean="0">
                          <a:latin typeface="Times New Roman" panose="02020603050405020304" pitchFamily="18" charset="0"/>
                          <a:cs typeface="Times New Roman" panose="02020603050405020304" pitchFamily="18" charset="0"/>
                        </a:rPr>
                        <a:t> %</a:t>
                      </a:r>
                      <a:endParaRPr lang="ru-RU" sz="1100" dirty="0">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2,5</a:t>
                      </a:r>
                    </a:p>
                  </a:txBody>
                  <a:tcPr anchor="ctr">
                    <a:solidFill>
                      <a:schemeClr val="accent4">
                        <a:lumMod val="60000"/>
                        <a:lumOff val="40000"/>
                      </a:schemeClr>
                    </a:solidFill>
                  </a:tcPr>
                </a:tc>
                <a:tc>
                  <a:txBody>
                    <a:bodyPr/>
                    <a:lstStyle/>
                    <a:p>
                      <a:pPr algn="r"/>
                      <a:r>
                        <a:rPr lang="en-US" sz="1100" dirty="0" smtClean="0">
                          <a:solidFill>
                            <a:schemeClr val="tx1"/>
                          </a:solidFill>
                          <a:latin typeface="Times New Roman" panose="02020603050405020304" pitchFamily="18" charset="0"/>
                          <a:cs typeface="Times New Roman" panose="02020603050405020304" pitchFamily="18" charset="0"/>
                        </a:rPr>
                        <a:t>3</a:t>
                      </a: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4</a:t>
                      </a:r>
                      <a:endParaRPr lang="ru-RU" sz="1100" dirty="0" smtClean="0">
                        <a:solidFill>
                          <a:schemeClr val="tx1"/>
                        </a:solidFill>
                        <a:latin typeface="Times New Roman" panose="02020603050405020304" pitchFamily="18" charset="0"/>
                        <a:cs typeface="Times New Roman" panose="02020603050405020304" pitchFamily="18" charset="0"/>
                      </a:endParaRPr>
                    </a:p>
                    <a:p>
                      <a:pPr algn="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3</a:t>
                      </a:r>
                      <a:r>
                        <a:rPr lang="ru-RU" sz="1100" dirty="0" smtClean="0">
                          <a:solidFill>
                            <a:schemeClr val="tx1"/>
                          </a:solidFill>
                          <a:latin typeface="Times New Roman" panose="02020603050405020304" pitchFamily="18" charset="0"/>
                          <a:cs typeface="Times New Roman" panose="02020603050405020304" pitchFamily="18" charset="0"/>
                        </a:rPr>
                        <a:t>,0)</a:t>
                      </a: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0,8</a:t>
                      </a: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1,5</a:t>
                      </a:r>
                    </a:p>
                    <a:p>
                      <a:pPr algn="r"/>
                      <a:r>
                        <a:rPr lang="ru-RU" sz="1100" dirty="0" smtClean="0">
                          <a:solidFill>
                            <a:schemeClr val="tx1"/>
                          </a:solidFill>
                          <a:latin typeface="Times New Roman" panose="02020603050405020304" pitchFamily="18" charset="0"/>
                          <a:cs typeface="Times New Roman" panose="02020603050405020304" pitchFamily="18" charset="0"/>
                        </a:rPr>
                        <a:t>(1,1)</a:t>
                      </a: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1,1</a:t>
                      </a:r>
                    </a:p>
                    <a:p>
                      <a:pPr algn="r"/>
                      <a:r>
                        <a:rPr lang="ru-RU" sz="1100" dirty="0" smtClean="0">
                          <a:solidFill>
                            <a:schemeClr val="tx1"/>
                          </a:solidFill>
                          <a:latin typeface="Times New Roman" panose="02020603050405020304" pitchFamily="18" charset="0"/>
                          <a:cs typeface="Times New Roman" panose="02020603050405020304" pitchFamily="18" charset="0"/>
                        </a:rPr>
                        <a:t>(0,8)</a:t>
                      </a: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0,8</a:t>
                      </a:r>
                    </a:p>
                    <a:p>
                      <a:pPr algn="r"/>
                      <a:r>
                        <a:rPr lang="ru-RU" sz="1100" dirty="0" smtClean="0">
                          <a:solidFill>
                            <a:schemeClr val="tx1"/>
                          </a:solidFill>
                          <a:latin typeface="Times New Roman" panose="02020603050405020304" pitchFamily="18" charset="0"/>
                          <a:cs typeface="Times New Roman" panose="02020603050405020304" pitchFamily="18" charset="0"/>
                        </a:rPr>
                        <a:t>(0,6)</a:t>
                      </a:r>
                    </a:p>
                  </a:txBody>
                  <a:tcPr anchor="ctr">
                    <a:solidFill>
                      <a:schemeClr val="accent4">
                        <a:lumMod val="60000"/>
                        <a:lumOff val="40000"/>
                      </a:schemeClr>
                    </a:solidFill>
                  </a:tcPr>
                </a:tc>
              </a:tr>
              <a:tr h="370099">
                <a:tc>
                  <a:txBody>
                    <a:bodyPr/>
                    <a:lstStyle/>
                    <a:p>
                      <a:r>
                        <a:rPr lang="ru-RU" sz="1100" dirty="0" smtClean="0">
                          <a:latin typeface="Times New Roman" panose="02020603050405020304" pitchFamily="18" charset="0"/>
                          <a:cs typeface="Times New Roman" panose="02020603050405020304" pitchFamily="18" charset="0"/>
                        </a:rPr>
                        <a:t>Величина прожиточного минимума, руб.</a:t>
                      </a:r>
                      <a:endParaRPr lang="ru-RU" sz="1100" dirty="0">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9 664</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en-US" sz="1100" dirty="0" smtClean="0">
                          <a:solidFill>
                            <a:schemeClr val="tx1"/>
                          </a:solidFill>
                          <a:latin typeface="Times New Roman" panose="02020603050405020304" pitchFamily="18" charset="0"/>
                          <a:cs typeface="Times New Roman" panose="02020603050405020304" pitchFamily="18" charset="0"/>
                        </a:rPr>
                        <a:t>10</a:t>
                      </a:r>
                      <a:r>
                        <a:rPr lang="ru-RU" sz="1100" dirty="0" smtClean="0">
                          <a:solidFill>
                            <a:schemeClr val="tx1"/>
                          </a:solidFill>
                          <a:latin typeface="Times New Roman" panose="02020603050405020304" pitchFamily="18" charset="0"/>
                          <a:cs typeface="Times New Roman" panose="02020603050405020304" pitchFamily="18" charset="0"/>
                        </a:rPr>
                        <a:t> </a:t>
                      </a:r>
                      <a:r>
                        <a:rPr lang="en-US" sz="1100" dirty="0" smtClean="0">
                          <a:solidFill>
                            <a:schemeClr val="tx1"/>
                          </a:solidFill>
                          <a:latin typeface="Times New Roman" panose="02020603050405020304" pitchFamily="18" charset="0"/>
                          <a:cs typeface="Times New Roman" panose="02020603050405020304" pitchFamily="18" charset="0"/>
                        </a:rPr>
                        <a:t>153</a:t>
                      </a:r>
                      <a:endParaRPr lang="ru-RU" sz="1100" dirty="0" smtClean="0">
                        <a:solidFill>
                          <a:schemeClr val="tx1"/>
                        </a:solidFill>
                        <a:latin typeface="Times New Roman" panose="02020603050405020304" pitchFamily="18" charset="0"/>
                        <a:cs typeface="Times New Roman" panose="02020603050405020304" pitchFamily="18" charset="0"/>
                      </a:endParaRPr>
                    </a:p>
                    <a:p>
                      <a:pPr algn="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10</a:t>
                      </a:r>
                      <a:r>
                        <a:rPr lang="ru-RU" sz="1100" baseline="0" dirty="0" smtClean="0">
                          <a:solidFill>
                            <a:schemeClr val="tx1"/>
                          </a:solidFill>
                          <a:latin typeface="Times New Roman" panose="02020603050405020304" pitchFamily="18" charset="0"/>
                          <a:cs typeface="Times New Roman" panose="02020603050405020304" pitchFamily="18" charset="0"/>
                        </a:rPr>
                        <a:t> </a:t>
                      </a:r>
                      <a:r>
                        <a:rPr lang="en-US" sz="1100" baseline="0" dirty="0" smtClean="0">
                          <a:solidFill>
                            <a:schemeClr val="tx1"/>
                          </a:solidFill>
                          <a:latin typeface="Times New Roman" panose="02020603050405020304" pitchFamily="18" charset="0"/>
                          <a:cs typeface="Times New Roman" panose="02020603050405020304" pitchFamily="18" charset="0"/>
                        </a:rPr>
                        <a:t>056</a:t>
                      </a:r>
                      <a:r>
                        <a:rPr lang="ru-RU" sz="1100" baseline="0" dirty="0" smtClean="0">
                          <a:solidFill>
                            <a:schemeClr val="tx1"/>
                          </a:solidFill>
                          <a:latin typeface="Times New Roman" panose="02020603050405020304" pitchFamily="18" charset="0"/>
                          <a:cs typeface="Times New Roman" panose="02020603050405020304" pitchFamily="18" charset="0"/>
                        </a:rPr>
                        <a:t>)</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9 804</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10 158</a:t>
                      </a:r>
                    </a:p>
                    <a:p>
                      <a:pPr algn="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10</a:t>
                      </a:r>
                      <a:r>
                        <a:rPr lang="ru-RU" sz="1100" baseline="0" dirty="0" smtClean="0">
                          <a:solidFill>
                            <a:schemeClr val="tx1"/>
                          </a:solidFill>
                          <a:latin typeface="Times New Roman" panose="02020603050405020304" pitchFamily="18" charset="0"/>
                          <a:cs typeface="Times New Roman" panose="02020603050405020304" pitchFamily="18" charset="0"/>
                        </a:rPr>
                        <a:t> 15</a:t>
                      </a:r>
                      <a:r>
                        <a:rPr lang="en-US" sz="1100" baseline="0" dirty="0" smtClean="0">
                          <a:solidFill>
                            <a:schemeClr val="tx1"/>
                          </a:solidFill>
                          <a:latin typeface="Times New Roman" panose="02020603050405020304" pitchFamily="18" charset="0"/>
                          <a:cs typeface="Times New Roman" panose="02020603050405020304" pitchFamily="18" charset="0"/>
                        </a:rPr>
                        <a:t>8</a:t>
                      </a:r>
                      <a:r>
                        <a:rPr lang="ru-RU" sz="1100" baseline="0" dirty="0" smtClean="0">
                          <a:solidFill>
                            <a:schemeClr val="tx1"/>
                          </a:solidFill>
                          <a:latin typeface="Times New Roman" panose="02020603050405020304" pitchFamily="18" charset="0"/>
                          <a:cs typeface="Times New Roman" panose="02020603050405020304" pitchFamily="18" charset="0"/>
                        </a:rPr>
                        <a:t>)</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10 963</a:t>
                      </a:r>
                    </a:p>
                    <a:p>
                      <a:pPr algn="r"/>
                      <a:r>
                        <a:rPr lang="ru-RU" sz="1100" dirty="0" smtClean="0">
                          <a:solidFill>
                            <a:schemeClr val="tx1"/>
                          </a:solidFill>
                          <a:latin typeface="Times New Roman" panose="02020603050405020304" pitchFamily="18" charset="0"/>
                          <a:cs typeface="Times New Roman" panose="02020603050405020304" pitchFamily="18" charset="0"/>
                        </a:rPr>
                        <a:t>(10 </a:t>
                      </a:r>
                      <a:r>
                        <a:rPr lang="en-US" sz="1100" dirty="0" smtClean="0">
                          <a:solidFill>
                            <a:schemeClr val="tx1"/>
                          </a:solidFill>
                          <a:latin typeface="Times New Roman" panose="02020603050405020304" pitchFamily="18" charset="0"/>
                          <a:cs typeface="Times New Roman" panose="02020603050405020304" pitchFamily="18" charset="0"/>
                        </a:rPr>
                        <a:t>9</a:t>
                      </a:r>
                      <a:r>
                        <a:rPr lang="ru-RU" sz="1100" dirty="0" smtClean="0">
                          <a:solidFill>
                            <a:schemeClr val="tx1"/>
                          </a:solidFill>
                          <a:latin typeface="Times New Roman" panose="02020603050405020304" pitchFamily="18" charset="0"/>
                          <a:cs typeface="Times New Roman" panose="02020603050405020304" pitchFamily="18" charset="0"/>
                        </a:rPr>
                        <a:t>63)</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11 874</a:t>
                      </a:r>
                    </a:p>
                    <a:p>
                      <a:pPr algn="r"/>
                      <a:r>
                        <a:rPr lang="ru-RU" sz="1100" dirty="0" smtClean="0">
                          <a:solidFill>
                            <a:schemeClr val="tx1"/>
                          </a:solidFill>
                          <a:latin typeface="Times New Roman" panose="02020603050405020304" pitchFamily="18" charset="0"/>
                          <a:cs typeface="Times New Roman" panose="02020603050405020304" pitchFamily="18" charset="0"/>
                        </a:rPr>
                        <a:t>(11 874)</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r>
              <a:tr h="370099">
                <a:tc>
                  <a:txBody>
                    <a:bodyPr/>
                    <a:lstStyle/>
                    <a:p>
                      <a:r>
                        <a:rPr lang="ru-RU" sz="1100" dirty="0" smtClean="0">
                          <a:latin typeface="Times New Roman" panose="02020603050405020304" pitchFamily="18" charset="0"/>
                          <a:cs typeface="Times New Roman" panose="02020603050405020304" pitchFamily="18" charset="0"/>
                        </a:rPr>
                        <a:t>Объем жилищного</a:t>
                      </a:r>
                      <a:r>
                        <a:rPr lang="ru-RU" sz="1100" baseline="0" dirty="0" smtClean="0">
                          <a:latin typeface="Times New Roman" panose="02020603050405020304" pitchFamily="18" charset="0"/>
                          <a:cs typeface="Times New Roman" panose="02020603050405020304" pitchFamily="18" charset="0"/>
                        </a:rPr>
                        <a:t> строительства, тыс. </a:t>
                      </a:r>
                      <a:r>
                        <a:rPr lang="ru-RU" sz="1100" baseline="0" dirty="0" err="1" smtClean="0">
                          <a:latin typeface="Times New Roman" panose="02020603050405020304" pitchFamily="18" charset="0"/>
                          <a:cs typeface="Times New Roman" panose="02020603050405020304" pitchFamily="18" charset="0"/>
                        </a:rPr>
                        <a:t>кв.м</a:t>
                      </a:r>
                      <a:endParaRPr lang="ru-RU" sz="1100" dirty="0">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578</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en-US" sz="1100" dirty="0" smtClean="0">
                          <a:solidFill>
                            <a:schemeClr val="tx1"/>
                          </a:solidFill>
                          <a:latin typeface="Times New Roman" panose="02020603050405020304" pitchFamily="18" charset="0"/>
                          <a:cs typeface="Times New Roman" panose="02020603050405020304" pitchFamily="18" charset="0"/>
                        </a:rPr>
                        <a:t>580</a:t>
                      </a:r>
                      <a:endParaRPr lang="ru-RU" sz="1100" dirty="0" smtClean="0">
                        <a:solidFill>
                          <a:schemeClr val="tx1"/>
                        </a:solidFill>
                        <a:latin typeface="Times New Roman" panose="02020603050405020304" pitchFamily="18" charset="0"/>
                        <a:cs typeface="Times New Roman" panose="02020603050405020304" pitchFamily="18" charset="0"/>
                      </a:endParaRPr>
                    </a:p>
                    <a:p>
                      <a:pPr algn="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597</a:t>
                      </a:r>
                      <a:r>
                        <a:rPr lang="ru-RU" sz="1100" dirty="0" smtClean="0">
                          <a:solidFill>
                            <a:schemeClr val="tx1"/>
                          </a:solidFill>
                          <a:latin typeface="Times New Roman" panose="02020603050405020304" pitchFamily="18" charset="0"/>
                          <a:cs typeface="Times New Roman" panose="02020603050405020304" pitchFamily="18" charset="0"/>
                        </a:rPr>
                        <a:t>)</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717</a:t>
                      </a: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640     (716)</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647</a:t>
                      </a:r>
                    </a:p>
                    <a:p>
                      <a:pPr algn="r"/>
                      <a:r>
                        <a:rPr lang="ru-RU" sz="1100" dirty="0" smtClean="0">
                          <a:solidFill>
                            <a:schemeClr val="tx1"/>
                          </a:solidFill>
                          <a:latin typeface="Times New Roman" panose="02020603050405020304" pitchFamily="18" charset="0"/>
                          <a:cs typeface="Times New Roman" panose="02020603050405020304" pitchFamily="18" charset="0"/>
                        </a:rPr>
                        <a:t>(730)</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686</a:t>
                      </a:r>
                    </a:p>
                    <a:p>
                      <a:pPr algn="r"/>
                      <a:r>
                        <a:rPr lang="ru-RU" sz="1100" dirty="0" smtClean="0">
                          <a:solidFill>
                            <a:schemeClr val="tx1"/>
                          </a:solidFill>
                          <a:latin typeface="Times New Roman" panose="02020603050405020304" pitchFamily="18" charset="0"/>
                          <a:cs typeface="Times New Roman" panose="02020603050405020304" pitchFamily="18" charset="0"/>
                        </a:rPr>
                        <a:t>(783)</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r>
            </a:tbl>
          </a:graphicData>
        </a:graphic>
      </p:graphicFrame>
      <p:sp>
        <p:nvSpPr>
          <p:cNvPr id="11" name="Заголовок 1"/>
          <p:cNvSpPr>
            <a:spLocks noGrp="1"/>
          </p:cNvSpPr>
          <p:nvPr>
            <p:ph type="title"/>
          </p:nvPr>
        </p:nvSpPr>
        <p:spPr>
          <a:xfrm>
            <a:off x="156342" y="69850"/>
            <a:ext cx="5004164" cy="474808"/>
          </a:xfrm>
        </p:spPr>
        <p:txBody>
          <a:bodyPr/>
          <a:lstStyle/>
          <a:p>
            <a:pPr marL="0" indent="0" algn="l">
              <a:buNone/>
            </a:pPr>
            <a:r>
              <a:rPr lang="ru-RU" sz="2400" b="1" dirty="0" smtClean="0">
                <a:solidFill>
                  <a:schemeClr val="tx1"/>
                </a:solidFill>
                <a:effectLst/>
                <a:latin typeface="Times New Roman" panose="02020603050405020304" pitchFamily="18" charset="0"/>
                <a:cs typeface="Times New Roman" panose="02020603050405020304" pitchFamily="18" charset="0"/>
              </a:rPr>
              <a:t>Чувашская Республика</a:t>
            </a:r>
            <a:endParaRPr lang="ru-RU" sz="2400" b="1" dirty="0">
              <a:solidFill>
                <a:schemeClr val="tx1"/>
              </a:solidFill>
              <a:effectLst/>
              <a:latin typeface="Times New Roman" panose="02020603050405020304" pitchFamily="18" charset="0"/>
              <a:cs typeface="Times New Roman" panose="02020603050405020304" pitchFamily="18" charset="0"/>
            </a:endParaRPr>
          </a:p>
        </p:txBody>
      </p:sp>
      <p:sp>
        <p:nvSpPr>
          <p:cNvPr id="5" name="Номер слайда 4"/>
          <p:cNvSpPr>
            <a:spLocks noGrp="1"/>
          </p:cNvSpPr>
          <p:nvPr>
            <p:ph type="sldNum" sz="quarter" idx="12"/>
          </p:nvPr>
        </p:nvSpPr>
        <p:spPr/>
        <p:txBody>
          <a:bodyPr/>
          <a:lstStyle/>
          <a:p>
            <a:pPr>
              <a:defRPr/>
            </a:pPr>
            <a:fld id="{667CCBFA-BFB9-4E9F-B6F6-694D72409F22}" type="slidenum">
              <a:rPr lang="ru-RU" smtClean="0"/>
              <a:pPr>
                <a:defRPr/>
              </a:pPr>
              <a:t>2</a:t>
            </a:fld>
            <a:endParaRPr lang="ru-RU" dirty="0"/>
          </a:p>
        </p:txBody>
      </p:sp>
      <p:sp>
        <p:nvSpPr>
          <p:cNvPr id="3" name="TextBox 2"/>
          <p:cNvSpPr txBox="1"/>
          <p:nvPr/>
        </p:nvSpPr>
        <p:spPr>
          <a:xfrm>
            <a:off x="145023" y="6479758"/>
            <a:ext cx="6346469" cy="261610"/>
          </a:xfrm>
          <a:prstGeom prst="rect">
            <a:avLst/>
          </a:prstGeom>
          <a:noFill/>
        </p:spPr>
        <p:txBody>
          <a:bodyPr wrap="square" rtlCol="0">
            <a:spAutoFit/>
          </a:bodyPr>
          <a:lstStyle/>
          <a:p>
            <a:pPr algn="just"/>
            <a:r>
              <a:rPr lang="ru-RU" sz="1100" dirty="0" smtClean="0">
                <a:latin typeface="Times New Roman" panose="02020603050405020304" pitchFamily="18" charset="0"/>
                <a:cs typeface="Times New Roman" panose="02020603050405020304" pitchFamily="18" charset="0"/>
              </a:rPr>
              <a:t>* Указаны значения</a:t>
            </a:r>
            <a:r>
              <a:rPr lang="ru-RU" sz="1100" dirty="0">
                <a:latin typeface="Times New Roman" panose="02020603050405020304" pitchFamily="18" charset="0"/>
                <a:cs typeface="Times New Roman" panose="02020603050405020304" pitchFamily="18" charset="0"/>
              </a:rPr>
              <a:t> </a:t>
            </a:r>
            <a:r>
              <a:rPr lang="ru-RU" sz="1100" dirty="0" smtClean="0">
                <a:latin typeface="Times New Roman" panose="02020603050405020304" pitchFamily="18" charset="0"/>
                <a:cs typeface="Times New Roman" panose="02020603050405020304" pitchFamily="18" charset="0"/>
              </a:rPr>
              <a:t>соответственно консервативного и базового вариантов</a:t>
            </a:r>
            <a:endParaRPr lang="ru-RU" sz="11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940402" y="774685"/>
            <a:ext cx="5112568" cy="1430179"/>
          </a:xfrm>
          <a:prstGeom prst="wedgeRoundRectCallout">
            <a:avLst>
              <a:gd name="adj1" fmla="val -44363"/>
              <a:gd name="adj2" fmla="val 76811"/>
              <a:gd name="adj3" fmla="val 16667"/>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ru-RU" sz="1300" b="1" dirty="0" smtClean="0">
                <a:latin typeface="Times New Roman" panose="02020603050405020304" pitchFamily="18" charset="0"/>
                <a:cs typeface="Times New Roman" panose="02020603050405020304" pitchFamily="18" charset="0"/>
              </a:rPr>
              <a:t>Прогноз </a:t>
            </a:r>
            <a:r>
              <a:rPr lang="ru-RU" sz="1300" b="1" dirty="0">
                <a:latin typeface="Times New Roman" panose="02020603050405020304" pitchFamily="18" charset="0"/>
                <a:cs typeface="Times New Roman" panose="02020603050405020304" pitchFamily="18" charset="0"/>
              </a:rPr>
              <a:t>социально-экономического развития Чувашской Республики </a:t>
            </a:r>
            <a:r>
              <a:rPr lang="ru-RU" sz="1300" b="1" dirty="0" smtClean="0">
                <a:latin typeface="Times New Roman" panose="02020603050405020304" pitchFamily="18" charset="0"/>
                <a:cs typeface="Times New Roman" panose="02020603050405020304" pitchFamily="18" charset="0"/>
              </a:rPr>
              <a:t>разработан по 2 вариантам развития:</a:t>
            </a:r>
          </a:p>
          <a:p>
            <a:pPr algn="just"/>
            <a:r>
              <a:rPr lang="ru-RU" sz="1300" b="1" i="1" dirty="0" smtClean="0">
                <a:latin typeface="Times New Roman" panose="02020603050405020304" pitchFamily="18" charset="0"/>
                <a:cs typeface="Times New Roman" panose="02020603050405020304" pitchFamily="18" charset="0"/>
              </a:rPr>
              <a:t>- первый (консервативный</a:t>
            </a:r>
            <a:r>
              <a:rPr lang="ru-RU" sz="1300" b="1" i="1" dirty="0">
                <a:latin typeface="Times New Roman" panose="02020603050405020304" pitchFamily="18" charset="0"/>
                <a:cs typeface="Times New Roman" panose="02020603050405020304" pitchFamily="18" charset="0"/>
              </a:rPr>
              <a:t>) вариант исходит из менее благоприятного сценария развития </a:t>
            </a:r>
            <a:r>
              <a:rPr lang="ru-RU" sz="1300" b="1" i="1" dirty="0" smtClean="0">
                <a:latin typeface="Times New Roman" panose="02020603050405020304" pitchFamily="18" charset="0"/>
                <a:cs typeface="Times New Roman" panose="02020603050405020304" pitchFamily="18" charset="0"/>
              </a:rPr>
              <a:t>экономики;</a:t>
            </a:r>
            <a:endParaRPr lang="ru-RU" sz="1300" b="1" i="1" dirty="0">
              <a:latin typeface="Times New Roman" panose="02020603050405020304" pitchFamily="18" charset="0"/>
              <a:cs typeface="Times New Roman" panose="02020603050405020304" pitchFamily="18" charset="0"/>
            </a:endParaRPr>
          </a:p>
          <a:p>
            <a:pPr algn="just"/>
            <a:r>
              <a:rPr lang="ru-RU" sz="1300" b="1" i="1" dirty="0" smtClean="0">
                <a:latin typeface="Times New Roman" panose="02020603050405020304" pitchFamily="18" charset="0"/>
                <a:cs typeface="Times New Roman" panose="02020603050405020304" pitchFamily="18" charset="0"/>
              </a:rPr>
              <a:t>- второй (базовый) вариант исходит </a:t>
            </a:r>
            <a:r>
              <a:rPr lang="ru-RU" sz="1300" b="1" i="1" dirty="0">
                <a:latin typeface="Times New Roman" panose="02020603050405020304" pitchFamily="18" charset="0"/>
                <a:cs typeface="Times New Roman" panose="02020603050405020304" pitchFamily="18" charset="0"/>
              </a:rPr>
              <a:t>из более благоприятного сочетания внешних </a:t>
            </a:r>
            <a:r>
              <a:rPr lang="ru-RU" sz="1300" b="1" i="1" dirty="0" smtClean="0">
                <a:latin typeface="Times New Roman" panose="02020603050405020304" pitchFamily="18" charset="0"/>
                <a:cs typeface="Times New Roman" panose="02020603050405020304" pitchFamily="18" charset="0"/>
              </a:rPr>
              <a:t>и </a:t>
            </a:r>
            <a:r>
              <a:rPr lang="ru-RU" sz="1300" b="1" i="1" dirty="0">
                <a:latin typeface="Times New Roman" panose="02020603050405020304" pitchFamily="18" charset="0"/>
                <a:cs typeface="Times New Roman" panose="02020603050405020304" pitchFamily="18" charset="0"/>
              </a:rPr>
              <a:t>внутренних условий развития </a:t>
            </a:r>
            <a:r>
              <a:rPr lang="ru-RU" sz="1300" b="1" i="1" dirty="0" smtClean="0">
                <a:latin typeface="Times New Roman" panose="02020603050405020304" pitchFamily="18" charset="0"/>
                <a:cs typeface="Times New Roman" panose="02020603050405020304" pitchFamily="18" charset="0"/>
              </a:rPr>
              <a:t>экономики</a:t>
            </a:r>
          </a:p>
        </p:txBody>
      </p:sp>
      <p:cxnSp>
        <p:nvCxnSpPr>
          <p:cNvPr id="16" name="Прямая соединительная линия 15"/>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12991218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1"/>
          <p:cNvGraphicFramePr>
            <a:graphicFrameLocks/>
          </p:cNvGraphicFramePr>
          <p:nvPr>
            <p:extLst>
              <p:ext uri="{D42A27DB-BD31-4B8C-83A1-F6EECF244321}">
                <p14:modId xmlns:p14="http://schemas.microsoft.com/office/powerpoint/2010/main" val="2304614642"/>
              </p:ext>
            </p:extLst>
          </p:nvPr>
        </p:nvGraphicFramePr>
        <p:xfrm>
          <a:off x="259728" y="908720"/>
          <a:ext cx="4672312" cy="2664296"/>
        </p:xfrm>
        <a:graphic>
          <a:graphicData uri="http://schemas.openxmlformats.org/drawingml/2006/chart">
            <c:chart xmlns:c="http://schemas.openxmlformats.org/drawingml/2006/chart" xmlns:r="http://schemas.openxmlformats.org/officeDocument/2006/relationships" r:id="rId3"/>
          </a:graphicData>
        </a:graphic>
      </p:graphicFrame>
      <p:pic>
        <p:nvPicPr>
          <p:cNvPr id="3074" name="Picture 2" descr="T:\ОБП\IvNik\картинки\2015\рост.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9728" y="4005064"/>
            <a:ext cx="2868310" cy="21440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Номер слайда 5"/>
          <p:cNvSpPr>
            <a:spLocks noGrp="1"/>
          </p:cNvSpPr>
          <p:nvPr>
            <p:ph type="sldNum" sz="quarter" idx="12"/>
          </p:nvPr>
        </p:nvSpPr>
        <p:spPr/>
        <p:txBody>
          <a:bodyPr/>
          <a:lstStyle/>
          <a:p>
            <a:pPr>
              <a:defRPr/>
            </a:pPr>
            <a:fld id="{5134FBE4-DC40-4A96-AB83-42E61AAB2036}" type="slidenum">
              <a:rPr lang="ru-RU" smtClean="0"/>
              <a:pPr>
                <a:defRPr/>
              </a:pPr>
              <a:t>20</a:t>
            </a:fld>
            <a:endParaRPr lang="ru-RU" dirty="0"/>
          </a:p>
        </p:txBody>
      </p:sp>
      <p:sp>
        <p:nvSpPr>
          <p:cNvPr id="7" name="Заголовок 1"/>
          <p:cNvSpPr txBox="1">
            <a:spLocks/>
          </p:cNvSpPr>
          <p:nvPr/>
        </p:nvSpPr>
        <p:spPr>
          <a:xfrm>
            <a:off x="259728" y="188640"/>
            <a:ext cx="7613500" cy="443661"/>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2000" dirty="0" smtClean="0">
                <a:solidFill>
                  <a:schemeClr val="tx1"/>
                </a:solidFill>
                <a:effectLst/>
                <a:latin typeface="Times New Roman" panose="02020603050405020304" pitchFamily="18" charset="0"/>
                <a:cs typeface="Times New Roman" panose="02020603050405020304" pitchFamily="18" charset="0"/>
              </a:rPr>
              <a:t>Безвозмездные поступления в 2021 году</a:t>
            </a:r>
            <a:endParaRPr lang="ru-RU" sz="2000" dirty="0">
              <a:solidFill>
                <a:schemeClr val="tx1"/>
              </a:solidFill>
              <a:effectLst/>
              <a:latin typeface="Times New Roman" panose="02020603050405020304" pitchFamily="18" charset="0"/>
              <a:cs typeface="Times New Roman" panose="02020603050405020304" pitchFamily="18" charset="0"/>
            </a:endParaRPr>
          </a:p>
        </p:txBody>
      </p:sp>
      <p:cxnSp>
        <p:nvCxnSpPr>
          <p:cNvPr id="8" name="Прямая соединительная линия 7"/>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1" name="Скругленный прямоугольник 10"/>
          <p:cNvSpPr/>
          <p:nvPr/>
        </p:nvSpPr>
        <p:spPr>
          <a:xfrm>
            <a:off x="4355976" y="825535"/>
            <a:ext cx="1017785" cy="70113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400" b="1" dirty="0" smtClean="0">
                <a:solidFill>
                  <a:prstClr val="black"/>
                </a:solidFill>
                <a:latin typeface="Times New Roman" panose="02020603050405020304" pitchFamily="18" charset="0"/>
                <a:cs typeface="Times New Roman" panose="02020603050405020304" pitchFamily="18" charset="0"/>
              </a:rPr>
              <a:t>104,4% от плана</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12" name="Скругленная прямоугольная выноска 11"/>
          <p:cNvSpPr/>
          <p:nvPr/>
        </p:nvSpPr>
        <p:spPr>
          <a:xfrm>
            <a:off x="5730620" y="1052736"/>
            <a:ext cx="3240360" cy="1368152"/>
          </a:xfrm>
          <a:prstGeom prst="wedgeRoundRectCallout">
            <a:avLst>
              <a:gd name="adj1" fmla="val -70457"/>
              <a:gd name="adj2" fmla="val 125632"/>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400" dirty="0" smtClean="0">
                <a:solidFill>
                  <a:prstClr val="black"/>
                </a:solidFill>
                <a:latin typeface="Times New Roman" panose="02020603050405020304" pitchFamily="18" charset="0"/>
                <a:cs typeface="Times New Roman" panose="02020603050405020304" pitchFamily="18" charset="0"/>
              </a:rPr>
              <a:t>37,3% в структуре безвозмездных поступлений занимают дотации из федерального бюджета, что составляет 42,1% от собственных доходов республиканского бюджета ЧР</a:t>
            </a:r>
            <a:endParaRPr lang="ru-RU" sz="1400" dirty="0">
              <a:solidFill>
                <a:prstClr val="black"/>
              </a:solidFill>
              <a:latin typeface="Times New Roman" panose="02020603050405020304" pitchFamily="18" charset="0"/>
              <a:cs typeface="Times New Roman" panose="02020603050405020304" pitchFamily="18" charset="0"/>
            </a:endParaRPr>
          </a:p>
        </p:txBody>
      </p:sp>
      <p:graphicFrame>
        <p:nvGraphicFramePr>
          <p:cNvPr id="13" name="Диаграмма 12"/>
          <p:cNvGraphicFramePr>
            <a:graphicFrameLocks/>
          </p:cNvGraphicFramePr>
          <p:nvPr>
            <p:extLst>
              <p:ext uri="{D42A27DB-BD31-4B8C-83A1-F6EECF244321}">
                <p14:modId xmlns:p14="http://schemas.microsoft.com/office/powerpoint/2010/main" val="1854927545"/>
              </p:ext>
            </p:extLst>
          </p:nvPr>
        </p:nvGraphicFramePr>
        <p:xfrm>
          <a:off x="3131840" y="3573016"/>
          <a:ext cx="5688632" cy="3096344"/>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
          <p:cNvSpPr txBox="1">
            <a:spLocks noChangeArrowheads="1"/>
          </p:cNvSpPr>
          <p:nvPr/>
        </p:nvSpPr>
        <p:spPr bwMode="auto">
          <a:xfrm>
            <a:off x="7744676" y="751877"/>
            <a:ext cx="1226304" cy="222565"/>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млн</a:t>
            </a:r>
            <a:r>
              <a:rPr lang="ru-RU" altLang="ru-RU" sz="1200" b="1" dirty="0">
                <a:solidFill>
                  <a:schemeClr val="accent1">
                    <a:lumMod val="75000"/>
                  </a:schemeClr>
                </a:solidFill>
                <a:latin typeface="Times New Roman" panose="02020603050405020304" pitchFamily="18" charset="0"/>
                <a:cs typeface="Times New Roman" panose="02020603050405020304" pitchFamily="18" charset="0"/>
              </a:rPr>
              <a:t>. </a:t>
            </a: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рублей</a:t>
            </a:r>
            <a:endParaRPr lang="ru-RU" altLang="ru-RU" sz="12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8395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5364088" y="5283224"/>
            <a:ext cx="1764000" cy="324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graphicFrame>
        <p:nvGraphicFramePr>
          <p:cNvPr id="16" name="Диаграмма 9"/>
          <p:cNvGraphicFramePr>
            <a:graphicFrameLocks/>
          </p:cNvGraphicFramePr>
          <p:nvPr>
            <p:extLst>
              <p:ext uri="{D42A27DB-BD31-4B8C-83A1-F6EECF244321}">
                <p14:modId xmlns:p14="http://schemas.microsoft.com/office/powerpoint/2010/main" val="1132105713"/>
              </p:ext>
            </p:extLst>
          </p:nvPr>
        </p:nvGraphicFramePr>
        <p:xfrm>
          <a:off x="33469" y="692696"/>
          <a:ext cx="4851329" cy="460851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1"/>
          <p:cNvSpPr txBox="1">
            <a:spLocks noChangeArrowheads="1"/>
          </p:cNvSpPr>
          <p:nvPr/>
        </p:nvSpPr>
        <p:spPr bwMode="auto">
          <a:xfrm>
            <a:off x="3111637" y="2565225"/>
            <a:ext cx="99377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ru-RU" altLang="ru-RU" sz="1600" b="1" dirty="0" smtClean="0">
                <a:solidFill>
                  <a:srgbClr val="0070C0"/>
                </a:solidFill>
                <a:latin typeface="TimesET" pitchFamily="2" charset="0"/>
              </a:rPr>
              <a:t> </a:t>
            </a:r>
            <a:endParaRPr lang="ru-RU" altLang="ru-RU" sz="1600" b="1" dirty="0">
              <a:solidFill>
                <a:srgbClr val="0070C0"/>
              </a:solidFill>
              <a:latin typeface="TimesET" pitchFamily="2" charset="0"/>
            </a:endParaRPr>
          </a:p>
        </p:txBody>
      </p:sp>
      <p:sp>
        <p:nvSpPr>
          <p:cNvPr id="31" name="Заголовок 1"/>
          <p:cNvSpPr txBox="1">
            <a:spLocks/>
          </p:cNvSpPr>
          <p:nvPr/>
        </p:nvSpPr>
        <p:spPr bwMode="auto">
          <a:xfrm>
            <a:off x="5073258" y="836712"/>
            <a:ext cx="3672408" cy="576064"/>
          </a:xfrm>
          <a:prstGeom prst="round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Поступление собственных доходов по субъектам ПФО (20</a:t>
            </a:r>
            <a:r>
              <a:rPr lang="en-US" sz="1400" b="1" dirty="0" smtClean="0">
                <a:solidFill>
                  <a:schemeClr val="tx1"/>
                </a:solidFill>
                <a:latin typeface="Times New Roman" panose="02020603050405020304" pitchFamily="18" charset="0"/>
                <a:cs typeface="Times New Roman" panose="02020603050405020304" pitchFamily="18" charset="0"/>
              </a:rPr>
              <a:t>2</a:t>
            </a:r>
            <a:r>
              <a:rPr lang="ru-RU" sz="1400" b="1" dirty="0" smtClean="0">
                <a:solidFill>
                  <a:schemeClr val="tx1"/>
                </a:solidFill>
                <a:latin typeface="Times New Roman" panose="02020603050405020304" pitchFamily="18" charset="0"/>
                <a:cs typeface="Times New Roman" panose="02020603050405020304" pitchFamily="18" charset="0"/>
              </a:rPr>
              <a:t>1 г. к 2020 г., %)</a:t>
            </a:r>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pPr>
              <a:defRPr/>
            </a:pPr>
            <a:fld id="{667CCBFA-BFB9-4E9F-B6F6-694D72409F22}" type="slidenum">
              <a:rPr lang="ru-RU" smtClean="0"/>
              <a:pPr>
                <a:defRPr/>
              </a:pPr>
              <a:t>21</a:t>
            </a:fld>
            <a:endParaRPr lang="ru-RU" dirty="0"/>
          </a:p>
        </p:txBody>
      </p:sp>
      <p:sp>
        <p:nvSpPr>
          <p:cNvPr id="11" name="Заголовок 1"/>
          <p:cNvSpPr txBox="1">
            <a:spLocks/>
          </p:cNvSpPr>
          <p:nvPr/>
        </p:nvSpPr>
        <p:spPr>
          <a:xfrm>
            <a:off x="259728" y="58237"/>
            <a:ext cx="7613500" cy="50405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700" dirty="0">
                <a:solidFill>
                  <a:schemeClr val="tx1"/>
                </a:solidFill>
                <a:effectLst/>
                <a:latin typeface="Times New Roman" panose="02020603050405020304" pitchFamily="18" charset="0"/>
                <a:cs typeface="Times New Roman" panose="02020603050405020304" pitchFamily="18" charset="0"/>
              </a:rPr>
              <a:t>Налоговые и неналоговые доходы консолидированного бюджета Чувашской Республики</a:t>
            </a:r>
          </a:p>
        </p:txBody>
      </p:sp>
      <p:cxnSp>
        <p:nvCxnSpPr>
          <p:cNvPr id="12" name="Прямая соединительная линия 11"/>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4" name="TextBox 13"/>
          <p:cNvSpPr txBox="1"/>
          <p:nvPr/>
        </p:nvSpPr>
        <p:spPr>
          <a:xfrm>
            <a:off x="107504" y="5445224"/>
            <a:ext cx="4896544" cy="766167"/>
          </a:xfrm>
          <a:prstGeom prst="wedgeRoundRectCallout">
            <a:avLst>
              <a:gd name="adj1" fmla="val 56100"/>
              <a:gd name="adj2" fmla="val -51929"/>
              <a:gd name="adj3" fmla="val 16667"/>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300" dirty="0">
                <a:solidFill>
                  <a:schemeClr val="tx1"/>
                </a:solidFill>
                <a:latin typeface="Times New Roman" panose="02020603050405020304" pitchFamily="18" charset="0"/>
                <a:cs typeface="Times New Roman" panose="02020603050405020304" pitchFamily="18" charset="0"/>
              </a:rPr>
              <a:t>По итогам </a:t>
            </a:r>
            <a:r>
              <a:rPr lang="ru-RU" sz="1300" dirty="0" smtClean="0">
                <a:solidFill>
                  <a:schemeClr val="tx1"/>
                </a:solidFill>
                <a:latin typeface="Times New Roman" panose="02020603050405020304" pitchFamily="18" charset="0"/>
                <a:cs typeface="Times New Roman" panose="02020603050405020304" pitchFamily="18" charset="0"/>
              </a:rPr>
              <a:t>20</a:t>
            </a:r>
            <a:r>
              <a:rPr lang="en-US" sz="1300" dirty="0" smtClean="0">
                <a:solidFill>
                  <a:schemeClr val="tx1"/>
                </a:solidFill>
                <a:latin typeface="Times New Roman" panose="02020603050405020304" pitchFamily="18" charset="0"/>
                <a:cs typeface="Times New Roman" panose="02020603050405020304" pitchFamily="18" charset="0"/>
              </a:rPr>
              <a:t>2</a:t>
            </a:r>
            <a:r>
              <a:rPr lang="ru-RU" sz="1300" dirty="0" smtClean="0">
                <a:solidFill>
                  <a:schemeClr val="tx1"/>
                </a:solidFill>
                <a:latin typeface="Times New Roman" panose="02020603050405020304" pitchFamily="18" charset="0"/>
                <a:cs typeface="Times New Roman" panose="02020603050405020304" pitchFamily="18" charset="0"/>
              </a:rPr>
              <a:t>1 </a:t>
            </a:r>
            <a:r>
              <a:rPr lang="ru-RU" sz="1300" dirty="0">
                <a:solidFill>
                  <a:schemeClr val="tx1"/>
                </a:solidFill>
                <a:latin typeface="Times New Roman" panose="02020603050405020304" pitchFamily="18" charset="0"/>
                <a:cs typeface="Times New Roman" panose="02020603050405020304" pitchFamily="18" charset="0"/>
              </a:rPr>
              <a:t>года поступление собственных доходов составило </a:t>
            </a:r>
            <a:r>
              <a:rPr lang="ru-RU" sz="1300" dirty="0" smtClean="0">
                <a:solidFill>
                  <a:schemeClr val="tx1"/>
                </a:solidFill>
                <a:latin typeface="Times New Roman" panose="02020603050405020304" pitchFamily="18" charset="0"/>
                <a:cs typeface="Times New Roman" panose="02020603050405020304" pitchFamily="18" charset="0"/>
              </a:rPr>
              <a:t>46 050,0 млн</a:t>
            </a:r>
            <a:r>
              <a:rPr lang="ru-RU" sz="1300" dirty="0">
                <a:solidFill>
                  <a:schemeClr val="tx1"/>
                </a:solidFill>
                <a:latin typeface="Times New Roman" panose="02020603050405020304" pitchFamily="18" charset="0"/>
                <a:cs typeface="Times New Roman" panose="02020603050405020304" pitchFamily="18" charset="0"/>
              </a:rPr>
              <a:t>. рублей (рост к уровню </a:t>
            </a:r>
            <a:r>
              <a:rPr lang="ru-RU" sz="1300" dirty="0" smtClean="0">
                <a:solidFill>
                  <a:schemeClr val="tx1"/>
                </a:solidFill>
                <a:latin typeface="Times New Roman" panose="02020603050405020304" pitchFamily="18" charset="0"/>
                <a:cs typeface="Times New Roman" panose="02020603050405020304" pitchFamily="18" charset="0"/>
              </a:rPr>
              <a:t>2020 </a:t>
            </a:r>
            <a:r>
              <a:rPr lang="ru-RU" sz="1300" dirty="0">
                <a:solidFill>
                  <a:schemeClr val="tx1"/>
                </a:solidFill>
                <a:latin typeface="Times New Roman" panose="02020603050405020304" pitchFamily="18" charset="0"/>
                <a:cs typeface="Times New Roman" panose="02020603050405020304" pitchFamily="18" charset="0"/>
              </a:rPr>
              <a:t>года на </a:t>
            </a:r>
            <a:br>
              <a:rPr lang="ru-RU" sz="1300" dirty="0">
                <a:solidFill>
                  <a:schemeClr val="tx1"/>
                </a:solidFill>
                <a:latin typeface="Times New Roman" panose="02020603050405020304" pitchFamily="18" charset="0"/>
                <a:cs typeface="Times New Roman" panose="02020603050405020304" pitchFamily="18" charset="0"/>
              </a:rPr>
            </a:br>
            <a:r>
              <a:rPr lang="ru-RU" sz="1300" dirty="0" smtClean="0">
                <a:solidFill>
                  <a:schemeClr val="tx1"/>
                </a:solidFill>
                <a:latin typeface="Times New Roman" panose="02020603050405020304" pitchFamily="18" charset="0"/>
                <a:cs typeface="Times New Roman" panose="02020603050405020304" pitchFamily="18" charset="0"/>
              </a:rPr>
              <a:t>6 651,3 </a:t>
            </a:r>
            <a:r>
              <a:rPr lang="en-US" sz="1300" dirty="0" smtClean="0">
                <a:solidFill>
                  <a:schemeClr val="tx1"/>
                </a:solidFill>
                <a:latin typeface="Times New Roman" panose="02020603050405020304" pitchFamily="18" charset="0"/>
                <a:cs typeface="Times New Roman" panose="02020603050405020304" pitchFamily="18" charset="0"/>
              </a:rPr>
              <a:t> </a:t>
            </a:r>
            <a:r>
              <a:rPr lang="ru-RU" sz="1300" dirty="0" smtClean="0">
                <a:solidFill>
                  <a:schemeClr val="tx1"/>
                </a:solidFill>
                <a:latin typeface="Times New Roman" panose="02020603050405020304" pitchFamily="18" charset="0"/>
                <a:cs typeface="Times New Roman" panose="02020603050405020304" pitchFamily="18" charset="0"/>
              </a:rPr>
              <a:t>млн</a:t>
            </a:r>
            <a:r>
              <a:rPr lang="ru-RU" sz="1300" dirty="0">
                <a:solidFill>
                  <a:schemeClr val="tx1"/>
                </a:solidFill>
                <a:latin typeface="Times New Roman" panose="02020603050405020304" pitchFamily="18" charset="0"/>
                <a:cs typeface="Times New Roman" panose="02020603050405020304" pitchFamily="18" charset="0"/>
              </a:rPr>
              <a:t>. рублей, или на </a:t>
            </a:r>
            <a:r>
              <a:rPr lang="ru-RU" sz="1300" dirty="0" smtClean="0">
                <a:solidFill>
                  <a:schemeClr val="tx1"/>
                </a:solidFill>
                <a:latin typeface="Times New Roman" panose="02020603050405020304" pitchFamily="18" charset="0"/>
                <a:cs typeface="Times New Roman" panose="02020603050405020304" pitchFamily="18" charset="0"/>
              </a:rPr>
              <a:t>16,9%).</a:t>
            </a:r>
            <a:endParaRPr lang="ru-RU" sz="1300" dirty="0">
              <a:solidFill>
                <a:schemeClr val="tx1"/>
              </a:solidFill>
              <a:latin typeface="Times New Roman" panose="02020603050405020304" pitchFamily="18" charset="0"/>
              <a:cs typeface="Times New Roman" panose="02020603050405020304" pitchFamily="18" charset="0"/>
            </a:endParaRPr>
          </a:p>
        </p:txBody>
      </p:sp>
      <p:graphicFrame>
        <p:nvGraphicFramePr>
          <p:cNvPr id="30" name="Диаграмма 29"/>
          <p:cNvGraphicFramePr>
            <a:graphicFrameLocks/>
          </p:cNvGraphicFramePr>
          <p:nvPr>
            <p:extLst>
              <p:ext uri="{D42A27DB-BD31-4B8C-83A1-F6EECF244321}">
                <p14:modId xmlns:p14="http://schemas.microsoft.com/office/powerpoint/2010/main" val="1332308056"/>
              </p:ext>
            </p:extLst>
          </p:nvPr>
        </p:nvGraphicFramePr>
        <p:xfrm>
          <a:off x="4588078" y="1412776"/>
          <a:ext cx="4392048" cy="486987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612062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3"/>
          <p:cNvGraphicFramePr>
            <a:graphicFrameLocks/>
          </p:cNvGraphicFramePr>
          <p:nvPr>
            <p:extLst>
              <p:ext uri="{D42A27DB-BD31-4B8C-83A1-F6EECF244321}">
                <p14:modId xmlns:p14="http://schemas.microsoft.com/office/powerpoint/2010/main" val="3078304816"/>
              </p:ext>
            </p:extLst>
          </p:nvPr>
        </p:nvGraphicFramePr>
        <p:xfrm>
          <a:off x="152400" y="1973263"/>
          <a:ext cx="4702175" cy="4508500"/>
        </p:xfrm>
        <a:graphic>
          <a:graphicData uri="http://schemas.openxmlformats.org/drawingml/2006/chart">
            <c:chart xmlns:c="http://schemas.openxmlformats.org/drawingml/2006/chart" xmlns:r="http://schemas.openxmlformats.org/officeDocument/2006/relationships" r:id="rId3"/>
          </a:graphicData>
        </a:graphic>
      </p:graphicFrame>
      <p:sp>
        <p:nvSpPr>
          <p:cNvPr id="55" name="Стрелка вниз 54"/>
          <p:cNvSpPr/>
          <p:nvPr/>
        </p:nvSpPr>
        <p:spPr>
          <a:xfrm rot="10800000">
            <a:off x="8738801" y="996794"/>
            <a:ext cx="310580" cy="4940456"/>
          </a:xfrm>
          <a:prstGeom prst="downArrow">
            <a:avLst>
              <a:gd name="adj1" fmla="val 50000"/>
              <a:gd name="adj2" fmla="val 111346"/>
            </a:avLst>
          </a:prstGeom>
          <a:solidFill>
            <a:srgbClr val="FF0066"/>
          </a:solidFill>
          <a:effectLst>
            <a:outerShdw blurRad="50800" dist="38100" dir="18900000" algn="b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nchor="ctr">
            <a:scene3d>
              <a:camera prst="isometricLeftDown"/>
              <a:lightRig rig="threePt" dir="t"/>
            </a:scene3d>
          </a:bodyPr>
          <a:lstStyle/>
          <a:p>
            <a:pPr algn="ctr">
              <a:defRPr/>
            </a:pPr>
            <a:endParaRPr lang="ru-RU">
              <a:solidFill>
                <a:prstClr val="white"/>
              </a:solidFill>
              <a:effectLst>
                <a:outerShdw blurRad="50800" dist="38100" dir="2700000" algn="tl" rotWithShape="0">
                  <a:prstClr val="black">
                    <a:alpha val="40000"/>
                  </a:prstClr>
                </a:outerShdw>
              </a:effectLst>
            </a:endParaRPr>
          </a:p>
        </p:txBody>
      </p:sp>
      <p:pic>
        <p:nvPicPr>
          <p:cNvPr id="92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413" y="908720"/>
            <a:ext cx="687809" cy="57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413" y="2040416"/>
            <a:ext cx="1336675" cy="58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5" name="Номер слайда 2"/>
          <p:cNvSpPr>
            <a:spLocks noGrp="1"/>
          </p:cNvSpPr>
          <p:nvPr>
            <p:ph type="sldNum" sz="quarter" idx="12"/>
          </p:nvPr>
        </p:nvSpPr>
        <p:spPr bwMode="auto">
          <a:xfrm>
            <a:off x="8147050" y="6472238"/>
            <a:ext cx="10541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877EF1E9-EFF1-4598-AB54-4E5BF53C1B32}" type="slidenum">
              <a:rPr lang="ru-RU" altLang="ru-RU" smtClean="0">
                <a:latin typeface="Arial" panose="020B0604020202020204" pitchFamily="34" charset="0"/>
                <a:cs typeface="Arial" panose="020B0604020202020204" pitchFamily="34" charset="0"/>
              </a:rPr>
              <a:pPr/>
              <a:t>22</a:t>
            </a:fld>
            <a:endParaRPr lang="ru-RU" altLang="ru-RU" dirty="0" smtClean="0">
              <a:latin typeface="Arial" panose="020B0604020202020204" pitchFamily="34" charset="0"/>
              <a:cs typeface="Arial" panose="020B0604020202020204" pitchFamily="34" charset="0"/>
            </a:endParaRPr>
          </a:p>
        </p:txBody>
      </p:sp>
      <p:sp>
        <p:nvSpPr>
          <p:cNvPr id="39" name="TextBox 38"/>
          <p:cNvSpPr txBox="1"/>
          <p:nvPr/>
        </p:nvSpPr>
        <p:spPr>
          <a:xfrm>
            <a:off x="125413" y="5554663"/>
            <a:ext cx="4897437" cy="765175"/>
          </a:xfrm>
          <a:prstGeom prst="wedgeRoundRectCallout">
            <a:avLst>
              <a:gd name="adj1" fmla="val 47551"/>
              <a:gd name="adj2" fmla="val -110970"/>
              <a:gd name="adj3" fmla="val 16667"/>
            </a:avLst>
          </a:prstGeom>
        </p:spPr>
        <p:style>
          <a:lnRef idx="1">
            <a:schemeClr val="accent4"/>
          </a:lnRef>
          <a:fillRef idx="2">
            <a:schemeClr val="accent4"/>
          </a:fillRef>
          <a:effectRef idx="1">
            <a:schemeClr val="accent4"/>
          </a:effectRef>
          <a:fontRef idx="minor">
            <a:schemeClr val="dk1"/>
          </a:fontRef>
        </p:style>
        <p:txBody>
          <a:bodyPr>
            <a:spAutoFit/>
          </a:bodyPr>
          <a:lstStyle/>
          <a:p>
            <a:pPr algn="just">
              <a:defRPr/>
            </a:pPr>
            <a:r>
              <a:rPr lang="ru-RU" sz="1300" dirty="0">
                <a:latin typeface="Times New Roman" panose="02020603050405020304" pitchFamily="18" charset="0"/>
                <a:cs typeface="Times New Roman" panose="02020603050405020304" pitchFamily="18" charset="0"/>
              </a:rPr>
              <a:t>Ранжирование осуществлено исходя из удельного веса поступлений от данных организаций в общем объеме налоговых поступлений в бюджеты всех уровней за </a:t>
            </a:r>
            <a:r>
              <a:rPr lang="ru-RU" sz="1300" dirty="0" smtClean="0">
                <a:latin typeface="Times New Roman" panose="02020603050405020304" pitchFamily="18" charset="0"/>
                <a:cs typeface="Times New Roman" panose="02020603050405020304" pitchFamily="18" charset="0"/>
              </a:rPr>
              <a:t>2021 </a:t>
            </a:r>
            <a:r>
              <a:rPr lang="ru-RU" sz="1300" dirty="0">
                <a:latin typeface="Times New Roman" panose="02020603050405020304" pitchFamily="18" charset="0"/>
                <a:cs typeface="Times New Roman" panose="02020603050405020304" pitchFamily="18" charset="0"/>
              </a:rPr>
              <a:t>год</a:t>
            </a:r>
            <a:endParaRPr lang="ru-RU" sz="1300" i="1" dirty="0">
              <a:latin typeface="Times New Roman" panose="02020603050405020304" pitchFamily="18" charset="0"/>
              <a:cs typeface="Times New Roman" panose="02020603050405020304" pitchFamily="18" charset="0"/>
            </a:endParaRPr>
          </a:p>
        </p:txBody>
      </p:sp>
      <p:pic>
        <p:nvPicPr>
          <p:cNvPr id="922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608" y="911523"/>
            <a:ext cx="792088" cy="56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1"/>
          <p:cNvSpPr txBox="1"/>
          <p:nvPr/>
        </p:nvSpPr>
        <p:spPr>
          <a:xfrm>
            <a:off x="3931566" y="973577"/>
            <a:ext cx="4807236" cy="551736"/>
          </a:xfrm>
          <a:prstGeom prst="roundRect">
            <a:avLst>
              <a:gd name="adj" fmla="val 37979"/>
            </a:avLst>
          </a:prstGeom>
          <a:ln/>
        </p:spPr>
        <p:style>
          <a:lnRef idx="1">
            <a:schemeClr val="accent3"/>
          </a:lnRef>
          <a:fillRef idx="2">
            <a:schemeClr val="accent3"/>
          </a:fillRef>
          <a:effectRef idx="1">
            <a:schemeClr val="accent3"/>
          </a:effectRef>
          <a:fontRef idx="minor">
            <a:schemeClr val="dk1"/>
          </a:fontRef>
        </p:style>
        <p:txBody>
          <a:bodyPr wrap="square" lIns="0" tIns="0" rIns="0" bIns="0">
            <a:spAutoFit/>
          </a:bodyPr>
          <a:lstStyle>
            <a:defPPr>
              <a:defRPr lang="ru-RU"/>
            </a:defPPr>
            <a:lvl1pPr marL="0" indent="0" algn="ctr">
              <a:defRPr sz="1400" b="1">
                <a:solidFill>
                  <a:srgbClr val="341DE1"/>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ОАО «Чебоксарская пивоваренная фирма «Букет Чувашии</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
        <p:nvSpPr>
          <p:cNvPr id="44" name="TextBox 1"/>
          <p:cNvSpPr txBox="1"/>
          <p:nvPr/>
        </p:nvSpPr>
        <p:spPr>
          <a:xfrm>
            <a:off x="4669831" y="2839224"/>
            <a:ext cx="4068973" cy="275868"/>
          </a:xfrm>
          <a:prstGeom prst="roundRect">
            <a:avLst>
              <a:gd name="adj" fmla="val 37979"/>
            </a:avLst>
          </a:prstGeom>
          <a:ln/>
        </p:spPr>
        <p:style>
          <a:lnRef idx="1">
            <a:schemeClr val="accent3"/>
          </a:lnRef>
          <a:fillRef idx="2">
            <a:schemeClr val="accent3"/>
          </a:fillRef>
          <a:effectRef idx="1">
            <a:schemeClr val="accent3"/>
          </a:effectRef>
          <a:fontRef idx="minor">
            <a:schemeClr val="dk1"/>
          </a:fontRef>
        </p:style>
        <p:txBody>
          <a:bodyPr wrap="square" lIns="0" tIns="0" rIns="0" bIns="0">
            <a:spAutoFit/>
          </a:bodyPr>
          <a:lstStyle>
            <a:defPPr>
              <a:defRPr lang="ru-RU"/>
            </a:defPPr>
            <a:lvl1pPr marL="0" indent="0" algn="ctr">
              <a:defRPr sz="1400" b="1">
                <a:solidFill>
                  <a:srgbClr val="341DE1"/>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smtClean="0">
                <a:latin typeface="Times New Roman" panose="02020603050405020304" pitchFamily="18" charset="0"/>
                <a:cs typeface="Times New Roman" panose="02020603050405020304" pitchFamily="18" charset="0"/>
              </a:rPr>
              <a:t>АО «АККОНД»</a:t>
            </a:r>
            <a:endParaRPr lang="ru-RU" dirty="0">
              <a:latin typeface="Times New Roman" panose="02020603050405020304" pitchFamily="18" charset="0"/>
              <a:cs typeface="Times New Roman" panose="02020603050405020304" pitchFamily="18" charset="0"/>
            </a:endParaRPr>
          </a:p>
        </p:txBody>
      </p:sp>
      <p:sp>
        <p:nvSpPr>
          <p:cNvPr id="45" name="TextBox 1"/>
          <p:cNvSpPr txBox="1"/>
          <p:nvPr/>
        </p:nvSpPr>
        <p:spPr>
          <a:xfrm>
            <a:off x="4512426" y="2435922"/>
            <a:ext cx="4226367" cy="275868"/>
          </a:xfrm>
          <a:prstGeom prst="roundRect">
            <a:avLst>
              <a:gd name="adj" fmla="val 37979"/>
            </a:avLst>
          </a:prstGeom>
          <a:ln/>
        </p:spPr>
        <p:style>
          <a:lnRef idx="1">
            <a:schemeClr val="accent3"/>
          </a:lnRef>
          <a:fillRef idx="2">
            <a:schemeClr val="accent3"/>
          </a:fillRef>
          <a:effectRef idx="1">
            <a:schemeClr val="accent3"/>
          </a:effectRef>
          <a:fontRef idx="minor">
            <a:schemeClr val="dk1"/>
          </a:fontRef>
        </p:style>
        <p:txBody>
          <a:bodyPr wrap="square" lIns="0" tIns="0" rIns="0" bIns="0">
            <a:spAutoFit/>
          </a:bodyPr>
          <a:lstStyle>
            <a:defPPr>
              <a:defRPr lang="ru-RU"/>
            </a:defPPr>
            <a:lvl1pPr marL="0" indent="0" algn="ctr">
              <a:defRPr sz="1400" b="1">
                <a:solidFill>
                  <a:srgbClr val="341DE1"/>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ПАО «Химпром</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
        <p:nvSpPr>
          <p:cNvPr id="50" name="TextBox 1"/>
          <p:cNvSpPr txBox="1"/>
          <p:nvPr/>
        </p:nvSpPr>
        <p:spPr>
          <a:xfrm>
            <a:off x="5580105" y="4733417"/>
            <a:ext cx="3158692" cy="551736"/>
          </a:xfrm>
          <a:prstGeom prst="roundRect">
            <a:avLst>
              <a:gd name="adj" fmla="val 37979"/>
            </a:avLst>
          </a:prstGeom>
          <a:ln/>
        </p:spPr>
        <p:style>
          <a:lnRef idx="1">
            <a:schemeClr val="accent3"/>
          </a:lnRef>
          <a:fillRef idx="2">
            <a:schemeClr val="accent3"/>
          </a:fillRef>
          <a:effectRef idx="1">
            <a:schemeClr val="accent3"/>
          </a:effectRef>
          <a:fontRef idx="minor">
            <a:schemeClr val="dk1"/>
          </a:fontRef>
        </p:style>
        <p:txBody>
          <a:bodyPr wrap="square" lIns="0" tIns="0" rIns="0" bIns="0">
            <a:spAutoFit/>
          </a:bodyPr>
          <a:lstStyle>
            <a:defPPr>
              <a:defRPr lang="ru-RU"/>
            </a:defPPr>
            <a:lvl1pPr marL="0" indent="0" algn="ctr">
              <a:defRPr sz="1400" b="1">
                <a:solidFill>
                  <a:srgbClr val="341DE1"/>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АО </a:t>
            </a:r>
            <a:r>
              <a:rPr lang="ru-RU" dirty="0" smtClean="0">
                <a:latin typeface="Times New Roman" panose="02020603050405020304" pitchFamily="18" charset="0"/>
                <a:cs typeface="Times New Roman" panose="02020603050405020304" pitchFamily="18" charset="0"/>
              </a:rPr>
              <a:t>«Газпромбанк» (Акционерное общество)</a:t>
            </a:r>
            <a:endParaRPr lang="ru-RU" dirty="0">
              <a:latin typeface="Times New Roman" panose="02020603050405020304" pitchFamily="18" charset="0"/>
              <a:cs typeface="Times New Roman" panose="02020603050405020304" pitchFamily="18" charset="0"/>
            </a:endParaRPr>
          </a:p>
        </p:txBody>
      </p:sp>
      <p:sp>
        <p:nvSpPr>
          <p:cNvPr id="51" name="TextBox 1"/>
          <p:cNvSpPr txBox="1"/>
          <p:nvPr/>
        </p:nvSpPr>
        <p:spPr>
          <a:xfrm>
            <a:off x="5762128" y="5410517"/>
            <a:ext cx="2976671" cy="526733"/>
          </a:xfrm>
          <a:prstGeom prst="roundRect">
            <a:avLst>
              <a:gd name="adj" fmla="val 31350"/>
            </a:avLst>
          </a:prstGeom>
          <a:ln/>
        </p:spPr>
        <p:style>
          <a:lnRef idx="1">
            <a:schemeClr val="accent3"/>
          </a:lnRef>
          <a:fillRef idx="2">
            <a:schemeClr val="accent3"/>
          </a:fillRef>
          <a:effectRef idx="1">
            <a:schemeClr val="accent3"/>
          </a:effectRef>
          <a:fontRef idx="minor">
            <a:schemeClr val="dk1"/>
          </a:fontRef>
        </p:style>
        <p:txBody>
          <a:bodyPr wrap="square" lIns="0" tIns="0" rIns="0" bIns="0">
            <a:spAutoFit/>
          </a:bodyPr>
          <a:lstStyle>
            <a:defPPr>
              <a:defRPr lang="ru-RU"/>
            </a:defPPr>
            <a:lvl1pPr marL="0" indent="0" algn="ctr">
              <a:defRPr sz="1400" b="1">
                <a:solidFill>
                  <a:srgbClr val="341DE1"/>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smtClean="0">
                <a:latin typeface="Times New Roman" panose="02020603050405020304" pitchFamily="18" charset="0"/>
                <a:cs typeface="Times New Roman" panose="02020603050405020304" pitchFamily="18" charset="0"/>
              </a:rPr>
              <a:t>Филиал ПАО «ФГК </a:t>
            </a:r>
            <a:r>
              <a:rPr lang="ru-RU" dirty="0" err="1" smtClean="0">
                <a:latin typeface="Times New Roman" panose="02020603050405020304" pitchFamily="18" charset="0"/>
                <a:cs typeface="Times New Roman" panose="02020603050405020304" pitchFamily="18" charset="0"/>
              </a:rPr>
              <a:t>РусГидро</a:t>
            </a:r>
            <a:r>
              <a:rPr lang="ru-RU" dirty="0" smtClean="0">
                <a:latin typeface="Times New Roman" panose="02020603050405020304" pitchFamily="18" charset="0"/>
                <a:cs typeface="Times New Roman" panose="02020603050405020304" pitchFamily="18" charset="0"/>
              </a:rPr>
              <a:t>»- «Чебоксарская ГЭС»</a:t>
            </a:r>
            <a:endParaRPr lang="ru-RU" dirty="0">
              <a:latin typeface="Times New Roman" panose="02020603050405020304" pitchFamily="18" charset="0"/>
              <a:cs typeface="Times New Roman" panose="02020603050405020304" pitchFamily="18" charset="0"/>
            </a:endParaRPr>
          </a:p>
        </p:txBody>
      </p:sp>
      <p:sp>
        <p:nvSpPr>
          <p:cNvPr id="54" name="TextBox 1"/>
          <p:cNvSpPr txBox="1"/>
          <p:nvPr/>
        </p:nvSpPr>
        <p:spPr>
          <a:xfrm>
            <a:off x="4329196" y="2039940"/>
            <a:ext cx="4409606" cy="275868"/>
          </a:xfrm>
          <a:prstGeom prst="roundRect">
            <a:avLst>
              <a:gd name="adj" fmla="val 37979"/>
            </a:avLst>
          </a:prstGeom>
          <a:ln/>
        </p:spPr>
        <p:style>
          <a:lnRef idx="1">
            <a:schemeClr val="accent3"/>
          </a:lnRef>
          <a:fillRef idx="2">
            <a:schemeClr val="accent3"/>
          </a:fillRef>
          <a:effectRef idx="1">
            <a:schemeClr val="accent3"/>
          </a:effectRef>
          <a:fontRef idx="minor">
            <a:schemeClr val="dk1"/>
          </a:fontRef>
        </p:style>
        <p:txBody>
          <a:bodyPr wrap="square" lIns="0" tIns="0" rIns="0" bIns="0">
            <a:spAutoFit/>
          </a:bodyPr>
          <a:lstStyle>
            <a:defPPr>
              <a:defRPr lang="ru-RU"/>
            </a:defPPr>
            <a:lvl1pPr marL="0" indent="0" algn="ctr">
              <a:defRPr sz="1100" b="1">
                <a:solidFill>
                  <a:prstClr val="black"/>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sz="1400" dirty="0" smtClean="0">
                <a:solidFill>
                  <a:srgbClr val="341DE1"/>
                </a:solidFill>
                <a:latin typeface="Times New Roman" panose="02020603050405020304" pitchFamily="18" charset="0"/>
                <a:cs typeface="Times New Roman" panose="02020603050405020304" pitchFamily="18" charset="0"/>
              </a:rPr>
              <a:t>ПАО «Банк ВТБ»</a:t>
            </a:r>
            <a:endParaRPr lang="ru-RU" sz="1400" dirty="0">
              <a:solidFill>
                <a:srgbClr val="341DE1"/>
              </a:solidFill>
              <a:latin typeface="Times New Roman" panose="02020603050405020304" pitchFamily="18" charset="0"/>
              <a:cs typeface="Times New Roman" panose="02020603050405020304" pitchFamily="18" charset="0"/>
            </a:endParaRPr>
          </a:p>
        </p:txBody>
      </p:sp>
      <p:sp>
        <p:nvSpPr>
          <p:cNvPr id="58" name="TextBox 1"/>
          <p:cNvSpPr txBox="1"/>
          <p:nvPr/>
        </p:nvSpPr>
        <p:spPr>
          <a:xfrm>
            <a:off x="4079038" y="2825551"/>
            <a:ext cx="433388" cy="303213"/>
          </a:xfrm>
          <a:prstGeom prst="ellipse">
            <a:avLst/>
          </a:prstGeom>
          <a:ln/>
        </p:spPr>
        <p:style>
          <a:lnRef idx="1">
            <a:schemeClr val="accent2"/>
          </a:lnRef>
          <a:fillRef idx="2">
            <a:schemeClr val="accent2"/>
          </a:fillRef>
          <a:effectRef idx="1">
            <a:schemeClr val="accent2"/>
          </a:effectRef>
          <a:fontRef idx="minor">
            <a:schemeClr val="dk1"/>
          </a:fontRef>
        </p:style>
        <p:txBody>
          <a:bodyPr lIns="0" tIns="0" rIns="0" bIns="0">
            <a:spAutoFit/>
          </a:bodyPr>
          <a:lstStyle>
            <a:defPPr>
              <a:defRPr lang="ru-RU"/>
            </a:defPPr>
            <a:lvl1pPr marL="0" indent="0" algn="ctr">
              <a:defRPr sz="1400" b="1">
                <a:solidFill>
                  <a:prstClr val="black"/>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smtClean="0">
                <a:latin typeface="Times New Roman" panose="02020603050405020304" pitchFamily="18" charset="0"/>
                <a:cs typeface="Times New Roman" panose="02020603050405020304" pitchFamily="18" charset="0"/>
              </a:rPr>
              <a:t>5</a:t>
            </a:r>
            <a:endParaRPr lang="ru-RU" dirty="0">
              <a:latin typeface="Times New Roman" panose="02020603050405020304" pitchFamily="18" charset="0"/>
              <a:cs typeface="Times New Roman" panose="02020603050405020304" pitchFamily="18" charset="0"/>
            </a:endParaRPr>
          </a:p>
        </p:txBody>
      </p:sp>
      <p:sp>
        <p:nvSpPr>
          <p:cNvPr id="60" name="TextBox 1"/>
          <p:cNvSpPr txBox="1"/>
          <p:nvPr/>
        </p:nvSpPr>
        <p:spPr>
          <a:xfrm>
            <a:off x="3550916" y="1638471"/>
            <a:ext cx="431800" cy="303212"/>
          </a:xfrm>
          <a:prstGeom prst="ellipse">
            <a:avLst/>
          </a:prstGeom>
          <a:ln/>
        </p:spPr>
        <p:style>
          <a:lnRef idx="1">
            <a:schemeClr val="accent2"/>
          </a:lnRef>
          <a:fillRef idx="2">
            <a:schemeClr val="accent2"/>
          </a:fillRef>
          <a:effectRef idx="1">
            <a:schemeClr val="accent2"/>
          </a:effectRef>
          <a:fontRef idx="minor">
            <a:schemeClr val="dk1"/>
          </a:fontRef>
        </p:style>
        <p:txBody>
          <a:bodyPr lIns="0" tIns="0" rIns="0" bIns="0">
            <a:spAutoFit/>
          </a:bodyPr>
          <a:lstStyle>
            <a:defPPr>
              <a:defRPr lang="ru-RU"/>
            </a:defPPr>
            <a:lvl1pPr marL="0" indent="0" algn="ctr">
              <a:defRPr sz="1400" b="1">
                <a:solidFill>
                  <a:prstClr val="black"/>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smtClean="0">
                <a:latin typeface="Times New Roman" panose="02020603050405020304" pitchFamily="18" charset="0"/>
                <a:cs typeface="Times New Roman" panose="02020603050405020304" pitchFamily="18" charset="0"/>
              </a:rPr>
              <a:t>2</a:t>
            </a:r>
            <a:endParaRPr lang="ru-RU" dirty="0">
              <a:latin typeface="Times New Roman" panose="02020603050405020304" pitchFamily="18" charset="0"/>
              <a:cs typeface="Times New Roman" panose="02020603050405020304" pitchFamily="18" charset="0"/>
            </a:endParaRPr>
          </a:p>
        </p:txBody>
      </p:sp>
      <p:sp>
        <p:nvSpPr>
          <p:cNvPr id="62" name="TextBox 1"/>
          <p:cNvSpPr txBox="1"/>
          <p:nvPr/>
        </p:nvSpPr>
        <p:spPr>
          <a:xfrm>
            <a:off x="4238031" y="3232546"/>
            <a:ext cx="431800" cy="303212"/>
          </a:xfrm>
          <a:prstGeom prst="ellipse">
            <a:avLst/>
          </a:prstGeom>
          <a:ln/>
        </p:spPr>
        <p:style>
          <a:lnRef idx="1">
            <a:schemeClr val="accent2"/>
          </a:lnRef>
          <a:fillRef idx="2">
            <a:schemeClr val="accent2"/>
          </a:fillRef>
          <a:effectRef idx="1">
            <a:schemeClr val="accent2"/>
          </a:effectRef>
          <a:fontRef idx="minor">
            <a:schemeClr val="dk1"/>
          </a:fontRef>
        </p:style>
        <p:txBody>
          <a:bodyPr lIns="0" tIns="0" rIns="0" bIns="0">
            <a:spAutoFit/>
          </a:bodyPr>
          <a:lstStyle>
            <a:defPPr>
              <a:defRPr lang="ru-RU"/>
            </a:defPPr>
            <a:lvl1pPr marL="0" indent="0" algn="ctr">
              <a:defRPr sz="1400" b="1">
                <a:solidFill>
                  <a:prstClr val="black"/>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6</a:t>
            </a:r>
          </a:p>
        </p:txBody>
      </p:sp>
      <p:sp>
        <p:nvSpPr>
          <p:cNvPr id="63" name="TextBox 1"/>
          <p:cNvSpPr txBox="1"/>
          <p:nvPr/>
        </p:nvSpPr>
        <p:spPr>
          <a:xfrm>
            <a:off x="4500773" y="3783969"/>
            <a:ext cx="431800" cy="303212"/>
          </a:xfrm>
          <a:prstGeom prst="ellipse">
            <a:avLst/>
          </a:prstGeom>
          <a:ln/>
        </p:spPr>
        <p:style>
          <a:lnRef idx="1">
            <a:schemeClr val="accent2"/>
          </a:lnRef>
          <a:fillRef idx="2">
            <a:schemeClr val="accent2"/>
          </a:fillRef>
          <a:effectRef idx="1">
            <a:schemeClr val="accent2"/>
          </a:effectRef>
          <a:fontRef idx="minor">
            <a:schemeClr val="dk1"/>
          </a:fontRef>
        </p:style>
        <p:txBody>
          <a:bodyPr lIns="0" tIns="0" rIns="0" bIns="0">
            <a:spAutoFit/>
          </a:bodyPr>
          <a:lstStyle>
            <a:defPPr>
              <a:defRPr lang="ru-RU"/>
            </a:defPPr>
            <a:lvl1pPr marL="0" indent="0" algn="ctr">
              <a:defRPr sz="1400" b="1">
                <a:solidFill>
                  <a:prstClr val="black"/>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7</a:t>
            </a:r>
          </a:p>
        </p:txBody>
      </p:sp>
      <p:sp>
        <p:nvSpPr>
          <p:cNvPr id="65" name="TextBox 1"/>
          <p:cNvSpPr txBox="1"/>
          <p:nvPr/>
        </p:nvSpPr>
        <p:spPr>
          <a:xfrm>
            <a:off x="5015415" y="4858616"/>
            <a:ext cx="431800" cy="301625"/>
          </a:xfrm>
          <a:prstGeom prst="ellipse">
            <a:avLst/>
          </a:prstGeom>
          <a:ln/>
        </p:spPr>
        <p:style>
          <a:lnRef idx="1">
            <a:schemeClr val="accent2"/>
          </a:lnRef>
          <a:fillRef idx="2">
            <a:schemeClr val="accent2"/>
          </a:fillRef>
          <a:effectRef idx="1">
            <a:schemeClr val="accent2"/>
          </a:effectRef>
          <a:fontRef idx="minor">
            <a:schemeClr val="dk1"/>
          </a:fontRef>
        </p:style>
        <p:txBody>
          <a:bodyPr lIns="0" tIns="0" rIns="0" bIns="0">
            <a:spAutoFit/>
          </a:bodyPr>
          <a:lstStyle>
            <a:defPPr>
              <a:defRPr lang="ru-RU"/>
            </a:defPPr>
            <a:lvl1pPr marL="0" indent="0" algn="ctr">
              <a:defRPr sz="1400" b="1">
                <a:solidFill>
                  <a:prstClr val="black"/>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9</a:t>
            </a:r>
          </a:p>
        </p:txBody>
      </p:sp>
      <p:sp>
        <p:nvSpPr>
          <p:cNvPr id="64" name="TextBox 1"/>
          <p:cNvSpPr txBox="1"/>
          <p:nvPr/>
        </p:nvSpPr>
        <p:spPr>
          <a:xfrm>
            <a:off x="4760055" y="4331496"/>
            <a:ext cx="431800" cy="303212"/>
          </a:xfrm>
          <a:prstGeom prst="ellipse">
            <a:avLst/>
          </a:prstGeom>
          <a:ln/>
        </p:spPr>
        <p:style>
          <a:lnRef idx="1">
            <a:schemeClr val="accent2"/>
          </a:lnRef>
          <a:fillRef idx="2">
            <a:schemeClr val="accent2"/>
          </a:fillRef>
          <a:effectRef idx="1">
            <a:schemeClr val="accent2"/>
          </a:effectRef>
          <a:fontRef idx="minor">
            <a:schemeClr val="dk1"/>
          </a:fontRef>
        </p:style>
        <p:txBody>
          <a:bodyPr lIns="0" tIns="0" rIns="0" bIns="0">
            <a:spAutoFit/>
          </a:bodyPr>
          <a:lstStyle>
            <a:defPPr>
              <a:defRPr lang="ru-RU"/>
            </a:defPPr>
            <a:lvl1pPr marL="0" indent="0" algn="ctr">
              <a:defRPr sz="1400" b="1">
                <a:solidFill>
                  <a:prstClr val="black"/>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8</a:t>
            </a:r>
          </a:p>
        </p:txBody>
      </p:sp>
      <p:sp>
        <p:nvSpPr>
          <p:cNvPr id="57" name="TextBox 1"/>
          <p:cNvSpPr txBox="1"/>
          <p:nvPr/>
        </p:nvSpPr>
        <p:spPr>
          <a:xfrm>
            <a:off x="3327923" y="1094334"/>
            <a:ext cx="431800" cy="303212"/>
          </a:xfrm>
          <a:prstGeom prst="ellipse">
            <a:avLst/>
          </a:prstGeom>
          <a:ln/>
        </p:spPr>
        <p:style>
          <a:lnRef idx="1">
            <a:schemeClr val="accent2"/>
          </a:lnRef>
          <a:fillRef idx="2">
            <a:schemeClr val="accent2"/>
          </a:fillRef>
          <a:effectRef idx="1">
            <a:schemeClr val="accent2"/>
          </a:effectRef>
          <a:fontRef idx="minor">
            <a:schemeClr val="dk1"/>
          </a:fontRef>
        </p:style>
        <p:txBody>
          <a:bodyPr lIns="0" tIns="0" rIns="0" bIns="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ru-RU" sz="1400" b="1" dirty="0" smtClean="0">
                <a:solidFill>
                  <a:prstClr val="black"/>
                </a:solidFill>
                <a:latin typeface="Times New Roman" panose="02020603050405020304" pitchFamily="18" charset="0"/>
                <a:cs typeface="Times New Roman" panose="02020603050405020304" pitchFamily="18" charset="0"/>
              </a:rPr>
              <a:t>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66" name="TextBox 1"/>
          <p:cNvSpPr txBox="1"/>
          <p:nvPr/>
        </p:nvSpPr>
        <p:spPr>
          <a:xfrm>
            <a:off x="5247119" y="5522277"/>
            <a:ext cx="431800" cy="303212"/>
          </a:xfrm>
          <a:prstGeom prst="ellipse">
            <a:avLst/>
          </a:prstGeom>
          <a:ln/>
        </p:spPr>
        <p:style>
          <a:lnRef idx="1">
            <a:schemeClr val="accent2"/>
          </a:lnRef>
          <a:fillRef idx="2">
            <a:schemeClr val="accent2"/>
          </a:fillRef>
          <a:effectRef idx="1">
            <a:schemeClr val="accent2"/>
          </a:effectRef>
          <a:fontRef idx="minor">
            <a:schemeClr val="dk1"/>
          </a:fontRef>
        </p:style>
        <p:txBody>
          <a:bodyPr lIns="0" tIns="0" rIns="0" bIns="0">
            <a:spAutoFit/>
          </a:bodyPr>
          <a:lstStyle>
            <a:defPPr>
              <a:defRPr lang="ru-RU"/>
            </a:defPPr>
            <a:lvl1pPr marL="0" indent="0" algn="ctr">
              <a:defRPr sz="1400" b="1">
                <a:solidFill>
                  <a:prstClr val="black"/>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10</a:t>
            </a:r>
          </a:p>
        </p:txBody>
      </p:sp>
      <p:sp>
        <p:nvSpPr>
          <p:cNvPr id="49" name="TextBox 1"/>
          <p:cNvSpPr txBox="1"/>
          <p:nvPr/>
        </p:nvSpPr>
        <p:spPr>
          <a:xfrm>
            <a:off x="5114431" y="3659707"/>
            <a:ext cx="3624372" cy="551736"/>
          </a:xfrm>
          <a:prstGeom prst="roundRect">
            <a:avLst>
              <a:gd name="adj" fmla="val 37979"/>
            </a:avLst>
          </a:prstGeom>
          <a:ln/>
        </p:spPr>
        <p:style>
          <a:lnRef idx="1">
            <a:schemeClr val="accent3"/>
          </a:lnRef>
          <a:fillRef idx="2">
            <a:schemeClr val="accent3"/>
          </a:fillRef>
          <a:effectRef idx="1">
            <a:schemeClr val="accent3"/>
          </a:effectRef>
          <a:fontRef idx="minor">
            <a:schemeClr val="dk1"/>
          </a:fontRef>
        </p:style>
        <p:txBody>
          <a:bodyPr wrap="square" lIns="0" tIns="0" rIns="0" bIns="0">
            <a:spAutoFit/>
          </a:bodyPr>
          <a:lstStyle>
            <a:defPPr>
              <a:defRPr lang="ru-RU"/>
            </a:defPPr>
            <a:lvl1pPr marL="0" indent="0" algn="ctr">
              <a:defRPr sz="1400" b="1">
                <a:solidFill>
                  <a:srgbClr val="341DE1"/>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Филиал </a:t>
            </a:r>
            <a:r>
              <a:rPr lang="ru-RU" dirty="0" smtClean="0">
                <a:latin typeface="Times New Roman" panose="02020603050405020304" pitchFamily="18" charset="0"/>
                <a:cs typeface="Times New Roman" panose="02020603050405020304" pitchFamily="18" charset="0"/>
              </a:rPr>
              <a:t>АО </a:t>
            </a:r>
            <a:r>
              <a:rPr lang="ru-RU" dirty="0">
                <a:latin typeface="Times New Roman" panose="02020603050405020304" pitchFamily="18" charset="0"/>
                <a:cs typeface="Times New Roman" panose="02020603050405020304" pitchFamily="18" charset="0"/>
              </a:rPr>
              <a:t>Фирма «Август</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Вурнарский завод смесевых препаратов»</a:t>
            </a:r>
            <a:endParaRPr lang="ru-RU" dirty="0">
              <a:latin typeface="Times New Roman" panose="02020603050405020304" pitchFamily="18" charset="0"/>
              <a:cs typeface="Times New Roman" panose="02020603050405020304" pitchFamily="18" charset="0"/>
            </a:endParaRPr>
          </a:p>
        </p:txBody>
      </p:sp>
      <p:sp>
        <p:nvSpPr>
          <p:cNvPr id="53" name="TextBox 1"/>
          <p:cNvSpPr txBox="1"/>
          <p:nvPr/>
        </p:nvSpPr>
        <p:spPr>
          <a:xfrm>
            <a:off x="4138612" y="1638471"/>
            <a:ext cx="4600190" cy="275868"/>
          </a:xfrm>
          <a:prstGeom prst="roundRect">
            <a:avLst>
              <a:gd name="adj" fmla="val 37979"/>
            </a:avLst>
          </a:prstGeom>
          <a:ln/>
        </p:spPr>
        <p:style>
          <a:lnRef idx="1">
            <a:schemeClr val="accent3"/>
          </a:lnRef>
          <a:fillRef idx="2">
            <a:schemeClr val="accent3"/>
          </a:fillRef>
          <a:effectRef idx="1">
            <a:schemeClr val="accent3"/>
          </a:effectRef>
          <a:fontRef idx="minor">
            <a:schemeClr val="dk1"/>
          </a:fontRef>
        </p:style>
        <p:txBody>
          <a:bodyPr wrap="square" lIns="0" tIns="0" rIns="0" bIns="0">
            <a:spAutoFit/>
          </a:bodyPr>
          <a:lstStyle>
            <a:defPPr>
              <a:defRPr lang="ru-RU"/>
            </a:defPPr>
            <a:lvl1pPr marL="0" indent="0" algn="ctr">
              <a:defRPr sz="1400" b="1">
                <a:solidFill>
                  <a:srgbClr val="341DE1"/>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smtClean="0">
                <a:latin typeface="Times New Roman" panose="02020603050405020304" pitchFamily="18" charset="0"/>
                <a:cs typeface="Times New Roman" panose="02020603050405020304" pitchFamily="18" charset="0"/>
              </a:rPr>
              <a:t>ПАО «Сбербанк России»</a:t>
            </a:r>
            <a:endParaRPr lang="ru-RU" dirty="0">
              <a:latin typeface="Times New Roman" panose="02020603050405020304" pitchFamily="18" charset="0"/>
              <a:cs typeface="Times New Roman" panose="02020603050405020304" pitchFamily="18" charset="0"/>
            </a:endParaRPr>
          </a:p>
        </p:txBody>
      </p:sp>
      <p:sp>
        <p:nvSpPr>
          <p:cNvPr id="41" name="TextBox 1"/>
          <p:cNvSpPr txBox="1"/>
          <p:nvPr/>
        </p:nvSpPr>
        <p:spPr>
          <a:xfrm>
            <a:off x="5447214" y="4331496"/>
            <a:ext cx="3291589" cy="275868"/>
          </a:xfrm>
          <a:prstGeom prst="roundRect">
            <a:avLst>
              <a:gd name="adj" fmla="val 37979"/>
            </a:avLst>
          </a:prstGeom>
          <a:ln/>
        </p:spPr>
        <p:style>
          <a:lnRef idx="1">
            <a:schemeClr val="accent3"/>
          </a:lnRef>
          <a:fillRef idx="2">
            <a:schemeClr val="accent3"/>
          </a:fillRef>
          <a:effectRef idx="1">
            <a:schemeClr val="accent3"/>
          </a:effectRef>
          <a:fontRef idx="minor">
            <a:schemeClr val="dk1"/>
          </a:fontRef>
        </p:style>
        <p:txBody>
          <a:bodyPr wrap="square" lIns="0" tIns="0" rIns="0" bIns="0">
            <a:spAutoFit/>
          </a:bodyPr>
          <a:lstStyle>
            <a:defPPr>
              <a:defRPr lang="ru-RU"/>
            </a:defPPr>
            <a:lvl1pPr marL="0" indent="0" algn="ctr">
              <a:defRPr sz="1400" b="1">
                <a:solidFill>
                  <a:srgbClr val="341DE1"/>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П</a:t>
            </a:r>
            <a:r>
              <a:rPr lang="ru-RU" dirty="0" smtClean="0">
                <a:latin typeface="Times New Roman" panose="02020603050405020304" pitchFamily="18" charset="0"/>
                <a:cs typeface="Times New Roman" panose="02020603050405020304" pitchFamily="18" charset="0"/>
              </a:rPr>
              <a:t>АО «Газпром»</a:t>
            </a:r>
            <a:endParaRPr lang="ru-RU" dirty="0">
              <a:latin typeface="Times New Roman" panose="02020603050405020304" pitchFamily="18" charset="0"/>
              <a:cs typeface="Times New Roman" panose="02020603050405020304" pitchFamily="18" charset="0"/>
            </a:endParaRPr>
          </a:p>
        </p:txBody>
      </p:sp>
      <p:sp>
        <p:nvSpPr>
          <p:cNvPr id="59" name="TextBox 1"/>
          <p:cNvSpPr txBox="1"/>
          <p:nvPr/>
        </p:nvSpPr>
        <p:spPr>
          <a:xfrm>
            <a:off x="3733801" y="2028509"/>
            <a:ext cx="431800" cy="303213"/>
          </a:xfrm>
          <a:prstGeom prst="ellipse">
            <a:avLst/>
          </a:prstGeom>
          <a:ln/>
        </p:spPr>
        <p:style>
          <a:lnRef idx="1">
            <a:schemeClr val="accent2"/>
          </a:lnRef>
          <a:fillRef idx="2">
            <a:schemeClr val="accent2"/>
          </a:fillRef>
          <a:effectRef idx="1">
            <a:schemeClr val="accent2"/>
          </a:effectRef>
          <a:fontRef idx="minor">
            <a:schemeClr val="dk1"/>
          </a:fontRef>
        </p:style>
        <p:txBody>
          <a:bodyPr lIns="0" tIns="0" rIns="0" bIns="0">
            <a:spAutoFit/>
          </a:bodyPr>
          <a:lstStyle>
            <a:defPPr>
              <a:defRPr lang="ru-RU"/>
            </a:defPPr>
            <a:lvl1pPr marL="0" indent="0" algn="ctr">
              <a:defRPr sz="1400" b="1">
                <a:solidFill>
                  <a:prstClr val="black"/>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3</a:t>
            </a:r>
          </a:p>
        </p:txBody>
      </p:sp>
      <p:sp>
        <p:nvSpPr>
          <p:cNvPr id="61" name="TextBox 1"/>
          <p:cNvSpPr txBox="1"/>
          <p:nvPr/>
        </p:nvSpPr>
        <p:spPr>
          <a:xfrm>
            <a:off x="3895808" y="2411422"/>
            <a:ext cx="433388" cy="303213"/>
          </a:xfrm>
          <a:prstGeom prst="ellipse">
            <a:avLst/>
          </a:prstGeom>
          <a:ln/>
        </p:spPr>
        <p:style>
          <a:lnRef idx="1">
            <a:schemeClr val="accent2"/>
          </a:lnRef>
          <a:fillRef idx="2">
            <a:schemeClr val="accent2"/>
          </a:fillRef>
          <a:effectRef idx="1">
            <a:schemeClr val="accent2"/>
          </a:effectRef>
          <a:fontRef idx="minor">
            <a:schemeClr val="dk1"/>
          </a:fontRef>
        </p:style>
        <p:txBody>
          <a:bodyPr lIns="0" tIns="0" rIns="0" bIns="0">
            <a:spAutoFit/>
          </a:bodyPr>
          <a:lstStyle>
            <a:defPPr>
              <a:defRPr lang="ru-RU"/>
            </a:defPPr>
            <a:lvl1pPr marL="0" indent="0" algn="ctr">
              <a:defRPr sz="1400" b="1">
                <a:solidFill>
                  <a:prstClr val="black"/>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smtClean="0">
                <a:latin typeface="Times New Roman" panose="02020603050405020304" pitchFamily="18" charset="0"/>
                <a:cs typeface="Times New Roman" panose="02020603050405020304" pitchFamily="18" charset="0"/>
              </a:rPr>
              <a:t>4</a:t>
            </a:r>
            <a:endParaRPr lang="ru-RU" dirty="0">
              <a:latin typeface="Times New Roman" panose="02020603050405020304" pitchFamily="18" charset="0"/>
              <a:cs typeface="Times New Roman" panose="02020603050405020304" pitchFamily="18" charset="0"/>
            </a:endParaRPr>
          </a:p>
        </p:txBody>
      </p:sp>
      <p:sp>
        <p:nvSpPr>
          <p:cNvPr id="33" name="Заголовок 1"/>
          <p:cNvSpPr txBox="1">
            <a:spLocks/>
          </p:cNvSpPr>
          <p:nvPr/>
        </p:nvSpPr>
        <p:spPr>
          <a:xfrm>
            <a:off x="259728" y="188640"/>
            <a:ext cx="7613500" cy="50405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Крупнейшие налогоплательщики Чувашской Республики за </a:t>
            </a:r>
            <a:r>
              <a:rPr lang="ru-RU" sz="1800" dirty="0" smtClean="0">
                <a:solidFill>
                  <a:schemeClr val="tx1"/>
                </a:solidFill>
                <a:effectLst/>
                <a:latin typeface="Times New Roman" panose="02020603050405020304" pitchFamily="18" charset="0"/>
                <a:cs typeface="Times New Roman" panose="02020603050405020304" pitchFamily="18" charset="0"/>
              </a:rPr>
              <a:t>2021 </a:t>
            </a:r>
            <a:r>
              <a:rPr lang="ru-RU" sz="1800" dirty="0">
                <a:solidFill>
                  <a:schemeClr val="tx1"/>
                </a:solidFill>
                <a:effectLst/>
                <a:latin typeface="Times New Roman" panose="02020603050405020304" pitchFamily="18" charset="0"/>
                <a:cs typeface="Times New Roman" panose="02020603050405020304" pitchFamily="18" charset="0"/>
              </a:rPr>
              <a:t>год</a:t>
            </a:r>
          </a:p>
        </p:txBody>
      </p:sp>
      <p:sp>
        <p:nvSpPr>
          <p:cNvPr id="34" name="TextBox 3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cxnSp>
        <p:nvCxnSpPr>
          <p:cNvPr id="35" name="Прямая соединительная линия 3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Рисунок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7899" y="882088"/>
            <a:ext cx="784102" cy="592137"/>
          </a:xfrm>
          <a:prstGeom prst="rect">
            <a:avLst/>
          </a:prstGeom>
        </p:spPr>
      </p:pic>
      <p:pic>
        <p:nvPicPr>
          <p:cNvPr id="5" name="Рисунок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2198" y="1516335"/>
            <a:ext cx="968482" cy="512173"/>
          </a:xfrm>
          <a:prstGeom prst="rect">
            <a:avLst/>
          </a:prstGeom>
        </p:spPr>
      </p:pic>
      <p:pic>
        <p:nvPicPr>
          <p:cNvPr id="8" name="Рисунок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22309" y="1510737"/>
            <a:ext cx="776362" cy="521319"/>
          </a:xfrm>
          <a:prstGeom prst="rect">
            <a:avLst/>
          </a:prstGeom>
        </p:spPr>
      </p:pic>
      <p:pic>
        <p:nvPicPr>
          <p:cNvPr id="9" name="Рисунок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6413" y="2646758"/>
            <a:ext cx="847692" cy="585788"/>
          </a:xfrm>
          <a:prstGeom prst="rect">
            <a:avLst/>
          </a:prstGeom>
        </p:spPr>
      </p:pic>
      <p:sp>
        <p:nvSpPr>
          <p:cNvPr id="40" name="TextBox 1"/>
          <p:cNvSpPr txBox="1"/>
          <p:nvPr/>
        </p:nvSpPr>
        <p:spPr>
          <a:xfrm>
            <a:off x="4932573" y="3232546"/>
            <a:ext cx="3806229" cy="281555"/>
          </a:xfrm>
          <a:prstGeom prst="roundRect">
            <a:avLst>
              <a:gd name="adj" fmla="val 37979"/>
            </a:avLst>
          </a:prstGeom>
          <a:ln/>
        </p:spPr>
        <p:style>
          <a:lnRef idx="1">
            <a:schemeClr val="accent3"/>
          </a:lnRef>
          <a:fillRef idx="2">
            <a:schemeClr val="accent3"/>
          </a:fillRef>
          <a:effectRef idx="1">
            <a:schemeClr val="accent3"/>
          </a:effectRef>
          <a:fontRef idx="minor">
            <a:schemeClr val="dk1"/>
          </a:fontRef>
        </p:style>
        <p:txBody>
          <a:bodyPr wrap="square" lIns="0" tIns="0" rIns="0" bIns="0">
            <a:spAutoFit/>
          </a:bodyPr>
          <a:lstStyle>
            <a:defPPr>
              <a:defRPr lang="ru-RU"/>
            </a:defPPr>
            <a:lvl1pPr marL="0" indent="0" algn="ctr">
              <a:defRPr sz="1400" b="1">
                <a:solidFill>
                  <a:srgbClr val="341DE1"/>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ООО НПП </a:t>
            </a:r>
            <a:r>
              <a:rPr lang="ru-RU" dirty="0" smtClean="0">
                <a:latin typeface="Times New Roman" panose="02020603050405020304" pitchFamily="18" charset="0"/>
                <a:cs typeface="Times New Roman" panose="02020603050405020304" pitchFamily="18" charset="0"/>
              </a:rPr>
              <a:t>«ЭКРА»</a:t>
            </a:r>
            <a:endParaRPr lang="ru-RU" dirty="0">
              <a:latin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80762" y="891358"/>
            <a:ext cx="603826" cy="603826"/>
          </a:xfrm>
          <a:prstGeom prst="rect">
            <a:avLst/>
          </a:prstGeom>
        </p:spPr>
      </p:pic>
      <p:pic>
        <p:nvPicPr>
          <p:cNvPr id="1026" name="Picture 2" descr="T:\ОНПиПД\Марков\газпром.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6413" y="1512591"/>
            <a:ext cx="923494" cy="51946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T:\ОНПиПД\Марков\газпромбанк.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68699" y="2032056"/>
            <a:ext cx="1307221" cy="590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5959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57174" y="3322547"/>
            <a:ext cx="3218682" cy="505215"/>
          </a:xfrm>
          <a:prstGeom prst="round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t"/>
            <a:r>
              <a:rPr lang="ru-RU" sz="1400" b="1" dirty="0" smtClean="0">
                <a:solidFill>
                  <a:schemeClr val="tx1"/>
                </a:solidFill>
                <a:latin typeface="Times New Roman" panose="02020603050405020304" pitchFamily="18" charset="0"/>
                <a:cs typeface="Times New Roman" panose="02020603050405020304" pitchFamily="18" charset="0"/>
              </a:rPr>
              <a:t>согласно федеральному законодательству</a:t>
            </a:r>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57174" y="4378453"/>
            <a:ext cx="3164702" cy="506910"/>
          </a:xfrm>
          <a:prstGeom prst="round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t"/>
            <a:r>
              <a:rPr lang="ru-RU" sz="1400" b="1" dirty="0" smtClean="0">
                <a:solidFill>
                  <a:schemeClr val="tx1"/>
                </a:solidFill>
                <a:latin typeface="Times New Roman" panose="02020603050405020304" pitchFamily="18" charset="0"/>
                <a:cs typeface="Times New Roman" panose="02020603050405020304" pitchFamily="18" charset="0"/>
              </a:rPr>
              <a:t>согласно региональному законодательству</a:t>
            </a:r>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5722479" y="848571"/>
            <a:ext cx="935064" cy="338554"/>
          </a:xfrm>
          <a:prstGeom prst="rect">
            <a:avLst/>
          </a:prstGeom>
          <a:noFill/>
        </p:spPr>
        <p:txBody>
          <a:bodyPr wrap="none" rtlCol="0">
            <a:spAutoFit/>
          </a:bodyPr>
          <a:lstStyle/>
          <a:p>
            <a:r>
              <a:rPr lang="ru-RU" sz="1600" b="1" dirty="0" smtClean="0">
                <a:solidFill>
                  <a:prstClr val="black"/>
                </a:solidFill>
                <a:latin typeface="Times New Roman" panose="02020603050405020304" pitchFamily="18" charset="0"/>
                <a:cs typeface="Times New Roman" panose="02020603050405020304" pitchFamily="18" charset="0"/>
              </a:rPr>
              <a:t>201</a:t>
            </a:r>
            <a:r>
              <a:rPr lang="en-US" sz="1600" b="1" dirty="0" smtClean="0">
                <a:solidFill>
                  <a:prstClr val="black"/>
                </a:solidFill>
                <a:latin typeface="Times New Roman" panose="02020603050405020304" pitchFamily="18" charset="0"/>
                <a:cs typeface="Times New Roman" panose="02020603050405020304" pitchFamily="18" charset="0"/>
              </a:rPr>
              <a:t>9</a:t>
            </a:r>
            <a:r>
              <a:rPr lang="ru-RU" sz="1600" b="1" dirty="0" smtClean="0">
                <a:solidFill>
                  <a:prstClr val="black"/>
                </a:solidFill>
                <a:latin typeface="Times New Roman" panose="02020603050405020304" pitchFamily="18" charset="0"/>
                <a:cs typeface="Times New Roman" panose="02020603050405020304" pitchFamily="18" charset="0"/>
              </a:rPr>
              <a:t> год</a:t>
            </a:r>
            <a:endParaRPr lang="ru-RU" sz="1600" b="1" dirty="0">
              <a:solidFill>
                <a:prstClr val="black"/>
              </a:solidFill>
              <a:latin typeface="Times New Roman" panose="02020603050405020304" pitchFamily="18" charset="0"/>
              <a:cs typeface="Times New Roman" panose="02020603050405020304" pitchFamily="18" charset="0"/>
            </a:endParaRPr>
          </a:p>
        </p:txBody>
      </p:sp>
      <p:sp>
        <p:nvSpPr>
          <p:cNvPr id="30" name="Овал 29"/>
          <p:cNvSpPr/>
          <p:nvPr/>
        </p:nvSpPr>
        <p:spPr>
          <a:xfrm>
            <a:off x="5656913" y="4414126"/>
            <a:ext cx="968199" cy="506911"/>
          </a:xfrm>
          <a:prstGeom prst="ellipse">
            <a:avLst/>
          </a:prstGeom>
          <a:solidFill>
            <a:schemeClr val="accent3">
              <a:lumMod val="40000"/>
              <a:lumOff val="60000"/>
            </a:schemeClr>
          </a:solidFill>
          <a:ln w="12700">
            <a:solidFill>
              <a:schemeClr val="accent3">
                <a:lumMod val="60000"/>
                <a:lumOff val="40000"/>
              </a:schemeClr>
            </a:solidFill>
          </a:ln>
          <a:effectLst>
            <a:glow rad="101600">
              <a:schemeClr val="accent3">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prstClr val="black"/>
                </a:solidFill>
                <a:latin typeface="Times New Roman" panose="02020603050405020304" pitchFamily="18" charset="0"/>
                <a:cs typeface="Times New Roman" panose="02020603050405020304" pitchFamily="18" charset="0"/>
              </a:rPr>
              <a:t>499,5</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1" name="Овал 30"/>
          <p:cNvSpPr/>
          <p:nvPr/>
        </p:nvSpPr>
        <p:spPr>
          <a:xfrm>
            <a:off x="5664131" y="3214862"/>
            <a:ext cx="1015583" cy="583326"/>
          </a:xfrm>
          <a:prstGeom prst="ellipse">
            <a:avLst/>
          </a:prstGeom>
          <a:solidFill>
            <a:schemeClr val="accent3">
              <a:lumMod val="40000"/>
              <a:lumOff val="60000"/>
            </a:schemeClr>
          </a:solidFill>
          <a:ln w="12700">
            <a:solidFill>
              <a:schemeClr val="accent3">
                <a:lumMod val="60000"/>
                <a:lumOff val="40000"/>
              </a:schemeClr>
            </a:solidFill>
          </a:ln>
          <a:effectLst>
            <a:glow rad="101600">
              <a:schemeClr val="accent3">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prstClr val="black"/>
                </a:solidFill>
                <a:latin typeface="Times New Roman" panose="02020603050405020304" pitchFamily="18" charset="0"/>
                <a:cs typeface="Times New Roman" panose="02020603050405020304" pitchFamily="18" charset="0"/>
              </a:rPr>
              <a:t>739,1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5" name="Овал 34"/>
          <p:cNvSpPr/>
          <p:nvPr/>
        </p:nvSpPr>
        <p:spPr>
          <a:xfrm>
            <a:off x="5581473" y="1278435"/>
            <a:ext cx="1162684" cy="556221"/>
          </a:xfrm>
          <a:prstGeom prst="ellipse">
            <a:avLst/>
          </a:prstGeom>
          <a:solidFill>
            <a:schemeClr val="accent3">
              <a:lumMod val="40000"/>
              <a:lumOff val="60000"/>
            </a:schemeClr>
          </a:solidFill>
          <a:ln w="12700">
            <a:solidFill>
              <a:schemeClr val="accent3">
                <a:lumMod val="60000"/>
                <a:lumOff val="40000"/>
              </a:schemeClr>
            </a:solidFill>
          </a:ln>
          <a:effectLst>
            <a:glow rad="101600">
              <a:schemeClr val="accent3">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prstClr val="black"/>
                </a:solidFill>
                <a:latin typeface="Times New Roman" panose="02020603050405020304" pitchFamily="18" charset="0"/>
                <a:cs typeface="Times New Roman" panose="02020603050405020304" pitchFamily="18" charset="0"/>
              </a:rPr>
              <a:t>1 </a:t>
            </a:r>
            <a:r>
              <a:rPr lang="en-US" sz="1600" b="1" dirty="0" smtClean="0">
                <a:solidFill>
                  <a:prstClr val="black"/>
                </a:solidFill>
                <a:latin typeface="Times New Roman" panose="02020603050405020304" pitchFamily="18" charset="0"/>
                <a:cs typeface="Times New Roman" panose="02020603050405020304" pitchFamily="18" charset="0"/>
              </a:rPr>
              <a:t>238,6</a:t>
            </a:r>
            <a:endParaRPr lang="ru-RU" sz="1600" b="1" dirty="0">
              <a:solidFill>
                <a:prstClr val="black"/>
              </a:solidFill>
              <a:latin typeface="Times New Roman" panose="02020603050405020304" pitchFamily="18" charset="0"/>
              <a:cs typeface="Times New Roman" panose="02020603050405020304" pitchFamily="18" charset="0"/>
            </a:endParaRPr>
          </a:p>
        </p:txBody>
      </p:sp>
      <p:sp>
        <p:nvSpPr>
          <p:cNvPr id="40" name="Скругленный прямоугольник 39"/>
          <p:cNvSpPr/>
          <p:nvPr/>
        </p:nvSpPr>
        <p:spPr>
          <a:xfrm>
            <a:off x="134379" y="1245163"/>
            <a:ext cx="3197249" cy="730781"/>
          </a:xfrm>
          <a:prstGeom prst="roundRect">
            <a:avLst/>
          </a:prstGeom>
          <a:gradFill>
            <a:gsLst>
              <a:gs pos="7000">
                <a:schemeClr val="accent6">
                  <a:lumMod val="40000"/>
                  <a:lumOff val="60000"/>
                </a:schemeClr>
              </a:gs>
              <a:gs pos="49000">
                <a:srgbClr val="FFFF99"/>
              </a:gs>
              <a:gs pos="100000">
                <a:schemeClr val="bg1"/>
              </a:gs>
            </a:gsLst>
            <a:lin ang="16200000" scaled="1"/>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t">
              <a:spcBef>
                <a:spcPct val="0"/>
              </a:spcBef>
              <a:spcAft>
                <a:spcPct val="0"/>
              </a:spcAft>
            </a:pPr>
            <a:r>
              <a:rPr lang="ru-RU" sz="2000" dirty="0" smtClean="0">
                <a:solidFill>
                  <a:prstClr val="black"/>
                </a:solidFill>
                <a:latin typeface="Times New Roman" panose="02020603050405020304" pitchFamily="18" charset="0"/>
                <a:cs typeface="Times New Roman" panose="02020603050405020304" pitchFamily="18" charset="0"/>
              </a:rPr>
              <a:t>Итого предоставлено льгот по налогам</a:t>
            </a:r>
            <a:endParaRPr lang="ru-RU" sz="2000" dirty="0">
              <a:solidFill>
                <a:prstClr val="black"/>
              </a:solidFill>
              <a:latin typeface="Times New Roman" panose="02020603050405020304" pitchFamily="18" charset="0"/>
              <a:cs typeface="Times New Roman" panose="02020603050405020304" pitchFamily="18" charset="0"/>
            </a:endParaRPr>
          </a:p>
        </p:txBody>
      </p:sp>
      <p:sp>
        <p:nvSpPr>
          <p:cNvPr id="51" name="Овал 50"/>
          <p:cNvSpPr/>
          <p:nvPr/>
        </p:nvSpPr>
        <p:spPr>
          <a:xfrm>
            <a:off x="5509465" y="2002324"/>
            <a:ext cx="1234692" cy="651978"/>
          </a:xfrm>
          <a:prstGeom prst="ellipse">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0" tIns="0" rIns="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b="1" dirty="0">
                <a:solidFill>
                  <a:schemeClr val="tx1"/>
                </a:solidFill>
                <a:latin typeface="Times New Roman" panose="02020603050405020304" pitchFamily="18" charset="0"/>
                <a:cs typeface="Times New Roman" panose="02020603050405020304" pitchFamily="18" charset="0"/>
              </a:rPr>
              <a:t>4</a:t>
            </a:r>
            <a:r>
              <a:rPr lang="ru-RU" b="1" dirty="0" smtClean="0">
                <a:solidFill>
                  <a:schemeClr val="tx1"/>
                </a:solidFill>
                <a:latin typeface="Times New Roman" panose="02020603050405020304" pitchFamily="18" charset="0"/>
                <a:cs typeface="Times New Roman" panose="02020603050405020304" pitchFamily="18" charset="0"/>
              </a:rPr>
              <a:t>,2% от </a:t>
            </a:r>
            <a:r>
              <a:rPr lang="ru-RU" b="1" dirty="0">
                <a:solidFill>
                  <a:schemeClr val="tx1"/>
                </a:solidFill>
                <a:latin typeface="Times New Roman" panose="02020603050405020304" pitchFamily="18" charset="0"/>
                <a:cs typeface="Times New Roman" panose="02020603050405020304" pitchFamily="18" charset="0"/>
              </a:rPr>
              <a:t>налоговых доходов</a:t>
            </a:r>
          </a:p>
          <a:p>
            <a:pPr algn="ctr">
              <a:defRPr/>
            </a:pPr>
            <a:endParaRPr lang="ru-RU" sz="1000" b="1" dirty="0" smtClean="0">
              <a:solidFill>
                <a:schemeClr val="tx1"/>
              </a:solidFill>
              <a:latin typeface="Times New Roman" panose="02020603050405020304" pitchFamily="18" charset="0"/>
              <a:cs typeface="Times New Roman" panose="02020603050405020304" pitchFamily="18" charset="0"/>
            </a:endParaRPr>
          </a:p>
        </p:txBody>
      </p:sp>
      <p:sp>
        <p:nvSpPr>
          <p:cNvPr id="39" name="TextBox 38"/>
          <p:cNvSpPr txBox="1"/>
          <p:nvPr/>
        </p:nvSpPr>
        <p:spPr>
          <a:xfrm>
            <a:off x="7836661" y="848571"/>
            <a:ext cx="935064" cy="338554"/>
          </a:xfrm>
          <a:prstGeom prst="rect">
            <a:avLst/>
          </a:prstGeom>
          <a:noFill/>
        </p:spPr>
        <p:txBody>
          <a:bodyPr wrap="none" rtlCol="0">
            <a:spAutoFit/>
          </a:bodyPr>
          <a:lstStyle/>
          <a:p>
            <a:r>
              <a:rPr lang="ru-RU" sz="1600" b="1" dirty="0" smtClean="0">
                <a:solidFill>
                  <a:prstClr val="black"/>
                </a:solidFill>
                <a:latin typeface="Times New Roman" panose="02020603050405020304" pitchFamily="18" charset="0"/>
                <a:cs typeface="Times New Roman" panose="02020603050405020304" pitchFamily="18" charset="0"/>
              </a:rPr>
              <a:t>2020 год</a:t>
            </a:r>
            <a:endParaRPr lang="ru-RU" sz="1600" b="1" dirty="0">
              <a:solidFill>
                <a:prstClr val="black"/>
              </a:solidFill>
              <a:latin typeface="Times New Roman" panose="02020603050405020304" pitchFamily="18" charset="0"/>
              <a:cs typeface="Times New Roman" panose="02020603050405020304" pitchFamily="18" charset="0"/>
            </a:endParaRPr>
          </a:p>
        </p:txBody>
      </p:sp>
      <p:sp>
        <p:nvSpPr>
          <p:cNvPr id="43" name="Овал 42"/>
          <p:cNvSpPr/>
          <p:nvPr/>
        </p:nvSpPr>
        <p:spPr>
          <a:xfrm>
            <a:off x="7824550" y="4399911"/>
            <a:ext cx="968199" cy="506911"/>
          </a:xfrm>
          <a:prstGeom prst="ellipse">
            <a:avLst/>
          </a:prstGeom>
          <a:solidFill>
            <a:schemeClr val="accent3">
              <a:lumMod val="40000"/>
              <a:lumOff val="60000"/>
            </a:schemeClr>
          </a:solidFill>
          <a:ln w="12700">
            <a:solidFill>
              <a:schemeClr val="accent3">
                <a:lumMod val="60000"/>
                <a:lumOff val="40000"/>
              </a:schemeClr>
            </a:solidFill>
          </a:ln>
          <a:effectLst>
            <a:glow rad="101600">
              <a:schemeClr val="accent3">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prstClr val="black"/>
                </a:solidFill>
                <a:latin typeface="Times New Roman" panose="02020603050405020304" pitchFamily="18" charset="0"/>
                <a:cs typeface="Times New Roman" panose="02020603050405020304" pitchFamily="18" charset="0"/>
              </a:rPr>
              <a:t>747,9</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6" name="Овал 45"/>
          <p:cNvSpPr/>
          <p:nvPr/>
        </p:nvSpPr>
        <p:spPr>
          <a:xfrm>
            <a:off x="7800858" y="3214862"/>
            <a:ext cx="1015583" cy="583326"/>
          </a:xfrm>
          <a:prstGeom prst="ellipse">
            <a:avLst/>
          </a:prstGeom>
          <a:solidFill>
            <a:schemeClr val="accent3">
              <a:lumMod val="40000"/>
              <a:lumOff val="60000"/>
            </a:schemeClr>
          </a:solidFill>
          <a:ln w="12700">
            <a:solidFill>
              <a:schemeClr val="accent3">
                <a:lumMod val="60000"/>
                <a:lumOff val="40000"/>
              </a:schemeClr>
            </a:solidFill>
          </a:ln>
          <a:effectLst>
            <a:glow rad="101600">
              <a:schemeClr val="accent3">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prstClr val="black"/>
                </a:solidFill>
                <a:latin typeface="Times New Roman" panose="02020603050405020304" pitchFamily="18" charset="0"/>
                <a:cs typeface="Times New Roman" panose="02020603050405020304" pitchFamily="18" charset="0"/>
              </a:rPr>
              <a:t>649,2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52" name="Овал 51"/>
          <p:cNvSpPr/>
          <p:nvPr/>
        </p:nvSpPr>
        <p:spPr>
          <a:xfrm>
            <a:off x="7727308" y="1237099"/>
            <a:ext cx="1162684" cy="556221"/>
          </a:xfrm>
          <a:prstGeom prst="ellipse">
            <a:avLst/>
          </a:prstGeom>
          <a:solidFill>
            <a:schemeClr val="accent3">
              <a:lumMod val="40000"/>
              <a:lumOff val="60000"/>
            </a:schemeClr>
          </a:solidFill>
          <a:ln w="12700">
            <a:solidFill>
              <a:schemeClr val="accent3">
                <a:lumMod val="60000"/>
                <a:lumOff val="40000"/>
              </a:schemeClr>
            </a:solidFill>
          </a:ln>
          <a:effectLst>
            <a:glow rad="101600">
              <a:schemeClr val="accent3">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prstClr val="black"/>
                </a:solidFill>
                <a:latin typeface="Times New Roman" panose="02020603050405020304" pitchFamily="18" charset="0"/>
                <a:cs typeface="Times New Roman" panose="02020603050405020304" pitchFamily="18" charset="0"/>
              </a:rPr>
              <a:t>1 </a:t>
            </a:r>
            <a:r>
              <a:rPr lang="ru-RU" sz="1600" b="1" dirty="0" smtClean="0">
                <a:solidFill>
                  <a:prstClr val="black"/>
                </a:solidFill>
                <a:latin typeface="Times New Roman" panose="02020603050405020304" pitchFamily="18" charset="0"/>
                <a:cs typeface="Times New Roman" panose="02020603050405020304" pitchFamily="18" charset="0"/>
              </a:rPr>
              <a:t>397,1</a:t>
            </a:r>
            <a:endParaRPr lang="ru-RU" sz="1600" b="1" dirty="0">
              <a:solidFill>
                <a:prstClr val="black"/>
              </a:solidFill>
              <a:latin typeface="Times New Roman" panose="02020603050405020304" pitchFamily="18" charset="0"/>
              <a:cs typeface="Times New Roman" panose="02020603050405020304" pitchFamily="18" charset="0"/>
            </a:endParaRPr>
          </a:p>
        </p:txBody>
      </p:sp>
      <p:sp>
        <p:nvSpPr>
          <p:cNvPr id="53" name="Овал 52"/>
          <p:cNvSpPr/>
          <p:nvPr/>
        </p:nvSpPr>
        <p:spPr>
          <a:xfrm>
            <a:off x="7691304" y="2011729"/>
            <a:ext cx="1234692" cy="644511"/>
          </a:xfrm>
          <a:prstGeom prst="ellipse">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0" tIns="0" rIns="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ru-RU" b="1" dirty="0" smtClean="0">
                <a:solidFill>
                  <a:schemeClr val="tx1"/>
                </a:solidFill>
                <a:latin typeface="Times New Roman" panose="02020603050405020304" pitchFamily="18" charset="0"/>
                <a:cs typeface="Times New Roman" panose="02020603050405020304" pitchFamily="18" charset="0"/>
              </a:rPr>
              <a:t>4,1% от </a:t>
            </a:r>
            <a:r>
              <a:rPr lang="ru-RU" b="1" dirty="0">
                <a:solidFill>
                  <a:schemeClr val="tx1"/>
                </a:solidFill>
                <a:latin typeface="Times New Roman" panose="02020603050405020304" pitchFamily="18" charset="0"/>
                <a:cs typeface="Times New Roman" panose="02020603050405020304" pitchFamily="18" charset="0"/>
              </a:rPr>
              <a:t>налоговых доходов</a:t>
            </a:r>
          </a:p>
          <a:p>
            <a:pPr algn="ctr">
              <a:defRPr/>
            </a:pPr>
            <a:endParaRPr lang="ru-RU" sz="1000" b="1" dirty="0" smtClean="0">
              <a:solidFill>
                <a:schemeClr val="tx1"/>
              </a:solidFill>
              <a:latin typeface="Times New Roman" panose="02020603050405020304" pitchFamily="18" charset="0"/>
              <a:cs typeface="Times New Roman" panose="02020603050405020304" pitchFamily="18" charset="0"/>
            </a:endParaRPr>
          </a:p>
        </p:txBody>
      </p:sp>
      <p:cxnSp>
        <p:nvCxnSpPr>
          <p:cNvPr id="54" name="Прямая со стрелкой 53"/>
          <p:cNvCxnSpPr/>
          <p:nvPr/>
        </p:nvCxnSpPr>
        <p:spPr>
          <a:xfrm>
            <a:off x="4850545" y="3530960"/>
            <a:ext cx="614505" cy="0"/>
          </a:xfrm>
          <a:prstGeom prst="straightConnector1">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56" name="Овал 55"/>
          <p:cNvSpPr/>
          <p:nvPr/>
        </p:nvSpPr>
        <p:spPr>
          <a:xfrm>
            <a:off x="4270432" y="3159402"/>
            <a:ext cx="1797128" cy="369420"/>
          </a:xfrm>
          <a:prstGeom prst="ellipse">
            <a:avLst/>
          </a:prstGeom>
          <a:noFill/>
          <a:ln w="6350">
            <a:noFill/>
          </a:ln>
        </p:spPr>
        <p:style>
          <a:lnRef idx="2">
            <a:schemeClr val="accent2"/>
          </a:lnRef>
          <a:fillRef idx="1">
            <a:schemeClr val="lt1"/>
          </a:fillRef>
          <a:effectRef idx="0">
            <a:schemeClr val="accent2"/>
          </a:effectRef>
          <a:fontRef idx="minor">
            <a:schemeClr val="dk1"/>
          </a:fontRef>
        </p:style>
        <p:txBody>
          <a:bodyPr lIns="72000" rIns="72000" rtlCol="0" anchor="ctr"/>
          <a:lstStyle/>
          <a:p>
            <a:pPr algn="ctr"/>
            <a:r>
              <a:rPr lang="ru-RU" sz="1300" b="1" dirty="0" smtClean="0">
                <a:solidFill>
                  <a:srgbClr val="FF0000"/>
                </a:solidFill>
                <a:latin typeface="Times New Roman" panose="02020603050405020304" pitchFamily="18" charset="0"/>
                <a:cs typeface="Times New Roman" panose="02020603050405020304" pitchFamily="18" charset="0"/>
              </a:rPr>
              <a:t>-</a:t>
            </a:r>
            <a:r>
              <a:rPr lang="en-US" sz="1300" b="1" dirty="0" smtClean="0">
                <a:solidFill>
                  <a:srgbClr val="FF0000"/>
                </a:solidFill>
                <a:latin typeface="Times New Roman" panose="02020603050405020304" pitchFamily="18" charset="0"/>
                <a:cs typeface="Times New Roman" panose="02020603050405020304" pitchFamily="18" charset="0"/>
              </a:rPr>
              <a:t> 45,3</a:t>
            </a:r>
            <a:endParaRPr lang="ru-RU" sz="1300" b="1" dirty="0" smtClean="0">
              <a:solidFill>
                <a:srgbClr val="FF0000"/>
              </a:solidFill>
              <a:latin typeface="Times New Roman" panose="02020603050405020304" pitchFamily="18" charset="0"/>
              <a:cs typeface="Times New Roman" panose="02020603050405020304" pitchFamily="18" charset="0"/>
            </a:endParaRPr>
          </a:p>
        </p:txBody>
      </p:sp>
      <p:sp>
        <p:nvSpPr>
          <p:cNvPr id="58" name="TextBox 57"/>
          <p:cNvSpPr txBox="1"/>
          <p:nvPr/>
        </p:nvSpPr>
        <p:spPr>
          <a:xfrm>
            <a:off x="4698635" y="3635696"/>
            <a:ext cx="968547" cy="292388"/>
          </a:xfrm>
          <a:prstGeom prst="rect">
            <a:avLst/>
          </a:prstGeom>
          <a:noFill/>
        </p:spPr>
        <p:txBody>
          <a:bodyPr wrap="square" rtlCol="0">
            <a:spAutoFit/>
          </a:bodyPr>
          <a:lstStyle/>
          <a:p>
            <a:pPr algn="ctr"/>
            <a:r>
              <a:rPr lang="ru-RU" sz="1300" b="1" dirty="0">
                <a:solidFill>
                  <a:srgbClr val="FF0000"/>
                </a:solidFill>
                <a:latin typeface="Times New Roman" panose="02020603050405020304" pitchFamily="18" charset="0"/>
                <a:cs typeface="Times New Roman" panose="02020603050405020304" pitchFamily="18" charset="0"/>
              </a:rPr>
              <a:t>-</a:t>
            </a:r>
            <a:r>
              <a:rPr lang="ru-RU" sz="1300" b="1" dirty="0" smtClean="0">
                <a:solidFill>
                  <a:srgbClr val="FF0000"/>
                </a:solidFill>
                <a:latin typeface="Times New Roman" panose="02020603050405020304" pitchFamily="18" charset="0"/>
                <a:cs typeface="Times New Roman" panose="02020603050405020304" pitchFamily="18" charset="0"/>
              </a:rPr>
              <a:t> </a:t>
            </a:r>
            <a:r>
              <a:rPr lang="en-US" sz="1300" b="1" dirty="0" smtClean="0">
                <a:solidFill>
                  <a:srgbClr val="FF0000"/>
                </a:solidFill>
                <a:latin typeface="Times New Roman" panose="02020603050405020304" pitchFamily="18" charset="0"/>
                <a:cs typeface="Times New Roman" panose="02020603050405020304" pitchFamily="18" charset="0"/>
              </a:rPr>
              <a:t>5,8</a:t>
            </a:r>
            <a:r>
              <a:rPr lang="ru-RU" sz="1300" b="1" dirty="0" smtClean="0">
                <a:solidFill>
                  <a:srgbClr val="FF0000"/>
                </a:solidFill>
                <a:latin typeface="Times New Roman" panose="02020603050405020304" pitchFamily="18" charset="0"/>
                <a:cs typeface="Times New Roman" panose="02020603050405020304" pitchFamily="18" charset="0"/>
              </a:rPr>
              <a:t>%</a:t>
            </a:r>
            <a:endParaRPr lang="ru-RU" sz="1300" b="1" dirty="0">
              <a:solidFill>
                <a:srgbClr val="FF0000"/>
              </a:solidFill>
              <a:latin typeface="Times New Roman" panose="02020603050405020304" pitchFamily="18" charset="0"/>
              <a:cs typeface="Times New Roman" panose="02020603050405020304" pitchFamily="18" charset="0"/>
            </a:endParaRPr>
          </a:p>
        </p:txBody>
      </p:sp>
      <p:cxnSp>
        <p:nvCxnSpPr>
          <p:cNvPr id="60" name="Прямая со стрелкой 59"/>
          <p:cNvCxnSpPr/>
          <p:nvPr/>
        </p:nvCxnSpPr>
        <p:spPr>
          <a:xfrm>
            <a:off x="4809472" y="1515210"/>
            <a:ext cx="513615" cy="0"/>
          </a:xfrm>
          <a:prstGeom prst="straightConnector1">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61" name="Овал 60"/>
          <p:cNvSpPr/>
          <p:nvPr/>
        </p:nvSpPr>
        <p:spPr>
          <a:xfrm>
            <a:off x="4225479" y="1108371"/>
            <a:ext cx="1723845" cy="369420"/>
          </a:xfrm>
          <a:prstGeom prst="ellipse">
            <a:avLst/>
          </a:prstGeom>
          <a:noFill/>
          <a:ln w="6350">
            <a:noFill/>
          </a:ln>
        </p:spPr>
        <p:style>
          <a:lnRef idx="2">
            <a:schemeClr val="accent2"/>
          </a:lnRef>
          <a:fillRef idx="1">
            <a:schemeClr val="lt1"/>
          </a:fillRef>
          <a:effectRef idx="0">
            <a:schemeClr val="accent2"/>
          </a:effectRef>
          <a:fontRef idx="minor">
            <a:schemeClr val="dk1"/>
          </a:fontRef>
        </p:style>
        <p:txBody>
          <a:bodyPr lIns="72000" rIns="72000" rtlCol="0" anchor="ctr"/>
          <a:lstStyle/>
          <a:p>
            <a:pPr algn="ctr"/>
            <a:r>
              <a:rPr lang="ru-RU" sz="1300" b="1" dirty="0" smtClean="0">
                <a:solidFill>
                  <a:srgbClr val="FF0000"/>
                </a:solidFill>
                <a:latin typeface="Times New Roman" panose="02020603050405020304" pitchFamily="18" charset="0"/>
                <a:cs typeface="Times New Roman" panose="02020603050405020304" pitchFamily="18" charset="0"/>
              </a:rPr>
              <a:t>-</a:t>
            </a:r>
            <a:r>
              <a:rPr lang="en-US" sz="1300" b="1" dirty="0" smtClean="0">
                <a:solidFill>
                  <a:srgbClr val="FF0000"/>
                </a:solidFill>
                <a:latin typeface="Times New Roman" panose="02020603050405020304" pitchFamily="18" charset="0"/>
                <a:cs typeface="Times New Roman" panose="02020603050405020304" pitchFamily="18" charset="0"/>
              </a:rPr>
              <a:t> 251,1</a:t>
            </a:r>
            <a:endParaRPr lang="ru-RU" sz="1300" b="1" dirty="0" smtClean="0">
              <a:solidFill>
                <a:srgbClr val="FF0000"/>
              </a:solidFill>
              <a:latin typeface="Times New Roman" panose="02020603050405020304" pitchFamily="18" charset="0"/>
              <a:cs typeface="Times New Roman" panose="02020603050405020304" pitchFamily="18" charset="0"/>
            </a:endParaRPr>
          </a:p>
        </p:txBody>
      </p:sp>
      <p:sp>
        <p:nvSpPr>
          <p:cNvPr id="62" name="TextBox 61"/>
          <p:cNvSpPr txBox="1"/>
          <p:nvPr/>
        </p:nvSpPr>
        <p:spPr>
          <a:xfrm>
            <a:off x="4603129" y="1614140"/>
            <a:ext cx="968547" cy="292388"/>
          </a:xfrm>
          <a:prstGeom prst="rect">
            <a:avLst/>
          </a:prstGeom>
          <a:noFill/>
        </p:spPr>
        <p:txBody>
          <a:bodyPr wrap="square" rtlCol="0">
            <a:spAutoFit/>
          </a:bodyPr>
          <a:lstStyle/>
          <a:p>
            <a:pPr algn="ctr"/>
            <a:r>
              <a:rPr lang="ru-RU" sz="1300" b="1" dirty="0">
                <a:solidFill>
                  <a:srgbClr val="FF0000"/>
                </a:solidFill>
                <a:latin typeface="Times New Roman" panose="02020603050405020304" pitchFamily="18" charset="0"/>
                <a:cs typeface="Times New Roman" panose="02020603050405020304" pitchFamily="18" charset="0"/>
              </a:rPr>
              <a:t>-</a:t>
            </a:r>
            <a:r>
              <a:rPr lang="ru-RU" sz="1300" b="1" dirty="0" smtClean="0">
                <a:solidFill>
                  <a:srgbClr val="FF0000"/>
                </a:solidFill>
                <a:latin typeface="Times New Roman" panose="02020603050405020304" pitchFamily="18" charset="0"/>
                <a:cs typeface="Times New Roman" panose="02020603050405020304" pitchFamily="18" charset="0"/>
              </a:rPr>
              <a:t> </a:t>
            </a:r>
            <a:r>
              <a:rPr lang="en-US" sz="1300" b="1" dirty="0" smtClean="0">
                <a:solidFill>
                  <a:srgbClr val="FF0000"/>
                </a:solidFill>
                <a:latin typeface="Times New Roman" panose="02020603050405020304" pitchFamily="18" charset="0"/>
                <a:cs typeface="Times New Roman" panose="02020603050405020304" pitchFamily="18" charset="0"/>
              </a:rPr>
              <a:t>16,9</a:t>
            </a:r>
            <a:r>
              <a:rPr lang="ru-RU" sz="1300" b="1" dirty="0" smtClean="0">
                <a:solidFill>
                  <a:srgbClr val="FF0000"/>
                </a:solidFill>
                <a:latin typeface="Times New Roman" panose="02020603050405020304" pitchFamily="18" charset="0"/>
                <a:cs typeface="Times New Roman" panose="02020603050405020304" pitchFamily="18" charset="0"/>
              </a:rPr>
              <a:t>%</a:t>
            </a:r>
            <a:endParaRPr lang="ru-RU" sz="1300" b="1" dirty="0">
              <a:solidFill>
                <a:srgbClr val="FF0000"/>
              </a:solidFill>
              <a:latin typeface="Times New Roman" panose="02020603050405020304" pitchFamily="18" charset="0"/>
              <a:cs typeface="Times New Roman" panose="02020603050405020304" pitchFamily="18" charset="0"/>
            </a:endParaRPr>
          </a:p>
        </p:txBody>
      </p:sp>
      <p:pic>
        <p:nvPicPr>
          <p:cNvPr id="73" name="Picture 2" descr="K:\Общая для обмена\!Audio and Video!\Минфин\besplatnoe_seo_prodvijeni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729" y="5013176"/>
            <a:ext cx="2410272" cy="1515011"/>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p:cNvSpPr txBox="1"/>
          <p:nvPr/>
        </p:nvSpPr>
        <p:spPr>
          <a:xfrm>
            <a:off x="2804509" y="5291883"/>
            <a:ext cx="5926684" cy="1208842"/>
          </a:xfrm>
          <a:prstGeom prst="wedgeRoundRectCallout">
            <a:avLst>
              <a:gd name="adj1" fmla="val 42448"/>
              <a:gd name="adj2" fmla="val -75503"/>
              <a:gd name="adj3" fmla="val 16667"/>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300" dirty="0" smtClean="0">
                <a:latin typeface="Times New Roman" panose="02020603050405020304" pitchFamily="18" charset="0"/>
                <a:cs typeface="Times New Roman" panose="02020603050405020304" pitchFamily="18" charset="0"/>
              </a:rPr>
              <a:t>Наибольшая сумма налоговых льгот приходится на налог на имущество организаций (в 2020 году 59,5% от общего объема льгот).</a:t>
            </a:r>
          </a:p>
          <a:p>
            <a:pPr algn="just"/>
            <a:r>
              <a:rPr lang="ru-RU" sz="1300" i="1" dirty="0" smtClean="0">
                <a:latin typeface="Times New Roman" panose="02020603050405020304" pitchFamily="18" charset="0"/>
                <a:cs typeface="Times New Roman" panose="02020603050405020304" pitchFamily="18" charset="0"/>
              </a:rPr>
              <a:t>По результатам сводной оценки эффективности предоставленных в 2020 году в соответствии с региональным законодательством налоговых льгот, льготы признаны эффективными.</a:t>
            </a:r>
            <a:endParaRPr lang="ru-RU" sz="1300" i="1" dirty="0">
              <a:latin typeface="Times New Roman" panose="02020603050405020304" pitchFamily="18" charset="0"/>
              <a:cs typeface="Times New Roman" panose="02020603050405020304" pitchFamily="18" charset="0"/>
            </a:endParaRPr>
          </a:p>
        </p:txBody>
      </p:sp>
      <p:sp>
        <p:nvSpPr>
          <p:cNvPr id="65" name="Заголовок 1"/>
          <p:cNvSpPr txBox="1">
            <a:spLocks/>
          </p:cNvSpPr>
          <p:nvPr/>
        </p:nvSpPr>
        <p:spPr>
          <a:xfrm>
            <a:off x="259729" y="58237"/>
            <a:ext cx="7020577" cy="50405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700" dirty="0">
                <a:solidFill>
                  <a:schemeClr val="tx1"/>
                </a:solidFill>
                <a:effectLst/>
                <a:latin typeface="Times New Roman" panose="02020603050405020304" pitchFamily="18" charset="0"/>
                <a:cs typeface="Times New Roman" panose="02020603050405020304" pitchFamily="18" charset="0"/>
              </a:rPr>
              <a:t>Выпадающие доходы республиканского бюджета Чувашской Республики в связи с предоставлением налоговых льгот</a:t>
            </a:r>
          </a:p>
        </p:txBody>
      </p:sp>
      <p:cxnSp>
        <p:nvCxnSpPr>
          <p:cNvPr id="66" name="Прямая соединительная линия 65"/>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3" name="Номер слайда 2"/>
          <p:cNvSpPr>
            <a:spLocks noGrp="1"/>
          </p:cNvSpPr>
          <p:nvPr>
            <p:ph type="sldNum" sz="quarter" idx="12"/>
          </p:nvPr>
        </p:nvSpPr>
        <p:spPr/>
        <p:txBody>
          <a:bodyPr/>
          <a:lstStyle/>
          <a:p>
            <a:pPr>
              <a:defRPr/>
            </a:pPr>
            <a:fld id="{8135DCAC-F131-4C56-82C1-BB591457AF70}" type="slidenum">
              <a:rPr lang="ru-RU" smtClean="0"/>
              <a:pPr>
                <a:defRPr/>
              </a:pPr>
              <a:t>23</a:t>
            </a:fld>
            <a:endParaRPr lang="ru-RU" dirty="0"/>
          </a:p>
        </p:txBody>
      </p:sp>
      <p:sp>
        <p:nvSpPr>
          <p:cNvPr id="63" name="TextBox 62"/>
          <p:cNvSpPr txBox="1"/>
          <p:nvPr/>
        </p:nvSpPr>
        <p:spPr>
          <a:xfrm>
            <a:off x="3598485" y="843348"/>
            <a:ext cx="935064" cy="338554"/>
          </a:xfrm>
          <a:prstGeom prst="rect">
            <a:avLst/>
          </a:prstGeom>
          <a:noFill/>
        </p:spPr>
        <p:txBody>
          <a:bodyPr wrap="none" rtlCol="0">
            <a:spAutoFit/>
          </a:bodyPr>
          <a:lstStyle/>
          <a:p>
            <a:r>
              <a:rPr lang="ru-RU" sz="1600" b="1" dirty="0" smtClean="0">
                <a:solidFill>
                  <a:prstClr val="black"/>
                </a:solidFill>
                <a:latin typeface="Times New Roman" panose="02020603050405020304" pitchFamily="18" charset="0"/>
                <a:cs typeface="Times New Roman" panose="02020603050405020304" pitchFamily="18" charset="0"/>
              </a:rPr>
              <a:t>201</a:t>
            </a:r>
            <a:r>
              <a:rPr lang="en-US" sz="1600" b="1" dirty="0" smtClean="0">
                <a:solidFill>
                  <a:prstClr val="black"/>
                </a:solidFill>
                <a:latin typeface="Times New Roman" panose="02020603050405020304" pitchFamily="18" charset="0"/>
                <a:cs typeface="Times New Roman" panose="02020603050405020304" pitchFamily="18" charset="0"/>
              </a:rPr>
              <a:t>8</a:t>
            </a:r>
            <a:r>
              <a:rPr lang="ru-RU" sz="1600" b="1" dirty="0" smtClean="0">
                <a:solidFill>
                  <a:prstClr val="black"/>
                </a:solidFill>
                <a:latin typeface="Times New Roman" panose="02020603050405020304" pitchFamily="18" charset="0"/>
                <a:cs typeface="Times New Roman" panose="02020603050405020304" pitchFamily="18" charset="0"/>
              </a:rPr>
              <a:t> год</a:t>
            </a:r>
            <a:endParaRPr lang="ru-RU" sz="1600" b="1" dirty="0">
              <a:solidFill>
                <a:prstClr val="black"/>
              </a:solidFill>
              <a:latin typeface="Times New Roman" panose="02020603050405020304" pitchFamily="18" charset="0"/>
              <a:cs typeface="Times New Roman" panose="02020603050405020304" pitchFamily="18" charset="0"/>
            </a:endParaRPr>
          </a:p>
        </p:txBody>
      </p:sp>
      <p:sp>
        <p:nvSpPr>
          <p:cNvPr id="69" name="Овал 68"/>
          <p:cNvSpPr/>
          <p:nvPr/>
        </p:nvSpPr>
        <p:spPr>
          <a:xfrm>
            <a:off x="3620755" y="4371931"/>
            <a:ext cx="968199" cy="506911"/>
          </a:xfrm>
          <a:prstGeom prst="ellipse">
            <a:avLst/>
          </a:prstGeom>
          <a:solidFill>
            <a:schemeClr val="accent3">
              <a:lumMod val="40000"/>
              <a:lumOff val="60000"/>
            </a:schemeClr>
          </a:solidFill>
          <a:ln w="12700">
            <a:solidFill>
              <a:schemeClr val="accent3">
                <a:lumMod val="60000"/>
                <a:lumOff val="40000"/>
              </a:schemeClr>
            </a:solidFill>
          </a:ln>
          <a:effectLst>
            <a:glow rad="101600">
              <a:schemeClr val="accent3">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prstClr val="black"/>
                </a:solidFill>
                <a:latin typeface="Times New Roman" panose="02020603050405020304" pitchFamily="18" charset="0"/>
                <a:cs typeface="Times New Roman" panose="02020603050405020304" pitchFamily="18" charset="0"/>
              </a:rPr>
              <a:t>7</a:t>
            </a:r>
            <a:r>
              <a:rPr lang="en-US" sz="1400" b="1" dirty="0" smtClean="0">
                <a:solidFill>
                  <a:prstClr val="black"/>
                </a:solidFill>
                <a:latin typeface="Times New Roman" panose="02020603050405020304" pitchFamily="18" charset="0"/>
                <a:cs typeface="Times New Roman" panose="02020603050405020304" pitchFamily="18" charset="0"/>
              </a:rPr>
              <a:t>05,</a:t>
            </a:r>
            <a:r>
              <a:rPr lang="ru-RU" sz="1400" b="1" dirty="0" smtClean="0">
                <a:solidFill>
                  <a:prstClr val="black"/>
                </a:solidFill>
                <a:latin typeface="Times New Roman" panose="02020603050405020304" pitchFamily="18" charset="0"/>
                <a:cs typeface="Times New Roman" panose="02020603050405020304" pitchFamily="18" charset="0"/>
              </a:rPr>
              <a:t>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70" name="Овал 69"/>
          <p:cNvSpPr/>
          <p:nvPr/>
        </p:nvSpPr>
        <p:spPr>
          <a:xfrm>
            <a:off x="3575805" y="3214862"/>
            <a:ext cx="1015583" cy="583326"/>
          </a:xfrm>
          <a:prstGeom prst="ellipse">
            <a:avLst/>
          </a:prstGeom>
          <a:solidFill>
            <a:schemeClr val="accent3">
              <a:lumMod val="40000"/>
              <a:lumOff val="60000"/>
            </a:schemeClr>
          </a:solidFill>
          <a:ln w="12700">
            <a:solidFill>
              <a:schemeClr val="accent3">
                <a:lumMod val="60000"/>
                <a:lumOff val="40000"/>
              </a:schemeClr>
            </a:solidFill>
          </a:ln>
          <a:effectLst>
            <a:glow rad="101600">
              <a:schemeClr val="accent3">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prstClr val="black"/>
                </a:solidFill>
                <a:latin typeface="Times New Roman" panose="02020603050405020304" pitchFamily="18" charset="0"/>
                <a:cs typeface="Times New Roman" panose="02020603050405020304" pitchFamily="18" charset="0"/>
              </a:rPr>
              <a:t>784,4</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71" name="Овал 70"/>
          <p:cNvSpPr/>
          <p:nvPr/>
        </p:nvSpPr>
        <p:spPr>
          <a:xfrm>
            <a:off x="3475512" y="1278434"/>
            <a:ext cx="1162684" cy="556221"/>
          </a:xfrm>
          <a:prstGeom prst="ellipse">
            <a:avLst/>
          </a:prstGeom>
          <a:solidFill>
            <a:schemeClr val="accent3">
              <a:lumMod val="40000"/>
              <a:lumOff val="60000"/>
            </a:schemeClr>
          </a:solidFill>
          <a:ln w="12700">
            <a:solidFill>
              <a:schemeClr val="accent3">
                <a:lumMod val="60000"/>
                <a:lumOff val="40000"/>
              </a:schemeClr>
            </a:solidFill>
          </a:ln>
          <a:effectLst>
            <a:glow rad="101600">
              <a:schemeClr val="accent3">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prstClr val="black"/>
                </a:solidFill>
                <a:latin typeface="Times New Roman" panose="02020603050405020304" pitchFamily="18" charset="0"/>
                <a:cs typeface="Times New Roman" panose="02020603050405020304" pitchFamily="18" charset="0"/>
              </a:rPr>
              <a:t>1 489,7</a:t>
            </a:r>
            <a:endParaRPr lang="ru-RU" sz="1600" b="1" dirty="0">
              <a:solidFill>
                <a:prstClr val="black"/>
              </a:solidFill>
              <a:latin typeface="Times New Roman" panose="02020603050405020304" pitchFamily="18" charset="0"/>
              <a:cs typeface="Times New Roman" panose="02020603050405020304" pitchFamily="18" charset="0"/>
            </a:endParaRPr>
          </a:p>
        </p:txBody>
      </p:sp>
      <p:sp>
        <p:nvSpPr>
          <p:cNvPr id="72" name="Овал 71"/>
          <p:cNvSpPr/>
          <p:nvPr/>
        </p:nvSpPr>
        <p:spPr>
          <a:xfrm>
            <a:off x="3475512" y="2011729"/>
            <a:ext cx="1234692" cy="644510"/>
          </a:xfrm>
          <a:prstGeom prst="ellipse">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0" tIns="0" rIns="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b="1" dirty="0" smtClean="0">
                <a:solidFill>
                  <a:schemeClr val="tx1"/>
                </a:solidFill>
                <a:latin typeface="Times New Roman" panose="02020603050405020304" pitchFamily="18" charset="0"/>
                <a:cs typeface="Times New Roman" panose="02020603050405020304" pitchFamily="18" charset="0"/>
              </a:rPr>
              <a:t>5,2</a:t>
            </a:r>
            <a:r>
              <a:rPr lang="ru-RU" b="1" dirty="0" smtClean="0">
                <a:solidFill>
                  <a:schemeClr val="tx1"/>
                </a:solidFill>
                <a:latin typeface="Times New Roman" panose="02020603050405020304" pitchFamily="18" charset="0"/>
                <a:cs typeface="Times New Roman" panose="02020603050405020304" pitchFamily="18" charset="0"/>
              </a:rPr>
              <a:t>% от </a:t>
            </a:r>
            <a:r>
              <a:rPr lang="ru-RU" b="1" dirty="0">
                <a:solidFill>
                  <a:schemeClr val="tx1"/>
                </a:solidFill>
                <a:latin typeface="Times New Roman" panose="02020603050405020304" pitchFamily="18" charset="0"/>
                <a:cs typeface="Times New Roman" panose="02020603050405020304" pitchFamily="18" charset="0"/>
              </a:rPr>
              <a:t>налоговых доходов</a:t>
            </a:r>
          </a:p>
          <a:p>
            <a:pPr algn="ctr">
              <a:defRPr/>
            </a:pPr>
            <a:endParaRPr lang="ru-RU" sz="1000" b="1" dirty="0" smtClean="0">
              <a:solidFill>
                <a:schemeClr val="tx1"/>
              </a:solidFill>
              <a:latin typeface="Times New Roman" panose="02020603050405020304" pitchFamily="18" charset="0"/>
              <a:cs typeface="Times New Roman" panose="02020603050405020304" pitchFamily="18" charset="0"/>
            </a:endParaRPr>
          </a:p>
        </p:txBody>
      </p:sp>
      <p:cxnSp>
        <p:nvCxnSpPr>
          <p:cNvPr id="74" name="Прямая со стрелкой 73"/>
          <p:cNvCxnSpPr/>
          <p:nvPr/>
        </p:nvCxnSpPr>
        <p:spPr>
          <a:xfrm>
            <a:off x="6922608" y="3543159"/>
            <a:ext cx="614505" cy="0"/>
          </a:xfrm>
          <a:prstGeom prst="straightConnector1">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76" name="Овал 75"/>
          <p:cNvSpPr/>
          <p:nvPr/>
        </p:nvSpPr>
        <p:spPr>
          <a:xfrm>
            <a:off x="6331296" y="3151655"/>
            <a:ext cx="1797128" cy="369420"/>
          </a:xfrm>
          <a:prstGeom prst="ellipse">
            <a:avLst/>
          </a:prstGeom>
          <a:noFill/>
          <a:ln w="6350">
            <a:noFill/>
          </a:ln>
        </p:spPr>
        <p:style>
          <a:lnRef idx="2">
            <a:schemeClr val="accent2"/>
          </a:lnRef>
          <a:fillRef idx="1">
            <a:schemeClr val="lt1"/>
          </a:fillRef>
          <a:effectRef idx="0">
            <a:schemeClr val="accent2"/>
          </a:effectRef>
          <a:fontRef idx="minor">
            <a:schemeClr val="dk1"/>
          </a:fontRef>
        </p:style>
        <p:txBody>
          <a:bodyPr lIns="72000" rIns="72000" rtlCol="0" anchor="ctr"/>
          <a:lstStyle/>
          <a:p>
            <a:pPr algn="ctr"/>
            <a:r>
              <a:rPr lang="ru-RU" sz="1300" b="1" dirty="0" smtClean="0">
                <a:solidFill>
                  <a:srgbClr val="FF0000"/>
                </a:solidFill>
                <a:latin typeface="Times New Roman" panose="02020603050405020304" pitchFamily="18" charset="0"/>
                <a:cs typeface="Times New Roman" panose="02020603050405020304" pitchFamily="18" charset="0"/>
              </a:rPr>
              <a:t>-</a:t>
            </a:r>
            <a:r>
              <a:rPr lang="en-US" sz="1300" b="1" dirty="0" smtClean="0">
                <a:solidFill>
                  <a:srgbClr val="FF0000"/>
                </a:solidFill>
                <a:latin typeface="Times New Roman" panose="02020603050405020304" pitchFamily="18" charset="0"/>
                <a:cs typeface="Times New Roman" panose="02020603050405020304" pitchFamily="18" charset="0"/>
              </a:rPr>
              <a:t> </a:t>
            </a:r>
            <a:r>
              <a:rPr lang="ru-RU" sz="1300" b="1" dirty="0" smtClean="0">
                <a:solidFill>
                  <a:srgbClr val="FF0000"/>
                </a:solidFill>
                <a:latin typeface="Times New Roman" panose="02020603050405020304" pitchFamily="18" charset="0"/>
                <a:cs typeface="Times New Roman" panose="02020603050405020304" pitchFamily="18" charset="0"/>
              </a:rPr>
              <a:t>89,9</a:t>
            </a:r>
          </a:p>
        </p:txBody>
      </p:sp>
      <p:sp>
        <p:nvSpPr>
          <p:cNvPr id="78" name="TextBox 77"/>
          <p:cNvSpPr txBox="1"/>
          <p:nvPr/>
        </p:nvSpPr>
        <p:spPr>
          <a:xfrm>
            <a:off x="6777578" y="3635696"/>
            <a:ext cx="968547" cy="292388"/>
          </a:xfrm>
          <a:prstGeom prst="rect">
            <a:avLst/>
          </a:prstGeom>
          <a:noFill/>
        </p:spPr>
        <p:txBody>
          <a:bodyPr wrap="square" rtlCol="0">
            <a:spAutoFit/>
          </a:bodyPr>
          <a:lstStyle/>
          <a:p>
            <a:pPr algn="ctr"/>
            <a:r>
              <a:rPr lang="ru-RU" sz="1300" b="1" dirty="0" smtClean="0">
                <a:solidFill>
                  <a:srgbClr val="FF0000"/>
                </a:solidFill>
                <a:latin typeface="Times New Roman" panose="02020603050405020304" pitchFamily="18" charset="0"/>
                <a:cs typeface="Times New Roman" panose="02020603050405020304" pitchFamily="18" charset="0"/>
              </a:rPr>
              <a:t>- 12,2%</a:t>
            </a:r>
            <a:endParaRPr lang="ru-RU" sz="1300" b="1" dirty="0">
              <a:solidFill>
                <a:srgbClr val="FF0000"/>
              </a:solidFill>
              <a:latin typeface="Times New Roman" panose="02020603050405020304" pitchFamily="18" charset="0"/>
              <a:cs typeface="Times New Roman" panose="02020603050405020304" pitchFamily="18" charset="0"/>
            </a:endParaRPr>
          </a:p>
        </p:txBody>
      </p:sp>
      <p:sp>
        <p:nvSpPr>
          <p:cNvPr id="44" name="TextBox 1"/>
          <p:cNvSpPr txBox="1">
            <a:spLocks noChangeArrowheads="1"/>
          </p:cNvSpPr>
          <p:nvPr/>
        </p:nvSpPr>
        <p:spPr bwMode="auto">
          <a:xfrm>
            <a:off x="7810192" y="686155"/>
            <a:ext cx="1226304" cy="222565"/>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млн</a:t>
            </a:r>
            <a:r>
              <a:rPr lang="ru-RU" altLang="ru-RU" sz="1200" b="1" dirty="0">
                <a:solidFill>
                  <a:schemeClr val="accent1">
                    <a:lumMod val="75000"/>
                  </a:schemeClr>
                </a:solidFill>
                <a:latin typeface="Times New Roman" panose="02020603050405020304" pitchFamily="18" charset="0"/>
                <a:cs typeface="Times New Roman" panose="02020603050405020304" pitchFamily="18" charset="0"/>
              </a:rPr>
              <a:t>. </a:t>
            </a: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рублей</a:t>
            </a:r>
            <a:endParaRPr lang="ru-RU" altLang="ru-RU" sz="12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45" name="Овал 44"/>
          <p:cNvSpPr/>
          <p:nvPr/>
        </p:nvSpPr>
        <p:spPr>
          <a:xfrm>
            <a:off x="6324961" y="4244455"/>
            <a:ext cx="1716268" cy="369420"/>
          </a:xfrm>
          <a:prstGeom prst="ellipse">
            <a:avLst/>
          </a:prstGeom>
          <a:noFill/>
          <a:ln w="6350">
            <a:noFill/>
          </a:ln>
        </p:spPr>
        <p:style>
          <a:lnRef idx="2">
            <a:schemeClr val="accent2"/>
          </a:lnRef>
          <a:fillRef idx="1">
            <a:schemeClr val="lt1"/>
          </a:fillRef>
          <a:effectRef idx="0">
            <a:schemeClr val="accent2"/>
          </a:effectRef>
          <a:fontRef idx="minor">
            <a:schemeClr val="dk1"/>
          </a:fontRef>
        </p:style>
        <p:txBody>
          <a:bodyPr lIns="72000" rIns="72000" rtlCol="0" anchor="ctr"/>
          <a:lstStyle/>
          <a:p>
            <a:pPr algn="ctr"/>
            <a:r>
              <a:rPr lang="ru-RU" sz="1300" b="1" dirty="0" smtClean="0">
                <a:solidFill>
                  <a:srgbClr val="00B050"/>
                </a:solidFill>
                <a:latin typeface="Times New Roman" panose="02020603050405020304" pitchFamily="18" charset="0"/>
                <a:cs typeface="Times New Roman" panose="02020603050405020304" pitchFamily="18" charset="0"/>
              </a:rPr>
              <a:t>+</a:t>
            </a:r>
            <a:r>
              <a:rPr lang="en-US" sz="1300" b="1" dirty="0" smtClean="0">
                <a:solidFill>
                  <a:srgbClr val="00B050"/>
                </a:solidFill>
                <a:latin typeface="Times New Roman" panose="02020603050405020304" pitchFamily="18" charset="0"/>
                <a:cs typeface="Times New Roman" panose="02020603050405020304" pitchFamily="18" charset="0"/>
              </a:rPr>
              <a:t> </a:t>
            </a:r>
            <a:r>
              <a:rPr lang="ru-RU" sz="1300" b="1" dirty="0" smtClean="0">
                <a:solidFill>
                  <a:srgbClr val="00B050"/>
                </a:solidFill>
                <a:latin typeface="Times New Roman" panose="02020603050405020304" pitchFamily="18" charset="0"/>
                <a:cs typeface="Times New Roman" panose="02020603050405020304" pitchFamily="18" charset="0"/>
              </a:rPr>
              <a:t>248,4</a:t>
            </a:r>
          </a:p>
        </p:txBody>
      </p:sp>
      <p:sp>
        <p:nvSpPr>
          <p:cNvPr id="47" name="TextBox 46"/>
          <p:cNvSpPr txBox="1"/>
          <p:nvPr/>
        </p:nvSpPr>
        <p:spPr>
          <a:xfrm>
            <a:off x="6777578" y="4680502"/>
            <a:ext cx="877839" cy="292388"/>
          </a:xfrm>
          <a:prstGeom prst="rect">
            <a:avLst/>
          </a:prstGeom>
          <a:noFill/>
        </p:spPr>
        <p:txBody>
          <a:bodyPr wrap="square" rtlCol="0">
            <a:spAutoFit/>
          </a:bodyPr>
          <a:lstStyle/>
          <a:p>
            <a:pPr algn="ctr"/>
            <a:r>
              <a:rPr lang="ru-RU" sz="1300" b="1" dirty="0" smtClean="0">
                <a:solidFill>
                  <a:srgbClr val="00B050"/>
                </a:solidFill>
                <a:latin typeface="Times New Roman" panose="02020603050405020304" pitchFamily="18" charset="0"/>
                <a:cs typeface="Times New Roman" panose="02020603050405020304" pitchFamily="18" charset="0"/>
              </a:rPr>
              <a:t>+</a:t>
            </a:r>
            <a:r>
              <a:rPr lang="en-US" sz="1300" b="1" dirty="0" smtClean="0">
                <a:solidFill>
                  <a:srgbClr val="00B050"/>
                </a:solidFill>
                <a:latin typeface="Times New Roman" panose="02020603050405020304" pitchFamily="18" charset="0"/>
                <a:cs typeface="Times New Roman" panose="02020603050405020304" pitchFamily="18" charset="0"/>
              </a:rPr>
              <a:t> </a:t>
            </a:r>
            <a:r>
              <a:rPr lang="ru-RU" sz="1300" b="1" dirty="0" smtClean="0">
                <a:solidFill>
                  <a:srgbClr val="00B050"/>
                </a:solidFill>
                <a:latin typeface="Times New Roman" panose="02020603050405020304" pitchFamily="18" charset="0"/>
                <a:cs typeface="Times New Roman" panose="02020603050405020304" pitchFamily="18" charset="0"/>
              </a:rPr>
              <a:t>49,7%</a:t>
            </a:r>
            <a:endParaRPr lang="ru-RU" sz="1300" b="1" dirty="0">
              <a:solidFill>
                <a:srgbClr val="00B050"/>
              </a:solidFill>
              <a:latin typeface="Times New Roman" panose="02020603050405020304" pitchFamily="18" charset="0"/>
              <a:cs typeface="Times New Roman" panose="02020603050405020304" pitchFamily="18" charset="0"/>
            </a:endParaRPr>
          </a:p>
        </p:txBody>
      </p:sp>
      <p:cxnSp>
        <p:nvCxnSpPr>
          <p:cNvPr id="48" name="Прямая со стрелкой 47"/>
          <p:cNvCxnSpPr/>
          <p:nvPr/>
        </p:nvCxnSpPr>
        <p:spPr>
          <a:xfrm>
            <a:off x="6922608" y="4670893"/>
            <a:ext cx="525910" cy="9609"/>
          </a:xfrm>
          <a:prstGeom prst="straightConnector1">
            <a:avLst/>
          </a:prstGeom>
          <a:ln>
            <a:headEnd type="none" w="med" len="med"/>
            <a:tailEnd type="triangle" w="med" len="med"/>
          </a:ln>
        </p:spPr>
        <p:style>
          <a:lnRef idx="3">
            <a:schemeClr val="accent4"/>
          </a:lnRef>
          <a:fillRef idx="0">
            <a:schemeClr val="accent4"/>
          </a:fillRef>
          <a:effectRef idx="2">
            <a:schemeClr val="accent4"/>
          </a:effectRef>
          <a:fontRef idx="minor">
            <a:schemeClr val="tx1"/>
          </a:fontRef>
        </p:style>
      </p:cxnSp>
      <p:cxnSp>
        <p:nvCxnSpPr>
          <p:cNvPr id="49" name="Прямая со стрелкой 48"/>
          <p:cNvCxnSpPr/>
          <p:nvPr/>
        </p:nvCxnSpPr>
        <p:spPr>
          <a:xfrm>
            <a:off x="4875655" y="4667581"/>
            <a:ext cx="614505" cy="0"/>
          </a:xfrm>
          <a:prstGeom prst="straightConnector1">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50" name="Овал 49"/>
          <p:cNvSpPr/>
          <p:nvPr/>
        </p:nvSpPr>
        <p:spPr>
          <a:xfrm>
            <a:off x="4284343" y="4244455"/>
            <a:ext cx="1797128" cy="369420"/>
          </a:xfrm>
          <a:prstGeom prst="ellipse">
            <a:avLst/>
          </a:prstGeom>
          <a:noFill/>
          <a:ln w="6350">
            <a:noFill/>
          </a:ln>
        </p:spPr>
        <p:style>
          <a:lnRef idx="2">
            <a:schemeClr val="accent2"/>
          </a:lnRef>
          <a:fillRef idx="1">
            <a:schemeClr val="lt1"/>
          </a:fillRef>
          <a:effectRef idx="0">
            <a:schemeClr val="accent2"/>
          </a:effectRef>
          <a:fontRef idx="minor">
            <a:schemeClr val="dk1"/>
          </a:fontRef>
        </p:style>
        <p:txBody>
          <a:bodyPr lIns="72000" rIns="72000" rtlCol="0" anchor="ctr"/>
          <a:lstStyle/>
          <a:p>
            <a:pPr algn="ctr"/>
            <a:r>
              <a:rPr lang="en-US" sz="1300" b="1" dirty="0" smtClean="0">
                <a:solidFill>
                  <a:srgbClr val="FF0000"/>
                </a:solidFill>
                <a:latin typeface="Times New Roman" panose="02020603050405020304" pitchFamily="18" charset="0"/>
                <a:cs typeface="Times New Roman" panose="02020603050405020304" pitchFamily="18" charset="0"/>
              </a:rPr>
              <a:t>- 205,8</a:t>
            </a:r>
            <a:endParaRPr lang="ru-RU" sz="1300" b="1" dirty="0" smtClean="0">
              <a:solidFill>
                <a:srgbClr val="FF0000"/>
              </a:solidFill>
              <a:latin typeface="Times New Roman" panose="02020603050405020304" pitchFamily="18" charset="0"/>
              <a:cs typeface="Times New Roman" panose="02020603050405020304" pitchFamily="18" charset="0"/>
            </a:endParaRPr>
          </a:p>
        </p:txBody>
      </p:sp>
      <p:sp>
        <p:nvSpPr>
          <p:cNvPr id="68" name="TextBox 67"/>
          <p:cNvSpPr txBox="1"/>
          <p:nvPr/>
        </p:nvSpPr>
        <p:spPr>
          <a:xfrm>
            <a:off x="4809472" y="4680132"/>
            <a:ext cx="832598" cy="292388"/>
          </a:xfrm>
          <a:prstGeom prst="rect">
            <a:avLst/>
          </a:prstGeom>
          <a:noFill/>
        </p:spPr>
        <p:txBody>
          <a:bodyPr wrap="square" rtlCol="0">
            <a:spAutoFit/>
          </a:bodyPr>
          <a:lstStyle/>
          <a:p>
            <a:pPr algn="ctr"/>
            <a:r>
              <a:rPr lang="ru-RU" sz="1300" b="1" dirty="0">
                <a:solidFill>
                  <a:srgbClr val="FF0000"/>
                </a:solidFill>
                <a:latin typeface="Times New Roman" panose="02020603050405020304" pitchFamily="18" charset="0"/>
                <a:cs typeface="Times New Roman" panose="02020603050405020304" pitchFamily="18" charset="0"/>
              </a:rPr>
              <a:t>-</a:t>
            </a:r>
            <a:r>
              <a:rPr lang="ru-RU" sz="1300" b="1" dirty="0" smtClean="0">
                <a:solidFill>
                  <a:srgbClr val="FF0000"/>
                </a:solidFill>
                <a:latin typeface="Times New Roman" panose="02020603050405020304" pitchFamily="18" charset="0"/>
                <a:cs typeface="Times New Roman" panose="02020603050405020304" pitchFamily="18" charset="0"/>
              </a:rPr>
              <a:t> </a:t>
            </a:r>
            <a:r>
              <a:rPr lang="en-US" sz="1300" b="1" dirty="0" smtClean="0">
                <a:solidFill>
                  <a:srgbClr val="FF0000"/>
                </a:solidFill>
                <a:latin typeface="Times New Roman" panose="02020603050405020304" pitchFamily="18" charset="0"/>
                <a:cs typeface="Times New Roman" panose="02020603050405020304" pitchFamily="18" charset="0"/>
              </a:rPr>
              <a:t>29,2</a:t>
            </a:r>
            <a:r>
              <a:rPr lang="ru-RU" sz="1300" b="1" dirty="0" smtClean="0">
                <a:solidFill>
                  <a:srgbClr val="FF0000"/>
                </a:solidFill>
                <a:latin typeface="Times New Roman" panose="02020603050405020304" pitchFamily="18" charset="0"/>
                <a:cs typeface="Times New Roman" panose="02020603050405020304" pitchFamily="18" charset="0"/>
              </a:rPr>
              <a:t>%</a:t>
            </a:r>
            <a:endParaRPr lang="ru-RU" sz="1300" b="1" dirty="0">
              <a:solidFill>
                <a:srgbClr val="FF0000"/>
              </a:solidFill>
              <a:latin typeface="Times New Roman" panose="02020603050405020304" pitchFamily="18" charset="0"/>
              <a:cs typeface="Times New Roman" panose="02020603050405020304" pitchFamily="18" charset="0"/>
            </a:endParaRPr>
          </a:p>
        </p:txBody>
      </p:sp>
      <p:sp>
        <p:nvSpPr>
          <p:cNvPr id="55" name="Овал 54"/>
          <p:cNvSpPr/>
          <p:nvPr/>
        </p:nvSpPr>
        <p:spPr>
          <a:xfrm>
            <a:off x="6358363" y="1145790"/>
            <a:ext cx="1716268" cy="369420"/>
          </a:xfrm>
          <a:prstGeom prst="ellipse">
            <a:avLst/>
          </a:prstGeom>
          <a:noFill/>
          <a:ln w="6350">
            <a:noFill/>
          </a:ln>
        </p:spPr>
        <p:style>
          <a:lnRef idx="2">
            <a:schemeClr val="accent2"/>
          </a:lnRef>
          <a:fillRef idx="1">
            <a:schemeClr val="lt1"/>
          </a:fillRef>
          <a:effectRef idx="0">
            <a:schemeClr val="accent2"/>
          </a:effectRef>
          <a:fontRef idx="minor">
            <a:schemeClr val="dk1"/>
          </a:fontRef>
        </p:style>
        <p:txBody>
          <a:bodyPr lIns="72000" rIns="72000" rtlCol="0" anchor="ctr"/>
          <a:lstStyle/>
          <a:p>
            <a:pPr algn="ctr"/>
            <a:r>
              <a:rPr lang="ru-RU" sz="1300" b="1" dirty="0" smtClean="0">
                <a:solidFill>
                  <a:srgbClr val="00B050"/>
                </a:solidFill>
                <a:latin typeface="Times New Roman" panose="02020603050405020304" pitchFamily="18" charset="0"/>
                <a:cs typeface="Times New Roman" panose="02020603050405020304" pitchFamily="18" charset="0"/>
              </a:rPr>
              <a:t>+</a:t>
            </a:r>
            <a:r>
              <a:rPr lang="en-US" sz="1300" b="1" dirty="0" smtClean="0">
                <a:solidFill>
                  <a:srgbClr val="00B050"/>
                </a:solidFill>
                <a:latin typeface="Times New Roman" panose="02020603050405020304" pitchFamily="18" charset="0"/>
                <a:cs typeface="Times New Roman" panose="02020603050405020304" pitchFamily="18" charset="0"/>
              </a:rPr>
              <a:t> </a:t>
            </a:r>
            <a:r>
              <a:rPr lang="ru-RU" sz="1300" b="1" dirty="0" smtClean="0">
                <a:solidFill>
                  <a:srgbClr val="00B050"/>
                </a:solidFill>
                <a:latin typeface="Times New Roman" panose="02020603050405020304" pitchFamily="18" charset="0"/>
                <a:cs typeface="Times New Roman" panose="02020603050405020304" pitchFamily="18" charset="0"/>
              </a:rPr>
              <a:t>158,5</a:t>
            </a:r>
          </a:p>
        </p:txBody>
      </p:sp>
      <p:sp>
        <p:nvSpPr>
          <p:cNvPr id="57" name="TextBox 56"/>
          <p:cNvSpPr txBox="1"/>
          <p:nvPr/>
        </p:nvSpPr>
        <p:spPr>
          <a:xfrm>
            <a:off x="6810980" y="1581837"/>
            <a:ext cx="877839" cy="292388"/>
          </a:xfrm>
          <a:prstGeom prst="rect">
            <a:avLst/>
          </a:prstGeom>
          <a:noFill/>
        </p:spPr>
        <p:txBody>
          <a:bodyPr wrap="square" rtlCol="0">
            <a:spAutoFit/>
          </a:bodyPr>
          <a:lstStyle/>
          <a:p>
            <a:pPr algn="ctr"/>
            <a:r>
              <a:rPr lang="ru-RU" sz="1300" b="1" dirty="0" smtClean="0">
                <a:solidFill>
                  <a:srgbClr val="00B050"/>
                </a:solidFill>
                <a:latin typeface="Times New Roman" panose="02020603050405020304" pitchFamily="18" charset="0"/>
                <a:cs typeface="Times New Roman" panose="02020603050405020304" pitchFamily="18" charset="0"/>
              </a:rPr>
              <a:t>+</a:t>
            </a:r>
            <a:r>
              <a:rPr lang="en-US" sz="1300" b="1" dirty="0" smtClean="0">
                <a:solidFill>
                  <a:srgbClr val="00B050"/>
                </a:solidFill>
                <a:latin typeface="Times New Roman" panose="02020603050405020304" pitchFamily="18" charset="0"/>
                <a:cs typeface="Times New Roman" panose="02020603050405020304" pitchFamily="18" charset="0"/>
              </a:rPr>
              <a:t> </a:t>
            </a:r>
            <a:r>
              <a:rPr lang="ru-RU" sz="1300" b="1" dirty="0" smtClean="0">
                <a:solidFill>
                  <a:srgbClr val="00B050"/>
                </a:solidFill>
                <a:latin typeface="Times New Roman" panose="02020603050405020304" pitchFamily="18" charset="0"/>
                <a:cs typeface="Times New Roman" panose="02020603050405020304" pitchFamily="18" charset="0"/>
              </a:rPr>
              <a:t>12,8%</a:t>
            </a:r>
            <a:endParaRPr lang="ru-RU" sz="1300" b="1" dirty="0">
              <a:solidFill>
                <a:srgbClr val="00B050"/>
              </a:solidFill>
              <a:latin typeface="Times New Roman" panose="02020603050405020304" pitchFamily="18" charset="0"/>
              <a:cs typeface="Times New Roman" panose="02020603050405020304" pitchFamily="18" charset="0"/>
            </a:endParaRPr>
          </a:p>
        </p:txBody>
      </p:sp>
      <p:cxnSp>
        <p:nvCxnSpPr>
          <p:cNvPr id="59" name="Прямая со стрелкой 58"/>
          <p:cNvCxnSpPr/>
          <p:nvPr/>
        </p:nvCxnSpPr>
        <p:spPr>
          <a:xfrm>
            <a:off x="6956010" y="1572228"/>
            <a:ext cx="525910" cy="9609"/>
          </a:xfrm>
          <a:prstGeom prst="straightConnector1">
            <a:avLst/>
          </a:prstGeom>
          <a:ln>
            <a:headEnd type="none" w="med" len="med"/>
            <a:tailEnd type="triangle" w="med" len="med"/>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7406429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r>
              <a:rPr lang="ru-RU" dirty="0" smtClean="0"/>
              <a:t>24</a:t>
            </a:r>
            <a:endParaRPr lang="ru-RU" dirty="0"/>
          </a:p>
        </p:txBody>
      </p:sp>
      <p:sp>
        <p:nvSpPr>
          <p:cNvPr id="9" name="Заголовок 1"/>
          <p:cNvSpPr txBox="1">
            <a:spLocks/>
          </p:cNvSpPr>
          <p:nvPr/>
        </p:nvSpPr>
        <p:spPr>
          <a:xfrm>
            <a:off x="259728" y="188640"/>
            <a:ext cx="7613500" cy="50405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Расходы консолидированного бюджета </a:t>
            </a:r>
            <a:r>
              <a:rPr lang="ru-RU" sz="1800" dirty="0">
                <a:solidFill>
                  <a:schemeClr val="tx1"/>
                </a:solidFill>
                <a:effectLst/>
                <a:latin typeface="Times New Roman" panose="02020603050405020304" pitchFamily="18" charset="0"/>
                <a:cs typeface="Times New Roman" panose="02020603050405020304" pitchFamily="18" charset="0"/>
              </a:rPr>
              <a:t>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0" name="Прямая соединительная линия 9"/>
          <p:cNvCxnSpPr/>
          <p:nvPr/>
        </p:nvCxnSpPr>
        <p:spPr>
          <a:xfrm>
            <a:off x="0" y="548680"/>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4" name="Скругленный прямоугольник 3"/>
          <p:cNvSpPr/>
          <p:nvPr/>
        </p:nvSpPr>
        <p:spPr>
          <a:xfrm>
            <a:off x="6948264" y="584712"/>
            <a:ext cx="648000" cy="25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2021г.</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12" name="Скругленный прямоугольник 11"/>
          <p:cNvSpPr/>
          <p:nvPr/>
        </p:nvSpPr>
        <p:spPr>
          <a:xfrm>
            <a:off x="5292080" y="584712"/>
            <a:ext cx="648000" cy="25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2019г.</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13" name="Скругленный прямоугольник 12"/>
          <p:cNvSpPr/>
          <p:nvPr/>
        </p:nvSpPr>
        <p:spPr>
          <a:xfrm>
            <a:off x="6084168" y="584712"/>
            <a:ext cx="648000" cy="25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2020г.</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14" name="Скругленный прямоугольник 13"/>
          <p:cNvSpPr/>
          <p:nvPr/>
        </p:nvSpPr>
        <p:spPr>
          <a:xfrm>
            <a:off x="7717374" y="584712"/>
            <a:ext cx="576000" cy="25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800" dirty="0" smtClean="0">
                <a:solidFill>
                  <a:schemeClr val="tx1"/>
                </a:solidFill>
                <a:latin typeface="Times New Roman" panose="02020603050405020304" pitchFamily="18" charset="0"/>
                <a:cs typeface="Times New Roman" panose="02020603050405020304" pitchFamily="18" charset="0"/>
              </a:rPr>
              <a:t>2021/ 2020, %</a:t>
            </a:r>
            <a:endParaRPr lang="ru-RU" sz="800" dirty="0">
              <a:solidFill>
                <a:schemeClr val="tx1"/>
              </a:solidFill>
              <a:latin typeface="Times New Roman" panose="02020603050405020304" pitchFamily="18" charset="0"/>
              <a:cs typeface="Times New Roman" panose="02020603050405020304" pitchFamily="18" charset="0"/>
            </a:endParaRPr>
          </a:p>
        </p:txBody>
      </p:sp>
      <p:sp>
        <p:nvSpPr>
          <p:cNvPr id="15" name="Скругленный прямоугольник 14"/>
          <p:cNvSpPr/>
          <p:nvPr/>
        </p:nvSpPr>
        <p:spPr>
          <a:xfrm>
            <a:off x="8388488" y="584712"/>
            <a:ext cx="576000" cy="25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800" dirty="0" smtClean="0">
                <a:solidFill>
                  <a:schemeClr val="tx1"/>
                </a:solidFill>
                <a:latin typeface="Times New Roman" panose="02020603050405020304" pitchFamily="18" charset="0"/>
                <a:cs typeface="Times New Roman" panose="02020603050405020304" pitchFamily="18" charset="0"/>
              </a:rPr>
              <a:t>2020/ 2019, %</a:t>
            </a:r>
            <a:endParaRPr lang="ru-RU" sz="800" dirty="0">
              <a:solidFill>
                <a:schemeClr val="tx1"/>
              </a:solidFill>
              <a:latin typeface="Times New Roman" panose="02020603050405020304" pitchFamily="18" charset="0"/>
              <a:cs typeface="Times New Roman" panose="02020603050405020304" pitchFamily="18"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4176603534"/>
              </p:ext>
            </p:extLst>
          </p:nvPr>
        </p:nvGraphicFramePr>
        <p:xfrm>
          <a:off x="162168" y="908720"/>
          <a:ext cx="8802320" cy="5668201"/>
        </p:xfrm>
        <a:graphic>
          <a:graphicData uri="http://schemas.openxmlformats.org/drawingml/2006/table">
            <a:tbl>
              <a:tblPr/>
              <a:tblGrid>
                <a:gridCol w="476617"/>
                <a:gridCol w="4594107"/>
                <a:gridCol w="820951"/>
                <a:gridCol w="820951"/>
                <a:gridCol w="820951"/>
                <a:gridCol w="671689"/>
                <a:gridCol w="597054"/>
              </a:tblGrid>
              <a:tr h="95108">
                <a:tc>
                  <a:txBody>
                    <a:bodyPr/>
                    <a:lstStyle/>
                    <a:p>
                      <a:pPr algn="l" rtl="0" fontAlgn="b"/>
                      <a:r>
                        <a:rPr lang="ru-RU" sz="900" b="1" i="0" u="none" strike="noStrike" dirty="0">
                          <a:solidFill>
                            <a:srgbClr val="000000"/>
                          </a:solidFill>
                          <a:effectLst/>
                          <a:latin typeface="+mn-lt"/>
                        </a:rPr>
                        <a:t>0100</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dirty="0">
                          <a:solidFill>
                            <a:srgbClr val="000000"/>
                          </a:solidFill>
                          <a:effectLst/>
                          <a:latin typeface="+mn-lt"/>
                        </a:rPr>
                        <a:t>ОБЩЕГОСУДАРСТВЕННЫЕ ВОПРОСЫ</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Trebuchet MS"/>
                        </a:rPr>
                        <a:t>3 188 817,76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3</a:t>
                      </a:r>
                      <a:r>
                        <a:rPr lang="ru-RU" sz="900" b="1" i="0" u="none" strike="noStrike" baseline="0" dirty="0" smtClean="0">
                          <a:solidFill>
                            <a:srgbClr val="000000"/>
                          </a:solidFill>
                          <a:effectLst/>
                          <a:latin typeface="Trebuchet MS"/>
                        </a:rPr>
                        <a:t> 503 338,3</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3 790 843,8</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108,2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109,9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266239">
                <a:tc>
                  <a:txBody>
                    <a:bodyPr/>
                    <a:lstStyle/>
                    <a:p>
                      <a:pPr algn="l" rtl="0" fontAlgn="b"/>
                      <a:r>
                        <a:rPr lang="ru-RU" sz="900" b="0" i="0" u="none" strike="noStrike" dirty="0">
                          <a:solidFill>
                            <a:srgbClr val="000000"/>
                          </a:solidFill>
                          <a:effectLst/>
                          <a:latin typeface="+mn-lt"/>
                        </a:rPr>
                        <a:t>0103</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Функционирование законодательных (представительных) органов государственной власти и представительных органов муниципальных образований</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117 958,34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118 365,8</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127 196,2 </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107,5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100,3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277304">
                <a:tc>
                  <a:txBody>
                    <a:bodyPr/>
                    <a:lstStyle/>
                    <a:p>
                      <a:pPr algn="l" rtl="0" fontAlgn="b"/>
                      <a:r>
                        <a:rPr lang="ru-RU" sz="900" b="0" i="0" u="none" strike="noStrike">
                          <a:solidFill>
                            <a:srgbClr val="000000"/>
                          </a:solidFill>
                          <a:effectLst/>
                          <a:latin typeface="+mn-lt"/>
                        </a:rPr>
                        <a:t>0104</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Функционирование Правительства </a:t>
                      </a:r>
                      <a:r>
                        <a:rPr lang="ru-RU" sz="900" b="0" i="0" u="none" strike="noStrike" dirty="0" smtClean="0">
                          <a:solidFill>
                            <a:srgbClr val="000000"/>
                          </a:solidFill>
                          <a:effectLst/>
                          <a:latin typeface="+mn-lt"/>
                        </a:rPr>
                        <a:t>РФ</a:t>
                      </a:r>
                      <a:r>
                        <a:rPr lang="en-US" sz="900" b="0" i="0" u="none" strike="noStrike" dirty="0" smtClean="0">
                          <a:solidFill>
                            <a:srgbClr val="000000"/>
                          </a:solidFill>
                          <a:effectLst/>
                          <a:latin typeface="+mn-lt"/>
                        </a:rPr>
                        <a:t>?</a:t>
                      </a:r>
                      <a:r>
                        <a:rPr lang="ru-RU" sz="900" b="0" i="0" u="none" strike="noStrike" dirty="0" smtClean="0">
                          <a:solidFill>
                            <a:srgbClr val="000000"/>
                          </a:solidFill>
                          <a:effectLst/>
                          <a:latin typeface="+mn-lt"/>
                        </a:rPr>
                        <a:t> </a:t>
                      </a:r>
                      <a:r>
                        <a:rPr lang="ru-RU" sz="900" b="0" i="0" u="none" strike="noStrike" dirty="0">
                          <a:solidFill>
                            <a:srgbClr val="000000"/>
                          </a:solidFill>
                          <a:effectLst/>
                          <a:latin typeface="+mn-lt"/>
                        </a:rPr>
                        <a:t>высших исполнительных органов государственной власти субъектов Российской Федерации, местных администраций</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1 180 328,33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1 247 510,5</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1 392 287,5</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111,6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105,7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215526">
                <a:tc>
                  <a:txBody>
                    <a:bodyPr/>
                    <a:lstStyle/>
                    <a:p>
                      <a:pPr algn="l" rtl="0" fontAlgn="b"/>
                      <a:r>
                        <a:rPr lang="ru-RU" sz="900" b="0" i="0" u="none" strike="noStrike">
                          <a:solidFill>
                            <a:srgbClr val="000000"/>
                          </a:solidFill>
                          <a:effectLst/>
                          <a:latin typeface="+mn-lt"/>
                        </a:rPr>
                        <a:t>0105</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Судебная система</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135 710,87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130 197,0</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155</a:t>
                      </a:r>
                      <a:r>
                        <a:rPr lang="ru-RU" sz="900" b="0" i="0" u="none" strike="noStrike" baseline="0" dirty="0" smtClean="0">
                          <a:solidFill>
                            <a:srgbClr val="000000"/>
                          </a:solidFill>
                          <a:effectLst/>
                          <a:latin typeface="Trebuchet MS"/>
                        </a:rPr>
                        <a:t> 269,2</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119,3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95,9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266239">
                <a:tc>
                  <a:txBody>
                    <a:bodyPr/>
                    <a:lstStyle/>
                    <a:p>
                      <a:pPr algn="l" rtl="0" fontAlgn="b"/>
                      <a:r>
                        <a:rPr lang="ru-RU" sz="900" b="0" i="0" u="none" strike="noStrike">
                          <a:solidFill>
                            <a:srgbClr val="000000"/>
                          </a:solidFill>
                          <a:effectLst/>
                          <a:latin typeface="+mn-lt"/>
                        </a:rPr>
                        <a:t>0106</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Обеспечение деятельности финансовых, налоговых и таможенных органов и органов финансового (финансово-бюджетного) надзора</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291 586,82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298 350,8</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319 848,5</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107,2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102,3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0107</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Обеспечение проведения выборов и референдумов</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23 954,16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348 777,2</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138 462,0</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39,7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1456,0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0111</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Резервные фонды</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0,00</a:t>
                      </a:r>
                      <a:r>
                        <a:rPr lang="ru-RU" sz="900" b="0" i="0" u="none" strike="noStrike" dirty="0">
                          <a:solidFill>
                            <a:srgbClr val="000000"/>
                          </a:solidFill>
                          <a:effectLst/>
                          <a:latin typeface="Trebuchet MS"/>
                        </a:rPr>
                        <a:t> </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0,0</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0</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fontAlgn="b"/>
                      <a:endParaRPr lang="ru-RU" sz="900" b="1" i="0" u="none" strike="noStrike">
                        <a:solidFill>
                          <a:srgbClr val="000000"/>
                        </a:solidFill>
                        <a:effectLst/>
                        <a:latin typeface="Calibri"/>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fontAlgn="b"/>
                      <a:endParaRPr lang="ru-RU" sz="900" b="1" i="0" u="none" strike="noStrike" dirty="0">
                        <a:solidFill>
                          <a:srgbClr val="000000"/>
                        </a:solidFill>
                        <a:effectLst/>
                        <a:latin typeface="Calibri"/>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0112</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Прикладные научные исследования в области общегосударственных вопросов</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225,00</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225,0</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150,0</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66,7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100,0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0113</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Другие общегосударственные вопросы</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1 439 054,24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1 359 912,0</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1 657 630,2</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121,9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94,5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1" i="0" u="none" strike="noStrike">
                          <a:solidFill>
                            <a:srgbClr val="000000"/>
                          </a:solidFill>
                          <a:effectLst/>
                          <a:latin typeface="+mn-lt"/>
                        </a:rPr>
                        <a:t>0200</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dirty="0">
                          <a:solidFill>
                            <a:srgbClr val="000000"/>
                          </a:solidFill>
                          <a:effectLst/>
                          <a:latin typeface="+mn-lt"/>
                        </a:rPr>
                        <a:t>НАЦИОНАЛЬНАЯ ОБОРОНА</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Trebuchet MS"/>
                        </a:rPr>
                        <a:t>32 920,30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36 003,4</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36 598,8</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101,7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109,4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0203</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Мобилизационная и вневойсковая подготовка</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32 920,30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36 003,4</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36 598,8</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101,7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109,4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1" i="0" u="none" strike="noStrike">
                          <a:solidFill>
                            <a:srgbClr val="000000"/>
                          </a:solidFill>
                          <a:effectLst/>
                          <a:latin typeface="+mn-lt"/>
                        </a:rPr>
                        <a:t>0300</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dirty="0">
                          <a:solidFill>
                            <a:srgbClr val="000000"/>
                          </a:solidFill>
                          <a:effectLst/>
                          <a:latin typeface="+mn-lt"/>
                        </a:rPr>
                        <a:t>НАЦИОНАЛЬНАЯ БЕЗОПАСНОСТЬ И ПРАВООХРАНИТЕЛЬНАЯ ДЕЯТЕЛЬНОСТЬ</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Trebuchet MS"/>
                        </a:rPr>
                        <a:t>790 892,50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581 239,6</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558 712,1</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96,1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73,5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0304</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Органы юстиции</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134 595,16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111 775,6</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87 079,3</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77,9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83,0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266239">
                <a:tc>
                  <a:txBody>
                    <a:bodyPr/>
                    <a:lstStyle/>
                    <a:p>
                      <a:pPr algn="l" rtl="0" fontAlgn="b"/>
                      <a:r>
                        <a:rPr lang="ru-RU" sz="900" b="0" i="0" u="none" strike="noStrike">
                          <a:solidFill>
                            <a:srgbClr val="000000"/>
                          </a:solidFill>
                          <a:effectLst/>
                          <a:latin typeface="+mn-lt"/>
                        </a:rPr>
                        <a:t>0309</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Защита населения и территории от чрезвычайных ситуаций природного и техногенного характера, гражданская оборона</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177 721,25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166 699,8</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130 785,0</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78,5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93,8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0310</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Обеспечение пожарной безопасности</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164 464,55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178 304,7</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291 364,1</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163,4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108,4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76972">
                <a:tc>
                  <a:txBody>
                    <a:bodyPr/>
                    <a:lstStyle/>
                    <a:p>
                      <a:pPr algn="l" rtl="0" fontAlgn="b"/>
                      <a:r>
                        <a:rPr lang="ru-RU" sz="900" b="0" i="0" u="none" strike="noStrike">
                          <a:solidFill>
                            <a:srgbClr val="000000"/>
                          </a:solidFill>
                          <a:effectLst/>
                          <a:latin typeface="+mn-lt"/>
                        </a:rPr>
                        <a:t>0314</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Другие вопросы в области </a:t>
                      </a:r>
                      <a:r>
                        <a:rPr lang="ru-RU" sz="900" b="0" i="0" u="none" strike="noStrike" dirty="0" smtClean="0">
                          <a:solidFill>
                            <a:srgbClr val="000000"/>
                          </a:solidFill>
                          <a:effectLst/>
                          <a:latin typeface="+mn-lt"/>
                        </a:rPr>
                        <a:t>нац. </a:t>
                      </a:r>
                      <a:r>
                        <a:rPr lang="ru-RU" sz="900" b="0" i="0" u="none" strike="noStrike" dirty="0">
                          <a:solidFill>
                            <a:srgbClr val="000000"/>
                          </a:solidFill>
                          <a:effectLst/>
                          <a:latin typeface="+mn-lt"/>
                        </a:rPr>
                        <a:t>безопасности и правоохранительной деятельности</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314 111,54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124</a:t>
                      </a:r>
                      <a:r>
                        <a:rPr lang="ru-RU" sz="900" b="0" i="0" u="none" strike="noStrike" baseline="0" dirty="0" smtClean="0">
                          <a:solidFill>
                            <a:srgbClr val="000000"/>
                          </a:solidFill>
                          <a:effectLst/>
                          <a:latin typeface="Trebuchet MS"/>
                        </a:rPr>
                        <a:t> 459,5</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49 483,5</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39,8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39,6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1" i="0" u="none" strike="noStrike">
                          <a:solidFill>
                            <a:srgbClr val="000000"/>
                          </a:solidFill>
                          <a:effectLst/>
                          <a:latin typeface="+mn-lt"/>
                        </a:rPr>
                        <a:t>0400</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a:solidFill>
                            <a:srgbClr val="000000"/>
                          </a:solidFill>
                          <a:effectLst/>
                          <a:latin typeface="+mn-lt"/>
                        </a:rPr>
                        <a:t>НАЦИОНАЛЬНАЯ ЭКОНОМИКА</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Trebuchet MS"/>
                        </a:rPr>
                        <a:t>10 709 258,86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12 419 370,8</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12 485</a:t>
                      </a:r>
                      <a:r>
                        <a:rPr lang="ru-RU" sz="900" b="1" i="0" u="none" strike="noStrike" baseline="0" dirty="0" smtClean="0">
                          <a:solidFill>
                            <a:srgbClr val="000000"/>
                          </a:solidFill>
                          <a:effectLst/>
                          <a:latin typeface="Trebuchet MS"/>
                        </a:rPr>
                        <a:t> 866,5</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100,5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116,0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0401</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Общеэкономические вопросы</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346 718,01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358 718</a:t>
                      </a:r>
                      <a:r>
                        <a:rPr lang="ru-RU" sz="900" b="0" i="0" u="none" strike="noStrike" baseline="0" dirty="0" smtClean="0">
                          <a:solidFill>
                            <a:srgbClr val="000000"/>
                          </a:solidFill>
                          <a:effectLst/>
                          <a:latin typeface="Trebuchet MS"/>
                        </a:rPr>
                        <a:t>,4</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286 207,2</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79,8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103,5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0405</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Сельское хозяйство и рыболовство</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2 116 977,75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2 385 336,7</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3</a:t>
                      </a:r>
                      <a:r>
                        <a:rPr lang="ru-RU" sz="900" b="0" i="0" u="none" strike="noStrike" baseline="0" dirty="0" smtClean="0">
                          <a:solidFill>
                            <a:srgbClr val="000000"/>
                          </a:solidFill>
                          <a:effectLst/>
                          <a:latin typeface="Trebuchet MS"/>
                        </a:rPr>
                        <a:t> 457 810,8</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145,0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112,7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0406</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Водное хозяйство</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56 439,53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31 793,9</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52 091,2</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163,8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56,3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0407</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Лесное хозяйство</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255 756,36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163 940,1</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155 257,4</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94,7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64,1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0408</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Транспорт</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295 337,79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423 774,0</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1 476 081,6</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348,3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143,5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0409</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Дорожное хозяйство (дорожные фонды)</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6 177 078,84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6 861 226,0</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7 243 042,4</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105,6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111,1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0412</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Другие вопросы в области национальной экономики</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1 460 950,58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2 058 482,0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1 789 583,9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86,9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140,9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1" i="0" u="none" strike="noStrike">
                          <a:solidFill>
                            <a:srgbClr val="000000"/>
                          </a:solidFill>
                          <a:effectLst/>
                          <a:latin typeface="+mn-lt"/>
                        </a:rPr>
                        <a:t>0500</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a:solidFill>
                            <a:srgbClr val="000000"/>
                          </a:solidFill>
                          <a:effectLst/>
                          <a:latin typeface="+mn-lt"/>
                        </a:rPr>
                        <a:t>ЖИЛИЩНО-КОММУНАЛЬНОЕ ХОЗЯЙСТВО</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2 834 167,20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4 491 232,6</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5 999 810,0</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133,6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158,5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0">
                <a:tc>
                  <a:txBody>
                    <a:bodyPr/>
                    <a:lstStyle/>
                    <a:p>
                      <a:pPr algn="l" rtl="0" fontAlgn="b"/>
                      <a:r>
                        <a:rPr lang="ru-RU" sz="900" b="0" i="0" u="none" strike="noStrike">
                          <a:solidFill>
                            <a:srgbClr val="000000"/>
                          </a:solidFill>
                          <a:effectLst/>
                          <a:latin typeface="+mn-lt"/>
                        </a:rPr>
                        <a:t>0501</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Жилищное хозяйство</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320 355,36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288 540,7</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347 736,7</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120,5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90,1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0502</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Коммунальное хозяйство</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914 605,56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725 762,9</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a:t>
                      </a:r>
                      <a:r>
                        <a:rPr lang="ru-RU" sz="900" b="0" i="0" u="none" strike="noStrike" baseline="0" dirty="0" smtClean="0">
                          <a:solidFill>
                            <a:srgbClr val="000000"/>
                          </a:solidFill>
                          <a:effectLst/>
                          <a:latin typeface="Trebuchet MS"/>
                        </a:rPr>
                        <a:t> 944 482,8</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267,9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79,4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0503</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Благоустройство</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1 381 169,34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2 967 753,8</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3 188 286,7</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107,4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214,9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0505</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Другие вопросы в области жилищно-коммунального хозяйства</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218 036,94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509 175,2</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519 303,7</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102,0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233,5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1" i="0" u="none" strike="noStrike">
                          <a:solidFill>
                            <a:srgbClr val="000000"/>
                          </a:solidFill>
                          <a:effectLst/>
                          <a:latin typeface="+mn-lt"/>
                        </a:rPr>
                        <a:t>0600</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a:solidFill>
                            <a:srgbClr val="000000"/>
                          </a:solidFill>
                          <a:effectLst/>
                          <a:latin typeface="+mn-lt"/>
                        </a:rPr>
                        <a:t>ОХРАНА ОКРУЖАЮЩЕЙ СРЕДЫ</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Trebuchet MS"/>
                        </a:rPr>
                        <a:t>422 613,40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1 018 351,5</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839 680,9</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82,5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241,0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dirty="0" smtClean="0">
                          <a:solidFill>
                            <a:srgbClr val="000000"/>
                          </a:solidFill>
                          <a:effectLst/>
                          <a:latin typeface="+mn-lt"/>
                        </a:rPr>
                        <a:t>0602</a:t>
                      </a:r>
                      <a:endParaRPr lang="ru-RU" sz="900" b="0" i="0" u="none" strike="noStrike" dirty="0">
                        <a:solidFill>
                          <a:srgbClr val="000000"/>
                        </a:solidFill>
                        <a:effectLst/>
                        <a:latin typeface="+mn-lt"/>
                      </a:endParaRP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smtClean="0">
                          <a:solidFill>
                            <a:srgbClr val="000000"/>
                          </a:solidFill>
                          <a:effectLst/>
                          <a:latin typeface="+mn-lt"/>
                        </a:rPr>
                        <a:t>Сбор, удаление отходов и очистка сточных вод</a:t>
                      </a:r>
                      <a:endParaRPr lang="ru-RU" sz="900" b="0" i="0" u="none" strike="noStrike" dirty="0">
                        <a:solidFill>
                          <a:srgbClr val="000000"/>
                        </a:solidFill>
                        <a:effectLst/>
                        <a:latin typeface="+mn-lt"/>
                      </a:endParaRP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346 493,95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340 601,0</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266 749,9</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78,3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98,3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0603</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Охрана объектов растительного и животного мира и среды их обитания</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43 944,11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32 231,6</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32 276,2</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100,1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73,3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76819">
                <a:tc>
                  <a:txBody>
                    <a:bodyPr/>
                    <a:lstStyle/>
                    <a:p>
                      <a:pPr algn="l" rtl="0" fontAlgn="b"/>
                      <a:r>
                        <a:rPr lang="ru-RU" sz="900" b="0" i="0" u="none" strike="noStrike">
                          <a:solidFill>
                            <a:srgbClr val="000000"/>
                          </a:solidFill>
                          <a:effectLst/>
                          <a:latin typeface="+mn-lt"/>
                        </a:rPr>
                        <a:t>0605</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Другие вопросы в области охраны окружающей среды</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32 175,34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645 518,9</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537 654,7</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83,3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2006,3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248714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a:xfrm>
            <a:off x="8147248" y="6520259"/>
            <a:ext cx="1006489" cy="365125"/>
          </a:xfrm>
        </p:spPr>
        <p:txBody>
          <a:bodyPr/>
          <a:lstStyle/>
          <a:p>
            <a:pPr>
              <a:defRPr/>
            </a:pPr>
            <a:r>
              <a:rPr lang="ru-RU" dirty="0" smtClean="0"/>
              <a:t>25</a:t>
            </a:r>
            <a:endParaRPr lang="ru-RU" dirty="0"/>
          </a:p>
        </p:txBody>
      </p:sp>
      <p:sp>
        <p:nvSpPr>
          <p:cNvPr id="9" name="Заголовок 1"/>
          <p:cNvSpPr txBox="1">
            <a:spLocks/>
          </p:cNvSpPr>
          <p:nvPr/>
        </p:nvSpPr>
        <p:spPr>
          <a:xfrm>
            <a:off x="259728" y="188640"/>
            <a:ext cx="7613500" cy="50405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Расходы консолидированного бюджета </a:t>
            </a:r>
            <a:r>
              <a:rPr lang="ru-RU" sz="1800" dirty="0">
                <a:solidFill>
                  <a:schemeClr val="tx1"/>
                </a:solidFill>
                <a:effectLst/>
                <a:latin typeface="Times New Roman" panose="02020603050405020304" pitchFamily="18" charset="0"/>
                <a:cs typeface="Times New Roman" panose="02020603050405020304" pitchFamily="18" charset="0"/>
              </a:rPr>
              <a:t>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0" name="Прямая соединительная линия 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4" name="Скругленный прямоугольник 3"/>
          <p:cNvSpPr/>
          <p:nvPr/>
        </p:nvSpPr>
        <p:spPr>
          <a:xfrm>
            <a:off x="7164360" y="620688"/>
            <a:ext cx="648000" cy="216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2021г.</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12" name="Скругленный прямоугольник 11"/>
          <p:cNvSpPr/>
          <p:nvPr/>
        </p:nvSpPr>
        <p:spPr>
          <a:xfrm>
            <a:off x="5436096" y="620688"/>
            <a:ext cx="648000" cy="216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2019г.</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13" name="Скругленный прямоугольник 12"/>
          <p:cNvSpPr/>
          <p:nvPr/>
        </p:nvSpPr>
        <p:spPr>
          <a:xfrm>
            <a:off x="6300192" y="620688"/>
            <a:ext cx="648000" cy="216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2020г.</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14" name="Скругленный прямоугольник 13"/>
          <p:cNvSpPr/>
          <p:nvPr/>
        </p:nvSpPr>
        <p:spPr>
          <a:xfrm>
            <a:off x="7924883" y="620688"/>
            <a:ext cx="504000" cy="216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700" dirty="0" smtClean="0">
                <a:solidFill>
                  <a:schemeClr val="tx1"/>
                </a:solidFill>
                <a:latin typeface="Times New Roman" panose="02020603050405020304" pitchFamily="18" charset="0"/>
                <a:cs typeface="Times New Roman" panose="02020603050405020304" pitchFamily="18" charset="0"/>
              </a:rPr>
              <a:t>2021/ 2020, %</a:t>
            </a:r>
            <a:endParaRPr lang="ru-RU" sz="700" dirty="0">
              <a:solidFill>
                <a:schemeClr val="tx1"/>
              </a:solidFill>
              <a:latin typeface="Times New Roman" panose="02020603050405020304" pitchFamily="18" charset="0"/>
              <a:cs typeface="Times New Roman" panose="02020603050405020304" pitchFamily="18" charset="0"/>
            </a:endParaRPr>
          </a:p>
        </p:txBody>
      </p:sp>
      <p:sp>
        <p:nvSpPr>
          <p:cNvPr id="15" name="Скругленный прямоугольник 14"/>
          <p:cNvSpPr/>
          <p:nvPr/>
        </p:nvSpPr>
        <p:spPr>
          <a:xfrm>
            <a:off x="8460432" y="620688"/>
            <a:ext cx="504000" cy="216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700" dirty="0" smtClean="0">
                <a:solidFill>
                  <a:schemeClr val="tx1"/>
                </a:solidFill>
                <a:latin typeface="Times New Roman" panose="02020603050405020304" pitchFamily="18" charset="0"/>
                <a:cs typeface="Times New Roman" panose="02020603050405020304" pitchFamily="18" charset="0"/>
              </a:rPr>
              <a:t>2020/ 2019, %</a:t>
            </a:r>
            <a:endParaRPr lang="ru-RU" sz="700" dirty="0">
              <a:solidFill>
                <a:schemeClr val="tx1"/>
              </a:solidFill>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897369608"/>
              </p:ext>
            </p:extLst>
          </p:nvPr>
        </p:nvGraphicFramePr>
        <p:xfrm>
          <a:off x="267436" y="876637"/>
          <a:ext cx="8704760" cy="5720715"/>
        </p:xfrm>
        <a:graphic>
          <a:graphicData uri="http://schemas.openxmlformats.org/drawingml/2006/table">
            <a:tbl>
              <a:tblPr/>
              <a:tblGrid>
                <a:gridCol w="473768"/>
                <a:gridCol w="4558212"/>
                <a:gridCol w="912945"/>
                <a:gridCol w="816062"/>
                <a:gridCol w="863281"/>
                <a:gridCol w="576064"/>
                <a:gridCol w="504428"/>
              </a:tblGrid>
              <a:tr h="145862">
                <a:tc>
                  <a:txBody>
                    <a:bodyPr/>
                    <a:lstStyle/>
                    <a:p>
                      <a:pPr algn="l" rtl="0" fontAlgn="b"/>
                      <a:r>
                        <a:rPr lang="ru-RU" sz="900" b="1" i="0" u="none" strike="noStrike" dirty="0">
                          <a:solidFill>
                            <a:srgbClr val="000000"/>
                          </a:solidFill>
                          <a:effectLst/>
                          <a:latin typeface="+mn-lt"/>
                        </a:rPr>
                        <a:t>0700</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dirty="0">
                          <a:solidFill>
                            <a:srgbClr val="000000"/>
                          </a:solidFill>
                          <a:effectLst/>
                          <a:latin typeface="+mn-lt"/>
                        </a:rPr>
                        <a:t>ОБРАЗОВАНИЕ</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Trebuchet MS"/>
                        </a:rPr>
                        <a:t>21 203 716,43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20 824 812,4</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smtClean="0">
                          <a:solidFill>
                            <a:srgbClr val="000000"/>
                          </a:solidFill>
                          <a:effectLst/>
                          <a:latin typeface="Trebuchet MS"/>
                        </a:rPr>
                        <a:t>24 404 034,0</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117,2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98,2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0" i="0" u="none" strike="noStrike">
                          <a:solidFill>
                            <a:srgbClr val="000000"/>
                          </a:solidFill>
                          <a:effectLst/>
                          <a:latin typeface="+mn-lt"/>
                        </a:rPr>
                        <a:t>0701</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Дошкольное образование</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6 911 827,52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6 093 250,8</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smtClean="0">
                          <a:solidFill>
                            <a:srgbClr val="000000"/>
                          </a:solidFill>
                          <a:effectLst/>
                          <a:latin typeface="Trebuchet MS"/>
                        </a:rPr>
                        <a:t>7 779 202,5</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127,7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88,2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0" i="0" u="none" strike="noStrike">
                          <a:solidFill>
                            <a:srgbClr val="000000"/>
                          </a:solidFill>
                          <a:effectLst/>
                          <a:latin typeface="+mn-lt"/>
                        </a:rPr>
                        <a:t>0702</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Общее образование</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9 976 353,44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10 939 894,7</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smtClean="0">
                          <a:solidFill>
                            <a:srgbClr val="000000"/>
                          </a:solidFill>
                          <a:effectLst/>
                          <a:latin typeface="Trebuchet MS"/>
                        </a:rPr>
                        <a:t>12 867 571,5</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117,6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109,7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0" i="0" u="none" strike="noStrike" dirty="0">
                          <a:solidFill>
                            <a:srgbClr val="000000"/>
                          </a:solidFill>
                          <a:effectLst/>
                          <a:latin typeface="+mn-lt"/>
                        </a:rPr>
                        <a:t>0703</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smtClean="0">
                          <a:solidFill>
                            <a:srgbClr val="000000"/>
                          </a:solidFill>
                          <a:effectLst/>
                          <a:latin typeface="+mn-lt"/>
                        </a:rPr>
                        <a:t>Начальное </a:t>
                      </a:r>
                      <a:r>
                        <a:rPr lang="ru-RU" sz="900" b="0" i="0" u="none" strike="noStrike" dirty="0">
                          <a:solidFill>
                            <a:srgbClr val="000000"/>
                          </a:solidFill>
                          <a:effectLst/>
                          <a:latin typeface="+mn-lt"/>
                        </a:rPr>
                        <a:t>профессиональное образование</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1 684 096,46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a:t>
                      </a:r>
                      <a:r>
                        <a:rPr lang="ru-RU" sz="900" b="0" i="0" u="none" strike="noStrike" baseline="0" dirty="0" smtClean="0">
                          <a:solidFill>
                            <a:srgbClr val="000000"/>
                          </a:solidFill>
                          <a:effectLst/>
                          <a:latin typeface="Trebuchet MS"/>
                        </a:rPr>
                        <a:t> 617 203,1</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smtClean="0">
                          <a:solidFill>
                            <a:srgbClr val="000000"/>
                          </a:solidFill>
                          <a:effectLst/>
                          <a:latin typeface="Trebuchet MS"/>
                        </a:rPr>
                        <a:t>1 330 134,9</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82,2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96,0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0" i="0" u="none" strike="noStrike">
                          <a:solidFill>
                            <a:srgbClr val="000000"/>
                          </a:solidFill>
                          <a:effectLst/>
                          <a:latin typeface="+mn-lt"/>
                        </a:rPr>
                        <a:t>0704</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Среднее профессиональное образование</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1 837 458,55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1 541 792,5</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smtClean="0">
                          <a:solidFill>
                            <a:srgbClr val="000000"/>
                          </a:solidFill>
                          <a:effectLst/>
                          <a:latin typeface="Trebuchet MS"/>
                        </a:rPr>
                        <a:t>1 503 741,1</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97,5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83,9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0" i="0" u="none" strike="noStrike">
                          <a:solidFill>
                            <a:srgbClr val="000000"/>
                          </a:solidFill>
                          <a:effectLst/>
                          <a:latin typeface="+mn-lt"/>
                        </a:rPr>
                        <a:t>0705</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Профессиональная подготовка, переподготовка и повышение квалификации</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79 908,83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94 395,2</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smtClean="0">
                          <a:solidFill>
                            <a:srgbClr val="000000"/>
                          </a:solidFill>
                          <a:effectLst/>
                          <a:latin typeface="Trebuchet MS"/>
                        </a:rPr>
                        <a:t>110 770,3</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117,3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118,1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0" i="0" u="none" strike="noStrike">
                          <a:solidFill>
                            <a:srgbClr val="000000"/>
                          </a:solidFill>
                          <a:effectLst/>
                          <a:latin typeface="+mn-lt"/>
                        </a:rPr>
                        <a:t>0706</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Высшее и послевузовское профессиональное образование</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80 254,46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68 640,0</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smtClean="0">
                          <a:solidFill>
                            <a:srgbClr val="000000"/>
                          </a:solidFill>
                          <a:effectLst/>
                          <a:latin typeface="Trebuchet MS"/>
                        </a:rPr>
                        <a:t>77 391,5</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112,7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85,5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0" i="0" u="none" strike="noStrike">
                          <a:solidFill>
                            <a:srgbClr val="000000"/>
                          </a:solidFill>
                          <a:effectLst/>
                          <a:latin typeface="+mn-lt"/>
                        </a:rPr>
                        <a:t>0707</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Молодежная политика и оздоровление детей</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215 451,29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24 239,0</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smtClean="0">
                          <a:solidFill>
                            <a:srgbClr val="000000"/>
                          </a:solidFill>
                          <a:effectLst/>
                          <a:latin typeface="Trebuchet MS"/>
                        </a:rPr>
                        <a:t>161 635,8</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666,8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11,3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0" i="0" u="none" strike="noStrike">
                          <a:solidFill>
                            <a:srgbClr val="000000"/>
                          </a:solidFill>
                          <a:effectLst/>
                          <a:latin typeface="+mn-lt"/>
                        </a:rPr>
                        <a:t>0708</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Прикладные научные исследования в области образования</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46 557,88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46 326,5</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smtClean="0">
                          <a:solidFill>
                            <a:srgbClr val="000000"/>
                          </a:solidFill>
                          <a:effectLst/>
                          <a:latin typeface="Trebuchet MS"/>
                        </a:rPr>
                        <a:t>46 690,4</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100,8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99,5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0" i="0" u="none" strike="noStrike">
                          <a:solidFill>
                            <a:srgbClr val="000000"/>
                          </a:solidFill>
                          <a:effectLst/>
                          <a:latin typeface="+mn-lt"/>
                        </a:rPr>
                        <a:t>0709</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Другие вопросы в области образования</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371 808,00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399 070,6</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smtClean="0">
                          <a:solidFill>
                            <a:srgbClr val="000000"/>
                          </a:solidFill>
                          <a:effectLst/>
                          <a:latin typeface="Trebuchet MS"/>
                        </a:rPr>
                        <a:t>526 895,7</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132,0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107,3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1" i="0" u="none" strike="noStrike">
                          <a:solidFill>
                            <a:srgbClr val="000000"/>
                          </a:solidFill>
                          <a:effectLst/>
                          <a:latin typeface="+mn-lt"/>
                        </a:rPr>
                        <a:t>0800</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dirty="0">
                          <a:solidFill>
                            <a:srgbClr val="000000"/>
                          </a:solidFill>
                          <a:effectLst/>
                          <a:latin typeface="+mn-lt"/>
                        </a:rPr>
                        <a:t>КУЛЬТУРА, КИНЕМАТОГРАФИЯ</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Trebuchet MS"/>
                        </a:rPr>
                        <a:t>2 609 256,30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3 220 206,6</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smtClean="0">
                          <a:solidFill>
                            <a:srgbClr val="000000"/>
                          </a:solidFill>
                          <a:effectLst/>
                          <a:latin typeface="Trebuchet MS"/>
                        </a:rPr>
                        <a:t>2 957 728,9</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91,8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123,4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0" i="0" u="none" strike="noStrike">
                          <a:solidFill>
                            <a:srgbClr val="000000"/>
                          </a:solidFill>
                          <a:effectLst/>
                          <a:latin typeface="+mn-lt"/>
                        </a:rPr>
                        <a:t>0801</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Культура</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2 432 796,25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3 032 583,3</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smtClean="0">
                          <a:solidFill>
                            <a:srgbClr val="000000"/>
                          </a:solidFill>
                          <a:effectLst/>
                          <a:latin typeface="Trebuchet MS"/>
                        </a:rPr>
                        <a:t>2 775 158,0</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91,5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124,7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0" i="0" u="none" strike="noStrike">
                          <a:solidFill>
                            <a:srgbClr val="000000"/>
                          </a:solidFill>
                          <a:effectLst/>
                          <a:latin typeface="+mn-lt"/>
                        </a:rPr>
                        <a:t>0804</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Другие вопросы в области культуры, кинематографии</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176 460,05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187 623,3</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smtClean="0">
                          <a:solidFill>
                            <a:srgbClr val="000000"/>
                          </a:solidFill>
                          <a:effectLst/>
                          <a:latin typeface="Trebuchet MS"/>
                        </a:rPr>
                        <a:t>182 570,8</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97,3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106,3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1" i="0" u="none" strike="noStrike">
                          <a:solidFill>
                            <a:srgbClr val="000000"/>
                          </a:solidFill>
                          <a:effectLst/>
                          <a:latin typeface="+mn-lt"/>
                        </a:rPr>
                        <a:t>0900</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a:solidFill>
                            <a:srgbClr val="000000"/>
                          </a:solidFill>
                          <a:effectLst/>
                          <a:latin typeface="+mn-lt"/>
                        </a:rPr>
                        <a:t>ЗДРАВООХРАНЕНИЕ</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Trebuchet MS"/>
                        </a:rPr>
                        <a:t>4 753 687,49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8 983 238,1</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smtClean="0">
                          <a:solidFill>
                            <a:srgbClr val="000000"/>
                          </a:solidFill>
                          <a:effectLst/>
                          <a:latin typeface="Trebuchet MS"/>
                        </a:rPr>
                        <a:t>10 430 747,3</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116,1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189,0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0" i="0" u="none" strike="noStrike">
                          <a:solidFill>
                            <a:srgbClr val="000000"/>
                          </a:solidFill>
                          <a:effectLst/>
                          <a:latin typeface="+mn-lt"/>
                        </a:rPr>
                        <a:t>0901</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Стационарная медицинская помощь</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2 017 385,02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4 747 541,5</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smtClean="0">
                          <a:solidFill>
                            <a:srgbClr val="000000"/>
                          </a:solidFill>
                          <a:effectLst/>
                          <a:latin typeface="Trebuchet MS"/>
                        </a:rPr>
                        <a:t>3 051 053,1</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64,3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235,3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0" i="0" u="none" strike="noStrike">
                          <a:solidFill>
                            <a:srgbClr val="000000"/>
                          </a:solidFill>
                          <a:effectLst/>
                          <a:latin typeface="+mn-lt"/>
                        </a:rPr>
                        <a:t>0902</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Амбулаторная помощь</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1 510 623,44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1 649 947,6</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2 180 783,2</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132,2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109,2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0" i="0" u="none" strike="noStrike">
                          <a:solidFill>
                            <a:srgbClr val="000000"/>
                          </a:solidFill>
                          <a:effectLst/>
                          <a:latin typeface="+mn-lt"/>
                        </a:rPr>
                        <a:t>0903</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Медицинская помощь в дневных стационарах всех типов</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26 051,66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19 771,8</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smtClean="0">
                          <a:solidFill>
                            <a:srgbClr val="000000"/>
                          </a:solidFill>
                          <a:effectLst/>
                          <a:latin typeface="Trebuchet MS"/>
                        </a:rPr>
                        <a:t>25 999,7</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131,5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75,9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0" i="0" u="none" strike="noStrike">
                          <a:solidFill>
                            <a:srgbClr val="000000"/>
                          </a:solidFill>
                          <a:effectLst/>
                          <a:latin typeface="+mn-lt"/>
                        </a:rPr>
                        <a:t>0904</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Скорая медицинская помощь</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174 329,01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653 921,1</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smtClean="0">
                          <a:solidFill>
                            <a:srgbClr val="000000"/>
                          </a:solidFill>
                          <a:effectLst/>
                          <a:latin typeface="Trebuchet MS"/>
                        </a:rPr>
                        <a:t>275 383,1</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42,1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375,1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0" i="0" u="none" strike="noStrike">
                          <a:solidFill>
                            <a:srgbClr val="000000"/>
                          </a:solidFill>
                          <a:effectLst/>
                          <a:latin typeface="+mn-lt"/>
                        </a:rPr>
                        <a:t>0905</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Санаторно-оздоровительная помощь</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129 951,39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136 641,6</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smtClean="0">
                          <a:solidFill>
                            <a:srgbClr val="000000"/>
                          </a:solidFill>
                          <a:effectLst/>
                          <a:latin typeface="Trebuchet MS"/>
                        </a:rPr>
                        <a:t>123 346,7</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90,3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105,1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0" i="0" u="none" strike="noStrike">
                          <a:solidFill>
                            <a:srgbClr val="000000"/>
                          </a:solidFill>
                          <a:effectLst/>
                          <a:latin typeface="+mn-lt"/>
                        </a:rPr>
                        <a:t>0906</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Заготовка, переработка, хранение и обеспечение безопасности донорской крови</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75 654,93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72 507,8</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smtClean="0">
                          <a:solidFill>
                            <a:srgbClr val="000000"/>
                          </a:solidFill>
                          <a:effectLst/>
                          <a:latin typeface="Trebuchet MS"/>
                        </a:rPr>
                        <a:t>75 868,0</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104,6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95,8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0" i="0" u="none" strike="noStrike">
                          <a:solidFill>
                            <a:srgbClr val="000000"/>
                          </a:solidFill>
                          <a:effectLst/>
                          <a:latin typeface="+mn-lt"/>
                        </a:rPr>
                        <a:t>0909</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Другие вопросы в области здравоохранения</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819 692,04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1 702 906,7</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smtClean="0">
                          <a:solidFill>
                            <a:srgbClr val="000000"/>
                          </a:solidFill>
                          <a:effectLst/>
                          <a:latin typeface="Trebuchet MS"/>
                        </a:rPr>
                        <a:t>4 698 313,4</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275,9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207,7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1" i="0" u="none" strike="noStrike">
                          <a:solidFill>
                            <a:srgbClr val="000000"/>
                          </a:solidFill>
                          <a:effectLst/>
                          <a:latin typeface="+mn-lt"/>
                        </a:rPr>
                        <a:t>1000</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dirty="0">
                          <a:solidFill>
                            <a:srgbClr val="000000"/>
                          </a:solidFill>
                          <a:effectLst/>
                          <a:latin typeface="+mn-lt"/>
                        </a:rPr>
                        <a:t>СОЦИАЛЬНАЯ ПОЛИТИКА</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Trebuchet MS"/>
                        </a:rPr>
                        <a:t>13 475 255,33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18 977 185,1</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smtClean="0">
                          <a:solidFill>
                            <a:srgbClr val="000000"/>
                          </a:solidFill>
                          <a:effectLst/>
                          <a:latin typeface="Trebuchet MS"/>
                        </a:rPr>
                        <a:t>19 651 624,7</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103,6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140,8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0" i="0" u="none" strike="noStrike">
                          <a:solidFill>
                            <a:srgbClr val="000000"/>
                          </a:solidFill>
                          <a:effectLst/>
                          <a:latin typeface="+mn-lt"/>
                        </a:rPr>
                        <a:t>1001</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Пенсионное обеспечение</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63 105,82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67 739,6</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smtClean="0">
                          <a:solidFill>
                            <a:srgbClr val="000000"/>
                          </a:solidFill>
                          <a:effectLst/>
                          <a:latin typeface="Trebuchet MS"/>
                        </a:rPr>
                        <a:t>64 854,1</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95,7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107,3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0" i="0" u="none" strike="noStrike">
                          <a:solidFill>
                            <a:srgbClr val="000000"/>
                          </a:solidFill>
                          <a:effectLst/>
                          <a:latin typeface="+mn-lt"/>
                        </a:rPr>
                        <a:t>1002</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Социальное обслуживание населения</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1 250 795,69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1 426 326,9</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smtClean="0">
                          <a:solidFill>
                            <a:srgbClr val="000000"/>
                          </a:solidFill>
                          <a:effectLst/>
                          <a:latin typeface="Trebuchet MS"/>
                        </a:rPr>
                        <a:t>127 444,98</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8,9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114,0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0" i="0" u="none" strike="noStrike">
                          <a:solidFill>
                            <a:srgbClr val="000000"/>
                          </a:solidFill>
                          <a:effectLst/>
                          <a:latin typeface="+mn-lt"/>
                        </a:rPr>
                        <a:t>1003</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Социальное обеспечение населения</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10 141 248,79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12 234 366,5</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smtClean="0">
                          <a:solidFill>
                            <a:srgbClr val="000000"/>
                          </a:solidFill>
                          <a:effectLst/>
                          <a:latin typeface="Trebuchet MS"/>
                        </a:rPr>
                        <a:t>11 505 982,1</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94,0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120,6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0" i="0" u="none" strike="noStrike">
                          <a:solidFill>
                            <a:srgbClr val="000000"/>
                          </a:solidFill>
                          <a:effectLst/>
                          <a:latin typeface="+mn-lt"/>
                        </a:rPr>
                        <a:t>1004</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Охрана семьи и детства</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1 954 510,84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5 187 617,2</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smtClean="0">
                          <a:solidFill>
                            <a:srgbClr val="000000"/>
                          </a:solidFill>
                          <a:effectLst/>
                          <a:latin typeface="Trebuchet MS"/>
                        </a:rPr>
                        <a:t>6 728 215,9</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129,7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265,4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0" i="0" u="none" strike="noStrike">
                          <a:solidFill>
                            <a:srgbClr val="000000"/>
                          </a:solidFill>
                          <a:effectLst/>
                          <a:latin typeface="+mn-lt"/>
                        </a:rPr>
                        <a:t>1006</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Другие вопросы в области социальной политики</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65 594,19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61 134,9</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smtClean="0">
                          <a:solidFill>
                            <a:srgbClr val="000000"/>
                          </a:solidFill>
                          <a:effectLst/>
                          <a:latin typeface="Trebuchet MS"/>
                        </a:rPr>
                        <a:t>78 122,7</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127,8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93,2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1" i="0" u="none" strike="noStrike">
                          <a:solidFill>
                            <a:srgbClr val="000000"/>
                          </a:solidFill>
                          <a:effectLst/>
                          <a:latin typeface="+mn-lt"/>
                        </a:rPr>
                        <a:t>1100</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dirty="0">
                          <a:solidFill>
                            <a:srgbClr val="000000"/>
                          </a:solidFill>
                          <a:effectLst/>
                          <a:latin typeface="+mn-lt"/>
                        </a:rPr>
                        <a:t>ФИЗИЧЕСКАЯ КУЛЬТУРА И СПОРТ</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Trebuchet MS"/>
                        </a:rPr>
                        <a:t>1 424 825,90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1 668 839,9</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smtClean="0">
                          <a:solidFill>
                            <a:srgbClr val="000000"/>
                          </a:solidFill>
                          <a:effectLst/>
                          <a:latin typeface="Trebuchet MS"/>
                        </a:rPr>
                        <a:t>1 760 907,3</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105,5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117,1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0" i="0" u="none" strike="noStrike">
                          <a:solidFill>
                            <a:srgbClr val="000000"/>
                          </a:solidFill>
                          <a:effectLst/>
                          <a:latin typeface="+mn-lt"/>
                        </a:rPr>
                        <a:t>1101</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Физическая культура</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91 192,15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114 794,8</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smtClean="0">
                          <a:solidFill>
                            <a:srgbClr val="000000"/>
                          </a:solidFill>
                          <a:effectLst/>
                          <a:latin typeface="Trebuchet MS"/>
                        </a:rPr>
                        <a:t>120 733,9</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105,2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125,9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0" i="0" u="none" strike="noStrike">
                          <a:solidFill>
                            <a:srgbClr val="000000"/>
                          </a:solidFill>
                          <a:effectLst/>
                          <a:latin typeface="+mn-lt"/>
                        </a:rPr>
                        <a:t>1102</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Массовый спорт</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389 797,14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733 531,2</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smtClean="0">
                          <a:solidFill>
                            <a:srgbClr val="000000"/>
                          </a:solidFill>
                          <a:effectLst/>
                          <a:latin typeface="Trebuchet MS"/>
                        </a:rPr>
                        <a:t>788 442,1</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107,5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188,2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0" i="0" u="none" strike="noStrike">
                          <a:solidFill>
                            <a:srgbClr val="000000"/>
                          </a:solidFill>
                          <a:effectLst/>
                          <a:latin typeface="+mn-lt"/>
                        </a:rPr>
                        <a:t>1103</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Спорт высших достижений</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884 010,35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764 563,2</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smtClean="0">
                          <a:solidFill>
                            <a:srgbClr val="000000"/>
                          </a:solidFill>
                          <a:effectLst/>
                          <a:latin typeface="Trebuchet MS"/>
                        </a:rPr>
                        <a:t>796 637,4</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104,2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86,5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0" i="0" u="none" strike="noStrike">
                          <a:solidFill>
                            <a:srgbClr val="000000"/>
                          </a:solidFill>
                          <a:effectLst/>
                          <a:latin typeface="+mn-lt"/>
                        </a:rPr>
                        <a:t>1105</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Другие вопросы в области физической культуры и спорта</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59 826,26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55 950,7</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smtClean="0">
                          <a:solidFill>
                            <a:srgbClr val="000000"/>
                          </a:solidFill>
                          <a:effectLst/>
                          <a:latin typeface="Trebuchet MS"/>
                        </a:rPr>
                        <a:t>55 093,7</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98,5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93,5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1" i="0" u="none" strike="noStrike">
                          <a:solidFill>
                            <a:srgbClr val="000000"/>
                          </a:solidFill>
                          <a:effectLst/>
                          <a:latin typeface="+mn-lt"/>
                        </a:rPr>
                        <a:t>1200</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a:solidFill>
                            <a:srgbClr val="000000"/>
                          </a:solidFill>
                          <a:effectLst/>
                          <a:latin typeface="+mn-lt"/>
                        </a:rPr>
                        <a:t>СРЕДСТВА МАССОВОЙ ИНФОРМАЦИИ</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Trebuchet MS"/>
                        </a:rPr>
                        <a:t>204 629,95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212 347,0</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smtClean="0">
                          <a:solidFill>
                            <a:srgbClr val="000000"/>
                          </a:solidFill>
                          <a:effectLst/>
                          <a:latin typeface="Trebuchet MS"/>
                        </a:rPr>
                        <a:t>205 664,0</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96,9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103,8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0" i="0" u="none" strike="noStrike">
                          <a:solidFill>
                            <a:srgbClr val="000000"/>
                          </a:solidFill>
                          <a:effectLst/>
                          <a:latin typeface="+mn-lt"/>
                        </a:rPr>
                        <a:t>1201</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Телевидение и радиовещание</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104 199,59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103 946,1</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smtClean="0">
                          <a:solidFill>
                            <a:srgbClr val="000000"/>
                          </a:solidFill>
                          <a:effectLst/>
                          <a:latin typeface="Trebuchet MS"/>
                        </a:rPr>
                        <a:t>98 314,2</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94,6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99,8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0" i="0" u="none" strike="noStrike">
                          <a:solidFill>
                            <a:srgbClr val="000000"/>
                          </a:solidFill>
                          <a:effectLst/>
                          <a:latin typeface="+mn-lt"/>
                        </a:rPr>
                        <a:t>1202</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Периодическая печать и издательства</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94 538,74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101 145,9</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smtClean="0">
                          <a:solidFill>
                            <a:srgbClr val="000000"/>
                          </a:solidFill>
                          <a:effectLst/>
                          <a:latin typeface="Trebuchet MS"/>
                        </a:rPr>
                        <a:t>99 086,4</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98,0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107,0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0" i="0" u="none" strike="noStrike">
                          <a:solidFill>
                            <a:srgbClr val="000000"/>
                          </a:solidFill>
                          <a:effectLst/>
                          <a:latin typeface="+mn-lt"/>
                        </a:rPr>
                        <a:t>1204</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Другие вопросы в области средств массовой информации</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5 891,62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7 255,0</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smtClean="0">
                          <a:solidFill>
                            <a:srgbClr val="000000"/>
                          </a:solidFill>
                          <a:effectLst/>
                          <a:latin typeface="Trebuchet MS"/>
                        </a:rPr>
                        <a:t>8 263,4</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113,9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123,1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1" i="0" u="none" strike="noStrike">
                          <a:solidFill>
                            <a:srgbClr val="000000"/>
                          </a:solidFill>
                          <a:effectLst/>
                          <a:latin typeface="+mn-lt"/>
                        </a:rPr>
                        <a:t>1300</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a:solidFill>
                            <a:srgbClr val="000000"/>
                          </a:solidFill>
                          <a:effectLst/>
                          <a:latin typeface="+mn-lt"/>
                        </a:rPr>
                        <a:t>ОБСЛУЖИВАНИЕ ГОСУДАРСТВЕННОГО И МУНИЦИПАЛЬНОГО ДОЛГА</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Trebuchet MS"/>
                        </a:rPr>
                        <a:t>164 233,43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130 306,3</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smtClean="0">
                          <a:solidFill>
                            <a:srgbClr val="000000"/>
                          </a:solidFill>
                          <a:effectLst/>
                          <a:latin typeface="Trebuchet MS"/>
                        </a:rPr>
                        <a:t>63 009,4</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48,4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79,3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0" i="0" u="none" strike="noStrike">
                          <a:solidFill>
                            <a:srgbClr val="000000"/>
                          </a:solidFill>
                          <a:effectLst/>
                          <a:latin typeface="+mn-lt"/>
                        </a:rPr>
                        <a:t>1301</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Обслуживание государственного внутреннего и муниципального долга</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164 233,43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130 306,3</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smtClean="0">
                          <a:solidFill>
                            <a:srgbClr val="000000"/>
                          </a:solidFill>
                          <a:effectLst/>
                          <a:latin typeface="Trebuchet MS"/>
                        </a:rPr>
                        <a:t>63 009,4</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48,4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a:solidFill>
                            <a:srgbClr val="000000"/>
                          </a:solidFill>
                          <a:effectLst/>
                          <a:latin typeface="Calibri"/>
                        </a:rPr>
                        <a:t>79,3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5862">
                <a:tc>
                  <a:txBody>
                    <a:bodyPr/>
                    <a:lstStyle/>
                    <a:p>
                      <a:pPr algn="l" rtl="0" fontAlgn="b"/>
                      <a:r>
                        <a:rPr lang="ru-RU" sz="900" b="0" i="0" u="none" strike="noStrike">
                          <a:solidFill>
                            <a:srgbClr val="000000"/>
                          </a:solidFill>
                          <a:effectLst/>
                          <a:latin typeface="+mn-lt"/>
                        </a:rPr>
                        <a:t> </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dirty="0">
                          <a:solidFill>
                            <a:srgbClr val="000000"/>
                          </a:solidFill>
                          <a:effectLst/>
                          <a:latin typeface="+mn-lt"/>
                        </a:rPr>
                        <a:t>Расходы бюджета - ИТОГО</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Trebuchet MS"/>
                        </a:rPr>
                        <a:t>61 814 274,85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76 066 471,6</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85 185 227,8</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112,0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1" i="0" u="none" strike="noStrike" dirty="0">
                          <a:solidFill>
                            <a:srgbClr val="000000"/>
                          </a:solidFill>
                          <a:effectLst/>
                          <a:latin typeface="Calibri"/>
                        </a:rPr>
                        <a:t>123,1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246285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26</a:t>
            </a:fld>
            <a:endParaRPr lang="ru-RU" dirty="0">
              <a:solidFill>
                <a:prstClr val="black"/>
              </a:solidFill>
            </a:endParaRPr>
          </a:p>
        </p:txBody>
      </p:sp>
      <p:sp>
        <p:nvSpPr>
          <p:cNvPr id="9" name="Заголовок 1"/>
          <p:cNvSpPr txBox="1">
            <a:spLocks/>
          </p:cNvSpPr>
          <p:nvPr/>
        </p:nvSpPr>
        <p:spPr>
          <a:xfrm>
            <a:off x="259729" y="20137"/>
            <a:ext cx="7264599" cy="540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600" dirty="0">
                <a:solidFill>
                  <a:prstClr val="black"/>
                </a:solidFill>
                <a:effectLst/>
                <a:latin typeface="Times New Roman" panose="02020603050405020304" pitchFamily="18" charset="0"/>
                <a:cs typeface="Times New Roman" panose="02020603050405020304" pitchFamily="18" charset="0"/>
              </a:rPr>
              <a:t>Динамика средней заработной платы работников учреждений в социальной </a:t>
            </a:r>
            <a:r>
              <a:rPr lang="ru-RU" sz="1600" dirty="0" smtClean="0">
                <a:solidFill>
                  <a:prstClr val="black"/>
                </a:solidFill>
                <a:effectLst/>
                <a:latin typeface="Times New Roman" panose="02020603050405020304" pitchFamily="18" charset="0"/>
                <a:cs typeface="Times New Roman" panose="02020603050405020304" pitchFamily="18" charset="0"/>
              </a:rPr>
              <a:t>сфере</a:t>
            </a:r>
            <a:endParaRPr lang="ru-RU" sz="1600" dirty="0">
              <a:solidFill>
                <a:prstClr val="black"/>
              </a:solidFill>
              <a:effectLst/>
              <a:latin typeface="Times New Roman" panose="02020603050405020304" pitchFamily="18" charset="0"/>
              <a:cs typeface="Times New Roman" panose="02020603050405020304" pitchFamily="18" charset="0"/>
            </a:endParaRPr>
          </a:p>
        </p:txBody>
      </p:sp>
      <p:sp>
        <p:nvSpPr>
          <p:cNvPr id="11" name="TextBox 1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graphicFrame>
        <p:nvGraphicFramePr>
          <p:cNvPr id="16" name="Таблица 15"/>
          <p:cNvGraphicFramePr>
            <a:graphicFrameLocks noGrp="1"/>
          </p:cNvGraphicFramePr>
          <p:nvPr>
            <p:extLst>
              <p:ext uri="{D42A27DB-BD31-4B8C-83A1-F6EECF244321}">
                <p14:modId xmlns:p14="http://schemas.microsoft.com/office/powerpoint/2010/main" val="2420774006"/>
              </p:ext>
            </p:extLst>
          </p:nvPr>
        </p:nvGraphicFramePr>
        <p:xfrm>
          <a:off x="179516" y="764704"/>
          <a:ext cx="8784971" cy="5708749"/>
        </p:xfrm>
        <a:graphic>
          <a:graphicData uri="http://schemas.openxmlformats.org/drawingml/2006/table">
            <a:tbl>
              <a:tblPr firstRow="1" bandRow="1">
                <a:tableStyleId>{5C22544A-7EE6-4342-B048-85BDC9FD1C3A}</a:tableStyleId>
              </a:tblPr>
              <a:tblGrid>
                <a:gridCol w="2388631"/>
                <a:gridCol w="639634"/>
                <a:gridCol w="639634"/>
                <a:gridCol w="639634"/>
                <a:gridCol w="639634"/>
                <a:gridCol w="639634"/>
                <a:gridCol w="639634"/>
                <a:gridCol w="639634"/>
                <a:gridCol w="639634"/>
                <a:gridCol w="639634"/>
                <a:gridCol w="639634"/>
              </a:tblGrid>
              <a:tr h="179469">
                <a:tc rowSpan="2">
                  <a:txBody>
                    <a:bodyPr/>
                    <a:lstStyle/>
                    <a:p>
                      <a:pPr algn="ctr" rtl="0" fontAlgn="ctr"/>
                      <a:r>
                        <a:rPr lang="ru-RU" sz="900" u="none" strike="noStrike" dirty="0">
                          <a:effectLst/>
                        </a:rPr>
                        <a:t>Категории работников</a:t>
                      </a:r>
                      <a:endParaRPr lang="ru-RU" sz="900" b="1" i="0" u="none" strike="noStrike" dirty="0">
                        <a:solidFill>
                          <a:srgbClr val="000000"/>
                        </a:solidFill>
                        <a:effectLst/>
                        <a:latin typeface="Times New Roman"/>
                      </a:endParaRPr>
                    </a:p>
                  </a:txBody>
                  <a:tcPr marL="3200" marR="3200" marT="3200" marB="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lumMod val="60000"/>
                        <a:lumOff val="40000"/>
                      </a:schemeClr>
                    </a:solidFill>
                  </a:tcPr>
                </a:tc>
                <a:tc gridSpan="2">
                  <a:txBody>
                    <a:bodyPr/>
                    <a:lstStyle/>
                    <a:p>
                      <a:pPr algn="ctr" rtl="0" fontAlgn="ctr"/>
                      <a:r>
                        <a:rPr lang="ru-RU" sz="1050" u="none" strike="noStrike" dirty="0" smtClean="0">
                          <a:effectLst/>
                        </a:rPr>
                        <a:t>2018 (факт)</a:t>
                      </a:r>
                      <a:endParaRPr lang="ru-RU" sz="1050" b="1" i="0" u="none" strike="noStrike" dirty="0">
                        <a:solidFill>
                          <a:srgbClr val="000000"/>
                        </a:solidFill>
                        <a:effectLst/>
                        <a:latin typeface="Times New Roman"/>
                      </a:endParaRPr>
                    </a:p>
                  </a:txBody>
                  <a:tcPr marL="3200" marR="3200" marT="320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gridSpan="2">
                  <a:txBody>
                    <a:bodyPr/>
                    <a:lstStyle/>
                    <a:p>
                      <a:pPr algn="ctr" rtl="0" fontAlgn="ctr"/>
                      <a:r>
                        <a:rPr lang="ru-RU" sz="1050" u="none" strike="noStrike" dirty="0" smtClean="0">
                          <a:effectLst/>
                        </a:rPr>
                        <a:t>2019 (факт)</a:t>
                      </a:r>
                      <a:endParaRPr lang="ru-RU" sz="1050" b="1" i="0" u="none" strike="noStrike" dirty="0">
                        <a:solidFill>
                          <a:srgbClr val="000000"/>
                        </a:solidFill>
                        <a:effectLst/>
                        <a:latin typeface="Times New Roman"/>
                      </a:endParaRPr>
                    </a:p>
                  </a:txBody>
                  <a:tcPr marL="3200" marR="3200" marT="3200" marB="0" anchor="ctr">
                    <a:lnB w="127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gridSpan="2">
                  <a:txBody>
                    <a:bodyPr/>
                    <a:lstStyle/>
                    <a:p>
                      <a:pPr algn="ctr" rtl="0" fontAlgn="ctr"/>
                      <a:r>
                        <a:rPr lang="ru-RU" sz="1050" u="none" strike="noStrike" dirty="0" smtClean="0">
                          <a:solidFill>
                            <a:schemeClr val="bg1"/>
                          </a:solidFill>
                          <a:effectLst/>
                        </a:rPr>
                        <a:t>2020 (факт)</a:t>
                      </a:r>
                      <a:endParaRPr lang="ru-RU" sz="1050" b="1" i="0" u="none" strike="noStrike" dirty="0">
                        <a:solidFill>
                          <a:schemeClr val="bg1"/>
                        </a:solidFill>
                        <a:effectLst/>
                        <a:latin typeface="Times New Roman"/>
                      </a:endParaRPr>
                    </a:p>
                  </a:txBody>
                  <a:tcPr marL="3200" marR="3200" marT="3200" marB="0" anchor="ctr">
                    <a:lnB w="127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gridSpan="2">
                  <a:txBody>
                    <a:bodyPr/>
                    <a:lstStyle/>
                    <a:p>
                      <a:pPr algn="ctr" rtl="0" fontAlgn="ctr"/>
                      <a:r>
                        <a:rPr lang="ru-RU" sz="1050" u="none" strike="noStrike" dirty="0" smtClean="0">
                          <a:solidFill>
                            <a:schemeClr val="bg1"/>
                          </a:solidFill>
                          <a:effectLst/>
                        </a:rPr>
                        <a:t>2021 (факт)</a:t>
                      </a:r>
                      <a:endParaRPr lang="ru-RU" sz="1050" b="1" i="0" u="none" strike="noStrike" dirty="0">
                        <a:solidFill>
                          <a:schemeClr val="bg1"/>
                        </a:solidFill>
                        <a:effectLst/>
                        <a:latin typeface="Times New Roman"/>
                      </a:endParaRPr>
                    </a:p>
                  </a:txBody>
                  <a:tcPr marL="3200" marR="3200" marT="3200" marB="0" anchor="ctr">
                    <a:lnB w="127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gridSpan="2">
                  <a:txBody>
                    <a:bodyPr/>
                    <a:lstStyle/>
                    <a:p>
                      <a:pPr algn="ctr" rtl="0" fontAlgn="ctr"/>
                      <a:r>
                        <a:rPr lang="ru-RU" sz="1050" u="none" strike="noStrike" dirty="0" smtClean="0">
                          <a:solidFill>
                            <a:schemeClr val="bg1"/>
                          </a:solidFill>
                          <a:effectLst/>
                        </a:rPr>
                        <a:t>2022 (план</a:t>
                      </a:r>
                      <a:r>
                        <a:rPr lang="ru-RU" sz="1050" u="none" strike="noStrike" dirty="0">
                          <a:solidFill>
                            <a:schemeClr val="bg1"/>
                          </a:solidFill>
                          <a:effectLst/>
                        </a:rPr>
                        <a:t>)</a:t>
                      </a:r>
                      <a:endParaRPr lang="ru-RU" sz="1050" b="1" i="0" u="none" strike="noStrike" dirty="0">
                        <a:solidFill>
                          <a:schemeClr val="bg1"/>
                        </a:solidFill>
                        <a:effectLst/>
                        <a:latin typeface="Times New Roman"/>
                      </a:endParaRPr>
                    </a:p>
                  </a:txBody>
                  <a:tcPr marL="3200" marR="3200" marT="3200" marB="0" anchor="ctr">
                    <a:lnB w="127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r>
              <a:tr h="606780">
                <a:tc vMerge="1">
                  <a:txBody>
                    <a:bodyPr/>
                    <a:lstStyle/>
                    <a:p>
                      <a:endParaRPr lang="ru-RU"/>
                    </a:p>
                  </a:txBody>
                  <a:tcPr/>
                </a:tc>
                <a:tc>
                  <a:txBody>
                    <a:bodyPr/>
                    <a:lstStyle/>
                    <a:p>
                      <a:pPr algn="ctr" rtl="0" fontAlgn="ctr"/>
                      <a:r>
                        <a:rPr lang="ru-RU" sz="900" u="none" strike="noStrike" dirty="0">
                          <a:effectLst/>
                        </a:rPr>
                        <a:t>Средняя зарплата, руб.</a:t>
                      </a:r>
                      <a:endParaRPr lang="ru-RU" sz="900" b="1" i="0" u="none" strike="noStrike" dirty="0">
                        <a:solidFill>
                          <a:srgbClr val="000000"/>
                        </a:solidFill>
                        <a:effectLst/>
                        <a:latin typeface="Times New Roman"/>
                      </a:endParaRPr>
                    </a:p>
                  </a:txBody>
                  <a:tcPr marL="3200" marR="3200" marT="320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ctr" rtl="0" fontAlgn="ctr"/>
                      <a:r>
                        <a:rPr lang="ru-RU" sz="900" u="none" strike="noStrike" dirty="0">
                          <a:effectLst/>
                        </a:rPr>
                        <a:t>Отношение к средней з/п по ЧР, %</a:t>
                      </a:r>
                      <a:endParaRPr lang="ru-RU" sz="900" b="1" i="0" u="none" strike="noStrike" dirty="0">
                        <a:solidFill>
                          <a:srgbClr val="000000"/>
                        </a:solidFill>
                        <a:effectLst/>
                        <a:latin typeface="Times New Roman"/>
                      </a:endParaRPr>
                    </a:p>
                  </a:txBody>
                  <a:tcPr marL="3200" marR="3200" marT="3200" marB="0" anchor="ctr">
                    <a:lnT w="12700" cap="flat" cmpd="sng" algn="ctr">
                      <a:solidFill>
                        <a:schemeClr val="bg1"/>
                      </a:solidFill>
                      <a:prstDash val="solid"/>
                      <a:round/>
                      <a:headEnd type="none" w="med" len="med"/>
                      <a:tailEnd type="none" w="med" len="med"/>
                    </a:lnT>
                  </a:tcPr>
                </a:tc>
                <a:tc>
                  <a:txBody>
                    <a:bodyPr/>
                    <a:lstStyle/>
                    <a:p>
                      <a:pPr algn="ctr" rtl="0" fontAlgn="ctr"/>
                      <a:r>
                        <a:rPr lang="ru-RU" sz="900" u="none" strike="noStrike" dirty="0">
                          <a:effectLst/>
                        </a:rPr>
                        <a:t>Средняя зарплата, руб.</a:t>
                      </a:r>
                      <a:endParaRPr lang="ru-RU" sz="900" b="1" i="0" u="none" strike="noStrike" dirty="0">
                        <a:solidFill>
                          <a:srgbClr val="000000"/>
                        </a:solidFill>
                        <a:effectLst/>
                        <a:latin typeface="Times New Roman"/>
                      </a:endParaRPr>
                    </a:p>
                  </a:txBody>
                  <a:tcPr marL="3200" marR="3200" marT="3200" marB="0" anchor="ctr">
                    <a:lnT w="12700" cap="flat" cmpd="sng" algn="ctr">
                      <a:solidFill>
                        <a:schemeClr val="bg1"/>
                      </a:solidFill>
                      <a:prstDash val="solid"/>
                      <a:round/>
                      <a:headEnd type="none" w="med" len="med"/>
                      <a:tailEnd type="none" w="med" len="med"/>
                    </a:lnT>
                  </a:tcPr>
                </a:tc>
                <a:tc>
                  <a:txBody>
                    <a:bodyPr/>
                    <a:lstStyle/>
                    <a:p>
                      <a:pPr algn="ctr" rtl="0" fontAlgn="ctr"/>
                      <a:r>
                        <a:rPr lang="ru-RU" sz="900" u="none" strike="noStrike" dirty="0">
                          <a:effectLst/>
                        </a:rPr>
                        <a:t>Отношение к средней з/п по ЧР, %</a:t>
                      </a:r>
                      <a:endParaRPr lang="ru-RU" sz="900" b="1" i="0" u="none" strike="noStrike" dirty="0">
                        <a:solidFill>
                          <a:srgbClr val="000000"/>
                        </a:solidFill>
                        <a:effectLst/>
                        <a:latin typeface="Times New Roman"/>
                      </a:endParaRPr>
                    </a:p>
                  </a:txBody>
                  <a:tcPr marL="3200" marR="3200" marT="3200" marB="0" anchor="ctr">
                    <a:lnT w="12700" cap="flat" cmpd="sng" algn="ctr">
                      <a:solidFill>
                        <a:schemeClr val="bg1"/>
                      </a:solidFill>
                      <a:prstDash val="solid"/>
                      <a:round/>
                      <a:headEnd type="none" w="med" len="med"/>
                      <a:tailEnd type="none" w="med" len="med"/>
                    </a:lnT>
                  </a:tcPr>
                </a:tc>
                <a:tc>
                  <a:txBody>
                    <a:bodyPr/>
                    <a:lstStyle/>
                    <a:p>
                      <a:pPr algn="ctr" rtl="0" fontAlgn="ctr"/>
                      <a:r>
                        <a:rPr lang="ru-RU" sz="900" u="none" strike="noStrike" dirty="0">
                          <a:effectLst/>
                        </a:rPr>
                        <a:t>Средняя зарплата, руб.</a:t>
                      </a:r>
                      <a:endParaRPr lang="ru-RU" sz="900" b="1" i="0" u="none" strike="noStrike" dirty="0">
                        <a:solidFill>
                          <a:srgbClr val="000000"/>
                        </a:solidFill>
                        <a:effectLst/>
                        <a:latin typeface="Times New Roman"/>
                      </a:endParaRPr>
                    </a:p>
                  </a:txBody>
                  <a:tcPr marL="3200" marR="3200" marT="3200" marB="0" anchor="ctr">
                    <a:lnT w="12700" cap="flat" cmpd="sng" algn="ctr">
                      <a:solidFill>
                        <a:schemeClr val="bg1"/>
                      </a:solidFill>
                      <a:prstDash val="solid"/>
                      <a:round/>
                      <a:headEnd type="none" w="med" len="med"/>
                      <a:tailEnd type="none" w="med" len="med"/>
                    </a:lnT>
                  </a:tcPr>
                </a:tc>
                <a:tc>
                  <a:txBody>
                    <a:bodyPr/>
                    <a:lstStyle/>
                    <a:p>
                      <a:pPr algn="ctr" rtl="0" fontAlgn="ctr"/>
                      <a:r>
                        <a:rPr lang="ru-RU" sz="900" u="none" strike="noStrike" dirty="0">
                          <a:effectLst/>
                        </a:rPr>
                        <a:t>Отношение к средней з/п по ЧР, %</a:t>
                      </a:r>
                      <a:endParaRPr lang="ru-RU" sz="900" b="1" i="0" u="none" strike="noStrike" dirty="0">
                        <a:solidFill>
                          <a:srgbClr val="000000"/>
                        </a:solidFill>
                        <a:effectLst/>
                        <a:latin typeface="Times New Roman"/>
                      </a:endParaRPr>
                    </a:p>
                  </a:txBody>
                  <a:tcPr marL="3200" marR="3200" marT="3200" marB="0" anchor="ctr">
                    <a:lnT w="12700" cap="flat" cmpd="sng" algn="ctr">
                      <a:solidFill>
                        <a:schemeClr val="bg1"/>
                      </a:solidFill>
                      <a:prstDash val="solid"/>
                      <a:round/>
                      <a:headEnd type="none" w="med" len="med"/>
                      <a:tailEnd type="none" w="med" len="med"/>
                    </a:lnT>
                  </a:tcPr>
                </a:tc>
                <a:tc>
                  <a:txBody>
                    <a:bodyPr/>
                    <a:lstStyle/>
                    <a:p>
                      <a:pPr algn="ctr" rtl="0" fontAlgn="ctr"/>
                      <a:r>
                        <a:rPr lang="ru-RU" sz="900" u="none" strike="noStrike" dirty="0">
                          <a:solidFill>
                            <a:schemeClr val="tx1"/>
                          </a:solidFill>
                          <a:effectLst/>
                        </a:rPr>
                        <a:t>Средняя зарплата, руб.</a:t>
                      </a:r>
                      <a:endParaRPr lang="ru-RU" sz="900" b="1" i="0" u="none" strike="noStrike" dirty="0">
                        <a:solidFill>
                          <a:schemeClr val="tx1"/>
                        </a:solidFill>
                        <a:effectLst/>
                        <a:latin typeface="Times New Roman"/>
                      </a:endParaRPr>
                    </a:p>
                  </a:txBody>
                  <a:tcPr marL="3200" marR="3200" marT="3200" marB="0" anchor="ctr">
                    <a:lnT w="12700" cap="flat" cmpd="sng" algn="ctr">
                      <a:solidFill>
                        <a:schemeClr val="bg1"/>
                      </a:solidFill>
                      <a:prstDash val="solid"/>
                      <a:round/>
                      <a:headEnd type="none" w="med" len="med"/>
                      <a:tailEnd type="none" w="med" len="med"/>
                    </a:lnT>
                  </a:tcPr>
                </a:tc>
                <a:tc>
                  <a:txBody>
                    <a:bodyPr/>
                    <a:lstStyle/>
                    <a:p>
                      <a:pPr algn="ctr" rtl="0" fontAlgn="ctr"/>
                      <a:r>
                        <a:rPr lang="ru-RU" sz="900" u="none" strike="noStrike" dirty="0">
                          <a:solidFill>
                            <a:schemeClr val="tx1"/>
                          </a:solidFill>
                          <a:effectLst/>
                        </a:rPr>
                        <a:t>Отношение к средней з/п по ЧР, %</a:t>
                      </a:r>
                      <a:endParaRPr lang="ru-RU" sz="900" b="1" i="0" u="none" strike="noStrike" dirty="0">
                        <a:solidFill>
                          <a:schemeClr val="tx1"/>
                        </a:solidFill>
                        <a:effectLst/>
                        <a:latin typeface="Times New Roman"/>
                      </a:endParaRPr>
                    </a:p>
                  </a:txBody>
                  <a:tcPr marL="3200" marR="3200" marT="3200" marB="0" anchor="ctr">
                    <a:lnT w="12700" cap="flat" cmpd="sng" algn="ctr">
                      <a:solidFill>
                        <a:schemeClr val="bg1"/>
                      </a:solidFill>
                      <a:prstDash val="solid"/>
                      <a:round/>
                      <a:headEnd type="none" w="med" len="med"/>
                      <a:tailEnd type="none" w="med" len="med"/>
                    </a:lnT>
                  </a:tcPr>
                </a:tc>
                <a:tc>
                  <a:txBody>
                    <a:bodyPr/>
                    <a:lstStyle/>
                    <a:p>
                      <a:pPr algn="ctr" rtl="0" fontAlgn="ctr"/>
                      <a:r>
                        <a:rPr lang="ru-RU" sz="900" u="none" strike="noStrike" dirty="0">
                          <a:solidFill>
                            <a:schemeClr val="tx1"/>
                          </a:solidFill>
                          <a:effectLst/>
                        </a:rPr>
                        <a:t>Средняя зарплата, руб.</a:t>
                      </a:r>
                      <a:endParaRPr lang="ru-RU" sz="900" b="1" i="0" u="none" strike="noStrike" dirty="0">
                        <a:solidFill>
                          <a:schemeClr val="tx1"/>
                        </a:solidFill>
                        <a:effectLst/>
                        <a:latin typeface="Times New Roman"/>
                      </a:endParaRPr>
                    </a:p>
                  </a:txBody>
                  <a:tcPr marL="3200" marR="3200" marT="3200" marB="0" anchor="ctr">
                    <a:lnT w="12700" cap="flat" cmpd="sng" algn="ctr">
                      <a:solidFill>
                        <a:schemeClr val="bg1"/>
                      </a:solidFill>
                      <a:prstDash val="solid"/>
                      <a:round/>
                      <a:headEnd type="none" w="med" len="med"/>
                      <a:tailEnd type="none" w="med" len="med"/>
                    </a:lnT>
                  </a:tcPr>
                </a:tc>
                <a:tc>
                  <a:txBody>
                    <a:bodyPr/>
                    <a:lstStyle/>
                    <a:p>
                      <a:pPr algn="ctr" rtl="0" fontAlgn="ctr"/>
                      <a:r>
                        <a:rPr lang="ru-RU" sz="900" u="none" strike="noStrike" dirty="0">
                          <a:solidFill>
                            <a:schemeClr val="tx1"/>
                          </a:solidFill>
                          <a:effectLst/>
                        </a:rPr>
                        <a:t>Отношение к средней з/п по ЧР, %</a:t>
                      </a:r>
                      <a:endParaRPr lang="ru-RU" sz="900" b="1" i="0" u="none" strike="noStrike" dirty="0">
                        <a:solidFill>
                          <a:schemeClr val="tx1"/>
                        </a:solidFill>
                        <a:effectLst/>
                        <a:latin typeface="Times New Roman"/>
                      </a:endParaRPr>
                    </a:p>
                  </a:txBody>
                  <a:tcPr marL="3200" marR="3200" marT="3200" marB="0" anchor="ctr">
                    <a:lnT w="12700" cap="flat" cmpd="sng" algn="ctr">
                      <a:solidFill>
                        <a:schemeClr val="bg1"/>
                      </a:solidFill>
                      <a:prstDash val="solid"/>
                      <a:round/>
                      <a:headEnd type="none" w="med" len="med"/>
                      <a:tailEnd type="none" w="med" len="med"/>
                    </a:lnT>
                  </a:tcPr>
                </a:tc>
              </a:tr>
              <a:tr h="154334">
                <a:tc>
                  <a:txBody>
                    <a:bodyPr/>
                    <a:lstStyle/>
                    <a:p>
                      <a:pPr algn="l" fontAlgn="t"/>
                      <a:r>
                        <a:rPr lang="ru-RU" sz="900" b="1" u="none" strike="noStrike" dirty="0" smtClean="0">
                          <a:effectLst/>
                        </a:rPr>
                        <a:t>ОБРАЗОВАНИЕ</a:t>
                      </a:r>
                      <a:endParaRPr lang="ru-RU" sz="900" b="1" i="0" u="none" strike="noStrike" dirty="0">
                        <a:solidFill>
                          <a:srgbClr val="000000"/>
                        </a:solidFill>
                        <a:effectLst/>
                        <a:latin typeface="Arial"/>
                      </a:endParaRPr>
                    </a:p>
                  </a:txBody>
                  <a:tcPr marL="3200" marR="3200" marT="3200" marB="0">
                    <a:lnT w="12700" cap="flat" cmpd="sng" algn="ctr">
                      <a:solidFill>
                        <a:schemeClr val="bg1"/>
                      </a:solidFill>
                      <a:prstDash val="solid"/>
                      <a:round/>
                      <a:headEnd type="none" w="med" len="med"/>
                      <a:tailEnd type="none" w="med" len="med"/>
                    </a:lnT>
                  </a:tcPr>
                </a:tc>
                <a:tc>
                  <a:txBody>
                    <a:bodyPr/>
                    <a:lstStyle/>
                    <a:p>
                      <a:pPr algn="l" fontAlgn="t"/>
                      <a:r>
                        <a:rPr lang="ru-RU" sz="900" u="none" strike="noStrike" dirty="0">
                          <a:effectLst/>
                        </a:rPr>
                        <a:t> </a:t>
                      </a:r>
                      <a:endParaRPr lang="ru-RU" sz="900" b="0" i="0" u="none" strike="noStrike" dirty="0">
                        <a:solidFill>
                          <a:srgbClr val="000000"/>
                        </a:solidFill>
                        <a:effectLst/>
                        <a:latin typeface="Arial"/>
                      </a:endParaRPr>
                    </a:p>
                  </a:txBody>
                  <a:tcPr marL="3200" marR="3200" marT="3200" marB="0"/>
                </a:tc>
                <a:tc>
                  <a:txBody>
                    <a:bodyPr/>
                    <a:lstStyle/>
                    <a:p>
                      <a:pPr algn="l" fontAlgn="t"/>
                      <a:r>
                        <a:rPr lang="ru-RU" sz="900" u="none" strike="noStrike" dirty="0">
                          <a:effectLst/>
                        </a:rPr>
                        <a:t> </a:t>
                      </a:r>
                      <a:endParaRPr lang="ru-RU" sz="900" b="0" i="0" u="none" strike="noStrike" dirty="0">
                        <a:solidFill>
                          <a:srgbClr val="000000"/>
                        </a:solidFill>
                        <a:effectLst/>
                        <a:latin typeface="Arial"/>
                      </a:endParaRPr>
                    </a:p>
                  </a:txBody>
                  <a:tcPr marL="3200" marR="3200" marT="3200" marB="0"/>
                </a:tc>
                <a:tc>
                  <a:txBody>
                    <a:bodyPr/>
                    <a:lstStyle/>
                    <a:p>
                      <a:pPr algn="l" fontAlgn="t"/>
                      <a:r>
                        <a:rPr lang="ru-RU" sz="900" u="none" strike="noStrike">
                          <a:effectLst/>
                        </a:rPr>
                        <a:t> </a:t>
                      </a:r>
                      <a:endParaRPr lang="ru-RU" sz="900" b="0" i="0" u="none" strike="noStrike">
                        <a:solidFill>
                          <a:srgbClr val="000000"/>
                        </a:solidFill>
                        <a:effectLst/>
                        <a:latin typeface="Arial"/>
                      </a:endParaRPr>
                    </a:p>
                  </a:txBody>
                  <a:tcPr marL="3200" marR="3200" marT="3200" marB="0"/>
                </a:tc>
                <a:tc>
                  <a:txBody>
                    <a:bodyPr/>
                    <a:lstStyle/>
                    <a:p>
                      <a:pPr algn="l" fontAlgn="t"/>
                      <a:r>
                        <a:rPr lang="ru-RU" sz="900" u="none" strike="noStrike">
                          <a:effectLst/>
                        </a:rPr>
                        <a:t> </a:t>
                      </a:r>
                      <a:endParaRPr lang="ru-RU" sz="900" b="0" i="0" u="none" strike="noStrike">
                        <a:solidFill>
                          <a:srgbClr val="000000"/>
                        </a:solidFill>
                        <a:effectLst/>
                        <a:latin typeface="Arial"/>
                      </a:endParaRPr>
                    </a:p>
                  </a:txBody>
                  <a:tcPr marL="3200" marR="3200" marT="3200" marB="0"/>
                </a:tc>
                <a:tc>
                  <a:txBody>
                    <a:bodyPr/>
                    <a:lstStyle/>
                    <a:p>
                      <a:pPr algn="l" fontAlgn="t"/>
                      <a:r>
                        <a:rPr lang="ru-RU" sz="900" u="none" strike="noStrike">
                          <a:effectLst/>
                        </a:rPr>
                        <a:t> </a:t>
                      </a:r>
                      <a:endParaRPr lang="ru-RU" sz="900" b="0" i="0" u="none" strike="noStrike">
                        <a:solidFill>
                          <a:srgbClr val="000000"/>
                        </a:solidFill>
                        <a:effectLst/>
                        <a:latin typeface="Arial"/>
                      </a:endParaRPr>
                    </a:p>
                  </a:txBody>
                  <a:tcPr marL="3200" marR="3200" marT="3200" marB="0"/>
                </a:tc>
                <a:tc>
                  <a:txBody>
                    <a:bodyPr/>
                    <a:lstStyle/>
                    <a:p>
                      <a:pPr algn="l" fontAlgn="t"/>
                      <a:r>
                        <a:rPr lang="ru-RU" sz="900" u="none" strike="noStrike">
                          <a:effectLst/>
                        </a:rPr>
                        <a:t> </a:t>
                      </a:r>
                      <a:endParaRPr lang="ru-RU" sz="900" b="0" i="0" u="none" strike="noStrike">
                        <a:solidFill>
                          <a:srgbClr val="000000"/>
                        </a:solidFill>
                        <a:effectLst/>
                        <a:latin typeface="Arial"/>
                      </a:endParaRPr>
                    </a:p>
                  </a:txBody>
                  <a:tcPr marL="3200" marR="3200" marT="3200" marB="0"/>
                </a:tc>
                <a:tc>
                  <a:txBody>
                    <a:bodyPr/>
                    <a:lstStyle/>
                    <a:p>
                      <a:pPr algn="l" fontAlgn="t"/>
                      <a:r>
                        <a:rPr lang="ru-RU" sz="900" u="none" strike="noStrike" dirty="0">
                          <a:solidFill>
                            <a:schemeClr val="tx1"/>
                          </a:solidFill>
                          <a:effectLst/>
                        </a:rPr>
                        <a:t> </a:t>
                      </a:r>
                      <a:endParaRPr lang="ru-RU" sz="900" b="0" i="0" u="none" strike="noStrike" dirty="0">
                        <a:solidFill>
                          <a:schemeClr val="tx1"/>
                        </a:solidFill>
                        <a:effectLst/>
                        <a:latin typeface="Arial"/>
                      </a:endParaRPr>
                    </a:p>
                  </a:txBody>
                  <a:tcPr marL="3200" marR="3200" marT="3200" marB="0"/>
                </a:tc>
                <a:tc>
                  <a:txBody>
                    <a:bodyPr/>
                    <a:lstStyle/>
                    <a:p>
                      <a:pPr algn="l" fontAlgn="t"/>
                      <a:r>
                        <a:rPr lang="ru-RU" sz="900" u="none" strike="noStrike" dirty="0">
                          <a:solidFill>
                            <a:schemeClr val="tx1"/>
                          </a:solidFill>
                          <a:effectLst/>
                        </a:rPr>
                        <a:t> </a:t>
                      </a:r>
                      <a:endParaRPr lang="ru-RU" sz="900" b="0" i="0" u="none" strike="noStrike" dirty="0">
                        <a:solidFill>
                          <a:schemeClr val="tx1"/>
                        </a:solidFill>
                        <a:effectLst/>
                        <a:latin typeface="Arial"/>
                      </a:endParaRPr>
                    </a:p>
                  </a:txBody>
                  <a:tcPr marL="3200" marR="3200" marT="3200" marB="0"/>
                </a:tc>
                <a:tc>
                  <a:txBody>
                    <a:bodyPr/>
                    <a:lstStyle/>
                    <a:p>
                      <a:pPr algn="l" fontAlgn="t"/>
                      <a:r>
                        <a:rPr lang="ru-RU" sz="900" u="none" strike="noStrike" dirty="0">
                          <a:solidFill>
                            <a:schemeClr val="tx1"/>
                          </a:solidFill>
                          <a:effectLst/>
                        </a:rPr>
                        <a:t> </a:t>
                      </a:r>
                      <a:endParaRPr lang="ru-RU" sz="900" b="0" i="0" u="none" strike="noStrike" dirty="0">
                        <a:solidFill>
                          <a:schemeClr val="tx1"/>
                        </a:solidFill>
                        <a:effectLst/>
                        <a:latin typeface="Arial"/>
                      </a:endParaRPr>
                    </a:p>
                  </a:txBody>
                  <a:tcPr marL="3200" marR="3200" marT="3200" marB="0"/>
                </a:tc>
                <a:tc>
                  <a:txBody>
                    <a:bodyPr/>
                    <a:lstStyle/>
                    <a:p>
                      <a:pPr algn="l" fontAlgn="t"/>
                      <a:r>
                        <a:rPr lang="ru-RU" sz="900" u="none" strike="noStrike" dirty="0">
                          <a:solidFill>
                            <a:schemeClr val="tx1"/>
                          </a:solidFill>
                          <a:effectLst/>
                        </a:rPr>
                        <a:t> </a:t>
                      </a:r>
                      <a:endParaRPr lang="ru-RU" sz="900" b="0" i="0" u="none" strike="noStrike" dirty="0">
                        <a:solidFill>
                          <a:schemeClr val="tx1"/>
                        </a:solidFill>
                        <a:effectLst/>
                        <a:latin typeface="Arial"/>
                      </a:endParaRPr>
                    </a:p>
                  </a:txBody>
                  <a:tcPr marL="3200" marR="3200" marT="3200" marB="0"/>
                </a:tc>
              </a:tr>
              <a:tr h="305149">
                <a:tc>
                  <a:txBody>
                    <a:bodyPr/>
                    <a:lstStyle/>
                    <a:p>
                      <a:pPr algn="l" rtl="0" fontAlgn="ctr"/>
                      <a:r>
                        <a:rPr lang="ru-RU" sz="900" u="none" strike="noStrike" dirty="0">
                          <a:effectLst/>
                        </a:rPr>
                        <a:t>Педагогические работники дошкольных образовательных </a:t>
                      </a:r>
                      <a:r>
                        <a:rPr lang="ru-RU" sz="900" u="none" strike="noStrike" dirty="0" smtClean="0">
                          <a:effectLst/>
                        </a:rPr>
                        <a:t>учреждений*</a:t>
                      </a:r>
                      <a:endParaRPr lang="ru-RU" sz="900" b="0" i="0" u="none" strike="noStrike" dirty="0">
                        <a:solidFill>
                          <a:srgbClr val="000000"/>
                        </a:solidFill>
                        <a:effectLst/>
                        <a:latin typeface="Trebuchet MS"/>
                      </a:endParaRPr>
                    </a:p>
                  </a:txBody>
                  <a:tcPr marL="3200" marR="3200" marT="3200" marB="0" anchor="ctr"/>
                </a:tc>
                <a:tc>
                  <a:txBody>
                    <a:bodyPr/>
                    <a:lstStyle/>
                    <a:p>
                      <a:pPr algn="ctr"/>
                      <a:r>
                        <a:rPr lang="ru-RU" sz="900" dirty="0" smtClean="0">
                          <a:latin typeface="+mn-lt"/>
                          <a:cs typeface="+mn-cs"/>
                        </a:rPr>
                        <a:t>22 499,7</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100,2</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Times New Roman" panose="02020603050405020304" pitchFamily="18" charset="0"/>
                        </a:rPr>
                        <a:t>24 102,0</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100,7</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u="none" strike="noStrike" dirty="0" smtClean="0">
                          <a:solidFill>
                            <a:schemeClr val="tx1"/>
                          </a:solidFill>
                          <a:effectLst/>
                        </a:rPr>
                        <a:t>26280,0</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ru-RU" sz="900" u="none" strike="noStrike" dirty="0" smtClean="0">
                          <a:solidFill>
                            <a:schemeClr val="tx1"/>
                          </a:solidFill>
                          <a:effectLst/>
                        </a:rPr>
                        <a:t>99,4</a:t>
                      </a:r>
                      <a:endParaRPr lang="ru-RU" sz="900" b="0" i="0" u="none" strike="noStrike" dirty="0">
                        <a:solidFill>
                          <a:schemeClr val="tx1"/>
                        </a:solidFill>
                        <a:effectLst/>
                        <a:latin typeface="Trebuchet MS"/>
                      </a:endParaRPr>
                    </a:p>
                  </a:txBody>
                  <a:tcPr marL="3200" marR="3200" marT="3200" marB="0" anchor="ctr"/>
                </a:tc>
                <a:tc>
                  <a:txBody>
                    <a:bodyPr/>
                    <a:lstStyle/>
                    <a:p>
                      <a:pPr marL="0" algn="ctr" defTabSz="914400" rtl="0" eaLnBrk="1" fontAlgn="ctr" latinLnBrk="0" hangingPunct="1"/>
                      <a:r>
                        <a:rPr lang="ru-RU" sz="900" u="none" strike="noStrike" kern="1200" dirty="0" smtClean="0">
                          <a:solidFill>
                            <a:schemeClr val="tx1"/>
                          </a:solidFill>
                          <a:effectLst/>
                          <a:latin typeface="+mn-lt"/>
                          <a:ea typeface="+mn-ea"/>
                          <a:cs typeface="+mn-cs"/>
                        </a:rPr>
                        <a:t>29863,9</a:t>
                      </a:r>
                      <a:endParaRPr lang="ru-RU" sz="900" u="none" strike="noStrike" kern="1200" dirty="0">
                        <a:solidFill>
                          <a:schemeClr val="tx1"/>
                        </a:solidFill>
                        <a:effectLst/>
                        <a:latin typeface="+mn-lt"/>
                        <a:ea typeface="+mn-ea"/>
                        <a:cs typeface="+mn-cs"/>
                      </a:endParaRPr>
                    </a:p>
                  </a:txBody>
                  <a:tcPr marL="3200" marR="3200" marT="3200" marB="0" anchor="ctr"/>
                </a:tc>
                <a:tc>
                  <a:txBody>
                    <a:bodyPr/>
                    <a:lstStyle/>
                    <a:p>
                      <a:pPr marL="0" algn="ctr" defTabSz="914400" rtl="0" eaLnBrk="1" fontAlgn="ctr" latinLnBrk="0" hangingPunct="1"/>
                      <a:r>
                        <a:rPr lang="ru-RU" sz="900" u="none" strike="noStrike" kern="1200" dirty="0" smtClean="0">
                          <a:solidFill>
                            <a:schemeClr val="tx1"/>
                          </a:solidFill>
                          <a:effectLst/>
                          <a:latin typeface="+mn-lt"/>
                          <a:ea typeface="+mn-ea"/>
                          <a:cs typeface="+mn-cs"/>
                        </a:rPr>
                        <a:t>104,4</a:t>
                      </a:r>
                      <a:endParaRPr lang="ru-RU" sz="900" u="none" strike="noStrike" kern="1200" dirty="0">
                        <a:solidFill>
                          <a:schemeClr val="tx1"/>
                        </a:solidFill>
                        <a:effectLst/>
                        <a:latin typeface="+mn-lt"/>
                        <a:ea typeface="+mn-ea"/>
                        <a:cs typeface="+mn-cs"/>
                      </a:endParaRPr>
                    </a:p>
                  </a:txBody>
                  <a:tcPr marL="3200" marR="3200" marT="3200" marB="0" anchor="ctr"/>
                </a:tc>
                <a:tc>
                  <a:txBody>
                    <a:bodyPr/>
                    <a:lstStyle/>
                    <a:p>
                      <a:pPr marL="0" algn="ctr" defTabSz="914400" rtl="0" eaLnBrk="1" fontAlgn="ctr" latinLnBrk="0" hangingPunct="1"/>
                      <a:r>
                        <a:rPr lang="ru-RU" sz="900" u="none" strike="noStrike" kern="1200" dirty="0" smtClean="0">
                          <a:solidFill>
                            <a:schemeClr val="tx1"/>
                          </a:solidFill>
                          <a:effectLst/>
                          <a:latin typeface="+mn-lt"/>
                          <a:ea typeface="+mn-ea"/>
                          <a:cs typeface="+mn-cs"/>
                        </a:rPr>
                        <a:t>29981,0</a:t>
                      </a:r>
                      <a:endParaRPr lang="ru-RU" sz="900" u="none" strike="noStrike" kern="1200" dirty="0">
                        <a:solidFill>
                          <a:schemeClr val="tx1"/>
                        </a:solidFill>
                        <a:effectLst/>
                        <a:latin typeface="+mn-lt"/>
                        <a:ea typeface="+mn-ea"/>
                        <a:cs typeface="+mn-cs"/>
                      </a:endParaRPr>
                    </a:p>
                  </a:txBody>
                  <a:tcPr marL="3200" marR="3200" marT="3200" marB="0" anchor="ctr"/>
                </a:tc>
                <a:tc>
                  <a:txBody>
                    <a:bodyPr/>
                    <a:lstStyle/>
                    <a:p>
                      <a:pPr marL="0" algn="ctr" defTabSz="914400" rtl="0" eaLnBrk="1" fontAlgn="ctr" latinLnBrk="0" hangingPunct="1"/>
                      <a:r>
                        <a:rPr lang="ru-RU" sz="900" u="none" strike="noStrike" kern="1200" dirty="0" smtClean="0">
                          <a:solidFill>
                            <a:schemeClr val="tx1"/>
                          </a:solidFill>
                          <a:effectLst/>
                          <a:latin typeface="+mn-lt"/>
                          <a:ea typeface="+mn-ea"/>
                          <a:cs typeface="+mn-cs"/>
                        </a:rPr>
                        <a:t>100</a:t>
                      </a:r>
                      <a:endParaRPr lang="ru-RU" sz="900" u="none" strike="noStrike" kern="1200" dirty="0">
                        <a:solidFill>
                          <a:schemeClr val="tx1"/>
                        </a:solidFill>
                        <a:effectLst/>
                        <a:latin typeface="+mn-lt"/>
                        <a:ea typeface="+mn-ea"/>
                        <a:cs typeface="+mn-cs"/>
                      </a:endParaRPr>
                    </a:p>
                  </a:txBody>
                  <a:tcPr marL="3200" marR="3200" marT="3200" marB="0" anchor="ctr"/>
                </a:tc>
              </a:tr>
              <a:tr h="455964">
                <a:tc>
                  <a:txBody>
                    <a:bodyPr/>
                    <a:lstStyle/>
                    <a:p>
                      <a:pPr algn="l" rtl="0" fontAlgn="ctr"/>
                      <a:r>
                        <a:rPr lang="ru-RU" sz="900" u="none" strike="noStrike" dirty="0">
                          <a:effectLst/>
                        </a:rPr>
                        <a:t>Педагогические работники образовательных учреждений общего образования</a:t>
                      </a:r>
                      <a:endParaRPr lang="ru-RU" sz="900" b="0" i="0" u="none" strike="noStrike" dirty="0">
                        <a:solidFill>
                          <a:srgbClr val="000000"/>
                        </a:solidFill>
                        <a:effectLst/>
                        <a:latin typeface="Trebuchet MS"/>
                      </a:endParaRPr>
                    </a:p>
                  </a:txBody>
                  <a:tcPr marL="3200" marR="3200" marT="3200" marB="0" anchor="ctr"/>
                </a:tc>
                <a:tc>
                  <a:txBody>
                    <a:bodyPr/>
                    <a:lstStyle/>
                    <a:p>
                      <a:pPr algn="ctr"/>
                      <a:r>
                        <a:rPr lang="ru-RU" sz="900" dirty="0" smtClean="0">
                          <a:latin typeface="+mn-lt"/>
                        </a:rPr>
                        <a:t>24 356,5</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101,7</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25 924,2</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101,9</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b="0" i="0" u="none" strike="noStrike" dirty="0" smtClean="0">
                          <a:solidFill>
                            <a:schemeClr val="tx1"/>
                          </a:solidFill>
                          <a:effectLst/>
                          <a:latin typeface="+mn-lt"/>
                        </a:rPr>
                        <a:t>28787,5</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ru-RU" sz="900" u="none" strike="noStrike" dirty="0" smtClean="0">
                          <a:solidFill>
                            <a:schemeClr val="tx1"/>
                          </a:solidFill>
                          <a:effectLst/>
                        </a:rPr>
                        <a:t>105,1</a:t>
                      </a:r>
                      <a:endParaRPr lang="ru-RU" sz="900" b="0" i="0" u="none" strike="noStrike" dirty="0">
                        <a:solidFill>
                          <a:schemeClr val="tx1"/>
                        </a:solidFill>
                        <a:effectLst/>
                        <a:latin typeface="Trebuchet MS"/>
                      </a:endParaRPr>
                    </a:p>
                  </a:txBody>
                  <a:tcPr marL="3200" marR="3200" marT="3200" marB="0" anchor="ctr"/>
                </a:tc>
                <a:tc>
                  <a:txBody>
                    <a:bodyPr/>
                    <a:lstStyle/>
                    <a:p>
                      <a:pPr marL="0" algn="ctr" defTabSz="914400" rtl="0" eaLnBrk="1" fontAlgn="ctr" latinLnBrk="0" hangingPunct="1"/>
                      <a:r>
                        <a:rPr lang="ru-RU" sz="900" u="none" strike="noStrike" kern="1200" dirty="0" smtClean="0">
                          <a:solidFill>
                            <a:schemeClr val="tx1"/>
                          </a:solidFill>
                          <a:effectLst/>
                          <a:latin typeface="+mn-lt"/>
                          <a:ea typeface="+mn-ea"/>
                          <a:cs typeface="+mn-cs"/>
                        </a:rPr>
                        <a:t>30997,8</a:t>
                      </a:r>
                      <a:endParaRPr lang="ru-RU" sz="900" u="none" strike="noStrike" kern="1200" dirty="0">
                        <a:solidFill>
                          <a:schemeClr val="tx1"/>
                        </a:solidFill>
                        <a:effectLst/>
                        <a:latin typeface="+mn-lt"/>
                        <a:ea typeface="+mn-ea"/>
                        <a:cs typeface="+mn-cs"/>
                      </a:endParaRPr>
                    </a:p>
                  </a:txBody>
                  <a:tcPr marL="3200" marR="3200" marT="3200" marB="0" anchor="ctr"/>
                </a:tc>
                <a:tc>
                  <a:txBody>
                    <a:bodyPr/>
                    <a:lstStyle/>
                    <a:p>
                      <a:pPr marL="0" algn="ctr" defTabSz="914400" rtl="0" eaLnBrk="1" fontAlgn="ctr" latinLnBrk="0" hangingPunct="1"/>
                      <a:r>
                        <a:rPr lang="ru-RU" sz="900" u="none" strike="noStrike" kern="1200" dirty="0" smtClean="0">
                          <a:solidFill>
                            <a:schemeClr val="tx1"/>
                          </a:solidFill>
                          <a:effectLst/>
                          <a:latin typeface="+mn-lt"/>
                          <a:ea typeface="+mn-ea"/>
                          <a:cs typeface="+mn-cs"/>
                        </a:rPr>
                        <a:t>104,0</a:t>
                      </a:r>
                      <a:endParaRPr lang="ru-RU" sz="900" u="none" strike="noStrike" kern="1200" dirty="0">
                        <a:solidFill>
                          <a:schemeClr val="tx1"/>
                        </a:solidFill>
                        <a:effectLst/>
                        <a:latin typeface="+mn-lt"/>
                        <a:ea typeface="+mn-ea"/>
                        <a:cs typeface="+mn-cs"/>
                      </a:endParaRPr>
                    </a:p>
                  </a:txBody>
                  <a:tcPr marL="3200" marR="3200" marT="3200" marB="0" anchor="ctr"/>
                </a:tc>
                <a:tc>
                  <a:txBody>
                    <a:bodyPr/>
                    <a:lstStyle/>
                    <a:p>
                      <a:pPr marL="0" algn="ctr" defTabSz="914400" rtl="0" eaLnBrk="1" fontAlgn="ctr" latinLnBrk="0" hangingPunct="1"/>
                      <a:r>
                        <a:rPr lang="ru-RU" sz="900" u="none" strike="noStrike" kern="1200" dirty="0" smtClean="0">
                          <a:solidFill>
                            <a:schemeClr val="tx1"/>
                          </a:solidFill>
                          <a:effectLst/>
                          <a:latin typeface="+mn-lt"/>
                          <a:ea typeface="+mn-ea"/>
                          <a:cs typeface="+mn-cs"/>
                        </a:rPr>
                        <a:t>32203,0</a:t>
                      </a:r>
                      <a:endParaRPr lang="ru-RU" sz="900" u="none" strike="noStrike" kern="1200" dirty="0">
                        <a:solidFill>
                          <a:schemeClr val="tx1"/>
                        </a:solidFill>
                        <a:effectLst/>
                        <a:latin typeface="+mn-lt"/>
                        <a:ea typeface="+mn-ea"/>
                        <a:cs typeface="+mn-cs"/>
                      </a:endParaRPr>
                    </a:p>
                  </a:txBody>
                  <a:tcPr marL="3200" marR="3200" marT="3200" marB="0" anchor="ctr"/>
                </a:tc>
                <a:tc>
                  <a:txBody>
                    <a:bodyPr/>
                    <a:lstStyle/>
                    <a:p>
                      <a:pPr marL="0" algn="ctr" defTabSz="914400" rtl="0" eaLnBrk="1" fontAlgn="ctr" latinLnBrk="0" hangingPunct="1"/>
                      <a:r>
                        <a:rPr lang="en-US" sz="900" u="none" strike="noStrike" kern="1200" dirty="0" smtClean="0">
                          <a:solidFill>
                            <a:schemeClr val="tx1"/>
                          </a:solidFill>
                          <a:effectLst/>
                          <a:latin typeface="+mn-lt"/>
                          <a:ea typeface="+mn-ea"/>
                          <a:cs typeface="+mn-cs"/>
                        </a:rPr>
                        <a:t>100</a:t>
                      </a:r>
                      <a:endParaRPr lang="ru-RU" sz="900" u="none" strike="noStrike" kern="1200" dirty="0">
                        <a:solidFill>
                          <a:schemeClr val="tx1"/>
                        </a:solidFill>
                        <a:effectLst/>
                        <a:latin typeface="+mn-lt"/>
                        <a:ea typeface="+mn-ea"/>
                        <a:cs typeface="+mn-cs"/>
                      </a:endParaRPr>
                    </a:p>
                  </a:txBody>
                  <a:tcPr marL="3200" marR="3200" marT="3200" marB="0" anchor="ctr"/>
                </a:tc>
              </a:tr>
              <a:tr h="305149">
                <a:tc>
                  <a:txBody>
                    <a:bodyPr/>
                    <a:lstStyle/>
                    <a:p>
                      <a:pPr algn="l" rtl="0" fontAlgn="ctr"/>
                      <a:r>
                        <a:rPr lang="ru-RU" sz="900" u="none" strike="noStrike" dirty="0">
                          <a:effectLst/>
                        </a:rPr>
                        <a:t>Педагогические работники учреждений дополнительного образования </a:t>
                      </a:r>
                      <a:r>
                        <a:rPr lang="ru-RU" sz="900" u="none" strike="noStrike" dirty="0" smtClean="0">
                          <a:effectLst/>
                        </a:rPr>
                        <a:t>детей**</a:t>
                      </a:r>
                      <a:endParaRPr lang="ru-RU" sz="900" b="0" i="0" u="none" strike="noStrike" dirty="0">
                        <a:solidFill>
                          <a:srgbClr val="000000"/>
                        </a:solidFill>
                        <a:effectLst/>
                        <a:latin typeface="Trebuchet MS"/>
                      </a:endParaRPr>
                    </a:p>
                  </a:txBody>
                  <a:tcPr marL="3200" marR="3200" marT="3200" marB="0" anchor="ctr"/>
                </a:tc>
                <a:tc>
                  <a:txBody>
                    <a:bodyPr/>
                    <a:lstStyle/>
                    <a:p>
                      <a:pPr algn="ctr"/>
                      <a:r>
                        <a:rPr lang="ru-RU" sz="900" dirty="0" smtClean="0">
                          <a:latin typeface="+mn-lt"/>
                        </a:rPr>
                        <a:t>24 610,3</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100,0</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26 718,1</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102,2</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b="0" i="0" u="none" strike="noStrike" dirty="0" smtClean="0">
                          <a:solidFill>
                            <a:schemeClr val="tx1"/>
                          </a:solidFill>
                          <a:effectLst/>
                          <a:latin typeface="+mn-lt"/>
                        </a:rPr>
                        <a:t>29268,7</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ru-RU" sz="900" u="none" strike="noStrike" dirty="0" smtClean="0">
                          <a:solidFill>
                            <a:schemeClr val="tx1"/>
                          </a:solidFill>
                          <a:effectLst/>
                        </a:rPr>
                        <a:t>100,4</a:t>
                      </a:r>
                      <a:endParaRPr lang="ru-RU" sz="900" b="0" i="0" u="none" strike="noStrike" dirty="0">
                        <a:solidFill>
                          <a:schemeClr val="tx1"/>
                        </a:solidFill>
                        <a:effectLst/>
                        <a:latin typeface="Trebuchet MS"/>
                      </a:endParaRPr>
                    </a:p>
                  </a:txBody>
                  <a:tcPr marL="3200" marR="3200" marT="3200" marB="0" anchor="ctr"/>
                </a:tc>
                <a:tc>
                  <a:txBody>
                    <a:bodyPr/>
                    <a:lstStyle/>
                    <a:p>
                      <a:pPr marL="0" algn="ctr" defTabSz="914400" rtl="0" eaLnBrk="1" fontAlgn="ctr" latinLnBrk="0" hangingPunct="1"/>
                      <a:r>
                        <a:rPr lang="ru-RU" sz="900" u="none" strike="noStrike" kern="1200" dirty="0" smtClean="0">
                          <a:solidFill>
                            <a:schemeClr val="tx1"/>
                          </a:solidFill>
                          <a:effectLst/>
                          <a:latin typeface="+mn-lt"/>
                          <a:ea typeface="+mn-ea"/>
                          <a:cs typeface="+mn-cs"/>
                        </a:rPr>
                        <a:t>31704,2</a:t>
                      </a:r>
                      <a:endParaRPr lang="ru-RU" sz="900" u="none" strike="noStrike" kern="1200" dirty="0">
                        <a:solidFill>
                          <a:schemeClr val="tx1"/>
                        </a:solidFill>
                        <a:effectLst/>
                        <a:latin typeface="+mn-lt"/>
                        <a:ea typeface="+mn-ea"/>
                        <a:cs typeface="+mn-cs"/>
                      </a:endParaRPr>
                    </a:p>
                  </a:txBody>
                  <a:tcPr marL="3200" marR="3200" marT="3200" marB="0" anchor="ctr"/>
                </a:tc>
                <a:tc>
                  <a:txBody>
                    <a:bodyPr/>
                    <a:lstStyle/>
                    <a:p>
                      <a:pPr marL="0" algn="ctr" defTabSz="914400" rtl="0" eaLnBrk="1" fontAlgn="ctr" latinLnBrk="0" hangingPunct="1"/>
                      <a:r>
                        <a:rPr lang="ru-RU" sz="900" u="none" strike="noStrike" kern="1200" dirty="0" smtClean="0">
                          <a:solidFill>
                            <a:schemeClr val="tx1"/>
                          </a:solidFill>
                          <a:effectLst/>
                          <a:latin typeface="+mn-lt"/>
                          <a:ea typeface="+mn-ea"/>
                          <a:cs typeface="+mn-cs"/>
                        </a:rPr>
                        <a:t>102,0</a:t>
                      </a:r>
                      <a:endParaRPr lang="ru-RU" sz="900" u="none" strike="noStrike" kern="1200" dirty="0">
                        <a:solidFill>
                          <a:schemeClr val="tx1"/>
                        </a:solidFill>
                        <a:effectLst/>
                        <a:latin typeface="+mn-lt"/>
                        <a:ea typeface="+mn-ea"/>
                        <a:cs typeface="+mn-cs"/>
                      </a:endParaRPr>
                    </a:p>
                  </a:txBody>
                  <a:tcPr marL="3200" marR="3200" marT="3200" marB="0" anchor="ctr"/>
                </a:tc>
                <a:tc>
                  <a:txBody>
                    <a:bodyPr/>
                    <a:lstStyle/>
                    <a:p>
                      <a:pPr marL="0" algn="ctr" defTabSz="914400" rtl="0" eaLnBrk="1" fontAlgn="ctr" latinLnBrk="0" hangingPunct="1"/>
                      <a:r>
                        <a:rPr lang="ru-RU" sz="900" u="none" strike="noStrike" kern="1200" dirty="0" smtClean="0">
                          <a:solidFill>
                            <a:schemeClr val="tx1"/>
                          </a:solidFill>
                          <a:effectLst/>
                          <a:latin typeface="+mn-lt"/>
                          <a:ea typeface="+mn-ea"/>
                          <a:cs typeface="+mn-cs"/>
                        </a:rPr>
                        <a:t>32718,2</a:t>
                      </a:r>
                      <a:endParaRPr lang="ru-RU" sz="900" u="none" strike="noStrike" kern="1200" dirty="0">
                        <a:solidFill>
                          <a:schemeClr val="tx1"/>
                        </a:solidFill>
                        <a:effectLst/>
                        <a:latin typeface="+mn-lt"/>
                        <a:ea typeface="+mn-ea"/>
                        <a:cs typeface="+mn-cs"/>
                      </a:endParaRPr>
                    </a:p>
                  </a:txBody>
                  <a:tcPr marL="3200" marR="3200" marT="3200" marB="0" anchor="ctr"/>
                </a:tc>
                <a:tc>
                  <a:txBody>
                    <a:bodyPr/>
                    <a:lstStyle/>
                    <a:p>
                      <a:pPr marL="0" algn="ctr" defTabSz="914400" rtl="0" eaLnBrk="1" fontAlgn="ctr" latinLnBrk="0" hangingPunct="1"/>
                      <a:r>
                        <a:rPr lang="ru-RU" sz="900" u="none" strike="noStrike" kern="1200" dirty="0" smtClean="0">
                          <a:solidFill>
                            <a:schemeClr val="tx1"/>
                          </a:solidFill>
                          <a:effectLst/>
                          <a:latin typeface="+mn-lt"/>
                          <a:ea typeface="+mn-ea"/>
                          <a:cs typeface="+mn-cs"/>
                        </a:rPr>
                        <a:t>100</a:t>
                      </a:r>
                      <a:endParaRPr lang="ru-RU" sz="900" u="none" strike="noStrike" kern="1200" dirty="0">
                        <a:solidFill>
                          <a:schemeClr val="tx1"/>
                        </a:solidFill>
                        <a:effectLst/>
                        <a:latin typeface="+mn-lt"/>
                        <a:ea typeface="+mn-ea"/>
                        <a:cs typeface="+mn-cs"/>
                      </a:endParaRPr>
                    </a:p>
                  </a:txBody>
                  <a:tcPr marL="3200" marR="3200" marT="3200" marB="0" anchor="ctr"/>
                </a:tc>
              </a:tr>
              <a:tr h="585443">
                <a:tc>
                  <a:txBody>
                    <a:bodyPr/>
                    <a:lstStyle/>
                    <a:p>
                      <a:pPr algn="l" rtl="0" fontAlgn="ctr"/>
                      <a:r>
                        <a:rPr lang="ru-RU" sz="900" u="none" strike="noStrike" dirty="0">
                          <a:effectLst/>
                        </a:rPr>
                        <a:t>Преподаватели и мастера производственного обучения образовательных учреждений начального и среднего профессионального образования</a:t>
                      </a:r>
                      <a:endParaRPr lang="ru-RU" sz="900" b="0" i="0" u="none" strike="noStrike" dirty="0">
                        <a:solidFill>
                          <a:srgbClr val="000000"/>
                        </a:solidFill>
                        <a:effectLst/>
                        <a:latin typeface="Trebuchet MS"/>
                      </a:endParaRPr>
                    </a:p>
                  </a:txBody>
                  <a:tcPr marL="3200" marR="3200" marT="3200" marB="0" anchor="ctr"/>
                </a:tc>
                <a:tc>
                  <a:txBody>
                    <a:bodyPr/>
                    <a:lstStyle/>
                    <a:p>
                      <a:pPr algn="ctr"/>
                      <a:r>
                        <a:rPr lang="ru-RU" sz="900" dirty="0" smtClean="0">
                          <a:latin typeface="+mn-lt"/>
                        </a:rPr>
                        <a:t>24 488,0</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102,3</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26 197,7</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102,9</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b="0" i="0" u="none" strike="noStrike" dirty="0" smtClean="0">
                          <a:solidFill>
                            <a:schemeClr val="tx1"/>
                          </a:solidFill>
                          <a:effectLst/>
                          <a:latin typeface="+mn-lt"/>
                        </a:rPr>
                        <a:t>29002,2</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ru-RU" sz="900" u="none" strike="noStrike" dirty="0" smtClean="0">
                          <a:solidFill>
                            <a:schemeClr val="tx1"/>
                          </a:solidFill>
                          <a:effectLst/>
                        </a:rPr>
                        <a:t>105,9</a:t>
                      </a:r>
                      <a:endParaRPr lang="ru-RU" sz="900" b="0" i="0" u="none" strike="noStrike" dirty="0">
                        <a:solidFill>
                          <a:schemeClr val="tx1"/>
                        </a:solidFill>
                        <a:effectLst/>
                        <a:latin typeface="Trebuchet MS"/>
                      </a:endParaRPr>
                    </a:p>
                  </a:txBody>
                  <a:tcPr marL="3200" marR="3200" marT="320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900" u="none" strike="noStrike" kern="1200" noProof="0" dirty="0" smtClean="0">
                          <a:solidFill>
                            <a:schemeClr val="tx1"/>
                          </a:solidFill>
                          <a:effectLst/>
                          <a:latin typeface="+mn-lt"/>
                          <a:ea typeface="+mn-ea"/>
                          <a:cs typeface="+mn-cs"/>
                        </a:rPr>
                        <a:t>31729,0</a:t>
                      </a:r>
                      <a:endParaRPr lang="ru-RU" sz="900" u="none" strike="noStrike" kern="1200" noProof="0" dirty="0">
                        <a:solidFill>
                          <a:schemeClr val="tx1"/>
                        </a:solidFill>
                        <a:effectLst/>
                        <a:latin typeface="+mn-lt"/>
                        <a:ea typeface="+mn-ea"/>
                        <a:cs typeface="+mn-cs"/>
                      </a:endParaRPr>
                    </a:p>
                  </a:txBody>
                  <a:tcPr marL="3200" marR="3200" marT="3200" marB="0" anchor="ctr"/>
                </a:tc>
                <a:tc>
                  <a:txBody>
                    <a:bodyPr/>
                    <a:lstStyle/>
                    <a:p>
                      <a:pPr marL="0" algn="ctr" defTabSz="914400" rtl="0" eaLnBrk="1" fontAlgn="ctr" latinLnBrk="0" hangingPunct="1"/>
                      <a:r>
                        <a:rPr lang="ru-RU" sz="900" u="none" strike="noStrike" kern="1200" dirty="0" smtClean="0">
                          <a:solidFill>
                            <a:schemeClr val="tx1"/>
                          </a:solidFill>
                          <a:effectLst/>
                          <a:latin typeface="+mn-lt"/>
                          <a:ea typeface="+mn-ea"/>
                          <a:cs typeface="+mn-cs"/>
                        </a:rPr>
                        <a:t>106,4</a:t>
                      </a:r>
                      <a:endParaRPr lang="ru-RU" sz="900" u="none" strike="noStrike" kern="1200" dirty="0">
                        <a:solidFill>
                          <a:schemeClr val="tx1"/>
                        </a:solidFill>
                        <a:effectLst/>
                        <a:latin typeface="+mn-lt"/>
                        <a:ea typeface="+mn-ea"/>
                        <a:cs typeface="+mn-cs"/>
                      </a:endParaRPr>
                    </a:p>
                  </a:txBody>
                  <a:tcPr marL="3200" marR="3200" marT="320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900" u="none" strike="noStrike" kern="1200" noProof="0" dirty="0" smtClean="0">
                          <a:solidFill>
                            <a:schemeClr val="tx1"/>
                          </a:solidFill>
                          <a:effectLst/>
                          <a:latin typeface="+mn-lt"/>
                          <a:ea typeface="+mn-ea"/>
                          <a:cs typeface="+mn-cs"/>
                        </a:rPr>
                        <a:t>32203,0</a:t>
                      </a:r>
                      <a:endParaRPr lang="ru-RU" sz="900" u="none" strike="noStrike" kern="1200" noProof="0" dirty="0">
                        <a:solidFill>
                          <a:schemeClr val="tx1"/>
                        </a:solidFill>
                        <a:effectLst/>
                        <a:latin typeface="+mn-lt"/>
                        <a:ea typeface="+mn-ea"/>
                        <a:cs typeface="+mn-cs"/>
                      </a:endParaRPr>
                    </a:p>
                  </a:txBody>
                  <a:tcPr marL="3200" marR="3200" marT="3200" marB="0" anchor="ctr"/>
                </a:tc>
                <a:tc>
                  <a:txBody>
                    <a:bodyPr/>
                    <a:lstStyle/>
                    <a:p>
                      <a:pPr marL="0" algn="ctr" defTabSz="914400" rtl="0" eaLnBrk="1" fontAlgn="ctr" latinLnBrk="0" hangingPunct="1"/>
                      <a:r>
                        <a:rPr lang="ru-RU" sz="900" u="none" strike="noStrike" kern="1200" dirty="0" smtClean="0">
                          <a:solidFill>
                            <a:schemeClr val="tx1"/>
                          </a:solidFill>
                          <a:effectLst/>
                          <a:latin typeface="+mn-lt"/>
                          <a:ea typeface="+mn-ea"/>
                          <a:cs typeface="+mn-cs"/>
                        </a:rPr>
                        <a:t>100</a:t>
                      </a:r>
                      <a:endParaRPr lang="ru-RU" sz="900" u="none" strike="noStrike" kern="1200" dirty="0">
                        <a:solidFill>
                          <a:schemeClr val="tx1"/>
                        </a:solidFill>
                        <a:effectLst/>
                        <a:latin typeface="+mn-lt"/>
                        <a:ea typeface="+mn-ea"/>
                        <a:cs typeface="+mn-cs"/>
                      </a:endParaRPr>
                    </a:p>
                  </a:txBody>
                  <a:tcPr marL="3200" marR="3200" marT="3200" marB="0" anchor="ctr"/>
                </a:tc>
              </a:tr>
              <a:tr h="455964">
                <a:tc>
                  <a:txBody>
                    <a:bodyPr/>
                    <a:lstStyle/>
                    <a:p>
                      <a:pPr algn="l" rtl="0" fontAlgn="ctr"/>
                      <a:r>
                        <a:rPr lang="ru-RU" sz="900" u="none" strike="noStrike">
                          <a:effectLst/>
                        </a:rPr>
                        <a:t>Преподаватели образовательных учреждений высшего профессионального образования</a:t>
                      </a:r>
                      <a:endParaRPr lang="ru-RU" sz="900" b="0" i="0" u="none" strike="noStrike">
                        <a:solidFill>
                          <a:srgbClr val="000000"/>
                        </a:solidFill>
                        <a:effectLst/>
                        <a:latin typeface="Trebuchet MS"/>
                      </a:endParaRPr>
                    </a:p>
                  </a:txBody>
                  <a:tcPr marL="3200" marR="3200" marT="3200" marB="0" anchor="ctr"/>
                </a:tc>
                <a:tc>
                  <a:txBody>
                    <a:bodyPr/>
                    <a:lstStyle/>
                    <a:p>
                      <a:pPr algn="ctr"/>
                      <a:r>
                        <a:rPr lang="ru-RU" sz="900" dirty="0" smtClean="0">
                          <a:latin typeface="+mn-lt"/>
                          <a:cs typeface="+mn-cs"/>
                        </a:rPr>
                        <a:t>48 080,3</a:t>
                      </a:r>
                    </a:p>
                  </a:txBody>
                  <a:tcPr marT="36000" marB="36000" anchor="ctr"/>
                </a:tc>
                <a:tc>
                  <a:txBody>
                    <a:bodyPr/>
                    <a:lstStyle/>
                    <a:p>
                      <a:pPr algn="ctr"/>
                      <a:r>
                        <a:rPr lang="ru-RU" sz="900" dirty="0" smtClean="0">
                          <a:latin typeface="+mn-lt"/>
                        </a:rPr>
                        <a:t>200,8</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51 535,5</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202,5</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b="0" i="0" u="none" strike="noStrike" dirty="0" smtClean="0">
                          <a:solidFill>
                            <a:schemeClr val="tx1"/>
                          </a:solidFill>
                          <a:effectLst/>
                          <a:latin typeface="+mn-lt"/>
                        </a:rPr>
                        <a:t>53691,0</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ru-RU" sz="900" u="none" strike="noStrike" dirty="0" smtClean="0">
                          <a:solidFill>
                            <a:schemeClr val="tx1"/>
                          </a:solidFill>
                          <a:effectLst/>
                        </a:rPr>
                        <a:t>196,1</a:t>
                      </a:r>
                      <a:endParaRPr lang="ru-RU" sz="900" b="0" i="0" u="none" strike="noStrike" dirty="0">
                        <a:solidFill>
                          <a:schemeClr val="tx1"/>
                        </a:solidFill>
                        <a:effectLst/>
                        <a:latin typeface="Trebuchet MS"/>
                      </a:endParaRPr>
                    </a:p>
                  </a:txBody>
                  <a:tcPr marL="3200" marR="3200" marT="3200" marB="0" anchor="ctr"/>
                </a:tc>
                <a:tc>
                  <a:txBody>
                    <a:bodyPr/>
                    <a:lstStyle/>
                    <a:p>
                      <a:pPr marL="0" algn="ctr" defTabSz="914400" rtl="0" eaLnBrk="1" fontAlgn="ctr" latinLnBrk="0" hangingPunct="1"/>
                      <a:r>
                        <a:rPr lang="ru-RU" sz="900" u="none" strike="noStrike" kern="1200" dirty="0" smtClean="0">
                          <a:solidFill>
                            <a:schemeClr val="tx1"/>
                          </a:solidFill>
                          <a:effectLst/>
                          <a:latin typeface="+mn-lt"/>
                          <a:ea typeface="+mn-ea"/>
                          <a:cs typeface="+mn-cs"/>
                        </a:rPr>
                        <a:t>60374,4</a:t>
                      </a:r>
                      <a:endParaRPr lang="ru-RU" sz="900" u="none" strike="noStrike" kern="1200" dirty="0">
                        <a:solidFill>
                          <a:schemeClr val="tx1"/>
                        </a:solidFill>
                        <a:effectLst/>
                        <a:latin typeface="+mn-lt"/>
                        <a:ea typeface="+mn-ea"/>
                        <a:cs typeface="+mn-cs"/>
                      </a:endParaRPr>
                    </a:p>
                  </a:txBody>
                  <a:tcPr marL="3200" marR="3200" marT="3200" marB="0" anchor="ctr"/>
                </a:tc>
                <a:tc>
                  <a:txBody>
                    <a:bodyPr/>
                    <a:lstStyle/>
                    <a:p>
                      <a:pPr marL="0" algn="ctr" defTabSz="914400" rtl="0" eaLnBrk="1" fontAlgn="ctr" latinLnBrk="0" hangingPunct="1"/>
                      <a:r>
                        <a:rPr lang="ru-RU" sz="900" u="none" strike="noStrike" kern="1200" dirty="0" smtClean="0">
                          <a:solidFill>
                            <a:schemeClr val="tx1"/>
                          </a:solidFill>
                          <a:effectLst/>
                          <a:latin typeface="+mn-lt"/>
                          <a:ea typeface="+mn-ea"/>
                          <a:cs typeface="+mn-cs"/>
                        </a:rPr>
                        <a:t>202,5</a:t>
                      </a:r>
                      <a:endParaRPr lang="ru-RU" sz="900" u="none" strike="noStrike" kern="1200" dirty="0">
                        <a:solidFill>
                          <a:schemeClr val="tx1"/>
                        </a:solidFill>
                        <a:effectLst/>
                        <a:latin typeface="+mn-lt"/>
                        <a:ea typeface="+mn-ea"/>
                        <a:cs typeface="+mn-cs"/>
                      </a:endParaRPr>
                    </a:p>
                  </a:txBody>
                  <a:tcPr marL="3200" marR="3200" marT="3200" marB="0" anchor="ctr"/>
                </a:tc>
                <a:tc>
                  <a:txBody>
                    <a:bodyPr/>
                    <a:lstStyle/>
                    <a:p>
                      <a:pPr marL="0" algn="ctr" defTabSz="914400" rtl="0" eaLnBrk="1" fontAlgn="ctr" latinLnBrk="0" hangingPunct="1"/>
                      <a:r>
                        <a:rPr lang="ru-RU" sz="900" u="none" strike="noStrike" kern="1200" dirty="0" smtClean="0">
                          <a:solidFill>
                            <a:schemeClr val="tx1"/>
                          </a:solidFill>
                          <a:effectLst/>
                          <a:latin typeface="+mn-lt"/>
                          <a:ea typeface="+mn-ea"/>
                          <a:cs typeface="+mn-cs"/>
                        </a:rPr>
                        <a:t>64406,0</a:t>
                      </a:r>
                      <a:endParaRPr lang="ru-RU" sz="900" u="none" strike="noStrike" kern="1200" dirty="0">
                        <a:solidFill>
                          <a:schemeClr val="tx1"/>
                        </a:solidFill>
                        <a:effectLst/>
                        <a:latin typeface="+mn-lt"/>
                        <a:ea typeface="+mn-ea"/>
                        <a:cs typeface="+mn-cs"/>
                      </a:endParaRPr>
                    </a:p>
                  </a:txBody>
                  <a:tcPr marL="3200" marR="3200" marT="3200" marB="0" anchor="ctr"/>
                </a:tc>
                <a:tc>
                  <a:txBody>
                    <a:bodyPr/>
                    <a:lstStyle/>
                    <a:p>
                      <a:pPr marL="0" algn="ctr" defTabSz="914400" rtl="0" eaLnBrk="1" fontAlgn="ctr" latinLnBrk="0" hangingPunct="1"/>
                      <a:r>
                        <a:rPr lang="ru-RU" sz="900" u="none" strike="noStrike" kern="1200" dirty="0" smtClean="0">
                          <a:solidFill>
                            <a:schemeClr val="tx1"/>
                          </a:solidFill>
                          <a:effectLst/>
                          <a:latin typeface="+mn-lt"/>
                          <a:ea typeface="+mn-ea"/>
                          <a:cs typeface="+mn-cs"/>
                        </a:rPr>
                        <a:t>200</a:t>
                      </a:r>
                      <a:endParaRPr lang="ru-RU" sz="900" u="none" strike="noStrike" kern="1200" dirty="0">
                        <a:solidFill>
                          <a:schemeClr val="tx1"/>
                        </a:solidFill>
                        <a:effectLst/>
                        <a:latin typeface="+mn-lt"/>
                        <a:ea typeface="+mn-ea"/>
                        <a:cs typeface="+mn-cs"/>
                      </a:endParaRPr>
                    </a:p>
                  </a:txBody>
                  <a:tcPr marL="3200" marR="3200" marT="3200" marB="0" anchor="ctr"/>
                </a:tc>
              </a:tr>
              <a:tr h="154334">
                <a:tc>
                  <a:txBody>
                    <a:bodyPr/>
                    <a:lstStyle/>
                    <a:p>
                      <a:pPr algn="l" rtl="0" fontAlgn="ctr"/>
                      <a:r>
                        <a:rPr lang="ru-RU" sz="900" u="none" strike="noStrike">
                          <a:effectLst/>
                        </a:rPr>
                        <a:t>Научные сотрудники</a:t>
                      </a:r>
                      <a:endParaRPr lang="ru-RU" sz="900" b="0" i="0" u="none" strike="noStrike">
                        <a:solidFill>
                          <a:srgbClr val="000000"/>
                        </a:solidFill>
                        <a:effectLst/>
                        <a:latin typeface="Trebuchet MS"/>
                      </a:endParaRPr>
                    </a:p>
                  </a:txBody>
                  <a:tcPr marL="3200" marR="3200" marT="3200" marB="0" anchor="ctr"/>
                </a:tc>
                <a:tc>
                  <a:txBody>
                    <a:bodyPr/>
                    <a:lstStyle/>
                    <a:p>
                      <a:pPr algn="ctr"/>
                      <a:r>
                        <a:rPr lang="ru-RU" sz="900" dirty="0" smtClean="0">
                          <a:latin typeface="+mn-lt"/>
                          <a:cs typeface="+mn-cs"/>
                        </a:rPr>
                        <a:t>48 113,9</a:t>
                      </a:r>
                    </a:p>
                  </a:txBody>
                  <a:tcPr marT="36000" marB="36000" anchor="ctr"/>
                </a:tc>
                <a:tc>
                  <a:txBody>
                    <a:bodyPr/>
                    <a:lstStyle/>
                    <a:p>
                      <a:pPr algn="ctr"/>
                      <a:r>
                        <a:rPr lang="ru-RU" sz="900" dirty="0" smtClean="0">
                          <a:latin typeface="+mn-lt"/>
                          <a:cs typeface="+mn-cs"/>
                        </a:rPr>
                        <a:t>200,9</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51 442,0</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202,1</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b="0" i="0" u="none" strike="noStrike" dirty="0" smtClean="0">
                          <a:solidFill>
                            <a:schemeClr val="tx1"/>
                          </a:solidFill>
                          <a:effectLst/>
                          <a:latin typeface="+mn-lt"/>
                        </a:rPr>
                        <a:t>54216,2</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ru-RU" sz="900" u="none" strike="noStrike" dirty="0" smtClean="0">
                          <a:solidFill>
                            <a:schemeClr val="tx1"/>
                          </a:solidFill>
                          <a:effectLst/>
                        </a:rPr>
                        <a:t>198,0</a:t>
                      </a:r>
                      <a:endParaRPr lang="ru-RU" sz="900" b="0" i="0" u="none" strike="noStrike" dirty="0">
                        <a:solidFill>
                          <a:schemeClr val="tx1"/>
                        </a:solidFill>
                        <a:effectLst/>
                        <a:latin typeface="Trebuchet MS"/>
                      </a:endParaRPr>
                    </a:p>
                  </a:txBody>
                  <a:tcPr marL="3200" marR="3200" marT="320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900" u="none" strike="noStrike" kern="1200" noProof="0" dirty="0" smtClean="0">
                          <a:solidFill>
                            <a:schemeClr val="tx1"/>
                          </a:solidFill>
                          <a:effectLst/>
                          <a:latin typeface="+mn-lt"/>
                          <a:ea typeface="+mn-ea"/>
                          <a:cs typeface="+mn-cs"/>
                        </a:rPr>
                        <a:t>60121,0</a:t>
                      </a:r>
                      <a:endParaRPr lang="ru-RU" sz="900" u="none" strike="noStrike" kern="1200" noProof="0" dirty="0">
                        <a:solidFill>
                          <a:schemeClr val="tx1"/>
                        </a:solidFill>
                        <a:effectLst/>
                        <a:latin typeface="+mn-lt"/>
                        <a:ea typeface="+mn-ea"/>
                        <a:cs typeface="+mn-cs"/>
                      </a:endParaRPr>
                    </a:p>
                  </a:txBody>
                  <a:tcPr marL="3200" marR="3200" marT="3200" marB="0" anchor="ctr"/>
                </a:tc>
                <a:tc>
                  <a:txBody>
                    <a:bodyPr/>
                    <a:lstStyle/>
                    <a:p>
                      <a:pPr marL="0" algn="ctr" defTabSz="914400" rtl="0" eaLnBrk="1" fontAlgn="ctr" latinLnBrk="0" hangingPunct="1"/>
                      <a:r>
                        <a:rPr lang="ru-RU" sz="900" u="none" strike="noStrike" kern="1200" dirty="0" smtClean="0">
                          <a:solidFill>
                            <a:schemeClr val="tx1"/>
                          </a:solidFill>
                          <a:effectLst/>
                          <a:latin typeface="+mn-lt"/>
                          <a:ea typeface="+mn-ea"/>
                          <a:cs typeface="+mn-cs"/>
                        </a:rPr>
                        <a:t>201,7</a:t>
                      </a:r>
                      <a:endParaRPr lang="ru-RU" sz="900" u="none" strike="noStrike" kern="1200" dirty="0">
                        <a:solidFill>
                          <a:schemeClr val="tx1"/>
                        </a:solidFill>
                        <a:effectLst/>
                        <a:latin typeface="+mn-lt"/>
                        <a:ea typeface="+mn-ea"/>
                        <a:cs typeface="+mn-cs"/>
                      </a:endParaRPr>
                    </a:p>
                  </a:txBody>
                  <a:tcPr marL="3200" marR="3200" marT="320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900" u="none" strike="noStrike" kern="1200" noProof="0" dirty="0" smtClean="0">
                          <a:solidFill>
                            <a:schemeClr val="tx1"/>
                          </a:solidFill>
                          <a:effectLst/>
                          <a:latin typeface="+mn-lt"/>
                          <a:ea typeface="+mn-ea"/>
                          <a:cs typeface="+mn-cs"/>
                        </a:rPr>
                        <a:t>64406,0</a:t>
                      </a:r>
                      <a:endParaRPr lang="ru-RU" sz="900" u="none" strike="noStrike" kern="1200" noProof="0" dirty="0">
                        <a:solidFill>
                          <a:schemeClr val="tx1"/>
                        </a:solidFill>
                        <a:effectLst/>
                        <a:latin typeface="+mn-lt"/>
                        <a:ea typeface="+mn-ea"/>
                        <a:cs typeface="+mn-cs"/>
                      </a:endParaRPr>
                    </a:p>
                  </a:txBody>
                  <a:tcPr marL="3200" marR="3200" marT="3200" marB="0" anchor="ctr"/>
                </a:tc>
                <a:tc>
                  <a:txBody>
                    <a:bodyPr/>
                    <a:lstStyle/>
                    <a:p>
                      <a:pPr marL="0" algn="ctr" defTabSz="914400" rtl="0" eaLnBrk="1" fontAlgn="ctr" latinLnBrk="0" hangingPunct="1"/>
                      <a:r>
                        <a:rPr lang="ru-RU" sz="900" u="none" strike="noStrike" kern="1200" dirty="0" smtClean="0">
                          <a:solidFill>
                            <a:schemeClr val="tx1"/>
                          </a:solidFill>
                          <a:effectLst/>
                          <a:latin typeface="+mn-lt"/>
                          <a:ea typeface="+mn-ea"/>
                          <a:cs typeface="+mn-cs"/>
                        </a:rPr>
                        <a:t>200</a:t>
                      </a:r>
                      <a:endParaRPr lang="ru-RU" sz="900" u="none" strike="noStrike" kern="1200" dirty="0">
                        <a:solidFill>
                          <a:schemeClr val="tx1"/>
                        </a:solidFill>
                        <a:effectLst/>
                        <a:latin typeface="+mn-lt"/>
                        <a:ea typeface="+mn-ea"/>
                        <a:cs typeface="+mn-cs"/>
                      </a:endParaRPr>
                    </a:p>
                  </a:txBody>
                  <a:tcPr marL="3200" marR="3200" marT="3200" marB="0" anchor="ctr"/>
                </a:tc>
              </a:tr>
              <a:tr h="757595">
                <a:tc>
                  <a:txBody>
                    <a:bodyPr/>
                    <a:lstStyle/>
                    <a:p>
                      <a:pPr algn="l" rtl="0" fontAlgn="ctr"/>
                      <a:r>
                        <a:rPr lang="ru-RU" sz="900" u="none" strike="noStrike">
                          <a:effectLst/>
                        </a:rPr>
                        <a:t>Педагогические работники образовательных организаций, оказывающих соц. услуги детям-сиротам и детям, оставшимся без попечения родителей</a:t>
                      </a:r>
                      <a:endParaRPr lang="ru-RU" sz="900" b="0" i="0" u="none" strike="noStrike">
                        <a:solidFill>
                          <a:srgbClr val="000000"/>
                        </a:solidFill>
                        <a:effectLst/>
                        <a:latin typeface="Trebuchet MS"/>
                      </a:endParaRPr>
                    </a:p>
                  </a:txBody>
                  <a:tcPr marL="3200" marR="3200" marT="3200" marB="0" anchor="ctr"/>
                </a:tc>
                <a:tc>
                  <a:txBody>
                    <a:bodyPr/>
                    <a:lstStyle/>
                    <a:p>
                      <a:pPr algn="ctr"/>
                      <a:r>
                        <a:rPr lang="ru-RU" sz="900" dirty="0" smtClean="0">
                          <a:latin typeface="+mn-lt"/>
                        </a:rPr>
                        <a:t>24 425,3</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102,0</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25 801,0</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101,4</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u="none" strike="noStrike" dirty="0" smtClean="0">
                          <a:solidFill>
                            <a:schemeClr val="tx1"/>
                          </a:solidFill>
                          <a:effectLst/>
                        </a:rPr>
                        <a:t>31030,3</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ru-RU" sz="900" u="none" strike="noStrike" dirty="0" smtClean="0">
                          <a:solidFill>
                            <a:schemeClr val="tx1"/>
                          </a:solidFill>
                          <a:effectLst/>
                        </a:rPr>
                        <a:t>113,3</a:t>
                      </a:r>
                      <a:endParaRPr lang="ru-RU" sz="900" b="0" i="0" u="none" strike="noStrike" dirty="0">
                        <a:solidFill>
                          <a:schemeClr val="tx1"/>
                        </a:solidFill>
                        <a:effectLst/>
                        <a:latin typeface="Trebuchet MS"/>
                      </a:endParaRPr>
                    </a:p>
                  </a:txBody>
                  <a:tcPr marL="3200" marR="3200" marT="320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900" u="none" strike="noStrike" kern="1200" noProof="0" dirty="0" smtClean="0">
                          <a:solidFill>
                            <a:schemeClr val="tx1"/>
                          </a:solidFill>
                          <a:effectLst/>
                          <a:latin typeface="+mn-lt"/>
                          <a:ea typeface="+mn-ea"/>
                          <a:cs typeface="+mn-cs"/>
                        </a:rPr>
                        <a:t>31260,0</a:t>
                      </a:r>
                      <a:endParaRPr lang="ru-RU" sz="900" u="none" strike="noStrike" kern="1200" noProof="0" dirty="0">
                        <a:solidFill>
                          <a:schemeClr val="tx1"/>
                        </a:solidFill>
                        <a:effectLst/>
                        <a:latin typeface="+mn-lt"/>
                        <a:ea typeface="+mn-ea"/>
                        <a:cs typeface="+mn-cs"/>
                      </a:endParaRPr>
                    </a:p>
                  </a:txBody>
                  <a:tcPr marL="3200" marR="3200" marT="3200" marB="0" anchor="ctr"/>
                </a:tc>
                <a:tc>
                  <a:txBody>
                    <a:bodyPr/>
                    <a:lstStyle/>
                    <a:p>
                      <a:pPr marL="0" algn="ctr" defTabSz="914400" rtl="0" eaLnBrk="1" fontAlgn="ctr" latinLnBrk="0" hangingPunct="1"/>
                      <a:r>
                        <a:rPr lang="ru-RU" sz="900" u="none" strike="noStrike" kern="1200" dirty="0" smtClean="0">
                          <a:solidFill>
                            <a:schemeClr val="tx1"/>
                          </a:solidFill>
                          <a:effectLst/>
                          <a:latin typeface="+mn-lt"/>
                          <a:ea typeface="+mn-ea"/>
                          <a:cs typeface="+mn-cs"/>
                        </a:rPr>
                        <a:t>104,9</a:t>
                      </a:r>
                      <a:endParaRPr lang="ru-RU" sz="900" u="none" strike="noStrike" kern="1200" dirty="0">
                        <a:solidFill>
                          <a:schemeClr val="tx1"/>
                        </a:solidFill>
                        <a:effectLst/>
                        <a:latin typeface="+mn-lt"/>
                        <a:ea typeface="+mn-ea"/>
                        <a:cs typeface="+mn-cs"/>
                      </a:endParaRPr>
                    </a:p>
                  </a:txBody>
                  <a:tcPr marL="3200" marR="3200" marT="320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900" u="none" strike="noStrike" kern="1200" noProof="0" dirty="0" smtClean="0">
                          <a:solidFill>
                            <a:schemeClr val="tx1"/>
                          </a:solidFill>
                          <a:effectLst/>
                          <a:latin typeface="+mn-lt"/>
                          <a:ea typeface="+mn-ea"/>
                          <a:cs typeface="+mn-cs"/>
                        </a:rPr>
                        <a:t>32203,0</a:t>
                      </a:r>
                      <a:endParaRPr lang="ru-RU" sz="900" u="none" strike="noStrike" kern="1200" noProof="0" dirty="0">
                        <a:solidFill>
                          <a:schemeClr val="tx1"/>
                        </a:solidFill>
                        <a:effectLst/>
                        <a:latin typeface="+mn-lt"/>
                        <a:ea typeface="+mn-ea"/>
                        <a:cs typeface="+mn-cs"/>
                      </a:endParaRPr>
                    </a:p>
                  </a:txBody>
                  <a:tcPr marL="3200" marR="3200" marT="3200" marB="0" anchor="ctr"/>
                </a:tc>
                <a:tc>
                  <a:txBody>
                    <a:bodyPr/>
                    <a:lstStyle/>
                    <a:p>
                      <a:pPr marL="0" algn="ctr" defTabSz="914400" rtl="0" eaLnBrk="1" fontAlgn="ctr" latinLnBrk="0" hangingPunct="1"/>
                      <a:r>
                        <a:rPr lang="ru-RU" sz="900" u="none" strike="noStrike" kern="1200" dirty="0" smtClean="0">
                          <a:solidFill>
                            <a:schemeClr val="tx1"/>
                          </a:solidFill>
                          <a:effectLst/>
                          <a:latin typeface="+mn-lt"/>
                          <a:ea typeface="+mn-ea"/>
                          <a:cs typeface="+mn-cs"/>
                        </a:rPr>
                        <a:t>100</a:t>
                      </a:r>
                      <a:endParaRPr lang="ru-RU" sz="900" u="none" strike="noStrike" kern="1200" dirty="0">
                        <a:solidFill>
                          <a:schemeClr val="tx1"/>
                        </a:solidFill>
                        <a:effectLst/>
                        <a:latin typeface="+mn-lt"/>
                        <a:ea typeface="+mn-ea"/>
                        <a:cs typeface="+mn-cs"/>
                      </a:endParaRPr>
                    </a:p>
                  </a:txBody>
                  <a:tcPr marL="3200" marR="3200" marT="3200" marB="0" anchor="ctr"/>
                </a:tc>
              </a:tr>
              <a:tr h="208261">
                <a:tc>
                  <a:txBody>
                    <a:bodyPr/>
                    <a:lstStyle/>
                    <a:p>
                      <a:pPr algn="l" rtl="0" fontAlgn="ctr"/>
                      <a:r>
                        <a:rPr lang="ru-RU" sz="900" b="1" u="none" strike="noStrike" dirty="0">
                          <a:effectLst/>
                        </a:rPr>
                        <a:t>ЗДРАВООХРАНЕНИЕ</a:t>
                      </a:r>
                      <a:endParaRPr lang="ru-RU" sz="900" b="1" i="0" u="none" strike="noStrike" dirty="0">
                        <a:solidFill>
                          <a:srgbClr val="000000"/>
                        </a:solidFill>
                        <a:effectLst/>
                        <a:latin typeface="Trebuchet MS"/>
                      </a:endParaRPr>
                    </a:p>
                  </a:txBody>
                  <a:tcPr marL="3200" marR="3200" marT="3200" marB="0" anchor="ctr"/>
                </a:tc>
                <a:tc>
                  <a:txBody>
                    <a:bodyPr/>
                    <a:lstStyle/>
                    <a:p>
                      <a:pPr algn="ctr"/>
                      <a:endParaRPr lang="ru-RU" sz="900" dirty="0">
                        <a:latin typeface="+mn-lt"/>
                        <a:cs typeface="Times New Roman" panose="02020603050405020304" pitchFamily="18" charset="0"/>
                      </a:endParaRPr>
                    </a:p>
                  </a:txBody>
                  <a:tcPr marT="36000" marB="36000" anchor="ctr"/>
                </a:tc>
                <a:tc>
                  <a:txBody>
                    <a:bodyPr/>
                    <a:lstStyle/>
                    <a:p>
                      <a:pPr algn="ctr"/>
                      <a:endParaRPr lang="ru-RU" sz="900" dirty="0">
                        <a:latin typeface="+mn-lt"/>
                        <a:cs typeface="Times New Roman" panose="02020603050405020304" pitchFamily="18" charset="0"/>
                      </a:endParaRPr>
                    </a:p>
                  </a:txBody>
                  <a:tcPr marT="36000" marB="36000" anchor="ctr"/>
                </a:tc>
                <a:tc>
                  <a:txBody>
                    <a:bodyPr/>
                    <a:lstStyle/>
                    <a:p>
                      <a:pPr algn="ctr"/>
                      <a:endParaRPr lang="ru-RU" sz="900" dirty="0">
                        <a:latin typeface="+mn-lt"/>
                        <a:cs typeface="Times New Roman" panose="02020603050405020304" pitchFamily="18" charset="0"/>
                      </a:endParaRPr>
                    </a:p>
                  </a:txBody>
                  <a:tcPr marT="36000" marB="36000" anchor="ctr"/>
                </a:tc>
                <a:tc>
                  <a:txBody>
                    <a:bodyPr/>
                    <a:lstStyle/>
                    <a:p>
                      <a:pPr algn="ctr"/>
                      <a:endParaRPr lang="ru-RU" sz="900" dirty="0">
                        <a:latin typeface="+mn-lt"/>
                        <a:cs typeface="Times New Roman" panose="02020603050405020304" pitchFamily="18" charset="0"/>
                      </a:endParaRPr>
                    </a:p>
                  </a:txBody>
                  <a:tcPr marT="36000" marB="36000" anchor="ctr"/>
                </a:tc>
                <a:tc>
                  <a:txBody>
                    <a:bodyPr/>
                    <a:lstStyle/>
                    <a:p>
                      <a:pPr algn="ctr" fontAlgn="ctr"/>
                      <a:r>
                        <a:rPr lang="ru-RU" sz="900" u="none" strike="noStrike" dirty="0">
                          <a:solidFill>
                            <a:schemeClr val="tx1"/>
                          </a:solidFill>
                          <a:effectLst/>
                        </a:rPr>
                        <a:t> </a:t>
                      </a:r>
                      <a:endParaRPr lang="ru-RU" sz="900" b="0" i="0" u="none" strike="noStrike" dirty="0">
                        <a:solidFill>
                          <a:schemeClr val="tx1"/>
                        </a:solidFill>
                        <a:effectLst/>
                        <a:latin typeface="Arial"/>
                      </a:endParaRPr>
                    </a:p>
                  </a:txBody>
                  <a:tcPr marL="3200" marR="3200" marT="3200" marB="0" anchor="ctr"/>
                </a:tc>
                <a:tc>
                  <a:txBody>
                    <a:bodyPr/>
                    <a:lstStyle/>
                    <a:p>
                      <a:pPr algn="ctr" fontAlgn="ctr"/>
                      <a:r>
                        <a:rPr lang="ru-RU" sz="900" u="none" strike="noStrike" dirty="0">
                          <a:solidFill>
                            <a:schemeClr val="tx1"/>
                          </a:solidFill>
                          <a:effectLst/>
                        </a:rPr>
                        <a:t> </a:t>
                      </a:r>
                      <a:endParaRPr lang="ru-RU" sz="900" b="0" i="0" u="none" strike="noStrike" dirty="0">
                        <a:solidFill>
                          <a:schemeClr val="tx1"/>
                        </a:solidFill>
                        <a:effectLst/>
                        <a:latin typeface="Arial"/>
                      </a:endParaRPr>
                    </a:p>
                  </a:txBody>
                  <a:tcPr marL="3200" marR="3200" marT="3200" marB="0" anchor="ctr"/>
                </a:tc>
                <a:tc>
                  <a:txBody>
                    <a:bodyPr/>
                    <a:lstStyle/>
                    <a:p>
                      <a:pPr marL="0" algn="ctr" defTabSz="914400" rtl="0" eaLnBrk="1" fontAlgn="ctr" latinLnBrk="0" hangingPunct="1"/>
                      <a:r>
                        <a:rPr lang="ru-RU" sz="900" u="none" strike="noStrike" kern="1200">
                          <a:solidFill>
                            <a:schemeClr val="tx1"/>
                          </a:solidFill>
                          <a:effectLst/>
                          <a:latin typeface="+mn-lt"/>
                          <a:ea typeface="+mn-ea"/>
                          <a:cs typeface="+mn-cs"/>
                        </a:rPr>
                        <a:t> </a:t>
                      </a:r>
                    </a:p>
                  </a:txBody>
                  <a:tcPr marL="3200" marR="3200" marT="3200" marB="0" anchor="ctr"/>
                </a:tc>
                <a:tc>
                  <a:txBody>
                    <a:bodyPr/>
                    <a:lstStyle/>
                    <a:p>
                      <a:pPr marL="0" algn="ctr" defTabSz="914400" rtl="0" eaLnBrk="1" fontAlgn="ctr" latinLnBrk="0" hangingPunct="1"/>
                      <a:r>
                        <a:rPr lang="ru-RU" sz="900" u="none" strike="noStrike" kern="1200" dirty="0">
                          <a:solidFill>
                            <a:schemeClr val="tx1"/>
                          </a:solidFill>
                          <a:effectLst/>
                          <a:latin typeface="+mn-lt"/>
                          <a:ea typeface="+mn-ea"/>
                          <a:cs typeface="+mn-cs"/>
                        </a:rPr>
                        <a:t> </a:t>
                      </a:r>
                    </a:p>
                  </a:txBody>
                  <a:tcPr marL="3200" marR="3200" marT="3200" marB="0" anchor="ctr"/>
                </a:tc>
                <a:tc>
                  <a:txBody>
                    <a:bodyPr/>
                    <a:lstStyle/>
                    <a:p>
                      <a:pPr marL="0" algn="ctr" defTabSz="914400" rtl="0" eaLnBrk="1" fontAlgn="ctr" latinLnBrk="0" hangingPunct="1"/>
                      <a:r>
                        <a:rPr lang="ru-RU" sz="900" u="none" strike="noStrike" kern="1200">
                          <a:solidFill>
                            <a:schemeClr val="tx1"/>
                          </a:solidFill>
                          <a:effectLst/>
                          <a:latin typeface="+mn-lt"/>
                          <a:ea typeface="+mn-ea"/>
                          <a:cs typeface="+mn-cs"/>
                        </a:rPr>
                        <a:t> </a:t>
                      </a:r>
                    </a:p>
                  </a:txBody>
                  <a:tcPr marL="3200" marR="3200" marT="3200" marB="0" anchor="ctr"/>
                </a:tc>
                <a:tc>
                  <a:txBody>
                    <a:bodyPr/>
                    <a:lstStyle/>
                    <a:p>
                      <a:pPr marL="0" algn="ctr" defTabSz="914400" rtl="0" eaLnBrk="1" fontAlgn="ctr" latinLnBrk="0" hangingPunct="1"/>
                      <a:r>
                        <a:rPr lang="ru-RU" sz="900" u="none" strike="noStrike" kern="1200" dirty="0">
                          <a:solidFill>
                            <a:schemeClr val="tx1"/>
                          </a:solidFill>
                          <a:effectLst/>
                          <a:latin typeface="+mn-lt"/>
                          <a:ea typeface="+mn-ea"/>
                          <a:cs typeface="+mn-cs"/>
                        </a:rPr>
                        <a:t> </a:t>
                      </a:r>
                    </a:p>
                  </a:txBody>
                  <a:tcPr marL="3200" marR="3200" marT="3200" marB="0" anchor="ctr"/>
                </a:tc>
              </a:tr>
              <a:tr h="455964">
                <a:tc>
                  <a:txBody>
                    <a:bodyPr/>
                    <a:lstStyle/>
                    <a:p>
                      <a:pPr algn="l" rtl="0" fontAlgn="ctr"/>
                      <a:r>
                        <a:rPr lang="ru-RU" sz="900" u="none" strike="noStrike">
                          <a:effectLst/>
                        </a:rPr>
                        <a:t>Врачи и работники медицинских организаций, имеющие высшее образование</a:t>
                      </a:r>
                      <a:endParaRPr lang="ru-RU" sz="900" b="0" i="0" u="none" strike="noStrike">
                        <a:solidFill>
                          <a:srgbClr val="000000"/>
                        </a:solidFill>
                        <a:effectLst/>
                        <a:latin typeface="Trebuchet MS"/>
                      </a:endParaRPr>
                    </a:p>
                  </a:txBody>
                  <a:tcPr marL="3200" marR="3200" marT="3200" marB="0" anchor="ctr"/>
                </a:tc>
                <a:tc>
                  <a:txBody>
                    <a:bodyPr/>
                    <a:lstStyle/>
                    <a:p>
                      <a:pPr algn="ctr"/>
                      <a:r>
                        <a:rPr lang="ru-RU" sz="900" dirty="0" smtClean="0">
                          <a:latin typeface="+mn-lt"/>
                          <a:cs typeface="+mn-cs"/>
                        </a:rPr>
                        <a:t>48 307,9</a:t>
                      </a:r>
                    </a:p>
                  </a:txBody>
                  <a:tcPr marT="36000" marB="36000" anchor="ctr"/>
                </a:tc>
                <a:tc>
                  <a:txBody>
                    <a:bodyPr/>
                    <a:lstStyle/>
                    <a:p>
                      <a:pPr algn="ctr"/>
                      <a:r>
                        <a:rPr lang="ru-RU" sz="900" dirty="0" smtClean="0">
                          <a:latin typeface="+mn-lt"/>
                        </a:rPr>
                        <a:t>201,7</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51 688,7</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203,1</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b="0" i="0" u="none" strike="noStrike" dirty="0" smtClean="0">
                          <a:solidFill>
                            <a:schemeClr val="tx1"/>
                          </a:solidFill>
                          <a:effectLst/>
                          <a:latin typeface="Trebuchet MS"/>
                        </a:rPr>
                        <a:t>62371,3</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ru-RU" sz="900" u="none" strike="noStrike" dirty="0" smtClean="0">
                          <a:solidFill>
                            <a:schemeClr val="tx1"/>
                          </a:solidFill>
                          <a:effectLst/>
                        </a:rPr>
                        <a:t>227,8</a:t>
                      </a:r>
                      <a:endParaRPr lang="ru-RU" sz="900" b="0" i="0" u="none" strike="noStrike" dirty="0">
                        <a:solidFill>
                          <a:schemeClr val="tx1"/>
                        </a:solidFill>
                        <a:effectLst/>
                        <a:latin typeface="Trebuchet MS"/>
                      </a:endParaRPr>
                    </a:p>
                  </a:txBody>
                  <a:tcPr marL="3200" marR="3200" marT="320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900" u="none" strike="noStrike" kern="1200" noProof="0" dirty="0" smtClean="0">
                          <a:solidFill>
                            <a:schemeClr val="tx1"/>
                          </a:solidFill>
                          <a:effectLst/>
                          <a:latin typeface="+mn-lt"/>
                          <a:ea typeface="+mn-ea"/>
                          <a:cs typeface="+mn-cs"/>
                        </a:rPr>
                        <a:t>60204,4</a:t>
                      </a:r>
                      <a:endParaRPr lang="ru-RU" sz="900" u="none" strike="noStrike" kern="1200" noProof="0" dirty="0">
                        <a:solidFill>
                          <a:schemeClr val="tx1"/>
                        </a:solidFill>
                        <a:effectLst/>
                        <a:latin typeface="+mn-lt"/>
                        <a:ea typeface="+mn-ea"/>
                        <a:cs typeface="+mn-cs"/>
                      </a:endParaRPr>
                    </a:p>
                  </a:txBody>
                  <a:tcPr marL="3200" marR="3200" marT="3200" marB="0" anchor="ctr"/>
                </a:tc>
                <a:tc>
                  <a:txBody>
                    <a:bodyPr/>
                    <a:lstStyle/>
                    <a:p>
                      <a:pPr marL="0" algn="ctr" defTabSz="914400" rtl="0" eaLnBrk="1" fontAlgn="ctr" latinLnBrk="0" hangingPunct="1"/>
                      <a:r>
                        <a:rPr lang="ru-RU" sz="900" u="none" strike="noStrike" kern="1200" dirty="0" smtClean="0">
                          <a:solidFill>
                            <a:schemeClr val="tx1"/>
                          </a:solidFill>
                          <a:effectLst/>
                          <a:latin typeface="+mn-lt"/>
                          <a:ea typeface="+mn-ea"/>
                          <a:cs typeface="+mn-cs"/>
                        </a:rPr>
                        <a:t>201,9</a:t>
                      </a:r>
                      <a:endParaRPr lang="ru-RU" sz="900" u="none" strike="noStrike" kern="1200" dirty="0">
                        <a:solidFill>
                          <a:schemeClr val="tx1"/>
                        </a:solidFill>
                        <a:effectLst/>
                        <a:latin typeface="+mn-lt"/>
                        <a:ea typeface="+mn-ea"/>
                        <a:cs typeface="+mn-cs"/>
                      </a:endParaRPr>
                    </a:p>
                  </a:txBody>
                  <a:tcPr marL="3200" marR="3200" marT="320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900" u="none" strike="noStrike" kern="1200" noProof="0" dirty="0" smtClean="0">
                          <a:solidFill>
                            <a:schemeClr val="tx1"/>
                          </a:solidFill>
                          <a:effectLst/>
                          <a:latin typeface="+mn-lt"/>
                          <a:ea typeface="+mn-ea"/>
                          <a:cs typeface="+mn-cs"/>
                        </a:rPr>
                        <a:t>64406,0</a:t>
                      </a:r>
                      <a:endParaRPr lang="ru-RU" sz="900" u="none" strike="noStrike" kern="1200" noProof="0" dirty="0">
                        <a:solidFill>
                          <a:schemeClr val="tx1"/>
                        </a:solidFill>
                        <a:effectLst/>
                        <a:latin typeface="+mn-lt"/>
                        <a:ea typeface="+mn-ea"/>
                        <a:cs typeface="+mn-cs"/>
                      </a:endParaRPr>
                    </a:p>
                  </a:txBody>
                  <a:tcPr marL="3200" marR="3200" marT="3200" marB="0" anchor="ctr"/>
                </a:tc>
                <a:tc>
                  <a:txBody>
                    <a:bodyPr/>
                    <a:lstStyle/>
                    <a:p>
                      <a:pPr marL="0" algn="ctr" defTabSz="914400" rtl="0" eaLnBrk="1" fontAlgn="ctr" latinLnBrk="0" hangingPunct="1"/>
                      <a:r>
                        <a:rPr lang="ru-RU" sz="900" u="none" strike="noStrike" kern="1200" dirty="0" smtClean="0">
                          <a:solidFill>
                            <a:schemeClr val="tx1"/>
                          </a:solidFill>
                          <a:effectLst/>
                          <a:latin typeface="+mn-lt"/>
                          <a:ea typeface="+mn-ea"/>
                          <a:cs typeface="+mn-cs"/>
                        </a:rPr>
                        <a:t>200</a:t>
                      </a:r>
                      <a:endParaRPr lang="ru-RU" sz="900" u="none" strike="noStrike" kern="1200" dirty="0">
                        <a:solidFill>
                          <a:schemeClr val="tx1"/>
                        </a:solidFill>
                        <a:effectLst/>
                        <a:latin typeface="+mn-lt"/>
                        <a:ea typeface="+mn-ea"/>
                        <a:cs typeface="+mn-cs"/>
                      </a:endParaRPr>
                    </a:p>
                  </a:txBody>
                  <a:tcPr marL="3200" marR="3200" marT="3200" marB="0" anchor="ctr"/>
                </a:tc>
              </a:tr>
              <a:tr h="305149">
                <a:tc>
                  <a:txBody>
                    <a:bodyPr/>
                    <a:lstStyle/>
                    <a:p>
                      <a:pPr algn="l" rtl="0" fontAlgn="ctr"/>
                      <a:r>
                        <a:rPr lang="ru-RU" sz="900" u="none" strike="noStrike">
                          <a:effectLst/>
                        </a:rPr>
                        <a:t>Средний медицинский (фармацевтический) персонал</a:t>
                      </a:r>
                      <a:endParaRPr lang="ru-RU" sz="900" b="0" i="0" u="none" strike="noStrike">
                        <a:solidFill>
                          <a:srgbClr val="000000"/>
                        </a:solidFill>
                        <a:effectLst/>
                        <a:latin typeface="Trebuchet MS"/>
                      </a:endParaRPr>
                    </a:p>
                  </a:txBody>
                  <a:tcPr marL="3200" marR="3200" marT="3200" marB="0" anchor="ctr"/>
                </a:tc>
                <a:tc>
                  <a:txBody>
                    <a:bodyPr/>
                    <a:lstStyle/>
                    <a:p>
                      <a:pPr algn="ctr"/>
                      <a:r>
                        <a:rPr lang="ru-RU" sz="900" dirty="0" smtClean="0">
                          <a:latin typeface="+mn-lt"/>
                          <a:cs typeface="+mn-cs"/>
                        </a:rPr>
                        <a:t>24 317,2</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101,5</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26 248,5</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103,1</a:t>
                      </a:r>
                      <a:endParaRPr lang="ru-RU" sz="900" dirty="0">
                        <a:latin typeface="+mn-lt"/>
                        <a:cs typeface="Times New Roman" panose="02020603050405020304" pitchFamily="18" charset="0"/>
                      </a:endParaRPr>
                    </a:p>
                  </a:txBody>
                  <a:tcPr marT="36000" marB="3600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900" b="0" i="0" u="none" strike="noStrike" dirty="0" smtClean="0">
                          <a:solidFill>
                            <a:schemeClr val="tx1"/>
                          </a:solidFill>
                          <a:effectLst/>
                          <a:latin typeface="+mn-lt"/>
                        </a:rPr>
                        <a:t>32986,5</a:t>
                      </a:r>
                    </a:p>
                  </a:txBody>
                  <a:tcPr marL="3200" marR="3200" marT="3200" marB="0" anchor="ctr"/>
                </a:tc>
                <a:tc>
                  <a:txBody>
                    <a:bodyPr/>
                    <a:lstStyle/>
                    <a:p>
                      <a:pPr algn="ctr" rtl="0" fontAlgn="ctr"/>
                      <a:r>
                        <a:rPr lang="ru-RU" sz="900" u="none" strike="noStrike" dirty="0" smtClean="0">
                          <a:solidFill>
                            <a:schemeClr val="tx1"/>
                          </a:solidFill>
                          <a:effectLst/>
                        </a:rPr>
                        <a:t>120,5</a:t>
                      </a:r>
                      <a:endParaRPr lang="ru-RU" sz="900" b="0" i="0" u="none" strike="noStrike" dirty="0">
                        <a:solidFill>
                          <a:schemeClr val="tx1"/>
                        </a:solidFill>
                        <a:effectLst/>
                        <a:latin typeface="Trebuchet MS"/>
                      </a:endParaRPr>
                    </a:p>
                  </a:txBody>
                  <a:tcPr marL="3200" marR="3200" marT="320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900" u="none" strike="noStrike" kern="1200" noProof="0" dirty="0" smtClean="0">
                          <a:solidFill>
                            <a:schemeClr val="tx1"/>
                          </a:solidFill>
                          <a:effectLst/>
                          <a:latin typeface="+mn-lt"/>
                          <a:ea typeface="+mn-ea"/>
                          <a:cs typeface="+mn-cs"/>
                        </a:rPr>
                        <a:t>30646,9</a:t>
                      </a:r>
                      <a:endParaRPr lang="ru-RU" sz="900" u="none" strike="noStrike" kern="1200" noProof="0" dirty="0">
                        <a:solidFill>
                          <a:schemeClr val="tx1"/>
                        </a:solidFill>
                        <a:effectLst/>
                        <a:latin typeface="+mn-lt"/>
                        <a:ea typeface="+mn-ea"/>
                        <a:cs typeface="+mn-cs"/>
                      </a:endParaRPr>
                    </a:p>
                  </a:txBody>
                  <a:tcPr marL="3200" marR="3200" marT="3200" marB="0" anchor="ctr"/>
                </a:tc>
                <a:tc>
                  <a:txBody>
                    <a:bodyPr/>
                    <a:lstStyle/>
                    <a:p>
                      <a:pPr marL="0" algn="ctr" defTabSz="914400" rtl="0" eaLnBrk="1" fontAlgn="ctr" latinLnBrk="0" hangingPunct="1"/>
                      <a:r>
                        <a:rPr lang="ru-RU" sz="900" u="none" strike="noStrike" kern="1200" dirty="0" smtClean="0">
                          <a:solidFill>
                            <a:schemeClr val="tx1"/>
                          </a:solidFill>
                          <a:effectLst/>
                          <a:latin typeface="+mn-lt"/>
                          <a:ea typeface="+mn-ea"/>
                          <a:cs typeface="+mn-cs"/>
                        </a:rPr>
                        <a:t>102,8</a:t>
                      </a:r>
                      <a:endParaRPr lang="ru-RU" sz="900" u="none" strike="noStrike" kern="1200" dirty="0">
                        <a:solidFill>
                          <a:schemeClr val="tx1"/>
                        </a:solidFill>
                        <a:effectLst/>
                        <a:latin typeface="+mn-lt"/>
                        <a:ea typeface="+mn-ea"/>
                        <a:cs typeface="+mn-cs"/>
                      </a:endParaRPr>
                    </a:p>
                  </a:txBody>
                  <a:tcPr marL="3200" marR="3200" marT="320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900" u="none" strike="noStrike" kern="1200" noProof="0" dirty="0" smtClean="0">
                          <a:solidFill>
                            <a:schemeClr val="tx1"/>
                          </a:solidFill>
                          <a:effectLst/>
                          <a:latin typeface="+mn-lt"/>
                          <a:ea typeface="+mn-ea"/>
                          <a:cs typeface="+mn-cs"/>
                        </a:rPr>
                        <a:t>32203,0</a:t>
                      </a:r>
                      <a:endParaRPr lang="ru-RU" sz="900" u="none" strike="noStrike" kern="1200" noProof="0" dirty="0">
                        <a:solidFill>
                          <a:schemeClr val="tx1"/>
                        </a:solidFill>
                        <a:effectLst/>
                        <a:latin typeface="+mn-lt"/>
                        <a:ea typeface="+mn-ea"/>
                        <a:cs typeface="+mn-cs"/>
                      </a:endParaRPr>
                    </a:p>
                  </a:txBody>
                  <a:tcPr marL="3200" marR="3200" marT="3200" marB="0" anchor="ctr"/>
                </a:tc>
                <a:tc>
                  <a:txBody>
                    <a:bodyPr/>
                    <a:lstStyle/>
                    <a:p>
                      <a:pPr marL="0" algn="ctr" defTabSz="914400" rtl="0" eaLnBrk="1" fontAlgn="ctr" latinLnBrk="0" hangingPunct="1"/>
                      <a:r>
                        <a:rPr lang="ru-RU" sz="900" u="none" strike="noStrike" kern="1200" dirty="0" smtClean="0">
                          <a:solidFill>
                            <a:schemeClr val="tx1"/>
                          </a:solidFill>
                          <a:effectLst/>
                          <a:latin typeface="+mn-lt"/>
                          <a:ea typeface="+mn-ea"/>
                          <a:cs typeface="+mn-cs"/>
                        </a:rPr>
                        <a:t>100</a:t>
                      </a:r>
                      <a:endParaRPr lang="ru-RU" sz="900" u="none" strike="noStrike" kern="1200" dirty="0">
                        <a:solidFill>
                          <a:schemeClr val="tx1"/>
                        </a:solidFill>
                        <a:effectLst/>
                        <a:latin typeface="+mn-lt"/>
                        <a:ea typeface="+mn-ea"/>
                        <a:cs typeface="+mn-cs"/>
                      </a:endParaRPr>
                    </a:p>
                  </a:txBody>
                  <a:tcPr marL="3200" marR="3200" marT="3200" marB="0" anchor="ctr"/>
                </a:tc>
              </a:tr>
              <a:tr h="305149">
                <a:tc>
                  <a:txBody>
                    <a:bodyPr/>
                    <a:lstStyle/>
                    <a:p>
                      <a:pPr algn="l" rtl="0" fontAlgn="ctr"/>
                      <a:r>
                        <a:rPr lang="ru-RU" sz="900" u="none" strike="noStrike">
                          <a:effectLst/>
                        </a:rPr>
                        <a:t>Младший медицинский (фармацевтический) персонал</a:t>
                      </a:r>
                      <a:endParaRPr lang="ru-RU" sz="900" b="0" i="0" u="none" strike="noStrike">
                        <a:solidFill>
                          <a:srgbClr val="000000"/>
                        </a:solidFill>
                        <a:effectLst/>
                        <a:latin typeface="Trebuchet MS"/>
                      </a:endParaRPr>
                    </a:p>
                  </a:txBody>
                  <a:tcPr marL="3200" marR="3200" marT="3200" marB="0" anchor="ctr"/>
                </a:tc>
                <a:tc>
                  <a:txBody>
                    <a:bodyPr/>
                    <a:lstStyle/>
                    <a:p>
                      <a:pPr algn="ctr"/>
                      <a:r>
                        <a:rPr lang="ru-RU" sz="900" dirty="0" smtClean="0">
                          <a:latin typeface="+mn-lt"/>
                        </a:rPr>
                        <a:t>24 386,8</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101,8</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26 343,0</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103,5</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b="0" i="0" u="none" strike="noStrike" dirty="0" smtClean="0">
                          <a:solidFill>
                            <a:schemeClr val="tx1"/>
                          </a:solidFill>
                          <a:effectLst/>
                          <a:latin typeface="+mn-lt"/>
                        </a:rPr>
                        <a:t>35642,2</a:t>
                      </a:r>
                      <a:endParaRPr lang="ru-RU" sz="900" b="0" i="0" u="none" strike="noStrike" dirty="0">
                        <a:solidFill>
                          <a:schemeClr val="tx1"/>
                        </a:solidFill>
                        <a:effectLst/>
                        <a:latin typeface="+mn-lt"/>
                      </a:endParaRPr>
                    </a:p>
                  </a:txBody>
                  <a:tcPr marL="3200" marR="3200" marT="3200" marB="0" anchor="ctr"/>
                </a:tc>
                <a:tc>
                  <a:txBody>
                    <a:bodyPr/>
                    <a:lstStyle/>
                    <a:p>
                      <a:pPr algn="ctr" rtl="0" fontAlgn="ctr"/>
                      <a:r>
                        <a:rPr lang="ru-RU" sz="900" u="none" strike="noStrike" dirty="0" smtClean="0">
                          <a:solidFill>
                            <a:schemeClr val="tx1"/>
                          </a:solidFill>
                          <a:effectLst/>
                        </a:rPr>
                        <a:t>130,2</a:t>
                      </a:r>
                      <a:endParaRPr lang="ru-RU" sz="900" b="0" i="0" u="none" strike="noStrike" dirty="0">
                        <a:solidFill>
                          <a:schemeClr val="tx1"/>
                        </a:solidFill>
                        <a:effectLst/>
                        <a:latin typeface="Trebuchet MS"/>
                      </a:endParaRPr>
                    </a:p>
                  </a:txBody>
                  <a:tcPr marL="3200" marR="3200" marT="320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900" u="none" strike="noStrike" kern="1200" noProof="0" dirty="0" smtClean="0">
                          <a:solidFill>
                            <a:schemeClr val="tx1"/>
                          </a:solidFill>
                          <a:effectLst/>
                          <a:latin typeface="+mn-lt"/>
                          <a:ea typeface="+mn-ea"/>
                          <a:cs typeface="+mn-cs"/>
                        </a:rPr>
                        <a:t>30478,4</a:t>
                      </a:r>
                      <a:endParaRPr lang="ru-RU" sz="900" u="none" strike="noStrike" kern="1200" noProof="0" dirty="0">
                        <a:solidFill>
                          <a:schemeClr val="tx1"/>
                        </a:solidFill>
                        <a:effectLst/>
                        <a:latin typeface="+mn-lt"/>
                        <a:ea typeface="+mn-ea"/>
                        <a:cs typeface="+mn-cs"/>
                      </a:endParaRPr>
                    </a:p>
                  </a:txBody>
                  <a:tcPr marL="3200" marR="3200" marT="3200" marB="0" anchor="ctr"/>
                </a:tc>
                <a:tc>
                  <a:txBody>
                    <a:bodyPr/>
                    <a:lstStyle/>
                    <a:p>
                      <a:pPr marL="0" algn="ctr" defTabSz="914400" rtl="0" eaLnBrk="1" fontAlgn="ctr" latinLnBrk="0" hangingPunct="1"/>
                      <a:r>
                        <a:rPr lang="ru-RU" sz="900" u="none" strike="noStrike" kern="1200" dirty="0" smtClean="0">
                          <a:solidFill>
                            <a:schemeClr val="tx1"/>
                          </a:solidFill>
                          <a:effectLst/>
                          <a:latin typeface="+mn-lt"/>
                          <a:ea typeface="+mn-ea"/>
                          <a:cs typeface="+mn-cs"/>
                        </a:rPr>
                        <a:t>102,2</a:t>
                      </a:r>
                      <a:endParaRPr lang="ru-RU" sz="900" u="none" strike="noStrike" kern="1200" dirty="0">
                        <a:solidFill>
                          <a:schemeClr val="tx1"/>
                        </a:solidFill>
                        <a:effectLst/>
                        <a:latin typeface="+mn-lt"/>
                        <a:ea typeface="+mn-ea"/>
                        <a:cs typeface="+mn-cs"/>
                      </a:endParaRPr>
                    </a:p>
                  </a:txBody>
                  <a:tcPr marL="3200" marR="3200" marT="320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900" u="none" strike="noStrike" kern="1200" noProof="0" dirty="0" smtClean="0">
                          <a:solidFill>
                            <a:schemeClr val="tx1"/>
                          </a:solidFill>
                          <a:effectLst/>
                          <a:latin typeface="+mn-lt"/>
                          <a:ea typeface="+mn-ea"/>
                          <a:cs typeface="+mn-cs"/>
                        </a:rPr>
                        <a:t>32203,0</a:t>
                      </a:r>
                      <a:endParaRPr lang="ru-RU" sz="900" u="none" strike="noStrike" kern="1200" noProof="0" dirty="0">
                        <a:solidFill>
                          <a:schemeClr val="tx1"/>
                        </a:solidFill>
                        <a:effectLst/>
                        <a:latin typeface="+mn-lt"/>
                        <a:ea typeface="+mn-ea"/>
                        <a:cs typeface="+mn-cs"/>
                      </a:endParaRPr>
                    </a:p>
                  </a:txBody>
                  <a:tcPr marL="3200" marR="3200" marT="3200" marB="0" anchor="ctr"/>
                </a:tc>
                <a:tc>
                  <a:txBody>
                    <a:bodyPr/>
                    <a:lstStyle/>
                    <a:p>
                      <a:pPr marL="0" algn="ctr" defTabSz="914400" rtl="0" eaLnBrk="1" fontAlgn="ctr" latinLnBrk="0" hangingPunct="1"/>
                      <a:r>
                        <a:rPr lang="ru-RU" sz="900" u="none" strike="noStrike" kern="1200" dirty="0" smtClean="0">
                          <a:solidFill>
                            <a:schemeClr val="tx1"/>
                          </a:solidFill>
                          <a:effectLst/>
                          <a:latin typeface="+mn-lt"/>
                          <a:ea typeface="+mn-ea"/>
                          <a:cs typeface="+mn-cs"/>
                        </a:rPr>
                        <a:t>100</a:t>
                      </a:r>
                      <a:endParaRPr lang="ru-RU" sz="900" u="none" strike="noStrike" kern="1200" dirty="0">
                        <a:solidFill>
                          <a:schemeClr val="tx1"/>
                        </a:solidFill>
                        <a:effectLst/>
                        <a:latin typeface="+mn-lt"/>
                        <a:ea typeface="+mn-ea"/>
                        <a:cs typeface="+mn-cs"/>
                      </a:endParaRPr>
                    </a:p>
                  </a:txBody>
                  <a:tcPr marL="3200" marR="3200" marT="3200" marB="0" anchor="ctr"/>
                </a:tc>
              </a:tr>
              <a:tr h="154334">
                <a:tc>
                  <a:txBody>
                    <a:bodyPr/>
                    <a:lstStyle/>
                    <a:p>
                      <a:pPr algn="l" rtl="0" fontAlgn="ctr"/>
                      <a:r>
                        <a:rPr lang="ru-RU" sz="900" b="1" u="none" strike="noStrike">
                          <a:effectLst/>
                        </a:rPr>
                        <a:t>СОЦИАЛЬНЫЕ РАБОТНИКИ</a:t>
                      </a:r>
                      <a:endParaRPr lang="ru-RU" sz="900" b="1" i="0" u="none" strike="noStrike">
                        <a:solidFill>
                          <a:srgbClr val="000000"/>
                        </a:solidFill>
                        <a:effectLst/>
                        <a:latin typeface="Trebuchet MS"/>
                      </a:endParaRPr>
                    </a:p>
                  </a:txBody>
                  <a:tcPr marL="3200" marR="3200" marT="3200" marB="0" anchor="ctr"/>
                </a:tc>
                <a:tc>
                  <a:txBody>
                    <a:bodyPr/>
                    <a:lstStyle/>
                    <a:p>
                      <a:pPr algn="ctr"/>
                      <a:r>
                        <a:rPr lang="ru-RU" sz="900" dirty="0" smtClean="0">
                          <a:latin typeface="+mn-lt"/>
                        </a:rPr>
                        <a:t>24 900,6</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104,0</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25 792,5</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101,3</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b="0" i="0" u="none" strike="noStrike" dirty="0" smtClean="0">
                          <a:solidFill>
                            <a:schemeClr val="tx1"/>
                          </a:solidFill>
                          <a:effectLst/>
                          <a:latin typeface="+mn-lt"/>
                        </a:rPr>
                        <a:t>30555,9</a:t>
                      </a:r>
                      <a:endParaRPr lang="ru-RU" sz="900" b="0" i="0" u="none" strike="noStrike" dirty="0">
                        <a:solidFill>
                          <a:schemeClr val="tx1"/>
                        </a:solidFill>
                        <a:effectLst/>
                        <a:latin typeface="+mn-lt"/>
                      </a:endParaRPr>
                    </a:p>
                  </a:txBody>
                  <a:tcPr marL="3200" marR="3200" marT="3200" marB="0" anchor="ctr"/>
                </a:tc>
                <a:tc>
                  <a:txBody>
                    <a:bodyPr/>
                    <a:lstStyle/>
                    <a:p>
                      <a:pPr algn="ctr" rtl="0" fontAlgn="ctr"/>
                      <a:r>
                        <a:rPr lang="ru-RU" sz="900" u="none" strike="noStrike" dirty="0" smtClean="0">
                          <a:solidFill>
                            <a:schemeClr val="tx1"/>
                          </a:solidFill>
                          <a:effectLst/>
                        </a:rPr>
                        <a:t>111,6</a:t>
                      </a:r>
                      <a:endParaRPr lang="ru-RU" sz="900" b="0" i="0" u="none" strike="noStrike" dirty="0">
                        <a:solidFill>
                          <a:schemeClr val="tx1"/>
                        </a:solidFill>
                        <a:effectLst/>
                        <a:latin typeface="Trebuchet MS"/>
                      </a:endParaRPr>
                    </a:p>
                  </a:txBody>
                  <a:tcPr marL="3200" marR="3200" marT="320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900" u="none" strike="noStrike" kern="1200" noProof="0" dirty="0" smtClean="0">
                          <a:solidFill>
                            <a:schemeClr val="tx1"/>
                          </a:solidFill>
                          <a:effectLst/>
                          <a:latin typeface="+mn-lt"/>
                          <a:ea typeface="+mn-ea"/>
                          <a:cs typeface="+mn-cs"/>
                        </a:rPr>
                        <a:t>30581,6</a:t>
                      </a:r>
                      <a:endParaRPr lang="ru-RU" sz="900" u="none" strike="noStrike" kern="1200" noProof="0" dirty="0">
                        <a:solidFill>
                          <a:schemeClr val="tx1"/>
                        </a:solidFill>
                        <a:effectLst/>
                        <a:latin typeface="+mn-lt"/>
                        <a:ea typeface="+mn-ea"/>
                        <a:cs typeface="+mn-cs"/>
                      </a:endParaRPr>
                    </a:p>
                  </a:txBody>
                  <a:tcPr marL="3200" marR="3200" marT="3200" marB="0" anchor="ctr"/>
                </a:tc>
                <a:tc>
                  <a:txBody>
                    <a:bodyPr/>
                    <a:lstStyle/>
                    <a:p>
                      <a:pPr marL="0" algn="ctr" defTabSz="914400" rtl="0" eaLnBrk="1" fontAlgn="ctr" latinLnBrk="0" hangingPunct="1"/>
                      <a:r>
                        <a:rPr lang="ru-RU" sz="900" u="none" strike="noStrike" kern="1200" dirty="0" smtClean="0">
                          <a:solidFill>
                            <a:schemeClr val="tx1"/>
                          </a:solidFill>
                          <a:effectLst/>
                          <a:latin typeface="+mn-lt"/>
                          <a:ea typeface="+mn-ea"/>
                          <a:cs typeface="+mn-cs"/>
                        </a:rPr>
                        <a:t>102,6</a:t>
                      </a:r>
                      <a:endParaRPr lang="ru-RU" sz="900" u="none" strike="noStrike" kern="1200" dirty="0">
                        <a:solidFill>
                          <a:schemeClr val="tx1"/>
                        </a:solidFill>
                        <a:effectLst/>
                        <a:latin typeface="+mn-lt"/>
                        <a:ea typeface="+mn-ea"/>
                        <a:cs typeface="+mn-cs"/>
                      </a:endParaRPr>
                    </a:p>
                  </a:txBody>
                  <a:tcPr marL="3200" marR="3200" marT="320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900" u="none" strike="noStrike" kern="1200" noProof="0" dirty="0" smtClean="0">
                          <a:solidFill>
                            <a:schemeClr val="tx1"/>
                          </a:solidFill>
                          <a:effectLst/>
                          <a:latin typeface="+mn-lt"/>
                          <a:ea typeface="+mn-ea"/>
                          <a:cs typeface="+mn-cs"/>
                        </a:rPr>
                        <a:t>32203,0</a:t>
                      </a:r>
                      <a:endParaRPr lang="ru-RU" sz="900" u="none" strike="noStrike" kern="1200" noProof="0" dirty="0">
                        <a:solidFill>
                          <a:schemeClr val="tx1"/>
                        </a:solidFill>
                        <a:effectLst/>
                        <a:latin typeface="+mn-lt"/>
                        <a:ea typeface="+mn-ea"/>
                        <a:cs typeface="+mn-cs"/>
                      </a:endParaRPr>
                    </a:p>
                  </a:txBody>
                  <a:tcPr marL="3200" marR="3200" marT="3200" marB="0" anchor="ctr"/>
                </a:tc>
                <a:tc>
                  <a:txBody>
                    <a:bodyPr/>
                    <a:lstStyle/>
                    <a:p>
                      <a:pPr marL="0" algn="ctr" defTabSz="914400" rtl="0" eaLnBrk="1" fontAlgn="ctr" latinLnBrk="0" hangingPunct="1"/>
                      <a:r>
                        <a:rPr lang="ru-RU" sz="900" u="none" strike="noStrike" kern="1200" dirty="0" smtClean="0">
                          <a:solidFill>
                            <a:schemeClr val="tx1"/>
                          </a:solidFill>
                          <a:effectLst/>
                          <a:latin typeface="+mn-lt"/>
                          <a:ea typeface="+mn-ea"/>
                          <a:cs typeface="+mn-cs"/>
                        </a:rPr>
                        <a:t>100</a:t>
                      </a:r>
                      <a:endParaRPr lang="ru-RU" sz="900" u="none" strike="noStrike" kern="1200" dirty="0">
                        <a:solidFill>
                          <a:schemeClr val="tx1"/>
                        </a:solidFill>
                        <a:effectLst/>
                        <a:latin typeface="+mn-lt"/>
                        <a:ea typeface="+mn-ea"/>
                        <a:cs typeface="+mn-cs"/>
                      </a:endParaRPr>
                    </a:p>
                  </a:txBody>
                  <a:tcPr marL="3200" marR="3200" marT="3200" marB="0" anchor="ctr"/>
                </a:tc>
              </a:tr>
              <a:tr h="170704">
                <a:tc>
                  <a:txBody>
                    <a:bodyPr/>
                    <a:lstStyle/>
                    <a:p>
                      <a:pPr algn="l" rtl="0" fontAlgn="ctr"/>
                      <a:r>
                        <a:rPr lang="ru-RU" sz="900" b="1" u="none" strike="noStrike" dirty="0">
                          <a:effectLst/>
                        </a:rPr>
                        <a:t>РАБОТНИКИ УЧРЕЖДЕНИЙ КУЛЬТУРЫ</a:t>
                      </a:r>
                      <a:endParaRPr lang="ru-RU" sz="900" b="1" i="0" u="none" strike="noStrike" dirty="0">
                        <a:solidFill>
                          <a:srgbClr val="000000"/>
                        </a:solidFill>
                        <a:effectLst/>
                        <a:latin typeface="Trebuchet MS"/>
                      </a:endParaRPr>
                    </a:p>
                  </a:txBody>
                  <a:tcPr marL="3200" marR="3200" marT="3200" marB="0" anchor="ctr"/>
                </a:tc>
                <a:tc>
                  <a:txBody>
                    <a:bodyPr/>
                    <a:lstStyle/>
                    <a:p>
                      <a:pPr algn="ctr"/>
                      <a:r>
                        <a:rPr lang="ru-RU" sz="900" dirty="0" smtClean="0">
                          <a:latin typeface="+mn-lt"/>
                        </a:rPr>
                        <a:t>24 330,5</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101,6</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25 984,5</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102,1</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b="0" i="0" u="none" strike="noStrike" dirty="0" smtClean="0">
                          <a:solidFill>
                            <a:schemeClr val="tx1"/>
                          </a:solidFill>
                          <a:effectLst/>
                          <a:latin typeface="+mn-lt"/>
                        </a:rPr>
                        <a:t>27194,2</a:t>
                      </a:r>
                      <a:endParaRPr lang="ru-RU" sz="900" b="0" i="0" u="none" strike="noStrike" dirty="0">
                        <a:solidFill>
                          <a:schemeClr val="tx1"/>
                        </a:solidFill>
                        <a:effectLst/>
                        <a:latin typeface="+mn-lt"/>
                      </a:endParaRPr>
                    </a:p>
                  </a:txBody>
                  <a:tcPr marL="3200" marR="3200" marT="3200" marB="0" anchor="ctr"/>
                </a:tc>
                <a:tc>
                  <a:txBody>
                    <a:bodyPr/>
                    <a:lstStyle/>
                    <a:p>
                      <a:pPr algn="ctr" rtl="0" fontAlgn="ctr"/>
                      <a:r>
                        <a:rPr lang="ru-RU" sz="900" u="none" strike="noStrike" dirty="0" smtClean="0">
                          <a:solidFill>
                            <a:schemeClr val="tx1"/>
                          </a:solidFill>
                          <a:effectLst/>
                        </a:rPr>
                        <a:t>99,3</a:t>
                      </a:r>
                      <a:endParaRPr lang="ru-RU" sz="900" b="0" i="0" u="none" strike="noStrike" dirty="0">
                        <a:solidFill>
                          <a:schemeClr val="tx1"/>
                        </a:solidFill>
                        <a:effectLst/>
                        <a:latin typeface="Trebuchet MS"/>
                      </a:endParaRPr>
                    </a:p>
                  </a:txBody>
                  <a:tcPr marL="3200" marR="3200" marT="320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900" u="none" strike="noStrike" kern="1200" noProof="0" dirty="0" smtClean="0">
                          <a:solidFill>
                            <a:schemeClr val="tx1"/>
                          </a:solidFill>
                          <a:effectLst/>
                          <a:latin typeface="+mn-lt"/>
                          <a:ea typeface="+mn-ea"/>
                          <a:cs typeface="+mn-cs"/>
                        </a:rPr>
                        <a:t>30543,1</a:t>
                      </a:r>
                      <a:endParaRPr lang="ru-RU" sz="900" u="none" strike="noStrike" kern="1200" noProof="0" dirty="0">
                        <a:solidFill>
                          <a:schemeClr val="tx1"/>
                        </a:solidFill>
                        <a:effectLst/>
                        <a:latin typeface="+mn-lt"/>
                        <a:ea typeface="+mn-ea"/>
                        <a:cs typeface="+mn-cs"/>
                      </a:endParaRPr>
                    </a:p>
                  </a:txBody>
                  <a:tcPr marL="3200" marR="3200" marT="3200" marB="0" anchor="ctr"/>
                </a:tc>
                <a:tc>
                  <a:txBody>
                    <a:bodyPr/>
                    <a:lstStyle/>
                    <a:p>
                      <a:pPr marL="0" algn="ctr" defTabSz="914400" rtl="0" eaLnBrk="1" fontAlgn="ctr" latinLnBrk="0" hangingPunct="1"/>
                      <a:r>
                        <a:rPr lang="ru-RU" sz="900" u="none" strike="noStrike" kern="1200" dirty="0" smtClean="0">
                          <a:solidFill>
                            <a:schemeClr val="tx1"/>
                          </a:solidFill>
                          <a:effectLst/>
                          <a:latin typeface="+mn-lt"/>
                          <a:ea typeface="+mn-ea"/>
                          <a:cs typeface="+mn-cs"/>
                        </a:rPr>
                        <a:t>102,4</a:t>
                      </a:r>
                      <a:endParaRPr lang="ru-RU" sz="900" u="none" strike="noStrike" kern="1200" dirty="0">
                        <a:solidFill>
                          <a:schemeClr val="tx1"/>
                        </a:solidFill>
                        <a:effectLst/>
                        <a:latin typeface="+mn-lt"/>
                        <a:ea typeface="+mn-ea"/>
                        <a:cs typeface="+mn-cs"/>
                      </a:endParaRPr>
                    </a:p>
                  </a:txBody>
                  <a:tcPr marL="3200" marR="3200" marT="320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900" u="none" strike="noStrike" kern="1200" noProof="0" dirty="0" smtClean="0">
                          <a:solidFill>
                            <a:schemeClr val="tx1"/>
                          </a:solidFill>
                          <a:effectLst/>
                          <a:latin typeface="+mn-lt"/>
                          <a:ea typeface="+mn-ea"/>
                          <a:cs typeface="+mn-cs"/>
                        </a:rPr>
                        <a:t>32203,0</a:t>
                      </a:r>
                      <a:endParaRPr lang="ru-RU" sz="900" u="none" strike="noStrike" kern="1200" noProof="0" dirty="0">
                        <a:solidFill>
                          <a:schemeClr val="tx1"/>
                        </a:solidFill>
                        <a:effectLst/>
                        <a:latin typeface="+mn-lt"/>
                        <a:ea typeface="+mn-ea"/>
                        <a:cs typeface="+mn-cs"/>
                      </a:endParaRPr>
                    </a:p>
                  </a:txBody>
                  <a:tcPr marL="3200" marR="3200" marT="3200" marB="0" anchor="ctr"/>
                </a:tc>
                <a:tc>
                  <a:txBody>
                    <a:bodyPr/>
                    <a:lstStyle/>
                    <a:p>
                      <a:pPr marL="0" algn="ctr" defTabSz="914400" rtl="0" eaLnBrk="1" fontAlgn="ctr" latinLnBrk="0" hangingPunct="1"/>
                      <a:r>
                        <a:rPr lang="ru-RU" sz="900" u="none" strike="noStrike" kern="1200" dirty="0" smtClean="0">
                          <a:solidFill>
                            <a:schemeClr val="tx1"/>
                          </a:solidFill>
                          <a:effectLst/>
                          <a:latin typeface="+mn-lt"/>
                          <a:ea typeface="+mn-ea"/>
                          <a:cs typeface="+mn-cs"/>
                        </a:rPr>
                        <a:t>100</a:t>
                      </a:r>
                      <a:endParaRPr lang="ru-RU" sz="900" u="none" strike="noStrike" kern="1200" dirty="0">
                        <a:solidFill>
                          <a:schemeClr val="tx1"/>
                        </a:solidFill>
                        <a:effectLst/>
                        <a:latin typeface="+mn-lt"/>
                        <a:ea typeface="+mn-ea"/>
                        <a:cs typeface="+mn-cs"/>
                      </a:endParaRPr>
                    </a:p>
                  </a:txBody>
                  <a:tcPr marL="3200" marR="3200" marT="3200" marB="0" anchor="ctr"/>
                </a:tc>
              </a:tr>
            </a:tbl>
          </a:graphicData>
        </a:graphic>
      </p:graphicFrame>
      <p:cxnSp>
        <p:nvCxnSpPr>
          <p:cNvPr id="6" name="Прямая соединительная линия 5"/>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37901" y="6525344"/>
            <a:ext cx="3151825" cy="230832"/>
          </a:xfrm>
          <a:prstGeom prst="rect">
            <a:avLst/>
          </a:prstGeom>
          <a:noFill/>
        </p:spPr>
        <p:txBody>
          <a:bodyPr wrap="none" rtlCol="0">
            <a:spAutoFit/>
          </a:bodyPr>
          <a:lstStyle/>
          <a:p>
            <a:pPr fontAlgn="base">
              <a:spcBef>
                <a:spcPct val="0"/>
              </a:spcBef>
              <a:spcAft>
                <a:spcPct val="0"/>
              </a:spcAft>
            </a:pPr>
            <a:r>
              <a:rPr lang="ru-RU" sz="900" dirty="0">
                <a:solidFill>
                  <a:prstClr val="black"/>
                </a:solidFill>
                <a:latin typeface="Times New Roman" panose="02020603050405020304" pitchFamily="18" charset="0"/>
                <a:cs typeface="Times New Roman" panose="02020603050405020304" pitchFamily="18" charset="0"/>
              </a:rPr>
              <a:t>* - к средней з/п в сфере общего образования в субъекте РФ</a:t>
            </a:r>
          </a:p>
        </p:txBody>
      </p:sp>
      <p:sp>
        <p:nvSpPr>
          <p:cNvPr id="8" name="TextBox 7"/>
          <p:cNvSpPr txBox="1"/>
          <p:nvPr/>
        </p:nvSpPr>
        <p:spPr>
          <a:xfrm>
            <a:off x="3369645" y="6525344"/>
            <a:ext cx="2257349" cy="230832"/>
          </a:xfrm>
          <a:prstGeom prst="rect">
            <a:avLst/>
          </a:prstGeom>
          <a:noFill/>
        </p:spPr>
        <p:txBody>
          <a:bodyPr wrap="none" rtlCol="0">
            <a:spAutoFit/>
          </a:bodyPr>
          <a:lstStyle/>
          <a:p>
            <a:pPr fontAlgn="base">
              <a:spcBef>
                <a:spcPct val="0"/>
              </a:spcBef>
              <a:spcAft>
                <a:spcPct val="0"/>
              </a:spcAft>
            </a:pPr>
            <a:r>
              <a:rPr lang="ru-RU" sz="900" dirty="0">
                <a:solidFill>
                  <a:prstClr val="black"/>
                </a:solidFill>
                <a:latin typeface="Times New Roman" panose="02020603050405020304" pitchFamily="18" charset="0"/>
                <a:cs typeface="Times New Roman" panose="02020603050405020304" pitchFamily="18" charset="0"/>
              </a:rPr>
              <a:t>** - к средней з/п учителей в субъекте РФ</a:t>
            </a:r>
          </a:p>
        </p:txBody>
      </p:sp>
    </p:spTree>
    <p:extLst>
      <p:ext uri="{BB962C8B-B14F-4D97-AF65-F5344CB8AC3E}">
        <p14:creationId xmlns:p14="http://schemas.microsoft.com/office/powerpoint/2010/main" val="6868357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Диаграмма 2"/>
          <p:cNvGraphicFramePr>
            <a:graphicFrameLocks/>
          </p:cNvGraphicFramePr>
          <p:nvPr>
            <p:extLst>
              <p:ext uri="{D42A27DB-BD31-4B8C-83A1-F6EECF244321}">
                <p14:modId xmlns:p14="http://schemas.microsoft.com/office/powerpoint/2010/main" val="603538617"/>
              </p:ext>
            </p:extLst>
          </p:nvPr>
        </p:nvGraphicFramePr>
        <p:xfrm>
          <a:off x="3811840" y="3501008"/>
          <a:ext cx="5284800" cy="31752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Диаграмма 3"/>
          <p:cNvGraphicFramePr>
            <a:graphicFrameLocks/>
          </p:cNvGraphicFramePr>
          <p:nvPr>
            <p:extLst>
              <p:ext uri="{D42A27DB-BD31-4B8C-83A1-F6EECF244321}">
                <p14:modId xmlns:p14="http://schemas.microsoft.com/office/powerpoint/2010/main" val="1906657691"/>
              </p:ext>
            </p:extLst>
          </p:nvPr>
        </p:nvGraphicFramePr>
        <p:xfrm>
          <a:off x="107504" y="733111"/>
          <a:ext cx="5286375" cy="2988174"/>
        </p:xfrm>
        <a:graphic>
          <a:graphicData uri="http://schemas.openxmlformats.org/drawingml/2006/chart">
            <c:chart xmlns:c="http://schemas.openxmlformats.org/drawingml/2006/chart" xmlns:r="http://schemas.openxmlformats.org/officeDocument/2006/relationships" r:id="rId4"/>
          </a:graphicData>
        </a:graphic>
      </p:graphicFrame>
      <p:pic>
        <p:nvPicPr>
          <p:cNvPr id="1026" name="Picture 2" descr="E:\photo_24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4005064"/>
            <a:ext cx="3348372" cy="22322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Номер слайда 4"/>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27</a:t>
            </a:fld>
            <a:endParaRPr lang="ru-RU" dirty="0">
              <a:solidFill>
                <a:prstClr val="black"/>
              </a:solidFill>
            </a:endParaRPr>
          </a:p>
        </p:txBody>
      </p:sp>
      <p:sp>
        <p:nvSpPr>
          <p:cNvPr id="7" name="Скругленный прямоугольник 6"/>
          <p:cNvSpPr/>
          <p:nvPr/>
        </p:nvSpPr>
        <p:spPr>
          <a:xfrm>
            <a:off x="5868144" y="987872"/>
            <a:ext cx="3098512" cy="2369120"/>
          </a:xfrm>
          <a:prstGeom prst="roundRect">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500" dirty="0" smtClean="0">
                <a:solidFill>
                  <a:prstClr val="black"/>
                </a:solidFill>
                <a:latin typeface="Times New Roman" panose="02020603050405020304" pitchFamily="18" charset="0"/>
                <a:cs typeface="Times New Roman" panose="02020603050405020304" pitchFamily="18" charset="0"/>
              </a:rPr>
              <a:t>По аналогии с федеральными решениями Кабинетом Министров Чувашской Республики приняты решения об </a:t>
            </a:r>
            <a:r>
              <a:rPr lang="ru-RU" sz="1500" dirty="0">
                <a:solidFill>
                  <a:prstClr val="black"/>
                </a:solidFill>
                <a:latin typeface="Times New Roman" panose="02020603050405020304" pitchFamily="18" charset="0"/>
                <a:cs typeface="Times New Roman" panose="02020603050405020304" pitchFamily="18" charset="0"/>
              </a:rPr>
              <a:t>увеличении </a:t>
            </a:r>
            <a:r>
              <a:rPr lang="ru-RU" sz="1500" dirty="0" smtClean="0">
                <a:solidFill>
                  <a:prstClr val="black"/>
                </a:solidFill>
                <a:latin typeface="Times New Roman" panose="02020603050405020304" pitchFamily="18" charset="0"/>
                <a:cs typeface="Times New Roman" panose="02020603050405020304" pitchFamily="18" charset="0"/>
              </a:rPr>
              <a:t>денежного </a:t>
            </a:r>
            <a:r>
              <a:rPr lang="ru-RU" sz="1500" dirty="0">
                <a:solidFill>
                  <a:prstClr val="black"/>
                </a:solidFill>
                <a:latin typeface="Times New Roman" panose="02020603050405020304" pitchFamily="18" charset="0"/>
                <a:cs typeface="Times New Roman" panose="02020603050405020304" pitchFamily="18" charset="0"/>
              </a:rPr>
              <a:t>содержания государственных гражданских служащих </a:t>
            </a:r>
            <a:r>
              <a:rPr lang="ru-RU" sz="1500" dirty="0" smtClean="0">
                <a:solidFill>
                  <a:prstClr val="black"/>
                </a:solidFill>
                <a:latin typeface="Times New Roman" panose="02020603050405020304" pitchFamily="18" charset="0"/>
                <a:cs typeface="Times New Roman" panose="02020603050405020304" pitchFamily="18" charset="0"/>
              </a:rPr>
              <a:t>Чувашской Республики с </a:t>
            </a:r>
            <a:r>
              <a:rPr lang="ru-RU" sz="1500" dirty="0">
                <a:solidFill>
                  <a:prstClr val="black"/>
                </a:solidFill>
                <a:latin typeface="Times New Roman" panose="02020603050405020304" pitchFamily="18" charset="0"/>
                <a:cs typeface="Times New Roman" panose="02020603050405020304" pitchFamily="18" charset="0"/>
              </a:rPr>
              <a:t>1 октября 2019 года на 4,3 </a:t>
            </a:r>
            <a:r>
              <a:rPr lang="ru-RU" sz="1500" dirty="0" smtClean="0">
                <a:solidFill>
                  <a:prstClr val="black"/>
                </a:solidFill>
                <a:latin typeface="Times New Roman" panose="02020603050405020304" pitchFamily="18" charset="0"/>
                <a:cs typeface="Times New Roman" panose="02020603050405020304" pitchFamily="18" charset="0"/>
              </a:rPr>
              <a:t>%, с 1 октября 2020 года на 3%. </a:t>
            </a:r>
            <a:endParaRPr lang="ru-RU" sz="1500" dirty="0">
              <a:solidFill>
                <a:prstClr val="black"/>
              </a:solidFill>
              <a:latin typeface="Times New Roman" panose="02020603050405020304" pitchFamily="18" charset="0"/>
              <a:cs typeface="Times New Roman" panose="02020603050405020304" pitchFamily="18" charset="0"/>
            </a:endParaRPr>
          </a:p>
        </p:txBody>
      </p:sp>
      <p:sp>
        <p:nvSpPr>
          <p:cNvPr id="8" name="Заголовок 1"/>
          <p:cNvSpPr txBox="1">
            <a:spLocks/>
          </p:cNvSpPr>
          <p:nvPr/>
        </p:nvSpPr>
        <p:spPr>
          <a:xfrm>
            <a:off x="259729" y="20136"/>
            <a:ext cx="7264599" cy="600551"/>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600" dirty="0">
                <a:solidFill>
                  <a:prstClr val="black"/>
                </a:solidFill>
                <a:effectLst/>
                <a:latin typeface="Times New Roman" panose="02020603050405020304" pitchFamily="18" charset="0"/>
                <a:cs typeface="Times New Roman" panose="02020603050405020304" pitchFamily="18" charset="0"/>
              </a:rPr>
              <a:t>Среднемесячная начисленная заработная плата государственных гражданских служащих в Приволжском федеральном </a:t>
            </a:r>
            <a:r>
              <a:rPr lang="ru-RU" sz="1600" dirty="0" smtClean="0">
                <a:solidFill>
                  <a:prstClr val="black"/>
                </a:solidFill>
                <a:effectLst/>
                <a:latin typeface="Times New Roman" panose="02020603050405020304" pitchFamily="18" charset="0"/>
                <a:cs typeface="Times New Roman" panose="02020603050405020304" pitchFamily="18" charset="0"/>
              </a:rPr>
              <a:t>округе</a:t>
            </a:r>
            <a:endParaRPr lang="ru-RU" sz="1600" dirty="0">
              <a:solidFill>
                <a:prstClr val="black"/>
              </a:solidFill>
              <a:effectLst/>
              <a:latin typeface="Times New Roman" panose="02020603050405020304" pitchFamily="18" charset="0"/>
              <a:cs typeface="Times New Roman" panose="02020603050405020304" pitchFamily="18" charset="0"/>
            </a:endParaRPr>
          </a:p>
        </p:txBody>
      </p:sp>
      <p:cxnSp>
        <p:nvCxnSpPr>
          <p:cNvPr id="9" name="Прямая соединительная линия 8"/>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
        <p:nvSpPr>
          <p:cNvPr id="11" name="TextBox 1"/>
          <p:cNvSpPr txBox="1">
            <a:spLocks noChangeArrowheads="1"/>
          </p:cNvSpPr>
          <p:nvPr/>
        </p:nvSpPr>
        <p:spPr bwMode="auto">
          <a:xfrm>
            <a:off x="7740352" y="620688"/>
            <a:ext cx="1226304" cy="222565"/>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r>
              <a:rPr lang="ru-RU" altLang="ru-RU" sz="1200" b="1" dirty="0" smtClean="0">
                <a:solidFill>
                  <a:srgbClr val="4E67C8">
                    <a:lumMod val="75000"/>
                  </a:srgbClr>
                </a:solidFill>
                <a:latin typeface="Times New Roman" panose="02020603050405020304" pitchFamily="18" charset="0"/>
                <a:cs typeface="Times New Roman" panose="02020603050405020304" pitchFamily="18" charset="0"/>
              </a:rPr>
              <a:t>тыс. рублей</a:t>
            </a:r>
            <a:endParaRPr lang="ru-RU" altLang="ru-RU" sz="1200" b="1" dirty="0">
              <a:solidFill>
                <a:srgbClr val="4E67C8">
                  <a:lumMod val="75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58558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bwMode="auto">
          <a:xfrm>
            <a:off x="414338" y="290969"/>
            <a:ext cx="8388350" cy="430887"/>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endParaRPr lang="ru-RU" altLang="ru-RU" sz="2200" b="1" spc="-10" dirty="0">
              <a:solidFill>
                <a:srgbClr val="C00000"/>
              </a:solidFill>
              <a:ea typeface="+mn-ea"/>
              <a:cs typeface="Arial" charset="0"/>
            </a:endParaRPr>
          </a:p>
        </p:txBody>
      </p:sp>
      <p:graphicFrame>
        <p:nvGraphicFramePr>
          <p:cNvPr id="7" name="Диаграмма 6"/>
          <p:cNvGraphicFramePr>
            <a:graphicFrameLocks/>
          </p:cNvGraphicFramePr>
          <p:nvPr>
            <p:extLst>
              <p:ext uri="{D42A27DB-BD31-4B8C-83A1-F6EECF244321}">
                <p14:modId xmlns:p14="http://schemas.microsoft.com/office/powerpoint/2010/main" val="700030688"/>
              </p:ext>
            </p:extLst>
          </p:nvPr>
        </p:nvGraphicFramePr>
        <p:xfrm>
          <a:off x="0" y="988029"/>
          <a:ext cx="4611961" cy="43204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Диаграмма 9"/>
          <p:cNvGraphicFramePr/>
          <p:nvPr>
            <p:extLst>
              <p:ext uri="{D42A27DB-BD31-4B8C-83A1-F6EECF244321}">
                <p14:modId xmlns:p14="http://schemas.microsoft.com/office/powerpoint/2010/main" val="2848383833"/>
              </p:ext>
            </p:extLst>
          </p:nvPr>
        </p:nvGraphicFramePr>
        <p:xfrm>
          <a:off x="4608513" y="1412775"/>
          <a:ext cx="4355975" cy="5280842"/>
        </p:xfrm>
        <a:graphic>
          <a:graphicData uri="http://schemas.openxmlformats.org/drawingml/2006/chart">
            <c:chart xmlns:c="http://schemas.openxmlformats.org/drawingml/2006/chart" xmlns:r="http://schemas.openxmlformats.org/officeDocument/2006/relationships" r:id="rId4"/>
          </a:graphicData>
        </a:graphic>
      </p:graphicFrame>
      <p:cxnSp>
        <p:nvCxnSpPr>
          <p:cNvPr id="4" name="Прямая соединительная линия 3"/>
          <p:cNvCxnSpPr/>
          <p:nvPr/>
        </p:nvCxnSpPr>
        <p:spPr>
          <a:xfrm>
            <a:off x="3068211" y="1515093"/>
            <a:ext cx="3375997" cy="1076881"/>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3419872" y="4471661"/>
            <a:ext cx="2808312" cy="469507"/>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3" name="Номер слайда 2"/>
          <p:cNvSpPr>
            <a:spLocks noGrp="1"/>
          </p:cNvSpPr>
          <p:nvPr>
            <p:ph type="sldNum" sz="quarter" idx="12"/>
          </p:nvPr>
        </p:nvSpPr>
        <p:spPr/>
        <p:txBody>
          <a:bodyPr/>
          <a:lstStyle/>
          <a:p>
            <a:pPr>
              <a:defRPr/>
            </a:pPr>
            <a:fld id="{667CCBFA-BFB9-4E9F-B6F6-694D72409F22}" type="slidenum">
              <a:rPr lang="ru-RU" smtClean="0"/>
              <a:pPr>
                <a:defRPr/>
              </a:pPr>
              <a:t>28</a:t>
            </a:fld>
            <a:endParaRPr lang="ru-RU" dirty="0"/>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27" y="5055571"/>
            <a:ext cx="2476421" cy="1668415"/>
          </a:xfrm>
          <a:prstGeom prst="rect">
            <a:avLst/>
          </a:prstGeom>
          <a:effectLst>
            <a:softEdge rad="127000"/>
          </a:effectLst>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6898" y="4625970"/>
            <a:ext cx="1771513" cy="1350791"/>
          </a:xfrm>
          <a:prstGeom prst="rect">
            <a:avLst/>
          </a:prstGeom>
          <a:effectLst>
            <a:softEdge rad="127000"/>
          </a:effectLst>
        </p:spPr>
      </p:pic>
      <p:pic>
        <p:nvPicPr>
          <p:cNvPr id="2051" name="Picture 3" descr="C:\Users\o.kudryavceva\Desktop\для слайдов_медицина фото\IMG_370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80432" y="5055571"/>
            <a:ext cx="2256396" cy="165744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414931" y="721856"/>
            <a:ext cx="4576714" cy="1532334"/>
          </a:xfrm>
          <a:prstGeom prst="wedgeRoundRectCallout">
            <a:avLst>
              <a:gd name="adj1" fmla="val -60644"/>
              <a:gd name="adj2" fmla="val 69011"/>
              <a:gd name="adj3" fmla="val 16667"/>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200" dirty="0" smtClean="0">
                <a:latin typeface="Times New Roman" panose="02020603050405020304" pitchFamily="18" charset="0"/>
                <a:cs typeface="Times New Roman" panose="02020603050405020304" pitchFamily="18" charset="0"/>
              </a:rPr>
              <a:t>Расходы по отрасли «Здравоохранение» за 2021 год исполнены в сумме 27 154,9 млн. рублей, или на </a:t>
            </a:r>
            <a:r>
              <a:rPr lang="ru-RU" sz="1200" dirty="0" smtClean="0">
                <a:solidFill>
                  <a:schemeClr val="tx1"/>
                </a:solidFill>
                <a:latin typeface="Times New Roman" panose="02020603050405020304" pitchFamily="18" charset="0"/>
                <a:cs typeface="Times New Roman" panose="02020603050405020304" pitchFamily="18" charset="0"/>
              </a:rPr>
              <a:t>96,1</a:t>
            </a:r>
            <a:r>
              <a:rPr lang="ru-RU" sz="1200" dirty="0" smtClean="0">
                <a:latin typeface="Times New Roman" panose="02020603050405020304" pitchFamily="18" charset="0"/>
                <a:cs typeface="Times New Roman" panose="02020603050405020304" pitchFamily="18" charset="0"/>
              </a:rPr>
              <a:t>% от плановых назначений (28 244,0 млн. рублей), из них основная часть за счет средств  обязательного медицинского страхования – 20 611,1 млн. рублей (97,8% от плановых назначений), за счет средств республиканского бюджета Чувашской Республики – 6 543,8 млн. рублей (</a:t>
            </a:r>
            <a:r>
              <a:rPr lang="en-US" sz="1200" dirty="0" smtClean="0">
                <a:latin typeface="Times New Roman" panose="02020603050405020304" pitchFamily="18" charset="0"/>
                <a:cs typeface="Times New Roman" panose="02020603050405020304" pitchFamily="18" charset="0"/>
              </a:rPr>
              <a:t>9</a:t>
            </a:r>
            <a:r>
              <a:rPr lang="ru-RU" sz="1200" dirty="0" smtClean="0">
                <a:latin typeface="Times New Roman" panose="02020603050405020304" pitchFamily="18" charset="0"/>
                <a:cs typeface="Times New Roman" panose="02020603050405020304" pitchFamily="18" charset="0"/>
              </a:rPr>
              <a:t>1,2% от плановых назначений)</a:t>
            </a:r>
            <a:endParaRPr lang="ru-RU" sz="1200" dirty="0">
              <a:latin typeface="Times New Roman" panose="02020603050405020304" pitchFamily="18" charset="0"/>
              <a:cs typeface="Times New Roman" panose="02020603050405020304" pitchFamily="18" charset="0"/>
            </a:endParaRPr>
          </a:p>
        </p:txBody>
      </p:sp>
      <p:sp>
        <p:nvSpPr>
          <p:cNvPr id="13" name="Заголовок 1"/>
          <p:cNvSpPr txBox="1">
            <a:spLocks/>
          </p:cNvSpPr>
          <p:nvPr/>
        </p:nvSpPr>
        <p:spPr>
          <a:xfrm>
            <a:off x="259729" y="20137"/>
            <a:ext cx="7264599" cy="540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700" dirty="0" smtClean="0">
                <a:solidFill>
                  <a:schemeClr val="tx1"/>
                </a:solidFill>
                <a:effectLst/>
                <a:latin typeface="Times New Roman" panose="02020603050405020304" pitchFamily="18" charset="0"/>
                <a:cs typeface="Times New Roman" panose="02020603050405020304" pitchFamily="18" charset="0"/>
              </a:rPr>
              <a:t>Расходы на </a:t>
            </a:r>
            <a:r>
              <a:rPr lang="ru-RU" sz="1700" dirty="0">
                <a:solidFill>
                  <a:schemeClr val="tx1"/>
                </a:solidFill>
                <a:effectLst/>
                <a:latin typeface="Times New Roman" panose="02020603050405020304" pitchFamily="18" charset="0"/>
                <a:cs typeface="Times New Roman" panose="02020603050405020304" pitchFamily="18" charset="0"/>
              </a:rPr>
              <a:t>здравоохранение </a:t>
            </a:r>
            <a:r>
              <a:rPr lang="ru-RU" sz="1700" dirty="0" smtClean="0">
                <a:solidFill>
                  <a:schemeClr val="tx1"/>
                </a:solidFill>
                <a:effectLst/>
                <a:latin typeface="Times New Roman" panose="02020603050405020304" pitchFamily="18" charset="0"/>
                <a:cs typeface="Times New Roman" panose="02020603050405020304" pitchFamily="18" charset="0"/>
              </a:rPr>
              <a:t>с </a:t>
            </a:r>
            <a:r>
              <a:rPr lang="ru-RU" sz="1700" dirty="0">
                <a:solidFill>
                  <a:schemeClr val="tx1"/>
                </a:solidFill>
                <a:effectLst/>
                <a:latin typeface="Times New Roman" panose="02020603050405020304" pitchFamily="18" charset="0"/>
                <a:cs typeface="Times New Roman" panose="02020603050405020304" pitchFamily="18" charset="0"/>
              </a:rPr>
              <a:t>учетом средств территориального фонда обязательного медицинского </a:t>
            </a:r>
            <a:r>
              <a:rPr lang="ru-RU" sz="1700" dirty="0" smtClean="0">
                <a:solidFill>
                  <a:schemeClr val="tx1"/>
                </a:solidFill>
                <a:effectLst/>
                <a:latin typeface="Times New Roman" panose="02020603050405020304" pitchFamily="18" charset="0"/>
                <a:cs typeface="Times New Roman" panose="02020603050405020304" pitchFamily="18" charset="0"/>
              </a:rPr>
              <a:t>страхования</a:t>
            </a:r>
            <a:endParaRPr lang="ru-RU" sz="1700" dirty="0">
              <a:solidFill>
                <a:schemeClr val="tx1"/>
              </a:solidFill>
              <a:effectLst/>
              <a:latin typeface="Times New Roman" panose="02020603050405020304" pitchFamily="18" charset="0"/>
              <a:cs typeface="Times New Roman" panose="02020603050405020304" pitchFamily="18" charset="0"/>
            </a:endParaRPr>
          </a:p>
        </p:txBody>
      </p:sp>
      <p:cxnSp>
        <p:nvCxnSpPr>
          <p:cNvPr id="14" name="Прямая соединительная линия 13"/>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34336907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Диаграмма 5"/>
          <p:cNvGraphicFramePr/>
          <p:nvPr>
            <p:extLst>
              <p:ext uri="{D42A27DB-BD31-4B8C-83A1-F6EECF244321}">
                <p14:modId xmlns:p14="http://schemas.microsoft.com/office/powerpoint/2010/main" val="2596221386"/>
              </p:ext>
            </p:extLst>
          </p:nvPr>
        </p:nvGraphicFramePr>
        <p:xfrm>
          <a:off x="12546" y="2156131"/>
          <a:ext cx="2716054" cy="2892800"/>
        </p:xfrm>
        <a:graphic>
          <a:graphicData uri="http://schemas.openxmlformats.org/drawingml/2006/chart">
            <c:chart xmlns:c="http://schemas.openxmlformats.org/drawingml/2006/chart" xmlns:r="http://schemas.openxmlformats.org/officeDocument/2006/relationships" r:id="rId3"/>
          </a:graphicData>
        </a:graphic>
      </p:graphicFrame>
      <p:cxnSp>
        <p:nvCxnSpPr>
          <p:cNvPr id="111" name="Прямая соединительная линия 110"/>
          <p:cNvCxnSpPr>
            <a:endCxn id="63" idx="1"/>
          </p:cNvCxnSpPr>
          <p:nvPr/>
        </p:nvCxnSpPr>
        <p:spPr>
          <a:xfrm flipV="1">
            <a:off x="1648691" y="2090665"/>
            <a:ext cx="531238" cy="33743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3" name="Прямая соединительная линия 102"/>
          <p:cNvCxnSpPr/>
          <p:nvPr/>
        </p:nvCxnSpPr>
        <p:spPr>
          <a:xfrm flipV="1">
            <a:off x="683568" y="1550943"/>
            <a:ext cx="432048" cy="101396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0" name="Заголовок 1"/>
          <p:cNvSpPr txBox="1">
            <a:spLocks/>
          </p:cNvSpPr>
          <p:nvPr/>
        </p:nvSpPr>
        <p:spPr bwMode="auto">
          <a:xfrm>
            <a:off x="119781" y="2569"/>
            <a:ext cx="7978821" cy="690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ru-RU"/>
            </a:defPPr>
            <a:lvl1pPr eaLnBrk="1" hangingPunct="1">
              <a:defRPr sz="2000" b="1">
                <a:solidFill>
                  <a:srgbClr val="C00000"/>
                </a:solidFill>
                <a:latin typeface="Century Gothic" panose="020B0502020202020204" pitchFamily="34" charset="0"/>
                <a:ea typeface="+mj-ea"/>
                <a:cs typeface="Times New Roman" panose="02020603050405020304" pitchFamily="18" charset="0"/>
              </a:defRPr>
            </a:lvl1pPr>
            <a:lvl2pPr algn="ctr" eaLnBrk="1" hangingPunct="1">
              <a:defRPr sz="4400"/>
            </a:lvl2pPr>
            <a:lvl3pPr algn="ctr" eaLnBrk="1" hangingPunct="1">
              <a:defRPr sz="4400"/>
            </a:lvl3pPr>
            <a:lvl4pPr algn="ctr" eaLnBrk="1" hangingPunct="1">
              <a:defRPr sz="4400"/>
            </a:lvl4pPr>
            <a:lvl5pPr algn="ctr" eaLnBrk="1" hangingPunct="1">
              <a:defRPr sz="4400"/>
            </a:lvl5pPr>
            <a:lvl6pPr marL="457200" algn="ctr" fontAlgn="base">
              <a:spcBef>
                <a:spcPct val="0"/>
              </a:spcBef>
              <a:spcAft>
                <a:spcPct val="0"/>
              </a:spcAft>
              <a:defRPr sz="4400"/>
            </a:lvl6pPr>
            <a:lvl7pPr marL="914400" algn="ctr" fontAlgn="base">
              <a:spcBef>
                <a:spcPct val="0"/>
              </a:spcBef>
              <a:spcAft>
                <a:spcPct val="0"/>
              </a:spcAft>
              <a:defRPr sz="4400"/>
            </a:lvl7pPr>
            <a:lvl8pPr marL="1371600" algn="ctr" fontAlgn="base">
              <a:spcBef>
                <a:spcPct val="0"/>
              </a:spcBef>
              <a:spcAft>
                <a:spcPct val="0"/>
              </a:spcAft>
              <a:defRPr sz="4400"/>
            </a:lvl8pPr>
            <a:lvl9pPr marL="1828800" algn="ctr" fontAlgn="base">
              <a:spcBef>
                <a:spcPct val="0"/>
              </a:spcBef>
              <a:spcAft>
                <a:spcPct val="0"/>
              </a:spcAft>
              <a:defRPr sz="4400"/>
            </a:lvl9pPr>
          </a:lstStyle>
          <a:p>
            <a:pPr>
              <a:spcBef>
                <a:spcPct val="0"/>
              </a:spcBef>
              <a:buClr>
                <a:schemeClr val="accent6">
                  <a:lumMod val="75000"/>
                </a:schemeClr>
              </a:buClr>
              <a:buSzPct val="128000"/>
            </a:pPr>
            <a:r>
              <a:rPr lang="ru-RU" altLang="ru-RU" sz="1600" dirty="0">
                <a:solidFill>
                  <a:schemeClr val="tx1"/>
                </a:solidFill>
                <a:latin typeface="Times New Roman" panose="02020603050405020304" pitchFamily="18" charset="0"/>
              </a:rPr>
              <a:t>Расходы консолидированного бюджета Чувашской Республики на финансирование мероприятий национальных проектов в </a:t>
            </a:r>
            <a:r>
              <a:rPr lang="ru-RU" altLang="ru-RU" sz="1600" dirty="0" smtClean="0">
                <a:solidFill>
                  <a:schemeClr val="tx1"/>
                </a:solidFill>
                <a:latin typeface="Times New Roman" panose="02020603050405020304" pitchFamily="18" charset="0"/>
              </a:rPr>
              <a:t>2021 </a:t>
            </a:r>
            <a:r>
              <a:rPr lang="ru-RU" altLang="ru-RU" sz="1600" dirty="0">
                <a:solidFill>
                  <a:schemeClr val="tx1"/>
                </a:solidFill>
                <a:latin typeface="Times New Roman" panose="02020603050405020304" pitchFamily="18" charset="0"/>
              </a:rPr>
              <a:t>году</a:t>
            </a:r>
          </a:p>
        </p:txBody>
      </p:sp>
      <p:sp>
        <p:nvSpPr>
          <p:cNvPr id="57" name="Прямоугольник 56"/>
          <p:cNvSpPr/>
          <p:nvPr/>
        </p:nvSpPr>
        <p:spPr>
          <a:xfrm>
            <a:off x="782793" y="3202421"/>
            <a:ext cx="1213740" cy="400110"/>
          </a:xfrm>
          <a:prstGeom prst="rect">
            <a:avLst/>
          </a:prstGeom>
        </p:spPr>
        <p:txBody>
          <a:bodyPr wrap="square">
            <a:spAutoFit/>
          </a:bodyPr>
          <a:lstStyle/>
          <a:p>
            <a:pPr algn="ctr"/>
            <a:r>
              <a:rPr lang="ru-RU" sz="2000" b="1" i="1" dirty="0" smtClean="0">
                <a:solidFill>
                  <a:prstClr val="black"/>
                </a:solidFill>
                <a:latin typeface="Times New Roman" panose="02020603050405020304" pitchFamily="18" charset="0"/>
                <a:cs typeface="Times New Roman" panose="02020603050405020304" pitchFamily="18" charset="0"/>
              </a:rPr>
              <a:t>17 023,2</a:t>
            </a:r>
            <a:endParaRPr lang="ru-RU" sz="2000" b="1" i="1" dirty="0">
              <a:solidFill>
                <a:prstClr val="black"/>
              </a:solidFill>
              <a:latin typeface="Times New Roman" panose="02020603050405020304" pitchFamily="18" charset="0"/>
              <a:cs typeface="Times New Roman" panose="02020603050405020304" pitchFamily="18" charset="0"/>
            </a:endParaRPr>
          </a:p>
        </p:txBody>
      </p:sp>
      <p:sp>
        <p:nvSpPr>
          <p:cNvPr id="63" name="TextBox 62"/>
          <p:cNvSpPr txBox="1"/>
          <p:nvPr/>
        </p:nvSpPr>
        <p:spPr>
          <a:xfrm>
            <a:off x="2179929" y="1750146"/>
            <a:ext cx="2047206" cy="681038"/>
          </a:xfrm>
          <a:prstGeom prst="round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ru-RU"/>
            </a:defPPr>
            <a:lvl1pPr>
              <a:defRPr sz="1400" b="1">
                <a:solidFill>
                  <a:schemeClr val="dk1"/>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ru-RU" b="0" dirty="0" smtClean="0">
                <a:solidFill>
                  <a:prstClr val="black"/>
                </a:solidFill>
                <a:latin typeface="Times New Roman" panose="02020603050405020304" pitchFamily="18" charset="0"/>
                <a:cs typeface="Times New Roman" panose="02020603050405020304" pitchFamily="18" charset="0"/>
              </a:rPr>
              <a:t>республиканские средства – </a:t>
            </a:r>
            <a:r>
              <a:rPr lang="ru-RU" sz="2000" i="1" dirty="0" smtClean="0">
                <a:solidFill>
                  <a:prstClr val="black"/>
                </a:solidFill>
                <a:latin typeface="Times New Roman" panose="02020603050405020304" pitchFamily="18" charset="0"/>
                <a:cs typeface="Times New Roman" panose="02020603050405020304" pitchFamily="18" charset="0"/>
              </a:rPr>
              <a:t>3 088,7</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65" name="TextBox 64"/>
          <p:cNvSpPr txBox="1"/>
          <p:nvPr/>
        </p:nvSpPr>
        <p:spPr>
          <a:xfrm>
            <a:off x="119782" y="1063392"/>
            <a:ext cx="2955016" cy="442674"/>
          </a:xfrm>
          <a:prstGeom prst="roundRect">
            <a:avLst/>
          </a:prstGeom>
          <a:ln>
            <a:solidFill>
              <a:schemeClr val="bg2">
                <a:lumMod val="50000"/>
              </a:schemeClr>
            </a:solidFill>
          </a:ln>
        </p:spPr>
        <p:style>
          <a:lnRef idx="2">
            <a:schemeClr val="accent5"/>
          </a:lnRef>
          <a:fillRef idx="1">
            <a:schemeClr val="lt1"/>
          </a:fillRef>
          <a:effectRef idx="0">
            <a:schemeClr val="accent5"/>
          </a:effectRef>
          <a:fontRef idx="minor">
            <a:schemeClr val="dk1"/>
          </a:fontRef>
        </p:style>
        <p:txBody>
          <a:bodyPr wrap="square" rtlCol="0" anchor="ctr">
            <a:spAutoFit/>
          </a:bodyPr>
          <a:lstStyle/>
          <a:p>
            <a:r>
              <a:rPr lang="ru-RU" sz="1400" dirty="0" smtClean="0">
                <a:solidFill>
                  <a:prstClr val="black"/>
                </a:solidFill>
                <a:latin typeface="Times New Roman" panose="02020603050405020304" pitchFamily="18" charset="0"/>
                <a:cs typeface="Times New Roman" panose="02020603050405020304" pitchFamily="18" charset="0"/>
              </a:rPr>
              <a:t>федеральные средства – </a:t>
            </a:r>
            <a:r>
              <a:rPr lang="ru-RU" sz="2000" b="1" i="1" dirty="0" smtClean="0">
                <a:solidFill>
                  <a:prstClr val="black"/>
                </a:solidFill>
                <a:latin typeface="Times New Roman" panose="02020603050405020304" pitchFamily="18" charset="0"/>
                <a:cs typeface="Times New Roman" panose="02020603050405020304" pitchFamily="18" charset="0"/>
              </a:rPr>
              <a:t>7 595,1</a:t>
            </a:r>
            <a:endParaRPr lang="ru-RU" sz="1400" b="1" i="1" dirty="0">
              <a:solidFill>
                <a:prstClr val="black"/>
              </a:solidFill>
              <a:latin typeface="Times New Roman" panose="02020603050405020304" pitchFamily="18" charset="0"/>
              <a:cs typeface="Times New Roman" panose="02020603050405020304" pitchFamily="18" charset="0"/>
            </a:endParaRPr>
          </a:p>
        </p:txBody>
      </p:sp>
      <p:sp>
        <p:nvSpPr>
          <p:cNvPr id="38" name="Прямоугольник 37"/>
          <p:cNvSpPr/>
          <p:nvPr/>
        </p:nvSpPr>
        <p:spPr>
          <a:xfrm>
            <a:off x="872475" y="3537917"/>
            <a:ext cx="958019" cy="461665"/>
          </a:xfrm>
          <a:prstGeom prst="rect">
            <a:avLst/>
          </a:prstGeom>
        </p:spPr>
        <p:txBody>
          <a:bodyPr wrap="none">
            <a:spAutoFit/>
          </a:bodyPr>
          <a:lstStyle/>
          <a:p>
            <a:pPr algn="ctr"/>
            <a:r>
              <a:rPr lang="ru-RU" sz="1200" i="1" dirty="0" smtClean="0">
                <a:solidFill>
                  <a:prstClr val="black"/>
                </a:solidFill>
                <a:latin typeface="Times New Roman" panose="02020603050405020304" pitchFamily="18" charset="0"/>
                <a:cs typeface="Times New Roman" panose="02020603050405020304" pitchFamily="18" charset="0"/>
              </a:rPr>
              <a:t>(</a:t>
            </a:r>
            <a:r>
              <a:rPr lang="ru-RU" sz="1200" b="1" i="1" dirty="0" smtClean="0">
                <a:solidFill>
                  <a:schemeClr val="tx2"/>
                </a:solidFill>
                <a:latin typeface="Times New Roman" panose="02020603050405020304" pitchFamily="18" charset="0"/>
                <a:cs typeface="Times New Roman" panose="02020603050405020304" pitchFamily="18" charset="0"/>
              </a:rPr>
              <a:t>111,7% </a:t>
            </a:r>
            <a:r>
              <a:rPr lang="ru-RU" sz="1200" i="1" dirty="0" smtClean="0">
                <a:solidFill>
                  <a:prstClr val="black"/>
                </a:solidFill>
                <a:latin typeface="Times New Roman" panose="02020603050405020304" pitchFamily="18" charset="0"/>
                <a:cs typeface="Times New Roman" panose="02020603050405020304" pitchFamily="18" charset="0"/>
              </a:rPr>
              <a:t>от </a:t>
            </a:r>
          </a:p>
          <a:p>
            <a:pPr algn="ctr"/>
            <a:r>
              <a:rPr lang="ru-RU" sz="1200" i="1" dirty="0" smtClean="0">
                <a:solidFill>
                  <a:prstClr val="black"/>
                </a:solidFill>
                <a:latin typeface="Times New Roman" panose="02020603050405020304" pitchFamily="18" charset="0"/>
                <a:cs typeface="Times New Roman" panose="02020603050405020304" pitchFamily="18" charset="0"/>
              </a:rPr>
              <a:t>плана )</a:t>
            </a:r>
            <a:endParaRPr lang="ru-RU" sz="1200" i="1" dirty="0">
              <a:solidFill>
                <a:prstClr val="black"/>
              </a:solidFill>
              <a:latin typeface="Times New Roman" panose="02020603050405020304" pitchFamily="18" charset="0"/>
              <a:cs typeface="Times New Roman" panose="02020603050405020304" pitchFamily="18" charset="0"/>
            </a:endParaRPr>
          </a:p>
        </p:txBody>
      </p:sp>
      <p:sp>
        <p:nvSpPr>
          <p:cNvPr id="43" name="Прямоугольник 42"/>
          <p:cNvSpPr/>
          <p:nvPr/>
        </p:nvSpPr>
        <p:spPr>
          <a:xfrm>
            <a:off x="4705971" y="1215290"/>
            <a:ext cx="3418999" cy="307777"/>
          </a:xfrm>
          <a:prstGeom prst="rect">
            <a:avLst/>
          </a:prstGeom>
        </p:spPr>
        <p:txBody>
          <a:bodyPr wrap="square">
            <a:spAutoFit/>
          </a:bodyPr>
          <a:lstStyle/>
          <a:p>
            <a:pPr>
              <a:defRPr/>
            </a:pPr>
            <a:endParaRPr lang="ru-RU" sz="1400" b="1" dirty="0">
              <a:solidFill>
                <a:srgbClr val="C0504D">
                  <a:lumMod val="50000"/>
                </a:srgbClr>
              </a:solidFill>
              <a:latin typeface="Times New Roman" panose="02020603050405020304" pitchFamily="18" charset="0"/>
              <a:cs typeface="Times New Roman" panose="02020603050405020304" pitchFamily="18" charset="0"/>
            </a:endParaRPr>
          </a:p>
        </p:txBody>
      </p:sp>
      <p:sp>
        <p:nvSpPr>
          <p:cNvPr id="70" name="TextBox 69"/>
          <p:cNvSpPr txBox="1"/>
          <p:nvPr/>
        </p:nvSpPr>
        <p:spPr>
          <a:xfrm>
            <a:off x="2733460" y="3187032"/>
            <a:ext cx="1509629" cy="1157764"/>
          </a:xfrm>
          <a:prstGeom prst="roundRect">
            <a:avLst/>
          </a:prstGeom>
          <a:ln>
            <a:solidFill>
              <a:schemeClr val="accent3">
                <a:lumMod val="7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ru-RU"/>
            </a:defPPr>
            <a:lvl1pPr>
              <a:defRPr sz="1400" b="1">
                <a:solidFill>
                  <a:schemeClr val="dk1"/>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ru-RU" b="0" dirty="0" smtClean="0">
                <a:solidFill>
                  <a:prstClr val="black"/>
                </a:solidFill>
                <a:latin typeface="Times New Roman" panose="02020603050405020304" pitchFamily="18" charset="0"/>
                <a:cs typeface="Times New Roman" panose="02020603050405020304" pitchFamily="18" charset="0"/>
              </a:rPr>
              <a:t>средства местных бюджетов – </a:t>
            </a:r>
            <a:r>
              <a:rPr lang="ru-RU" sz="2000" i="1" dirty="0" smtClean="0">
                <a:solidFill>
                  <a:prstClr val="black"/>
                </a:solidFill>
                <a:latin typeface="Times New Roman" panose="02020603050405020304" pitchFamily="18" charset="0"/>
                <a:cs typeface="Times New Roman" panose="02020603050405020304" pitchFamily="18" charset="0"/>
              </a:rPr>
              <a:t>299,2</a:t>
            </a:r>
            <a:endParaRPr lang="ru-RU" sz="2000" i="1" dirty="0">
              <a:solidFill>
                <a:prstClr val="black"/>
              </a:solidFill>
              <a:latin typeface="Times New Roman" panose="02020603050405020304" pitchFamily="18" charset="0"/>
              <a:cs typeface="Times New Roman" panose="02020603050405020304" pitchFamily="18" charset="0"/>
            </a:endParaRPr>
          </a:p>
        </p:txBody>
      </p:sp>
      <p:sp>
        <p:nvSpPr>
          <p:cNvPr id="102" name="TextBox 101"/>
          <p:cNvSpPr txBox="1"/>
          <p:nvPr/>
        </p:nvSpPr>
        <p:spPr>
          <a:xfrm>
            <a:off x="153192" y="5949280"/>
            <a:ext cx="3050340" cy="442674"/>
          </a:xfrm>
          <a:prstGeom prst="roundRect">
            <a:avLst/>
          </a:prstGeom>
          <a:ln>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ru-RU"/>
            </a:defPPr>
            <a:lvl1pPr>
              <a:defRPr sz="1400" b="1">
                <a:solidFill>
                  <a:schemeClr val="dk1"/>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ru-RU" b="0" dirty="0" smtClean="0">
                <a:solidFill>
                  <a:prstClr val="black"/>
                </a:solidFill>
                <a:latin typeface="Times New Roman" panose="02020603050405020304" pitchFamily="18" charset="0"/>
                <a:cs typeface="Times New Roman" panose="02020603050405020304" pitchFamily="18" charset="0"/>
              </a:rPr>
              <a:t>внебюджетные средства </a:t>
            </a:r>
            <a:r>
              <a:rPr lang="ru-RU" sz="2000" dirty="0" smtClean="0">
                <a:solidFill>
                  <a:prstClr val="black"/>
                </a:solidFill>
                <a:latin typeface="Times New Roman" panose="02020603050405020304" pitchFamily="18" charset="0"/>
                <a:cs typeface="Times New Roman" panose="02020603050405020304" pitchFamily="18" charset="0"/>
              </a:rPr>
              <a:t>– 319,7</a:t>
            </a:r>
            <a:endParaRPr lang="ru-RU" sz="2000" i="1" dirty="0">
              <a:solidFill>
                <a:prstClr val="black"/>
              </a:solidFill>
              <a:latin typeface="Times New Roman" panose="02020603050405020304" pitchFamily="18" charset="0"/>
              <a:cs typeface="Times New Roman" panose="02020603050405020304" pitchFamily="18" charset="0"/>
            </a:endParaRPr>
          </a:p>
        </p:txBody>
      </p:sp>
      <p:sp>
        <p:nvSpPr>
          <p:cNvPr id="112" name="TextBox 111"/>
          <p:cNvSpPr txBox="1"/>
          <p:nvPr/>
        </p:nvSpPr>
        <p:spPr>
          <a:xfrm>
            <a:off x="2011391" y="5029842"/>
            <a:ext cx="2159072" cy="590730"/>
          </a:xfrm>
          <a:prstGeom prst="round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ru-RU"/>
            </a:defPPr>
            <a:lvl1pPr>
              <a:defRPr sz="1400" b="1">
                <a:solidFill>
                  <a:schemeClr val="dk1"/>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lnSpc>
                <a:spcPts val="1680"/>
              </a:lnSpc>
            </a:pPr>
            <a:r>
              <a:rPr lang="ru-RU" b="0" dirty="0" smtClean="0">
                <a:solidFill>
                  <a:prstClr val="black"/>
                </a:solidFill>
                <a:latin typeface="Times New Roman" panose="02020603050405020304" pitchFamily="18" charset="0"/>
                <a:cs typeface="Times New Roman" panose="02020603050405020304" pitchFamily="18" charset="0"/>
              </a:rPr>
              <a:t>средства внебюджетных фондов – </a:t>
            </a:r>
            <a:r>
              <a:rPr lang="ru-RU" sz="2000" i="1" dirty="0" smtClean="0">
                <a:solidFill>
                  <a:prstClr val="black"/>
                </a:solidFill>
                <a:latin typeface="Times New Roman" panose="02020603050405020304" pitchFamily="18" charset="0"/>
                <a:cs typeface="Times New Roman" panose="02020603050405020304" pitchFamily="18" charset="0"/>
              </a:rPr>
              <a:t>5 681,0</a:t>
            </a:r>
            <a:endParaRPr lang="ru-RU" sz="2000" i="1" dirty="0">
              <a:solidFill>
                <a:prstClr val="black"/>
              </a:solidFill>
              <a:latin typeface="Times New Roman" panose="02020603050405020304" pitchFamily="18" charset="0"/>
              <a:cs typeface="Times New Roman" panose="02020603050405020304" pitchFamily="18" charset="0"/>
            </a:endParaRPr>
          </a:p>
        </p:txBody>
      </p:sp>
      <p:cxnSp>
        <p:nvCxnSpPr>
          <p:cNvPr id="45" name="Прямая соединительная линия 44"/>
          <p:cNvCxnSpPr/>
          <p:nvPr/>
        </p:nvCxnSpPr>
        <p:spPr>
          <a:xfrm>
            <a:off x="2475751" y="3063473"/>
            <a:ext cx="727781" cy="12355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p:cNvCxnSpPr/>
          <p:nvPr/>
        </p:nvCxnSpPr>
        <p:spPr>
          <a:xfrm>
            <a:off x="2179929" y="4279698"/>
            <a:ext cx="807895" cy="750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6" name="Прямая соединительная линия 115"/>
          <p:cNvCxnSpPr/>
          <p:nvPr/>
        </p:nvCxnSpPr>
        <p:spPr>
          <a:xfrm flipH="1">
            <a:off x="4355976" y="1025966"/>
            <a:ext cx="26693" cy="5753100"/>
          </a:xfrm>
          <a:prstGeom prst="line">
            <a:avLst/>
          </a:prstGeom>
          <a:ln w="28575">
            <a:solidFill>
              <a:schemeClr val="accent2">
                <a:lumMod val="20000"/>
                <a:lumOff val="80000"/>
              </a:schemeClr>
            </a:solidFill>
          </a:ln>
        </p:spPr>
        <p:style>
          <a:lnRef idx="1">
            <a:schemeClr val="accent2"/>
          </a:lnRef>
          <a:fillRef idx="0">
            <a:schemeClr val="accent2"/>
          </a:fillRef>
          <a:effectRef idx="0">
            <a:schemeClr val="accent2"/>
          </a:effectRef>
          <a:fontRef idx="minor">
            <a:schemeClr val="tx1"/>
          </a:fontRef>
        </p:style>
      </p:cxnSp>
      <p:sp>
        <p:nvSpPr>
          <p:cNvPr id="118" name="Скругленный прямоугольник 117"/>
          <p:cNvSpPr/>
          <p:nvPr/>
        </p:nvSpPr>
        <p:spPr>
          <a:xfrm>
            <a:off x="3923928" y="793146"/>
            <a:ext cx="2664296" cy="547622"/>
          </a:xfrm>
          <a:prstGeom prst="roundRect">
            <a:avLst/>
          </a:prstGeom>
          <a:solidFill>
            <a:schemeClr val="accent3">
              <a:lumMod val="20000"/>
              <a:lumOff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ru-RU" i="1" dirty="0" smtClean="0">
                <a:solidFill>
                  <a:prstClr val="black"/>
                </a:solidFill>
                <a:latin typeface="Times New Roman" panose="02020603050405020304" pitchFamily="18" charset="0"/>
                <a:cs typeface="Times New Roman" panose="02020603050405020304" pitchFamily="18" charset="0"/>
              </a:rPr>
              <a:t>бюджетные средства </a:t>
            </a:r>
            <a:r>
              <a:rPr lang="ru-RU" dirty="0" smtClean="0">
                <a:solidFill>
                  <a:prstClr val="black"/>
                </a:solidFill>
                <a:latin typeface="Times New Roman" panose="02020603050405020304" pitchFamily="18" charset="0"/>
                <a:cs typeface="Times New Roman" panose="02020603050405020304" pitchFamily="18" charset="0"/>
              </a:rPr>
              <a:t>– </a:t>
            </a:r>
            <a:r>
              <a:rPr lang="ru-RU" b="1" dirty="0">
                <a:solidFill>
                  <a:prstClr val="black"/>
                </a:solidFill>
                <a:latin typeface="Times New Roman" panose="02020603050405020304" pitchFamily="18" charset="0"/>
                <a:cs typeface="Times New Roman" panose="02020603050405020304" pitchFamily="18" charset="0"/>
              </a:rPr>
              <a:t>11 </a:t>
            </a:r>
            <a:r>
              <a:rPr lang="ru-RU" b="1" dirty="0" smtClean="0">
                <a:solidFill>
                  <a:prstClr val="black"/>
                </a:solidFill>
                <a:latin typeface="Times New Roman" panose="02020603050405020304" pitchFamily="18" charset="0"/>
                <a:cs typeface="Times New Roman" panose="02020603050405020304" pitchFamily="18" charset="0"/>
              </a:rPr>
              <a:t>022,5</a:t>
            </a:r>
            <a:r>
              <a:rPr lang="ru-RU" sz="2000" b="1" i="1" dirty="0" smtClean="0">
                <a:solidFill>
                  <a:prstClr val="black"/>
                </a:solidFill>
                <a:latin typeface="Times New Roman" panose="02020603050405020304" pitchFamily="18" charset="0"/>
                <a:cs typeface="Times New Roman" panose="02020603050405020304" pitchFamily="18" charset="0"/>
              </a:rPr>
              <a:t> </a:t>
            </a:r>
            <a:endParaRPr lang="ru-RU" sz="2000" b="1" i="1" dirty="0">
              <a:solidFill>
                <a:prstClr val="black"/>
              </a:solidFill>
              <a:latin typeface="Times New Roman" panose="02020603050405020304" pitchFamily="18" charset="0"/>
              <a:cs typeface="Times New Roman" panose="02020603050405020304" pitchFamily="18" charset="0"/>
            </a:endParaRPr>
          </a:p>
        </p:txBody>
      </p:sp>
      <p:cxnSp>
        <p:nvCxnSpPr>
          <p:cNvPr id="81" name="Прямая соединительная линия 80"/>
          <p:cNvCxnSpPr/>
          <p:nvPr/>
        </p:nvCxnSpPr>
        <p:spPr>
          <a:xfrm flipV="1">
            <a:off x="1315102" y="4773142"/>
            <a:ext cx="55471" cy="110413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82" name="Таблица 81"/>
          <p:cNvGraphicFramePr>
            <a:graphicFrameLocks noGrp="1"/>
          </p:cNvGraphicFramePr>
          <p:nvPr>
            <p:extLst>
              <p:ext uri="{D42A27DB-BD31-4B8C-83A1-F6EECF244321}">
                <p14:modId xmlns:p14="http://schemas.microsoft.com/office/powerpoint/2010/main" val="1293637184"/>
              </p:ext>
            </p:extLst>
          </p:nvPr>
        </p:nvGraphicFramePr>
        <p:xfrm>
          <a:off x="4528519" y="1611454"/>
          <a:ext cx="4535532" cy="4679967"/>
        </p:xfrm>
        <a:graphic>
          <a:graphicData uri="http://schemas.openxmlformats.org/drawingml/2006/table">
            <a:tbl>
              <a:tblPr firstRow="1" bandRow="1">
                <a:tableStyleId>{2D5ABB26-0587-4C30-8999-92F81FD0307C}</a:tableStyleId>
              </a:tblPr>
              <a:tblGrid>
                <a:gridCol w="2186777"/>
                <a:gridCol w="764579"/>
                <a:gridCol w="840646"/>
                <a:gridCol w="743530"/>
              </a:tblGrid>
              <a:tr h="369659">
                <a:tc>
                  <a:txBody>
                    <a:bodyPr/>
                    <a:lstStyle/>
                    <a:p>
                      <a:r>
                        <a:rPr lang="ru-RU" sz="1200" b="1" dirty="0" smtClean="0">
                          <a:ln>
                            <a:noFill/>
                          </a:ln>
                          <a:latin typeface="Times New Roman" panose="02020603050405020304" pitchFamily="18" charset="0"/>
                          <a:cs typeface="Times New Roman" panose="02020603050405020304" pitchFamily="18" charset="0"/>
                        </a:rPr>
                        <a:t>Здравоохранение</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618,7</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0" algn="ctr" defTabSz="914400" rtl="0" eaLnBrk="1" fontAlgn="b" latinLnBrk="0" hangingPunct="1"/>
                      <a:r>
                        <a:rPr lang="ru-RU" sz="1200" b="1" kern="1200" dirty="0">
                          <a:ln>
                            <a:noFill/>
                          </a:ln>
                          <a:solidFill>
                            <a:schemeClr val="tx1"/>
                          </a:solidFill>
                          <a:latin typeface="Times New Roman" panose="02020603050405020304" pitchFamily="18" charset="0"/>
                          <a:ea typeface="+mn-ea"/>
                          <a:cs typeface="Times New Roman" panose="02020603050405020304" pitchFamily="18" charset="0"/>
                        </a:rPr>
                        <a:t>514,3</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fontAlgn="b"/>
                      <a:r>
                        <a:rPr lang="ru-RU" sz="1200" b="1" i="0" u="none" strike="noStrike" dirty="0" smtClean="0">
                          <a:solidFill>
                            <a:srgbClr val="000000"/>
                          </a:solidFill>
                          <a:effectLst/>
                          <a:latin typeface="Times New Roman" pitchFamily="18" charset="0"/>
                          <a:cs typeface="Times New Roman" pitchFamily="18" charset="0"/>
                        </a:rPr>
                        <a:t>83,1</a:t>
                      </a:r>
                      <a:endParaRPr lang="ru-RU" sz="1200" b="1" i="0" u="none" strike="noStrike" dirty="0">
                        <a:solidFill>
                          <a:srgbClr val="000000"/>
                        </a:solidFill>
                        <a:effectLst/>
                        <a:latin typeface="Times New Roman" pitchFamily="18" charset="0"/>
                        <a:cs typeface="Times New Roman" pitchFamily="18"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accent4">
                        <a:lumMod val="20000"/>
                        <a:lumOff val="80000"/>
                      </a:schemeClr>
                    </a:solidFill>
                  </a:tcPr>
                </a:tc>
              </a:tr>
              <a:tr h="371044">
                <a:tc>
                  <a:txBody>
                    <a:bodyPr/>
                    <a:lstStyle/>
                    <a:p>
                      <a:r>
                        <a:rPr lang="ru-RU" sz="1200" b="1" dirty="0" smtClean="0">
                          <a:ln>
                            <a:noFill/>
                          </a:ln>
                          <a:latin typeface="Times New Roman" panose="02020603050405020304" pitchFamily="18" charset="0"/>
                          <a:cs typeface="Times New Roman" panose="02020603050405020304" pitchFamily="18" charset="0"/>
                        </a:rPr>
                        <a:t>Образование </a:t>
                      </a:r>
                    </a:p>
                  </a:txBody>
                  <a:tcPr marL="91439" marR="91439" marT="45725" marB="45725"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1 234,3</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0" algn="ctr" defTabSz="914400" rtl="0" eaLnBrk="1" fontAlgn="b" latinLnBrk="0" hangingPunct="1"/>
                      <a:r>
                        <a:rPr lang="ru-RU" sz="1200" b="1" kern="1200" dirty="0" smtClean="0">
                          <a:ln>
                            <a:noFill/>
                          </a:ln>
                          <a:solidFill>
                            <a:schemeClr val="tx1"/>
                          </a:solidFill>
                          <a:latin typeface="Times New Roman" panose="02020603050405020304" pitchFamily="18" charset="0"/>
                          <a:ea typeface="+mn-ea"/>
                          <a:cs typeface="Times New Roman" panose="02020603050405020304" pitchFamily="18" charset="0"/>
                        </a:rPr>
                        <a:t>1</a:t>
                      </a:r>
                      <a:r>
                        <a:rPr lang="en-US" sz="1200" b="1" kern="1200" dirty="0" smtClean="0">
                          <a:ln>
                            <a:noFill/>
                          </a:ln>
                          <a:solidFill>
                            <a:schemeClr val="tx1"/>
                          </a:solidFill>
                          <a:latin typeface="Times New Roman" panose="02020603050405020304" pitchFamily="18" charset="0"/>
                          <a:ea typeface="+mn-ea"/>
                          <a:cs typeface="Times New Roman" panose="02020603050405020304" pitchFamily="18" charset="0"/>
                        </a:rPr>
                        <a:t> </a:t>
                      </a:r>
                      <a:r>
                        <a:rPr lang="ru-RU" sz="1200" b="1" kern="1200" dirty="0" smtClean="0">
                          <a:ln>
                            <a:noFill/>
                          </a:ln>
                          <a:solidFill>
                            <a:schemeClr val="tx1"/>
                          </a:solidFill>
                          <a:latin typeface="Times New Roman" panose="02020603050405020304" pitchFamily="18" charset="0"/>
                          <a:ea typeface="+mn-ea"/>
                          <a:cs typeface="Times New Roman" panose="02020603050405020304" pitchFamily="18" charset="0"/>
                        </a:rPr>
                        <a:t>031,8</a:t>
                      </a:r>
                      <a:endParaRPr lang="ru-RU" sz="1200" b="1" kern="1200" dirty="0">
                        <a:ln>
                          <a:noFill/>
                        </a:ln>
                        <a:solidFill>
                          <a:schemeClr val="tx1"/>
                        </a:solidFill>
                        <a:latin typeface="Times New Roman" panose="02020603050405020304" pitchFamily="18" charset="0"/>
                        <a:ea typeface="+mn-ea"/>
                        <a:cs typeface="Times New Roman" panose="02020603050405020304" pitchFamily="18"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fontAlgn="b"/>
                      <a:r>
                        <a:rPr lang="ru-RU" sz="1200" b="1" i="0" u="none" strike="noStrike" dirty="0" smtClean="0">
                          <a:solidFill>
                            <a:srgbClr val="000000"/>
                          </a:solidFill>
                          <a:effectLst/>
                          <a:latin typeface="Times New Roman" pitchFamily="18" charset="0"/>
                          <a:cs typeface="Times New Roman" pitchFamily="18" charset="0"/>
                        </a:rPr>
                        <a:t>83,6</a:t>
                      </a:r>
                      <a:endParaRPr lang="ru-RU" sz="1200" b="1" i="0" u="none" strike="noStrike" dirty="0">
                        <a:solidFill>
                          <a:srgbClr val="000000"/>
                        </a:solidFill>
                        <a:effectLst/>
                        <a:latin typeface="Times New Roman" pitchFamily="18" charset="0"/>
                        <a:cs typeface="Times New Roman" pitchFamily="18"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r>
              <a:tr h="353114">
                <a:tc>
                  <a:txBody>
                    <a:bodyPr/>
                    <a:lstStyle/>
                    <a:p>
                      <a:r>
                        <a:rPr lang="ru-RU" sz="1200" b="1" dirty="0" smtClean="0">
                          <a:ln>
                            <a:noFill/>
                          </a:ln>
                          <a:latin typeface="Times New Roman" panose="02020603050405020304" pitchFamily="18" charset="0"/>
                          <a:cs typeface="Times New Roman" panose="02020603050405020304" pitchFamily="18" charset="0"/>
                        </a:rPr>
                        <a:t>Демография</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3 705,3</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0" algn="ctr" defTabSz="914400" rtl="0" eaLnBrk="1" fontAlgn="b" latinLnBrk="0" hangingPunct="1"/>
                      <a:r>
                        <a:rPr lang="ru-RU" sz="1200" b="1" kern="1200" dirty="0" smtClean="0">
                          <a:ln>
                            <a:noFill/>
                          </a:ln>
                          <a:solidFill>
                            <a:schemeClr val="tx1"/>
                          </a:solidFill>
                          <a:latin typeface="Times New Roman" panose="02020603050405020304" pitchFamily="18" charset="0"/>
                          <a:ea typeface="+mn-ea"/>
                          <a:cs typeface="Times New Roman" panose="02020603050405020304" pitchFamily="18" charset="0"/>
                        </a:rPr>
                        <a:t>3</a:t>
                      </a:r>
                      <a:r>
                        <a:rPr lang="en-US" sz="1200" b="1" kern="1200" dirty="0" smtClean="0">
                          <a:ln>
                            <a:noFill/>
                          </a:ln>
                          <a:solidFill>
                            <a:schemeClr val="tx1"/>
                          </a:solidFill>
                          <a:latin typeface="Times New Roman" panose="02020603050405020304" pitchFamily="18" charset="0"/>
                          <a:ea typeface="+mn-ea"/>
                          <a:cs typeface="Times New Roman" panose="02020603050405020304" pitchFamily="18" charset="0"/>
                        </a:rPr>
                        <a:t> </a:t>
                      </a:r>
                      <a:r>
                        <a:rPr lang="ru-RU" sz="1200" b="1" kern="1200" dirty="0" smtClean="0">
                          <a:ln>
                            <a:noFill/>
                          </a:ln>
                          <a:solidFill>
                            <a:schemeClr val="tx1"/>
                          </a:solidFill>
                          <a:latin typeface="Times New Roman" panose="02020603050405020304" pitchFamily="18" charset="0"/>
                          <a:ea typeface="+mn-ea"/>
                          <a:cs typeface="Times New Roman" panose="02020603050405020304" pitchFamily="18" charset="0"/>
                        </a:rPr>
                        <a:t>466,8</a:t>
                      </a:r>
                      <a:endParaRPr lang="ru-RU" sz="1200" b="1" kern="1200" dirty="0">
                        <a:ln>
                          <a:noFill/>
                        </a:ln>
                        <a:solidFill>
                          <a:schemeClr val="tx1"/>
                        </a:solidFill>
                        <a:latin typeface="Times New Roman" panose="02020603050405020304" pitchFamily="18" charset="0"/>
                        <a:ea typeface="+mn-ea"/>
                        <a:cs typeface="Times New Roman" panose="02020603050405020304" pitchFamily="18"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fontAlgn="b"/>
                      <a:r>
                        <a:rPr lang="ru-RU" sz="1200" b="1" i="0" u="none" strike="noStrike" dirty="0" smtClean="0">
                          <a:solidFill>
                            <a:srgbClr val="000000"/>
                          </a:solidFill>
                          <a:effectLst/>
                          <a:latin typeface="Times New Roman" pitchFamily="18" charset="0"/>
                          <a:cs typeface="Times New Roman" pitchFamily="18" charset="0"/>
                        </a:rPr>
                        <a:t>93,6</a:t>
                      </a:r>
                      <a:endParaRPr lang="ru-RU" sz="1200" b="1" i="0" u="none" strike="noStrike" dirty="0">
                        <a:solidFill>
                          <a:srgbClr val="000000"/>
                        </a:solidFill>
                        <a:effectLst/>
                        <a:latin typeface="Times New Roman" pitchFamily="18" charset="0"/>
                        <a:cs typeface="Times New Roman" pitchFamily="18"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r>
              <a:tr h="348292">
                <a:tc>
                  <a:txBody>
                    <a:bodyPr/>
                    <a:lstStyle/>
                    <a:p>
                      <a:r>
                        <a:rPr lang="ru-RU" sz="1200" b="1" dirty="0" smtClean="0">
                          <a:ln>
                            <a:noFill/>
                          </a:ln>
                          <a:latin typeface="Times New Roman" panose="02020603050405020304" pitchFamily="18" charset="0"/>
                          <a:cs typeface="Times New Roman" panose="02020603050405020304" pitchFamily="18" charset="0"/>
                        </a:rPr>
                        <a:t>Культура</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smtClean="0">
                          <a:ln>
                            <a:noFill/>
                          </a:ln>
                          <a:solidFill>
                            <a:schemeClr val="tx1"/>
                          </a:solidFill>
                          <a:latin typeface="Times New Roman" panose="02020603050405020304" pitchFamily="18" charset="0"/>
                          <a:cs typeface="Times New Roman" panose="02020603050405020304" pitchFamily="18" charset="0"/>
                        </a:rPr>
                        <a:t>430,0</a:t>
                      </a: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0" algn="ctr" defTabSz="914400" rtl="0" eaLnBrk="1" fontAlgn="b" latinLnBrk="0" hangingPunct="1"/>
                      <a:r>
                        <a:rPr lang="ru-RU" sz="1200" b="1" kern="1200" dirty="0">
                          <a:ln>
                            <a:noFill/>
                          </a:ln>
                          <a:solidFill>
                            <a:schemeClr val="tx1"/>
                          </a:solidFill>
                          <a:latin typeface="Times New Roman" panose="02020603050405020304" pitchFamily="18" charset="0"/>
                          <a:ea typeface="+mn-ea"/>
                          <a:cs typeface="Times New Roman" panose="02020603050405020304" pitchFamily="18" charset="0"/>
                        </a:rPr>
                        <a:t>397,5</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fontAlgn="b"/>
                      <a:r>
                        <a:rPr lang="ru-RU" sz="1200" b="1" i="0" u="none" strike="noStrike" dirty="0" smtClean="0">
                          <a:solidFill>
                            <a:srgbClr val="000000"/>
                          </a:solidFill>
                          <a:effectLst/>
                          <a:latin typeface="Times New Roman" pitchFamily="18" charset="0"/>
                          <a:cs typeface="Times New Roman" pitchFamily="18" charset="0"/>
                        </a:rPr>
                        <a:t>92,4</a:t>
                      </a:r>
                      <a:endParaRPr lang="ru-RU" sz="1200" b="1" i="0" u="none" strike="noStrike" dirty="0">
                        <a:solidFill>
                          <a:srgbClr val="000000"/>
                        </a:solidFill>
                        <a:effectLst/>
                        <a:latin typeface="Times New Roman" pitchFamily="18" charset="0"/>
                        <a:cs typeface="Times New Roman" pitchFamily="18"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r>
              <a:tr h="519453">
                <a:tc>
                  <a:txBody>
                    <a:bodyPr/>
                    <a:lstStyle/>
                    <a:p>
                      <a:r>
                        <a:rPr lang="ru-RU" sz="1200" b="1" dirty="0" smtClean="0">
                          <a:ln>
                            <a:noFill/>
                          </a:ln>
                          <a:latin typeface="Times New Roman" panose="02020603050405020304" pitchFamily="18" charset="0"/>
                          <a:cs typeface="Times New Roman" panose="02020603050405020304" pitchFamily="18" charset="0"/>
                        </a:rPr>
                        <a:t>Безопасные и качественные автомобильные дороги </a:t>
                      </a:r>
                    </a:p>
                  </a:txBody>
                  <a:tcPr marL="91439" marR="91439" marT="45725" marB="45725"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2 743,2</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0" algn="ctr" defTabSz="914400" rtl="0" eaLnBrk="1" fontAlgn="b" latinLnBrk="0" hangingPunct="1"/>
                      <a:r>
                        <a:rPr lang="ru-RU" sz="1200" b="1" kern="1200" dirty="0" smtClean="0">
                          <a:ln>
                            <a:noFill/>
                          </a:ln>
                          <a:solidFill>
                            <a:schemeClr val="tx1"/>
                          </a:solidFill>
                          <a:latin typeface="Times New Roman" panose="02020603050405020304" pitchFamily="18" charset="0"/>
                          <a:ea typeface="+mn-ea"/>
                          <a:cs typeface="Times New Roman" panose="02020603050405020304" pitchFamily="18" charset="0"/>
                        </a:rPr>
                        <a:t>2</a:t>
                      </a:r>
                      <a:r>
                        <a:rPr lang="en-US" sz="1200" b="1" kern="1200" dirty="0" smtClean="0">
                          <a:ln>
                            <a:noFill/>
                          </a:ln>
                          <a:solidFill>
                            <a:schemeClr val="tx1"/>
                          </a:solidFill>
                          <a:latin typeface="Times New Roman" panose="02020603050405020304" pitchFamily="18" charset="0"/>
                          <a:ea typeface="+mn-ea"/>
                          <a:cs typeface="Times New Roman" panose="02020603050405020304" pitchFamily="18" charset="0"/>
                        </a:rPr>
                        <a:t> </a:t>
                      </a:r>
                      <a:r>
                        <a:rPr lang="ru-RU" sz="1200" b="1" kern="1200" dirty="0" smtClean="0">
                          <a:ln>
                            <a:noFill/>
                          </a:ln>
                          <a:solidFill>
                            <a:schemeClr val="tx1"/>
                          </a:solidFill>
                          <a:latin typeface="Times New Roman" panose="02020603050405020304" pitchFamily="18" charset="0"/>
                          <a:ea typeface="+mn-ea"/>
                          <a:cs typeface="Times New Roman" panose="02020603050405020304" pitchFamily="18" charset="0"/>
                        </a:rPr>
                        <a:t>699,2</a:t>
                      </a:r>
                      <a:endParaRPr lang="ru-RU" sz="1200" b="1" kern="1200" dirty="0">
                        <a:ln>
                          <a:noFill/>
                        </a:ln>
                        <a:solidFill>
                          <a:schemeClr val="tx1"/>
                        </a:solidFill>
                        <a:latin typeface="Times New Roman" panose="02020603050405020304" pitchFamily="18" charset="0"/>
                        <a:ea typeface="+mn-ea"/>
                        <a:cs typeface="Times New Roman" panose="02020603050405020304" pitchFamily="18"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fontAlgn="b"/>
                      <a:r>
                        <a:rPr lang="ru-RU" sz="1200" b="1" i="0" u="none" strike="noStrike" dirty="0" smtClean="0">
                          <a:solidFill>
                            <a:srgbClr val="000000"/>
                          </a:solidFill>
                          <a:effectLst/>
                          <a:latin typeface="Times New Roman" pitchFamily="18" charset="0"/>
                          <a:cs typeface="Times New Roman" pitchFamily="18" charset="0"/>
                        </a:rPr>
                        <a:t>98,4</a:t>
                      </a:r>
                      <a:endParaRPr lang="ru-RU" sz="1200" b="1" i="0" u="none" strike="noStrike" dirty="0">
                        <a:solidFill>
                          <a:srgbClr val="000000"/>
                        </a:solidFill>
                        <a:effectLst/>
                        <a:latin typeface="Times New Roman" pitchFamily="18" charset="0"/>
                        <a:cs typeface="Times New Roman" pitchFamily="18"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r>
              <a:tr h="478937">
                <a:tc>
                  <a:txBody>
                    <a:bodyPr/>
                    <a:lstStyle/>
                    <a:p>
                      <a:r>
                        <a:rPr lang="ru-RU" sz="1200" b="1" dirty="0" smtClean="0">
                          <a:ln>
                            <a:noFill/>
                          </a:ln>
                          <a:latin typeface="Times New Roman" panose="02020603050405020304" pitchFamily="18" charset="0"/>
                          <a:cs typeface="Times New Roman" panose="02020603050405020304" pitchFamily="18" charset="0"/>
                        </a:rPr>
                        <a:t>Жилье и городская среда </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1 559,5</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0" algn="ctr" defTabSz="914400" rtl="0" eaLnBrk="1" fontAlgn="b" latinLnBrk="0" hangingPunct="1"/>
                      <a:r>
                        <a:rPr lang="ru-RU" sz="1200" b="1" kern="1200" dirty="0" smtClean="0">
                          <a:ln>
                            <a:noFill/>
                          </a:ln>
                          <a:solidFill>
                            <a:schemeClr val="tx1"/>
                          </a:solidFill>
                          <a:latin typeface="Times New Roman" panose="02020603050405020304" pitchFamily="18" charset="0"/>
                          <a:ea typeface="+mn-ea"/>
                          <a:cs typeface="Times New Roman" panose="02020603050405020304" pitchFamily="18" charset="0"/>
                        </a:rPr>
                        <a:t>1</a:t>
                      </a:r>
                      <a:r>
                        <a:rPr lang="en-US" sz="1200" b="1" kern="1200" dirty="0" smtClean="0">
                          <a:ln>
                            <a:noFill/>
                          </a:ln>
                          <a:solidFill>
                            <a:schemeClr val="tx1"/>
                          </a:solidFill>
                          <a:latin typeface="Times New Roman" panose="02020603050405020304" pitchFamily="18" charset="0"/>
                          <a:ea typeface="+mn-ea"/>
                          <a:cs typeface="Times New Roman" panose="02020603050405020304" pitchFamily="18" charset="0"/>
                        </a:rPr>
                        <a:t> </a:t>
                      </a:r>
                      <a:r>
                        <a:rPr lang="ru-RU" sz="1200" b="1" kern="1200" dirty="0" smtClean="0">
                          <a:ln>
                            <a:noFill/>
                          </a:ln>
                          <a:solidFill>
                            <a:schemeClr val="tx1"/>
                          </a:solidFill>
                          <a:latin typeface="Times New Roman" panose="02020603050405020304" pitchFamily="18" charset="0"/>
                          <a:ea typeface="+mn-ea"/>
                          <a:cs typeface="Times New Roman" panose="02020603050405020304" pitchFamily="18" charset="0"/>
                        </a:rPr>
                        <a:t>483,7</a:t>
                      </a:r>
                      <a:endParaRPr lang="ru-RU" sz="1200" b="1" kern="1200" dirty="0">
                        <a:ln>
                          <a:noFill/>
                        </a:ln>
                        <a:solidFill>
                          <a:schemeClr val="tx1"/>
                        </a:solidFill>
                        <a:latin typeface="Times New Roman" panose="02020603050405020304" pitchFamily="18" charset="0"/>
                        <a:ea typeface="+mn-ea"/>
                        <a:cs typeface="Times New Roman" panose="02020603050405020304" pitchFamily="18"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fontAlgn="b"/>
                      <a:r>
                        <a:rPr lang="ru-RU" sz="1200" b="1" i="0" u="none" strike="noStrike" dirty="0" smtClean="0">
                          <a:solidFill>
                            <a:srgbClr val="000000"/>
                          </a:solidFill>
                          <a:effectLst/>
                          <a:latin typeface="Times New Roman" pitchFamily="18" charset="0"/>
                          <a:cs typeface="Times New Roman" pitchFamily="18" charset="0"/>
                        </a:rPr>
                        <a:t>95,1</a:t>
                      </a:r>
                      <a:endParaRPr lang="ru-RU" sz="1200" b="1" i="0" u="none" strike="noStrike" dirty="0">
                        <a:solidFill>
                          <a:srgbClr val="000000"/>
                        </a:solidFill>
                        <a:effectLst/>
                        <a:latin typeface="Times New Roman" pitchFamily="18" charset="0"/>
                        <a:cs typeface="Times New Roman" pitchFamily="18"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r>
              <a:tr h="324976">
                <a:tc>
                  <a:txBody>
                    <a:bodyPr/>
                    <a:lstStyle/>
                    <a:p>
                      <a:r>
                        <a:rPr lang="ru-RU" sz="1200" b="1" dirty="0" smtClean="0">
                          <a:ln>
                            <a:noFill/>
                          </a:ln>
                          <a:latin typeface="Times New Roman" panose="02020603050405020304" pitchFamily="18" charset="0"/>
                          <a:cs typeface="Times New Roman" panose="02020603050405020304" pitchFamily="18" charset="0"/>
                        </a:rPr>
                        <a:t>Экология</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824,1</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0" algn="ctr" defTabSz="914400" rtl="0" eaLnBrk="1" fontAlgn="b" latinLnBrk="0" hangingPunct="1"/>
                      <a:r>
                        <a:rPr lang="ru-RU" sz="1200" b="1" kern="1200" dirty="0">
                          <a:ln>
                            <a:noFill/>
                          </a:ln>
                          <a:solidFill>
                            <a:schemeClr val="tx1"/>
                          </a:solidFill>
                          <a:latin typeface="Times New Roman" panose="02020603050405020304" pitchFamily="18" charset="0"/>
                          <a:ea typeface="+mn-ea"/>
                          <a:cs typeface="Times New Roman" panose="02020603050405020304" pitchFamily="18" charset="0"/>
                        </a:rPr>
                        <a:t>789,8</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fontAlgn="b"/>
                      <a:r>
                        <a:rPr lang="ru-RU" sz="1200" b="1" i="0" u="none" strike="noStrike" dirty="0" smtClean="0">
                          <a:solidFill>
                            <a:srgbClr val="000000"/>
                          </a:solidFill>
                          <a:effectLst/>
                          <a:latin typeface="Times New Roman" pitchFamily="18" charset="0"/>
                          <a:cs typeface="Times New Roman" pitchFamily="18" charset="0"/>
                        </a:rPr>
                        <a:t>95,8</a:t>
                      </a:r>
                      <a:endParaRPr lang="ru-RU" sz="1200" b="1" i="0" u="none" strike="noStrike" dirty="0">
                        <a:solidFill>
                          <a:srgbClr val="000000"/>
                        </a:solidFill>
                        <a:effectLst/>
                        <a:latin typeface="Times New Roman" pitchFamily="18" charset="0"/>
                        <a:cs typeface="Times New Roman" pitchFamily="18"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r>
              <a:tr h="501278">
                <a:tc>
                  <a:txBody>
                    <a:bodyPr/>
                    <a:lstStyle/>
                    <a:p>
                      <a:r>
                        <a:rPr lang="ru-RU" sz="1200" b="1" dirty="0" smtClean="0">
                          <a:ln>
                            <a:noFill/>
                          </a:ln>
                          <a:latin typeface="Times New Roman" panose="02020603050405020304" pitchFamily="18" charset="0"/>
                          <a:cs typeface="Times New Roman" panose="02020603050405020304" pitchFamily="18" charset="0"/>
                        </a:rPr>
                        <a:t>Малое и среднее предпринимательство </a:t>
                      </a:r>
                    </a:p>
                  </a:txBody>
                  <a:tcPr marL="91439" marR="91439" marT="45725" marB="45725"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191,1</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0" algn="ctr" defTabSz="914400" rtl="0" eaLnBrk="1" fontAlgn="b" latinLnBrk="0" hangingPunct="1"/>
                      <a:r>
                        <a:rPr lang="ru-RU" sz="1200" b="1" kern="1200" dirty="0">
                          <a:ln>
                            <a:noFill/>
                          </a:ln>
                          <a:solidFill>
                            <a:schemeClr val="tx1"/>
                          </a:solidFill>
                          <a:latin typeface="Times New Roman" panose="02020603050405020304" pitchFamily="18" charset="0"/>
                          <a:ea typeface="+mn-ea"/>
                          <a:cs typeface="Times New Roman" panose="02020603050405020304" pitchFamily="18" charset="0"/>
                        </a:rPr>
                        <a:t>191,1</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fontAlgn="b"/>
                      <a:r>
                        <a:rPr lang="ru-RU" sz="1200" b="1" i="0" u="none" strike="noStrike" dirty="0" smtClean="0">
                          <a:solidFill>
                            <a:srgbClr val="000000"/>
                          </a:solidFill>
                          <a:effectLst/>
                          <a:latin typeface="Times New Roman" pitchFamily="18" charset="0"/>
                          <a:cs typeface="Times New Roman" pitchFamily="18" charset="0"/>
                        </a:rPr>
                        <a:t>100</a:t>
                      </a:r>
                      <a:endParaRPr lang="ru-RU" sz="1200" b="1" i="0" u="none" strike="noStrike" dirty="0">
                        <a:solidFill>
                          <a:srgbClr val="000000"/>
                        </a:solidFill>
                        <a:effectLst/>
                        <a:latin typeface="Times New Roman" pitchFamily="18" charset="0"/>
                        <a:cs typeface="Times New Roman" pitchFamily="18"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r>
              <a:tr h="302917">
                <a:tc>
                  <a:txBody>
                    <a:bodyPr/>
                    <a:lstStyle/>
                    <a:p>
                      <a:r>
                        <a:rPr lang="ru-RU" sz="1200" b="1" dirty="0" smtClean="0">
                          <a:ln>
                            <a:noFill/>
                          </a:ln>
                          <a:latin typeface="Times New Roman" panose="02020603050405020304" pitchFamily="18" charset="0"/>
                          <a:cs typeface="Times New Roman" panose="02020603050405020304" pitchFamily="18" charset="0"/>
                        </a:rPr>
                        <a:t>Цифровая экономика</a:t>
                      </a:r>
                    </a:p>
                  </a:txBody>
                  <a:tcPr marL="91439" marR="91439" marT="45725" marB="45725"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20,8</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0" algn="ctr" defTabSz="914400" rtl="0" eaLnBrk="1" fontAlgn="b" latinLnBrk="0" hangingPunct="1"/>
                      <a:r>
                        <a:rPr lang="ru-RU" sz="1200" b="1" kern="1200" dirty="0">
                          <a:ln>
                            <a:noFill/>
                          </a:ln>
                          <a:solidFill>
                            <a:schemeClr val="tx1"/>
                          </a:solidFill>
                          <a:latin typeface="Times New Roman" panose="02020603050405020304" pitchFamily="18" charset="0"/>
                          <a:ea typeface="+mn-ea"/>
                          <a:cs typeface="Times New Roman" panose="02020603050405020304" pitchFamily="18" charset="0"/>
                        </a:rPr>
                        <a:t>15</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fontAlgn="b"/>
                      <a:r>
                        <a:rPr lang="ru-RU" sz="1200" b="1" i="0" u="none" strike="noStrike" dirty="0" smtClean="0">
                          <a:solidFill>
                            <a:srgbClr val="000000"/>
                          </a:solidFill>
                          <a:effectLst/>
                          <a:latin typeface="Times New Roman" pitchFamily="18" charset="0"/>
                          <a:cs typeface="Times New Roman" pitchFamily="18" charset="0"/>
                        </a:rPr>
                        <a:t>72,1</a:t>
                      </a:r>
                      <a:endParaRPr lang="ru-RU" sz="1200" b="1" i="0" u="none" strike="noStrike" dirty="0">
                        <a:solidFill>
                          <a:srgbClr val="000000"/>
                        </a:solidFill>
                        <a:effectLst/>
                        <a:latin typeface="Times New Roman" pitchFamily="18" charset="0"/>
                        <a:cs typeface="Times New Roman" pitchFamily="18"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r>
              <a:tr h="552132">
                <a:tc>
                  <a:txBody>
                    <a:bodyPr/>
                    <a:lstStyle/>
                    <a:p>
                      <a:r>
                        <a:rPr lang="ru-RU" sz="1200" b="1" dirty="0" smtClean="0">
                          <a:ln>
                            <a:noFill/>
                          </a:ln>
                          <a:latin typeface="Times New Roman" panose="02020603050405020304" pitchFamily="18" charset="0"/>
                          <a:cs typeface="Times New Roman" panose="02020603050405020304" pitchFamily="18" charset="0"/>
                        </a:rPr>
                        <a:t>Туризм и индустрия гостеприимства</a:t>
                      </a:r>
                    </a:p>
                  </a:txBody>
                  <a:tcPr marL="91439" marR="91439" marT="45725" marB="45725"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775,3</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0" algn="ctr" defTabSz="914400" rtl="0" eaLnBrk="1" fontAlgn="b" latinLnBrk="0" hangingPunct="1"/>
                      <a:r>
                        <a:rPr lang="ru-RU" sz="1200" b="1" kern="1200" dirty="0" smtClean="0">
                          <a:ln>
                            <a:noFill/>
                          </a:ln>
                          <a:solidFill>
                            <a:schemeClr val="tx1"/>
                          </a:solidFill>
                          <a:latin typeface="Times New Roman" panose="02020603050405020304" pitchFamily="18" charset="0"/>
                          <a:ea typeface="+mn-ea"/>
                          <a:cs typeface="Times New Roman" panose="02020603050405020304" pitchFamily="18" charset="0"/>
                        </a:rPr>
                        <a:t>430,2</a:t>
                      </a:r>
                      <a:endParaRPr lang="ru-RU" sz="1200" b="1" kern="1200" dirty="0">
                        <a:ln>
                          <a:noFill/>
                        </a:ln>
                        <a:solidFill>
                          <a:schemeClr val="tx1"/>
                        </a:solidFill>
                        <a:latin typeface="Times New Roman" panose="02020603050405020304" pitchFamily="18" charset="0"/>
                        <a:ea typeface="+mn-ea"/>
                        <a:cs typeface="Times New Roman" panose="02020603050405020304" pitchFamily="18"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fontAlgn="b"/>
                      <a:r>
                        <a:rPr lang="ru-RU" sz="1200" b="1" i="0" u="none" strike="noStrike" dirty="0" smtClean="0">
                          <a:solidFill>
                            <a:srgbClr val="000000"/>
                          </a:solidFill>
                          <a:effectLst/>
                          <a:latin typeface="Times New Roman" pitchFamily="18" charset="0"/>
                          <a:cs typeface="Times New Roman" pitchFamily="18" charset="0"/>
                        </a:rPr>
                        <a:t>55,5</a:t>
                      </a:r>
                      <a:endParaRPr lang="ru-RU" sz="1200" b="1" i="0" u="none" strike="noStrike" dirty="0">
                        <a:solidFill>
                          <a:srgbClr val="000000"/>
                        </a:solidFill>
                        <a:effectLst/>
                        <a:latin typeface="Times New Roman" pitchFamily="18" charset="0"/>
                        <a:cs typeface="Times New Roman" pitchFamily="18"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r>
              <a:tr h="517188">
                <a:tc>
                  <a:txBody>
                    <a:bodyPr/>
                    <a:lstStyle/>
                    <a:p>
                      <a:r>
                        <a:rPr lang="ru-RU" sz="1200" b="1" dirty="0" smtClean="0">
                          <a:ln>
                            <a:noFill/>
                          </a:ln>
                          <a:latin typeface="Times New Roman" panose="02020603050405020304" pitchFamily="18" charset="0"/>
                          <a:cs typeface="Times New Roman" panose="02020603050405020304" pitchFamily="18" charset="0"/>
                        </a:rPr>
                        <a:t>Международная кооперация и экспорт </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3,1</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chemeClr val="accent4">
                        <a:lumMod val="20000"/>
                        <a:lumOff val="80000"/>
                      </a:schemeClr>
                    </a:solidFill>
                  </a:tcPr>
                </a:tc>
                <a:tc>
                  <a:txBody>
                    <a:bodyPr/>
                    <a:lstStyle/>
                    <a:p>
                      <a:pPr marL="0" algn="ctr" defTabSz="914400" rtl="0" eaLnBrk="1" fontAlgn="b" latinLnBrk="0" hangingPunct="1"/>
                      <a:endParaRPr lang="ru-RU" sz="1200" b="1" kern="1200" dirty="0" smtClean="0">
                        <a:ln>
                          <a:noFill/>
                        </a:ln>
                        <a:solidFill>
                          <a:schemeClr val="tx1"/>
                        </a:solidFill>
                        <a:latin typeface="Times New Roman" panose="02020603050405020304" pitchFamily="18" charset="0"/>
                        <a:ea typeface="+mn-ea"/>
                        <a:cs typeface="Times New Roman" panose="02020603050405020304" pitchFamily="18" charset="0"/>
                      </a:endParaRPr>
                    </a:p>
                    <a:p>
                      <a:pPr marL="0" algn="ctr" defTabSz="914400" rtl="0" eaLnBrk="1" fontAlgn="b" latinLnBrk="0" hangingPunct="1"/>
                      <a:r>
                        <a:rPr lang="ru-RU" sz="1200" b="1" kern="1200" dirty="0" smtClean="0">
                          <a:ln>
                            <a:noFill/>
                          </a:ln>
                          <a:solidFill>
                            <a:schemeClr val="tx1"/>
                          </a:solidFill>
                          <a:latin typeface="Times New Roman" panose="02020603050405020304" pitchFamily="18" charset="0"/>
                          <a:ea typeface="+mn-ea"/>
                          <a:cs typeface="Times New Roman" panose="02020603050405020304" pitchFamily="18" charset="0"/>
                        </a:rPr>
                        <a:t>3,1</a:t>
                      </a:r>
                    </a:p>
                    <a:p>
                      <a:pPr marL="0" algn="ctr" defTabSz="914400" rtl="0" eaLnBrk="1" fontAlgn="b" latinLnBrk="0" hangingPunct="1"/>
                      <a:endParaRPr lang="ru-RU" sz="1200" b="1" kern="1200" dirty="0">
                        <a:ln>
                          <a:noFill/>
                        </a:ln>
                        <a:solidFill>
                          <a:schemeClr val="tx1"/>
                        </a:solidFill>
                        <a:latin typeface="Times New Roman" panose="02020603050405020304" pitchFamily="18" charset="0"/>
                        <a:ea typeface="+mn-ea"/>
                        <a:cs typeface="Times New Roman" panose="02020603050405020304" pitchFamily="18"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chemeClr val="accent4">
                        <a:lumMod val="20000"/>
                        <a:lumOff val="80000"/>
                      </a:schemeClr>
                    </a:solidFill>
                  </a:tcPr>
                </a:tc>
                <a:tc>
                  <a:txBody>
                    <a:bodyPr/>
                    <a:lstStyle/>
                    <a:p>
                      <a:pPr algn="ctr" fontAlgn="b"/>
                      <a:r>
                        <a:rPr lang="ru-RU" sz="1200" b="1" i="0" u="none" strike="noStrike" dirty="0" smtClean="0">
                          <a:solidFill>
                            <a:srgbClr val="000000"/>
                          </a:solidFill>
                          <a:effectLst/>
                          <a:latin typeface="Times New Roman" pitchFamily="18" charset="0"/>
                          <a:cs typeface="Times New Roman" pitchFamily="18" charset="0"/>
                        </a:rPr>
                        <a:t>100</a:t>
                      </a:r>
                      <a:endParaRPr lang="ru-RU" sz="1200" b="1" i="0" u="none" strike="noStrike" dirty="0">
                        <a:solidFill>
                          <a:srgbClr val="000000"/>
                        </a:solidFill>
                        <a:effectLst/>
                        <a:latin typeface="Times New Roman" pitchFamily="18" charset="0"/>
                        <a:cs typeface="Times New Roman" pitchFamily="18"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chemeClr val="accent4">
                        <a:lumMod val="20000"/>
                        <a:lumOff val="80000"/>
                      </a:schemeClr>
                    </a:solidFill>
                  </a:tcPr>
                </a:tc>
              </a:tr>
            </a:tbl>
          </a:graphicData>
        </a:graphic>
      </p:graphicFrame>
      <p:sp>
        <p:nvSpPr>
          <p:cNvPr id="39" name="Номер слайда 2"/>
          <p:cNvSpPr>
            <a:spLocks noGrp="1"/>
          </p:cNvSpPr>
          <p:nvPr>
            <p:ph type="sldNum" sz="quarter" idx="12"/>
          </p:nvPr>
        </p:nvSpPr>
        <p:spPr bwMode="auto">
          <a:xfrm>
            <a:off x="8172400" y="6453336"/>
            <a:ext cx="10541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F8C76A94-59D5-46D8-9B53-738CB71AA88D}" type="slidenum">
              <a:rPr lang="ru-RU" altLang="ru-RU" sz="1200" b="1" smtClean="0">
                <a:solidFill>
                  <a:srgbClr val="000000"/>
                </a:solidFill>
                <a:latin typeface="Arial" panose="020B0604020202020204" pitchFamily="34" charset="0"/>
                <a:cs typeface="Arial" panose="020B0604020202020204" pitchFamily="34" charset="0"/>
              </a:rPr>
              <a:pPr eaLnBrk="1" hangingPunct="1">
                <a:spcBef>
                  <a:spcPct val="0"/>
                </a:spcBef>
                <a:buFontTx/>
                <a:buNone/>
              </a:pPr>
              <a:t>29</a:t>
            </a:fld>
            <a:endParaRPr lang="ru-RU" altLang="ru-RU" sz="1200" b="1" dirty="0">
              <a:solidFill>
                <a:srgbClr val="000000"/>
              </a:solidFill>
              <a:latin typeface="Arial" panose="020B0604020202020204" pitchFamily="34" charset="0"/>
              <a:cs typeface="Arial" panose="020B0604020202020204" pitchFamily="34" charset="0"/>
            </a:endParaRPr>
          </a:p>
        </p:txBody>
      </p:sp>
      <p:sp>
        <p:nvSpPr>
          <p:cNvPr id="29" name="TextBox 166"/>
          <p:cNvSpPr txBox="1">
            <a:spLocks noChangeArrowheads="1"/>
          </p:cNvSpPr>
          <p:nvPr/>
        </p:nvSpPr>
        <p:spPr bwMode="auto">
          <a:xfrm>
            <a:off x="6516216" y="1322328"/>
            <a:ext cx="106045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ru-RU" altLang="ru-RU" sz="1300" b="1" dirty="0" smtClean="0">
                <a:latin typeface="Times New Roman" panose="02020603050405020304" pitchFamily="18" charset="0"/>
                <a:cs typeface="Times New Roman" panose="02020603050405020304" pitchFamily="18" charset="0"/>
              </a:rPr>
              <a:t>План</a:t>
            </a:r>
            <a:endParaRPr lang="ru-RU" altLang="ru-RU" sz="1300" b="1" dirty="0">
              <a:latin typeface="Times New Roman" panose="02020603050405020304" pitchFamily="18" charset="0"/>
              <a:cs typeface="Times New Roman" panose="02020603050405020304" pitchFamily="18" charset="0"/>
            </a:endParaRPr>
          </a:p>
        </p:txBody>
      </p:sp>
      <p:sp>
        <p:nvSpPr>
          <p:cNvPr id="30" name="TextBox 166"/>
          <p:cNvSpPr txBox="1">
            <a:spLocks noChangeArrowheads="1"/>
          </p:cNvSpPr>
          <p:nvPr/>
        </p:nvSpPr>
        <p:spPr bwMode="auto">
          <a:xfrm>
            <a:off x="7327973" y="1322328"/>
            <a:ext cx="106045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ru-RU" altLang="ru-RU" sz="1300" b="1" dirty="0" smtClean="0">
                <a:latin typeface="Times New Roman" panose="02020603050405020304" pitchFamily="18" charset="0"/>
                <a:cs typeface="Times New Roman" panose="02020603050405020304" pitchFamily="18" charset="0"/>
              </a:rPr>
              <a:t>Факт</a:t>
            </a:r>
            <a:endParaRPr lang="ru-RU" altLang="ru-RU" sz="1300" b="1" dirty="0">
              <a:latin typeface="Times New Roman" panose="02020603050405020304" pitchFamily="18" charset="0"/>
              <a:cs typeface="Times New Roman" panose="02020603050405020304" pitchFamily="18" charset="0"/>
            </a:endParaRPr>
          </a:p>
        </p:txBody>
      </p:sp>
      <p:sp>
        <p:nvSpPr>
          <p:cNvPr id="31" name="TextBox 166"/>
          <p:cNvSpPr txBox="1">
            <a:spLocks noChangeArrowheads="1"/>
          </p:cNvSpPr>
          <p:nvPr/>
        </p:nvSpPr>
        <p:spPr bwMode="auto">
          <a:xfrm>
            <a:off x="8216546" y="1196752"/>
            <a:ext cx="87347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ru-RU" altLang="ru-RU" sz="1100" b="1" dirty="0" smtClean="0">
                <a:latin typeface="Times New Roman" panose="02020603050405020304" pitchFamily="18" charset="0"/>
                <a:cs typeface="Times New Roman" panose="02020603050405020304" pitchFamily="18" charset="0"/>
              </a:rPr>
              <a:t>% освоения  </a:t>
            </a:r>
            <a:endParaRPr lang="ru-RU" altLang="ru-RU" sz="1100" b="1" dirty="0">
              <a:latin typeface="Times New Roman" panose="02020603050405020304" pitchFamily="18" charset="0"/>
              <a:cs typeface="Times New Roman" panose="02020603050405020304" pitchFamily="18" charset="0"/>
            </a:endParaRPr>
          </a:p>
        </p:txBody>
      </p:sp>
      <p:sp>
        <p:nvSpPr>
          <p:cNvPr id="32" name="TextBox 1"/>
          <p:cNvSpPr txBox="1">
            <a:spLocks noChangeArrowheads="1"/>
          </p:cNvSpPr>
          <p:nvPr/>
        </p:nvSpPr>
        <p:spPr bwMode="auto">
          <a:xfrm>
            <a:off x="7810192" y="692696"/>
            <a:ext cx="1226304" cy="222565"/>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r>
              <a:rPr lang="ru-RU" altLang="ru-RU" sz="1200" b="1" dirty="0" smtClean="0">
                <a:solidFill>
                  <a:srgbClr val="4E67C8">
                    <a:lumMod val="75000"/>
                  </a:srgbClr>
                </a:solidFill>
                <a:latin typeface="Times New Roman" panose="02020603050405020304" pitchFamily="18" charset="0"/>
                <a:cs typeface="Times New Roman" panose="02020603050405020304" pitchFamily="18" charset="0"/>
              </a:rPr>
              <a:t>млн. рублей</a:t>
            </a:r>
            <a:endParaRPr lang="ru-RU" altLang="ru-RU" sz="1200" b="1" dirty="0">
              <a:solidFill>
                <a:srgbClr val="4E67C8">
                  <a:lumMod val="75000"/>
                </a:srgbClr>
              </a:solidFill>
              <a:latin typeface="Times New Roman" panose="02020603050405020304" pitchFamily="18" charset="0"/>
              <a:cs typeface="Times New Roman" panose="02020603050405020304" pitchFamily="18" charset="0"/>
            </a:endParaRPr>
          </a:p>
        </p:txBody>
      </p:sp>
      <p:cxnSp>
        <p:nvCxnSpPr>
          <p:cNvPr id="33" name="Прямая соединительная линия 3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Tree>
    <p:extLst>
      <p:ext uri="{BB962C8B-B14F-4D97-AF65-F5344CB8AC3E}">
        <p14:creationId xmlns:p14="http://schemas.microsoft.com/office/powerpoint/2010/main" val="1148474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i.smirnov\Documents\Бюджет для граждан\Фото\995466a8d0f44a4180ea1ad4c264bf4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1745" y="3890168"/>
            <a:ext cx="3586326" cy="23908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1" name="Прямоугольник 70"/>
          <p:cNvSpPr/>
          <p:nvPr/>
        </p:nvSpPr>
        <p:spPr>
          <a:xfrm>
            <a:off x="251520" y="4023799"/>
            <a:ext cx="5577116" cy="34636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5730" tIns="62865" rIns="125730" bIns="62865" numCol="1" spcCol="1270" anchor="ctr" anchorCtr="0">
            <a:noAutofit/>
          </a:bodyPr>
          <a:lstStyle/>
          <a:p>
            <a:pPr marL="285750" lvl="1" indent="-285750" defTabSz="1466850">
              <a:lnSpc>
                <a:spcPct val="90000"/>
              </a:lnSpc>
              <a:spcAft>
                <a:spcPct val="15000"/>
              </a:spcAft>
              <a:buFontTx/>
              <a:buChar char="••"/>
            </a:pPr>
            <a:endParaRPr lang="ru-RU" sz="3300" dirty="0">
              <a:solidFill>
                <a:prstClr val="black">
                  <a:hueOff val="0"/>
                  <a:satOff val="0"/>
                  <a:lumOff val="0"/>
                  <a:alphaOff val="0"/>
                </a:prstClr>
              </a:solidFill>
            </a:endParaRPr>
          </a:p>
        </p:txBody>
      </p:sp>
      <p:sp>
        <p:nvSpPr>
          <p:cNvPr id="3" name="TextBox 2"/>
          <p:cNvSpPr txBox="1"/>
          <p:nvPr/>
        </p:nvSpPr>
        <p:spPr>
          <a:xfrm>
            <a:off x="316210" y="705307"/>
            <a:ext cx="8559020" cy="523220"/>
          </a:xfrm>
          <a:prstGeom prst="rect">
            <a:avLst/>
          </a:prstGeom>
          <a:noFill/>
        </p:spPr>
        <p:txBody>
          <a:bodyPr wrap="square" rtlCol="0">
            <a:spAutoFit/>
          </a:bodyPr>
          <a:lstStyle/>
          <a:p>
            <a:pPr algn="just"/>
            <a:r>
              <a:rPr lang="ru-RU" sz="1400" b="1" i="1" dirty="0" smtClean="0">
                <a:solidFill>
                  <a:prstClr val="black"/>
                </a:solidFill>
                <a:cs typeface="+mn-cs"/>
              </a:rPr>
              <a:t>Бюджет</a:t>
            </a:r>
            <a:r>
              <a:rPr lang="ru-RU" sz="1400" dirty="0" smtClean="0">
                <a:solidFill>
                  <a:prstClr val="black"/>
                </a:solidFill>
                <a:cs typeface="+mn-cs"/>
              </a:rPr>
              <a:t> – план доходов и направлений расходования денежных средств любого экономического объекта (от государства до семьи), устанавливаемый на определенный период времени</a:t>
            </a:r>
            <a:endParaRPr lang="ru-RU" sz="1400" dirty="0">
              <a:solidFill>
                <a:prstClr val="black"/>
              </a:solidFill>
              <a:cs typeface="+mn-cs"/>
            </a:endParaRPr>
          </a:p>
        </p:txBody>
      </p:sp>
      <p:sp>
        <p:nvSpPr>
          <p:cNvPr id="13" name="TextBox 12"/>
          <p:cNvSpPr txBox="1"/>
          <p:nvPr/>
        </p:nvSpPr>
        <p:spPr>
          <a:xfrm>
            <a:off x="316210" y="1261413"/>
            <a:ext cx="8559020" cy="523220"/>
          </a:xfrm>
          <a:prstGeom prst="rect">
            <a:avLst/>
          </a:prstGeom>
          <a:noFill/>
        </p:spPr>
        <p:txBody>
          <a:bodyPr wrap="square" rtlCol="0">
            <a:spAutoFit/>
          </a:bodyPr>
          <a:lstStyle/>
          <a:p>
            <a:pPr algn="just"/>
            <a:r>
              <a:rPr lang="ru-RU" sz="1400" b="1" i="1" dirty="0" smtClean="0">
                <a:solidFill>
                  <a:prstClr val="black"/>
                </a:solidFill>
                <a:cs typeface="+mn-cs"/>
              </a:rPr>
              <a:t>Бюджетная система</a:t>
            </a:r>
            <a:r>
              <a:rPr lang="ru-RU" sz="1400" i="1" dirty="0" smtClean="0">
                <a:solidFill>
                  <a:prstClr val="black"/>
                </a:solidFill>
                <a:cs typeface="+mn-cs"/>
              </a:rPr>
              <a:t> </a:t>
            </a:r>
            <a:r>
              <a:rPr lang="ru-RU" sz="1400" dirty="0" smtClean="0">
                <a:solidFill>
                  <a:prstClr val="black"/>
                </a:solidFill>
                <a:cs typeface="+mn-cs"/>
              </a:rPr>
              <a:t>– совокупность бюджетов различных видов, организованных в определенную систему</a:t>
            </a:r>
            <a:endParaRPr lang="ru-RU" sz="1400" dirty="0">
              <a:solidFill>
                <a:prstClr val="black"/>
              </a:solidFill>
              <a:cs typeface="+mn-cs"/>
            </a:endParaRPr>
          </a:p>
        </p:txBody>
      </p:sp>
      <p:sp>
        <p:nvSpPr>
          <p:cNvPr id="15" name="TextBox 14"/>
          <p:cNvSpPr txBox="1"/>
          <p:nvPr/>
        </p:nvSpPr>
        <p:spPr>
          <a:xfrm>
            <a:off x="316210" y="3360619"/>
            <a:ext cx="8559020" cy="523220"/>
          </a:xfrm>
          <a:prstGeom prst="rect">
            <a:avLst/>
          </a:prstGeom>
          <a:noFill/>
        </p:spPr>
        <p:txBody>
          <a:bodyPr wrap="square" rtlCol="0">
            <a:spAutoFit/>
          </a:bodyPr>
          <a:lstStyle/>
          <a:p>
            <a:pPr algn="just"/>
            <a:r>
              <a:rPr lang="ru-RU" sz="1400" b="1" i="1" dirty="0" smtClean="0">
                <a:solidFill>
                  <a:prstClr val="black"/>
                </a:solidFill>
                <a:cs typeface="+mn-cs"/>
              </a:rPr>
              <a:t>Межбюджетные трансферты</a:t>
            </a:r>
            <a:r>
              <a:rPr lang="ru-RU" sz="1400" i="1" dirty="0" smtClean="0">
                <a:solidFill>
                  <a:prstClr val="black"/>
                </a:solidFill>
                <a:cs typeface="+mn-cs"/>
              </a:rPr>
              <a:t> </a:t>
            </a:r>
            <a:r>
              <a:rPr lang="ru-RU" sz="1400" dirty="0" smtClean="0">
                <a:solidFill>
                  <a:prstClr val="black"/>
                </a:solidFill>
                <a:cs typeface="+mn-cs"/>
              </a:rPr>
              <a:t>– средства, предоставляемые одним бюджетом бюджетной системы другому бюджету бюджетной системы</a:t>
            </a:r>
            <a:endParaRPr lang="ru-RU" sz="1400" dirty="0">
              <a:solidFill>
                <a:prstClr val="black"/>
              </a:solidFill>
              <a:cs typeface="+mn-cs"/>
            </a:endParaRPr>
          </a:p>
        </p:txBody>
      </p:sp>
      <p:sp>
        <p:nvSpPr>
          <p:cNvPr id="16" name="TextBox 15"/>
          <p:cNvSpPr txBox="1"/>
          <p:nvPr/>
        </p:nvSpPr>
        <p:spPr>
          <a:xfrm>
            <a:off x="298848" y="5733256"/>
            <a:ext cx="5000663" cy="738664"/>
          </a:xfrm>
          <a:prstGeom prst="rect">
            <a:avLst/>
          </a:prstGeom>
          <a:noFill/>
        </p:spPr>
        <p:txBody>
          <a:bodyPr wrap="square" rtlCol="0">
            <a:spAutoFit/>
          </a:bodyPr>
          <a:lstStyle/>
          <a:p>
            <a:pPr algn="just"/>
            <a:r>
              <a:rPr lang="ru-RU" sz="1400" b="1" i="1" dirty="0">
                <a:solidFill>
                  <a:prstClr val="black"/>
                </a:solidFill>
                <a:cs typeface="+mn-cs"/>
              </a:rPr>
              <a:t>Субвенции</a:t>
            </a:r>
            <a:r>
              <a:rPr lang="ru-RU" sz="1400" dirty="0">
                <a:solidFill>
                  <a:prstClr val="black"/>
                </a:solidFill>
                <a:cs typeface="+mn-cs"/>
              </a:rPr>
              <a:t> </a:t>
            </a:r>
            <a:r>
              <a:rPr lang="ru-RU" sz="1400" dirty="0" smtClean="0">
                <a:solidFill>
                  <a:prstClr val="black"/>
                </a:solidFill>
                <a:cs typeface="+mn-cs"/>
              </a:rPr>
              <a:t>– межбюджетные </a:t>
            </a:r>
            <a:r>
              <a:rPr lang="ru-RU" sz="1400" dirty="0">
                <a:solidFill>
                  <a:prstClr val="black"/>
                </a:solidFill>
                <a:cs typeface="+mn-cs"/>
              </a:rPr>
              <a:t>трансферты, </a:t>
            </a:r>
            <a:r>
              <a:rPr lang="ru-RU" sz="1400" dirty="0" smtClean="0">
                <a:solidFill>
                  <a:prstClr val="black"/>
                </a:solidFill>
                <a:cs typeface="+mn-cs"/>
              </a:rPr>
              <a:t>предоставляемые на </a:t>
            </a:r>
            <a:r>
              <a:rPr lang="ru-RU" sz="1400" u="sng" dirty="0" smtClean="0">
                <a:solidFill>
                  <a:prstClr val="black"/>
                </a:solidFill>
                <a:cs typeface="+mn-cs"/>
              </a:rPr>
              <a:t>финансирование переданных полномочий</a:t>
            </a:r>
            <a:r>
              <a:rPr lang="ru-RU" sz="1400" dirty="0" smtClean="0">
                <a:solidFill>
                  <a:prstClr val="black"/>
                </a:solidFill>
                <a:cs typeface="+mn-cs"/>
              </a:rPr>
              <a:t> </a:t>
            </a:r>
            <a:endParaRPr lang="ru-RU" sz="1400" dirty="0">
              <a:solidFill>
                <a:prstClr val="black"/>
              </a:solidFill>
              <a:cs typeface="+mn-cs"/>
            </a:endParaRPr>
          </a:p>
        </p:txBody>
      </p:sp>
      <p:sp>
        <p:nvSpPr>
          <p:cNvPr id="17" name="TextBox 16"/>
          <p:cNvSpPr txBox="1"/>
          <p:nvPr/>
        </p:nvSpPr>
        <p:spPr>
          <a:xfrm>
            <a:off x="298848" y="4824000"/>
            <a:ext cx="5000663" cy="738664"/>
          </a:xfrm>
          <a:prstGeom prst="rect">
            <a:avLst/>
          </a:prstGeom>
          <a:noFill/>
        </p:spPr>
        <p:txBody>
          <a:bodyPr wrap="square" rtlCol="0">
            <a:spAutoFit/>
          </a:bodyPr>
          <a:lstStyle/>
          <a:p>
            <a:pPr algn="just"/>
            <a:r>
              <a:rPr lang="ru-RU" sz="1400" b="1" i="1" dirty="0">
                <a:solidFill>
                  <a:prstClr val="black"/>
                </a:solidFill>
                <a:cs typeface="+mn-cs"/>
              </a:rPr>
              <a:t>Субсидии</a:t>
            </a:r>
            <a:r>
              <a:rPr lang="ru-RU" sz="1400" dirty="0">
                <a:solidFill>
                  <a:prstClr val="black"/>
                </a:solidFill>
                <a:cs typeface="+mn-cs"/>
              </a:rPr>
              <a:t> </a:t>
            </a:r>
            <a:r>
              <a:rPr lang="ru-RU" sz="1400" dirty="0" smtClean="0">
                <a:solidFill>
                  <a:prstClr val="black"/>
                </a:solidFill>
                <a:cs typeface="+mn-cs"/>
              </a:rPr>
              <a:t>– межбюджетные </a:t>
            </a:r>
            <a:r>
              <a:rPr lang="ru-RU" sz="1400" dirty="0">
                <a:solidFill>
                  <a:prstClr val="black"/>
                </a:solidFill>
                <a:cs typeface="+mn-cs"/>
              </a:rPr>
              <a:t>трансферты, предоставляемые </a:t>
            </a:r>
            <a:r>
              <a:rPr lang="ru-RU" sz="1400" dirty="0" smtClean="0">
                <a:solidFill>
                  <a:prstClr val="black"/>
                </a:solidFill>
                <a:cs typeface="+mn-cs"/>
              </a:rPr>
              <a:t>на условиях </a:t>
            </a:r>
            <a:r>
              <a:rPr lang="ru-RU" sz="1400" u="sng" dirty="0" smtClean="0">
                <a:solidFill>
                  <a:prstClr val="black"/>
                </a:solidFill>
                <a:cs typeface="+mn-cs"/>
              </a:rPr>
              <a:t>долевого финансировани</a:t>
            </a:r>
            <a:r>
              <a:rPr lang="ru-RU" sz="1400" dirty="0" smtClean="0">
                <a:solidFill>
                  <a:prstClr val="black"/>
                </a:solidFill>
                <a:cs typeface="+mn-cs"/>
              </a:rPr>
              <a:t>я расходов</a:t>
            </a:r>
            <a:endParaRPr lang="ru-RU" sz="1400" dirty="0">
              <a:solidFill>
                <a:prstClr val="black"/>
              </a:solidFill>
              <a:cs typeface="+mn-cs"/>
            </a:endParaRPr>
          </a:p>
        </p:txBody>
      </p:sp>
      <p:sp>
        <p:nvSpPr>
          <p:cNvPr id="21" name="TextBox 20"/>
          <p:cNvSpPr txBox="1"/>
          <p:nvPr/>
        </p:nvSpPr>
        <p:spPr>
          <a:xfrm>
            <a:off x="287032" y="3922029"/>
            <a:ext cx="4992897" cy="738664"/>
          </a:xfrm>
          <a:prstGeom prst="rect">
            <a:avLst/>
          </a:prstGeom>
          <a:noFill/>
        </p:spPr>
        <p:txBody>
          <a:bodyPr wrap="square" rtlCol="0">
            <a:spAutoFit/>
          </a:bodyPr>
          <a:lstStyle/>
          <a:p>
            <a:pPr algn="just"/>
            <a:r>
              <a:rPr lang="ru-RU" sz="1400" b="1" i="1" dirty="0" smtClean="0">
                <a:solidFill>
                  <a:prstClr val="black"/>
                </a:solidFill>
                <a:cs typeface="+mn-cs"/>
              </a:rPr>
              <a:t>Дотации</a:t>
            </a:r>
            <a:r>
              <a:rPr lang="ru-RU" sz="1400" i="1" dirty="0" smtClean="0">
                <a:solidFill>
                  <a:prstClr val="black"/>
                </a:solidFill>
                <a:cs typeface="+mn-cs"/>
              </a:rPr>
              <a:t> </a:t>
            </a:r>
            <a:r>
              <a:rPr lang="ru-RU" sz="1400" dirty="0" smtClean="0">
                <a:solidFill>
                  <a:prstClr val="black"/>
                </a:solidFill>
                <a:cs typeface="+mn-cs"/>
              </a:rPr>
              <a:t>– межбюджетные трансферты, предоставляемые </a:t>
            </a:r>
            <a:r>
              <a:rPr lang="ru-RU" sz="1400" u="sng" dirty="0" smtClean="0">
                <a:solidFill>
                  <a:prstClr val="black"/>
                </a:solidFill>
                <a:cs typeface="+mn-cs"/>
              </a:rPr>
              <a:t>без конкретной цели</a:t>
            </a:r>
            <a:r>
              <a:rPr lang="ru-RU" sz="1400" dirty="0" smtClean="0">
                <a:solidFill>
                  <a:prstClr val="black"/>
                </a:solidFill>
                <a:cs typeface="+mn-cs"/>
              </a:rPr>
              <a:t> и условий их использования</a:t>
            </a:r>
            <a:endParaRPr lang="ru-RU" sz="1400" dirty="0">
              <a:solidFill>
                <a:prstClr val="black"/>
              </a:solidFill>
              <a:cs typeface="+mn-cs"/>
            </a:endParaRPr>
          </a:p>
        </p:txBody>
      </p:sp>
      <p:sp>
        <p:nvSpPr>
          <p:cNvPr id="11" name="TextBox 10"/>
          <p:cNvSpPr txBox="1"/>
          <p:nvPr/>
        </p:nvSpPr>
        <p:spPr>
          <a:xfrm>
            <a:off x="316210" y="2804512"/>
            <a:ext cx="8559020" cy="523220"/>
          </a:xfrm>
          <a:prstGeom prst="rect">
            <a:avLst/>
          </a:prstGeom>
          <a:noFill/>
        </p:spPr>
        <p:txBody>
          <a:bodyPr wrap="square" rtlCol="0">
            <a:spAutoFit/>
          </a:bodyPr>
          <a:lstStyle/>
          <a:p>
            <a:pPr algn="just"/>
            <a:r>
              <a:rPr lang="ru-RU" sz="1400" b="1" i="1" dirty="0" smtClean="0">
                <a:solidFill>
                  <a:prstClr val="black"/>
                </a:solidFill>
                <a:cs typeface="+mn-cs"/>
              </a:rPr>
              <a:t>Источники финансирования дефицита бюджета</a:t>
            </a:r>
            <a:r>
              <a:rPr lang="ru-RU" sz="1400" i="1" dirty="0" smtClean="0">
                <a:solidFill>
                  <a:prstClr val="black"/>
                </a:solidFill>
                <a:cs typeface="+mn-cs"/>
              </a:rPr>
              <a:t> </a:t>
            </a:r>
            <a:r>
              <a:rPr lang="ru-RU" sz="1400" dirty="0" smtClean="0">
                <a:solidFill>
                  <a:prstClr val="black"/>
                </a:solidFill>
                <a:cs typeface="+mn-cs"/>
              </a:rPr>
              <a:t>– средства, привлекаемые в бюджет для покрытия дефицита (кредиты, ценные бумаги, иные источники)</a:t>
            </a:r>
            <a:endParaRPr lang="ru-RU" sz="1400" dirty="0">
              <a:solidFill>
                <a:prstClr val="black"/>
              </a:solidFill>
              <a:cs typeface="+mn-cs"/>
            </a:endParaRPr>
          </a:p>
        </p:txBody>
      </p:sp>
      <p:sp>
        <p:nvSpPr>
          <p:cNvPr id="2" name="Номер слайда 1"/>
          <p:cNvSpPr>
            <a:spLocks noGrp="1"/>
          </p:cNvSpPr>
          <p:nvPr>
            <p:ph type="sldNum" sz="quarter" idx="12"/>
          </p:nvPr>
        </p:nvSpPr>
        <p:spPr>
          <a:xfrm>
            <a:off x="8296853" y="6471920"/>
            <a:ext cx="739643" cy="365125"/>
          </a:xfrm>
        </p:spPr>
        <p:txBody>
          <a:bodyPr/>
          <a:lstStyle/>
          <a:p>
            <a:pPr>
              <a:defRPr/>
            </a:pPr>
            <a:fld id="{667CCBFA-BFB9-4E9F-B6F6-694D72409F22}" type="slidenum">
              <a:rPr lang="ru-RU" smtClean="0">
                <a:solidFill>
                  <a:schemeClr val="tx1"/>
                </a:solidFill>
              </a:rPr>
              <a:pPr>
                <a:defRPr/>
              </a:pPr>
              <a:t>3</a:t>
            </a:fld>
            <a:endParaRPr lang="ru-RU" dirty="0">
              <a:solidFill>
                <a:schemeClr val="tx1"/>
              </a:solidFill>
            </a:endParaRPr>
          </a:p>
        </p:txBody>
      </p:sp>
      <p:sp>
        <p:nvSpPr>
          <p:cNvPr id="14" name="Заголовок 1"/>
          <p:cNvSpPr txBox="1">
            <a:spLocks/>
          </p:cNvSpPr>
          <p:nvPr/>
        </p:nvSpPr>
        <p:spPr>
          <a:xfrm>
            <a:off x="259730" y="69850"/>
            <a:ext cx="4572000"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Font typeface="Georgia" pitchFamily="18" charset="0"/>
              <a:buNone/>
            </a:pPr>
            <a:r>
              <a:rPr lang="ru-RU" sz="2400" dirty="0" smtClean="0">
                <a:solidFill>
                  <a:schemeClr val="tx1"/>
                </a:solidFill>
                <a:effectLst/>
                <a:latin typeface="Times New Roman" panose="02020603050405020304" pitchFamily="18" charset="0"/>
                <a:cs typeface="Times New Roman" panose="02020603050405020304" pitchFamily="18" charset="0"/>
              </a:rPr>
              <a:t>Основные термины и понятия</a:t>
            </a:r>
            <a:endParaRPr lang="ru-RU" sz="2400" dirty="0">
              <a:solidFill>
                <a:schemeClr val="tx1"/>
              </a:solidFill>
              <a:effectLst/>
              <a:latin typeface="Times New Roman" panose="02020603050405020304" pitchFamily="18" charset="0"/>
              <a:cs typeface="Times New Roman" panose="02020603050405020304" pitchFamily="18" charset="0"/>
            </a:endParaRPr>
          </a:p>
        </p:txBody>
      </p:sp>
      <p:sp>
        <p:nvSpPr>
          <p:cNvPr id="20" name="TextBox 19"/>
          <p:cNvSpPr txBox="1"/>
          <p:nvPr/>
        </p:nvSpPr>
        <p:spPr>
          <a:xfrm>
            <a:off x="316210" y="1817519"/>
            <a:ext cx="8559020" cy="954107"/>
          </a:xfrm>
          <a:prstGeom prst="rect">
            <a:avLst/>
          </a:prstGeom>
          <a:noFill/>
        </p:spPr>
        <p:txBody>
          <a:bodyPr wrap="square" rtlCol="0">
            <a:spAutoFit/>
          </a:bodyPr>
          <a:lstStyle/>
          <a:p>
            <a:pPr algn="just"/>
            <a:r>
              <a:rPr lang="ru-RU" sz="1400" b="1" i="1" dirty="0" smtClean="0">
                <a:solidFill>
                  <a:prstClr val="black"/>
                </a:solidFill>
                <a:cs typeface="+mn-cs"/>
              </a:rPr>
              <a:t>Государственная программа</a:t>
            </a:r>
            <a:r>
              <a:rPr lang="ru-RU" sz="1400" i="1" dirty="0" smtClean="0">
                <a:solidFill>
                  <a:prstClr val="black"/>
                </a:solidFill>
                <a:cs typeface="+mn-cs"/>
              </a:rPr>
              <a:t> </a:t>
            </a:r>
            <a:r>
              <a:rPr lang="ru-RU" sz="1400" dirty="0" smtClean="0">
                <a:solidFill>
                  <a:prstClr val="black"/>
                </a:solidFill>
                <a:cs typeface="+mn-cs"/>
              </a:rPr>
              <a:t>– система мероприятий и инструментов государственной политики, обеспечивающих в рамках реализации ключевых государственных функций достижение приоритетов и целей государственной политики в сфере социально-экономического развития и безопасности</a:t>
            </a:r>
            <a:endParaRPr lang="ru-RU" sz="1400" dirty="0">
              <a:solidFill>
                <a:prstClr val="black"/>
              </a:solidFill>
              <a:cs typeface="+mn-cs"/>
            </a:endParaRPr>
          </a:p>
        </p:txBody>
      </p:sp>
      <p:cxnSp>
        <p:nvCxnSpPr>
          <p:cNvPr id="23" name="Прямая соединительная линия 2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39645539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7"/>
          <p:cNvSpPr>
            <a:spLocks noGrp="1"/>
          </p:cNvSpPr>
          <p:nvPr>
            <p:ph type="sldNum" sz="quarter" idx="12"/>
          </p:nvPr>
        </p:nvSpPr>
        <p:spPr/>
        <p:txBody>
          <a:bodyPr/>
          <a:lstStyle/>
          <a:p>
            <a:pPr>
              <a:defRPr/>
            </a:pPr>
            <a:fld id="{667CCBFA-BFB9-4E9F-B6F6-694D72409F22}" type="slidenum">
              <a:rPr lang="ru-RU" smtClean="0"/>
              <a:pPr>
                <a:defRPr/>
              </a:pPr>
              <a:t>30</a:t>
            </a:fld>
            <a:endParaRPr lang="ru-RU" dirty="0"/>
          </a:p>
        </p:txBody>
      </p:sp>
      <p:sp>
        <p:nvSpPr>
          <p:cNvPr id="9" name="Заголовок 1"/>
          <p:cNvSpPr txBox="1">
            <a:spLocks/>
          </p:cNvSpPr>
          <p:nvPr/>
        </p:nvSpPr>
        <p:spPr>
          <a:xfrm>
            <a:off x="259730" y="17734"/>
            <a:ext cx="6760542"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Расходы инвестиционной </a:t>
            </a:r>
            <a:r>
              <a:rPr lang="ru-RU" sz="1800" dirty="0" smtClean="0">
                <a:solidFill>
                  <a:schemeClr val="tx1"/>
                </a:solidFill>
                <a:effectLst/>
                <a:latin typeface="Times New Roman" panose="02020603050405020304" pitchFamily="18" charset="0"/>
                <a:cs typeface="Times New Roman" panose="02020603050405020304" pitchFamily="18" charset="0"/>
              </a:rPr>
              <a:t>программы Чувашской </a:t>
            </a:r>
            <a:r>
              <a:rPr lang="ru-RU" sz="1800" dirty="0">
                <a:solidFill>
                  <a:schemeClr val="tx1"/>
                </a:solidFill>
                <a:effectLst/>
                <a:latin typeface="Times New Roman" panose="02020603050405020304" pitchFamily="18" charset="0"/>
                <a:cs typeface="Times New Roman" panose="02020603050405020304" pitchFamily="18" charset="0"/>
              </a:rPr>
              <a:t>Республики на </a:t>
            </a:r>
            <a:r>
              <a:rPr lang="ru-RU" sz="1800" dirty="0" smtClean="0">
                <a:solidFill>
                  <a:schemeClr val="tx1"/>
                </a:solidFill>
                <a:effectLst/>
                <a:latin typeface="Times New Roman" panose="02020603050405020304" pitchFamily="18" charset="0"/>
                <a:cs typeface="Times New Roman" panose="02020603050405020304" pitchFamily="18" charset="0"/>
              </a:rPr>
              <a:t>2021 год</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0" name="Прямая соединительная линия 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3" name="TextBox 1"/>
          <p:cNvSpPr txBox="1">
            <a:spLocks noChangeArrowheads="1"/>
          </p:cNvSpPr>
          <p:nvPr/>
        </p:nvSpPr>
        <p:spPr bwMode="auto">
          <a:xfrm>
            <a:off x="8016473" y="779376"/>
            <a:ext cx="936922" cy="256614"/>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млн</a:t>
            </a:r>
            <a:r>
              <a:rPr lang="ru-RU" altLang="ru-RU" sz="1200" b="1" dirty="0">
                <a:solidFill>
                  <a:schemeClr val="accent1">
                    <a:lumMod val="75000"/>
                  </a:schemeClr>
                </a:solidFill>
                <a:latin typeface="Times New Roman" panose="02020603050405020304" pitchFamily="18" charset="0"/>
                <a:cs typeface="Times New Roman" panose="02020603050405020304" pitchFamily="18" charset="0"/>
              </a:rPr>
              <a:t>. </a:t>
            </a: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рублей</a:t>
            </a:r>
            <a:endParaRPr lang="ru-RU" altLang="ru-RU" sz="1200" b="1" dirty="0">
              <a:solidFill>
                <a:schemeClr val="accent1">
                  <a:lumMod val="75000"/>
                </a:schemeClr>
              </a:solidFill>
              <a:latin typeface="Times New Roman" panose="02020603050405020304" pitchFamily="18" charset="0"/>
              <a:cs typeface="Times New Roman" panose="02020603050405020304" pitchFamily="18" charset="0"/>
            </a:endParaRPr>
          </a:p>
        </p:txBody>
      </p:sp>
      <p:graphicFrame>
        <p:nvGraphicFramePr>
          <p:cNvPr id="14" name="Диаграмма 22"/>
          <p:cNvGraphicFramePr>
            <a:graphicFrameLocks/>
          </p:cNvGraphicFramePr>
          <p:nvPr>
            <p:extLst>
              <p:ext uri="{D42A27DB-BD31-4B8C-83A1-F6EECF244321}">
                <p14:modId xmlns:p14="http://schemas.microsoft.com/office/powerpoint/2010/main" val="4086817139"/>
              </p:ext>
            </p:extLst>
          </p:nvPr>
        </p:nvGraphicFramePr>
        <p:xfrm>
          <a:off x="107504" y="779376"/>
          <a:ext cx="2952000" cy="27980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Диаграмма 14"/>
          <p:cNvGraphicFramePr/>
          <p:nvPr>
            <p:extLst>
              <p:ext uri="{D42A27DB-BD31-4B8C-83A1-F6EECF244321}">
                <p14:modId xmlns:p14="http://schemas.microsoft.com/office/powerpoint/2010/main" val="2807108419"/>
              </p:ext>
            </p:extLst>
          </p:nvPr>
        </p:nvGraphicFramePr>
        <p:xfrm>
          <a:off x="2542922" y="562293"/>
          <a:ext cx="6604678" cy="48965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Диаграмма 22"/>
          <p:cNvGraphicFramePr>
            <a:graphicFrameLocks/>
          </p:cNvGraphicFramePr>
          <p:nvPr>
            <p:extLst>
              <p:ext uri="{D42A27DB-BD31-4B8C-83A1-F6EECF244321}">
                <p14:modId xmlns:p14="http://schemas.microsoft.com/office/powerpoint/2010/main" val="3636543919"/>
              </p:ext>
            </p:extLst>
          </p:nvPr>
        </p:nvGraphicFramePr>
        <p:xfrm>
          <a:off x="83001" y="3673488"/>
          <a:ext cx="2952000" cy="2856251"/>
        </p:xfrm>
        <a:graphic>
          <a:graphicData uri="http://schemas.openxmlformats.org/drawingml/2006/chart">
            <c:chart xmlns:c="http://schemas.openxmlformats.org/drawingml/2006/chart" xmlns:r="http://schemas.openxmlformats.org/officeDocument/2006/relationships" r:id="rId4"/>
          </a:graphicData>
        </a:graphic>
      </p:graphicFrame>
      <p:pic>
        <p:nvPicPr>
          <p:cNvPr id="17" name="Picture 4" descr="T:\ОБП\IvNik\картинки\жилищное.jpe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935676" y="4767627"/>
            <a:ext cx="1203325" cy="7292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 name="Picture 2" descr="T:\ОБП\Лукин\Картинки\1340102224_4-15-bi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15769" y="2492896"/>
            <a:ext cx="1048464" cy="7920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2" descr="T:\Ильина И.С\Картинки для слайдов\нац. библ.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04767" y="2739479"/>
            <a:ext cx="1080167" cy="8029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 name="Рисунок 56" descr="T:\Ильина И.С\Картинки для слайдов\Очистные сооружения.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34580" y="753310"/>
            <a:ext cx="877997" cy="7820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C:\Users\i.maksimova\Desktop\123\dscn498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16016" y="4767627"/>
            <a:ext cx="1193122" cy="8408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 name="Picture 7" descr="C:\Users\i.maksimova\Desktop\123\ледовый\image-24-10-15-15-24-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82960" y="4149080"/>
            <a:ext cx="1152976" cy="8634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3345324" y="5688916"/>
            <a:ext cx="4793677" cy="919401"/>
          </a:xfrm>
          <a:prstGeom prst="wedgeRoundRectCallout">
            <a:avLst>
              <a:gd name="adj1" fmla="val -58165"/>
              <a:gd name="adj2" fmla="val -81813"/>
              <a:gd name="adj3" fmla="val 16667"/>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200" dirty="0" smtClean="0">
                <a:latin typeface="Times New Roman" panose="02020603050405020304" pitchFamily="18" charset="0"/>
                <a:cs typeface="Times New Roman" panose="02020603050405020304" pitchFamily="18" charset="0"/>
              </a:rPr>
              <a:t>Доля инвестиций в расходах республиканского бюджета увеличилась  </a:t>
            </a:r>
            <a:r>
              <a:rPr lang="ru-RU" sz="1200" dirty="0" smtClean="0">
                <a:solidFill>
                  <a:schemeClr val="tx1"/>
                </a:solidFill>
                <a:latin typeface="Times New Roman" panose="02020603050405020304" pitchFamily="18" charset="0"/>
                <a:cs typeface="Times New Roman" panose="02020603050405020304" pitchFamily="18" charset="0"/>
              </a:rPr>
              <a:t>с 5,4%  в 2020 </a:t>
            </a:r>
            <a:r>
              <a:rPr lang="ru-RU" sz="1200" dirty="0">
                <a:solidFill>
                  <a:schemeClr val="tx1"/>
                </a:solidFill>
                <a:latin typeface="Times New Roman" panose="02020603050405020304" pitchFamily="18" charset="0"/>
                <a:cs typeface="Times New Roman" panose="02020603050405020304" pitchFamily="18" charset="0"/>
              </a:rPr>
              <a:t>году до </a:t>
            </a:r>
            <a:r>
              <a:rPr lang="ru-RU" sz="1200" dirty="0" smtClean="0">
                <a:solidFill>
                  <a:schemeClr val="tx1"/>
                </a:solidFill>
                <a:latin typeface="Times New Roman" panose="02020603050405020304" pitchFamily="18" charset="0"/>
                <a:cs typeface="Times New Roman" panose="02020603050405020304" pitchFamily="18" charset="0"/>
              </a:rPr>
              <a:t>7,2% </a:t>
            </a:r>
            <a:r>
              <a:rPr lang="ru-RU" sz="1200" dirty="0">
                <a:solidFill>
                  <a:schemeClr val="tx1"/>
                </a:solidFill>
                <a:latin typeface="Times New Roman" panose="02020603050405020304" pitchFamily="18" charset="0"/>
                <a:cs typeface="Times New Roman" panose="02020603050405020304" pitchFamily="18" charset="0"/>
              </a:rPr>
              <a:t>в </a:t>
            </a:r>
            <a:r>
              <a:rPr lang="ru-RU" sz="1200" dirty="0" smtClean="0">
                <a:solidFill>
                  <a:schemeClr val="tx1"/>
                </a:solidFill>
                <a:latin typeface="Times New Roman" panose="02020603050405020304" pitchFamily="18" charset="0"/>
                <a:cs typeface="Times New Roman" panose="02020603050405020304" pitchFamily="18" charset="0"/>
              </a:rPr>
              <a:t>2021 </a:t>
            </a:r>
            <a:r>
              <a:rPr lang="ru-RU" sz="1200" dirty="0">
                <a:solidFill>
                  <a:schemeClr val="tx1"/>
                </a:solidFill>
                <a:latin typeface="Times New Roman" panose="02020603050405020304" pitchFamily="18" charset="0"/>
                <a:cs typeface="Times New Roman" panose="02020603050405020304" pitchFamily="18" charset="0"/>
              </a:rPr>
              <a:t>году</a:t>
            </a:r>
            <a:r>
              <a:rPr lang="ru-RU" sz="1200" dirty="0" smtClean="0">
                <a:solidFill>
                  <a:schemeClr val="tx1"/>
                </a:solidFill>
                <a:latin typeface="Times New Roman" panose="02020603050405020304" pitchFamily="18" charset="0"/>
                <a:cs typeface="Times New Roman" panose="02020603050405020304" pitchFamily="18" charset="0"/>
              </a:rPr>
              <a:t>.</a:t>
            </a:r>
          </a:p>
          <a:p>
            <a:pPr algn="just"/>
            <a:r>
              <a:rPr lang="ru-RU" sz="1200" dirty="0" smtClean="0">
                <a:latin typeface="Times New Roman" panose="02020603050405020304" pitchFamily="18" charset="0"/>
                <a:cs typeface="Times New Roman" panose="02020603050405020304" pitchFamily="18" charset="0"/>
              </a:rPr>
              <a:t>Доля </a:t>
            </a:r>
            <a:r>
              <a:rPr lang="ru-RU" sz="1200" dirty="0">
                <a:latin typeface="Times New Roman" panose="02020603050405020304" pitchFamily="18" charset="0"/>
                <a:cs typeface="Times New Roman" panose="02020603050405020304" pitchFamily="18" charset="0"/>
              </a:rPr>
              <a:t>инвестиций в расходах </a:t>
            </a:r>
            <a:r>
              <a:rPr lang="ru-RU" sz="1200" dirty="0" smtClean="0">
                <a:latin typeface="Times New Roman" panose="02020603050405020304" pitchFamily="18" charset="0"/>
                <a:cs typeface="Times New Roman" panose="02020603050405020304" pitchFamily="18" charset="0"/>
              </a:rPr>
              <a:t>консолидированного </a:t>
            </a:r>
            <a:r>
              <a:rPr lang="ru-RU" sz="1200" dirty="0">
                <a:latin typeface="Times New Roman" panose="02020603050405020304" pitchFamily="18" charset="0"/>
                <a:cs typeface="Times New Roman" panose="02020603050405020304" pitchFamily="18" charset="0"/>
              </a:rPr>
              <a:t>бюджета </a:t>
            </a:r>
            <a:r>
              <a:rPr lang="ru-RU" sz="1200" dirty="0" smtClean="0">
                <a:latin typeface="Times New Roman" panose="02020603050405020304" pitchFamily="18" charset="0"/>
                <a:cs typeface="Times New Roman" panose="02020603050405020304" pitchFamily="18" charset="0"/>
              </a:rPr>
              <a:t>увеличилась </a:t>
            </a:r>
            <a:r>
              <a:rPr lang="ru-RU" sz="1200" dirty="0">
                <a:latin typeface="Times New Roman" panose="02020603050405020304" pitchFamily="18" charset="0"/>
                <a:cs typeface="Times New Roman" panose="02020603050405020304" pitchFamily="18" charset="0"/>
              </a:rPr>
              <a:t>с 6,1%  в 2020 году до 7,5% в 2021 году.</a:t>
            </a:r>
          </a:p>
        </p:txBody>
      </p:sp>
    </p:spTree>
    <p:extLst>
      <p:ext uri="{BB962C8B-B14F-4D97-AF65-F5344CB8AC3E}">
        <p14:creationId xmlns:p14="http://schemas.microsoft.com/office/powerpoint/2010/main" val="87948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1"/>
          <p:cNvGraphicFramePr>
            <a:graphicFrameLocks/>
          </p:cNvGraphicFramePr>
          <p:nvPr>
            <p:extLst>
              <p:ext uri="{D42A27DB-BD31-4B8C-83A1-F6EECF244321}">
                <p14:modId xmlns:p14="http://schemas.microsoft.com/office/powerpoint/2010/main" val="3083627390"/>
              </p:ext>
            </p:extLst>
          </p:nvPr>
        </p:nvGraphicFramePr>
        <p:xfrm>
          <a:off x="0" y="476672"/>
          <a:ext cx="4066479" cy="52565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Диаграмма 3"/>
          <p:cNvGraphicFramePr/>
          <p:nvPr>
            <p:extLst>
              <p:ext uri="{D42A27DB-BD31-4B8C-83A1-F6EECF244321}">
                <p14:modId xmlns:p14="http://schemas.microsoft.com/office/powerpoint/2010/main" val="3915845391"/>
              </p:ext>
            </p:extLst>
          </p:nvPr>
        </p:nvGraphicFramePr>
        <p:xfrm>
          <a:off x="3563887" y="991268"/>
          <a:ext cx="5580113" cy="5697484"/>
        </p:xfrm>
        <a:graphic>
          <a:graphicData uri="http://schemas.openxmlformats.org/drawingml/2006/chart">
            <c:chart xmlns:c="http://schemas.openxmlformats.org/drawingml/2006/chart" xmlns:r="http://schemas.openxmlformats.org/officeDocument/2006/relationships" r:id="rId4"/>
          </a:graphicData>
        </a:graphic>
      </p:graphicFrame>
      <p:pic>
        <p:nvPicPr>
          <p:cNvPr id="2050" name="Picture 2" descr="T:\ОБП\IvNik\картинки\дороги2.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896" y="759170"/>
            <a:ext cx="1985554" cy="16099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783110" y="4077072"/>
            <a:ext cx="1403648" cy="1292662"/>
          </a:xfrm>
          <a:prstGeom prst="rect">
            <a:avLst/>
          </a:prstGeom>
          <a:noFill/>
        </p:spPr>
        <p:txBody>
          <a:bodyPr wrap="square" lIns="0" tIns="0" rIns="0" bIns="0" rtlCol="0">
            <a:spAutoFit/>
          </a:bodyPr>
          <a:lstStyle/>
          <a:p>
            <a:pPr algn="ctr"/>
            <a:r>
              <a:rPr lang="ru-RU" sz="1400" dirty="0" smtClean="0">
                <a:latin typeface="Times New Roman" panose="02020603050405020304" pitchFamily="18" charset="0"/>
                <a:cs typeface="Times New Roman" panose="02020603050405020304" pitchFamily="18" charset="0"/>
              </a:rPr>
              <a:t>Капремонт</a:t>
            </a:r>
            <a:r>
              <a:rPr lang="ru-RU" sz="1400" dirty="0">
                <a:latin typeface="Times New Roman" panose="02020603050405020304" pitchFamily="18" charset="0"/>
                <a:cs typeface="Times New Roman" panose="02020603050405020304" pitchFamily="18" charset="0"/>
              </a:rPr>
              <a:t>, ремонт и содержание </a:t>
            </a:r>
            <a:r>
              <a:rPr lang="ru-RU" sz="1400" dirty="0" smtClean="0">
                <a:latin typeface="Times New Roman" panose="02020603050405020304" pitchFamily="18" charset="0"/>
                <a:cs typeface="Times New Roman" panose="02020603050405020304" pitchFamily="18" charset="0"/>
              </a:rPr>
              <a:t>автодорог </a:t>
            </a:r>
            <a:r>
              <a:rPr lang="ru-RU" sz="1400" dirty="0">
                <a:latin typeface="Times New Roman" panose="02020603050405020304" pitchFamily="18" charset="0"/>
                <a:cs typeface="Times New Roman" panose="02020603050405020304" pitchFamily="18" charset="0"/>
              </a:rPr>
              <a:t>регионального </a:t>
            </a:r>
            <a:r>
              <a:rPr lang="ru-RU" sz="1400" dirty="0" smtClean="0">
                <a:latin typeface="Times New Roman" panose="02020603050405020304" pitchFamily="18" charset="0"/>
                <a:cs typeface="Times New Roman" panose="02020603050405020304" pitchFamily="18" charset="0"/>
              </a:rPr>
              <a:t>значения</a:t>
            </a:r>
            <a:endParaRPr lang="ru-RU" sz="1400" dirty="0">
              <a:latin typeface="Times New Roman" panose="02020603050405020304" pitchFamily="18" charset="0"/>
              <a:cs typeface="Times New Roman" panose="02020603050405020304" pitchFamily="18" charset="0"/>
            </a:endParaRPr>
          </a:p>
        </p:txBody>
      </p:sp>
      <p:pic>
        <p:nvPicPr>
          <p:cNvPr id="4098" name="Picture 2" descr="T:\ОБП\Лукин\Картинки\дороги.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664" y="5643483"/>
            <a:ext cx="3126223" cy="10978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Номер слайда 8"/>
          <p:cNvSpPr>
            <a:spLocks noGrp="1"/>
          </p:cNvSpPr>
          <p:nvPr>
            <p:ph type="sldNum" sz="quarter" idx="12"/>
          </p:nvPr>
        </p:nvSpPr>
        <p:spPr/>
        <p:txBody>
          <a:bodyPr/>
          <a:lstStyle/>
          <a:p>
            <a:pPr>
              <a:defRPr/>
            </a:pPr>
            <a:r>
              <a:rPr lang="ru-RU" dirty="0" smtClean="0"/>
              <a:t>31</a:t>
            </a:r>
            <a:endParaRPr lang="ru-RU" dirty="0"/>
          </a:p>
        </p:txBody>
      </p:sp>
      <p:sp>
        <p:nvSpPr>
          <p:cNvPr id="3" name="Прямоугольник 2"/>
          <p:cNvSpPr/>
          <p:nvPr/>
        </p:nvSpPr>
        <p:spPr>
          <a:xfrm>
            <a:off x="702197" y="1634400"/>
            <a:ext cx="936104" cy="32316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500" b="1" dirty="0" smtClean="0">
                <a:solidFill>
                  <a:schemeClr val="tx1"/>
                </a:solidFill>
                <a:latin typeface="Times New Roman" panose="02020603050405020304" pitchFamily="18" charset="0"/>
                <a:cs typeface="Times New Roman" panose="02020603050405020304" pitchFamily="18" charset="0"/>
              </a:rPr>
              <a:t>5 527,2</a:t>
            </a:r>
            <a:endParaRPr lang="ru-RU" sz="1500" b="1" dirty="0">
              <a:solidFill>
                <a:schemeClr val="tx1"/>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2429322" y="1252159"/>
            <a:ext cx="936104" cy="32316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ru-RU" sz="1500" b="1" dirty="0" smtClean="0">
                <a:solidFill>
                  <a:schemeClr val="tx1"/>
                </a:solidFill>
                <a:latin typeface="Times New Roman" panose="02020603050405020304" pitchFamily="18" charset="0"/>
                <a:cs typeface="Times New Roman" panose="02020603050405020304" pitchFamily="18" charset="0"/>
              </a:rPr>
              <a:t>5 </a:t>
            </a:r>
            <a:r>
              <a:rPr lang="en-US" sz="1500" b="1" dirty="0" smtClean="0">
                <a:solidFill>
                  <a:schemeClr val="tx1"/>
                </a:solidFill>
                <a:latin typeface="Times New Roman" panose="02020603050405020304" pitchFamily="18" charset="0"/>
                <a:cs typeface="Times New Roman" panose="02020603050405020304" pitchFamily="18" charset="0"/>
              </a:rPr>
              <a:t>736,2</a:t>
            </a:r>
            <a:endParaRPr lang="ru-RU" sz="1500" b="1" dirty="0">
              <a:solidFill>
                <a:schemeClr val="tx1"/>
              </a:solidFill>
              <a:latin typeface="Times New Roman" panose="02020603050405020304" pitchFamily="18" charset="0"/>
              <a:cs typeface="Times New Roman" panose="02020603050405020304" pitchFamily="18" charset="0"/>
            </a:endParaRPr>
          </a:p>
        </p:txBody>
      </p:sp>
      <p:sp>
        <p:nvSpPr>
          <p:cNvPr id="13" name="Заголовок 1"/>
          <p:cNvSpPr txBox="1">
            <a:spLocks/>
          </p:cNvSpPr>
          <p:nvPr/>
        </p:nvSpPr>
        <p:spPr>
          <a:xfrm>
            <a:off x="259730" y="69850"/>
            <a:ext cx="7613498"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2200" dirty="0" smtClean="0">
                <a:solidFill>
                  <a:schemeClr val="tx1"/>
                </a:solidFill>
                <a:effectLst/>
                <a:latin typeface="Times New Roman" panose="02020603050405020304" pitchFamily="18" charset="0"/>
                <a:cs typeface="Times New Roman" panose="02020603050405020304" pitchFamily="18" charset="0"/>
              </a:rPr>
              <a:t>Дорожный фонд Чувашской Республики</a:t>
            </a:r>
            <a:endParaRPr lang="ru-RU" sz="2200" dirty="0">
              <a:solidFill>
                <a:schemeClr val="tx1"/>
              </a:solidFill>
              <a:effectLst/>
              <a:latin typeface="Times New Roman" panose="02020603050405020304" pitchFamily="18" charset="0"/>
              <a:cs typeface="Times New Roman" panose="02020603050405020304" pitchFamily="18" charset="0"/>
            </a:endParaRPr>
          </a:p>
        </p:txBody>
      </p:sp>
      <p:cxnSp>
        <p:nvCxnSpPr>
          <p:cNvPr id="14" name="Прямая соединительная линия 13"/>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6" name="TextBox 1"/>
          <p:cNvSpPr txBox="1">
            <a:spLocks noChangeArrowheads="1"/>
          </p:cNvSpPr>
          <p:nvPr/>
        </p:nvSpPr>
        <p:spPr bwMode="auto">
          <a:xfrm>
            <a:off x="7740352" y="647888"/>
            <a:ext cx="1226304" cy="222565"/>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млн</a:t>
            </a:r>
            <a:r>
              <a:rPr lang="ru-RU" altLang="ru-RU" sz="1200" b="1" dirty="0">
                <a:solidFill>
                  <a:schemeClr val="accent1">
                    <a:lumMod val="75000"/>
                  </a:schemeClr>
                </a:solidFill>
                <a:latin typeface="Times New Roman" panose="02020603050405020304" pitchFamily="18" charset="0"/>
                <a:cs typeface="Times New Roman" panose="02020603050405020304" pitchFamily="18" charset="0"/>
              </a:rPr>
              <a:t>. </a:t>
            </a: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рублей</a:t>
            </a:r>
            <a:endParaRPr lang="ru-RU" altLang="ru-RU" sz="12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16866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Прямоугольник 74"/>
          <p:cNvSpPr/>
          <p:nvPr/>
        </p:nvSpPr>
        <p:spPr>
          <a:xfrm>
            <a:off x="1415748" y="2363552"/>
            <a:ext cx="575098" cy="68913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prstClr val="white"/>
              </a:solidFill>
              <a:latin typeface="Times New Roman" panose="02020603050405020304" pitchFamily="18" charset="0"/>
              <a:cs typeface="Times New Roman" panose="02020603050405020304" pitchFamily="18" charset="0"/>
            </a:endParaRPr>
          </a:p>
        </p:txBody>
      </p:sp>
      <p:sp>
        <p:nvSpPr>
          <p:cNvPr id="15" name="Прямоугольник 14"/>
          <p:cNvSpPr/>
          <p:nvPr/>
        </p:nvSpPr>
        <p:spPr>
          <a:xfrm>
            <a:off x="1646435" y="5491149"/>
            <a:ext cx="470894" cy="885339"/>
          </a:xfrm>
          <a:prstGeom prst="rect">
            <a:avLst/>
          </a:prstGeom>
          <a:solidFill>
            <a:srgbClr val="BEF397"/>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272081" y="44624"/>
            <a:ext cx="4572000" cy="498598"/>
          </a:xfrm>
          <a:prstGeom prst="rect">
            <a:avLst/>
          </a:prstGeom>
        </p:spPr>
        <p:txBody>
          <a:bodyPr wrap="square">
            <a:spAutoFit/>
          </a:bodyPr>
          <a:lstStyle/>
          <a:p>
            <a:pPr>
              <a:lnSpc>
                <a:spcPct val="120000"/>
              </a:lnSpc>
              <a:spcBef>
                <a:spcPct val="0"/>
              </a:spcBef>
            </a:pPr>
            <a:r>
              <a:rPr lang="ru-RU" sz="2200" b="1" dirty="0">
                <a:latin typeface="Times New Roman" panose="02020603050405020304" pitchFamily="18" charset="0"/>
                <a:ea typeface="+mj-ea"/>
                <a:cs typeface="Times New Roman" panose="02020603050405020304" pitchFamily="18" charset="0"/>
              </a:rPr>
              <a:t>Инициативное бюджетирование</a:t>
            </a:r>
          </a:p>
        </p:txBody>
      </p:sp>
      <p:sp>
        <p:nvSpPr>
          <p:cNvPr id="4" name="Прямоугольник 56"/>
          <p:cNvSpPr>
            <a:spLocks noChangeArrowheads="1"/>
          </p:cNvSpPr>
          <p:nvPr/>
        </p:nvSpPr>
        <p:spPr bwMode="auto">
          <a:xfrm>
            <a:off x="395008" y="3072105"/>
            <a:ext cx="9166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200" b="1" dirty="0" smtClean="0">
                <a:latin typeface="Times New Roman" panose="02020603050405020304" pitchFamily="18" charset="0"/>
                <a:cs typeface="Times New Roman" panose="02020603050405020304" pitchFamily="18" charset="0"/>
              </a:rPr>
              <a:t>2020 год</a:t>
            </a:r>
            <a:endParaRPr lang="ru-RU" altLang="ru-RU" sz="1200" b="1" dirty="0">
              <a:latin typeface="Times New Roman" panose="02020603050405020304" pitchFamily="18" charset="0"/>
              <a:cs typeface="Times New Roman" panose="02020603050405020304" pitchFamily="18" charset="0"/>
            </a:endParaRPr>
          </a:p>
        </p:txBody>
      </p:sp>
      <p:cxnSp>
        <p:nvCxnSpPr>
          <p:cNvPr id="7" name="Прямая соединительная линия 6"/>
          <p:cNvCxnSpPr/>
          <p:nvPr/>
        </p:nvCxnSpPr>
        <p:spPr>
          <a:xfrm flipH="1" flipV="1">
            <a:off x="468313" y="3063195"/>
            <a:ext cx="2601630" cy="395"/>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8" name="Нашивка 7"/>
          <p:cNvSpPr/>
          <p:nvPr/>
        </p:nvSpPr>
        <p:spPr>
          <a:xfrm rot="5400000" flipH="1">
            <a:off x="2655599" y="1297312"/>
            <a:ext cx="276999" cy="431801"/>
          </a:xfrm>
          <a:prstGeom prst="chevron">
            <a:avLst>
              <a:gd name="adj" fmla="val 47325"/>
            </a:avLst>
          </a:prstGeom>
          <a:solidFill>
            <a:srgbClr val="BEF397"/>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ru-RU" sz="1200">
              <a:solidFill>
                <a:srgbClr val="006D2A"/>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009999" y="1251962"/>
            <a:ext cx="1360305" cy="646331"/>
          </a:xfrm>
          <a:prstGeom prst="rect">
            <a:avLst/>
          </a:prstGeom>
          <a:noFill/>
        </p:spPr>
        <p:txBody>
          <a:bodyPr wrap="square" rtlCol="0">
            <a:spAutoFit/>
          </a:bodyPr>
          <a:lstStyle/>
          <a:p>
            <a:pPr algn="ctr"/>
            <a:r>
              <a:rPr lang="ru-RU" sz="1200" b="1" dirty="0" smtClean="0">
                <a:solidFill>
                  <a:srgbClr val="006D2A"/>
                </a:solidFill>
                <a:latin typeface="Times New Roman" panose="02020603050405020304" pitchFamily="18" charset="0"/>
                <a:cs typeface="Times New Roman" panose="02020603050405020304" pitchFamily="18" charset="0"/>
              </a:rPr>
              <a:t>Рост </a:t>
            </a:r>
          </a:p>
          <a:p>
            <a:pPr algn="ctr"/>
            <a:r>
              <a:rPr lang="ru-RU" sz="1200" b="1" dirty="0" smtClean="0">
                <a:solidFill>
                  <a:srgbClr val="006D2A"/>
                </a:solidFill>
                <a:latin typeface="Times New Roman" panose="02020603050405020304" pitchFamily="18" charset="0"/>
                <a:cs typeface="Times New Roman" panose="02020603050405020304" pitchFamily="18" charset="0"/>
              </a:rPr>
              <a:t>на 15,2%</a:t>
            </a:r>
          </a:p>
          <a:p>
            <a:pPr algn="ctr"/>
            <a:r>
              <a:rPr lang="ru-RU" sz="1200" b="1" dirty="0" smtClean="0">
                <a:solidFill>
                  <a:srgbClr val="006D2A"/>
                </a:solidFill>
                <a:latin typeface="Times New Roman" panose="02020603050405020304" pitchFamily="18" charset="0"/>
                <a:cs typeface="Times New Roman" panose="02020603050405020304" pitchFamily="18" charset="0"/>
              </a:rPr>
              <a:t>+106,8  млн. руб.</a:t>
            </a:r>
            <a:endParaRPr lang="ru-RU" sz="1200" b="1" dirty="0">
              <a:solidFill>
                <a:srgbClr val="006D2A"/>
              </a:solidFill>
              <a:latin typeface="Times New Roman" panose="02020603050405020304" pitchFamily="18" charset="0"/>
              <a:cs typeface="Times New Roman" panose="02020603050405020304" pitchFamily="18" charset="0"/>
            </a:endParaRPr>
          </a:p>
        </p:txBody>
      </p:sp>
      <p:sp>
        <p:nvSpPr>
          <p:cNvPr id="11" name="Прямоугольник 56"/>
          <p:cNvSpPr>
            <a:spLocks noChangeArrowheads="1"/>
          </p:cNvSpPr>
          <p:nvPr/>
        </p:nvSpPr>
        <p:spPr bwMode="auto">
          <a:xfrm>
            <a:off x="1470964" y="6376489"/>
            <a:ext cx="9166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200" b="1" dirty="0" smtClean="0">
                <a:latin typeface="Times New Roman" panose="02020603050405020304" pitchFamily="18" charset="0"/>
                <a:cs typeface="Times New Roman" panose="02020603050405020304" pitchFamily="18" charset="0"/>
              </a:rPr>
              <a:t>2021 год</a:t>
            </a:r>
            <a:endParaRPr lang="ru-RU" altLang="ru-RU" sz="1200" b="1" dirty="0">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827584" y="5660427"/>
            <a:ext cx="455413" cy="716062"/>
          </a:xfrm>
          <a:prstGeom prst="rect">
            <a:avLst/>
          </a:prstGeom>
          <a:solidFill>
            <a:srgbClr val="BEF397"/>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latin typeface="Times New Roman" panose="02020603050405020304" pitchFamily="18" charset="0"/>
              <a:cs typeface="Times New Roman" panose="02020603050405020304" pitchFamily="18" charset="0"/>
            </a:endParaRPr>
          </a:p>
        </p:txBody>
      </p:sp>
      <p:sp>
        <p:nvSpPr>
          <p:cNvPr id="13" name="Прямоугольник 12"/>
          <p:cNvSpPr>
            <a:spLocks noChangeArrowheads="1"/>
          </p:cNvSpPr>
          <p:nvPr/>
        </p:nvSpPr>
        <p:spPr bwMode="auto">
          <a:xfrm>
            <a:off x="665877" y="6392361"/>
            <a:ext cx="88384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100" b="1" dirty="0" smtClean="0">
                <a:latin typeface="Times New Roman" panose="02020603050405020304" pitchFamily="18" charset="0"/>
                <a:cs typeface="Times New Roman" panose="02020603050405020304" pitchFamily="18" charset="0"/>
              </a:rPr>
              <a:t>2020 год</a:t>
            </a:r>
            <a:endParaRPr lang="ru-RU" altLang="ru-RU" sz="1100" b="1" dirty="0">
              <a:latin typeface="Times New Roman" panose="02020603050405020304" pitchFamily="18" charset="0"/>
              <a:cs typeface="Times New Roman" panose="02020603050405020304" pitchFamily="18" charset="0"/>
            </a:endParaRPr>
          </a:p>
        </p:txBody>
      </p:sp>
      <p:cxnSp>
        <p:nvCxnSpPr>
          <p:cNvPr id="14" name="Прямая соединительная линия 13"/>
          <p:cNvCxnSpPr/>
          <p:nvPr/>
        </p:nvCxnSpPr>
        <p:spPr>
          <a:xfrm flipH="1" flipV="1">
            <a:off x="676285" y="6381328"/>
            <a:ext cx="2601630" cy="395"/>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16" name="Скругленный прямоугольник 15"/>
          <p:cNvSpPr/>
          <p:nvPr/>
        </p:nvSpPr>
        <p:spPr>
          <a:xfrm>
            <a:off x="337431" y="674965"/>
            <a:ext cx="3149453" cy="323493"/>
          </a:xfrm>
          <a:prstGeom prst="roundRect">
            <a:avLst/>
          </a:prstGeom>
          <a:solidFill>
            <a:srgbClr val="BBF8E6"/>
          </a:solidFill>
          <a:ln>
            <a:solidFill>
              <a:srgbClr val="BBF8E6"/>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ru-RU" sz="1300" b="1" dirty="0" smtClean="0">
                <a:solidFill>
                  <a:sysClr val="windowText" lastClr="000000"/>
                </a:solidFill>
                <a:latin typeface="Times New Roman" panose="02020603050405020304" pitchFamily="18" charset="0"/>
                <a:cs typeface="Times New Roman" panose="02020603050405020304" pitchFamily="18" charset="0"/>
              </a:rPr>
              <a:t>Финансирование проектов</a:t>
            </a:r>
            <a:endParaRPr lang="ru-RU" sz="1300" dirty="0">
              <a:solidFill>
                <a:sysClr val="windowText" lastClr="000000"/>
              </a:solidFill>
              <a:latin typeface="Times New Roman" panose="02020603050405020304" pitchFamily="18" charset="0"/>
              <a:cs typeface="Times New Roman" panose="02020603050405020304" pitchFamily="18" charset="0"/>
            </a:endParaRPr>
          </a:p>
        </p:txBody>
      </p:sp>
      <p:sp>
        <p:nvSpPr>
          <p:cNvPr id="17" name="Скругленный прямоугольник 16"/>
          <p:cNvSpPr/>
          <p:nvPr/>
        </p:nvSpPr>
        <p:spPr>
          <a:xfrm>
            <a:off x="396851" y="4520153"/>
            <a:ext cx="3149453" cy="323493"/>
          </a:xfrm>
          <a:prstGeom prst="roundRect">
            <a:avLst/>
          </a:prstGeom>
          <a:solidFill>
            <a:srgbClr val="BBF8E6"/>
          </a:solidFill>
          <a:ln>
            <a:solidFill>
              <a:srgbClr val="BBF8E6"/>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ru-RU" altLang="ru-RU" sz="1300" b="1" dirty="0" smtClean="0">
                <a:solidFill>
                  <a:sysClr val="windowText" lastClr="000000"/>
                </a:solidFill>
                <a:latin typeface="Times New Roman" panose="02020603050405020304" pitchFamily="18" charset="0"/>
                <a:cs typeface="Times New Roman" panose="02020603050405020304" pitchFamily="18" charset="0"/>
              </a:rPr>
              <a:t>Количество проектов</a:t>
            </a:r>
            <a:endParaRPr lang="ru-RU" sz="1300" dirty="0">
              <a:solidFill>
                <a:sysClr val="windowText" lastClr="000000"/>
              </a:solidFill>
              <a:latin typeface="Times New Roman" panose="02020603050405020304" pitchFamily="18" charset="0"/>
              <a:cs typeface="Times New Roman" panose="02020603050405020304" pitchFamily="18" charset="0"/>
            </a:endParaRPr>
          </a:p>
        </p:txBody>
      </p:sp>
      <p:sp>
        <p:nvSpPr>
          <p:cNvPr id="19" name="Прямоугольник 64"/>
          <p:cNvSpPr>
            <a:spLocks noChangeArrowheads="1"/>
          </p:cNvSpPr>
          <p:nvPr/>
        </p:nvSpPr>
        <p:spPr bwMode="auto">
          <a:xfrm>
            <a:off x="1646435" y="5152596"/>
            <a:ext cx="5567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600" b="1" i="1" dirty="0" smtClean="0">
                <a:latin typeface="Times New Roman" panose="02020603050405020304" pitchFamily="18" charset="0"/>
                <a:cs typeface="Times New Roman" panose="02020603050405020304" pitchFamily="18" charset="0"/>
              </a:rPr>
              <a:t>957</a:t>
            </a:r>
            <a:endParaRPr lang="ru-RU" altLang="ru-RU" sz="1600" b="1" i="1" dirty="0">
              <a:latin typeface="Times New Roman" panose="02020603050405020304" pitchFamily="18" charset="0"/>
              <a:cs typeface="Times New Roman" panose="02020603050405020304" pitchFamily="18" charset="0"/>
            </a:endParaRPr>
          </a:p>
        </p:txBody>
      </p:sp>
      <p:sp>
        <p:nvSpPr>
          <p:cNvPr id="20" name="Прямоугольник 64"/>
          <p:cNvSpPr>
            <a:spLocks noChangeArrowheads="1"/>
          </p:cNvSpPr>
          <p:nvPr/>
        </p:nvSpPr>
        <p:spPr bwMode="auto">
          <a:xfrm>
            <a:off x="780482" y="5321873"/>
            <a:ext cx="9330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600" b="1" i="1" dirty="0" smtClean="0">
                <a:latin typeface="Times New Roman" panose="02020603050405020304" pitchFamily="18" charset="0"/>
                <a:cs typeface="Times New Roman" panose="02020603050405020304" pitchFamily="18" charset="0"/>
              </a:rPr>
              <a:t>868</a:t>
            </a:r>
            <a:endParaRPr lang="ru-RU" altLang="ru-RU" sz="1600" b="1" i="1" dirty="0">
              <a:latin typeface="Times New Roman" panose="02020603050405020304" pitchFamily="18" charset="0"/>
              <a:cs typeface="Times New Roman" panose="02020603050405020304" pitchFamily="18" charset="0"/>
            </a:endParaRPr>
          </a:p>
        </p:txBody>
      </p:sp>
      <p:sp>
        <p:nvSpPr>
          <p:cNvPr id="28" name="Номер слайда 2"/>
          <p:cNvSpPr txBox="1">
            <a:spLocks/>
          </p:cNvSpPr>
          <p:nvPr/>
        </p:nvSpPr>
        <p:spPr bwMode="auto">
          <a:xfrm>
            <a:off x="8201347" y="6492875"/>
            <a:ext cx="61912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pPr>
            <a:fld id="{E9AAD051-7395-4038-A9F6-1048D26E37D3}" type="slidenum">
              <a:rPr lang="ru-RU" altLang="ru-RU" b="1" smtClean="0">
                <a:solidFill>
                  <a:srgbClr val="000000"/>
                </a:solidFill>
                <a:latin typeface="Arial" panose="020B0604020202020204" pitchFamily="34" charset="0"/>
                <a:cs typeface="Arial" panose="020B0604020202020204" pitchFamily="34" charset="0"/>
              </a:rPr>
              <a:pPr>
                <a:spcBef>
                  <a:spcPct val="0"/>
                </a:spcBef>
              </a:pPr>
              <a:t>32</a:t>
            </a:fld>
            <a:endParaRPr lang="ru-RU" altLang="ru-RU" b="1" dirty="0">
              <a:solidFill>
                <a:srgbClr val="000000"/>
              </a:solidFill>
              <a:latin typeface="Arial" panose="020B0604020202020204" pitchFamily="34" charset="0"/>
              <a:cs typeface="Arial" panose="020B0604020202020204" pitchFamily="34" charset="0"/>
            </a:endParaRPr>
          </a:p>
        </p:txBody>
      </p:sp>
      <p:sp>
        <p:nvSpPr>
          <p:cNvPr id="39" name="Прямоугольник 38"/>
          <p:cNvSpPr/>
          <p:nvPr/>
        </p:nvSpPr>
        <p:spPr>
          <a:xfrm>
            <a:off x="396851" y="3412202"/>
            <a:ext cx="3013992" cy="890518"/>
          </a:xfrm>
          <a:prstGeom prst="rect">
            <a:avLst/>
          </a:prstGeom>
          <a:no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latin typeface="Times New Roman" panose="02020603050405020304" pitchFamily="18" charset="0"/>
              <a:cs typeface="Times New Roman" panose="02020603050405020304" pitchFamily="18" charset="0"/>
            </a:endParaRPr>
          </a:p>
        </p:txBody>
      </p:sp>
      <p:sp>
        <p:nvSpPr>
          <p:cNvPr id="44" name="Прямоугольник 43"/>
          <p:cNvSpPr/>
          <p:nvPr/>
        </p:nvSpPr>
        <p:spPr>
          <a:xfrm>
            <a:off x="513189" y="3503413"/>
            <a:ext cx="269136" cy="238322"/>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a:solidFill>
                <a:prstClr val="white"/>
              </a:solidFill>
              <a:latin typeface="Times New Roman" panose="02020603050405020304" pitchFamily="18" charset="0"/>
              <a:cs typeface="Times New Roman" panose="02020603050405020304" pitchFamily="18" charset="0"/>
            </a:endParaRPr>
          </a:p>
        </p:txBody>
      </p:sp>
      <p:sp>
        <p:nvSpPr>
          <p:cNvPr id="45" name="Прямоугольник 44"/>
          <p:cNvSpPr/>
          <p:nvPr/>
        </p:nvSpPr>
        <p:spPr>
          <a:xfrm>
            <a:off x="513189" y="3764568"/>
            <a:ext cx="269136" cy="238778"/>
          </a:xfrm>
          <a:prstGeom prst="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a:solidFill>
                <a:prstClr val="white"/>
              </a:solidFill>
              <a:latin typeface="Times New Roman" panose="02020603050405020304" pitchFamily="18" charset="0"/>
              <a:cs typeface="Times New Roman" panose="02020603050405020304" pitchFamily="18" charset="0"/>
            </a:endParaRPr>
          </a:p>
        </p:txBody>
      </p:sp>
      <p:sp>
        <p:nvSpPr>
          <p:cNvPr id="46" name="Прямоугольник 45"/>
          <p:cNvSpPr/>
          <p:nvPr/>
        </p:nvSpPr>
        <p:spPr>
          <a:xfrm>
            <a:off x="513189" y="4013798"/>
            <a:ext cx="269136" cy="236078"/>
          </a:xfrm>
          <a:prstGeom prst="rect">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a:solidFill>
                <a:prstClr val="white"/>
              </a:solidFill>
              <a:latin typeface="Times New Roman" panose="02020603050405020304" pitchFamily="18" charset="0"/>
              <a:cs typeface="Times New Roman" panose="02020603050405020304" pitchFamily="18" charset="0"/>
            </a:endParaRPr>
          </a:p>
        </p:txBody>
      </p:sp>
      <p:sp>
        <p:nvSpPr>
          <p:cNvPr id="47" name="TextBox 46"/>
          <p:cNvSpPr txBox="1"/>
          <p:nvPr/>
        </p:nvSpPr>
        <p:spPr>
          <a:xfrm>
            <a:off x="755576" y="3484210"/>
            <a:ext cx="2277507" cy="261610"/>
          </a:xfrm>
          <a:prstGeom prst="rect">
            <a:avLst/>
          </a:prstGeom>
          <a:noFill/>
        </p:spPr>
        <p:txBody>
          <a:bodyPr wrap="square" rtlCol="0">
            <a:spAutoFit/>
          </a:bodyPr>
          <a:lstStyle/>
          <a:p>
            <a:r>
              <a:rPr lang="ru-RU" sz="1100" b="1" i="1" dirty="0" smtClean="0">
                <a:latin typeface="Times New Roman" panose="02020603050405020304" pitchFamily="18" charset="0"/>
                <a:cs typeface="Times New Roman" panose="02020603050405020304" pitchFamily="18" charset="0"/>
              </a:rPr>
              <a:t>Республиканский бюджет </a:t>
            </a:r>
            <a:endParaRPr lang="ru-RU" sz="1100" b="1" i="1" dirty="0">
              <a:latin typeface="Times New Roman" panose="02020603050405020304" pitchFamily="18" charset="0"/>
              <a:cs typeface="Times New Roman" panose="02020603050405020304" pitchFamily="18" charset="0"/>
            </a:endParaRPr>
          </a:p>
        </p:txBody>
      </p:sp>
      <p:sp>
        <p:nvSpPr>
          <p:cNvPr id="50" name="TextBox 49"/>
          <p:cNvSpPr txBox="1"/>
          <p:nvPr/>
        </p:nvSpPr>
        <p:spPr>
          <a:xfrm>
            <a:off x="755576" y="3741735"/>
            <a:ext cx="2277507" cy="261610"/>
          </a:xfrm>
          <a:prstGeom prst="rect">
            <a:avLst/>
          </a:prstGeom>
          <a:noFill/>
        </p:spPr>
        <p:txBody>
          <a:bodyPr wrap="square" rtlCol="0">
            <a:spAutoFit/>
          </a:bodyPr>
          <a:lstStyle/>
          <a:p>
            <a:r>
              <a:rPr lang="ru-RU" sz="1100" b="1" i="1" dirty="0" smtClean="0">
                <a:latin typeface="Times New Roman" panose="02020603050405020304" pitchFamily="18" charset="0"/>
                <a:cs typeface="Times New Roman" panose="02020603050405020304" pitchFamily="18" charset="0"/>
              </a:rPr>
              <a:t>Местный бюджет</a:t>
            </a:r>
            <a:endParaRPr lang="ru-RU" sz="1100" b="1" i="1" dirty="0">
              <a:latin typeface="Times New Roman" panose="02020603050405020304" pitchFamily="18" charset="0"/>
              <a:cs typeface="Times New Roman" panose="02020603050405020304" pitchFamily="18" charset="0"/>
            </a:endParaRPr>
          </a:p>
        </p:txBody>
      </p:sp>
      <p:sp>
        <p:nvSpPr>
          <p:cNvPr id="51" name="TextBox 50"/>
          <p:cNvSpPr txBox="1"/>
          <p:nvPr/>
        </p:nvSpPr>
        <p:spPr>
          <a:xfrm>
            <a:off x="755576" y="3988266"/>
            <a:ext cx="2277507" cy="261610"/>
          </a:xfrm>
          <a:prstGeom prst="rect">
            <a:avLst/>
          </a:prstGeom>
          <a:noFill/>
        </p:spPr>
        <p:txBody>
          <a:bodyPr wrap="square" rtlCol="0">
            <a:spAutoFit/>
          </a:bodyPr>
          <a:lstStyle/>
          <a:p>
            <a:r>
              <a:rPr lang="ru-RU" sz="1100" b="1" i="1" dirty="0" smtClean="0">
                <a:latin typeface="Times New Roman" panose="02020603050405020304" pitchFamily="18" charset="0"/>
                <a:cs typeface="Times New Roman" panose="02020603050405020304" pitchFamily="18" charset="0"/>
              </a:rPr>
              <a:t>Внебюджетные источники</a:t>
            </a:r>
            <a:endParaRPr lang="ru-RU" sz="1100" b="1" i="1" dirty="0">
              <a:latin typeface="Times New Roman" panose="02020603050405020304" pitchFamily="18" charset="0"/>
              <a:cs typeface="Times New Roman" panose="02020603050405020304" pitchFamily="18" charset="0"/>
            </a:endParaRPr>
          </a:p>
        </p:txBody>
      </p:sp>
      <p:sp>
        <p:nvSpPr>
          <p:cNvPr id="54" name="Прямоугольник 15"/>
          <p:cNvSpPr>
            <a:spLocks noChangeArrowheads="1"/>
          </p:cNvSpPr>
          <p:nvPr/>
        </p:nvSpPr>
        <p:spPr bwMode="auto">
          <a:xfrm>
            <a:off x="236080" y="976439"/>
            <a:ext cx="91884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100" b="1" i="1" dirty="0">
                <a:latin typeface="Times New Roman" panose="02020603050405020304" pitchFamily="18" charset="0"/>
                <a:cs typeface="Times New Roman" panose="02020603050405020304" pitchFamily="18" charset="0"/>
              </a:rPr>
              <a:t>млн.</a:t>
            </a:r>
            <a:r>
              <a:rPr lang="en-US" altLang="ru-RU" sz="1100" b="1" i="1" dirty="0">
                <a:latin typeface="Times New Roman" panose="02020603050405020304" pitchFamily="18" charset="0"/>
                <a:cs typeface="Times New Roman" panose="02020603050405020304" pitchFamily="18" charset="0"/>
              </a:rPr>
              <a:t> </a:t>
            </a:r>
            <a:r>
              <a:rPr lang="ru-RU" altLang="ru-RU" sz="1100" b="1" i="1" dirty="0">
                <a:latin typeface="Times New Roman" panose="02020603050405020304" pitchFamily="18" charset="0"/>
                <a:cs typeface="Times New Roman" panose="02020603050405020304" pitchFamily="18" charset="0"/>
              </a:rPr>
              <a:t>рублей</a:t>
            </a:r>
          </a:p>
        </p:txBody>
      </p:sp>
      <p:sp>
        <p:nvSpPr>
          <p:cNvPr id="65" name="TextBox 64"/>
          <p:cNvSpPr txBox="1"/>
          <p:nvPr/>
        </p:nvSpPr>
        <p:spPr>
          <a:xfrm>
            <a:off x="2868496" y="5321873"/>
            <a:ext cx="1199448" cy="738664"/>
          </a:xfrm>
          <a:prstGeom prst="rect">
            <a:avLst/>
          </a:prstGeom>
          <a:noFill/>
        </p:spPr>
        <p:txBody>
          <a:bodyPr wrap="square" rtlCol="0">
            <a:spAutoFit/>
          </a:bodyPr>
          <a:lstStyle>
            <a:defPPr>
              <a:defRPr lang="ru-RU"/>
            </a:defPPr>
            <a:lvl1pPr algn="ctr">
              <a:defRPr sz="1200" b="1">
                <a:solidFill>
                  <a:schemeClr val="accent2">
                    <a:lumMod val="75000"/>
                  </a:schemeClr>
                </a:solidFill>
                <a:latin typeface="Century Gothic" panose="020B0502020202020204" pitchFamily="34" charset="0"/>
              </a:defRPr>
            </a:lvl1pPr>
          </a:lstStyle>
          <a:p>
            <a:r>
              <a:rPr lang="ru-RU" sz="1400" dirty="0">
                <a:solidFill>
                  <a:srgbClr val="006D2A"/>
                </a:solidFill>
                <a:latin typeface="Times New Roman" panose="02020603050405020304" pitchFamily="18" charset="0"/>
                <a:cs typeface="Times New Roman" panose="02020603050405020304" pitchFamily="18" charset="0"/>
              </a:rPr>
              <a:t>Рост </a:t>
            </a:r>
          </a:p>
          <a:p>
            <a:r>
              <a:rPr lang="ru-RU" sz="1400" dirty="0">
                <a:solidFill>
                  <a:srgbClr val="006D2A"/>
                </a:solidFill>
                <a:latin typeface="Times New Roman" panose="02020603050405020304" pitchFamily="18" charset="0"/>
                <a:cs typeface="Times New Roman" panose="02020603050405020304" pitchFamily="18" charset="0"/>
              </a:rPr>
              <a:t>н</a:t>
            </a:r>
            <a:r>
              <a:rPr lang="ru-RU" sz="1400" dirty="0" smtClean="0">
                <a:solidFill>
                  <a:srgbClr val="006D2A"/>
                </a:solidFill>
                <a:latin typeface="Times New Roman" panose="02020603050405020304" pitchFamily="18" charset="0"/>
                <a:cs typeface="Times New Roman" panose="02020603050405020304" pitchFamily="18" charset="0"/>
              </a:rPr>
              <a:t>а 10,2%</a:t>
            </a:r>
            <a:endParaRPr lang="ru-RU" sz="1400" dirty="0">
              <a:solidFill>
                <a:srgbClr val="006D2A"/>
              </a:solidFill>
              <a:latin typeface="Times New Roman" panose="02020603050405020304" pitchFamily="18" charset="0"/>
              <a:cs typeface="Times New Roman" panose="02020603050405020304" pitchFamily="18" charset="0"/>
            </a:endParaRPr>
          </a:p>
          <a:p>
            <a:r>
              <a:rPr lang="ru-RU" sz="1400" dirty="0" smtClean="0">
                <a:solidFill>
                  <a:srgbClr val="006D2A"/>
                </a:solidFill>
                <a:latin typeface="Times New Roman" panose="02020603050405020304" pitchFamily="18" charset="0"/>
                <a:cs typeface="Times New Roman" panose="02020603050405020304" pitchFamily="18" charset="0"/>
              </a:rPr>
              <a:t>+89 </a:t>
            </a:r>
            <a:r>
              <a:rPr lang="ru-RU" sz="1400" dirty="0">
                <a:solidFill>
                  <a:srgbClr val="006D2A"/>
                </a:solidFill>
                <a:latin typeface="Times New Roman" panose="02020603050405020304" pitchFamily="18" charset="0"/>
                <a:cs typeface="Times New Roman" panose="02020603050405020304" pitchFamily="18" charset="0"/>
              </a:rPr>
              <a:t>ед.</a:t>
            </a:r>
          </a:p>
        </p:txBody>
      </p:sp>
      <p:pic>
        <p:nvPicPr>
          <p:cNvPr id="48" name="Picture 2" descr="http://tse1.mm.bing.net/th?&amp;id=OIP.M9b1727f97c91a3a0780be6b750e67899o0&amp;w=300&amp;h=168&amp;c=0&amp;pid=1.9&amp;rs=0&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4810968"/>
            <a:ext cx="3445569" cy="17666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3" name="Нашивка 52"/>
          <p:cNvSpPr/>
          <p:nvPr/>
        </p:nvSpPr>
        <p:spPr>
          <a:xfrm rot="5400000" flipH="1">
            <a:off x="2691995" y="5207837"/>
            <a:ext cx="276999" cy="431801"/>
          </a:xfrm>
          <a:prstGeom prst="chevron">
            <a:avLst>
              <a:gd name="adj" fmla="val 47325"/>
            </a:avLst>
          </a:prstGeom>
          <a:solidFill>
            <a:srgbClr val="BEF397"/>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ru-RU" sz="1200">
              <a:solidFill>
                <a:srgbClr val="006D2A"/>
              </a:solidFill>
              <a:latin typeface="Times New Roman" panose="02020603050405020304" pitchFamily="18" charset="0"/>
              <a:cs typeface="Times New Roman" panose="02020603050405020304" pitchFamily="18" charset="0"/>
            </a:endParaRPr>
          </a:p>
        </p:txBody>
      </p:sp>
      <p:cxnSp>
        <p:nvCxnSpPr>
          <p:cNvPr id="56" name="Прямая соединительная линия 55"/>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58" name="Прямоугольник 57"/>
          <p:cNvSpPr/>
          <p:nvPr/>
        </p:nvSpPr>
        <p:spPr>
          <a:xfrm>
            <a:off x="588519" y="2482054"/>
            <a:ext cx="575098" cy="57063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prstClr val="white"/>
              </a:solidFill>
              <a:latin typeface="Times New Roman" panose="02020603050405020304" pitchFamily="18" charset="0"/>
              <a:cs typeface="Times New Roman" panose="02020603050405020304" pitchFamily="18" charset="0"/>
            </a:endParaRPr>
          </a:p>
        </p:txBody>
      </p:sp>
      <p:sp>
        <p:nvSpPr>
          <p:cNvPr id="59" name="Прямоугольник 56"/>
          <p:cNvSpPr>
            <a:spLocks noChangeArrowheads="1"/>
          </p:cNvSpPr>
          <p:nvPr/>
        </p:nvSpPr>
        <p:spPr bwMode="auto">
          <a:xfrm>
            <a:off x="1392134" y="3061596"/>
            <a:ext cx="9166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200" b="1" dirty="0" smtClean="0">
                <a:latin typeface="Times New Roman" panose="02020603050405020304" pitchFamily="18" charset="0"/>
                <a:cs typeface="Times New Roman" panose="02020603050405020304" pitchFamily="18" charset="0"/>
              </a:rPr>
              <a:t>2021 год</a:t>
            </a:r>
            <a:endParaRPr lang="ru-RU" altLang="ru-RU" sz="1200" b="1" dirty="0">
              <a:latin typeface="Times New Roman" panose="02020603050405020304" pitchFamily="18" charset="0"/>
              <a:cs typeface="Times New Roman" panose="02020603050405020304" pitchFamily="18" charset="0"/>
            </a:endParaRPr>
          </a:p>
        </p:txBody>
      </p:sp>
      <p:sp>
        <p:nvSpPr>
          <p:cNvPr id="60" name="Прямоугольник 59"/>
          <p:cNvSpPr/>
          <p:nvPr/>
        </p:nvSpPr>
        <p:spPr>
          <a:xfrm>
            <a:off x="588519" y="1784554"/>
            <a:ext cx="546790" cy="338554"/>
          </a:xfrm>
          <a:prstGeom prst="rect">
            <a:avLst/>
          </a:prstGeom>
          <a:solidFill>
            <a:schemeClr val="accent5">
              <a:lumMod val="60000"/>
              <a:lumOff val="40000"/>
            </a:schemeClr>
          </a:solid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ru-RU" sz="1600" b="1" i="1" dirty="0">
              <a:solidFill>
                <a:schemeClr val="dk1"/>
              </a:solidFill>
              <a:latin typeface="Times New Roman" panose="02020603050405020304" pitchFamily="18" charset="0"/>
              <a:cs typeface="Times New Roman" panose="02020603050405020304" pitchFamily="18" charset="0"/>
            </a:endParaRPr>
          </a:p>
        </p:txBody>
      </p:sp>
      <p:sp>
        <p:nvSpPr>
          <p:cNvPr id="64" name="TextBox 63"/>
          <p:cNvSpPr txBox="1"/>
          <p:nvPr/>
        </p:nvSpPr>
        <p:spPr>
          <a:xfrm>
            <a:off x="528015" y="2598093"/>
            <a:ext cx="802643" cy="338554"/>
          </a:xfrm>
          <a:prstGeom prst="rect">
            <a:avLst/>
          </a:prstGeom>
          <a:noFill/>
        </p:spPr>
        <p:txBody>
          <a:bodyPr wrap="square" rtlCol="0">
            <a:spAutoFit/>
          </a:bodyPr>
          <a:lstStyle/>
          <a:p>
            <a:r>
              <a:rPr lang="ru-RU" sz="1600" b="1" i="1" dirty="0" smtClean="0">
                <a:latin typeface="Times New Roman" panose="02020603050405020304" pitchFamily="18" charset="0"/>
                <a:cs typeface="Times New Roman" panose="02020603050405020304" pitchFamily="18" charset="0"/>
              </a:rPr>
              <a:t>454,1</a:t>
            </a:r>
          </a:p>
        </p:txBody>
      </p:sp>
      <p:sp>
        <p:nvSpPr>
          <p:cNvPr id="66" name="TextBox 65"/>
          <p:cNvSpPr txBox="1"/>
          <p:nvPr/>
        </p:nvSpPr>
        <p:spPr>
          <a:xfrm>
            <a:off x="597574" y="1804055"/>
            <a:ext cx="765818" cy="338554"/>
          </a:xfrm>
          <a:prstGeom prst="rect">
            <a:avLst/>
          </a:prstGeom>
          <a:noFill/>
        </p:spPr>
        <p:txBody>
          <a:bodyPr wrap="square" rtlCol="0">
            <a:spAutoFit/>
          </a:bodyPr>
          <a:lstStyle/>
          <a:p>
            <a:r>
              <a:rPr lang="en-US" sz="1600" b="1" i="1" dirty="0" smtClean="0">
                <a:latin typeface="Times New Roman" panose="02020603050405020304" pitchFamily="18" charset="0"/>
                <a:cs typeface="Times New Roman" panose="02020603050405020304" pitchFamily="18" charset="0"/>
              </a:rPr>
              <a:t> </a:t>
            </a:r>
            <a:r>
              <a:rPr lang="ru-RU" sz="1600" b="1" i="1" dirty="0" smtClean="0">
                <a:latin typeface="Times New Roman" panose="02020603050405020304" pitchFamily="18" charset="0"/>
                <a:cs typeface="Times New Roman" panose="02020603050405020304" pitchFamily="18" charset="0"/>
              </a:rPr>
              <a:t>91,3</a:t>
            </a:r>
            <a:endParaRPr lang="ru-RU" sz="1600" b="1" i="1" dirty="0">
              <a:latin typeface="Times New Roman" panose="02020603050405020304" pitchFamily="18" charset="0"/>
              <a:cs typeface="Times New Roman" panose="02020603050405020304" pitchFamily="18" charset="0"/>
            </a:endParaRPr>
          </a:p>
        </p:txBody>
      </p:sp>
      <p:sp>
        <p:nvSpPr>
          <p:cNvPr id="67" name="Прямоугольник 66"/>
          <p:cNvSpPr/>
          <p:nvPr/>
        </p:nvSpPr>
        <p:spPr>
          <a:xfrm>
            <a:off x="597087" y="2128453"/>
            <a:ext cx="557834" cy="338554"/>
          </a:xfrm>
          <a:prstGeom prst="rect">
            <a:avLst/>
          </a:prstGeom>
          <a:solidFill>
            <a:schemeClr val="accent6">
              <a:lumMod val="60000"/>
              <a:lumOff val="40000"/>
            </a:schemeClr>
          </a:solid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ru-RU" sz="1600" b="1" i="1" dirty="0">
              <a:solidFill>
                <a:schemeClr val="dk1"/>
              </a:solidFill>
              <a:latin typeface="Times New Roman" panose="02020603050405020304" pitchFamily="18" charset="0"/>
              <a:cs typeface="Times New Roman" panose="02020603050405020304" pitchFamily="18" charset="0"/>
            </a:endParaRPr>
          </a:p>
        </p:txBody>
      </p:sp>
      <p:sp>
        <p:nvSpPr>
          <p:cNvPr id="68" name="TextBox 67"/>
          <p:cNvSpPr txBox="1"/>
          <p:nvPr/>
        </p:nvSpPr>
        <p:spPr>
          <a:xfrm>
            <a:off x="517179" y="2148185"/>
            <a:ext cx="765818" cy="338554"/>
          </a:xfrm>
          <a:prstGeom prst="rect">
            <a:avLst/>
          </a:prstGeom>
          <a:noFill/>
        </p:spPr>
        <p:txBody>
          <a:bodyPr wrap="square" rtlCol="0">
            <a:spAutoFit/>
          </a:bodyPr>
          <a:lstStyle/>
          <a:p>
            <a:r>
              <a:rPr lang="en-US" sz="1600" b="1" i="1" dirty="0" smtClean="0">
                <a:latin typeface="Times New Roman" panose="02020603050405020304" pitchFamily="18" charset="0"/>
                <a:cs typeface="Times New Roman" panose="02020603050405020304" pitchFamily="18" charset="0"/>
              </a:rPr>
              <a:t> </a:t>
            </a:r>
            <a:r>
              <a:rPr lang="ru-RU" sz="1600" b="1" i="1" dirty="0" smtClean="0">
                <a:latin typeface="Times New Roman" panose="02020603050405020304" pitchFamily="18" charset="0"/>
                <a:cs typeface="Times New Roman" panose="02020603050405020304" pitchFamily="18" charset="0"/>
              </a:rPr>
              <a:t>157,1</a:t>
            </a:r>
            <a:endParaRPr lang="ru-RU" sz="1600" b="1" i="1" dirty="0">
              <a:latin typeface="Times New Roman" panose="02020603050405020304" pitchFamily="18" charset="0"/>
              <a:cs typeface="Times New Roman" panose="02020603050405020304" pitchFamily="18" charset="0"/>
            </a:endParaRPr>
          </a:p>
        </p:txBody>
      </p:sp>
      <p:sp>
        <p:nvSpPr>
          <p:cNvPr id="69" name="TextBox 68"/>
          <p:cNvSpPr txBox="1"/>
          <p:nvPr/>
        </p:nvSpPr>
        <p:spPr>
          <a:xfrm>
            <a:off x="550476" y="1413374"/>
            <a:ext cx="766192" cy="338554"/>
          </a:xfrm>
          <a:prstGeom prst="rect">
            <a:avLst/>
          </a:prstGeom>
          <a:noFill/>
        </p:spPr>
        <p:txBody>
          <a:bodyPr wrap="square" rtlCol="0">
            <a:spAutoFit/>
          </a:bodyPr>
          <a:lstStyle/>
          <a:p>
            <a:r>
              <a:rPr lang="ru-RU" sz="1600" b="1" i="1" dirty="0" smtClean="0">
                <a:latin typeface="Times New Roman" panose="02020603050405020304" pitchFamily="18" charset="0"/>
                <a:cs typeface="Times New Roman" panose="02020603050405020304" pitchFamily="18" charset="0"/>
              </a:rPr>
              <a:t>702,5</a:t>
            </a:r>
            <a:endParaRPr lang="ru-RU" sz="1600" b="1" i="1" dirty="0">
              <a:latin typeface="Times New Roman" panose="02020603050405020304" pitchFamily="18" charset="0"/>
              <a:cs typeface="Times New Roman" panose="02020603050405020304" pitchFamily="18" charset="0"/>
            </a:endParaRPr>
          </a:p>
        </p:txBody>
      </p:sp>
      <p:sp>
        <p:nvSpPr>
          <p:cNvPr id="62" name="Прямоугольник 61"/>
          <p:cNvSpPr/>
          <p:nvPr/>
        </p:nvSpPr>
        <p:spPr>
          <a:xfrm>
            <a:off x="1415748" y="1547991"/>
            <a:ext cx="575098" cy="338554"/>
          </a:xfrm>
          <a:prstGeom prst="rect">
            <a:avLst/>
          </a:prstGeom>
          <a:solidFill>
            <a:schemeClr val="accent5">
              <a:lumMod val="60000"/>
              <a:lumOff val="40000"/>
            </a:schemeClr>
          </a:solid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ru-RU" sz="1600" b="1" i="1" dirty="0">
              <a:solidFill>
                <a:schemeClr val="dk1"/>
              </a:solidFill>
              <a:latin typeface="Times New Roman" panose="02020603050405020304" pitchFamily="18" charset="0"/>
              <a:cs typeface="Times New Roman" panose="02020603050405020304" pitchFamily="18" charset="0"/>
            </a:endParaRPr>
          </a:p>
        </p:txBody>
      </p:sp>
      <p:sp>
        <p:nvSpPr>
          <p:cNvPr id="70" name="TextBox 69"/>
          <p:cNvSpPr txBox="1"/>
          <p:nvPr/>
        </p:nvSpPr>
        <p:spPr>
          <a:xfrm>
            <a:off x="1392134" y="2598093"/>
            <a:ext cx="691281" cy="338554"/>
          </a:xfrm>
          <a:prstGeom prst="rect">
            <a:avLst/>
          </a:prstGeom>
          <a:noFill/>
        </p:spPr>
        <p:txBody>
          <a:bodyPr wrap="square" rtlCol="0">
            <a:spAutoFit/>
          </a:bodyPr>
          <a:lstStyle/>
          <a:p>
            <a:r>
              <a:rPr lang="ru-RU" sz="1600" b="1" i="1" dirty="0" smtClean="0">
                <a:latin typeface="Times New Roman" panose="02020603050405020304" pitchFamily="18" charset="0"/>
                <a:cs typeface="Times New Roman" panose="02020603050405020304" pitchFamily="18" charset="0"/>
              </a:rPr>
              <a:t>526,6</a:t>
            </a:r>
            <a:endParaRPr lang="ru-RU" sz="1600" b="1" i="1" dirty="0">
              <a:latin typeface="Times New Roman" panose="02020603050405020304" pitchFamily="18" charset="0"/>
              <a:cs typeface="Times New Roman" panose="02020603050405020304" pitchFamily="18" charset="0"/>
            </a:endParaRPr>
          </a:p>
        </p:txBody>
      </p:sp>
      <p:sp>
        <p:nvSpPr>
          <p:cNvPr id="71" name="TextBox 70"/>
          <p:cNvSpPr txBox="1"/>
          <p:nvPr/>
        </p:nvSpPr>
        <p:spPr>
          <a:xfrm>
            <a:off x="1426015" y="1603137"/>
            <a:ext cx="765818" cy="338554"/>
          </a:xfrm>
          <a:prstGeom prst="rect">
            <a:avLst/>
          </a:prstGeom>
          <a:noFill/>
        </p:spPr>
        <p:txBody>
          <a:bodyPr wrap="square" rtlCol="0">
            <a:spAutoFit/>
          </a:bodyPr>
          <a:lstStyle/>
          <a:p>
            <a:r>
              <a:rPr lang="en-US" sz="1600" b="1" i="1" dirty="0" smtClean="0">
                <a:latin typeface="Times New Roman" panose="02020603050405020304" pitchFamily="18" charset="0"/>
                <a:cs typeface="Times New Roman" panose="02020603050405020304" pitchFamily="18" charset="0"/>
              </a:rPr>
              <a:t> </a:t>
            </a:r>
            <a:r>
              <a:rPr lang="ru-RU" sz="1600" b="1" i="1" dirty="0" smtClean="0">
                <a:latin typeface="Times New Roman" panose="02020603050405020304" pitchFamily="18" charset="0"/>
                <a:cs typeface="Times New Roman" panose="02020603050405020304" pitchFamily="18" charset="0"/>
              </a:rPr>
              <a:t>97,6</a:t>
            </a:r>
            <a:endParaRPr lang="ru-RU" sz="1600" b="1" i="1" dirty="0">
              <a:latin typeface="Times New Roman" panose="02020603050405020304" pitchFamily="18" charset="0"/>
              <a:cs typeface="Times New Roman" panose="02020603050405020304" pitchFamily="18" charset="0"/>
            </a:endParaRPr>
          </a:p>
        </p:txBody>
      </p:sp>
      <p:sp>
        <p:nvSpPr>
          <p:cNvPr id="72" name="Прямоугольник 71"/>
          <p:cNvSpPr/>
          <p:nvPr/>
        </p:nvSpPr>
        <p:spPr>
          <a:xfrm>
            <a:off x="1415748" y="1898293"/>
            <a:ext cx="575098" cy="442049"/>
          </a:xfrm>
          <a:prstGeom prst="rect">
            <a:avLst/>
          </a:prstGeom>
          <a:solidFill>
            <a:schemeClr val="accent6">
              <a:lumMod val="60000"/>
              <a:lumOff val="40000"/>
            </a:schemeClr>
          </a:solid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ru-RU" sz="1600" b="1" i="1" dirty="0">
              <a:solidFill>
                <a:schemeClr val="dk1"/>
              </a:solidFill>
              <a:latin typeface="Times New Roman" panose="02020603050405020304" pitchFamily="18" charset="0"/>
              <a:cs typeface="Times New Roman" panose="02020603050405020304" pitchFamily="18" charset="0"/>
            </a:endParaRPr>
          </a:p>
        </p:txBody>
      </p:sp>
      <p:sp>
        <p:nvSpPr>
          <p:cNvPr id="73" name="TextBox 72"/>
          <p:cNvSpPr txBox="1"/>
          <p:nvPr/>
        </p:nvSpPr>
        <p:spPr>
          <a:xfrm>
            <a:off x="1330658" y="2001788"/>
            <a:ext cx="765818" cy="338554"/>
          </a:xfrm>
          <a:prstGeom prst="rect">
            <a:avLst/>
          </a:prstGeom>
          <a:noFill/>
        </p:spPr>
        <p:txBody>
          <a:bodyPr wrap="square" rtlCol="0">
            <a:spAutoFit/>
          </a:bodyPr>
          <a:lstStyle/>
          <a:p>
            <a:r>
              <a:rPr lang="en-US" sz="1600" b="1" i="1" dirty="0" smtClean="0">
                <a:latin typeface="Times New Roman" panose="02020603050405020304" pitchFamily="18" charset="0"/>
                <a:cs typeface="Times New Roman" panose="02020603050405020304" pitchFamily="18" charset="0"/>
              </a:rPr>
              <a:t> </a:t>
            </a:r>
            <a:r>
              <a:rPr lang="ru-RU" sz="1600" b="1" i="1" dirty="0" smtClean="0">
                <a:latin typeface="Times New Roman" panose="02020603050405020304" pitchFamily="18" charset="0"/>
                <a:cs typeface="Times New Roman" panose="02020603050405020304" pitchFamily="18" charset="0"/>
              </a:rPr>
              <a:t>185,1</a:t>
            </a:r>
            <a:endParaRPr lang="ru-RU" sz="1600" b="1" i="1" dirty="0">
              <a:latin typeface="Times New Roman" panose="02020603050405020304" pitchFamily="18" charset="0"/>
              <a:cs typeface="Times New Roman" panose="02020603050405020304" pitchFamily="18" charset="0"/>
            </a:endParaRPr>
          </a:p>
        </p:txBody>
      </p:sp>
      <p:sp>
        <p:nvSpPr>
          <p:cNvPr id="74" name="TextBox 73"/>
          <p:cNvSpPr txBox="1"/>
          <p:nvPr/>
        </p:nvSpPr>
        <p:spPr>
          <a:xfrm>
            <a:off x="1386032" y="1245425"/>
            <a:ext cx="766192" cy="338554"/>
          </a:xfrm>
          <a:prstGeom prst="rect">
            <a:avLst/>
          </a:prstGeom>
          <a:noFill/>
        </p:spPr>
        <p:txBody>
          <a:bodyPr wrap="square" rtlCol="0">
            <a:spAutoFit/>
          </a:bodyPr>
          <a:lstStyle/>
          <a:p>
            <a:r>
              <a:rPr lang="ru-RU" sz="1600" b="1" i="1" dirty="0" smtClean="0">
                <a:latin typeface="Times New Roman" panose="02020603050405020304" pitchFamily="18" charset="0"/>
                <a:cs typeface="Times New Roman" panose="02020603050405020304" pitchFamily="18" charset="0"/>
              </a:rPr>
              <a:t>809,3</a:t>
            </a:r>
            <a:endParaRPr lang="ru-RU" sz="1600" b="1" i="1" dirty="0">
              <a:latin typeface="Times New Roman" panose="02020603050405020304" pitchFamily="18" charset="0"/>
              <a:cs typeface="Times New Roman" panose="02020603050405020304" pitchFamily="18" charset="0"/>
            </a:endParaRPr>
          </a:p>
        </p:txBody>
      </p:sp>
      <p:sp>
        <p:nvSpPr>
          <p:cNvPr id="76" name="Скругленный прямоугольник 75"/>
          <p:cNvSpPr/>
          <p:nvPr/>
        </p:nvSpPr>
        <p:spPr>
          <a:xfrm>
            <a:off x="4669152" y="674965"/>
            <a:ext cx="4223328" cy="548318"/>
          </a:xfrm>
          <a:prstGeom prst="roundRect">
            <a:avLst/>
          </a:prstGeom>
          <a:solidFill>
            <a:srgbClr val="BBF8E6"/>
          </a:solidFill>
          <a:ln>
            <a:no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ru-RU" sz="1300" b="1" dirty="0" smtClean="0">
                <a:solidFill>
                  <a:sysClr val="windowText" lastClr="000000"/>
                </a:solidFill>
                <a:latin typeface="Times New Roman" panose="02020603050405020304" pitchFamily="18" charset="0"/>
                <a:cs typeface="Times New Roman" panose="02020603050405020304" pitchFamily="18" charset="0"/>
              </a:rPr>
              <a:t>Бюджетные средства, предусмотренные на </a:t>
            </a:r>
          </a:p>
          <a:p>
            <a:pPr algn="ctr">
              <a:defRPr/>
            </a:pPr>
            <a:r>
              <a:rPr lang="ru-RU" sz="1300" b="1" dirty="0" smtClean="0">
                <a:solidFill>
                  <a:sysClr val="windowText" lastClr="000000"/>
                </a:solidFill>
                <a:latin typeface="Times New Roman" panose="02020603050405020304" pitchFamily="18" charset="0"/>
                <a:cs typeface="Times New Roman" panose="02020603050405020304" pitchFamily="18" charset="0"/>
              </a:rPr>
              <a:t>1 жителя региона, рублей </a:t>
            </a:r>
            <a:endParaRPr lang="ru-RU" sz="1300" b="1" dirty="0">
              <a:solidFill>
                <a:sysClr val="windowText" lastClr="000000"/>
              </a:solidFill>
              <a:latin typeface="Times New Roman" panose="02020603050405020304" pitchFamily="18" charset="0"/>
              <a:cs typeface="Times New Roman" panose="02020603050405020304" pitchFamily="18" charset="0"/>
            </a:endParaRPr>
          </a:p>
        </p:txBody>
      </p:sp>
      <p:graphicFrame>
        <p:nvGraphicFramePr>
          <p:cNvPr id="77" name="Диаграмма 12"/>
          <p:cNvGraphicFramePr>
            <a:graphicFrameLocks/>
          </p:cNvGraphicFramePr>
          <p:nvPr>
            <p:extLst>
              <p:ext uri="{D42A27DB-BD31-4B8C-83A1-F6EECF244321}">
                <p14:modId xmlns:p14="http://schemas.microsoft.com/office/powerpoint/2010/main" val="3675290711"/>
              </p:ext>
            </p:extLst>
          </p:nvPr>
        </p:nvGraphicFramePr>
        <p:xfrm>
          <a:off x="4395203" y="1287732"/>
          <a:ext cx="4519241" cy="3314051"/>
        </p:xfrm>
        <a:graphic>
          <a:graphicData uri="http://schemas.openxmlformats.org/drawingml/2006/chart">
            <c:chart xmlns:c="http://schemas.openxmlformats.org/drawingml/2006/chart" xmlns:r="http://schemas.openxmlformats.org/officeDocument/2006/relationships" r:id="rId3"/>
          </a:graphicData>
        </a:graphic>
      </p:graphicFrame>
      <p:sp>
        <p:nvSpPr>
          <p:cNvPr id="78" name="Скругленный прямоугольник 77"/>
          <p:cNvSpPr/>
          <p:nvPr/>
        </p:nvSpPr>
        <p:spPr>
          <a:xfrm>
            <a:off x="4966320" y="1357368"/>
            <a:ext cx="1584176" cy="311688"/>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Times New Roman" panose="02020603050405020304" pitchFamily="18" charset="0"/>
              <a:cs typeface="Times New Roman" panose="02020603050405020304" pitchFamily="18" charset="0"/>
            </a:endParaRPr>
          </a:p>
        </p:txBody>
      </p:sp>
      <p:sp>
        <p:nvSpPr>
          <p:cNvPr id="79" name="TextBox 113"/>
          <p:cNvSpPr txBox="1">
            <a:spLocks noChangeArrowheads="1"/>
          </p:cNvSpPr>
          <p:nvPr/>
        </p:nvSpPr>
        <p:spPr bwMode="auto">
          <a:xfrm>
            <a:off x="7668344" y="2226665"/>
            <a:ext cx="1066006" cy="510778"/>
          </a:xfrm>
          <a:prstGeom prst="round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ru-RU" altLang="ru-RU" sz="1200" b="1" dirty="0" smtClean="0">
                <a:solidFill>
                  <a:srgbClr val="C00000"/>
                </a:solidFill>
                <a:latin typeface="Times New Roman" panose="02020603050405020304" pitchFamily="18" charset="0"/>
                <a:cs typeface="Times New Roman" panose="02020603050405020304" pitchFamily="18" charset="0"/>
              </a:rPr>
              <a:t>1 место </a:t>
            </a:r>
          </a:p>
          <a:p>
            <a:pPr algn="ctr" eaLnBrk="1" hangingPunct="1">
              <a:spcBef>
                <a:spcPct val="0"/>
              </a:spcBef>
              <a:buFontTx/>
              <a:buNone/>
              <a:defRPr/>
            </a:pPr>
            <a:r>
              <a:rPr lang="ru-RU" altLang="ru-RU" sz="1200" b="1" dirty="0" smtClean="0">
                <a:solidFill>
                  <a:srgbClr val="C00000"/>
                </a:solidFill>
                <a:latin typeface="Times New Roman" panose="02020603050405020304" pitchFamily="18" charset="0"/>
                <a:cs typeface="Times New Roman" panose="02020603050405020304" pitchFamily="18" charset="0"/>
              </a:rPr>
              <a:t>в ПФО</a:t>
            </a:r>
          </a:p>
        </p:txBody>
      </p:sp>
    </p:spTree>
    <p:extLst>
      <p:ext uri="{BB962C8B-B14F-4D97-AF65-F5344CB8AC3E}">
        <p14:creationId xmlns:p14="http://schemas.microsoft.com/office/powerpoint/2010/main" val="11893212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2137680027"/>
              </p:ext>
            </p:extLst>
          </p:nvPr>
        </p:nvGraphicFramePr>
        <p:xfrm>
          <a:off x="161721" y="2960687"/>
          <a:ext cx="5247934" cy="3386128"/>
        </p:xfrm>
        <a:graphic>
          <a:graphicData uri="http://schemas.openxmlformats.org/drawingml/2006/table">
            <a:tbl>
              <a:tblPr firstRow="1" bandRow="1">
                <a:tableStyleId>{21E4AEA4-8DFA-4A89-87EB-49C32662AFE0}</a:tableStyleId>
              </a:tblPr>
              <a:tblGrid>
                <a:gridCol w="1050840"/>
                <a:gridCol w="907435"/>
                <a:gridCol w="1096553"/>
                <a:gridCol w="1411856"/>
                <a:gridCol w="781250"/>
              </a:tblGrid>
              <a:tr h="424035">
                <a:tc gridSpan="5">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Объемы финансирования строительства (млн. рублей)</a:t>
                      </a:r>
                      <a:endParaRPr lang="ru-RU" sz="1400" dirty="0">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endParaRPr lang="ru-RU" dirty="0"/>
                    </a:p>
                  </a:txBody>
                  <a:tcPr/>
                </a:tc>
                <a:tc hMerge="1">
                  <a:txBody>
                    <a:bodyPr/>
                    <a:lstStyle/>
                    <a:p>
                      <a:endParaRPr lang="ru-RU"/>
                    </a:p>
                  </a:txBody>
                  <a:tcPr/>
                </a:tc>
                <a:tc hMerge="1">
                  <a:txBody>
                    <a:bodyPr/>
                    <a:lstStyle/>
                    <a:p>
                      <a:endParaRPr lang="ru-RU" dirty="0"/>
                    </a:p>
                  </a:txBody>
                  <a:tcPr/>
                </a:tc>
                <a:tc hMerge="1">
                  <a:txBody>
                    <a:bodyPr/>
                    <a:lstStyle/>
                    <a:p>
                      <a:pPr algn="ctr"/>
                      <a:endParaRPr lang="ru-RU" sz="1600" dirty="0"/>
                    </a:p>
                  </a:txBody>
                  <a:tcPr/>
                </a:tc>
              </a:tr>
              <a:tr h="266522">
                <a:tc rowSpan="2">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Источники</a:t>
                      </a:r>
                      <a:r>
                        <a:rPr lang="ru-RU" sz="1200" baseline="0" dirty="0" smtClean="0">
                          <a:solidFill>
                            <a:schemeClr val="tx1"/>
                          </a:solidFill>
                          <a:latin typeface="Times New Roman" panose="02020603050405020304" pitchFamily="18" charset="0"/>
                          <a:cs typeface="Times New Roman" panose="02020603050405020304" pitchFamily="18" charset="0"/>
                        </a:rPr>
                        <a:t> / годы</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rowSpan="2">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Всего</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gridSpan="3">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в том числе за счет средств:</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pPr algn="ctr"/>
                      <a:endParaRPr lang="ru-RU" dirty="0"/>
                    </a:p>
                  </a:txBody>
                  <a:tcPr anchor="ctr"/>
                </a:tc>
                <a:tc hMerge="1">
                  <a:txBody>
                    <a:bodyPr/>
                    <a:lstStyle/>
                    <a:p>
                      <a:pPr algn="ctr"/>
                      <a:endParaRPr lang="ru-RU" sz="1400" dirty="0"/>
                    </a:p>
                  </a:txBody>
                  <a:tcPr anchor="ctr"/>
                </a:tc>
              </a:tr>
              <a:tr h="750446">
                <a:tc vMerge="1">
                  <a:txBody>
                    <a:bodyPr/>
                    <a:lstStyle/>
                    <a:p>
                      <a:pPr algn="ctr"/>
                      <a:endParaRPr lang="ru-RU" dirty="0"/>
                    </a:p>
                  </a:txBody>
                  <a:tcPr anchor="ctr"/>
                </a:tc>
                <a:tc vMerge="1">
                  <a:txBody>
                    <a:bodyPr/>
                    <a:lstStyle/>
                    <a:p>
                      <a:endParaRPr lang="ru-RU" dirty="0"/>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федерального бюджета</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республиканского бюджета Чувашской Республики</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местного бюджета</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r>
              <a:tr h="37434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2020 год (факт)</a:t>
                      </a:r>
                    </a:p>
                  </a:txBody>
                  <a:tcPr anchor="ctr"/>
                </a:tc>
                <a:tc>
                  <a:txBody>
                    <a:bodyPr/>
                    <a:lstStyle/>
                    <a:p>
                      <a:pPr algn="ctr"/>
                      <a:r>
                        <a:rPr lang="en-US" sz="1200" b="0" dirty="0" smtClean="0">
                          <a:solidFill>
                            <a:schemeClr val="tx1"/>
                          </a:solidFill>
                          <a:latin typeface="Times New Roman" panose="02020603050405020304" pitchFamily="18" charset="0"/>
                          <a:cs typeface="Times New Roman" panose="02020603050405020304" pitchFamily="18" charset="0"/>
                        </a:rPr>
                        <a:t>6,0</a:t>
                      </a:r>
                      <a:endParaRPr lang="ru-RU" sz="1200" b="0" dirty="0" smtClean="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0,0</a:t>
                      </a:r>
                      <a:endParaRPr lang="ru-RU" sz="12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4,8</a:t>
                      </a:r>
                      <a:endParaRPr lang="ru-RU" sz="12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a:t>
                      </a:r>
                      <a:r>
                        <a:rPr lang="en-US" sz="1200" b="0" dirty="0" smtClean="0">
                          <a:solidFill>
                            <a:schemeClr val="tx1"/>
                          </a:solidFill>
                          <a:latin typeface="Times New Roman" panose="02020603050405020304" pitchFamily="18" charset="0"/>
                          <a:cs typeface="Times New Roman" panose="02020603050405020304" pitchFamily="18" charset="0"/>
                        </a:rPr>
                        <a:t>2</a:t>
                      </a:r>
                      <a:endParaRPr lang="ru-RU" sz="1200" b="0" dirty="0">
                        <a:solidFill>
                          <a:schemeClr val="tx1"/>
                        </a:solidFill>
                        <a:latin typeface="Times New Roman" panose="02020603050405020304" pitchFamily="18" charset="0"/>
                        <a:cs typeface="Times New Roman" panose="02020603050405020304" pitchFamily="18" charset="0"/>
                      </a:endParaRPr>
                    </a:p>
                  </a:txBody>
                  <a:tcPr anchor="ctr"/>
                </a:tc>
              </a:tr>
              <a:tr h="4835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2021 год (факт)</a:t>
                      </a:r>
                    </a:p>
                  </a:txBody>
                  <a:tcPr anchor="ct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336,7</a:t>
                      </a:r>
                    </a:p>
                  </a:txBody>
                  <a:tcPr anchor="ct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333,4</a:t>
                      </a:r>
                    </a:p>
                  </a:txBody>
                  <a:tcPr anchor="ct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2,7</a:t>
                      </a:r>
                    </a:p>
                  </a:txBody>
                  <a:tcPr anchor="ct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0,7</a:t>
                      </a:r>
                      <a:endParaRPr lang="ru-RU" sz="1200" b="0" dirty="0">
                        <a:solidFill>
                          <a:schemeClr val="tx1"/>
                        </a:solidFill>
                        <a:latin typeface="Times New Roman" panose="02020603050405020304" pitchFamily="18" charset="0"/>
                        <a:cs typeface="Times New Roman" panose="02020603050405020304" pitchFamily="18" charset="0"/>
                      </a:endParaRPr>
                    </a:p>
                  </a:txBody>
                  <a:tcPr anchor="ctr"/>
                </a:tc>
              </a:tr>
              <a:tr h="45252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2022 год (план)</a:t>
                      </a:r>
                    </a:p>
                  </a:txBody>
                  <a:tcPr anchor="ct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909,5</a:t>
                      </a:r>
                    </a:p>
                  </a:txBody>
                  <a:tcPr anchor="ct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801,4</a:t>
                      </a:r>
                    </a:p>
                  </a:txBody>
                  <a:tcPr anchor="ct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86,5</a:t>
                      </a:r>
                    </a:p>
                  </a:txBody>
                  <a:tcPr anchor="ct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21,6</a:t>
                      </a:r>
                      <a:endParaRPr lang="ru-RU" sz="1200" b="0" dirty="0">
                        <a:solidFill>
                          <a:schemeClr val="tx1"/>
                        </a:solidFill>
                        <a:latin typeface="Times New Roman" panose="02020603050405020304" pitchFamily="18" charset="0"/>
                        <a:cs typeface="Times New Roman" panose="02020603050405020304" pitchFamily="18" charset="0"/>
                      </a:endParaRPr>
                    </a:p>
                  </a:txBody>
                  <a:tcPr anchor="ctr"/>
                </a:tc>
              </a:tr>
              <a:tr h="4668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smtClean="0">
                          <a:solidFill>
                            <a:schemeClr val="tx1"/>
                          </a:solidFill>
                          <a:latin typeface="Times New Roman" panose="02020603050405020304" pitchFamily="18" charset="0"/>
                          <a:cs typeface="Times New Roman" panose="02020603050405020304" pitchFamily="18" charset="0"/>
                        </a:rPr>
                        <a:t>ВСЕГО</a:t>
                      </a:r>
                    </a:p>
                  </a:txBody>
                  <a:tcPr anchor="ct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1 252,3</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1 134,8</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94,0</a:t>
                      </a:r>
                    </a:p>
                  </a:txBody>
                  <a:tcPr anchor="ct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23,5</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bl>
          </a:graphicData>
        </a:graphic>
      </p:graphicFrame>
      <p:sp>
        <p:nvSpPr>
          <p:cNvPr id="10" name="Заголовок 1"/>
          <p:cNvSpPr txBox="1">
            <a:spLocks/>
          </p:cNvSpPr>
          <p:nvPr/>
        </p:nvSpPr>
        <p:spPr>
          <a:xfrm>
            <a:off x="259730" y="69850"/>
            <a:ext cx="7613498"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2200" dirty="0">
                <a:solidFill>
                  <a:prstClr val="black"/>
                </a:solidFill>
                <a:effectLst/>
                <a:latin typeface="Times New Roman" panose="02020603050405020304" pitchFamily="18" charset="0"/>
                <a:cs typeface="Times New Roman" panose="02020603050405020304" pitchFamily="18" charset="0"/>
              </a:rPr>
              <a:t>Общественно значимые проекты</a:t>
            </a:r>
          </a:p>
        </p:txBody>
      </p:sp>
      <p:cxnSp>
        <p:nvCxnSpPr>
          <p:cNvPr id="12" name="Прямая соединительная линия 11"/>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
        <p:nvSpPr>
          <p:cNvPr id="14" name="Заголовок 1"/>
          <p:cNvSpPr txBox="1">
            <a:spLocks/>
          </p:cNvSpPr>
          <p:nvPr/>
        </p:nvSpPr>
        <p:spPr>
          <a:xfrm>
            <a:off x="312899" y="663528"/>
            <a:ext cx="8712968" cy="74924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fontAlgn="auto">
              <a:spcAft>
                <a:spcPts val="0"/>
              </a:spcAft>
              <a:buClr>
                <a:srgbClr val="F14124">
                  <a:lumMod val="75000"/>
                </a:srgbClr>
              </a:buClr>
              <a:buFont typeface="Georgia" pitchFamily="18" charset="0"/>
              <a:buNone/>
            </a:pPr>
            <a:r>
              <a:rPr lang="ru-RU" sz="1500" u="sng" dirty="0">
                <a:solidFill>
                  <a:srgbClr val="4E67C8">
                    <a:lumMod val="50000"/>
                  </a:srgbClr>
                </a:solidFill>
                <a:effectLst/>
                <a:latin typeface="Times New Roman" panose="02020603050405020304" pitchFamily="18" charset="0"/>
                <a:cs typeface="Times New Roman" panose="02020603050405020304" pitchFamily="18" charset="0"/>
              </a:rPr>
              <a:t>Строительство </a:t>
            </a:r>
            <a:r>
              <a:rPr lang="ru-RU" sz="1500" u="sng" dirty="0" smtClean="0">
                <a:solidFill>
                  <a:srgbClr val="4E67C8">
                    <a:lumMod val="50000"/>
                  </a:srgbClr>
                </a:solidFill>
                <a:effectLst/>
                <a:latin typeface="Times New Roman" panose="02020603050405020304" pitchFamily="18" charset="0"/>
                <a:cs typeface="Times New Roman" panose="02020603050405020304" pitchFamily="18" charset="0"/>
              </a:rPr>
              <a:t>общеобразовательной </a:t>
            </a:r>
            <a:r>
              <a:rPr lang="ru-RU" sz="1500" u="sng" dirty="0">
                <a:solidFill>
                  <a:srgbClr val="4E67C8">
                    <a:lumMod val="50000"/>
                  </a:srgbClr>
                </a:solidFill>
                <a:effectLst/>
                <a:latin typeface="Times New Roman" panose="02020603050405020304" pitchFamily="18" charset="0"/>
                <a:cs typeface="Times New Roman" panose="02020603050405020304" pitchFamily="18" charset="0"/>
              </a:rPr>
              <a:t>школы поз. 37 в </a:t>
            </a:r>
            <a:r>
              <a:rPr lang="ru-RU" sz="1500" u="sng" dirty="0" err="1">
                <a:solidFill>
                  <a:srgbClr val="4E67C8">
                    <a:lumMod val="50000"/>
                  </a:srgbClr>
                </a:solidFill>
                <a:effectLst/>
                <a:latin typeface="Times New Roman" panose="02020603050405020304" pitchFamily="18" charset="0"/>
                <a:cs typeface="Times New Roman" panose="02020603050405020304" pitchFamily="18" charset="0"/>
              </a:rPr>
              <a:t>мкр</a:t>
            </a:r>
            <a:r>
              <a:rPr lang="ru-RU" sz="1500" u="sng" dirty="0">
                <a:solidFill>
                  <a:srgbClr val="4E67C8">
                    <a:lumMod val="50000"/>
                  </a:srgbClr>
                </a:solidFill>
                <a:effectLst/>
                <a:latin typeface="Times New Roman" panose="02020603050405020304" pitchFamily="18" charset="0"/>
                <a:cs typeface="Times New Roman" panose="02020603050405020304" pitchFamily="18" charset="0"/>
              </a:rPr>
              <a:t>. 3 района "Садовый" </a:t>
            </a:r>
          </a:p>
          <a:p>
            <a:pPr marL="0" indent="0" algn="ctr" fontAlgn="auto">
              <a:spcAft>
                <a:spcPts val="0"/>
              </a:spcAft>
              <a:buClr>
                <a:srgbClr val="F14124">
                  <a:lumMod val="75000"/>
                </a:srgbClr>
              </a:buClr>
              <a:buFont typeface="Georgia" pitchFamily="18" charset="0"/>
              <a:buNone/>
            </a:pPr>
            <a:r>
              <a:rPr lang="ru-RU" sz="1500" u="sng" dirty="0">
                <a:solidFill>
                  <a:srgbClr val="4E67C8">
                    <a:lumMod val="50000"/>
                  </a:srgbClr>
                </a:solidFill>
                <a:effectLst/>
                <a:latin typeface="Times New Roman" panose="02020603050405020304" pitchFamily="18" charset="0"/>
                <a:cs typeface="Times New Roman" panose="02020603050405020304" pitchFamily="18" charset="0"/>
              </a:rPr>
              <a:t>г. Чебоксары Чувашской Республики</a:t>
            </a:r>
          </a:p>
          <a:p>
            <a:pPr marL="0" indent="0" fontAlgn="auto">
              <a:spcAft>
                <a:spcPts val="0"/>
              </a:spcAft>
              <a:buClr>
                <a:srgbClr val="F14124">
                  <a:lumMod val="75000"/>
                </a:srgbClr>
              </a:buClr>
              <a:buFont typeface="Georgia" pitchFamily="18" charset="0"/>
              <a:buNone/>
            </a:pPr>
            <a:endParaRPr lang="ru-RU" sz="1400" u="sng" dirty="0">
              <a:solidFill>
                <a:srgbClr val="4E67C8">
                  <a:lumMod val="50000"/>
                </a:srgbClr>
              </a:solidFill>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5489108" y="3244838"/>
            <a:ext cx="3599163" cy="3093154"/>
          </a:xfrm>
          <a:prstGeom prst="rect">
            <a:avLst/>
          </a:prstGeom>
          <a:noFill/>
        </p:spPr>
        <p:txBody>
          <a:bodyPr wrap="square" rtlCol="0">
            <a:spAutoFit/>
          </a:bodyPr>
          <a:lstStyle/>
          <a:p>
            <a:pPr algn="just"/>
            <a:r>
              <a:rPr lang="ru-RU" sz="1300" dirty="0" smtClean="0">
                <a:solidFill>
                  <a:prstClr val="black"/>
                </a:solidFill>
                <a:latin typeface="Times New Roman" panose="02020603050405020304" pitchFamily="18" charset="0"/>
                <a:cs typeface="Times New Roman" panose="02020603050405020304" pitchFamily="18" charset="0"/>
              </a:rPr>
              <a:t>Планируется 3-4 этажное </a:t>
            </a:r>
            <a:r>
              <a:rPr lang="ru-RU" sz="1300" dirty="0">
                <a:solidFill>
                  <a:prstClr val="black"/>
                </a:solidFill>
                <a:latin typeface="Times New Roman" panose="02020603050405020304" pitchFamily="18" charset="0"/>
                <a:cs typeface="Times New Roman" panose="02020603050405020304" pitchFamily="18" charset="0"/>
              </a:rPr>
              <a:t>здание, состоящее </a:t>
            </a:r>
            <a:r>
              <a:rPr lang="ru-RU" sz="1300" dirty="0" smtClean="0">
                <a:solidFill>
                  <a:prstClr val="black"/>
                </a:solidFill>
                <a:latin typeface="Times New Roman" panose="02020603050405020304" pitchFamily="18" charset="0"/>
                <a:cs typeface="Times New Roman" panose="02020603050405020304" pitchFamily="18" charset="0"/>
              </a:rPr>
              <a:t>из </a:t>
            </a:r>
            <a:r>
              <a:rPr lang="ru-RU" sz="1300" dirty="0">
                <a:solidFill>
                  <a:prstClr val="black"/>
                </a:solidFill>
                <a:latin typeface="Times New Roman" panose="02020603050405020304" pitchFamily="18" charset="0"/>
                <a:cs typeface="Times New Roman" panose="02020603050405020304" pitchFamily="18" charset="0"/>
              </a:rPr>
              <a:t>блоков старших и младших классов, административно-хозяйственного блока и блока физкультурно-спортивных занятий. </a:t>
            </a:r>
            <a:r>
              <a:rPr lang="ru-RU" sz="1300" dirty="0" smtClean="0">
                <a:solidFill>
                  <a:prstClr val="black"/>
                </a:solidFill>
                <a:latin typeface="Times New Roman" panose="02020603050405020304" pitchFamily="18" charset="0"/>
                <a:cs typeface="Times New Roman" panose="02020603050405020304" pitchFamily="18" charset="0"/>
              </a:rPr>
              <a:t>Помимо </a:t>
            </a:r>
            <a:r>
              <a:rPr lang="ru-RU" sz="1300" dirty="0">
                <a:solidFill>
                  <a:prstClr val="black"/>
                </a:solidFill>
                <a:latin typeface="Times New Roman" panose="02020603050405020304" pitchFamily="18" charset="0"/>
                <a:cs typeface="Times New Roman" panose="02020603050405020304" pitchFamily="18" charset="0"/>
              </a:rPr>
              <a:t>учебных кабинетов в школе разместятся игровые помещения для группы продленного дня со спальными местами, обеденный и зрительный залы, музей естественных наук, библиотека, студии живописи и </a:t>
            </a:r>
            <a:r>
              <a:rPr lang="ru-RU" sz="1300" dirty="0" smtClean="0">
                <a:solidFill>
                  <a:prstClr val="black"/>
                </a:solidFill>
                <a:latin typeface="Times New Roman" panose="02020603050405020304" pitchFamily="18" charset="0"/>
                <a:cs typeface="Times New Roman" panose="02020603050405020304" pitchFamily="18" charset="0"/>
              </a:rPr>
              <a:t>скульптуры, </a:t>
            </a:r>
            <a:r>
              <a:rPr lang="ru-RU" sz="1300" dirty="0">
                <a:solidFill>
                  <a:prstClr val="black"/>
                </a:solidFill>
                <a:latin typeface="Times New Roman" panose="02020603050405020304" pitchFamily="18" charset="0"/>
                <a:cs typeface="Times New Roman" panose="02020603050405020304" pitchFamily="18" charset="0"/>
              </a:rPr>
              <a:t>бассейн и спортзалы. </a:t>
            </a:r>
          </a:p>
          <a:p>
            <a:pPr algn="just"/>
            <a:r>
              <a:rPr lang="ru-RU" sz="1300" dirty="0">
                <a:solidFill>
                  <a:prstClr val="black"/>
                </a:solidFill>
                <a:latin typeface="Times New Roman" panose="02020603050405020304" pitchFamily="18" charset="0"/>
                <a:cs typeface="Times New Roman" panose="02020603050405020304" pitchFamily="18" charset="0"/>
              </a:rPr>
              <a:t>Школа будет рассчитана на 66 классов наполняемостью не более 25 детей. </a:t>
            </a:r>
            <a:r>
              <a:rPr lang="ru-RU" sz="1300" dirty="0" smtClean="0">
                <a:solidFill>
                  <a:prstClr val="black"/>
                </a:solidFill>
                <a:latin typeface="Times New Roman" panose="02020603050405020304" pitchFamily="18" charset="0"/>
                <a:cs typeface="Times New Roman" panose="02020603050405020304" pitchFamily="18" charset="0"/>
              </a:rPr>
              <a:t>За младшими классами закрепят отдельные кабинеты, а для учеников средних и старших классов будет действовать кабинетная система.</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68363" y="1628800"/>
            <a:ext cx="5320745" cy="1106686"/>
          </a:xfrm>
          <a:prstGeom prst="round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ru-RU" sz="1500" i="1" dirty="0">
                <a:solidFill>
                  <a:prstClr val="black"/>
                </a:solidFill>
                <a:latin typeface="Times New Roman" panose="02020603050405020304" pitchFamily="18" charset="0"/>
                <a:cs typeface="Times New Roman" panose="02020603050405020304" pitchFamily="18" charset="0"/>
              </a:rPr>
              <a:t>Срок </a:t>
            </a:r>
            <a:r>
              <a:rPr lang="ru-RU" sz="1500" i="1" dirty="0" smtClean="0">
                <a:solidFill>
                  <a:prstClr val="black"/>
                </a:solidFill>
                <a:latin typeface="Times New Roman" panose="02020603050405020304" pitchFamily="18" charset="0"/>
                <a:cs typeface="Times New Roman" panose="02020603050405020304" pitchFamily="18" charset="0"/>
              </a:rPr>
              <a:t>ввода объекта – 2022 год</a:t>
            </a:r>
          </a:p>
          <a:p>
            <a:r>
              <a:rPr lang="ru-RU" sz="1500" i="1" dirty="0" smtClean="0">
                <a:solidFill>
                  <a:prstClr val="black"/>
                </a:solidFill>
                <a:latin typeface="Times New Roman" panose="02020603050405020304" pitchFamily="18" charset="0"/>
                <a:cs typeface="Times New Roman" panose="02020603050405020304" pitchFamily="18" charset="0"/>
              </a:rPr>
              <a:t>Общая </a:t>
            </a:r>
            <a:r>
              <a:rPr lang="ru-RU" sz="1500" i="1" dirty="0">
                <a:solidFill>
                  <a:prstClr val="black"/>
                </a:solidFill>
                <a:latin typeface="Times New Roman" panose="02020603050405020304" pitchFamily="18" charset="0"/>
                <a:cs typeface="Times New Roman" panose="02020603050405020304" pitchFamily="18" charset="0"/>
              </a:rPr>
              <a:t>площадь </a:t>
            </a:r>
            <a:r>
              <a:rPr lang="ru-RU" sz="1500" i="1" dirty="0" smtClean="0">
                <a:solidFill>
                  <a:prstClr val="black"/>
                </a:solidFill>
                <a:latin typeface="Times New Roman" panose="02020603050405020304" pitchFamily="18" charset="0"/>
                <a:cs typeface="Times New Roman" panose="02020603050405020304" pitchFamily="18" charset="0"/>
              </a:rPr>
              <a:t>здания – 32 214,2 </a:t>
            </a:r>
            <a:r>
              <a:rPr lang="ru-RU" sz="1500" i="1" dirty="0">
                <a:solidFill>
                  <a:prstClr val="black"/>
                </a:solidFill>
                <a:latin typeface="Times New Roman" panose="02020603050405020304" pitchFamily="18" charset="0"/>
                <a:cs typeface="Times New Roman" panose="02020603050405020304" pitchFamily="18" charset="0"/>
              </a:rPr>
              <a:t>кв</a:t>
            </a:r>
            <a:r>
              <a:rPr lang="ru-RU" sz="1500" i="1" dirty="0" smtClean="0">
                <a:solidFill>
                  <a:prstClr val="black"/>
                </a:solidFill>
                <a:latin typeface="Times New Roman" panose="02020603050405020304" pitchFamily="18" charset="0"/>
                <a:cs typeface="Times New Roman" panose="02020603050405020304" pitchFamily="18" charset="0"/>
              </a:rPr>
              <a:t>. м. </a:t>
            </a:r>
            <a:br>
              <a:rPr lang="ru-RU" sz="1500" i="1" dirty="0" smtClean="0">
                <a:solidFill>
                  <a:prstClr val="black"/>
                </a:solidFill>
                <a:latin typeface="Times New Roman" panose="02020603050405020304" pitchFamily="18" charset="0"/>
                <a:cs typeface="Times New Roman" panose="02020603050405020304" pitchFamily="18" charset="0"/>
              </a:rPr>
            </a:br>
            <a:r>
              <a:rPr lang="ru-RU" sz="1400" i="1" dirty="0" smtClean="0">
                <a:solidFill>
                  <a:prstClr val="black"/>
                </a:solidFill>
                <a:latin typeface="Times New Roman" panose="02020603050405020304" pitchFamily="18" charset="0"/>
                <a:cs typeface="Times New Roman" panose="02020603050405020304" pitchFamily="18" charset="0"/>
              </a:rPr>
              <a:t>(в </a:t>
            </a:r>
            <a:r>
              <a:rPr lang="ru-RU" sz="1400" i="1" dirty="0" err="1" smtClean="0">
                <a:solidFill>
                  <a:prstClr val="black"/>
                </a:solidFill>
                <a:latin typeface="Times New Roman" panose="02020603050405020304" pitchFamily="18" charset="0"/>
                <a:cs typeface="Times New Roman" panose="02020603050405020304" pitchFamily="18" charset="0"/>
              </a:rPr>
              <a:t>т.ч</a:t>
            </a:r>
            <a:r>
              <a:rPr lang="ru-RU" sz="1400" i="1" dirty="0" smtClean="0">
                <a:solidFill>
                  <a:prstClr val="black"/>
                </a:solidFill>
                <a:latin typeface="Times New Roman" panose="02020603050405020304" pitchFamily="18" charset="0"/>
                <a:cs typeface="Times New Roman" panose="02020603050405020304" pitchFamily="18" charset="0"/>
              </a:rPr>
              <a:t>. физкультурно-оздоровительный комплекс – 7 303,7 кв. м.) </a:t>
            </a:r>
          </a:p>
          <a:p>
            <a:r>
              <a:rPr lang="ru-RU" sz="1500" i="1" dirty="0" smtClean="0">
                <a:solidFill>
                  <a:prstClr val="black"/>
                </a:solidFill>
                <a:latin typeface="Times New Roman" panose="02020603050405020304" pitchFamily="18" charset="0"/>
                <a:cs typeface="Times New Roman" panose="02020603050405020304" pitchFamily="18" charset="0"/>
              </a:rPr>
              <a:t>Вместимость – 1 650 учащихся</a:t>
            </a:r>
            <a:endParaRPr lang="ru-RU" sz="1500" i="1" dirty="0">
              <a:solidFill>
                <a:prstClr val="black"/>
              </a:solidFill>
              <a:latin typeface="Times New Roman" panose="02020603050405020304" pitchFamily="18" charset="0"/>
              <a:cs typeface="Times New Roman" panose="02020603050405020304" pitchFamily="18" charset="0"/>
            </a:endParaRPr>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flipH="1">
            <a:off x="5652119" y="1248551"/>
            <a:ext cx="3244143" cy="19962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Номер слайда 1"/>
          <p:cNvSpPr>
            <a:spLocks noGrp="1"/>
          </p:cNvSpPr>
          <p:nvPr>
            <p:ph type="sldNum" sz="quarter" idx="12"/>
          </p:nvPr>
        </p:nvSpPr>
        <p:spPr>
          <a:xfrm>
            <a:off x="8137511" y="6448251"/>
            <a:ext cx="1006489" cy="365125"/>
          </a:xfrm>
        </p:spPr>
        <p:txBody>
          <a:bodyPr/>
          <a:lstStyle/>
          <a:p>
            <a:pPr>
              <a:defRPr/>
            </a:pPr>
            <a:fld id="{667CCBFA-BFB9-4E9F-B6F6-694D72409F22}" type="slidenum">
              <a:rPr lang="ru-RU" smtClean="0">
                <a:solidFill>
                  <a:prstClr val="black"/>
                </a:solidFill>
              </a:rPr>
              <a:pPr>
                <a:defRPr/>
              </a:pPr>
              <a:t>33</a:t>
            </a:fld>
            <a:endParaRPr lang="ru-RU" dirty="0">
              <a:solidFill>
                <a:prstClr val="black"/>
              </a:solidFill>
            </a:endParaRPr>
          </a:p>
        </p:txBody>
      </p:sp>
    </p:spTree>
    <p:extLst>
      <p:ext uri="{BB962C8B-B14F-4D97-AF65-F5344CB8AC3E}">
        <p14:creationId xmlns:p14="http://schemas.microsoft.com/office/powerpoint/2010/main" val="8511098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293941928"/>
              </p:ext>
            </p:extLst>
          </p:nvPr>
        </p:nvGraphicFramePr>
        <p:xfrm>
          <a:off x="106187" y="2132859"/>
          <a:ext cx="5331881" cy="3962514"/>
        </p:xfrm>
        <a:graphic>
          <a:graphicData uri="http://schemas.openxmlformats.org/drawingml/2006/table">
            <a:tbl>
              <a:tblPr firstRow="1" bandRow="1">
                <a:tableStyleId>{21E4AEA4-8DFA-4A89-87EB-49C32662AFE0}</a:tableStyleId>
              </a:tblPr>
              <a:tblGrid>
                <a:gridCol w="1369469"/>
                <a:gridCol w="720080"/>
                <a:gridCol w="864096"/>
                <a:gridCol w="1512168"/>
                <a:gridCol w="866068"/>
              </a:tblGrid>
              <a:tr h="473161">
                <a:tc gridSpan="5">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Объемы финансирования строительства (млн. рублей)</a:t>
                      </a:r>
                      <a:endParaRPr lang="ru-RU" sz="1400" dirty="0">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endParaRPr lang="ru-RU" dirty="0"/>
                    </a:p>
                  </a:txBody>
                  <a:tcPr/>
                </a:tc>
                <a:tc hMerge="1">
                  <a:txBody>
                    <a:bodyPr/>
                    <a:lstStyle/>
                    <a:p>
                      <a:endParaRPr lang="ru-RU"/>
                    </a:p>
                  </a:txBody>
                  <a:tcPr/>
                </a:tc>
                <a:tc hMerge="1">
                  <a:txBody>
                    <a:bodyPr/>
                    <a:lstStyle/>
                    <a:p>
                      <a:endParaRPr lang="ru-RU" dirty="0"/>
                    </a:p>
                  </a:txBody>
                  <a:tcPr/>
                </a:tc>
                <a:tc hMerge="1">
                  <a:txBody>
                    <a:bodyPr/>
                    <a:lstStyle/>
                    <a:p>
                      <a:pPr algn="ctr"/>
                      <a:endParaRPr lang="ru-RU" sz="1400" dirty="0">
                        <a:solidFill>
                          <a:schemeClr val="tx1"/>
                        </a:solidFill>
                        <a:latin typeface="Times New Roman" panose="02020603050405020304" pitchFamily="18" charset="0"/>
                        <a:cs typeface="Times New Roman" panose="02020603050405020304" pitchFamily="18" charset="0"/>
                      </a:endParaRPr>
                    </a:p>
                  </a:txBody>
                  <a:tcPr/>
                </a:tc>
              </a:tr>
              <a:tr h="352211">
                <a:tc rowSpan="2">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Источники</a:t>
                      </a:r>
                      <a:r>
                        <a:rPr lang="ru-RU" sz="1200" baseline="0" dirty="0" smtClean="0">
                          <a:solidFill>
                            <a:schemeClr val="tx1"/>
                          </a:solidFill>
                          <a:latin typeface="Times New Roman" panose="02020603050405020304" pitchFamily="18" charset="0"/>
                          <a:cs typeface="Times New Roman" panose="02020603050405020304" pitchFamily="18" charset="0"/>
                        </a:rPr>
                        <a:t> / годы</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rowSpan="2">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Всего</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gridSpan="3">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в том числе за счет средств:</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pPr algn="ctr"/>
                      <a:endParaRPr lang="ru-RU" dirty="0"/>
                    </a:p>
                  </a:txBody>
                  <a:tcPr anchor="ctr"/>
                </a:tc>
                <a:tc hMerge="1">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r>
              <a:tr h="788175">
                <a:tc vMerge="1">
                  <a:txBody>
                    <a:bodyPr/>
                    <a:lstStyle/>
                    <a:p>
                      <a:pPr algn="ctr"/>
                      <a:endParaRPr lang="ru-RU" dirty="0"/>
                    </a:p>
                  </a:txBody>
                  <a:tcPr anchor="ctr"/>
                </a:tc>
                <a:tc vMerge="1">
                  <a:txBody>
                    <a:bodyPr/>
                    <a:lstStyle/>
                    <a:p>
                      <a:endParaRPr lang="ru-RU" dirty="0"/>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федерального бюджета</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республиканского бюджета Чувашской Республики</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местных бюджетов</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r>
              <a:tr h="3483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solidFill>
                            <a:schemeClr val="tx1"/>
                          </a:solidFill>
                          <a:latin typeface="Times New Roman" panose="02020603050405020304" pitchFamily="18" charset="0"/>
                          <a:cs typeface="Times New Roman" panose="02020603050405020304" pitchFamily="18" charset="0"/>
                        </a:rPr>
                        <a:t>2019 год (факт)</a:t>
                      </a: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519,9</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cs typeface="Times New Roman" panose="02020603050405020304" pitchFamily="18" charset="0"/>
                        </a:rPr>
                        <a:t>488,7</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cs typeface="Times New Roman" panose="02020603050405020304" pitchFamily="18" charset="0"/>
                        </a:rPr>
                        <a:t>15,6</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15,6</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r>
              <a:tr h="36870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solidFill>
                            <a:schemeClr val="tx1"/>
                          </a:solidFill>
                          <a:latin typeface="Times New Roman" panose="02020603050405020304" pitchFamily="18" charset="0"/>
                          <a:cs typeface="Times New Roman" panose="02020603050405020304" pitchFamily="18" charset="0"/>
                        </a:rPr>
                        <a:t>2020 год (факт)</a:t>
                      </a: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365,8</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cs typeface="Times New Roman" panose="02020603050405020304" pitchFamily="18" charset="0"/>
                        </a:rPr>
                        <a:t>343,9</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17,3</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4,6</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r>
              <a:tr h="3702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solidFill>
                            <a:schemeClr val="tx1"/>
                          </a:solidFill>
                          <a:latin typeface="Times New Roman" panose="02020603050405020304" pitchFamily="18" charset="0"/>
                          <a:cs typeface="Times New Roman" panose="02020603050405020304" pitchFamily="18" charset="0"/>
                        </a:rPr>
                        <a:t>2021 год (факт)</a:t>
                      </a:r>
                    </a:p>
                  </a:txBody>
                  <a:tcPr anchor="ctr"/>
                </a:tc>
                <a:tc>
                  <a:txBody>
                    <a:bodyPr/>
                    <a:lstStyle/>
                    <a:p>
                      <a:pPr marL="0" algn="ctr" defTabSz="914400" rtl="0" eaLnBrk="1" latinLnBrk="0" hangingPunct="1"/>
                      <a:r>
                        <a:rPr lang="en-US" sz="1200" kern="1200" dirty="0" smtClean="0">
                          <a:solidFill>
                            <a:schemeClr val="tx1"/>
                          </a:solidFill>
                          <a:latin typeface="Times New Roman" panose="02020603050405020304" pitchFamily="18" charset="0"/>
                          <a:ea typeface="+mn-ea"/>
                          <a:cs typeface="Times New Roman" panose="02020603050405020304" pitchFamily="18" charset="0"/>
                        </a:rPr>
                        <a:t>430,2</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en-US" sz="1200" kern="1200" dirty="0" smtClean="0">
                          <a:solidFill>
                            <a:schemeClr val="tx1"/>
                          </a:solidFill>
                          <a:latin typeface="Times New Roman" panose="02020603050405020304" pitchFamily="18" charset="0"/>
                          <a:cs typeface="Times New Roman" panose="02020603050405020304" pitchFamily="18" charset="0"/>
                        </a:rPr>
                        <a:t>404,4</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en-US" sz="1200" kern="1200" dirty="0" smtClean="0">
                          <a:solidFill>
                            <a:schemeClr val="tx1"/>
                          </a:solidFill>
                          <a:latin typeface="Times New Roman" panose="02020603050405020304" pitchFamily="18" charset="0"/>
                          <a:cs typeface="Times New Roman" panose="02020603050405020304" pitchFamily="18" charset="0"/>
                        </a:rPr>
                        <a:t>20,6</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en-US" sz="1200" kern="1200" dirty="0" smtClean="0">
                          <a:solidFill>
                            <a:schemeClr val="tx1"/>
                          </a:solidFill>
                          <a:latin typeface="Times New Roman" panose="02020603050405020304" pitchFamily="18" charset="0"/>
                          <a:ea typeface="+mn-ea"/>
                          <a:cs typeface="Times New Roman" panose="02020603050405020304" pitchFamily="18" charset="0"/>
                        </a:rPr>
                        <a:t>5,2</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r>
              <a:tr h="4327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solidFill>
                            <a:schemeClr val="tx1"/>
                          </a:solidFill>
                          <a:latin typeface="Times New Roman" panose="02020603050405020304" pitchFamily="18" charset="0"/>
                          <a:cs typeface="Times New Roman" panose="02020603050405020304" pitchFamily="18" charset="0"/>
                        </a:rPr>
                        <a:t>2022 год (план)</a:t>
                      </a: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565,3</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en-US" sz="1200" kern="1200" dirty="0" smtClean="0">
                          <a:solidFill>
                            <a:schemeClr val="tx1"/>
                          </a:solidFill>
                          <a:latin typeface="Times New Roman" panose="02020603050405020304" pitchFamily="18" charset="0"/>
                          <a:ea typeface="+mn-ea"/>
                          <a:cs typeface="Times New Roman" panose="02020603050405020304" pitchFamily="18" charset="0"/>
                        </a:rPr>
                        <a:t>498,8</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en-US" sz="1200" kern="1200" dirty="0" smtClean="0">
                          <a:solidFill>
                            <a:schemeClr val="tx1"/>
                          </a:solidFill>
                          <a:latin typeface="Times New Roman" panose="02020603050405020304" pitchFamily="18" charset="0"/>
                          <a:ea typeface="+mn-ea"/>
                          <a:cs typeface="Times New Roman" panose="02020603050405020304" pitchFamily="18" charset="0"/>
                        </a:rPr>
                        <a:t>60,1</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6,4</a:t>
                      </a:r>
                      <a:endParaRPr lang="en-US" sz="1200" kern="1200" dirty="0" smtClean="0">
                        <a:solidFill>
                          <a:schemeClr val="tx1"/>
                        </a:solidFill>
                        <a:latin typeface="Times New Roman" panose="02020603050405020304" pitchFamily="18" charset="0"/>
                        <a:ea typeface="+mn-ea"/>
                        <a:cs typeface="Times New Roman" panose="02020603050405020304" pitchFamily="18" charset="0"/>
                      </a:endParaRPr>
                    </a:p>
                  </a:txBody>
                  <a:tcPr anchor="ctr"/>
                </a:tc>
              </a:tr>
              <a:tr h="7941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smtClean="0">
                          <a:solidFill>
                            <a:schemeClr val="tx1"/>
                          </a:solidFill>
                          <a:latin typeface="Times New Roman" panose="02020603050405020304" pitchFamily="18" charset="0"/>
                          <a:cs typeface="Times New Roman" panose="02020603050405020304" pitchFamily="18" charset="0"/>
                        </a:rPr>
                        <a:t>ВСЕГО за 2019-2022 годы</a:t>
                      </a:r>
                    </a:p>
                  </a:txBody>
                  <a:tcPr anchor="ctr"/>
                </a:tc>
                <a:tc>
                  <a:txBody>
                    <a:bodyPr/>
                    <a:lstStyle/>
                    <a:p>
                      <a:pPr algn="ctr"/>
                      <a:r>
                        <a:rPr lang="en-US" sz="1200" b="1" smtClean="0">
                          <a:solidFill>
                            <a:schemeClr val="tx1"/>
                          </a:solidFill>
                          <a:latin typeface="Times New Roman" panose="02020603050405020304" pitchFamily="18" charset="0"/>
                          <a:cs typeface="Times New Roman" panose="02020603050405020304" pitchFamily="18" charset="0"/>
                        </a:rPr>
                        <a:t>1 881,2</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marL="0" algn="ctr" defTabSz="914400" rtl="0" eaLnBrk="1" latinLnBrk="0" hangingPunct="1"/>
                      <a:r>
                        <a:rPr lang="en-US" sz="1200" b="1" kern="1200" dirty="0" smtClean="0">
                          <a:solidFill>
                            <a:schemeClr val="tx1"/>
                          </a:solidFill>
                          <a:latin typeface="Times New Roman" panose="02020603050405020304" pitchFamily="18" charset="0"/>
                          <a:ea typeface="+mn-ea"/>
                          <a:cs typeface="Times New Roman" panose="02020603050405020304" pitchFamily="18" charset="0"/>
                        </a:rPr>
                        <a:t>1 735,8</a:t>
                      </a:r>
                      <a:endParaRPr lang="ru-RU" sz="1200" b="1"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en-US" sz="1200" b="1" dirty="0" smtClean="0">
                          <a:solidFill>
                            <a:schemeClr val="tx1"/>
                          </a:solidFill>
                          <a:latin typeface="Times New Roman" panose="02020603050405020304" pitchFamily="18" charset="0"/>
                          <a:cs typeface="Times New Roman" panose="02020603050405020304" pitchFamily="18" charset="0"/>
                        </a:rPr>
                        <a:t>113,6</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1200" b="1" dirty="0" smtClean="0">
                          <a:solidFill>
                            <a:schemeClr val="tx1"/>
                          </a:solidFill>
                          <a:latin typeface="Times New Roman" panose="02020603050405020304" pitchFamily="18" charset="0"/>
                          <a:cs typeface="Times New Roman" panose="02020603050405020304" pitchFamily="18" charset="0"/>
                        </a:rPr>
                        <a:t>31,8</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bl>
          </a:graphicData>
        </a:graphic>
      </p:graphicFrame>
      <p:sp>
        <p:nvSpPr>
          <p:cNvPr id="2" name="Номер слайда 1"/>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34</a:t>
            </a:fld>
            <a:endParaRPr lang="ru-RU" dirty="0">
              <a:solidFill>
                <a:prstClr val="black"/>
              </a:solidFill>
            </a:endParaRPr>
          </a:p>
        </p:txBody>
      </p:sp>
      <p:sp>
        <p:nvSpPr>
          <p:cNvPr id="10" name="Заголовок 1"/>
          <p:cNvSpPr txBox="1">
            <a:spLocks/>
          </p:cNvSpPr>
          <p:nvPr/>
        </p:nvSpPr>
        <p:spPr>
          <a:xfrm>
            <a:off x="259730" y="69850"/>
            <a:ext cx="7613498"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2200" dirty="0">
                <a:solidFill>
                  <a:prstClr val="black"/>
                </a:solidFill>
                <a:effectLst/>
                <a:latin typeface="Times New Roman" panose="02020603050405020304" pitchFamily="18" charset="0"/>
                <a:cs typeface="Times New Roman" panose="02020603050405020304" pitchFamily="18" charset="0"/>
              </a:rPr>
              <a:t>Общественно значимые проекты</a:t>
            </a:r>
          </a:p>
        </p:txBody>
      </p:sp>
      <p:cxnSp>
        <p:nvCxnSpPr>
          <p:cNvPr id="11" name="Прямая соединительная линия 10"/>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873228" y="69850"/>
            <a:ext cx="1223412" cy="492443"/>
          </a:xfrm>
          <a:prstGeom prst="rect">
            <a:avLst/>
          </a:prstGeom>
          <a:noFill/>
        </p:spPr>
        <p:txBody>
          <a:bodyPr wrap="none" rtlCol="0">
            <a:spAutoFit/>
          </a:bodyPr>
          <a:lstStyle/>
          <a:p>
            <a:pPr algn="ctr" fontAlgn="base">
              <a:spcBef>
                <a:spcPct val="0"/>
              </a:spcBef>
              <a:spcAft>
                <a:spcPct val="0"/>
              </a:spcAft>
            </a:pPr>
            <a:r>
              <a:rPr lang="ru-RU" sz="1300" b="1" i="1" dirty="0">
                <a:solidFill>
                  <a:srgbClr val="4E67C8"/>
                </a:solidFill>
              </a:rPr>
              <a:t>Бюджет</a:t>
            </a:r>
          </a:p>
          <a:p>
            <a:pPr algn="ctr" fontAlgn="base">
              <a:spcBef>
                <a:spcPct val="0"/>
              </a:spcBef>
              <a:spcAft>
                <a:spcPct val="0"/>
              </a:spcAft>
            </a:pPr>
            <a:r>
              <a:rPr lang="ru-RU" sz="1300" b="1" i="1" dirty="0">
                <a:solidFill>
                  <a:srgbClr val="4E67C8"/>
                </a:solidFill>
              </a:rPr>
              <a:t>для граждан</a:t>
            </a:r>
          </a:p>
        </p:txBody>
      </p:sp>
      <p:sp>
        <p:nvSpPr>
          <p:cNvPr id="13" name="Заголовок 1"/>
          <p:cNvSpPr txBox="1">
            <a:spLocks/>
          </p:cNvSpPr>
          <p:nvPr/>
        </p:nvSpPr>
        <p:spPr>
          <a:xfrm>
            <a:off x="312899" y="548680"/>
            <a:ext cx="8712968" cy="936104"/>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Clr>
                <a:srgbClr val="F14124">
                  <a:lumMod val="75000"/>
                </a:srgbClr>
              </a:buClr>
              <a:buNone/>
            </a:pPr>
            <a:endParaRPr lang="ru-RU" sz="1050" u="sng" dirty="0" smtClean="0">
              <a:solidFill>
                <a:srgbClr val="4E67C8">
                  <a:lumMod val="50000"/>
                </a:srgbClr>
              </a:solidFill>
              <a:effectLst/>
              <a:latin typeface="Times New Roman" panose="02020603050405020304" pitchFamily="18" charset="0"/>
              <a:cs typeface="Times New Roman" panose="02020603050405020304" pitchFamily="18" charset="0"/>
            </a:endParaRPr>
          </a:p>
          <a:p>
            <a:pPr marL="0" indent="0" algn="ctr">
              <a:buClr>
                <a:srgbClr val="F14124">
                  <a:lumMod val="75000"/>
                </a:srgbClr>
              </a:buClr>
              <a:buNone/>
            </a:pPr>
            <a:r>
              <a:rPr lang="ru-RU" sz="1800" u="sng" dirty="0" smtClean="0">
                <a:solidFill>
                  <a:srgbClr val="4E67C8">
                    <a:lumMod val="50000"/>
                  </a:srgbClr>
                </a:solidFill>
                <a:effectLst/>
                <a:latin typeface="Times New Roman" panose="02020603050405020304" pitchFamily="18" charset="0"/>
                <a:cs typeface="Times New Roman" panose="02020603050405020304" pitchFamily="18" charset="0"/>
              </a:rPr>
              <a:t>Туристский кластер «Чувашия </a:t>
            </a:r>
            <a:r>
              <a:rPr lang="ru-RU" sz="1800" u="sng" dirty="0">
                <a:solidFill>
                  <a:srgbClr val="4E67C8">
                    <a:lumMod val="50000"/>
                  </a:srgbClr>
                </a:solidFill>
                <a:effectLst/>
                <a:latin typeface="Times New Roman" panose="02020603050405020304" pitchFamily="18" charset="0"/>
                <a:cs typeface="Times New Roman" panose="02020603050405020304" pitchFamily="18" charset="0"/>
              </a:rPr>
              <a:t>– сердце Волги»</a:t>
            </a:r>
          </a:p>
          <a:p>
            <a:pPr marL="0" indent="0">
              <a:buClr>
                <a:srgbClr val="F14124">
                  <a:lumMod val="75000"/>
                </a:srgbClr>
              </a:buClr>
              <a:buFont typeface="Georgia" pitchFamily="18" charset="0"/>
              <a:buNone/>
            </a:pPr>
            <a:endParaRPr lang="ru-RU" sz="1400" u="sng" dirty="0">
              <a:solidFill>
                <a:srgbClr val="4E67C8">
                  <a:lumMod val="50000"/>
                </a:srgbClr>
              </a:solidFill>
              <a:effectLst/>
              <a:latin typeface="Times New Roman" panose="02020603050405020304" pitchFamily="18" charset="0"/>
              <a:cs typeface="Times New Roman" panose="02020603050405020304" pitchFamily="18" charset="0"/>
            </a:endParaRPr>
          </a:p>
        </p:txBody>
      </p:sp>
      <p:sp>
        <p:nvSpPr>
          <p:cNvPr id="14" name="TextBox 13"/>
          <p:cNvSpPr txBox="1"/>
          <p:nvPr/>
        </p:nvSpPr>
        <p:spPr>
          <a:xfrm>
            <a:off x="104214" y="1196752"/>
            <a:ext cx="5331882" cy="868323"/>
          </a:xfrm>
          <a:prstGeom prst="round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fontAlgn="base">
              <a:lnSpc>
                <a:spcPct val="150000"/>
              </a:lnSpc>
              <a:spcBef>
                <a:spcPct val="0"/>
              </a:spcBef>
              <a:spcAft>
                <a:spcPct val="0"/>
              </a:spcAft>
            </a:pPr>
            <a:r>
              <a:rPr lang="ru-RU" sz="1500" i="1" dirty="0">
                <a:solidFill>
                  <a:prstClr val="black"/>
                </a:solidFill>
                <a:latin typeface="Times New Roman" panose="02020603050405020304" pitchFamily="18" charset="0"/>
                <a:cs typeface="Times New Roman" panose="02020603050405020304" pitchFamily="18" charset="0"/>
              </a:rPr>
              <a:t>Срок </a:t>
            </a:r>
            <a:r>
              <a:rPr lang="ru-RU" sz="1500" i="1" dirty="0" smtClean="0">
                <a:solidFill>
                  <a:prstClr val="black"/>
                </a:solidFill>
                <a:latin typeface="Times New Roman" panose="02020603050405020304" pitchFamily="18" charset="0"/>
                <a:cs typeface="Times New Roman" panose="02020603050405020304" pitchFamily="18" charset="0"/>
              </a:rPr>
              <a:t>реализации проекта – 2019 - 2025 годы </a:t>
            </a:r>
          </a:p>
          <a:p>
            <a:pPr fontAlgn="base">
              <a:lnSpc>
                <a:spcPct val="150000"/>
              </a:lnSpc>
              <a:spcBef>
                <a:spcPct val="0"/>
              </a:spcBef>
              <a:spcAft>
                <a:spcPct val="0"/>
              </a:spcAft>
            </a:pPr>
            <a:r>
              <a:rPr lang="ru-RU" sz="1500" i="1" dirty="0" smtClean="0">
                <a:solidFill>
                  <a:prstClr val="black"/>
                </a:solidFill>
                <a:latin typeface="Times New Roman" panose="02020603050405020304" pitchFamily="18" charset="0"/>
                <a:cs typeface="Times New Roman" panose="02020603050405020304" pitchFamily="18" charset="0"/>
              </a:rPr>
              <a:t>Количество объектов инвестиционного проекта </a:t>
            </a:r>
            <a:r>
              <a:rPr lang="ru-RU" sz="1500" i="1" smtClean="0">
                <a:solidFill>
                  <a:prstClr val="black"/>
                </a:solidFill>
                <a:latin typeface="Times New Roman" panose="02020603050405020304" pitchFamily="18" charset="0"/>
                <a:cs typeface="Times New Roman" panose="02020603050405020304" pitchFamily="18" charset="0"/>
              </a:rPr>
              <a:t>– 29</a:t>
            </a:r>
            <a:endParaRPr lang="ru-RU" sz="1500" i="1" dirty="0">
              <a:solidFill>
                <a:prstClr val="black"/>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593601" y="3429000"/>
            <a:ext cx="3338277" cy="3093154"/>
          </a:xfrm>
          <a:prstGeom prst="rect">
            <a:avLst/>
          </a:prstGeom>
          <a:noFill/>
        </p:spPr>
        <p:txBody>
          <a:bodyPr wrap="square" rtlCol="0">
            <a:spAutoFit/>
          </a:bodyPr>
          <a:lstStyle/>
          <a:p>
            <a:pPr algn="just" fontAlgn="base">
              <a:spcBef>
                <a:spcPct val="0"/>
              </a:spcBef>
              <a:spcAft>
                <a:spcPct val="0"/>
              </a:spcAft>
            </a:pPr>
            <a:r>
              <a:rPr lang="ru-RU" sz="1300" dirty="0">
                <a:solidFill>
                  <a:prstClr val="black"/>
                </a:solidFill>
                <a:latin typeface="Times New Roman" panose="02020603050405020304" pitchFamily="18" charset="0"/>
                <a:cs typeface="Times New Roman" panose="02020603050405020304" pitchFamily="18" charset="0"/>
              </a:rPr>
              <a:t>Инвестиционный проект «Туристский кластер «Чувашия – сердце Волги» включает в себя два </a:t>
            </a:r>
            <a:r>
              <a:rPr lang="ru-RU" sz="1300" dirty="0" err="1">
                <a:solidFill>
                  <a:prstClr val="black"/>
                </a:solidFill>
                <a:latin typeface="Times New Roman" panose="02020603050405020304" pitchFamily="18" charset="0"/>
                <a:cs typeface="Times New Roman" panose="02020603050405020304" pitchFamily="18" charset="0"/>
              </a:rPr>
              <a:t>субкластера</a:t>
            </a:r>
            <a:r>
              <a:rPr lang="ru-RU" sz="1300" dirty="0">
                <a:solidFill>
                  <a:prstClr val="black"/>
                </a:solidFill>
                <a:latin typeface="Times New Roman" panose="02020603050405020304" pitchFamily="18" charset="0"/>
                <a:cs typeface="Times New Roman" panose="02020603050405020304" pitchFamily="18" charset="0"/>
              </a:rPr>
              <a:t> «Чебоксары – центр речного круизного туризма» и «Чувашия – центр оздоровительного туризма». </a:t>
            </a:r>
            <a:endParaRPr lang="ru-RU" sz="1300" dirty="0" smtClean="0">
              <a:solidFill>
                <a:prstClr val="black"/>
              </a:solidFill>
              <a:latin typeface="Times New Roman" panose="02020603050405020304" pitchFamily="18" charset="0"/>
              <a:cs typeface="Times New Roman" panose="02020603050405020304" pitchFamily="18" charset="0"/>
            </a:endParaRPr>
          </a:p>
          <a:p>
            <a:pPr algn="just" fontAlgn="base">
              <a:spcBef>
                <a:spcPct val="0"/>
              </a:spcBef>
              <a:spcAft>
                <a:spcPct val="0"/>
              </a:spcAft>
            </a:pPr>
            <a:r>
              <a:rPr lang="ru-RU" sz="1300" dirty="0" smtClean="0">
                <a:solidFill>
                  <a:prstClr val="black"/>
                </a:solidFill>
                <a:latin typeface="Times New Roman" panose="02020603050405020304" pitchFamily="18" charset="0"/>
                <a:cs typeface="Times New Roman" panose="02020603050405020304" pitchFamily="18" charset="0"/>
              </a:rPr>
              <a:t>Ядром </a:t>
            </a:r>
            <a:r>
              <a:rPr lang="ru-RU" sz="1300" dirty="0" err="1">
                <a:solidFill>
                  <a:prstClr val="black"/>
                </a:solidFill>
                <a:latin typeface="Times New Roman" panose="02020603050405020304" pitchFamily="18" charset="0"/>
                <a:cs typeface="Times New Roman" panose="02020603050405020304" pitchFamily="18" charset="0"/>
              </a:rPr>
              <a:t>субкластера</a:t>
            </a:r>
            <a:r>
              <a:rPr lang="ru-RU" sz="1300" dirty="0">
                <a:solidFill>
                  <a:prstClr val="black"/>
                </a:solidFill>
                <a:latin typeface="Times New Roman" panose="02020603050405020304" pitchFamily="18" charset="0"/>
                <a:cs typeface="Times New Roman" panose="02020603050405020304" pitchFamily="18" charset="0"/>
              </a:rPr>
              <a:t> «Чебоксары – центр речного круизного туризма» станут Речной порт, территория Чебоксарского залива и Московская набережная. </a:t>
            </a:r>
          </a:p>
          <a:p>
            <a:pPr algn="just" fontAlgn="base">
              <a:spcBef>
                <a:spcPct val="0"/>
              </a:spcBef>
              <a:spcAft>
                <a:spcPct val="0"/>
              </a:spcAft>
            </a:pPr>
            <a:r>
              <a:rPr lang="ru-RU" sz="1300" dirty="0" err="1">
                <a:solidFill>
                  <a:prstClr val="black"/>
                </a:solidFill>
                <a:latin typeface="Times New Roman" panose="02020603050405020304" pitchFamily="18" charset="0"/>
                <a:cs typeface="Times New Roman" panose="02020603050405020304" pitchFamily="18" charset="0"/>
              </a:rPr>
              <a:t>Субкластер</a:t>
            </a:r>
            <a:r>
              <a:rPr lang="ru-RU" sz="1300" dirty="0">
                <a:solidFill>
                  <a:prstClr val="black"/>
                </a:solidFill>
                <a:latin typeface="Times New Roman" panose="02020603050405020304" pitchFamily="18" charset="0"/>
                <a:cs typeface="Times New Roman" panose="02020603050405020304" pitchFamily="18" charset="0"/>
              </a:rPr>
              <a:t> «Чувашия – центр оздоровительного туризма» включает в себя развитие инфраструктуры лечебно-оздоровительного и реабилитационного отдыха. </a:t>
            </a:r>
          </a:p>
        </p:txBody>
      </p:sp>
      <p:pic>
        <p:nvPicPr>
          <p:cNvPr id="1026" name="Picture 2" descr="T:\Госдолг\Ольга\chuvashiya_-_serdce_volgi_prezentaciya_poslednyaya_(8)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1896" y="1196752"/>
            <a:ext cx="3553971" cy="21602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2656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79339" y="750622"/>
            <a:ext cx="1872208" cy="43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200" b="1" dirty="0" smtClean="0">
                <a:solidFill>
                  <a:sysClr val="windowText" lastClr="000000"/>
                </a:solidFill>
              </a:rPr>
              <a:t>Вид расходов</a:t>
            </a:r>
            <a:endParaRPr lang="ru-RU" sz="1200" b="1" dirty="0">
              <a:solidFill>
                <a:sysClr val="windowText" lastClr="000000"/>
              </a:solidFill>
            </a:endParaRPr>
          </a:p>
        </p:txBody>
      </p:sp>
      <p:sp>
        <p:nvSpPr>
          <p:cNvPr id="6" name="Скругленный прямоугольник 5"/>
          <p:cNvSpPr/>
          <p:nvPr/>
        </p:nvSpPr>
        <p:spPr>
          <a:xfrm>
            <a:off x="1983459" y="750622"/>
            <a:ext cx="4249670" cy="432000"/>
          </a:xfrm>
          <a:prstGeom prst="roundRect">
            <a:avLst>
              <a:gd name="adj" fmla="val 10000"/>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ru-RU" sz="1200" b="1" dirty="0" smtClean="0">
                <a:solidFill>
                  <a:sysClr val="windowText" lastClr="000000"/>
                </a:solidFill>
              </a:rPr>
              <a:t>Правовое основание </a:t>
            </a:r>
            <a:endParaRPr lang="ru-RU" sz="1200" b="1" dirty="0">
              <a:solidFill>
                <a:sysClr val="windowText" lastClr="000000"/>
              </a:solidFill>
            </a:endParaRPr>
          </a:p>
        </p:txBody>
      </p:sp>
      <p:sp>
        <p:nvSpPr>
          <p:cNvPr id="9" name="Скругленный прямоугольник 8"/>
          <p:cNvSpPr/>
          <p:nvPr/>
        </p:nvSpPr>
        <p:spPr>
          <a:xfrm>
            <a:off x="78836" y="3430718"/>
            <a:ext cx="1872455"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800" dirty="0" smtClean="0">
                <a:solidFill>
                  <a:schemeClr val="tx1"/>
                </a:solidFill>
              </a:rPr>
              <a:t>Выплаты труженикам тыла</a:t>
            </a:r>
            <a:endParaRPr lang="ru-RU" sz="800" dirty="0">
              <a:solidFill>
                <a:schemeClr val="tx1"/>
              </a:solidFill>
            </a:endParaRPr>
          </a:p>
        </p:txBody>
      </p:sp>
      <p:sp>
        <p:nvSpPr>
          <p:cNvPr id="10" name="Скругленный прямоугольник 9"/>
          <p:cNvSpPr/>
          <p:nvPr/>
        </p:nvSpPr>
        <p:spPr>
          <a:xfrm>
            <a:off x="78836" y="2970056"/>
            <a:ext cx="1872455"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smtClean="0">
                <a:solidFill>
                  <a:schemeClr val="tx1"/>
                </a:solidFill>
              </a:rPr>
              <a:t>Выплаты реабилитированным и признанным пострадавшими от политических репрессий </a:t>
            </a:r>
            <a:endParaRPr lang="ru-RU" sz="800" dirty="0">
              <a:solidFill>
                <a:schemeClr val="tx1"/>
              </a:solidFill>
            </a:endParaRPr>
          </a:p>
        </p:txBody>
      </p:sp>
      <p:sp>
        <p:nvSpPr>
          <p:cNvPr id="15" name="Скругленный прямоугольник 14"/>
          <p:cNvSpPr/>
          <p:nvPr/>
        </p:nvSpPr>
        <p:spPr>
          <a:xfrm>
            <a:off x="7327982" y="1068895"/>
            <a:ext cx="792000" cy="227455"/>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900" b="1" dirty="0" smtClean="0">
                <a:solidFill>
                  <a:sysClr val="windowText" lastClr="000000"/>
                </a:solidFill>
                <a:cs typeface="Times New Roman" panose="02020603050405020304" pitchFamily="18" charset="0"/>
              </a:rPr>
              <a:t>план</a:t>
            </a:r>
            <a:endParaRPr lang="ru-RU" sz="900" b="1" dirty="0">
              <a:solidFill>
                <a:sysClr val="windowText" lastClr="000000"/>
              </a:solidFill>
              <a:cs typeface="Times New Roman" panose="02020603050405020304" pitchFamily="18" charset="0"/>
            </a:endParaRPr>
          </a:p>
        </p:txBody>
      </p:sp>
      <p:sp>
        <p:nvSpPr>
          <p:cNvPr id="16" name="Скругленный прямоугольник 15"/>
          <p:cNvSpPr/>
          <p:nvPr/>
        </p:nvSpPr>
        <p:spPr>
          <a:xfrm>
            <a:off x="79339" y="1329077"/>
            <a:ext cx="8928736" cy="219699"/>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000" b="1" dirty="0" smtClean="0">
                <a:solidFill>
                  <a:schemeClr val="tx1"/>
                </a:solidFill>
              </a:rPr>
              <a:t>Поддержка пожилых людей и ветеранов</a:t>
            </a:r>
            <a:endParaRPr lang="ru-RU" sz="1000" b="1" dirty="0">
              <a:solidFill>
                <a:schemeClr val="tx1"/>
              </a:solidFill>
            </a:endParaRPr>
          </a:p>
        </p:txBody>
      </p:sp>
      <p:sp>
        <p:nvSpPr>
          <p:cNvPr id="17" name="Скругленный прямоугольник 16"/>
          <p:cNvSpPr/>
          <p:nvPr/>
        </p:nvSpPr>
        <p:spPr>
          <a:xfrm>
            <a:off x="1971341" y="1631854"/>
            <a:ext cx="4305559" cy="41554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Закон Чувашской Республики от 24.11.2004 № 43 «О социальной поддержке тружеников тыла военных лет и ветеранов труда», Закон Чувашской Республики от 31.12.2015 № 90 «О ветеранах труда Чувашской Республики»</a:t>
            </a:r>
            <a:endParaRPr lang="ru-RU" sz="700" dirty="0">
              <a:solidFill>
                <a:schemeClr val="tx1"/>
              </a:solidFill>
            </a:endParaRPr>
          </a:p>
        </p:txBody>
      </p:sp>
      <p:sp>
        <p:nvSpPr>
          <p:cNvPr id="18" name="Скругленный прямоугольник 17"/>
          <p:cNvSpPr/>
          <p:nvPr/>
        </p:nvSpPr>
        <p:spPr>
          <a:xfrm flipH="1">
            <a:off x="1971341" y="3430718"/>
            <a:ext cx="4305559"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Закон </a:t>
            </a:r>
            <a:r>
              <a:rPr lang="ru-RU" sz="700" dirty="0">
                <a:solidFill>
                  <a:schemeClr val="tx1"/>
                </a:solidFill>
              </a:rPr>
              <a:t>Чувашской Республики от </a:t>
            </a:r>
            <a:r>
              <a:rPr lang="ru-RU" sz="700" dirty="0" smtClean="0">
                <a:solidFill>
                  <a:schemeClr val="tx1"/>
                </a:solidFill>
              </a:rPr>
              <a:t>24.11.2004 </a:t>
            </a:r>
            <a:r>
              <a:rPr lang="ru-RU" sz="700" dirty="0">
                <a:solidFill>
                  <a:schemeClr val="tx1"/>
                </a:solidFill>
              </a:rPr>
              <a:t>№ 43 </a:t>
            </a:r>
            <a:r>
              <a:rPr lang="ru-RU" sz="700" dirty="0" smtClean="0">
                <a:solidFill>
                  <a:schemeClr val="tx1"/>
                </a:solidFill>
              </a:rPr>
              <a:t>«О </a:t>
            </a:r>
            <a:r>
              <a:rPr lang="ru-RU" sz="700" dirty="0">
                <a:solidFill>
                  <a:schemeClr val="tx1"/>
                </a:solidFill>
              </a:rPr>
              <a:t>социальной поддержке тружеников тыла военных лет и ветеранов </a:t>
            </a:r>
            <a:r>
              <a:rPr lang="ru-RU" sz="700" dirty="0" smtClean="0">
                <a:solidFill>
                  <a:schemeClr val="tx1"/>
                </a:solidFill>
              </a:rPr>
              <a:t>труда»</a:t>
            </a:r>
            <a:endParaRPr lang="ru-RU" sz="700" dirty="0">
              <a:solidFill>
                <a:schemeClr val="tx1"/>
              </a:solidFill>
            </a:endParaRPr>
          </a:p>
        </p:txBody>
      </p:sp>
      <p:sp>
        <p:nvSpPr>
          <p:cNvPr id="25" name="Скругленный прямоугольник 24"/>
          <p:cNvSpPr/>
          <p:nvPr/>
        </p:nvSpPr>
        <p:spPr>
          <a:xfrm>
            <a:off x="1971341" y="2970056"/>
            <a:ext cx="4305559"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Закон </a:t>
            </a:r>
            <a:r>
              <a:rPr lang="ru-RU" sz="700" dirty="0">
                <a:solidFill>
                  <a:schemeClr val="tx1"/>
                </a:solidFill>
              </a:rPr>
              <a:t>Чувашской Республики от </a:t>
            </a:r>
            <a:r>
              <a:rPr lang="ru-RU" sz="700" dirty="0" smtClean="0">
                <a:solidFill>
                  <a:schemeClr val="tx1"/>
                </a:solidFill>
              </a:rPr>
              <a:t>24.11.2004 </a:t>
            </a:r>
            <a:r>
              <a:rPr lang="ru-RU" sz="700" dirty="0">
                <a:solidFill>
                  <a:schemeClr val="tx1"/>
                </a:solidFill>
              </a:rPr>
              <a:t>№ 47 </a:t>
            </a:r>
            <a:r>
              <a:rPr lang="ru-RU" sz="700" dirty="0" smtClean="0">
                <a:solidFill>
                  <a:schemeClr val="tx1"/>
                </a:solidFill>
              </a:rPr>
              <a:t>«О </a:t>
            </a:r>
            <a:r>
              <a:rPr lang="ru-RU" sz="700" dirty="0">
                <a:solidFill>
                  <a:schemeClr val="tx1"/>
                </a:solidFill>
              </a:rPr>
              <a:t>социальной поддержке реабилитированных лиц и лиц, признанных пострадавшими от политических </a:t>
            </a:r>
            <a:r>
              <a:rPr lang="ru-RU" sz="700" dirty="0" smtClean="0">
                <a:solidFill>
                  <a:schemeClr val="tx1"/>
                </a:solidFill>
              </a:rPr>
              <a:t>репрессий» </a:t>
            </a:r>
            <a:endParaRPr lang="ru-RU" sz="700" dirty="0">
              <a:solidFill>
                <a:schemeClr val="tx1"/>
              </a:solidFill>
            </a:endParaRPr>
          </a:p>
        </p:txBody>
      </p:sp>
      <p:sp>
        <p:nvSpPr>
          <p:cNvPr id="27" name="Скругленный прямоугольник 26"/>
          <p:cNvSpPr/>
          <p:nvPr/>
        </p:nvSpPr>
        <p:spPr>
          <a:xfrm>
            <a:off x="7316121" y="1631854"/>
            <a:ext cx="828000" cy="41554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900" dirty="0" smtClean="0">
                <a:solidFill>
                  <a:schemeClr val="tx1"/>
                </a:solidFill>
              </a:rPr>
              <a:t>1 890 220,4</a:t>
            </a:r>
            <a:endParaRPr lang="ru-RU" sz="900" dirty="0">
              <a:solidFill>
                <a:schemeClr val="tx1"/>
              </a:solidFill>
            </a:endParaRPr>
          </a:p>
        </p:txBody>
      </p:sp>
      <p:sp>
        <p:nvSpPr>
          <p:cNvPr id="29" name="Скругленный прямоугольник 28"/>
          <p:cNvSpPr/>
          <p:nvPr/>
        </p:nvSpPr>
        <p:spPr>
          <a:xfrm>
            <a:off x="6342509" y="3430718"/>
            <a:ext cx="900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000" dirty="0" smtClean="0">
                <a:solidFill>
                  <a:schemeClr val="tx1"/>
                </a:solidFill>
              </a:rPr>
              <a:t>664</a:t>
            </a:r>
            <a:r>
              <a:rPr lang="ru-RU" sz="1000" dirty="0" smtClean="0">
                <a:solidFill>
                  <a:schemeClr val="tx1"/>
                </a:solidFill>
              </a:rPr>
              <a:t> чел.</a:t>
            </a:r>
            <a:endParaRPr lang="ru-RU" sz="1000" dirty="0">
              <a:solidFill>
                <a:schemeClr val="tx1"/>
              </a:solidFill>
            </a:endParaRPr>
          </a:p>
        </p:txBody>
      </p:sp>
      <p:sp>
        <p:nvSpPr>
          <p:cNvPr id="35" name="Скругленный прямоугольник 34"/>
          <p:cNvSpPr/>
          <p:nvPr/>
        </p:nvSpPr>
        <p:spPr>
          <a:xfrm>
            <a:off x="78837" y="1620784"/>
            <a:ext cx="1872455" cy="43768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smtClean="0">
                <a:solidFill>
                  <a:schemeClr val="tx1"/>
                </a:solidFill>
              </a:rPr>
              <a:t>Обеспечение мер социальной поддержки ветеранов труда</a:t>
            </a:r>
            <a:r>
              <a:rPr lang="ru-RU" sz="800" b="1" dirty="0" smtClean="0">
                <a:solidFill>
                  <a:schemeClr val="tx1"/>
                </a:solidFill>
              </a:rPr>
              <a:t> </a:t>
            </a:r>
            <a:endParaRPr lang="ru-RU" sz="800" b="1" dirty="0">
              <a:solidFill>
                <a:schemeClr val="tx1"/>
              </a:solidFill>
            </a:endParaRPr>
          </a:p>
        </p:txBody>
      </p:sp>
      <p:sp>
        <p:nvSpPr>
          <p:cNvPr id="36" name="Скругленный прямоугольник 35"/>
          <p:cNvSpPr/>
          <p:nvPr/>
        </p:nvSpPr>
        <p:spPr>
          <a:xfrm>
            <a:off x="6342509" y="2970056"/>
            <a:ext cx="900000"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rgbClr val="FF0000"/>
                </a:solidFill>
              </a:rPr>
              <a:t> </a:t>
            </a:r>
            <a:r>
              <a:rPr lang="en-US" sz="1000" dirty="0" smtClean="0">
                <a:solidFill>
                  <a:schemeClr val="tx1"/>
                </a:solidFill>
              </a:rPr>
              <a:t>625 </a:t>
            </a:r>
            <a:r>
              <a:rPr lang="ru-RU" sz="1000" dirty="0" smtClean="0">
                <a:solidFill>
                  <a:schemeClr val="tx1"/>
                </a:solidFill>
              </a:rPr>
              <a:t>чел.</a:t>
            </a:r>
            <a:endParaRPr lang="ru-RU" sz="1000" dirty="0">
              <a:solidFill>
                <a:schemeClr val="tx1"/>
              </a:solidFill>
            </a:endParaRPr>
          </a:p>
        </p:txBody>
      </p:sp>
      <p:sp>
        <p:nvSpPr>
          <p:cNvPr id="42" name="Скругленный прямоугольник 41"/>
          <p:cNvSpPr/>
          <p:nvPr/>
        </p:nvSpPr>
        <p:spPr>
          <a:xfrm>
            <a:off x="91456" y="4125447"/>
            <a:ext cx="8928735" cy="183511"/>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000" b="1" dirty="0" smtClean="0">
                <a:solidFill>
                  <a:schemeClr val="tx1"/>
                </a:solidFill>
              </a:rPr>
              <a:t>Поддержка инвалидов</a:t>
            </a:r>
            <a:endParaRPr lang="ru-RU" sz="1000" b="1" dirty="0">
              <a:solidFill>
                <a:schemeClr val="tx1"/>
              </a:solidFill>
            </a:endParaRPr>
          </a:p>
        </p:txBody>
      </p:sp>
      <p:sp>
        <p:nvSpPr>
          <p:cNvPr id="47" name="Скругленный прямоугольник 46"/>
          <p:cNvSpPr/>
          <p:nvPr/>
        </p:nvSpPr>
        <p:spPr>
          <a:xfrm>
            <a:off x="90953" y="5163019"/>
            <a:ext cx="1872455" cy="57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smtClean="0">
                <a:solidFill>
                  <a:schemeClr val="tx1"/>
                </a:solidFill>
              </a:rPr>
              <a:t>Социальная поддержка </a:t>
            </a:r>
            <a:r>
              <a:rPr lang="ru-RU" sz="800" dirty="0">
                <a:solidFill>
                  <a:schemeClr val="tx1"/>
                </a:solidFill>
              </a:rPr>
              <a:t>граждан, подвергшихся воздействию радиации</a:t>
            </a:r>
          </a:p>
        </p:txBody>
      </p:sp>
      <p:sp>
        <p:nvSpPr>
          <p:cNvPr id="50" name="Скругленный прямоугольник 49"/>
          <p:cNvSpPr/>
          <p:nvPr/>
        </p:nvSpPr>
        <p:spPr>
          <a:xfrm>
            <a:off x="1983458" y="5163019"/>
            <a:ext cx="4305559" cy="57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Закон РФ от 15.05.1991 № </a:t>
            </a:r>
            <a:r>
              <a:rPr lang="ru-RU" sz="700" dirty="0">
                <a:solidFill>
                  <a:schemeClr val="tx1"/>
                </a:solidFill>
              </a:rPr>
              <a:t>1244-1 </a:t>
            </a:r>
            <a:r>
              <a:rPr lang="ru-RU" sz="700" dirty="0" smtClean="0">
                <a:solidFill>
                  <a:schemeClr val="tx1"/>
                </a:solidFill>
              </a:rPr>
              <a:t>«О </a:t>
            </a:r>
            <a:r>
              <a:rPr lang="ru-RU" sz="700" dirty="0">
                <a:solidFill>
                  <a:schemeClr val="tx1"/>
                </a:solidFill>
              </a:rPr>
              <a:t>социальной защите граждан, подвергшихся воздействию радиации вследствие катастрофы на Чернобыльской </a:t>
            </a:r>
            <a:r>
              <a:rPr lang="ru-RU" sz="700" dirty="0" smtClean="0">
                <a:solidFill>
                  <a:schemeClr val="tx1"/>
                </a:solidFill>
              </a:rPr>
              <a:t>АЭС», </a:t>
            </a:r>
            <a:r>
              <a:rPr lang="ru-RU" sz="700" dirty="0">
                <a:solidFill>
                  <a:schemeClr val="tx1"/>
                </a:solidFill>
              </a:rPr>
              <a:t>от </a:t>
            </a:r>
            <a:r>
              <a:rPr lang="ru-RU" sz="700" dirty="0" smtClean="0">
                <a:solidFill>
                  <a:schemeClr val="tx1"/>
                </a:solidFill>
              </a:rPr>
              <a:t>26.11.1998 № </a:t>
            </a:r>
            <a:r>
              <a:rPr lang="ru-RU" sz="700" dirty="0">
                <a:solidFill>
                  <a:schemeClr val="tx1"/>
                </a:solidFill>
              </a:rPr>
              <a:t>175-ФЗ </a:t>
            </a:r>
            <a:r>
              <a:rPr lang="ru-RU" sz="700" dirty="0" smtClean="0">
                <a:solidFill>
                  <a:schemeClr val="tx1"/>
                </a:solidFill>
              </a:rPr>
              <a:t>«О соц. </a:t>
            </a:r>
            <a:r>
              <a:rPr lang="ru-RU" sz="700" dirty="0">
                <a:solidFill>
                  <a:schemeClr val="tx1"/>
                </a:solidFill>
              </a:rPr>
              <a:t>защите граждан </a:t>
            </a:r>
            <a:r>
              <a:rPr lang="ru-RU" sz="700" dirty="0" smtClean="0">
                <a:solidFill>
                  <a:schemeClr val="tx1"/>
                </a:solidFill>
              </a:rPr>
              <a:t>РФ, </a:t>
            </a:r>
            <a:r>
              <a:rPr lang="ru-RU" sz="700" dirty="0">
                <a:solidFill>
                  <a:schemeClr val="tx1"/>
                </a:solidFill>
              </a:rPr>
              <a:t>подвергшихся воздействию радиации вследствие аварии </a:t>
            </a:r>
            <a:r>
              <a:rPr lang="ru-RU" sz="700" dirty="0" smtClean="0">
                <a:solidFill>
                  <a:schemeClr val="tx1"/>
                </a:solidFill>
              </a:rPr>
              <a:t>на ПО «Маяк» </a:t>
            </a:r>
            <a:r>
              <a:rPr lang="ru-RU" sz="700" dirty="0">
                <a:solidFill>
                  <a:schemeClr val="tx1"/>
                </a:solidFill>
              </a:rPr>
              <a:t>и сбросов радиоактивных отходов в </a:t>
            </a:r>
            <a:r>
              <a:rPr lang="ru-RU" sz="700" dirty="0" smtClean="0">
                <a:solidFill>
                  <a:schemeClr val="tx1"/>
                </a:solidFill>
              </a:rPr>
              <a:t>реку «</a:t>
            </a:r>
            <a:r>
              <a:rPr lang="ru-RU" sz="700" dirty="0" err="1" smtClean="0">
                <a:solidFill>
                  <a:schemeClr val="tx1"/>
                </a:solidFill>
              </a:rPr>
              <a:t>Теча</a:t>
            </a:r>
            <a:r>
              <a:rPr lang="ru-RU" sz="700" dirty="0" smtClean="0">
                <a:solidFill>
                  <a:schemeClr val="tx1"/>
                </a:solidFill>
              </a:rPr>
              <a:t>», </a:t>
            </a:r>
            <a:r>
              <a:rPr lang="ru-RU" sz="700" dirty="0">
                <a:solidFill>
                  <a:schemeClr val="tx1"/>
                </a:solidFill>
              </a:rPr>
              <a:t>от </a:t>
            </a:r>
            <a:r>
              <a:rPr lang="ru-RU" sz="700" dirty="0" smtClean="0">
                <a:solidFill>
                  <a:schemeClr val="tx1"/>
                </a:solidFill>
              </a:rPr>
              <a:t>10.01.2002 № 2-ФЗ «О соц. гарантиях </a:t>
            </a:r>
            <a:r>
              <a:rPr lang="ru-RU" sz="700" dirty="0">
                <a:solidFill>
                  <a:schemeClr val="tx1"/>
                </a:solidFill>
              </a:rPr>
              <a:t>гражданам, подвергшимся радиационному воздействию вследствие ядерных испытаний на Семипалатинском </a:t>
            </a:r>
            <a:r>
              <a:rPr lang="ru-RU" sz="700" dirty="0" smtClean="0">
                <a:solidFill>
                  <a:schemeClr val="tx1"/>
                </a:solidFill>
              </a:rPr>
              <a:t>полигоне»</a:t>
            </a:r>
          </a:p>
        </p:txBody>
      </p:sp>
      <p:sp>
        <p:nvSpPr>
          <p:cNvPr id="52" name="Скругленный прямоугольник 51"/>
          <p:cNvSpPr/>
          <p:nvPr/>
        </p:nvSpPr>
        <p:spPr>
          <a:xfrm>
            <a:off x="91456" y="5775059"/>
            <a:ext cx="1871953"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a:solidFill>
                  <a:schemeClr val="tx1"/>
                </a:solidFill>
              </a:rPr>
              <a:t>Дополнительные выплаты инвалидам боевых действий</a:t>
            </a:r>
          </a:p>
        </p:txBody>
      </p:sp>
      <p:sp>
        <p:nvSpPr>
          <p:cNvPr id="53" name="Скругленный прямоугольник 52"/>
          <p:cNvSpPr/>
          <p:nvPr/>
        </p:nvSpPr>
        <p:spPr>
          <a:xfrm>
            <a:off x="91456" y="6132791"/>
            <a:ext cx="1871953" cy="46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a:solidFill>
                  <a:schemeClr val="tx1"/>
                </a:solidFill>
              </a:rPr>
              <a:t>Денежная компенсация стоимости проезда к месту проведения программного гемодиализа и обратно</a:t>
            </a:r>
          </a:p>
        </p:txBody>
      </p:sp>
      <p:sp>
        <p:nvSpPr>
          <p:cNvPr id="54" name="Скругленный прямоугольник 53"/>
          <p:cNvSpPr/>
          <p:nvPr/>
        </p:nvSpPr>
        <p:spPr>
          <a:xfrm>
            <a:off x="90954" y="4370915"/>
            <a:ext cx="1872455" cy="43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smtClean="0">
                <a:solidFill>
                  <a:schemeClr val="tx1"/>
                </a:solidFill>
              </a:rPr>
              <a:t>Компенсация расходов инвалидам на оплату жилого помещения и коммунальных услуг</a:t>
            </a:r>
            <a:endParaRPr lang="ru-RU" sz="800" dirty="0">
              <a:solidFill>
                <a:schemeClr val="tx1"/>
              </a:solidFill>
            </a:endParaRPr>
          </a:p>
        </p:txBody>
      </p:sp>
      <p:sp>
        <p:nvSpPr>
          <p:cNvPr id="55" name="Скругленный прямоугольник 54"/>
          <p:cNvSpPr/>
          <p:nvPr/>
        </p:nvSpPr>
        <p:spPr>
          <a:xfrm>
            <a:off x="1983458" y="4370915"/>
            <a:ext cx="4305559" cy="43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Федеральный закон от 24.11.1995  </a:t>
            </a:r>
            <a:r>
              <a:rPr lang="ru-RU" sz="700" dirty="0">
                <a:solidFill>
                  <a:schemeClr val="tx1"/>
                </a:solidFill>
              </a:rPr>
              <a:t>№ </a:t>
            </a:r>
            <a:r>
              <a:rPr lang="ru-RU" sz="700" dirty="0" smtClean="0">
                <a:solidFill>
                  <a:schemeClr val="tx1"/>
                </a:solidFill>
              </a:rPr>
              <a:t>181-ФЗ «О социальной защите инвалидов в Российской Федерации» </a:t>
            </a:r>
            <a:endParaRPr lang="ru-RU" sz="700" dirty="0">
              <a:solidFill>
                <a:schemeClr val="tx1"/>
              </a:solidFill>
            </a:endParaRPr>
          </a:p>
        </p:txBody>
      </p:sp>
      <p:sp>
        <p:nvSpPr>
          <p:cNvPr id="56" name="Скругленный прямоугольник 55"/>
          <p:cNvSpPr/>
          <p:nvPr/>
        </p:nvSpPr>
        <p:spPr>
          <a:xfrm>
            <a:off x="1983458" y="5775059"/>
            <a:ext cx="4305559"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Указ </a:t>
            </a:r>
            <a:r>
              <a:rPr lang="ru-RU" sz="700" dirty="0">
                <a:solidFill>
                  <a:schemeClr val="tx1"/>
                </a:solidFill>
              </a:rPr>
              <a:t>Главы Чувашской Республики от </a:t>
            </a:r>
            <a:r>
              <a:rPr lang="ru-RU" sz="700" dirty="0" smtClean="0">
                <a:solidFill>
                  <a:schemeClr val="tx1"/>
                </a:solidFill>
              </a:rPr>
              <a:t>12.01.2012</a:t>
            </a:r>
            <a:r>
              <a:rPr lang="ru-RU" sz="700" dirty="0">
                <a:solidFill>
                  <a:schemeClr val="tx1"/>
                </a:solidFill>
              </a:rPr>
              <a:t> </a:t>
            </a:r>
            <a:r>
              <a:rPr lang="ru-RU" sz="700" dirty="0" smtClean="0">
                <a:solidFill>
                  <a:schemeClr val="tx1"/>
                </a:solidFill>
              </a:rPr>
              <a:t>№</a:t>
            </a:r>
            <a:r>
              <a:rPr lang="ru-RU" sz="700" dirty="0">
                <a:solidFill>
                  <a:schemeClr val="tx1"/>
                </a:solidFill>
              </a:rPr>
              <a:t> 4 </a:t>
            </a:r>
            <a:r>
              <a:rPr lang="ru-RU" sz="700" dirty="0" smtClean="0">
                <a:solidFill>
                  <a:schemeClr val="tx1"/>
                </a:solidFill>
              </a:rPr>
              <a:t>«О </a:t>
            </a:r>
            <a:r>
              <a:rPr lang="ru-RU" sz="700" dirty="0">
                <a:solidFill>
                  <a:schemeClr val="tx1"/>
                </a:solidFill>
              </a:rPr>
              <a:t>дополнительной социальной поддержке инвалидов боевых действий", </a:t>
            </a:r>
            <a:r>
              <a:rPr lang="ru-RU" sz="700" dirty="0" smtClean="0">
                <a:solidFill>
                  <a:schemeClr val="tx1"/>
                </a:solidFill>
              </a:rPr>
              <a:t>Закон </a:t>
            </a:r>
            <a:r>
              <a:rPr lang="ru-RU" sz="700" dirty="0">
                <a:solidFill>
                  <a:schemeClr val="tx1"/>
                </a:solidFill>
              </a:rPr>
              <a:t>Чувашской Республики от </a:t>
            </a:r>
            <a:r>
              <a:rPr lang="ru-RU" sz="700" dirty="0" smtClean="0">
                <a:solidFill>
                  <a:schemeClr val="tx1"/>
                </a:solidFill>
              </a:rPr>
              <a:t>10.05.2012</a:t>
            </a:r>
            <a:r>
              <a:rPr lang="ru-RU" sz="700" dirty="0">
                <a:solidFill>
                  <a:schemeClr val="tx1"/>
                </a:solidFill>
              </a:rPr>
              <a:t> </a:t>
            </a:r>
            <a:r>
              <a:rPr lang="ru-RU" sz="700" dirty="0" smtClean="0">
                <a:solidFill>
                  <a:schemeClr val="tx1"/>
                </a:solidFill>
              </a:rPr>
              <a:t>№ </a:t>
            </a:r>
            <a:r>
              <a:rPr lang="ru-RU" sz="700" dirty="0">
                <a:solidFill>
                  <a:schemeClr val="tx1"/>
                </a:solidFill>
              </a:rPr>
              <a:t>23 </a:t>
            </a:r>
            <a:r>
              <a:rPr lang="ru-RU" sz="700" dirty="0" smtClean="0">
                <a:solidFill>
                  <a:schemeClr val="tx1"/>
                </a:solidFill>
              </a:rPr>
              <a:t>«О </a:t>
            </a:r>
            <a:r>
              <a:rPr lang="ru-RU" sz="700" dirty="0">
                <a:solidFill>
                  <a:schemeClr val="tx1"/>
                </a:solidFill>
              </a:rPr>
              <a:t>порядке предоставления дополнительной выплаты инвалидам боевых </a:t>
            </a:r>
            <a:r>
              <a:rPr lang="ru-RU" sz="700" dirty="0" smtClean="0">
                <a:solidFill>
                  <a:schemeClr val="tx1"/>
                </a:solidFill>
              </a:rPr>
              <a:t>действий»</a:t>
            </a:r>
            <a:endParaRPr lang="ru-RU" sz="700" dirty="0">
              <a:solidFill>
                <a:schemeClr val="tx1"/>
              </a:solidFill>
            </a:endParaRPr>
          </a:p>
        </p:txBody>
      </p:sp>
      <p:sp>
        <p:nvSpPr>
          <p:cNvPr id="57" name="Скругленный прямоугольник 56"/>
          <p:cNvSpPr/>
          <p:nvPr/>
        </p:nvSpPr>
        <p:spPr>
          <a:xfrm>
            <a:off x="1983458" y="6140583"/>
            <a:ext cx="4305559" cy="46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Постановление </a:t>
            </a:r>
            <a:r>
              <a:rPr lang="ru-RU" sz="700" dirty="0">
                <a:solidFill>
                  <a:schemeClr val="tx1"/>
                </a:solidFill>
              </a:rPr>
              <a:t>Кабинета Министров Чувашской Республики от </a:t>
            </a:r>
            <a:r>
              <a:rPr lang="ru-RU" sz="700" dirty="0" smtClean="0">
                <a:solidFill>
                  <a:schemeClr val="tx1"/>
                </a:solidFill>
              </a:rPr>
              <a:t>11.08.2016 № </a:t>
            </a:r>
            <a:r>
              <a:rPr lang="ru-RU" sz="700" dirty="0">
                <a:solidFill>
                  <a:schemeClr val="tx1"/>
                </a:solidFill>
              </a:rPr>
              <a:t>323  </a:t>
            </a:r>
            <a:r>
              <a:rPr lang="ru-RU" sz="700" dirty="0" smtClean="0">
                <a:solidFill>
                  <a:schemeClr val="tx1"/>
                </a:solidFill>
              </a:rPr>
              <a:t>«Об </a:t>
            </a:r>
            <a:r>
              <a:rPr lang="ru-RU" sz="700" dirty="0">
                <a:solidFill>
                  <a:schemeClr val="tx1"/>
                </a:solidFill>
              </a:rPr>
              <a:t>утверждении Порядка предоставления гражданам, проживающим в Чувашской Республике, страдающим хронической почечной недостаточностью, денежной компенсации стоимости проезда к месту проведения процедуры программного гемодиализа и </a:t>
            </a:r>
            <a:r>
              <a:rPr lang="ru-RU" sz="700" dirty="0" smtClean="0">
                <a:solidFill>
                  <a:schemeClr val="tx1"/>
                </a:solidFill>
              </a:rPr>
              <a:t>обратно»</a:t>
            </a:r>
            <a:endParaRPr lang="ru-RU" sz="700" dirty="0">
              <a:solidFill>
                <a:schemeClr val="tx1"/>
              </a:solidFill>
            </a:endParaRPr>
          </a:p>
        </p:txBody>
      </p:sp>
      <p:sp>
        <p:nvSpPr>
          <p:cNvPr id="58" name="Скругленный прямоугольник 57"/>
          <p:cNvSpPr/>
          <p:nvPr/>
        </p:nvSpPr>
        <p:spPr>
          <a:xfrm>
            <a:off x="6354626" y="5163019"/>
            <a:ext cx="900000" cy="57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sz="1000" dirty="0" smtClean="0">
              <a:solidFill>
                <a:schemeClr val="tx1"/>
              </a:solidFill>
            </a:endParaRPr>
          </a:p>
          <a:p>
            <a:pPr algn="ctr"/>
            <a:r>
              <a:rPr lang="ru-RU" sz="1000" dirty="0" smtClean="0">
                <a:solidFill>
                  <a:schemeClr val="tx1"/>
                </a:solidFill>
              </a:rPr>
              <a:t> 1 0</a:t>
            </a:r>
            <a:r>
              <a:rPr lang="en-US" sz="1000" dirty="0" smtClean="0">
                <a:solidFill>
                  <a:schemeClr val="tx1"/>
                </a:solidFill>
              </a:rPr>
              <a:t>29</a:t>
            </a:r>
            <a:r>
              <a:rPr lang="ru-RU" sz="1000" dirty="0" smtClean="0">
                <a:solidFill>
                  <a:schemeClr val="tx1"/>
                </a:solidFill>
              </a:rPr>
              <a:t> чел.</a:t>
            </a:r>
          </a:p>
          <a:p>
            <a:pPr algn="ctr"/>
            <a:endParaRPr lang="ru-RU" sz="1000" dirty="0">
              <a:solidFill>
                <a:schemeClr val="tx1"/>
              </a:solidFill>
            </a:endParaRPr>
          </a:p>
        </p:txBody>
      </p:sp>
      <p:sp>
        <p:nvSpPr>
          <p:cNvPr id="59" name="Скругленный прямоугольник 58"/>
          <p:cNvSpPr/>
          <p:nvPr/>
        </p:nvSpPr>
        <p:spPr>
          <a:xfrm>
            <a:off x="6354626" y="6140583"/>
            <a:ext cx="900000" cy="46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 </a:t>
            </a:r>
            <a:r>
              <a:rPr lang="en-US" sz="1000" dirty="0" smtClean="0">
                <a:solidFill>
                  <a:schemeClr val="tx1"/>
                </a:solidFill>
              </a:rPr>
              <a:t>133 </a:t>
            </a:r>
            <a:r>
              <a:rPr lang="ru-RU" sz="1000" dirty="0" smtClean="0">
                <a:solidFill>
                  <a:schemeClr val="tx1"/>
                </a:solidFill>
              </a:rPr>
              <a:t>чел.</a:t>
            </a:r>
          </a:p>
        </p:txBody>
      </p:sp>
      <p:sp>
        <p:nvSpPr>
          <p:cNvPr id="60" name="Скругленный прямоугольник 59"/>
          <p:cNvSpPr/>
          <p:nvPr/>
        </p:nvSpPr>
        <p:spPr>
          <a:xfrm>
            <a:off x="6354626" y="5775059"/>
            <a:ext cx="90000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10</a:t>
            </a:r>
            <a:r>
              <a:rPr lang="en-US" sz="1000" dirty="0" smtClean="0">
                <a:solidFill>
                  <a:schemeClr val="tx1"/>
                </a:solidFill>
              </a:rPr>
              <a:t>8</a:t>
            </a:r>
            <a:r>
              <a:rPr lang="ru-RU" sz="1000" dirty="0" smtClean="0">
                <a:solidFill>
                  <a:schemeClr val="tx1"/>
                </a:solidFill>
              </a:rPr>
              <a:t> чел.</a:t>
            </a:r>
            <a:endParaRPr lang="ru-RU" sz="1000" dirty="0">
              <a:solidFill>
                <a:schemeClr val="tx1"/>
              </a:solidFill>
            </a:endParaRPr>
          </a:p>
        </p:txBody>
      </p:sp>
      <p:sp>
        <p:nvSpPr>
          <p:cNvPr id="61" name="Скругленный прямоугольник 60"/>
          <p:cNvSpPr/>
          <p:nvPr/>
        </p:nvSpPr>
        <p:spPr>
          <a:xfrm>
            <a:off x="6354626" y="4370915"/>
            <a:ext cx="900000" cy="43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sz="1000" dirty="0" smtClean="0">
              <a:solidFill>
                <a:schemeClr val="tx1"/>
              </a:solidFill>
            </a:endParaRPr>
          </a:p>
          <a:p>
            <a:pPr algn="ctr"/>
            <a:r>
              <a:rPr lang="ru-RU" sz="1000" dirty="0" smtClean="0">
                <a:solidFill>
                  <a:schemeClr val="tx1"/>
                </a:solidFill>
              </a:rPr>
              <a:t> 10</a:t>
            </a:r>
            <a:r>
              <a:rPr lang="en-US" sz="1000" dirty="0" smtClean="0">
                <a:solidFill>
                  <a:schemeClr val="tx1"/>
                </a:solidFill>
              </a:rPr>
              <a:t>2 149 </a:t>
            </a:r>
            <a:r>
              <a:rPr lang="ru-RU" sz="1000" dirty="0" smtClean="0">
                <a:solidFill>
                  <a:schemeClr val="tx1"/>
                </a:solidFill>
              </a:rPr>
              <a:t>чел.</a:t>
            </a:r>
          </a:p>
          <a:p>
            <a:pPr algn="ctr"/>
            <a:r>
              <a:rPr lang="ru-RU" sz="1000" dirty="0" smtClean="0">
                <a:solidFill>
                  <a:schemeClr val="tx1"/>
                </a:solidFill>
              </a:rPr>
              <a:t> </a:t>
            </a:r>
            <a:endParaRPr lang="ru-RU" sz="1000" dirty="0">
              <a:solidFill>
                <a:schemeClr val="tx1"/>
              </a:solidFill>
            </a:endParaRPr>
          </a:p>
        </p:txBody>
      </p:sp>
      <p:sp>
        <p:nvSpPr>
          <p:cNvPr id="37" name="Скругленный прямоугольник 36"/>
          <p:cNvSpPr/>
          <p:nvPr/>
        </p:nvSpPr>
        <p:spPr>
          <a:xfrm>
            <a:off x="78837" y="3783380"/>
            <a:ext cx="1872455"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smtClean="0">
                <a:solidFill>
                  <a:schemeClr val="tx1"/>
                </a:solidFill>
              </a:rPr>
              <a:t>Компенсация расходов на уплату взноса на капитальный ремонт</a:t>
            </a:r>
            <a:endParaRPr lang="ru-RU" sz="800" dirty="0">
              <a:solidFill>
                <a:schemeClr val="tx1"/>
              </a:solidFill>
            </a:endParaRPr>
          </a:p>
        </p:txBody>
      </p:sp>
      <p:sp>
        <p:nvSpPr>
          <p:cNvPr id="38" name="Скругленный прямоугольник 37"/>
          <p:cNvSpPr/>
          <p:nvPr/>
        </p:nvSpPr>
        <p:spPr>
          <a:xfrm>
            <a:off x="1971341" y="3783380"/>
            <a:ext cx="4305559"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Закон </a:t>
            </a:r>
            <a:r>
              <a:rPr lang="ru-RU" sz="700" dirty="0">
                <a:solidFill>
                  <a:schemeClr val="tx1"/>
                </a:solidFill>
              </a:rPr>
              <a:t>Чувашской Республики от </a:t>
            </a:r>
            <a:r>
              <a:rPr lang="ru-RU" sz="700" dirty="0" smtClean="0">
                <a:solidFill>
                  <a:schemeClr val="tx1"/>
                </a:solidFill>
              </a:rPr>
              <a:t>08.04.2016 </a:t>
            </a:r>
            <a:r>
              <a:rPr lang="ru-RU" sz="700" dirty="0">
                <a:solidFill>
                  <a:schemeClr val="tx1"/>
                </a:solidFill>
              </a:rPr>
              <a:t>№ </a:t>
            </a:r>
            <a:r>
              <a:rPr lang="ru-RU" sz="700" dirty="0" smtClean="0">
                <a:solidFill>
                  <a:schemeClr val="tx1"/>
                </a:solidFill>
              </a:rPr>
              <a:t>14 «О социальной поддержке отдельных категорий граждан по уплате взноса на капитальный ремонт общего имущества в многоквартирном доме»</a:t>
            </a:r>
            <a:endParaRPr lang="ru-RU" sz="700" dirty="0">
              <a:solidFill>
                <a:schemeClr val="tx1"/>
              </a:solidFill>
            </a:endParaRPr>
          </a:p>
        </p:txBody>
      </p:sp>
      <p:sp>
        <p:nvSpPr>
          <p:cNvPr id="39" name="Скругленный прямоугольник 38"/>
          <p:cNvSpPr/>
          <p:nvPr/>
        </p:nvSpPr>
        <p:spPr>
          <a:xfrm>
            <a:off x="6342509" y="3783380"/>
            <a:ext cx="900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000" dirty="0" smtClean="0">
                <a:solidFill>
                  <a:schemeClr val="tx1"/>
                </a:solidFill>
              </a:rPr>
              <a:t>10 056 </a:t>
            </a:r>
            <a:r>
              <a:rPr lang="ru-RU" sz="1000" dirty="0" smtClean="0">
                <a:solidFill>
                  <a:schemeClr val="tx1"/>
                </a:solidFill>
              </a:rPr>
              <a:t>чел.</a:t>
            </a:r>
            <a:endParaRPr lang="ru-RU" sz="1000" dirty="0">
              <a:solidFill>
                <a:schemeClr val="tx1"/>
              </a:solidFill>
            </a:endParaRPr>
          </a:p>
        </p:txBody>
      </p:sp>
      <p:sp>
        <p:nvSpPr>
          <p:cNvPr id="40" name="Скругленный прямоугольник 39"/>
          <p:cNvSpPr/>
          <p:nvPr/>
        </p:nvSpPr>
        <p:spPr>
          <a:xfrm>
            <a:off x="6276901" y="739167"/>
            <a:ext cx="972000" cy="43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900" b="1" dirty="0" smtClean="0">
                <a:solidFill>
                  <a:sysClr val="windowText" lastClr="000000"/>
                </a:solidFill>
              </a:rPr>
              <a:t>Численность получателей </a:t>
            </a:r>
            <a:endParaRPr lang="ru-RU" sz="900" b="1" dirty="0">
              <a:solidFill>
                <a:sysClr val="windowText" lastClr="000000"/>
              </a:solidFill>
            </a:endParaRPr>
          </a:p>
        </p:txBody>
      </p:sp>
      <p:sp>
        <p:nvSpPr>
          <p:cNvPr id="44" name="Скругленный прямоугольник 43"/>
          <p:cNvSpPr/>
          <p:nvPr/>
        </p:nvSpPr>
        <p:spPr>
          <a:xfrm>
            <a:off x="6342509" y="1631854"/>
            <a:ext cx="900000" cy="41554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000" dirty="0" smtClean="0">
                <a:solidFill>
                  <a:schemeClr val="tx1"/>
                </a:solidFill>
              </a:rPr>
              <a:t>122 882 </a:t>
            </a:r>
            <a:r>
              <a:rPr lang="ru-RU" sz="900" dirty="0" smtClean="0">
                <a:solidFill>
                  <a:schemeClr val="tx1"/>
                </a:solidFill>
              </a:rPr>
              <a:t>чел.</a:t>
            </a:r>
            <a:endParaRPr lang="ru-RU" sz="900" dirty="0">
              <a:solidFill>
                <a:schemeClr val="tx1"/>
              </a:solidFill>
            </a:endParaRPr>
          </a:p>
        </p:txBody>
      </p:sp>
      <p:sp>
        <p:nvSpPr>
          <p:cNvPr id="51" name="Скругленный прямоугольник 50"/>
          <p:cNvSpPr/>
          <p:nvPr/>
        </p:nvSpPr>
        <p:spPr>
          <a:xfrm>
            <a:off x="7316121" y="3783380"/>
            <a:ext cx="828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a:t>
            </a:r>
            <a:r>
              <a:rPr lang="en-US" sz="1000" dirty="0" smtClean="0">
                <a:solidFill>
                  <a:schemeClr val="tx1"/>
                </a:solidFill>
              </a:rPr>
              <a:t>4</a:t>
            </a:r>
            <a:r>
              <a:rPr lang="ru-RU" sz="1000" dirty="0" smtClean="0">
                <a:solidFill>
                  <a:schemeClr val="tx1"/>
                </a:solidFill>
              </a:rPr>
              <a:t> </a:t>
            </a:r>
            <a:r>
              <a:rPr lang="en-US" sz="1000" dirty="0" smtClean="0">
                <a:solidFill>
                  <a:schemeClr val="tx1"/>
                </a:solidFill>
              </a:rPr>
              <a:t>430,4</a:t>
            </a:r>
            <a:endParaRPr lang="ru-RU" sz="1000" dirty="0" smtClean="0">
              <a:solidFill>
                <a:schemeClr val="tx1"/>
              </a:solidFill>
            </a:endParaRPr>
          </a:p>
        </p:txBody>
      </p:sp>
      <p:sp>
        <p:nvSpPr>
          <p:cNvPr id="63" name="Скругленный прямоугольник 62"/>
          <p:cNvSpPr/>
          <p:nvPr/>
        </p:nvSpPr>
        <p:spPr>
          <a:xfrm>
            <a:off x="7316121" y="3430718"/>
            <a:ext cx="828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sz="1000" dirty="0" smtClean="0">
              <a:solidFill>
                <a:schemeClr val="tx1"/>
              </a:solidFill>
            </a:endParaRPr>
          </a:p>
          <a:p>
            <a:pPr algn="ctr"/>
            <a:r>
              <a:rPr lang="en-US" sz="1000" dirty="0" smtClean="0">
                <a:solidFill>
                  <a:schemeClr val="tx1"/>
                </a:solidFill>
              </a:rPr>
              <a:t>11 188,7</a:t>
            </a:r>
            <a:endParaRPr lang="ru-RU" sz="1000" dirty="0" smtClean="0">
              <a:solidFill>
                <a:schemeClr val="tx1"/>
              </a:solidFill>
            </a:endParaRPr>
          </a:p>
          <a:p>
            <a:pPr algn="ctr"/>
            <a:r>
              <a:rPr lang="ru-RU" sz="1000" dirty="0" smtClean="0">
                <a:solidFill>
                  <a:schemeClr val="tx1"/>
                </a:solidFill>
              </a:rPr>
              <a:t> </a:t>
            </a:r>
            <a:endParaRPr lang="ru-RU" sz="1000" dirty="0">
              <a:solidFill>
                <a:schemeClr val="tx1"/>
              </a:solidFill>
            </a:endParaRPr>
          </a:p>
        </p:txBody>
      </p:sp>
      <p:sp>
        <p:nvSpPr>
          <p:cNvPr id="65" name="Скругленный прямоугольник 64"/>
          <p:cNvSpPr/>
          <p:nvPr/>
        </p:nvSpPr>
        <p:spPr>
          <a:xfrm>
            <a:off x="7316121" y="2970056"/>
            <a:ext cx="828000"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000" dirty="0" smtClean="0">
                <a:solidFill>
                  <a:schemeClr val="tx1"/>
                </a:solidFill>
              </a:rPr>
              <a:t>24 086,7</a:t>
            </a:r>
            <a:endParaRPr lang="ru-RU" sz="1000" dirty="0" smtClean="0">
              <a:solidFill>
                <a:schemeClr val="tx1"/>
              </a:solidFill>
            </a:endParaRPr>
          </a:p>
        </p:txBody>
      </p:sp>
      <p:sp>
        <p:nvSpPr>
          <p:cNvPr id="67" name="Скругленный прямоугольник 66"/>
          <p:cNvSpPr/>
          <p:nvPr/>
        </p:nvSpPr>
        <p:spPr>
          <a:xfrm>
            <a:off x="7328238" y="4370915"/>
            <a:ext cx="828000" cy="43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000" dirty="0" smtClean="0">
                <a:solidFill>
                  <a:schemeClr val="tx1"/>
                </a:solidFill>
              </a:rPr>
              <a:t>429 023,0</a:t>
            </a:r>
            <a:endParaRPr lang="ru-RU" sz="1000" dirty="0" smtClean="0">
              <a:solidFill>
                <a:schemeClr val="tx1"/>
              </a:solidFill>
            </a:endParaRPr>
          </a:p>
        </p:txBody>
      </p:sp>
      <p:sp>
        <p:nvSpPr>
          <p:cNvPr id="69" name="Скругленный прямоугольник 68"/>
          <p:cNvSpPr/>
          <p:nvPr/>
        </p:nvSpPr>
        <p:spPr>
          <a:xfrm>
            <a:off x="7328238" y="5163019"/>
            <a:ext cx="828000" cy="57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26 1</a:t>
            </a:r>
            <a:r>
              <a:rPr lang="en-US" sz="1000" dirty="0" smtClean="0">
                <a:solidFill>
                  <a:schemeClr val="tx1"/>
                </a:solidFill>
              </a:rPr>
              <a:t>50,2</a:t>
            </a:r>
            <a:endParaRPr lang="ru-RU" sz="1000" dirty="0">
              <a:solidFill>
                <a:schemeClr val="tx1"/>
              </a:solidFill>
            </a:endParaRPr>
          </a:p>
        </p:txBody>
      </p:sp>
      <p:sp>
        <p:nvSpPr>
          <p:cNvPr id="71" name="Скругленный прямоугольник 70"/>
          <p:cNvSpPr/>
          <p:nvPr/>
        </p:nvSpPr>
        <p:spPr>
          <a:xfrm>
            <a:off x="7328238" y="5775059"/>
            <a:ext cx="82800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1 0</a:t>
            </a:r>
            <a:r>
              <a:rPr lang="en-US" sz="1000" dirty="0" smtClean="0">
                <a:solidFill>
                  <a:schemeClr val="tx1"/>
                </a:solidFill>
              </a:rPr>
              <a:t>88,1</a:t>
            </a:r>
            <a:endParaRPr lang="ru-RU" sz="1000" dirty="0" smtClean="0">
              <a:solidFill>
                <a:schemeClr val="tx1"/>
              </a:solidFill>
            </a:endParaRPr>
          </a:p>
        </p:txBody>
      </p:sp>
      <p:sp>
        <p:nvSpPr>
          <p:cNvPr id="73" name="Скругленный прямоугольник 72"/>
          <p:cNvSpPr/>
          <p:nvPr/>
        </p:nvSpPr>
        <p:spPr>
          <a:xfrm>
            <a:off x="7328238" y="6140583"/>
            <a:ext cx="828000" cy="46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sz="1000" dirty="0" smtClean="0">
              <a:solidFill>
                <a:schemeClr val="tx1"/>
              </a:solidFill>
            </a:endParaRPr>
          </a:p>
          <a:p>
            <a:pPr algn="ctr"/>
            <a:r>
              <a:rPr lang="ru-RU" sz="1000" dirty="0" smtClean="0">
                <a:solidFill>
                  <a:schemeClr val="tx1"/>
                </a:solidFill>
              </a:rPr>
              <a:t> </a:t>
            </a:r>
            <a:r>
              <a:rPr lang="en-US" sz="1000" dirty="0" smtClean="0">
                <a:solidFill>
                  <a:schemeClr val="tx1"/>
                </a:solidFill>
              </a:rPr>
              <a:t>14 035,4</a:t>
            </a:r>
            <a:endParaRPr lang="ru-RU" sz="1000" dirty="0" smtClean="0">
              <a:solidFill>
                <a:schemeClr val="tx1"/>
              </a:solidFill>
            </a:endParaRPr>
          </a:p>
          <a:p>
            <a:pPr algn="ctr"/>
            <a:r>
              <a:rPr lang="ru-RU" sz="1000" dirty="0" smtClean="0">
                <a:solidFill>
                  <a:schemeClr val="tx1"/>
                </a:solidFill>
              </a:rPr>
              <a:t> </a:t>
            </a:r>
            <a:endParaRPr lang="ru-RU" sz="1000" dirty="0">
              <a:solidFill>
                <a:schemeClr val="tx1"/>
              </a:solidFill>
            </a:endParaRPr>
          </a:p>
        </p:txBody>
      </p:sp>
      <p:sp>
        <p:nvSpPr>
          <p:cNvPr id="77" name="Заголовок 1"/>
          <p:cNvSpPr txBox="1">
            <a:spLocks/>
          </p:cNvSpPr>
          <p:nvPr/>
        </p:nvSpPr>
        <p:spPr>
          <a:xfrm>
            <a:off x="259730" y="69850"/>
            <a:ext cx="7613498"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Font typeface="Georgia" pitchFamily="18" charset="0"/>
              <a:buNone/>
            </a:pPr>
            <a:r>
              <a:rPr lang="ru-RU" sz="2200" dirty="0" smtClean="0">
                <a:solidFill>
                  <a:schemeClr val="tx1"/>
                </a:solidFill>
                <a:effectLst/>
                <a:latin typeface="Times New Roman" panose="02020603050405020304" pitchFamily="18" charset="0"/>
                <a:cs typeface="Times New Roman" panose="02020603050405020304" pitchFamily="18" charset="0"/>
              </a:rPr>
              <a:t>Социальная поддержка отдельных категорий граждан</a:t>
            </a:r>
            <a:endParaRPr lang="ru-RU" sz="2200" dirty="0">
              <a:solidFill>
                <a:schemeClr val="tx1"/>
              </a:solidFill>
              <a:effectLst/>
              <a:latin typeface="Times New Roman" panose="02020603050405020304" pitchFamily="18" charset="0"/>
              <a:cs typeface="Times New Roman" panose="02020603050405020304" pitchFamily="18" charset="0"/>
            </a:endParaRPr>
          </a:p>
        </p:txBody>
      </p:sp>
      <p:cxnSp>
        <p:nvCxnSpPr>
          <p:cNvPr id="78" name="Прямая соединительная линия 77"/>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62" name="Скругленный прямоугольник 61"/>
          <p:cNvSpPr/>
          <p:nvPr/>
        </p:nvSpPr>
        <p:spPr>
          <a:xfrm>
            <a:off x="90953" y="4865233"/>
            <a:ext cx="1872455" cy="25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a:solidFill>
                  <a:schemeClr val="tx1"/>
                </a:solidFill>
              </a:rPr>
              <a:t>Обеспечение жильем инвалидов</a:t>
            </a:r>
          </a:p>
        </p:txBody>
      </p:sp>
      <p:sp>
        <p:nvSpPr>
          <p:cNvPr id="64" name="Скругленный прямоугольник 63"/>
          <p:cNvSpPr/>
          <p:nvPr/>
        </p:nvSpPr>
        <p:spPr>
          <a:xfrm>
            <a:off x="1983457" y="4865233"/>
            <a:ext cx="4305559" cy="25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a:solidFill>
                  <a:schemeClr val="tx1"/>
                </a:solidFill>
              </a:rPr>
              <a:t>Федеральный закон от 24.11.1995 № 181-ФЗ «О социальной защите инвалидов в Российской Федерации»</a:t>
            </a:r>
          </a:p>
        </p:txBody>
      </p:sp>
      <p:sp>
        <p:nvSpPr>
          <p:cNvPr id="66" name="Скругленный прямоугольник 65"/>
          <p:cNvSpPr/>
          <p:nvPr/>
        </p:nvSpPr>
        <p:spPr>
          <a:xfrm>
            <a:off x="6354625" y="4865233"/>
            <a:ext cx="900000" cy="25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a:solidFill>
                  <a:schemeClr val="tx1"/>
                </a:solidFill>
              </a:rPr>
              <a:t>3</a:t>
            </a:r>
            <a:r>
              <a:rPr lang="ru-RU" sz="1000" dirty="0" smtClean="0">
                <a:solidFill>
                  <a:schemeClr val="tx1"/>
                </a:solidFill>
              </a:rPr>
              <a:t>4 чел.</a:t>
            </a:r>
            <a:endParaRPr lang="ru-RU" sz="1000" dirty="0">
              <a:solidFill>
                <a:schemeClr val="tx1"/>
              </a:solidFill>
            </a:endParaRPr>
          </a:p>
        </p:txBody>
      </p:sp>
      <p:sp>
        <p:nvSpPr>
          <p:cNvPr id="68" name="Скругленный прямоугольник 67"/>
          <p:cNvSpPr/>
          <p:nvPr/>
        </p:nvSpPr>
        <p:spPr>
          <a:xfrm>
            <a:off x="7316121" y="4865233"/>
            <a:ext cx="828000" cy="25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30 193,3</a:t>
            </a:r>
            <a:endParaRPr lang="ru-RU" sz="1000" dirty="0">
              <a:solidFill>
                <a:schemeClr val="tx1"/>
              </a:solidFill>
            </a:endParaRPr>
          </a:p>
        </p:txBody>
      </p:sp>
      <p:sp>
        <p:nvSpPr>
          <p:cNvPr id="48" name="Скругленный прямоугольник 47"/>
          <p:cNvSpPr/>
          <p:nvPr/>
        </p:nvSpPr>
        <p:spPr>
          <a:xfrm>
            <a:off x="78581" y="2509394"/>
            <a:ext cx="1872455"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a:solidFill>
                  <a:schemeClr val="tx1"/>
                </a:solidFill>
              </a:rPr>
              <a:t>Обеспечение жильем ветеранов Великой Отечественной войны</a:t>
            </a:r>
          </a:p>
        </p:txBody>
      </p:sp>
      <p:sp>
        <p:nvSpPr>
          <p:cNvPr id="49" name="Скругленный прямоугольник 48"/>
          <p:cNvSpPr/>
          <p:nvPr/>
        </p:nvSpPr>
        <p:spPr>
          <a:xfrm>
            <a:off x="1971086" y="2509394"/>
            <a:ext cx="4305559"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a:solidFill>
                  <a:schemeClr val="tx1"/>
                </a:solidFill>
              </a:rPr>
              <a:t>Федеральный закон от 12.01.1995  № 5-ФЗ «О ветеранах», Указ Президента Российской Федерации от 07.05.2008 № 714 «Об обеспечении жильем ветеранов Великой Отечественной войны 1941 - 1945 годов»</a:t>
            </a:r>
          </a:p>
        </p:txBody>
      </p:sp>
      <p:sp>
        <p:nvSpPr>
          <p:cNvPr id="70" name="Скругленный прямоугольник 69"/>
          <p:cNvSpPr/>
          <p:nvPr/>
        </p:nvSpPr>
        <p:spPr>
          <a:xfrm>
            <a:off x="6342254" y="2509394"/>
            <a:ext cx="900000"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6 чел.</a:t>
            </a:r>
            <a:endParaRPr lang="ru-RU" sz="1000" dirty="0">
              <a:solidFill>
                <a:schemeClr val="tx1"/>
              </a:solidFill>
            </a:endParaRPr>
          </a:p>
        </p:txBody>
      </p:sp>
      <p:sp>
        <p:nvSpPr>
          <p:cNvPr id="72" name="Скругленный прямоугольник 71"/>
          <p:cNvSpPr/>
          <p:nvPr/>
        </p:nvSpPr>
        <p:spPr>
          <a:xfrm>
            <a:off x="7315866" y="2509394"/>
            <a:ext cx="828000"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19 675,1</a:t>
            </a:r>
            <a:endParaRPr lang="ru-RU" sz="1000" dirty="0">
              <a:solidFill>
                <a:schemeClr val="tx1"/>
              </a:solidFill>
            </a:endParaRPr>
          </a:p>
        </p:txBody>
      </p:sp>
      <p:sp>
        <p:nvSpPr>
          <p:cNvPr id="74" name="Скругленный прямоугольник 73"/>
          <p:cNvSpPr/>
          <p:nvPr/>
        </p:nvSpPr>
        <p:spPr>
          <a:xfrm>
            <a:off x="78581" y="2127164"/>
            <a:ext cx="1872455"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a:solidFill>
                  <a:schemeClr val="tx1"/>
                </a:solidFill>
              </a:rPr>
              <a:t>Обеспечение жильем ветеранов боевых действий</a:t>
            </a:r>
          </a:p>
        </p:txBody>
      </p:sp>
      <p:sp>
        <p:nvSpPr>
          <p:cNvPr id="75" name="Скругленный прямоугольник 74"/>
          <p:cNvSpPr/>
          <p:nvPr/>
        </p:nvSpPr>
        <p:spPr>
          <a:xfrm>
            <a:off x="1971085" y="2127164"/>
            <a:ext cx="4305559"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a:solidFill>
                  <a:schemeClr val="tx1"/>
                </a:solidFill>
              </a:rPr>
              <a:t>Федеральный закон от 12.01.1995  № 5-ФЗ «О ветеранах»</a:t>
            </a:r>
          </a:p>
        </p:txBody>
      </p:sp>
      <p:sp>
        <p:nvSpPr>
          <p:cNvPr id="76" name="Скругленный прямоугольник 75"/>
          <p:cNvSpPr/>
          <p:nvPr/>
        </p:nvSpPr>
        <p:spPr>
          <a:xfrm>
            <a:off x="6342253" y="2127164"/>
            <a:ext cx="90000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62 чел.</a:t>
            </a:r>
            <a:endParaRPr lang="ru-RU" sz="1000" dirty="0">
              <a:solidFill>
                <a:srgbClr val="FF0000"/>
              </a:solidFill>
            </a:endParaRPr>
          </a:p>
        </p:txBody>
      </p:sp>
      <p:sp>
        <p:nvSpPr>
          <p:cNvPr id="80" name="Скругленный прямоугольник 79"/>
          <p:cNvSpPr/>
          <p:nvPr/>
        </p:nvSpPr>
        <p:spPr>
          <a:xfrm>
            <a:off x="7315865" y="2127164"/>
            <a:ext cx="82800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45 499,2</a:t>
            </a:r>
            <a:endParaRPr lang="ru-RU" sz="1000" dirty="0">
              <a:solidFill>
                <a:schemeClr val="tx1"/>
              </a:solidFill>
            </a:endParaRPr>
          </a:p>
        </p:txBody>
      </p:sp>
      <p:sp>
        <p:nvSpPr>
          <p:cNvPr id="81" name="Скругленный прямоугольник 80"/>
          <p:cNvSpPr/>
          <p:nvPr/>
        </p:nvSpPr>
        <p:spPr>
          <a:xfrm>
            <a:off x="8197071" y="1631854"/>
            <a:ext cx="828000" cy="41554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900" dirty="0" smtClean="0">
                <a:solidFill>
                  <a:schemeClr val="tx1"/>
                </a:solidFill>
              </a:rPr>
              <a:t>1 881 597,2</a:t>
            </a:r>
            <a:endParaRPr lang="ru-RU" sz="900" dirty="0">
              <a:solidFill>
                <a:schemeClr val="tx1"/>
              </a:solidFill>
            </a:endParaRPr>
          </a:p>
        </p:txBody>
      </p:sp>
      <p:sp>
        <p:nvSpPr>
          <p:cNvPr id="82" name="Скругленный прямоугольник 81"/>
          <p:cNvSpPr/>
          <p:nvPr/>
        </p:nvSpPr>
        <p:spPr>
          <a:xfrm>
            <a:off x="8197071" y="3783380"/>
            <a:ext cx="828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a:t>
            </a:r>
            <a:r>
              <a:rPr lang="en-US" sz="1000" dirty="0" smtClean="0">
                <a:solidFill>
                  <a:schemeClr val="tx1"/>
                </a:solidFill>
              </a:rPr>
              <a:t>4</a:t>
            </a:r>
            <a:r>
              <a:rPr lang="ru-RU" sz="1000" dirty="0" smtClean="0">
                <a:solidFill>
                  <a:schemeClr val="tx1"/>
                </a:solidFill>
              </a:rPr>
              <a:t> </a:t>
            </a:r>
            <a:r>
              <a:rPr lang="en-US" sz="1000" dirty="0" smtClean="0">
                <a:solidFill>
                  <a:schemeClr val="tx1"/>
                </a:solidFill>
              </a:rPr>
              <a:t>153,3</a:t>
            </a:r>
            <a:endParaRPr lang="ru-RU" sz="1000" dirty="0" smtClean="0">
              <a:solidFill>
                <a:schemeClr val="tx1"/>
              </a:solidFill>
            </a:endParaRPr>
          </a:p>
        </p:txBody>
      </p:sp>
      <p:sp>
        <p:nvSpPr>
          <p:cNvPr id="83" name="Скругленный прямоугольник 82"/>
          <p:cNvSpPr/>
          <p:nvPr/>
        </p:nvSpPr>
        <p:spPr>
          <a:xfrm>
            <a:off x="8197071" y="3430718"/>
            <a:ext cx="828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sz="1000" dirty="0" smtClean="0">
              <a:solidFill>
                <a:schemeClr val="tx1"/>
              </a:solidFill>
            </a:endParaRPr>
          </a:p>
          <a:p>
            <a:pPr algn="ctr"/>
            <a:r>
              <a:rPr lang="en-US" sz="1000" dirty="0" smtClean="0">
                <a:solidFill>
                  <a:schemeClr val="tx1"/>
                </a:solidFill>
              </a:rPr>
              <a:t>11 014,5</a:t>
            </a:r>
            <a:endParaRPr lang="ru-RU" sz="1000" dirty="0" smtClean="0">
              <a:solidFill>
                <a:schemeClr val="tx1"/>
              </a:solidFill>
            </a:endParaRPr>
          </a:p>
          <a:p>
            <a:pPr algn="ctr"/>
            <a:r>
              <a:rPr lang="ru-RU" sz="1000" dirty="0" smtClean="0">
                <a:solidFill>
                  <a:schemeClr val="tx1"/>
                </a:solidFill>
              </a:rPr>
              <a:t> </a:t>
            </a:r>
            <a:endParaRPr lang="ru-RU" sz="1000" dirty="0">
              <a:solidFill>
                <a:schemeClr val="tx1"/>
              </a:solidFill>
            </a:endParaRPr>
          </a:p>
        </p:txBody>
      </p:sp>
      <p:sp>
        <p:nvSpPr>
          <p:cNvPr id="84" name="Скругленный прямоугольник 83"/>
          <p:cNvSpPr/>
          <p:nvPr/>
        </p:nvSpPr>
        <p:spPr>
          <a:xfrm>
            <a:off x="8197071" y="2970056"/>
            <a:ext cx="828000"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000" dirty="0" smtClean="0">
                <a:solidFill>
                  <a:schemeClr val="tx1"/>
                </a:solidFill>
              </a:rPr>
              <a:t>23 803,1</a:t>
            </a:r>
            <a:endParaRPr lang="ru-RU" sz="1000" dirty="0" smtClean="0">
              <a:solidFill>
                <a:schemeClr val="tx1"/>
              </a:solidFill>
            </a:endParaRPr>
          </a:p>
        </p:txBody>
      </p:sp>
      <p:sp>
        <p:nvSpPr>
          <p:cNvPr id="85" name="Скругленный прямоугольник 84"/>
          <p:cNvSpPr/>
          <p:nvPr/>
        </p:nvSpPr>
        <p:spPr>
          <a:xfrm>
            <a:off x="8209188" y="4370915"/>
            <a:ext cx="828000" cy="43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000" dirty="0" smtClean="0">
                <a:solidFill>
                  <a:schemeClr val="tx1"/>
                </a:solidFill>
              </a:rPr>
              <a:t>428 939,4</a:t>
            </a:r>
            <a:endParaRPr lang="ru-RU" sz="1000" dirty="0" smtClean="0">
              <a:solidFill>
                <a:schemeClr val="tx1"/>
              </a:solidFill>
            </a:endParaRPr>
          </a:p>
        </p:txBody>
      </p:sp>
      <p:sp>
        <p:nvSpPr>
          <p:cNvPr id="86" name="Скругленный прямоугольник 85"/>
          <p:cNvSpPr/>
          <p:nvPr/>
        </p:nvSpPr>
        <p:spPr>
          <a:xfrm>
            <a:off x="8209188" y="5163019"/>
            <a:ext cx="828000" cy="57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26 </a:t>
            </a:r>
            <a:r>
              <a:rPr lang="en-US" sz="1000" dirty="0" smtClean="0">
                <a:solidFill>
                  <a:schemeClr val="tx1"/>
                </a:solidFill>
              </a:rPr>
              <a:t>150,2</a:t>
            </a:r>
            <a:endParaRPr lang="ru-RU" sz="1000" dirty="0">
              <a:solidFill>
                <a:schemeClr val="tx1"/>
              </a:solidFill>
            </a:endParaRPr>
          </a:p>
        </p:txBody>
      </p:sp>
      <p:sp>
        <p:nvSpPr>
          <p:cNvPr id="87" name="Скругленный прямоугольник 86"/>
          <p:cNvSpPr/>
          <p:nvPr/>
        </p:nvSpPr>
        <p:spPr>
          <a:xfrm>
            <a:off x="8209188" y="5775059"/>
            <a:ext cx="82800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000" dirty="0" smtClean="0">
                <a:solidFill>
                  <a:schemeClr val="tx1"/>
                </a:solidFill>
              </a:rPr>
              <a:t>997,0</a:t>
            </a:r>
            <a:endParaRPr lang="ru-RU" sz="1000" dirty="0" smtClean="0">
              <a:solidFill>
                <a:schemeClr val="tx1"/>
              </a:solidFill>
            </a:endParaRPr>
          </a:p>
        </p:txBody>
      </p:sp>
      <p:sp>
        <p:nvSpPr>
          <p:cNvPr id="88" name="Скругленный прямоугольник 87"/>
          <p:cNvSpPr/>
          <p:nvPr/>
        </p:nvSpPr>
        <p:spPr>
          <a:xfrm>
            <a:off x="8209188" y="6140583"/>
            <a:ext cx="828000" cy="46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 </a:t>
            </a:r>
            <a:r>
              <a:rPr lang="en-US" sz="1000" dirty="0" smtClean="0">
                <a:solidFill>
                  <a:schemeClr val="tx1"/>
                </a:solidFill>
              </a:rPr>
              <a:t>14 035,4</a:t>
            </a:r>
            <a:endParaRPr lang="ru-RU" sz="1000" dirty="0">
              <a:solidFill>
                <a:schemeClr val="tx1"/>
              </a:solidFill>
            </a:endParaRPr>
          </a:p>
        </p:txBody>
      </p:sp>
      <p:sp>
        <p:nvSpPr>
          <p:cNvPr id="89" name="Скругленный прямоугольник 88"/>
          <p:cNvSpPr/>
          <p:nvPr/>
        </p:nvSpPr>
        <p:spPr>
          <a:xfrm>
            <a:off x="8209187" y="4865233"/>
            <a:ext cx="828000" cy="25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29 911,6</a:t>
            </a:r>
            <a:endParaRPr lang="ru-RU" sz="1000" dirty="0">
              <a:solidFill>
                <a:schemeClr val="tx1"/>
              </a:solidFill>
            </a:endParaRPr>
          </a:p>
        </p:txBody>
      </p:sp>
      <p:sp>
        <p:nvSpPr>
          <p:cNvPr id="90" name="Скругленный прямоугольник 89"/>
          <p:cNvSpPr/>
          <p:nvPr/>
        </p:nvSpPr>
        <p:spPr>
          <a:xfrm>
            <a:off x="8196816" y="2509394"/>
            <a:ext cx="828000"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8 653,0</a:t>
            </a:r>
            <a:endParaRPr lang="ru-RU" sz="1000" dirty="0">
              <a:solidFill>
                <a:schemeClr val="tx1"/>
              </a:solidFill>
            </a:endParaRPr>
          </a:p>
        </p:txBody>
      </p:sp>
      <p:sp>
        <p:nvSpPr>
          <p:cNvPr id="91" name="Скругленный прямоугольник 90"/>
          <p:cNvSpPr/>
          <p:nvPr/>
        </p:nvSpPr>
        <p:spPr>
          <a:xfrm>
            <a:off x="8208496" y="2132856"/>
            <a:ext cx="82800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44 861,9</a:t>
            </a:r>
            <a:endParaRPr lang="ru-RU" sz="1000" dirty="0">
              <a:solidFill>
                <a:schemeClr val="tx1"/>
              </a:solidFill>
            </a:endParaRPr>
          </a:p>
        </p:txBody>
      </p:sp>
      <p:sp>
        <p:nvSpPr>
          <p:cNvPr id="94" name="Скругленный прямоугольник 93"/>
          <p:cNvSpPr/>
          <p:nvPr/>
        </p:nvSpPr>
        <p:spPr>
          <a:xfrm>
            <a:off x="7328719" y="678103"/>
            <a:ext cx="1692000" cy="349585"/>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900" b="1" dirty="0" smtClean="0">
                <a:solidFill>
                  <a:sysClr val="windowText" lastClr="000000"/>
                </a:solidFill>
              </a:rPr>
              <a:t>Объем расходов                на 2021 год (тыс. руб.)</a:t>
            </a:r>
            <a:endParaRPr lang="ru-RU" sz="900" b="1" dirty="0">
              <a:solidFill>
                <a:sysClr val="windowText" lastClr="000000"/>
              </a:solidFill>
            </a:endParaRPr>
          </a:p>
        </p:txBody>
      </p:sp>
      <p:sp>
        <p:nvSpPr>
          <p:cNvPr id="95" name="Скругленный прямоугольник 94"/>
          <p:cNvSpPr/>
          <p:nvPr/>
        </p:nvSpPr>
        <p:spPr>
          <a:xfrm>
            <a:off x="8228719" y="1068895"/>
            <a:ext cx="792000" cy="227455"/>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900" b="1" dirty="0" smtClean="0">
                <a:solidFill>
                  <a:sysClr val="windowText" lastClr="000000"/>
                </a:solidFill>
                <a:cs typeface="Times New Roman" panose="02020603050405020304" pitchFamily="18" charset="0"/>
              </a:rPr>
              <a:t>факт</a:t>
            </a:r>
            <a:endParaRPr lang="ru-RU" sz="900" b="1" dirty="0">
              <a:solidFill>
                <a:sysClr val="windowText" lastClr="000000"/>
              </a:solidFill>
              <a:cs typeface="Times New Roman" panose="02020603050405020304" pitchFamily="18" charset="0"/>
            </a:endParaRPr>
          </a:p>
        </p:txBody>
      </p:sp>
      <p:sp>
        <p:nvSpPr>
          <p:cNvPr id="3" name="Номер слайда 2"/>
          <p:cNvSpPr>
            <a:spLocks noGrp="1"/>
          </p:cNvSpPr>
          <p:nvPr>
            <p:ph type="sldNum" sz="quarter" idx="12"/>
          </p:nvPr>
        </p:nvSpPr>
        <p:spPr>
          <a:xfrm>
            <a:off x="8158942" y="6492875"/>
            <a:ext cx="1006489" cy="365125"/>
          </a:xfrm>
        </p:spPr>
        <p:txBody>
          <a:bodyPr/>
          <a:lstStyle/>
          <a:p>
            <a:pPr>
              <a:defRPr/>
            </a:pPr>
            <a:fld id="{667CCBFA-BFB9-4E9F-B6F6-694D72409F22}" type="slidenum">
              <a:rPr lang="ru-RU" smtClean="0"/>
              <a:pPr>
                <a:defRPr/>
              </a:pPr>
              <a:t>35</a:t>
            </a:fld>
            <a:endParaRPr lang="ru-RU" dirty="0"/>
          </a:p>
        </p:txBody>
      </p:sp>
    </p:spTree>
    <p:extLst>
      <p:ext uri="{BB962C8B-B14F-4D97-AF65-F5344CB8AC3E}">
        <p14:creationId xmlns:p14="http://schemas.microsoft.com/office/powerpoint/2010/main" val="37550092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Скругленный прямоугольник 61"/>
          <p:cNvSpPr/>
          <p:nvPr/>
        </p:nvSpPr>
        <p:spPr>
          <a:xfrm>
            <a:off x="101545" y="4320883"/>
            <a:ext cx="8928992" cy="183511"/>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000" b="1" dirty="0" smtClean="0">
                <a:solidFill>
                  <a:schemeClr val="tx1"/>
                </a:solidFill>
              </a:rPr>
              <a:t>Помощь малоимущим гражданам</a:t>
            </a:r>
            <a:endParaRPr lang="ru-RU" sz="1000" b="1" dirty="0">
              <a:solidFill>
                <a:schemeClr val="tx1"/>
              </a:solidFill>
            </a:endParaRPr>
          </a:p>
        </p:txBody>
      </p:sp>
      <p:sp>
        <p:nvSpPr>
          <p:cNvPr id="63" name="Скругленный прямоугольник 62"/>
          <p:cNvSpPr/>
          <p:nvPr/>
        </p:nvSpPr>
        <p:spPr>
          <a:xfrm>
            <a:off x="101545" y="4942075"/>
            <a:ext cx="2146126"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800" dirty="0">
                <a:solidFill>
                  <a:schemeClr val="tx1"/>
                </a:solidFill>
              </a:rPr>
              <a:t>Социальные выплаты </a:t>
            </a:r>
            <a:r>
              <a:rPr lang="ru-RU" sz="800" dirty="0" smtClean="0">
                <a:solidFill>
                  <a:schemeClr val="tx1"/>
                </a:solidFill>
              </a:rPr>
              <a:t>                     безработным гражданам</a:t>
            </a:r>
            <a:endParaRPr lang="ru-RU" sz="800" dirty="0">
              <a:solidFill>
                <a:schemeClr val="tx1"/>
              </a:solidFill>
            </a:endParaRPr>
          </a:p>
        </p:txBody>
      </p:sp>
      <p:sp>
        <p:nvSpPr>
          <p:cNvPr id="64" name="Скругленный прямоугольник 63"/>
          <p:cNvSpPr/>
          <p:nvPr/>
        </p:nvSpPr>
        <p:spPr>
          <a:xfrm>
            <a:off x="2327838" y="4955382"/>
            <a:ext cx="4116372"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700" dirty="0" smtClean="0"/>
              <a:t>Федеральный закон от </a:t>
            </a:r>
            <a:r>
              <a:rPr lang="ru-RU" sz="700" dirty="0"/>
              <a:t>19.04.1991 </a:t>
            </a:r>
            <a:r>
              <a:rPr lang="ru-RU" sz="700" dirty="0" smtClean="0"/>
              <a:t>№ 1032-1 «О </a:t>
            </a:r>
            <a:r>
              <a:rPr lang="ru-RU" sz="700" dirty="0"/>
              <a:t>занятости населения в Российской </a:t>
            </a:r>
            <a:r>
              <a:rPr lang="ru-RU" sz="700" dirty="0" smtClean="0"/>
              <a:t>Федерации» </a:t>
            </a:r>
            <a:endParaRPr lang="ru-RU" sz="700" dirty="0"/>
          </a:p>
        </p:txBody>
      </p:sp>
      <p:sp>
        <p:nvSpPr>
          <p:cNvPr id="66" name="Скругленный прямоугольник 65"/>
          <p:cNvSpPr/>
          <p:nvPr/>
        </p:nvSpPr>
        <p:spPr>
          <a:xfrm>
            <a:off x="101545" y="5302115"/>
            <a:ext cx="2146126"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smtClean="0">
                <a:solidFill>
                  <a:schemeClr val="tx1"/>
                </a:solidFill>
              </a:rPr>
              <a:t>Пособия учащимся, нуждающимся в приобретении проездных билетов</a:t>
            </a:r>
            <a:endParaRPr lang="ru-RU" sz="800" dirty="0">
              <a:solidFill>
                <a:schemeClr val="tx1"/>
              </a:solidFill>
            </a:endParaRPr>
          </a:p>
        </p:txBody>
      </p:sp>
      <p:sp>
        <p:nvSpPr>
          <p:cNvPr id="67" name="Скругленный прямоугольник 66"/>
          <p:cNvSpPr/>
          <p:nvPr/>
        </p:nvSpPr>
        <p:spPr>
          <a:xfrm>
            <a:off x="2327838" y="5315422"/>
            <a:ext cx="4116372"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Закон Чувашской Республики от 30.07.2013 № 50 «Об образовании в Чувашской Республике»</a:t>
            </a:r>
            <a:endParaRPr lang="ru-RU" sz="700" dirty="0">
              <a:solidFill>
                <a:schemeClr val="tx1"/>
              </a:solidFill>
            </a:endParaRPr>
          </a:p>
        </p:txBody>
      </p:sp>
      <p:sp>
        <p:nvSpPr>
          <p:cNvPr id="69" name="Скругленный прямоугольник 68"/>
          <p:cNvSpPr/>
          <p:nvPr/>
        </p:nvSpPr>
        <p:spPr>
          <a:xfrm>
            <a:off x="6510643" y="4947730"/>
            <a:ext cx="90000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27 861 чел.</a:t>
            </a:r>
            <a:endParaRPr lang="ru-RU" sz="1000" dirty="0">
              <a:solidFill>
                <a:schemeClr val="tx1"/>
              </a:solidFill>
            </a:endParaRPr>
          </a:p>
        </p:txBody>
      </p:sp>
      <p:sp>
        <p:nvSpPr>
          <p:cNvPr id="71" name="Скругленный прямоугольник 70"/>
          <p:cNvSpPr/>
          <p:nvPr/>
        </p:nvSpPr>
        <p:spPr>
          <a:xfrm>
            <a:off x="6510643" y="5307770"/>
            <a:ext cx="90000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920 чел.</a:t>
            </a:r>
            <a:endParaRPr lang="ru-RU" sz="1000" dirty="0">
              <a:solidFill>
                <a:schemeClr val="tx1"/>
              </a:solidFill>
            </a:endParaRPr>
          </a:p>
        </p:txBody>
      </p:sp>
      <p:sp>
        <p:nvSpPr>
          <p:cNvPr id="72" name="Скругленный прямоугольник 71"/>
          <p:cNvSpPr/>
          <p:nvPr/>
        </p:nvSpPr>
        <p:spPr>
          <a:xfrm>
            <a:off x="101545" y="4561799"/>
            <a:ext cx="2146126"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smtClean="0">
                <a:solidFill>
                  <a:schemeClr val="tx1"/>
                </a:solidFill>
              </a:rPr>
              <a:t>Субсидии на оплату жилого помещения и коммунальных услуг</a:t>
            </a:r>
            <a:endParaRPr lang="ru-RU" sz="800" dirty="0">
              <a:solidFill>
                <a:schemeClr val="tx1"/>
              </a:solidFill>
            </a:endParaRPr>
          </a:p>
        </p:txBody>
      </p:sp>
      <p:sp>
        <p:nvSpPr>
          <p:cNvPr id="73" name="Скругленный прямоугольник 72"/>
          <p:cNvSpPr/>
          <p:nvPr/>
        </p:nvSpPr>
        <p:spPr>
          <a:xfrm>
            <a:off x="2327838" y="4575106"/>
            <a:ext cx="4116372"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Статья 159 Жилищного Кодекса Российской Федерации</a:t>
            </a:r>
            <a:endParaRPr lang="ru-RU" sz="700" dirty="0">
              <a:solidFill>
                <a:schemeClr val="tx1"/>
              </a:solidFill>
            </a:endParaRPr>
          </a:p>
        </p:txBody>
      </p:sp>
      <p:sp>
        <p:nvSpPr>
          <p:cNvPr id="74" name="Скругленный прямоугольник 73"/>
          <p:cNvSpPr/>
          <p:nvPr/>
        </p:nvSpPr>
        <p:spPr>
          <a:xfrm>
            <a:off x="6510643" y="4567454"/>
            <a:ext cx="90000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17 973 сем.</a:t>
            </a:r>
            <a:endParaRPr lang="ru-RU" sz="1000" dirty="0">
              <a:solidFill>
                <a:schemeClr val="tx1"/>
              </a:solidFill>
            </a:endParaRPr>
          </a:p>
        </p:txBody>
      </p:sp>
      <p:sp>
        <p:nvSpPr>
          <p:cNvPr id="32" name="Скругленный прямоугольник 31"/>
          <p:cNvSpPr/>
          <p:nvPr/>
        </p:nvSpPr>
        <p:spPr>
          <a:xfrm>
            <a:off x="101545" y="5698123"/>
            <a:ext cx="8928992" cy="183511"/>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000" b="1" dirty="0" smtClean="0">
                <a:solidFill>
                  <a:schemeClr val="tx1"/>
                </a:solidFill>
              </a:rPr>
              <a:t>Поддержка молодых семей</a:t>
            </a:r>
            <a:endParaRPr lang="ru-RU" sz="1000" b="1" dirty="0">
              <a:solidFill>
                <a:schemeClr val="tx1"/>
              </a:solidFill>
            </a:endParaRPr>
          </a:p>
        </p:txBody>
      </p:sp>
      <p:sp>
        <p:nvSpPr>
          <p:cNvPr id="33" name="Скругленный прямоугольник 32"/>
          <p:cNvSpPr/>
          <p:nvPr/>
        </p:nvSpPr>
        <p:spPr>
          <a:xfrm>
            <a:off x="101545" y="6346195"/>
            <a:ext cx="2146126"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a:solidFill>
                  <a:schemeClr val="tx1"/>
                </a:solidFill>
              </a:rPr>
              <a:t>Возмещение части затрат на уплату процентов по ипотечным кредитам</a:t>
            </a:r>
          </a:p>
        </p:txBody>
      </p:sp>
      <p:sp>
        <p:nvSpPr>
          <p:cNvPr id="34" name="Скругленный прямоугольник 33"/>
          <p:cNvSpPr/>
          <p:nvPr/>
        </p:nvSpPr>
        <p:spPr>
          <a:xfrm>
            <a:off x="2327838" y="6359502"/>
            <a:ext cx="4116372"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700" dirty="0" smtClean="0"/>
              <a:t>Постановления </a:t>
            </a:r>
            <a:r>
              <a:rPr lang="ru-RU" sz="700" dirty="0"/>
              <a:t>Кабинета Министров Чувашской Республики от 24.07.2002 № </a:t>
            </a:r>
            <a:r>
              <a:rPr lang="ru-RU" sz="700" dirty="0" smtClean="0"/>
              <a:t>202, от </a:t>
            </a:r>
            <a:r>
              <a:rPr lang="ru-RU" sz="700" dirty="0"/>
              <a:t>24.10.2011 </a:t>
            </a:r>
            <a:r>
              <a:rPr lang="ru-RU" sz="700" dirty="0" smtClean="0"/>
              <a:t>№ </a:t>
            </a:r>
            <a:r>
              <a:rPr lang="ru-RU" sz="700" dirty="0"/>
              <a:t>446 </a:t>
            </a:r>
            <a:r>
              <a:rPr lang="ru-RU" sz="700" dirty="0" smtClean="0"/>
              <a:t>«Об </a:t>
            </a:r>
            <a:r>
              <a:rPr lang="ru-RU" sz="700" dirty="0"/>
              <a:t>утверждении Порядка возмещения части затрат на уплату процентов по ипотечным кредитам (займам</a:t>
            </a:r>
            <a:r>
              <a:rPr lang="ru-RU" sz="700" dirty="0" smtClean="0"/>
              <a:t>)…»</a:t>
            </a:r>
            <a:endParaRPr lang="ru-RU" sz="700" dirty="0"/>
          </a:p>
        </p:txBody>
      </p:sp>
      <p:sp>
        <p:nvSpPr>
          <p:cNvPr id="35" name="Скругленный прямоугольник 34"/>
          <p:cNvSpPr/>
          <p:nvPr/>
        </p:nvSpPr>
        <p:spPr>
          <a:xfrm>
            <a:off x="6510643" y="6351850"/>
            <a:ext cx="90000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2 079 </a:t>
            </a:r>
            <a:r>
              <a:rPr lang="ru-RU" sz="1000" dirty="0">
                <a:solidFill>
                  <a:schemeClr val="tx1"/>
                </a:solidFill>
              </a:rPr>
              <a:t>чел</a:t>
            </a:r>
            <a:r>
              <a:rPr lang="ru-RU" sz="1000" dirty="0" smtClean="0">
                <a:solidFill>
                  <a:schemeClr val="tx1"/>
                </a:solidFill>
              </a:rPr>
              <a:t>.</a:t>
            </a:r>
          </a:p>
        </p:txBody>
      </p:sp>
      <p:sp>
        <p:nvSpPr>
          <p:cNvPr id="36" name="Скругленный прямоугольник 35"/>
          <p:cNvSpPr/>
          <p:nvPr/>
        </p:nvSpPr>
        <p:spPr>
          <a:xfrm>
            <a:off x="101545" y="5937506"/>
            <a:ext cx="2146126"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smtClean="0">
                <a:solidFill>
                  <a:schemeClr val="tx1"/>
                </a:solidFill>
              </a:rPr>
              <a:t>Обеспечение </a:t>
            </a:r>
            <a:r>
              <a:rPr lang="ru-RU" sz="800" dirty="0">
                <a:solidFill>
                  <a:schemeClr val="tx1"/>
                </a:solidFill>
              </a:rPr>
              <a:t>жильем молодых семей</a:t>
            </a:r>
          </a:p>
        </p:txBody>
      </p:sp>
      <p:sp>
        <p:nvSpPr>
          <p:cNvPr id="37" name="Скругленный прямоугольник 36"/>
          <p:cNvSpPr/>
          <p:nvPr/>
        </p:nvSpPr>
        <p:spPr>
          <a:xfrm>
            <a:off x="2327838" y="5950813"/>
            <a:ext cx="4116372"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a:solidFill>
                  <a:schemeClr val="tx1"/>
                </a:solidFill>
              </a:rPr>
              <a:t>Постановление Кабинета Министров </a:t>
            </a:r>
            <a:r>
              <a:rPr lang="ru-RU" sz="700" dirty="0" smtClean="0">
                <a:solidFill>
                  <a:schemeClr val="tx1"/>
                </a:solidFill>
              </a:rPr>
              <a:t>Чувашской Республики </a:t>
            </a:r>
            <a:r>
              <a:rPr lang="ru-RU" sz="700" dirty="0">
                <a:solidFill>
                  <a:schemeClr val="tx1"/>
                </a:solidFill>
              </a:rPr>
              <a:t>от 20.12.2010 </a:t>
            </a:r>
            <a:r>
              <a:rPr lang="ru-RU" sz="700" dirty="0" smtClean="0">
                <a:solidFill>
                  <a:schemeClr val="tx1"/>
                </a:solidFill>
              </a:rPr>
              <a:t>№ </a:t>
            </a:r>
            <a:r>
              <a:rPr lang="ru-RU" sz="700" dirty="0">
                <a:solidFill>
                  <a:schemeClr val="tx1"/>
                </a:solidFill>
              </a:rPr>
              <a:t>448 </a:t>
            </a:r>
            <a:r>
              <a:rPr lang="ru-RU" sz="700" dirty="0" smtClean="0">
                <a:solidFill>
                  <a:schemeClr val="tx1"/>
                </a:solidFill>
              </a:rPr>
              <a:t>«Об </a:t>
            </a:r>
            <a:r>
              <a:rPr lang="ru-RU" sz="700" dirty="0">
                <a:solidFill>
                  <a:schemeClr val="tx1"/>
                </a:solidFill>
              </a:rPr>
              <a:t>утверждении Правил предоставления средств из республиканского бюджета </a:t>
            </a:r>
            <a:r>
              <a:rPr lang="ru-RU" sz="700" dirty="0" smtClean="0">
                <a:solidFill>
                  <a:schemeClr val="tx1"/>
                </a:solidFill>
              </a:rPr>
              <a:t>ЧР </a:t>
            </a:r>
            <a:r>
              <a:rPr lang="ru-RU" sz="700" dirty="0">
                <a:solidFill>
                  <a:schemeClr val="tx1"/>
                </a:solidFill>
              </a:rPr>
              <a:t>на предоставление социальных выплат молодым семьям на приобретение </a:t>
            </a:r>
            <a:r>
              <a:rPr lang="ru-RU" sz="700" dirty="0" smtClean="0">
                <a:solidFill>
                  <a:schemeClr val="tx1"/>
                </a:solidFill>
              </a:rPr>
              <a:t>жилья»</a:t>
            </a:r>
            <a:endParaRPr lang="ru-RU" sz="700" dirty="0">
              <a:solidFill>
                <a:schemeClr val="tx1"/>
              </a:solidFill>
            </a:endParaRPr>
          </a:p>
        </p:txBody>
      </p:sp>
      <p:sp>
        <p:nvSpPr>
          <p:cNvPr id="40" name="Скругленный прямоугольник 39"/>
          <p:cNvSpPr/>
          <p:nvPr/>
        </p:nvSpPr>
        <p:spPr>
          <a:xfrm>
            <a:off x="6510643" y="5943161"/>
            <a:ext cx="900000"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662 сем. </a:t>
            </a:r>
            <a:endParaRPr lang="ru-RU" sz="1000" dirty="0">
              <a:solidFill>
                <a:schemeClr val="tx1"/>
              </a:solidFill>
            </a:endParaRPr>
          </a:p>
        </p:txBody>
      </p:sp>
      <p:sp>
        <p:nvSpPr>
          <p:cNvPr id="41" name="Скругленный прямоугольник 40"/>
          <p:cNvSpPr/>
          <p:nvPr/>
        </p:nvSpPr>
        <p:spPr>
          <a:xfrm>
            <a:off x="7471884" y="2175386"/>
            <a:ext cx="794698"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800" dirty="0" smtClean="0">
                <a:solidFill>
                  <a:schemeClr val="tx1"/>
                </a:solidFill>
              </a:rPr>
              <a:t>3 563 014,2</a:t>
            </a:r>
            <a:endParaRPr lang="ru-RU" sz="800" dirty="0">
              <a:solidFill>
                <a:schemeClr val="tx1"/>
              </a:solidFill>
            </a:endParaRPr>
          </a:p>
        </p:txBody>
      </p:sp>
      <p:sp>
        <p:nvSpPr>
          <p:cNvPr id="43" name="Скругленный прямоугольник 42"/>
          <p:cNvSpPr/>
          <p:nvPr/>
        </p:nvSpPr>
        <p:spPr>
          <a:xfrm>
            <a:off x="101545" y="2169731"/>
            <a:ext cx="2146126"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smtClean="0">
                <a:solidFill>
                  <a:schemeClr val="tx1"/>
                </a:solidFill>
              </a:rPr>
              <a:t>Ежемесячная выплата на детей в возрасте от 3 до 7 лет включительно</a:t>
            </a:r>
            <a:endParaRPr lang="ru-RU" sz="800" dirty="0">
              <a:solidFill>
                <a:schemeClr val="tx1"/>
              </a:solidFill>
            </a:endParaRPr>
          </a:p>
        </p:txBody>
      </p:sp>
      <p:sp>
        <p:nvSpPr>
          <p:cNvPr id="44" name="Скругленный прямоугольник 43"/>
          <p:cNvSpPr/>
          <p:nvPr/>
        </p:nvSpPr>
        <p:spPr>
          <a:xfrm>
            <a:off x="101545" y="1188250"/>
            <a:ext cx="8928992" cy="215437"/>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000" b="1" dirty="0" smtClean="0">
                <a:solidFill>
                  <a:schemeClr val="tx1"/>
                </a:solidFill>
              </a:rPr>
              <a:t>Поддержка материнства и детства </a:t>
            </a:r>
            <a:endParaRPr lang="ru-RU" sz="1000" b="1" dirty="0">
              <a:solidFill>
                <a:schemeClr val="tx1"/>
              </a:solidFill>
            </a:endParaRPr>
          </a:p>
        </p:txBody>
      </p:sp>
      <p:sp>
        <p:nvSpPr>
          <p:cNvPr id="45" name="Скругленный прямоугольник 44"/>
          <p:cNvSpPr/>
          <p:nvPr/>
        </p:nvSpPr>
        <p:spPr>
          <a:xfrm>
            <a:off x="101545" y="1809723"/>
            <a:ext cx="2146126" cy="36000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endParaRPr lang="ru-RU" sz="800" dirty="0" smtClean="0">
              <a:solidFill>
                <a:schemeClr val="tx1"/>
              </a:solidFill>
            </a:endParaRPr>
          </a:p>
          <a:p>
            <a:pPr algn="just"/>
            <a:r>
              <a:rPr lang="ru-RU" sz="800" dirty="0" smtClean="0">
                <a:solidFill>
                  <a:schemeClr val="tx1"/>
                </a:solidFill>
              </a:rPr>
              <a:t>Ежемесячная выплата в связи с рождением (усыновлением) первого ребенка </a:t>
            </a:r>
          </a:p>
          <a:p>
            <a:pPr algn="just"/>
            <a:endParaRPr lang="ru-RU" sz="800" dirty="0" smtClean="0">
              <a:solidFill>
                <a:schemeClr val="tx1"/>
              </a:solidFill>
            </a:endParaRPr>
          </a:p>
        </p:txBody>
      </p:sp>
      <p:sp>
        <p:nvSpPr>
          <p:cNvPr id="46" name="Скругленный прямоугольник 45"/>
          <p:cNvSpPr/>
          <p:nvPr/>
        </p:nvSpPr>
        <p:spPr>
          <a:xfrm>
            <a:off x="2327836" y="1823030"/>
            <a:ext cx="4116372"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700" dirty="0" smtClean="0">
                <a:solidFill>
                  <a:schemeClr val="tx1"/>
                </a:solidFill>
              </a:rPr>
              <a:t>Федеральный закон </a:t>
            </a:r>
            <a:r>
              <a:rPr lang="ru-RU" sz="700" dirty="0">
                <a:solidFill>
                  <a:schemeClr val="tx1"/>
                </a:solidFill>
              </a:rPr>
              <a:t>от </a:t>
            </a:r>
            <a:r>
              <a:rPr lang="ru-RU" sz="700" dirty="0" smtClean="0"/>
              <a:t>28.12.2017 № 418-ФЗ «О ежемесячных  </a:t>
            </a:r>
            <a:r>
              <a:rPr lang="ru-RU" sz="700" dirty="0"/>
              <a:t>выплатах семьям, имеющим </a:t>
            </a:r>
            <a:r>
              <a:rPr lang="ru-RU" sz="700" dirty="0" smtClean="0"/>
              <a:t>детей»</a:t>
            </a:r>
            <a:endParaRPr lang="ru-RU" sz="700" dirty="0">
              <a:solidFill>
                <a:schemeClr val="tx1"/>
              </a:solidFill>
            </a:endParaRPr>
          </a:p>
        </p:txBody>
      </p:sp>
      <p:sp>
        <p:nvSpPr>
          <p:cNvPr id="49" name="Скругленный прямоугольник 48"/>
          <p:cNvSpPr/>
          <p:nvPr/>
        </p:nvSpPr>
        <p:spPr>
          <a:xfrm>
            <a:off x="101545" y="2529771"/>
            <a:ext cx="2146126" cy="576000"/>
          </a:xfrm>
          <a:prstGeom prst="roundRect">
            <a:avLst>
              <a:gd name="adj" fmla="val 19607"/>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a:solidFill>
                  <a:schemeClr val="tx1"/>
                </a:solidFill>
              </a:rPr>
              <a:t>Ежемесячная денежная выплата, назначаемая </a:t>
            </a:r>
            <a:r>
              <a:rPr lang="ru-RU" sz="800" dirty="0" smtClean="0">
                <a:solidFill>
                  <a:schemeClr val="tx1"/>
                </a:solidFill>
              </a:rPr>
              <a:t>при рождении </a:t>
            </a:r>
            <a:r>
              <a:rPr lang="ru-RU" sz="800" dirty="0">
                <a:solidFill>
                  <a:schemeClr val="tx1"/>
                </a:solidFill>
              </a:rPr>
              <a:t>(</a:t>
            </a:r>
            <a:r>
              <a:rPr lang="ru-RU" sz="800" dirty="0" smtClean="0">
                <a:solidFill>
                  <a:schemeClr val="tx1"/>
                </a:solidFill>
              </a:rPr>
              <a:t>усыновлении) </a:t>
            </a:r>
            <a:r>
              <a:rPr lang="ru-RU" sz="800" dirty="0">
                <a:solidFill>
                  <a:schemeClr val="tx1"/>
                </a:solidFill>
              </a:rPr>
              <a:t>третьего </a:t>
            </a:r>
            <a:r>
              <a:rPr lang="ru-RU" sz="800" dirty="0" smtClean="0">
                <a:solidFill>
                  <a:schemeClr val="tx1"/>
                </a:solidFill>
              </a:rPr>
              <a:t>или </a:t>
            </a:r>
            <a:r>
              <a:rPr lang="ru-RU" sz="800" dirty="0">
                <a:solidFill>
                  <a:schemeClr val="tx1"/>
                </a:solidFill>
              </a:rPr>
              <a:t>последующих детей до достижения ребенком возраста </a:t>
            </a:r>
            <a:r>
              <a:rPr lang="ru-RU" sz="800" dirty="0" smtClean="0">
                <a:solidFill>
                  <a:schemeClr val="tx1"/>
                </a:solidFill>
              </a:rPr>
              <a:t>3 </a:t>
            </a:r>
            <a:r>
              <a:rPr lang="ru-RU" sz="800" dirty="0">
                <a:solidFill>
                  <a:schemeClr val="tx1"/>
                </a:solidFill>
              </a:rPr>
              <a:t>лет</a:t>
            </a:r>
          </a:p>
        </p:txBody>
      </p:sp>
      <p:sp>
        <p:nvSpPr>
          <p:cNvPr id="50" name="Скругленный прямоугольник 49"/>
          <p:cNvSpPr/>
          <p:nvPr/>
        </p:nvSpPr>
        <p:spPr>
          <a:xfrm>
            <a:off x="2327836" y="2543078"/>
            <a:ext cx="4116372" cy="57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Указ </a:t>
            </a:r>
            <a:r>
              <a:rPr lang="ru-RU" sz="700" dirty="0">
                <a:solidFill>
                  <a:schemeClr val="tx1"/>
                </a:solidFill>
              </a:rPr>
              <a:t>Президента Российской Федерации от </a:t>
            </a:r>
            <a:r>
              <a:rPr lang="ru-RU" sz="700" dirty="0" smtClean="0">
                <a:solidFill>
                  <a:schemeClr val="tx1"/>
                </a:solidFill>
              </a:rPr>
              <a:t>07.05.2012</a:t>
            </a:r>
            <a:r>
              <a:rPr lang="ru-RU" sz="700" dirty="0">
                <a:solidFill>
                  <a:schemeClr val="tx1"/>
                </a:solidFill>
              </a:rPr>
              <a:t> </a:t>
            </a:r>
            <a:r>
              <a:rPr lang="ru-RU" sz="700" dirty="0" smtClean="0">
                <a:solidFill>
                  <a:schemeClr val="tx1"/>
                </a:solidFill>
              </a:rPr>
              <a:t>№</a:t>
            </a:r>
            <a:r>
              <a:rPr lang="ru-RU" sz="700" dirty="0">
                <a:solidFill>
                  <a:schemeClr val="tx1"/>
                </a:solidFill>
              </a:rPr>
              <a:t> 606 </a:t>
            </a:r>
            <a:r>
              <a:rPr lang="ru-RU" sz="700" dirty="0" smtClean="0">
                <a:solidFill>
                  <a:schemeClr val="tx1"/>
                </a:solidFill>
              </a:rPr>
              <a:t>«О</a:t>
            </a:r>
            <a:r>
              <a:rPr lang="ru-RU" sz="700" dirty="0">
                <a:solidFill>
                  <a:schemeClr val="tx1"/>
                </a:solidFill>
              </a:rPr>
              <a:t> мерах по реализации демографической политики </a:t>
            </a:r>
            <a:r>
              <a:rPr lang="ru-RU" sz="700" dirty="0" smtClean="0">
                <a:solidFill>
                  <a:schemeClr val="tx1"/>
                </a:solidFill>
              </a:rPr>
              <a:t>РФ», Указ </a:t>
            </a:r>
            <a:r>
              <a:rPr lang="ru-RU" sz="700" dirty="0">
                <a:solidFill>
                  <a:schemeClr val="tx1"/>
                </a:solidFill>
              </a:rPr>
              <a:t>Главы Чувашской Республики от </a:t>
            </a:r>
            <a:r>
              <a:rPr lang="ru-RU" sz="700" dirty="0" smtClean="0">
                <a:solidFill>
                  <a:schemeClr val="tx1"/>
                </a:solidFill>
              </a:rPr>
              <a:t>27.06.2012 № </a:t>
            </a:r>
            <a:r>
              <a:rPr lang="ru-RU" sz="700" dirty="0">
                <a:solidFill>
                  <a:schemeClr val="tx1"/>
                </a:solidFill>
              </a:rPr>
              <a:t>77 </a:t>
            </a:r>
            <a:r>
              <a:rPr lang="ru-RU" sz="700" dirty="0" smtClean="0">
                <a:solidFill>
                  <a:schemeClr val="tx1"/>
                </a:solidFill>
              </a:rPr>
              <a:t>«О </a:t>
            </a:r>
            <a:r>
              <a:rPr lang="ru-RU" sz="700" dirty="0">
                <a:solidFill>
                  <a:schemeClr val="tx1"/>
                </a:solidFill>
              </a:rPr>
              <a:t>ежемесячной денежной выплате семьям в случае рождения третьего ребенка или последующих </a:t>
            </a:r>
            <a:r>
              <a:rPr lang="ru-RU" sz="700" dirty="0" smtClean="0">
                <a:solidFill>
                  <a:schemeClr val="tx1"/>
                </a:solidFill>
              </a:rPr>
              <a:t>детей», Закон </a:t>
            </a:r>
            <a:r>
              <a:rPr lang="ru-RU" sz="700" dirty="0">
                <a:solidFill>
                  <a:schemeClr val="tx1"/>
                </a:solidFill>
              </a:rPr>
              <a:t>Чувашской Республики от </a:t>
            </a:r>
            <a:r>
              <a:rPr lang="ru-RU" sz="700" dirty="0" smtClean="0">
                <a:solidFill>
                  <a:schemeClr val="tx1"/>
                </a:solidFill>
              </a:rPr>
              <a:t>04.12.2012 № </a:t>
            </a:r>
            <a:r>
              <a:rPr lang="ru-RU" sz="700" dirty="0">
                <a:solidFill>
                  <a:schemeClr val="tx1"/>
                </a:solidFill>
              </a:rPr>
              <a:t> 82 </a:t>
            </a:r>
            <a:r>
              <a:rPr lang="ru-RU" sz="700" dirty="0" smtClean="0">
                <a:solidFill>
                  <a:schemeClr val="tx1"/>
                </a:solidFill>
              </a:rPr>
              <a:t>«О </a:t>
            </a:r>
            <a:r>
              <a:rPr lang="ru-RU" sz="700" dirty="0">
                <a:solidFill>
                  <a:schemeClr val="tx1"/>
                </a:solidFill>
              </a:rPr>
              <a:t>ежемесячной денежной выплате семьям в случае рождения (усыновления) третьего ребенка или последующих </a:t>
            </a:r>
            <a:r>
              <a:rPr lang="ru-RU" sz="700" dirty="0" smtClean="0">
                <a:solidFill>
                  <a:schemeClr val="tx1"/>
                </a:solidFill>
              </a:rPr>
              <a:t>детей»</a:t>
            </a:r>
            <a:endParaRPr lang="ru-RU" sz="700" dirty="0">
              <a:solidFill>
                <a:schemeClr val="tx1"/>
              </a:solidFill>
            </a:endParaRPr>
          </a:p>
        </p:txBody>
      </p:sp>
      <p:sp>
        <p:nvSpPr>
          <p:cNvPr id="51" name="Скругленный прямоугольник 50"/>
          <p:cNvSpPr/>
          <p:nvPr/>
        </p:nvSpPr>
        <p:spPr>
          <a:xfrm>
            <a:off x="2327836" y="2183038"/>
            <a:ext cx="4116372"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700" dirty="0">
                <a:solidFill>
                  <a:schemeClr val="tx1"/>
                </a:solidFill>
              </a:rPr>
              <a:t>Указ Президента РФ от 20.03.2020 N </a:t>
            </a:r>
            <a:r>
              <a:rPr lang="ru-RU" sz="700" dirty="0" smtClean="0">
                <a:solidFill>
                  <a:schemeClr val="tx1"/>
                </a:solidFill>
              </a:rPr>
              <a:t>199  «О </a:t>
            </a:r>
            <a:r>
              <a:rPr lang="ru-RU" sz="700" dirty="0">
                <a:solidFill>
                  <a:schemeClr val="tx1"/>
                </a:solidFill>
              </a:rPr>
              <a:t>дополнительных мерах государственной поддержки семей, </a:t>
            </a:r>
            <a:r>
              <a:rPr lang="ru-RU" sz="800" dirty="0"/>
              <a:t>имеющих</a:t>
            </a:r>
            <a:r>
              <a:rPr lang="ru-RU" sz="700" dirty="0">
                <a:solidFill>
                  <a:schemeClr val="tx1"/>
                </a:solidFill>
              </a:rPr>
              <a:t> </a:t>
            </a:r>
            <a:r>
              <a:rPr lang="ru-RU" sz="700" dirty="0" smtClean="0">
                <a:solidFill>
                  <a:schemeClr val="tx1"/>
                </a:solidFill>
              </a:rPr>
              <a:t>детей»</a:t>
            </a:r>
          </a:p>
        </p:txBody>
      </p:sp>
      <p:sp>
        <p:nvSpPr>
          <p:cNvPr id="55" name="Скругленный прямоугольник 54"/>
          <p:cNvSpPr/>
          <p:nvPr/>
        </p:nvSpPr>
        <p:spPr>
          <a:xfrm>
            <a:off x="7471884" y="2535426"/>
            <a:ext cx="794698" cy="57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886 396,9</a:t>
            </a:r>
            <a:endParaRPr lang="ru-RU" sz="1000" dirty="0">
              <a:solidFill>
                <a:schemeClr val="tx1"/>
              </a:solidFill>
            </a:endParaRPr>
          </a:p>
        </p:txBody>
      </p:sp>
      <p:sp>
        <p:nvSpPr>
          <p:cNvPr id="57" name="Скругленный прямоугольник 56"/>
          <p:cNvSpPr/>
          <p:nvPr/>
        </p:nvSpPr>
        <p:spPr>
          <a:xfrm>
            <a:off x="101545" y="3177843"/>
            <a:ext cx="2146126"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800" dirty="0" smtClean="0">
                <a:solidFill>
                  <a:schemeClr val="tx1"/>
                </a:solidFill>
              </a:rPr>
              <a:t>Выплаты </a:t>
            </a:r>
            <a:r>
              <a:rPr lang="ru-RU" sz="800" dirty="0">
                <a:solidFill>
                  <a:schemeClr val="tx1"/>
                </a:solidFill>
              </a:rPr>
              <a:t> республиканского материнского (семейного) капитала</a:t>
            </a:r>
          </a:p>
        </p:txBody>
      </p:sp>
      <p:sp>
        <p:nvSpPr>
          <p:cNvPr id="58" name="Скругленный прямоугольник 57"/>
          <p:cNvSpPr/>
          <p:nvPr/>
        </p:nvSpPr>
        <p:spPr>
          <a:xfrm flipH="1">
            <a:off x="2327834" y="3191150"/>
            <a:ext cx="4116372"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a:solidFill>
                  <a:schemeClr val="tx1"/>
                </a:solidFill>
              </a:rPr>
              <a:t>Закон Чувашской Республики от 21 февраля 2012 г. № 1 </a:t>
            </a:r>
            <a:r>
              <a:rPr lang="ru-RU" sz="700" dirty="0" smtClean="0">
                <a:solidFill>
                  <a:schemeClr val="tx1"/>
                </a:solidFill>
              </a:rPr>
              <a:t>«О </a:t>
            </a:r>
            <a:r>
              <a:rPr lang="ru-RU" sz="700" dirty="0">
                <a:solidFill>
                  <a:schemeClr val="tx1"/>
                </a:solidFill>
              </a:rPr>
              <a:t>дополнительных мерах государственной поддержки семей, имеющих </a:t>
            </a:r>
            <a:r>
              <a:rPr lang="ru-RU" sz="700" dirty="0" smtClean="0">
                <a:solidFill>
                  <a:schemeClr val="tx1"/>
                </a:solidFill>
              </a:rPr>
              <a:t>детей»</a:t>
            </a:r>
            <a:endParaRPr lang="ru-RU" sz="700" dirty="0">
              <a:solidFill>
                <a:schemeClr val="tx1"/>
              </a:solidFill>
            </a:endParaRPr>
          </a:p>
        </p:txBody>
      </p:sp>
      <p:sp>
        <p:nvSpPr>
          <p:cNvPr id="59" name="Скругленный прямоугольник 58"/>
          <p:cNvSpPr/>
          <p:nvPr/>
        </p:nvSpPr>
        <p:spPr>
          <a:xfrm>
            <a:off x="7471884" y="3183498"/>
            <a:ext cx="794698"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193 747,9</a:t>
            </a:r>
            <a:endParaRPr lang="ru-RU" sz="1000" dirty="0">
              <a:solidFill>
                <a:schemeClr val="tx1"/>
              </a:solidFill>
            </a:endParaRPr>
          </a:p>
        </p:txBody>
      </p:sp>
      <p:sp>
        <p:nvSpPr>
          <p:cNvPr id="52" name="Скругленный прямоугольник 51"/>
          <p:cNvSpPr/>
          <p:nvPr/>
        </p:nvSpPr>
        <p:spPr>
          <a:xfrm>
            <a:off x="7471884" y="1815378"/>
            <a:ext cx="794698"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800" dirty="0" smtClean="0"/>
              <a:t>1 076 147,1</a:t>
            </a:r>
            <a:endParaRPr lang="ru-RU" sz="800" dirty="0"/>
          </a:p>
        </p:txBody>
      </p:sp>
      <p:sp>
        <p:nvSpPr>
          <p:cNvPr id="53" name="Скругленный прямоугольник 52"/>
          <p:cNvSpPr/>
          <p:nvPr/>
        </p:nvSpPr>
        <p:spPr>
          <a:xfrm>
            <a:off x="6510643" y="1815378"/>
            <a:ext cx="900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sz="1000" dirty="0" smtClean="0">
              <a:solidFill>
                <a:schemeClr val="tx1"/>
              </a:solidFill>
            </a:endParaRPr>
          </a:p>
          <a:p>
            <a:pPr algn="ctr"/>
            <a:r>
              <a:rPr lang="ru-RU" sz="1000" dirty="0" smtClean="0">
                <a:solidFill>
                  <a:schemeClr val="tx1"/>
                </a:solidFill>
              </a:rPr>
              <a:t>12 408 чел.</a:t>
            </a:r>
          </a:p>
          <a:p>
            <a:endParaRPr lang="ru-RU" sz="1000" i="1" dirty="0">
              <a:solidFill>
                <a:schemeClr val="tx1"/>
              </a:solidFill>
            </a:endParaRPr>
          </a:p>
        </p:txBody>
      </p:sp>
      <p:sp>
        <p:nvSpPr>
          <p:cNvPr id="54" name="Скругленный прямоугольник 53"/>
          <p:cNvSpPr/>
          <p:nvPr/>
        </p:nvSpPr>
        <p:spPr>
          <a:xfrm>
            <a:off x="6510643" y="2175386"/>
            <a:ext cx="900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43 259 чел.</a:t>
            </a:r>
            <a:endParaRPr lang="ru-RU" sz="1000" i="1" dirty="0">
              <a:solidFill>
                <a:schemeClr val="tx1"/>
              </a:solidFill>
            </a:endParaRPr>
          </a:p>
        </p:txBody>
      </p:sp>
      <p:sp>
        <p:nvSpPr>
          <p:cNvPr id="61" name="Скругленный прямоугольник 60"/>
          <p:cNvSpPr/>
          <p:nvPr/>
        </p:nvSpPr>
        <p:spPr>
          <a:xfrm>
            <a:off x="6510643" y="2535426"/>
            <a:ext cx="900000" cy="57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9 581 сем. </a:t>
            </a:r>
            <a:endParaRPr lang="ru-RU" sz="1000" dirty="0">
              <a:solidFill>
                <a:schemeClr val="tx1"/>
              </a:solidFill>
            </a:endParaRPr>
          </a:p>
        </p:txBody>
      </p:sp>
      <p:sp>
        <p:nvSpPr>
          <p:cNvPr id="65" name="Скругленный прямоугольник 64"/>
          <p:cNvSpPr/>
          <p:nvPr/>
        </p:nvSpPr>
        <p:spPr>
          <a:xfrm>
            <a:off x="6510643" y="3183498"/>
            <a:ext cx="900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1 938 чел.</a:t>
            </a:r>
            <a:endParaRPr lang="ru-RU" sz="1000" dirty="0">
              <a:solidFill>
                <a:schemeClr val="tx1"/>
              </a:solidFill>
            </a:endParaRPr>
          </a:p>
        </p:txBody>
      </p:sp>
      <p:sp>
        <p:nvSpPr>
          <p:cNvPr id="77" name="Скругленный прямоугольник 76"/>
          <p:cNvSpPr/>
          <p:nvPr/>
        </p:nvSpPr>
        <p:spPr>
          <a:xfrm>
            <a:off x="7471884" y="4567454"/>
            <a:ext cx="794698" cy="30727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288 632,2</a:t>
            </a:r>
            <a:endParaRPr lang="ru-RU" sz="1000" dirty="0">
              <a:solidFill>
                <a:schemeClr val="tx1"/>
              </a:solidFill>
            </a:endParaRPr>
          </a:p>
        </p:txBody>
      </p:sp>
      <p:sp>
        <p:nvSpPr>
          <p:cNvPr id="79" name="Скругленный прямоугольник 78"/>
          <p:cNvSpPr/>
          <p:nvPr/>
        </p:nvSpPr>
        <p:spPr>
          <a:xfrm>
            <a:off x="7471884" y="4939368"/>
            <a:ext cx="794698"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468 496,5</a:t>
            </a:r>
            <a:endParaRPr lang="ru-RU" sz="1000" dirty="0">
              <a:solidFill>
                <a:schemeClr val="tx1"/>
              </a:solidFill>
            </a:endParaRPr>
          </a:p>
        </p:txBody>
      </p:sp>
      <p:sp>
        <p:nvSpPr>
          <p:cNvPr id="81" name="Скругленный прямоугольник 80"/>
          <p:cNvSpPr/>
          <p:nvPr/>
        </p:nvSpPr>
        <p:spPr>
          <a:xfrm>
            <a:off x="7471884" y="5307770"/>
            <a:ext cx="794698"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3 328,2</a:t>
            </a:r>
            <a:endParaRPr lang="ru-RU" sz="1000" dirty="0">
              <a:solidFill>
                <a:schemeClr val="tx1"/>
              </a:solidFill>
            </a:endParaRPr>
          </a:p>
        </p:txBody>
      </p:sp>
      <p:sp>
        <p:nvSpPr>
          <p:cNvPr id="83" name="Скругленный прямоугольник 82"/>
          <p:cNvSpPr/>
          <p:nvPr/>
        </p:nvSpPr>
        <p:spPr>
          <a:xfrm>
            <a:off x="7471884" y="5943161"/>
            <a:ext cx="794698"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441 031,8</a:t>
            </a:r>
            <a:endParaRPr lang="ru-RU" sz="1000" dirty="0">
              <a:solidFill>
                <a:schemeClr val="tx1"/>
              </a:solidFill>
            </a:endParaRPr>
          </a:p>
        </p:txBody>
      </p:sp>
      <p:sp>
        <p:nvSpPr>
          <p:cNvPr id="87" name="Заголовок 1"/>
          <p:cNvSpPr txBox="1">
            <a:spLocks/>
          </p:cNvSpPr>
          <p:nvPr/>
        </p:nvSpPr>
        <p:spPr>
          <a:xfrm>
            <a:off x="259730" y="69850"/>
            <a:ext cx="7613498"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Font typeface="Georgia" pitchFamily="18" charset="0"/>
              <a:buNone/>
            </a:pPr>
            <a:r>
              <a:rPr lang="ru-RU" sz="2200" dirty="0" smtClean="0">
                <a:solidFill>
                  <a:schemeClr val="tx1"/>
                </a:solidFill>
                <a:effectLst/>
                <a:latin typeface="Times New Roman" panose="02020603050405020304" pitchFamily="18" charset="0"/>
                <a:cs typeface="Times New Roman" panose="02020603050405020304" pitchFamily="18" charset="0"/>
              </a:rPr>
              <a:t>Социальная поддержка отдельных категорий граждан</a:t>
            </a:r>
            <a:endParaRPr lang="ru-RU" sz="2200" dirty="0">
              <a:solidFill>
                <a:schemeClr val="tx1"/>
              </a:solidFill>
              <a:effectLst/>
              <a:latin typeface="Times New Roman" panose="02020603050405020304" pitchFamily="18" charset="0"/>
              <a:cs typeface="Times New Roman" panose="02020603050405020304" pitchFamily="18" charset="0"/>
            </a:endParaRPr>
          </a:p>
        </p:txBody>
      </p:sp>
      <p:cxnSp>
        <p:nvCxnSpPr>
          <p:cNvPr id="88" name="Прямая соединительная линия 87"/>
          <p:cNvCxnSpPr/>
          <p:nvPr/>
        </p:nvCxnSpPr>
        <p:spPr>
          <a:xfrm>
            <a:off x="0" y="531427"/>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90" name="Скругленный прямоугольник 89"/>
          <p:cNvSpPr/>
          <p:nvPr/>
        </p:nvSpPr>
        <p:spPr>
          <a:xfrm>
            <a:off x="87431" y="657371"/>
            <a:ext cx="2160240" cy="396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200" b="1" dirty="0" smtClean="0">
                <a:solidFill>
                  <a:sysClr val="windowText" lastClr="000000"/>
                </a:solidFill>
              </a:rPr>
              <a:t>Вид расходов</a:t>
            </a:r>
            <a:endParaRPr lang="ru-RU" sz="1200" b="1" dirty="0">
              <a:solidFill>
                <a:sysClr val="windowText" lastClr="000000"/>
              </a:solidFill>
            </a:endParaRPr>
          </a:p>
        </p:txBody>
      </p:sp>
      <p:sp>
        <p:nvSpPr>
          <p:cNvPr id="91" name="Скругленный прямоугольник 90"/>
          <p:cNvSpPr/>
          <p:nvPr/>
        </p:nvSpPr>
        <p:spPr>
          <a:xfrm>
            <a:off x="2319679" y="670678"/>
            <a:ext cx="4124527" cy="382693"/>
          </a:xfrm>
          <a:prstGeom prst="roundRect">
            <a:avLst>
              <a:gd name="adj" fmla="val 10000"/>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ru-RU" sz="1200" b="1" dirty="0" smtClean="0">
                <a:solidFill>
                  <a:sysClr val="windowText" lastClr="000000"/>
                </a:solidFill>
              </a:rPr>
              <a:t>Правовое основание </a:t>
            </a:r>
            <a:endParaRPr lang="ru-RU" sz="1200" b="1" dirty="0">
              <a:solidFill>
                <a:sysClr val="windowText" lastClr="000000"/>
              </a:solidFill>
            </a:endParaRPr>
          </a:p>
        </p:txBody>
      </p:sp>
      <p:sp>
        <p:nvSpPr>
          <p:cNvPr id="93" name="Скругленный прямоугольник 92"/>
          <p:cNvSpPr/>
          <p:nvPr/>
        </p:nvSpPr>
        <p:spPr>
          <a:xfrm>
            <a:off x="6492643" y="657371"/>
            <a:ext cx="936000" cy="396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900" b="1" dirty="0" smtClean="0">
                <a:solidFill>
                  <a:sysClr val="windowText" lastClr="000000"/>
                </a:solidFill>
              </a:rPr>
              <a:t>Численность получателей </a:t>
            </a:r>
            <a:endParaRPr lang="ru-RU" sz="900" b="1" dirty="0">
              <a:solidFill>
                <a:sysClr val="windowText" lastClr="000000"/>
              </a:solidFill>
            </a:endParaRPr>
          </a:p>
        </p:txBody>
      </p:sp>
      <p:sp>
        <p:nvSpPr>
          <p:cNvPr id="68" name="Скругленный прямоугольник 67"/>
          <p:cNvSpPr/>
          <p:nvPr/>
        </p:nvSpPr>
        <p:spPr>
          <a:xfrm>
            <a:off x="101545" y="1449683"/>
            <a:ext cx="2146126"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smtClean="0">
                <a:solidFill>
                  <a:schemeClr val="tx1"/>
                </a:solidFill>
              </a:rPr>
              <a:t>Выплата ежемесячного пособия на ребенка</a:t>
            </a:r>
          </a:p>
        </p:txBody>
      </p:sp>
      <p:sp>
        <p:nvSpPr>
          <p:cNvPr id="70" name="Скругленный прямоугольник 69"/>
          <p:cNvSpPr/>
          <p:nvPr/>
        </p:nvSpPr>
        <p:spPr>
          <a:xfrm>
            <a:off x="2327836" y="1462990"/>
            <a:ext cx="4116372"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Федеральный закон </a:t>
            </a:r>
            <a:r>
              <a:rPr lang="ru-RU" sz="700" dirty="0">
                <a:solidFill>
                  <a:schemeClr val="tx1"/>
                </a:solidFill>
              </a:rPr>
              <a:t>от </a:t>
            </a:r>
            <a:r>
              <a:rPr lang="ru-RU" sz="700" dirty="0" smtClean="0">
                <a:solidFill>
                  <a:schemeClr val="tx1"/>
                </a:solidFill>
              </a:rPr>
              <a:t>19.05.1995 № </a:t>
            </a:r>
            <a:r>
              <a:rPr lang="ru-RU" sz="700" dirty="0">
                <a:solidFill>
                  <a:schemeClr val="tx1"/>
                </a:solidFill>
              </a:rPr>
              <a:t>81-ФЗ </a:t>
            </a:r>
            <a:r>
              <a:rPr lang="ru-RU" sz="700" dirty="0" smtClean="0">
                <a:solidFill>
                  <a:schemeClr val="tx1"/>
                </a:solidFill>
              </a:rPr>
              <a:t>«О </a:t>
            </a:r>
            <a:r>
              <a:rPr lang="ru-RU" sz="700" dirty="0">
                <a:solidFill>
                  <a:schemeClr val="tx1"/>
                </a:solidFill>
              </a:rPr>
              <a:t>государственных пособиях гражданам, имеющим </a:t>
            </a:r>
            <a:r>
              <a:rPr lang="ru-RU" sz="700" dirty="0" smtClean="0">
                <a:solidFill>
                  <a:schemeClr val="tx1"/>
                </a:solidFill>
              </a:rPr>
              <a:t>детей», Закон </a:t>
            </a:r>
            <a:r>
              <a:rPr lang="ru-RU" sz="700" dirty="0">
                <a:solidFill>
                  <a:schemeClr val="tx1"/>
                </a:solidFill>
              </a:rPr>
              <a:t>Чувашской Республики от </a:t>
            </a:r>
            <a:r>
              <a:rPr lang="ru-RU" sz="700" dirty="0" smtClean="0">
                <a:solidFill>
                  <a:schemeClr val="tx1"/>
                </a:solidFill>
              </a:rPr>
              <a:t>24.11.2004 № </a:t>
            </a:r>
            <a:r>
              <a:rPr lang="ru-RU" sz="700" dirty="0">
                <a:solidFill>
                  <a:schemeClr val="tx1"/>
                </a:solidFill>
              </a:rPr>
              <a:t>46 </a:t>
            </a:r>
            <a:r>
              <a:rPr lang="ru-RU" sz="700" dirty="0" smtClean="0">
                <a:solidFill>
                  <a:schemeClr val="tx1"/>
                </a:solidFill>
              </a:rPr>
              <a:t>«О гос. </a:t>
            </a:r>
            <a:r>
              <a:rPr lang="ru-RU" sz="700" dirty="0">
                <a:solidFill>
                  <a:schemeClr val="tx1"/>
                </a:solidFill>
              </a:rPr>
              <a:t>пособиях гражданам, имеющим </a:t>
            </a:r>
            <a:r>
              <a:rPr lang="ru-RU" sz="700" dirty="0" smtClean="0">
                <a:solidFill>
                  <a:schemeClr val="tx1"/>
                </a:solidFill>
              </a:rPr>
              <a:t>детей»</a:t>
            </a:r>
            <a:endParaRPr lang="ru-RU" sz="700" dirty="0">
              <a:solidFill>
                <a:schemeClr val="tx1"/>
              </a:solidFill>
            </a:endParaRPr>
          </a:p>
        </p:txBody>
      </p:sp>
      <p:sp>
        <p:nvSpPr>
          <p:cNvPr id="75" name="Скругленный прямоугольник 74"/>
          <p:cNvSpPr/>
          <p:nvPr/>
        </p:nvSpPr>
        <p:spPr>
          <a:xfrm>
            <a:off x="6510643" y="1455337"/>
            <a:ext cx="900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sz="1000" dirty="0" smtClean="0">
              <a:solidFill>
                <a:schemeClr val="tx1"/>
              </a:solidFill>
            </a:endParaRPr>
          </a:p>
          <a:p>
            <a:pPr algn="ctr"/>
            <a:r>
              <a:rPr lang="en-US" sz="1000" dirty="0" smtClean="0">
                <a:solidFill>
                  <a:schemeClr val="tx1"/>
                </a:solidFill>
              </a:rPr>
              <a:t>62 138 </a:t>
            </a:r>
            <a:r>
              <a:rPr lang="ru-RU" sz="1000" dirty="0" smtClean="0">
                <a:solidFill>
                  <a:schemeClr val="tx1"/>
                </a:solidFill>
              </a:rPr>
              <a:t>чел.</a:t>
            </a:r>
          </a:p>
          <a:p>
            <a:endParaRPr lang="ru-RU" sz="1000" i="1" dirty="0"/>
          </a:p>
        </p:txBody>
      </p:sp>
      <p:sp>
        <p:nvSpPr>
          <p:cNvPr id="76" name="Скругленный прямоугольник 75"/>
          <p:cNvSpPr/>
          <p:nvPr/>
        </p:nvSpPr>
        <p:spPr>
          <a:xfrm>
            <a:off x="7471884" y="1455337"/>
            <a:ext cx="794698"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000" dirty="0" smtClean="0">
                <a:solidFill>
                  <a:schemeClr val="tx1"/>
                </a:solidFill>
              </a:rPr>
              <a:t>505 697,6</a:t>
            </a:r>
            <a:endParaRPr lang="ru-RU" sz="1000" i="1" dirty="0"/>
          </a:p>
        </p:txBody>
      </p:sp>
      <p:sp>
        <p:nvSpPr>
          <p:cNvPr id="56" name="Скругленный прямоугольник 55"/>
          <p:cNvSpPr/>
          <p:nvPr/>
        </p:nvSpPr>
        <p:spPr>
          <a:xfrm>
            <a:off x="101545" y="3544542"/>
            <a:ext cx="2146126"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a:solidFill>
                  <a:schemeClr val="tx1"/>
                </a:solidFill>
              </a:rPr>
              <a:t>Обеспечение жильем детей-сирот и детей, оставшихся без попечения родителей</a:t>
            </a:r>
          </a:p>
        </p:txBody>
      </p:sp>
      <p:sp>
        <p:nvSpPr>
          <p:cNvPr id="60" name="Скругленный прямоугольник 59"/>
          <p:cNvSpPr/>
          <p:nvPr/>
        </p:nvSpPr>
        <p:spPr>
          <a:xfrm>
            <a:off x="2327836" y="3557849"/>
            <a:ext cx="4116372"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Федеральный закон от 21.12.1996 № 159-ФЗ «О дополнительных гарантиях по социальной </a:t>
            </a:r>
            <a:r>
              <a:rPr lang="ru-RU" sz="700" dirty="0">
                <a:solidFill>
                  <a:schemeClr val="tx1"/>
                </a:solidFill>
              </a:rPr>
              <a:t>поддержке детей-сирот и детей, оставшихся без попечения </a:t>
            </a:r>
            <a:r>
              <a:rPr lang="ru-RU" sz="700" dirty="0" smtClean="0">
                <a:solidFill>
                  <a:schemeClr val="tx1"/>
                </a:solidFill>
              </a:rPr>
              <a:t>родителей»</a:t>
            </a:r>
            <a:endParaRPr lang="ru-RU" sz="700" dirty="0">
              <a:solidFill>
                <a:schemeClr val="tx1"/>
              </a:solidFill>
            </a:endParaRPr>
          </a:p>
        </p:txBody>
      </p:sp>
      <p:sp>
        <p:nvSpPr>
          <p:cNvPr id="78" name="Скругленный прямоугольник 77"/>
          <p:cNvSpPr/>
          <p:nvPr/>
        </p:nvSpPr>
        <p:spPr>
          <a:xfrm>
            <a:off x="6510643" y="3543538"/>
            <a:ext cx="900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291 чел.</a:t>
            </a:r>
            <a:endParaRPr lang="ru-RU" sz="1000" dirty="0">
              <a:solidFill>
                <a:schemeClr val="tx1"/>
              </a:solidFill>
            </a:endParaRPr>
          </a:p>
        </p:txBody>
      </p:sp>
      <p:sp>
        <p:nvSpPr>
          <p:cNvPr id="80" name="Скругленный прямоугольник 79"/>
          <p:cNvSpPr/>
          <p:nvPr/>
        </p:nvSpPr>
        <p:spPr>
          <a:xfrm>
            <a:off x="7471884" y="3550198"/>
            <a:ext cx="794698"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399 383,4</a:t>
            </a:r>
            <a:endParaRPr lang="ru-RU" sz="1000" dirty="0">
              <a:solidFill>
                <a:schemeClr val="tx1"/>
              </a:solidFill>
            </a:endParaRPr>
          </a:p>
        </p:txBody>
      </p:sp>
      <p:sp>
        <p:nvSpPr>
          <p:cNvPr id="82" name="Скругленный прямоугольник 81"/>
          <p:cNvSpPr/>
          <p:nvPr/>
        </p:nvSpPr>
        <p:spPr>
          <a:xfrm>
            <a:off x="101545" y="3897962"/>
            <a:ext cx="2146126"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a:solidFill>
                  <a:schemeClr val="tx1"/>
                </a:solidFill>
              </a:rPr>
              <a:t>Обеспечение жилыми помещениями многодетных семей, имеющих пять и более несовершеннолетних детей </a:t>
            </a:r>
          </a:p>
        </p:txBody>
      </p:sp>
      <p:sp>
        <p:nvSpPr>
          <p:cNvPr id="84" name="Скругленный прямоугольник 83"/>
          <p:cNvSpPr/>
          <p:nvPr/>
        </p:nvSpPr>
        <p:spPr>
          <a:xfrm>
            <a:off x="2327836" y="3911269"/>
            <a:ext cx="4116372"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a:solidFill>
                  <a:schemeClr val="tx1"/>
                </a:solidFill>
              </a:rPr>
              <a:t>Закон Чувашской Республики от 17.10.2005 № 42 «О регулировании жилищных отношений»</a:t>
            </a:r>
          </a:p>
        </p:txBody>
      </p:sp>
      <p:sp>
        <p:nvSpPr>
          <p:cNvPr id="86" name="Скругленный прямоугольник 85"/>
          <p:cNvSpPr/>
          <p:nvPr/>
        </p:nvSpPr>
        <p:spPr>
          <a:xfrm>
            <a:off x="6510643" y="3896958"/>
            <a:ext cx="900000"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41 сем.</a:t>
            </a:r>
            <a:endParaRPr lang="ru-RU" sz="1000" dirty="0">
              <a:solidFill>
                <a:schemeClr val="tx1"/>
              </a:solidFill>
            </a:endParaRPr>
          </a:p>
        </p:txBody>
      </p:sp>
      <p:sp>
        <p:nvSpPr>
          <p:cNvPr id="94" name="Скругленный прямоугольник 93"/>
          <p:cNvSpPr/>
          <p:nvPr/>
        </p:nvSpPr>
        <p:spPr>
          <a:xfrm>
            <a:off x="7471884" y="3903618"/>
            <a:ext cx="794698"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185 975,3</a:t>
            </a:r>
            <a:endParaRPr lang="ru-RU" sz="1000" dirty="0">
              <a:solidFill>
                <a:schemeClr val="tx1"/>
              </a:solidFill>
            </a:endParaRPr>
          </a:p>
        </p:txBody>
      </p:sp>
      <p:sp>
        <p:nvSpPr>
          <p:cNvPr id="98" name="Скругленный прямоугольник 97"/>
          <p:cNvSpPr/>
          <p:nvPr/>
        </p:nvSpPr>
        <p:spPr>
          <a:xfrm>
            <a:off x="7494800" y="937470"/>
            <a:ext cx="771782" cy="216495"/>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900" b="1" dirty="0" smtClean="0">
                <a:solidFill>
                  <a:sysClr val="windowText" lastClr="000000"/>
                </a:solidFill>
                <a:cs typeface="Times New Roman" panose="02020603050405020304" pitchFamily="18" charset="0"/>
              </a:rPr>
              <a:t>план</a:t>
            </a:r>
            <a:endParaRPr lang="ru-RU" sz="900" b="1" dirty="0">
              <a:solidFill>
                <a:sysClr val="windowText" lastClr="000000"/>
              </a:solidFill>
              <a:cs typeface="Times New Roman" panose="02020603050405020304" pitchFamily="18" charset="0"/>
            </a:endParaRPr>
          </a:p>
        </p:txBody>
      </p:sp>
      <p:sp>
        <p:nvSpPr>
          <p:cNvPr id="99" name="Скругленный прямоугольник 98"/>
          <p:cNvSpPr/>
          <p:nvPr/>
        </p:nvSpPr>
        <p:spPr>
          <a:xfrm>
            <a:off x="7471884" y="584720"/>
            <a:ext cx="1589397" cy="324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900" b="1" dirty="0" smtClean="0">
                <a:solidFill>
                  <a:sysClr val="windowText" lastClr="000000"/>
                </a:solidFill>
              </a:rPr>
              <a:t>Объем расходов                на 2021 год (тыс. руб.)</a:t>
            </a:r>
            <a:endParaRPr lang="ru-RU" sz="900" b="1" dirty="0">
              <a:solidFill>
                <a:sysClr val="windowText" lastClr="000000"/>
              </a:solidFill>
            </a:endParaRPr>
          </a:p>
        </p:txBody>
      </p:sp>
      <p:sp>
        <p:nvSpPr>
          <p:cNvPr id="100" name="Скругленный прямоугольник 99"/>
          <p:cNvSpPr/>
          <p:nvPr/>
        </p:nvSpPr>
        <p:spPr>
          <a:xfrm>
            <a:off x="8293695" y="937470"/>
            <a:ext cx="767586" cy="21649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900" b="1" dirty="0" smtClean="0">
                <a:solidFill>
                  <a:sysClr val="windowText" lastClr="000000"/>
                </a:solidFill>
                <a:cs typeface="Times New Roman" panose="02020603050405020304" pitchFamily="18" charset="0"/>
              </a:rPr>
              <a:t>факт</a:t>
            </a:r>
            <a:endParaRPr lang="ru-RU" sz="900" b="1" dirty="0">
              <a:solidFill>
                <a:sysClr val="windowText" lastClr="000000"/>
              </a:solidFill>
              <a:cs typeface="Times New Roman" panose="02020603050405020304" pitchFamily="18" charset="0"/>
            </a:endParaRPr>
          </a:p>
        </p:txBody>
      </p:sp>
      <p:sp>
        <p:nvSpPr>
          <p:cNvPr id="85" name="Скругленный прямоугольник 84"/>
          <p:cNvSpPr/>
          <p:nvPr/>
        </p:nvSpPr>
        <p:spPr>
          <a:xfrm>
            <a:off x="7471884" y="6351850"/>
            <a:ext cx="794698"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63 279,8</a:t>
            </a:r>
            <a:endParaRPr lang="ru-RU" sz="1000" dirty="0">
              <a:solidFill>
                <a:schemeClr val="tx1"/>
              </a:solidFill>
            </a:endParaRPr>
          </a:p>
        </p:txBody>
      </p:sp>
      <p:sp>
        <p:nvSpPr>
          <p:cNvPr id="101" name="Скругленный прямоугольник 100"/>
          <p:cNvSpPr/>
          <p:nvPr/>
        </p:nvSpPr>
        <p:spPr>
          <a:xfrm>
            <a:off x="8293695" y="2175385"/>
            <a:ext cx="794698"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800" dirty="0" smtClean="0">
                <a:solidFill>
                  <a:schemeClr val="tx1"/>
                </a:solidFill>
              </a:rPr>
              <a:t>3 515 665,0</a:t>
            </a:r>
            <a:endParaRPr lang="ru-RU" sz="800" dirty="0">
              <a:solidFill>
                <a:schemeClr val="tx1"/>
              </a:solidFill>
            </a:endParaRPr>
          </a:p>
        </p:txBody>
      </p:sp>
      <p:sp>
        <p:nvSpPr>
          <p:cNvPr id="102" name="Скругленный прямоугольник 101"/>
          <p:cNvSpPr/>
          <p:nvPr/>
        </p:nvSpPr>
        <p:spPr>
          <a:xfrm>
            <a:off x="8293695" y="2535425"/>
            <a:ext cx="794698" cy="57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886 396,9</a:t>
            </a:r>
            <a:endParaRPr lang="ru-RU" sz="1000" dirty="0">
              <a:solidFill>
                <a:schemeClr val="tx1"/>
              </a:solidFill>
            </a:endParaRPr>
          </a:p>
        </p:txBody>
      </p:sp>
      <p:sp>
        <p:nvSpPr>
          <p:cNvPr id="103" name="Скругленный прямоугольник 102"/>
          <p:cNvSpPr/>
          <p:nvPr/>
        </p:nvSpPr>
        <p:spPr>
          <a:xfrm>
            <a:off x="8293695" y="3183497"/>
            <a:ext cx="794698"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192 899,6</a:t>
            </a:r>
            <a:endParaRPr lang="ru-RU" sz="1000" dirty="0">
              <a:solidFill>
                <a:schemeClr val="tx1"/>
              </a:solidFill>
            </a:endParaRPr>
          </a:p>
        </p:txBody>
      </p:sp>
      <p:sp>
        <p:nvSpPr>
          <p:cNvPr id="104" name="Скругленный прямоугольник 103"/>
          <p:cNvSpPr/>
          <p:nvPr/>
        </p:nvSpPr>
        <p:spPr>
          <a:xfrm>
            <a:off x="8293695" y="1815377"/>
            <a:ext cx="794698"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800" dirty="0" smtClean="0"/>
              <a:t>1 062 659,2</a:t>
            </a:r>
            <a:endParaRPr lang="ru-RU" sz="800" dirty="0"/>
          </a:p>
        </p:txBody>
      </p:sp>
      <p:sp>
        <p:nvSpPr>
          <p:cNvPr id="105" name="Скругленный прямоугольник 104"/>
          <p:cNvSpPr/>
          <p:nvPr/>
        </p:nvSpPr>
        <p:spPr>
          <a:xfrm>
            <a:off x="8293695" y="4567453"/>
            <a:ext cx="794698" cy="30727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261 647,6</a:t>
            </a:r>
            <a:endParaRPr lang="ru-RU" sz="1000" dirty="0">
              <a:solidFill>
                <a:schemeClr val="tx1"/>
              </a:solidFill>
            </a:endParaRPr>
          </a:p>
        </p:txBody>
      </p:sp>
      <p:sp>
        <p:nvSpPr>
          <p:cNvPr id="106" name="Скругленный прямоугольник 105"/>
          <p:cNvSpPr/>
          <p:nvPr/>
        </p:nvSpPr>
        <p:spPr>
          <a:xfrm>
            <a:off x="8293695" y="4939367"/>
            <a:ext cx="794698"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468 486,7</a:t>
            </a:r>
            <a:endParaRPr lang="ru-RU" sz="1000" dirty="0">
              <a:solidFill>
                <a:schemeClr val="tx1"/>
              </a:solidFill>
            </a:endParaRPr>
          </a:p>
        </p:txBody>
      </p:sp>
      <p:sp>
        <p:nvSpPr>
          <p:cNvPr id="107" name="Скругленный прямоугольник 106"/>
          <p:cNvSpPr/>
          <p:nvPr/>
        </p:nvSpPr>
        <p:spPr>
          <a:xfrm>
            <a:off x="8293695" y="5307769"/>
            <a:ext cx="794698"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2 283,4</a:t>
            </a:r>
            <a:endParaRPr lang="ru-RU" sz="1000" dirty="0">
              <a:solidFill>
                <a:schemeClr val="tx1"/>
              </a:solidFill>
            </a:endParaRPr>
          </a:p>
        </p:txBody>
      </p:sp>
      <p:sp>
        <p:nvSpPr>
          <p:cNvPr id="108" name="Скругленный прямоугольник 107"/>
          <p:cNvSpPr/>
          <p:nvPr/>
        </p:nvSpPr>
        <p:spPr>
          <a:xfrm>
            <a:off x="8293695" y="5943160"/>
            <a:ext cx="794698"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440 434,9</a:t>
            </a:r>
            <a:endParaRPr lang="ru-RU" sz="1000" dirty="0">
              <a:solidFill>
                <a:schemeClr val="tx1"/>
              </a:solidFill>
            </a:endParaRPr>
          </a:p>
        </p:txBody>
      </p:sp>
      <p:sp>
        <p:nvSpPr>
          <p:cNvPr id="109" name="Скругленный прямоугольник 108"/>
          <p:cNvSpPr/>
          <p:nvPr/>
        </p:nvSpPr>
        <p:spPr>
          <a:xfrm>
            <a:off x="8293695" y="1455336"/>
            <a:ext cx="794698"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000" dirty="0" smtClean="0">
                <a:solidFill>
                  <a:schemeClr val="tx1"/>
                </a:solidFill>
              </a:rPr>
              <a:t>492 184,5</a:t>
            </a:r>
            <a:endParaRPr lang="ru-RU" sz="1000" i="1" dirty="0"/>
          </a:p>
        </p:txBody>
      </p:sp>
      <p:sp>
        <p:nvSpPr>
          <p:cNvPr id="110" name="Скругленный прямоугольник 109"/>
          <p:cNvSpPr/>
          <p:nvPr/>
        </p:nvSpPr>
        <p:spPr>
          <a:xfrm>
            <a:off x="8293695" y="3550197"/>
            <a:ext cx="794698"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391 651,8</a:t>
            </a:r>
            <a:endParaRPr lang="ru-RU" sz="1000" dirty="0">
              <a:solidFill>
                <a:schemeClr val="tx1"/>
              </a:solidFill>
            </a:endParaRPr>
          </a:p>
        </p:txBody>
      </p:sp>
      <p:sp>
        <p:nvSpPr>
          <p:cNvPr id="111" name="Скругленный прямоугольник 110"/>
          <p:cNvSpPr/>
          <p:nvPr/>
        </p:nvSpPr>
        <p:spPr>
          <a:xfrm>
            <a:off x="8293695" y="3903617"/>
            <a:ext cx="794698"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114 210,0</a:t>
            </a:r>
            <a:endParaRPr lang="ru-RU" sz="1000" dirty="0">
              <a:solidFill>
                <a:schemeClr val="tx1"/>
              </a:solidFill>
            </a:endParaRPr>
          </a:p>
        </p:txBody>
      </p:sp>
      <p:sp>
        <p:nvSpPr>
          <p:cNvPr id="112" name="Скругленный прямоугольник 111"/>
          <p:cNvSpPr/>
          <p:nvPr/>
        </p:nvSpPr>
        <p:spPr>
          <a:xfrm>
            <a:off x="8293695" y="6351849"/>
            <a:ext cx="794698"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51 689,0</a:t>
            </a:r>
            <a:endParaRPr lang="ru-RU" sz="1000" dirty="0">
              <a:solidFill>
                <a:schemeClr val="tx1"/>
              </a:solidFill>
            </a:endParaRPr>
          </a:p>
        </p:txBody>
      </p:sp>
      <p:sp>
        <p:nvSpPr>
          <p:cNvPr id="3" name="Номер слайда 2"/>
          <p:cNvSpPr>
            <a:spLocks noGrp="1"/>
          </p:cNvSpPr>
          <p:nvPr>
            <p:ph type="sldNum" sz="quarter" idx="12"/>
          </p:nvPr>
        </p:nvSpPr>
        <p:spPr>
          <a:xfrm>
            <a:off x="8187799" y="6531438"/>
            <a:ext cx="1006489" cy="365125"/>
          </a:xfrm>
        </p:spPr>
        <p:txBody>
          <a:bodyPr/>
          <a:lstStyle/>
          <a:p>
            <a:pPr>
              <a:defRPr/>
            </a:pPr>
            <a:fld id="{667CCBFA-BFB9-4E9F-B6F6-694D72409F22}" type="slidenum">
              <a:rPr lang="ru-RU" smtClean="0"/>
              <a:pPr>
                <a:defRPr/>
              </a:pPr>
              <a:t>36</a:t>
            </a:fld>
            <a:endParaRPr lang="ru-RU" dirty="0"/>
          </a:p>
        </p:txBody>
      </p:sp>
    </p:spTree>
    <p:extLst>
      <p:ext uri="{BB962C8B-B14F-4D97-AF65-F5344CB8AC3E}">
        <p14:creationId xmlns:p14="http://schemas.microsoft.com/office/powerpoint/2010/main" val="32826986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a:xfrm>
            <a:off x="8079556" y="6492875"/>
            <a:ext cx="1054100" cy="365125"/>
          </a:xfrm>
        </p:spPr>
        <p:txBody>
          <a:bodyPr/>
          <a:lstStyle/>
          <a:p>
            <a:pPr>
              <a:defRPr/>
            </a:pPr>
            <a:fld id="{667CCBFA-BFB9-4E9F-B6F6-694D72409F22}" type="slidenum">
              <a:rPr lang="ru-RU" smtClean="0"/>
              <a:pPr>
                <a:defRPr/>
              </a:pPr>
              <a:t>37</a:t>
            </a:fld>
            <a:endParaRPr lang="ru-RU" dirty="0"/>
          </a:p>
        </p:txBody>
      </p:sp>
      <p:graphicFrame>
        <p:nvGraphicFramePr>
          <p:cNvPr id="4" name="Диаграмма 3"/>
          <p:cNvGraphicFramePr/>
          <p:nvPr>
            <p:extLst>
              <p:ext uri="{D42A27DB-BD31-4B8C-83A1-F6EECF244321}">
                <p14:modId xmlns:p14="http://schemas.microsoft.com/office/powerpoint/2010/main" val="2893235871"/>
              </p:ext>
            </p:extLst>
          </p:nvPr>
        </p:nvGraphicFramePr>
        <p:xfrm>
          <a:off x="107504" y="1556792"/>
          <a:ext cx="8856984" cy="496855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07504" y="3357868"/>
            <a:ext cx="611560" cy="338554"/>
          </a:xfrm>
          <a:prstGeom prst="rect">
            <a:avLst/>
          </a:prstGeom>
          <a:noFill/>
          <a:scene3d>
            <a:camera prst="orthographicFront">
              <a:rot lat="0" lon="1200000" rev="5400000"/>
            </a:camera>
            <a:lightRig rig="threePt" dir="t"/>
          </a:scene3d>
          <a:sp3d/>
        </p:spPr>
        <p:txBody>
          <a:bodyPr wrap="square" rtlCol="0">
            <a:spAutoFit/>
          </a:bodyPr>
          <a:lstStyle/>
          <a:p>
            <a:endParaRPr lang="ru-RU" sz="800" dirty="0" smtClean="0"/>
          </a:p>
          <a:p>
            <a:endParaRPr lang="ru-RU" sz="800" dirty="0"/>
          </a:p>
        </p:txBody>
      </p:sp>
      <p:sp>
        <p:nvSpPr>
          <p:cNvPr id="6" name="TextBox 5"/>
          <p:cNvSpPr txBox="1"/>
          <p:nvPr/>
        </p:nvSpPr>
        <p:spPr>
          <a:xfrm rot="10800000" flipV="1">
            <a:off x="107504" y="1268760"/>
            <a:ext cx="1368954" cy="230833"/>
          </a:xfrm>
          <a:prstGeom prst="rect">
            <a:avLst/>
          </a:prstGeom>
          <a:noFill/>
        </p:spPr>
        <p:txBody>
          <a:bodyPr wrap="square" rtlCol="0">
            <a:spAutoFit/>
          </a:bodyPr>
          <a:lstStyle/>
          <a:p>
            <a:r>
              <a:rPr lang="ru-RU" sz="900" dirty="0" smtClean="0">
                <a:latin typeface="Times New Roman" panose="02020603050405020304" pitchFamily="18" charset="0"/>
                <a:cs typeface="Times New Roman" panose="02020603050405020304" pitchFamily="18" charset="0"/>
              </a:rPr>
              <a:t>млн. рублей</a:t>
            </a:r>
            <a:endParaRPr lang="ru-RU" sz="900" dirty="0">
              <a:latin typeface="Times New Roman" panose="02020603050405020304" pitchFamily="18" charset="0"/>
              <a:cs typeface="Times New Roman" panose="02020603050405020304" pitchFamily="18" charset="0"/>
            </a:endParaRPr>
          </a:p>
        </p:txBody>
      </p:sp>
      <p:sp>
        <p:nvSpPr>
          <p:cNvPr id="8" name="Заголовок 1"/>
          <p:cNvSpPr txBox="1">
            <a:spLocks/>
          </p:cNvSpPr>
          <p:nvPr/>
        </p:nvSpPr>
        <p:spPr>
          <a:xfrm>
            <a:off x="259728" y="188640"/>
            <a:ext cx="7336607" cy="50405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Предоставление </a:t>
            </a:r>
            <a:r>
              <a:rPr lang="ru-RU" sz="1800" dirty="0">
                <a:solidFill>
                  <a:schemeClr val="tx1"/>
                </a:solidFill>
                <a:effectLst/>
                <a:latin typeface="Times New Roman" panose="02020603050405020304" pitchFamily="18" charset="0"/>
                <a:cs typeface="Times New Roman" panose="02020603050405020304" pitchFamily="18" charset="0"/>
              </a:rPr>
              <a:t>межбюджетных трансфертов </a:t>
            </a:r>
            <a:r>
              <a:rPr lang="ru-RU" sz="1800" dirty="0" smtClean="0">
                <a:solidFill>
                  <a:schemeClr val="tx1"/>
                </a:solidFill>
                <a:effectLst/>
                <a:latin typeface="Times New Roman" panose="02020603050405020304" pitchFamily="18" charset="0"/>
                <a:cs typeface="Times New Roman" panose="02020603050405020304" pitchFamily="18" charset="0"/>
              </a:rPr>
              <a:t>местным </a:t>
            </a:r>
            <a:r>
              <a:rPr lang="ru-RU" sz="1800" dirty="0">
                <a:solidFill>
                  <a:schemeClr val="tx1"/>
                </a:solidFill>
                <a:effectLst/>
                <a:latin typeface="Times New Roman" panose="02020603050405020304" pitchFamily="18" charset="0"/>
                <a:cs typeface="Times New Roman" panose="02020603050405020304" pitchFamily="18" charset="0"/>
              </a:rPr>
              <a:t>бюджетам</a:t>
            </a:r>
          </a:p>
        </p:txBody>
      </p:sp>
      <p:cxnSp>
        <p:nvCxnSpPr>
          <p:cNvPr id="9" name="Прямая соединительная линия 8"/>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1311956825"/>
              </p:ext>
            </p:extLst>
          </p:nvPr>
        </p:nvGraphicFramePr>
        <p:xfrm>
          <a:off x="1691680" y="980728"/>
          <a:ext cx="5184574" cy="2171704"/>
        </p:xfrm>
        <a:graphic>
          <a:graphicData uri="http://schemas.openxmlformats.org/drawingml/2006/table">
            <a:tbl>
              <a:tblPr firstRow="1" bandRow="1">
                <a:tableStyleId>{00A15C55-8517-42AA-B614-E9B94910E393}</a:tableStyleId>
              </a:tblPr>
              <a:tblGrid>
                <a:gridCol w="1106041"/>
                <a:gridCol w="1451681"/>
                <a:gridCol w="1451681"/>
                <a:gridCol w="1175171"/>
              </a:tblGrid>
              <a:tr h="685800">
                <a:tc>
                  <a:txBody>
                    <a:bodyPr/>
                    <a:lstStyle/>
                    <a:p>
                      <a:pPr algn="ctr"/>
                      <a:r>
                        <a:rPr lang="ru-RU" sz="1300" dirty="0" smtClean="0">
                          <a:latin typeface="Times New Roman" panose="02020603050405020304" pitchFamily="18" charset="0"/>
                          <a:cs typeface="Times New Roman" panose="02020603050405020304" pitchFamily="18" charset="0"/>
                        </a:rPr>
                        <a:t>Вид трансферта</a:t>
                      </a:r>
                      <a:endParaRPr lang="ru-RU" sz="13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300" dirty="0" smtClean="0">
                          <a:latin typeface="Times New Roman" panose="02020603050405020304" pitchFamily="18" charset="0"/>
                          <a:cs typeface="Times New Roman" panose="02020603050405020304" pitchFamily="18" charset="0"/>
                        </a:rPr>
                        <a:t>Плановые назначения на 2021 год</a:t>
                      </a:r>
                      <a:endParaRPr lang="ru-RU" sz="13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300" dirty="0" smtClean="0">
                          <a:latin typeface="Times New Roman" panose="02020603050405020304" pitchFamily="18" charset="0"/>
                          <a:cs typeface="Times New Roman" panose="02020603050405020304" pitchFamily="18" charset="0"/>
                        </a:rPr>
                        <a:t>Перечислено в 2021 году</a:t>
                      </a:r>
                      <a:endParaRPr lang="ru-RU" sz="13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300" dirty="0" smtClean="0">
                          <a:latin typeface="Times New Roman" panose="02020603050405020304" pitchFamily="18" charset="0"/>
                          <a:cs typeface="Times New Roman" panose="02020603050405020304" pitchFamily="18" charset="0"/>
                        </a:rPr>
                        <a:t>Процент исполнения</a:t>
                      </a:r>
                      <a:endParaRPr lang="ru-RU" sz="1300" dirty="0">
                        <a:solidFill>
                          <a:schemeClr val="tx1"/>
                        </a:solidFill>
                        <a:latin typeface="Times New Roman" panose="02020603050405020304" pitchFamily="18" charset="0"/>
                        <a:cs typeface="Times New Roman" panose="02020603050405020304" pitchFamily="18" charset="0"/>
                      </a:endParaRPr>
                    </a:p>
                  </a:txBody>
                  <a:tcPr anchor="ctr"/>
                </a:tc>
              </a:tr>
              <a:tr h="280448">
                <a:tc>
                  <a:txBody>
                    <a:bodyPr/>
                    <a:lstStyle/>
                    <a:p>
                      <a:r>
                        <a:rPr lang="ru-RU" sz="1300" dirty="0" smtClean="0">
                          <a:latin typeface="Times New Roman" panose="02020603050405020304" pitchFamily="18" charset="0"/>
                          <a:cs typeface="Times New Roman" panose="02020603050405020304" pitchFamily="18" charset="0"/>
                        </a:rPr>
                        <a:t>Дотации</a:t>
                      </a:r>
                      <a:endParaRPr lang="ru-RU" sz="13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 752,2</a:t>
                      </a:r>
                      <a:endParaRPr lang="ru-RU" sz="13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 752,2</a:t>
                      </a:r>
                    </a:p>
                  </a:txBody>
                  <a:tcPr/>
                </a:tc>
                <a:tc>
                  <a:txBody>
                    <a:bodyPr/>
                    <a:lstStyle/>
                    <a:p>
                      <a:pPr algn="ctr"/>
                      <a:r>
                        <a:rPr lang="ru-RU" sz="1300" dirty="0" smtClean="0">
                          <a:latin typeface="Times New Roman" panose="02020603050405020304" pitchFamily="18" charset="0"/>
                          <a:cs typeface="Times New Roman" panose="02020603050405020304" pitchFamily="18" charset="0"/>
                        </a:rPr>
                        <a:t>100,0</a:t>
                      </a:r>
                      <a:endParaRPr lang="ru-RU" sz="1300" dirty="0">
                        <a:solidFill>
                          <a:schemeClr val="tx1"/>
                        </a:solidFill>
                        <a:latin typeface="Times New Roman" panose="02020603050405020304" pitchFamily="18" charset="0"/>
                        <a:cs typeface="Times New Roman" panose="02020603050405020304" pitchFamily="18" charset="0"/>
                      </a:endParaRPr>
                    </a:p>
                  </a:txBody>
                  <a:tcPr/>
                </a:tc>
              </a:tr>
              <a:tr h="280448">
                <a:tc>
                  <a:txBody>
                    <a:bodyPr/>
                    <a:lstStyle/>
                    <a:p>
                      <a:r>
                        <a:rPr lang="ru-RU" sz="1300" dirty="0" smtClean="0">
                          <a:latin typeface="Times New Roman" panose="02020603050405020304" pitchFamily="18" charset="0"/>
                          <a:cs typeface="Times New Roman" panose="02020603050405020304" pitchFamily="18" charset="0"/>
                        </a:rPr>
                        <a:t>Субсидии</a:t>
                      </a:r>
                      <a:endParaRPr lang="ru-RU" sz="13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13 877,1</a:t>
                      </a:r>
                      <a:endParaRPr lang="ru-RU" sz="13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12 627,0</a:t>
                      </a:r>
                      <a:endParaRPr lang="ru-RU" sz="13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 91,0</a:t>
                      </a:r>
                      <a:endParaRPr lang="ru-RU" sz="1300" dirty="0">
                        <a:solidFill>
                          <a:schemeClr val="tx1"/>
                        </a:solidFill>
                        <a:latin typeface="Times New Roman" panose="02020603050405020304" pitchFamily="18" charset="0"/>
                        <a:cs typeface="Times New Roman" panose="02020603050405020304" pitchFamily="18" charset="0"/>
                      </a:endParaRPr>
                    </a:p>
                  </a:txBody>
                  <a:tcPr/>
                </a:tc>
              </a:tr>
              <a:tr h="327664">
                <a:tc>
                  <a:txBody>
                    <a:bodyPr/>
                    <a:lstStyle/>
                    <a:p>
                      <a:r>
                        <a:rPr lang="ru-RU" sz="1300" dirty="0" smtClean="0">
                          <a:latin typeface="Times New Roman" panose="02020603050405020304" pitchFamily="18" charset="0"/>
                          <a:cs typeface="Times New Roman" panose="02020603050405020304" pitchFamily="18" charset="0"/>
                        </a:rPr>
                        <a:t>Субвенции</a:t>
                      </a:r>
                      <a:endParaRPr lang="ru-RU" sz="13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13 658,8</a:t>
                      </a:r>
                      <a:endParaRPr lang="ru-RU" sz="13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13 556,5</a:t>
                      </a:r>
                      <a:endParaRPr lang="ru-RU" sz="13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 99,3</a:t>
                      </a:r>
                      <a:endParaRPr lang="ru-RU" sz="1300" dirty="0">
                        <a:solidFill>
                          <a:schemeClr val="tx1"/>
                        </a:solidFill>
                        <a:latin typeface="Times New Roman" panose="02020603050405020304" pitchFamily="18" charset="0"/>
                        <a:cs typeface="Times New Roman" panose="02020603050405020304" pitchFamily="18" charset="0"/>
                      </a:endParaRPr>
                    </a:p>
                  </a:txBody>
                  <a:tcPr/>
                </a:tc>
              </a:tr>
              <a:tr h="280448">
                <a:tc>
                  <a:txBody>
                    <a:bodyPr/>
                    <a:lstStyle/>
                    <a:p>
                      <a:r>
                        <a:rPr lang="ru-RU" sz="1300" dirty="0" smtClean="0">
                          <a:latin typeface="Times New Roman" panose="02020603050405020304" pitchFamily="18" charset="0"/>
                          <a:cs typeface="Times New Roman" panose="02020603050405020304" pitchFamily="18" charset="0"/>
                        </a:rPr>
                        <a:t>Иные </a:t>
                      </a:r>
                      <a:endParaRPr lang="ru-RU" sz="13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  1 769,4</a:t>
                      </a:r>
                      <a:endParaRPr lang="ru-RU" sz="1300" dirty="0" smtClean="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  1 758,8</a:t>
                      </a:r>
                      <a:endParaRPr lang="ru-RU" sz="13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 99,4</a:t>
                      </a:r>
                      <a:endParaRPr lang="ru-RU" sz="1300" dirty="0">
                        <a:solidFill>
                          <a:schemeClr val="tx1"/>
                        </a:solidFill>
                        <a:latin typeface="Times New Roman" panose="02020603050405020304" pitchFamily="18" charset="0"/>
                        <a:cs typeface="Times New Roman" panose="02020603050405020304" pitchFamily="18" charset="0"/>
                      </a:endParaRPr>
                    </a:p>
                  </a:txBody>
                  <a:tcPr/>
                </a:tc>
              </a:tr>
              <a:tr h="280448">
                <a:tc>
                  <a:txBody>
                    <a:bodyPr/>
                    <a:lstStyle/>
                    <a:p>
                      <a:r>
                        <a:rPr lang="ru-RU" sz="1300" b="1" dirty="0" smtClean="0">
                          <a:latin typeface="Times New Roman" panose="02020603050405020304" pitchFamily="18" charset="0"/>
                          <a:cs typeface="Times New Roman" panose="02020603050405020304" pitchFamily="18" charset="0"/>
                        </a:rPr>
                        <a:t>ИТОГО</a:t>
                      </a:r>
                      <a:endParaRPr lang="ru-RU" sz="13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b="1" dirty="0" smtClean="0">
                          <a:latin typeface="Times New Roman" panose="02020603050405020304" pitchFamily="18" charset="0"/>
                          <a:cs typeface="Times New Roman" panose="02020603050405020304" pitchFamily="18" charset="0"/>
                        </a:rPr>
                        <a:t>30 057,5</a:t>
                      </a:r>
                      <a:endParaRPr lang="ru-RU" sz="13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b="1" dirty="0" smtClean="0">
                          <a:latin typeface="Times New Roman" panose="02020603050405020304" pitchFamily="18" charset="0"/>
                          <a:cs typeface="Times New Roman" panose="02020603050405020304" pitchFamily="18" charset="0"/>
                        </a:rPr>
                        <a:t>28 694,5</a:t>
                      </a:r>
                      <a:endParaRPr lang="ru-RU" sz="13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b="1" dirty="0" smtClean="0">
                          <a:latin typeface="Times New Roman" panose="02020603050405020304" pitchFamily="18" charset="0"/>
                          <a:cs typeface="Times New Roman" panose="02020603050405020304" pitchFamily="18" charset="0"/>
                        </a:rPr>
                        <a:t> 95,5</a:t>
                      </a:r>
                      <a:endParaRPr lang="ru-RU" sz="1300" b="1" dirty="0">
                        <a:solidFill>
                          <a:schemeClr val="tx1"/>
                        </a:solidFill>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12827627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Прямоугольник 70"/>
          <p:cNvSpPr/>
          <p:nvPr/>
        </p:nvSpPr>
        <p:spPr>
          <a:xfrm>
            <a:off x="251520" y="4023799"/>
            <a:ext cx="5577116" cy="34636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5730" tIns="62865" rIns="125730" bIns="62865" numCol="1" spcCol="1270" anchor="ctr" anchorCtr="0">
            <a:noAutofit/>
          </a:bodyPr>
          <a:lstStyle/>
          <a:p>
            <a:pPr marL="285750" lvl="1" indent="-285750" defTabSz="1466850">
              <a:lnSpc>
                <a:spcPct val="90000"/>
              </a:lnSpc>
              <a:spcAft>
                <a:spcPct val="15000"/>
              </a:spcAft>
              <a:buFontTx/>
              <a:buChar char="••"/>
            </a:pPr>
            <a:endParaRPr lang="ru-RU" sz="3300" dirty="0">
              <a:solidFill>
                <a:prstClr val="black">
                  <a:hueOff val="0"/>
                  <a:satOff val="0"/>
                  <a:lumOff val="0"/>
                  <a:alphaOff val="0"/>
                </a:prstClr>
              </a:solidFill>
            </a:endParaRPr>
          </a:p>
        </p:txBody>
      </p:sp>
      <p:sp>
        <p:nvSpPr>
          <p:cNvPr id="4" name="TextBox 3"/>
          <p:cNvSpPr txBox="1"/>
          <p:nvPr/>
        </p:nvSpPr>
        <p:spPr>
          <a:xfrm>
            <a:off x="6588224" y="1219267"/>
            <a:ext cx="2304256" cy="4767292"/>
          </a:xfrm>
          <a:prstGeom prst="round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100" dirty="0">
                <a:solidFill>
                  <a:prstClr val="black"/>
                </a:solidFill>
                <a:latin typeface="Times New Roman" panose="02020603050405020304" pitchFamily="18" charset="0"/>
                <a:cs typeface="Times New Roman" panose="02020603050405020304" pitchFamily="18" charset="0"/>
              </a:rPr>
              <a:t>Финансовая помощь </a:t>
            </a:r>
            <a:r>
              <a:rPr lang="ru-RU" sz="1100" dirty="0" smtClean="0">
                <a:solidFill>
                  <a:prstClr val="black"/>
                </a:solidFill>
                <a:latin typeface="Times New Roman" panose="02020603050405020304" pitchFamily="18" charset="0"/>
                <a:cs typeface="Times New Roman" panose="02020603050405020304" pitchFamily="18" charset="0"/>
              </a:rPr>
              <a:t>муниципальным районам (городским округам) рассчитывалась на 2021 год  </a:t>
            </a:r>
            <a:r>
              <a:rPr lang="ru-RU" sz="1100" dirty="0">
                <a:solidFill>
                  <a:prstClr val="black"/>
                </a:solidFill>
                <a:latin typeface="Times New Roman" panose="02020603050405020304" pitchFamily="18" charset="0"/>
                <a:cs typeface="Times New Roman" panose="02020603050405020304" pitchFamily="18" charset="0"/>
              </a:rPr>
              <a:t>в соответствии </a:t>
            </a:r>
            <a:r>
              <a:rPr lang="ru-RU" sz="1100" dirty="0" smtClean="0">
                <a:solidFill>
                  <a:prstClr val="black"/>
                </a:solidFill>
                <a:latin typeface="Times New Roman" panose="02020603050405020304" pitchFamily="18" charset="0"/>
                <a:cs typeface="Times New Roman" panose="02020603050405020304" pitchFamily="18" charset="0"/>
              </a:rPr>
              <a:t>с методиками</a:t>
            </a:r>
            <a:r>
              <a:rPr lang="ru-RU" sz="1100" dirty="0">
                <a:solidFill>
                  <a:prstClr val="black"/>
                </a:solidFill>
                <a:latin typeface="Times New Roman" panose="02020603050405020304" pitchFamily="18" charset="0"/>
                <a:cs typeface="Times New Roman" panose="02020603050405020304" pitchFamily="18" charset="0"/>
              </a:rPr>
              <a:t>, установленными </a:t>
            </a:r>
            <a:r>
              <a:rPr lang="ru-RU" sz="1100" dirty="0" smtClean="0">
                <a:solidFill>
                  <a:prstClr val="black"/>
                </a:solidFill>
                <a:latin typeface="Times New Roman" panose="02020603050405020304" pitchFamily="18" charset="0"/>
                <a:cs typeface="Times New Roman" panose="02020603050405020304" pitchFamily="18" charset="0"/>
              </a:rPr>
              <a:t>Законом </a:t>
            </a:r>
            <a:r>
              <a:rPr lang="ru-RU" sz="1100" dirty="0">
                <a:solidFill>
                  <a:prstClr val="black"/>
                </a:solidFill>
                <a:latin typeface="Times New Roman" panose="02020603050405020304" pitchFamily="18" charset="0"/>
                <a:cs typeface="Times New Roman" panose="02020603050405020304" pitchFamily="18" charset="0"/>
              </a:rPr>
              <a:t>Чувашской Республики от 23 июля 2001 г. № 36 «О регулировании бюджетных правоотношений в Чувашской Республике</a:t>
            </a:r>
            <a:r>
              <a:rPr lang="ru-RU" sz="1100" dirty="0" smtClean="0">
                <a:solidFill>
                  <a:prstClr val="black"/>
                </a:solidFill>
                <a:latin typeface="Times New Roman" panose="02020603050405020304" pitchFamily="18" charset="0"/>
                <a:cs typeface="Times New Roman" panose="02020603050405020304" pitchFamily="18" charset="0"/>
              </a:rPr>
              <a:t>»:</a:t>
            </a:r>
          </a:p>
          <a:p>
            <a:pPr algn="just"/>
            <a:endParaRPr lang="ru-RU" sz="1100" dirty="0" smtClean="0">
              <a:solidFill>
                <a:prstClr val="black"/>
              </a:solidFill>
              <a:latin typeface="Times New Roman" panose="02020603050405020304" pitchFamily="18" charset="0"/>
              <a:cs typeface="Times New Roman" panose="02020603050405020304" pitchFamily="18" charset="0"/>
            </a:endParaRPr>
          </a:p>
          <a:p>
            <a:pPr marL="171450" indent="-171450" algn="just">
              <a:buFontTx/>
              <a:buChar char="-"/>
            </a:pPr>
            <a:r>
              <a:rPr lang="ru-RU" sz="1050" dirty="0" smtClean="0">
                <a:solidFill>
                  <a:prstClr val="black"/>
                </a:solidFill>
                <a:latin typeface="Times New Roman" panose="02020603050405020304" pitchFamily="18" charset="0"/>
                <a:cs typeface="Times New Roman" panose="02020603050405020304" pitchFamily="18" charset="0"/>
              </a:rPr>
              <a:t>дотации на выравнивание бюджетной обеспеченности муниципальных районов (городских округов) – 13 статья;</a:t>
            </a:r>
          </a:p>
          <a:p>
            <a:pPr marL="171450" lvl="0" indent="-171450" algn="just">
              <a:buFontTx/>
              <a:buChar char="-"/>
            </a:pPr>
            <a:r>
              <a:rPr lang="ru-RU" sz="1050" dirty="0">
                <a:solidFill>
                  <a:prstClr val="black"/>
                </a:solidFill>
                <a:latin typeface="Times New Roman" panose="02020603050405020304" pitchFamily="18" charset="0"/>
                <a:cs typeface="Times New Roman" panose="02020603050405020304" pitchFamily="18" charset="0"/>
              </a:rPr>
              <a:t>дотации на поддержку мер по обеспечению сбалансированности бюджетов муниципальных районов (городских округов) – 16 статья,</a:t>
            </a:r>
          </a:p>
          <a:p>
            <a:pPr marL="171450" indent="-171450" algn="just">
              <a:buFontTx/>
              <a:buChar char="-"/>
            </a:pPr>
            <a:r>
              <a:rPr lang="ru-RU" sz="1050" dirty="0" smtClean="0">
                <a:solidFill>
                  <a:prstClr val="black"/>
                </a:solidFill>
                <a:latin typeface="Times New Roman" panose="02020603050405020304" pitchFamily="18" charset="0"/>
                <a:cs typeface="Times New Roman" panose="02020603050405020304" pitchFamily="18" charset="0"/>
              </a:rPr>
              <a:t>дотации на выравнивание бюджетной обеспеченности поселений – статья 17.3 указанного закона.</a:t>
            </a:r>
            <a:endParaRPr lang="ru-RU" sz="1050" dirty="0">
              <a:solidFill>
                <a:prstClr val="black"/>
              </a:solidFill>
              <a:latin typeface="Times New Roman" panose="02020603050405020304" pitchFamily="18" charset="0"/>
              <a:cs typeface="Times New Roman" panose="02020603050405020304" pitchFamily="18" charset="0"/>
            </a:endParaRPr>
          </a:p>
        </p:txBody>
      </p:sp>
      <p:sp>
        <p:nvSpPr>
          <p:cNvPr id="6" name="Номер слайда 5"/>
          <p:cNvSpPr>
            <a:spLocks noGrp="1"/>
          </p:cNvSpPr>
          <p:nvPr>
            <p:ph type="sldNum" sz="quarter" idx="12"/>
          </p:nvPr>
        </p:nvSpPr>
        <p:spPr>
          <a:xfrm>
            <a:off x="8089900" y="6486466"/>
            <a:ext cx="1054100" cy="365125"/>
          </a:xfrm>
        </p:spPr>
        <p:txBody>
          <a:bodyPr/>
          <a:lstStyle/>
          <a:p>
            <a:pPr>
              <a:defRPr/>
            </a:pPr>
            <a:fld id="{5134FBE4-DC40-4A96-AB83-42E61AAB2036}" type="slidenum">
              <a:rPr lang="ru-RU" smtClean="0">
                <a:solidFill>
                  <a:prstClr val="black"/>
                </a:solidFill>
              </a:rPr>
              <a:pPr>
                <a:defRPr/>
              </a:pPr>
              <a:t>38</a:t>
            </a:fld>
            <a:endParaRPr lang="ru-RU" dirty="0">
              <a:solidFill>
                <a:prstClr val="black"/>
              </a:solidFill>
            </a:endParaRPr>
          </a:p>
        </p:txBody>
      </p:sp>
      <p:sp>
        <p:nvSpPr>
          <p:cNvPr id="7" name="Заголовок 1"/>
          <p:cNvSpPr txBox="1">
            <a:spLocks/>
          </p:cNvSpPr>
          <p:nvPr/>
        </p:nvSpPr>
        <p:spPr>
          <a:xfrm>
            <a:off x="259729" y="82913"/>
            <a:ext cx="6904559"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600" dirty="0">
                <a:solidFill>
                  <a:prstClr val="black"/>
                </a:solidFill>
                <a:effectLst/>
                <a:latin typeface="Times New Roman" panose="02020603050405020304" pitchFamily="18" charset="0"/>
                <a:cs typeface="Times New Roman" panose="02020603050405020304" pitchFamily="18" charset="0"/>
              </a:rPr>
              <a:t>Финансовая помощь муниципальным районам и городским округам Чувашской Республики </a:t>
            </a:r>
            <a:r>
              <a:rPr lang="ru-RU" sz="1600" dirty="0" smtClean="0">
                <a:solidFill>
                  <a:prstClr val="black"/>
                </a:solidFill>
                <a:effectLst/>
                <a:latin typeface="Times New Roman" panose="02020603050405020304" pitchFamily="18" charset="0"/>
                <a:cs typeface="Times New Roman" panose="02020603050405020304" pitchFamily="18" charset="0"/>
              </a:rPr>
              <a:t>на 2021 год</a:t>
            </a:r>
            <a:endParaRPr lang="ru-RU" sz="1600" dirty="0">
              <a:solidFill>
                <a:prstClr val="black"/>
              </a:solidFill>
              <a:effectLst/>
              <a:latin typeface="Times New Roman" panose="02020603050405020304" pitchFamily="18" charset="0"/>
              <a:cs typeface="Times New Roman" panose="02020603050405020304" pitchFamily="18" charset="0"/>
            </a:endParaRPr>
          </a:p>
        </p:txBody>
      </p:sp>
      <p:cxnSp>
        <p:nvCxnSpPr>
          <p:cNvPr id="8" name="Прямая соединительная линия 7"/>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
        <p:nvSpPr>
          <p:cNvPr id="10" name="TextBox 1"/>
          <p:cNvSpPr txBox="1">
            <a:spLocks noChangeArrowheads="1"/>
          </p:cNvSpPr>
          <p:nvPr/>
        </p:nvSpPr>
        <p:spPr bwMode="auto">
          <a:xfrm>
            <a:off x="7666176" y="751571"/>
            <a:ext cx="1226304" cy="222565"/>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ru-RU" altLang="ru-RU" sz="1200" b="1" dirty="0" smtClean="0">
                <a:solidFill>
                  <a:srgbClr val="4E67C8">
                    <a:lumMod val="75000"/>
                  </a:srgbClr>
                </a:solidFill>
                <a:latin typeface="Times New Roman" panose="02020603050405020304" pitchFamily="18" charset="0"/>
                <a:cs typeface="Times New Roman" panose="02020603050405020304" pitchFamily="18" charset="0"/>
              </a:rPr>
              <a:t>тыс. рублей</a:t>
            </a:r>
            <a:endParaRPr lang="ru-RU" altLang="ru-RU" sz="1200" b="1" dirty="0">
              <a:solidFill>
                <a:srgbClr val="4E67C8">
                  <a:lumMod val="75000"/>
                </a:srgbClr>
              </a:solidFill>
              <a:latin typeface="Times New Roman" panose="02020603050405020304" pitchFamily="18" charset="0"/>
              <a:cs typeface="Times New Roman" panose="02020603050405020304" pitchFamily="18" charset="0"/>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1725949781"/>
              </p:ext>
            </p:extLst>
          </p:nvPr>
        </p:nvGraphicFramePr>
        <p:xfrm>
          <a:off x="323528" y="751571"/>
          <a:ext cx="6120680" cy="5798088"/>
        </p:xfrm>
        <a:graphic>
          <a:graphicData uri="http://schemas.openxmlformats.org/drawingml/2006/table">
            <a:tbl>
              <a:tblPr>
                <a:tableStyleId>{5C22544A-7EE6-4342-B048-85BDC9FD1C3A}</a:tableStyleId>
              </a:tblPr>
              <a:tblGrid>
                <a:gridCol w="1105624"/>
                <a:gridCol w="766585"/>
                <a:gridCol w="863242"/>
                <a:gridCol w="899215"/>
                <a:gridCol w="1117862"/>
                <a:gridCol w="1368152"/>
              </a:tblGrid>
              <a:tr h="157150">
                <a:tc rowSpan="2">
                  <a:txBody>
                    <a:bodyPr/>
                    <a:lstStyle/>
                    <a:p>
                      <a:pPr algn="ctr" fontAlgn="ctr"/>
                      <a:r>
                        <a:rPr lang="ru-RU" sz="900" b="0" u="none" strike="noStrike" dirty="0">
                          <a:effectLst/>
                          <a:latin typeface="Times New Roman" panose="02020603050405020304" pitchFamily="18" charset="0"/>
                          <a:cs typeface="Times New Roman" panose="02020603050405020304" pitchFamily="18" charset="0"/>
                        </a:rPr>
                        <a:t>Наименование муниципальных образований</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gridSpan="5">
                  <a:txBody>
                    <a:bodyPr/>
                    <a:lstStyle/>
                    <a:p>
                      <a:pPr algn="ctr" fontAlgn="ctr"/>
                      <a:r>
                        <a:rPr lang="ru-RU" sz="900" b="0" i="0" u="none" strike="noStrike" dirty="0" smtClean="0">
                          <a:effectLst/>
                          <a:latin typeface="Times New Roman" panose="02020603050405020304" pitchFamily="18" charset="0"/>
                          <a:cs typeface="Times New Roman" panose="02020603050405020304" pitchFamily="18" charset="0"/>
                        </a:rPr>
                        <a:t>в том числе:</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hMerge="1">
                  <a:txBody>
                    <a:bodyPr/>
                    <a:lstStyle/>
                    <a:p>
                      <a:pPr algn="ctr" fontAlgn="ctr"/>
                      <a:endParaRPr lang="ru-RU" sz="900" b="0" i="0" u="none" strike="noStrike" dirty="0">
                        <a:effectLst/>
                        <a:latin typeface="TimesET" pitchFamily="2" charset="0"/>
                      </a:endParaRPr>
                    </a:p>
                  </a:txBody>
                  <a:tcPr marL="4501" marR="4501" marT="4501" marB="0" anchor="ctr">
                    <a:solidFill>
                      <a:schemeClr val="accent2">
                        <a:lumMod val="40000"/>
                        <a:lumOff val="60000"/>
                      </a:schemeClr>
                    </a:solidFill>
                  </a:tcPr>
                </a:tc>
                <a:tc hMerge="1">
                  <a:txBody>
                    <a:bodyPr/>
                    <a:lstStyle/>
                    <a:p>
                      <a:pPr algn="ctr" fontAlgn="ctr"/>
                      <a:endParaRPr lang="ru-RU" sz="900" b="0" i="0" u="none" strike="noStrike" dirty="0">
                        <a:effectLst/>
                        <a:latin typeface="TimesET" pitchFamily="2" charset="0"/>
                      </a:endParaRPr>
                    </a:p>
                  </a:txBody>
                  <a:tcPr marL="4501" marR="4501" marT="4501" marB="0" anchor="ctr">
                    <a:solidFill>
                      <a:schemeClr val="accent2">
                        <a:lumMod val="40000"/>
                        <a:lumOff val="60000"/>
                      </a:schemeClr>
                    </a:solidFill>
                  </a:tcPr>
                </a:tc>
                <a:tc hMerge="1">
                  <a:txBody>
                    <a:bodyPr/>
                    <a:lstStyle/>
                    <a:p>
                      <a:pPr algn="ctr" fontAlgn="ctr"/>
                      <a:endParaRPr lang="ru-RU" sz="900" b="0" i="0" u="none" strike="noStrike" dirty="0">
                        <a:effectLst/>
                        <a:latin typeface="TimesET" pitchFamily="2" charset="0"/>
                      </a:endParaRPr>
                    </a:p>
                  </a:txBody>
                  <a:tcPr marL="4501" marR="4501" marT="4501" marB="0" anchor="ctr">
                    <a:solidFill>
                      <a:schemeClr val="accent2">
                        <a:lumMod val="40000"/>
                        <a:lumOff val="60000"/>
                      </a:schemeClr>
                    </a:solidFill>
                  </a:tcPr>
                </a:tc>
                <a:tc hMerge="1">
                  <a:txBody>
                    <a:bodyPr/>
                    <a:lstStyle/>
                    <a:p>
                      <a:pPr algn="ctr" fontAlgn="ct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r>
              <a:tr h="1368152">
                <a:tc vMerge="1">
                  <a:txBody>
                    <a:bodyPr/>
                    <a:lstStyle/>
                    <a:p>
                      <a:pPr algn="ctr" fontAlgn="ctr"/>
                      <a:endParaRPr lang="ru-RU" sz="900" b="0" i="0" u="none" strike="noStrike" dirty="0">
                        <a:effectLst/>
                        <a:latin typeface="TimesET" pitchFamily="2" charset="0"/>
                      </a:endParaRPr>
                    </a:p>
                  </a:txBody>
                  <a:tcPr marL="4501" marR="4501" marT="4501" marB="0" anchor="ctr">
                    <a:solidFill>
                      <a:schemeClr val="accent2">
                        <a:lumMod val="40000"/>
                        <a:lumOff val="60000"/>
                      </a:schemeClr>
                    </a:solidFill>
                  </a:tcPr>
                </a:tc>
                <a:tc>
                  <a:txBody>
                    <a:bodyPr/>
                    <a:lstStyle/>
                    <a:p>
                      <a:pPr algn="ctr" fontAlgn="ctr"/>
                      <a:r>
                        <a:rPr lang="ru-RU" sz="900" b="0" u="none" strike="noStrike" dirty="0">
                          <a:effectLst/>
                          <a:latin typeface="Times New Roman" panose="02020603050405020304" pitchFamily="18" charset="0"/>
                          <a:cs typeface="Times New Roman" panose="02020603050405020304" pitchFamily="18" charset="0"/>
                        </a:rPr>
                        <a:t>Финансовая помощь - всего</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ctr" fontAlgn="ctr"/>
                      <a:r>
                        <a:rPr lang="ru-RU" sz="900" b="0" u="none" strike="noStrike" dirty="0">
                          <a:effectLst/>
                          <a:latin typeface="Times New Roman" panose="02020603050405020304" pitchFamily="18" charset="0"/>
                          <a:cs typeface="Times New Roman" panose="02020603050405020304" pitchFamily="18" charset="0"/>
                        </a:rPr>
                        <a:t>Дотации на выравнивание бюджетной обеспеченности муниципальных районов (городских округов)</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ctr" fontAlgn="ctr"/>
                      <a:r>
                        <a:rPr lang="ru-RU" sz="900" b="0" u="none" strike="noStrike" dirty="0">
                          <a:effectLst/>
                          <a:latin typeface="Times New Roman" panose="02020603050405020304" pitchFamily="18" charset="0"/>
                          <a:cs typeface="Times New Roman" panose="02020603050405020304" pitchFamily="18" charset="0"/>
                        </a:rPr>
                        <a:t>Дотации на поддержку мер по обеспечению сбалансированности муниципальных районов </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ctr" fontAlgn="ctr"/>
                      <a:r>
                        <a:rPr lang="ru-RU" sz="900" b="0" i="0" u="none" strike="noStrike" dirty="0" smtClean="0">
                          <a:effectLst/>
                          <a:latin typeface="Times New Roman" panose="02020603050405020304" pitchFamily="18" charset="0"/>
                          <a:cs typeface="Times New Roman" panose="02020603050405020304" pitchFamily="18" charset="0"/>
                        </a:rPr>
                        <a:t>Премирование муниципальных образований - победителей Всероссийского конкурса "Лучшая муниципальная практика" за счет дотаций</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Субвенции на осуществление государственных полномочий Чувашской Республики по расчету и предоставлению дотаций на выравнивание бюджетной обеспеченности поселений</a:t>
                      </a:r>
                      <a:endParaRPr kumimoji="0" lang="ru-RU"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4501" marR="4501" marT="4501" marB="0" anchor="ctr">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Алатырский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65 543,7</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39 781,4</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1 868,1</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23 894,2</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Аликовский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69 646,0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43 987,7</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25 658,3</a:t>
                      </a:r>
                    </a:p>
                  </a:txBody>
                  <a:tcPr marL="9525" marR="9525" marT="9525" marB="0" anchor="b">
                    <a:solidFill>
                      <a:schemeClr val="accent2">
                        <a:lumMod val="40000"/>
                        <a:lumOff val="60000"/>
                      </a:schemeClr>
                    </a:solidFill>
                  </a:tcPr>
                </a:tc>
              </a:tr>
              <a:tr h="151296">
                <a:tc>
                  <a:txBody>
                    <a:bodyPr/>
                    <a:lstStyle/>
                    <a:p>
                      <a:pPr algn="l" fontAlgn="ctr"/>
                      <a:r>
                        <a:rPr lang="ru-RU" sz="900" u="none" strike="noStrike" dirty="0" err="1">
                          <a:effectLst/>
                          <a:latin typeface="Times New Roman" panose="02020603050405020304" pitchFamily="18" charset="0"/>
                          <a:cs typeface="Times New Roman" panose="02020603050405020304" pitchFamily="18" charset="0"/>
                        </a:rPr>
                        <a:t>Батыревский</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90 607,2</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34 265,8</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56 341,4</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Вурнарский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51 235,1</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51 235,1</a:t>
                      </a:r>
                    </a:p>
                  </a:txBody>
                  <a:tcPr marL="9525" marR="9525" marT="9525" marB="0" anchor="b">
                    <a:solidFill>
                      <a:schemeClr val="accent2">
                        <a:lumMod val="40000"/>
                        <a:lumOff val="60000"/>
                      </a:schemeClr>
                    </a:solidFill>
                  </a:tcPr>
                </a:tc>
              </a:tr>
              <a:tr h="151296">
                <a:tc>
                  <a:txBody>
                    <a:bodyPr/>
                    <a:lstStyle/>
                    <a:p>
                      <a:pPr algn="l" fontAlgn="ctr"/>
                      <a:r>
                        <a:rPr lang="ru-RU" sz="900" u="none" strike="noStrike" dirty="0" err="1">
                          <a:effectLst/>
                          <a:latin typeface="Times New Roman" panose="02020603050405020304" pitchFamily="18" charset="0"/>
                          <a:cs typeface="Times New Roman" panose="02020603050405020304" pitchFamily="18" charset="0"/>
                        </a:rPr>
                        <a:t>Ибресинский</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76 426,2</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37 573,3</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38 852,9</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Канашский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157 960,5</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79 410,6</a:t>
                      </a:r>
                    </a:p>
                  </a:txBody>
                  <a:tcPr marL="9525" marR="9525" marT="9525"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20 000,0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58 549,9</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Козловский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33 481,5</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498,9</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2 273,1</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30 709,5</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Комсомольский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74 907,7</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33 623,6</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41 284,1</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Красноармейский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24 004,7</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1 192,5</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22 812,2</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Красночетайский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59 110,6</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36 437,4</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22 673,2</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Марпосадский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72 694,7</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36 189,2</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36 505,5</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Моргаушский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63 702,4</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621,3</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9 405,5</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53 675,6</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Порецкий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41 440,0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21 596,0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19 844,0</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Урмарский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78 815,5</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41 268,0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37 547,5</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Цивильский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78 299,2</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20 000,0</a:t>
                      </a:r>
                    </a:p>
                  </a:txBody>
                  <a:tcPr marL="9525" marR="9525" marT="9525"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panose="02020603050405020304" pitchFamily="18" charset="0"/>
                          <a:cs typeface="Times New Roman" panose="02020603050405020304" pitchFamily="18" charset="0"/>
                        </a:rPr>
                        <a:t>58 299,2</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Чебоксарский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109 302,8</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1 990,1</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2 845,3</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104 467,4</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Шемуршинский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57 874,8</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37 759,0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20 115,8</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Шумерлинский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65 628,2</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51 225,7</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14 402,5</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Ядринский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51 072,5</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10 372,7</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40 699,8</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Яльчикский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56 012,7</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29 092,0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26 920,7</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Янтиковский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61 </a:t>
                      </a:r>
                      <a:r>
                        <a:rPr lang="ru-RU" sz="900" b="0" i="0" u="none" strike="noStrike" smtClean="0">
                          <a:solidFill>
                            <a:srgbClr val="000000"/>
                          </a:solidFill>
                          <a:effectLst/>
                          <a:latin typeface="Times New Roman" panose="02020603050405020304" pitchFamily="18" charset="0"/>
                          <a:cs typeface="Times New Roman" panose="02020603050405020304" pitchFamily="18" charset="0"/>
                        </a:rPr>
                        <a:t>572,8</a:t>
                      </a:r>
                      <a:endParaRPr lang="ru-RU" sz="9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38 043,4</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panose="02020603050405020304" pitchFamily="18" charset="0"/>
                          <a:cs typeface="Times New Roman" panose="02020603050405020304" pitchFamily="18" charset="0"/>
                        </a:rPr>
                        <a:t>23 </a:t>
                      </a:r>
                      <a:r>
                        <a:rPr lang="ru-RU" sz="900" b="0" i="0" u="none" strike="noStrike" dirty="0" smtClean="0">
                          <a:solidFill>
                            <a:srgbClr val="000000"/>
                          </a:solidFill>
                          <a:effectLst/>
                          <a:latin typeface="Times New Roman" panose="02020603050405020304" pitchFamily="18" charset="0"/>
                          <a:cs typeface="Times New Roman" panose="02020603050405020304" pitchFamily="18" charset="0"/>
                        </a:rPr>
                        <a:t>529,4</a:t>
                      </a:r>
                      <a:endParaRPr lang="ru-RU"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г. Алатырь</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15 101,0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15 101,0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г. Канаш</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5 230,0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5 230,0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г. Новочебоксарск</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93 250,2</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93 250,2</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г. Чебоксары</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r>
              <a:tr h="151296">
                <a:tc>
                  <a:txBody>
                    <a:bodyPr/>
                    <a:lstStyle/>
                    <a:p>
                      <a:pPr algn="l" fontAlgn="ctr"/>
                      <a:r>
                        <a:rPr lang="ru-RU" sz="900" u="none" strike="noStrike" dirty="0">
                          <a:effectLst/>
                          <a:latin typeface="Times New Roman" panose="02020603050405020304" pitchFamily="18" charset="0"/>
                          <a:cs typeface="Times New Roman" panose="02020603050405020304" pitchFamily="18" charset="0"/>
                        </a:rPr>
                        <a:t>г. Шумерля</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7 350,7</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126,8</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7 223,9</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r>
              <a:tr h="151296">
                <a:tc>
                  <a:txBody>
                    <a:bodyPr/>
                    <a:lstStyle/>
                    <a:p>
                      <a:pPr algn="l" fontAlgn="ct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endParaRPr lang="ru-RU" sz="1200" b="1" i="0" u="none" strike="noStrike" dirty="0">
                        <a:solidFill>
                          <a:srgbClr val="000000"/>
                        </a:solidFill>
                        <a:effectLst/>
                        <a:latin typeface="Times New Roman"/>
                      </a:endParaRPr>
                    </a:p>
                  </a:txBody>
                  <a:tcPr marL="9525" marR="9525" marT="9525" marB="0" anchor="b">
                    <a:solidFill>
                      <a:schemeClr val="accent2">
                        <a:lumMod val="40000"/>
                        <a:lumOff val="60000"/>
                      </a:schemeClr>
                    </a:solidFill>
                  </a:tcPr>
                </a:tc>
                <a:tc>
                  <a:txBody>
                    <a:bodyPr/>
                    <a:lstStyle/>
                    <a:p>
                      <a:pPr algn="r" fontAlgn="b"/>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r>
              <a:tr h="140907">
                <a:tc>
                  <a:txBody>
                    <a:bodyPr/>
                    <a:lstStyle/>
                    <a:p>
                      <a:pPr algn="l" fontAlgn="ctr"/>
                      <a:r>
                        <a:rPr lang="ru-RU" sz="900" b="1" u="none" strike="noStrike" dirty="0">
                          <a:effectLst/>
                          <a:latin typeface="Times New Roman" panose="02020603050405020304" pitchFamily="18" charset="0"/>
                          <a:cs typeface="Times New Roman" panose="02020603050405020304" pitchFamily="18" charset="0"/>
                        </a:rPr>
                        <a:t>Итого</a:t>
                      </a:r>
                      <a:endParaRPr lang="ru-RU" sz="900" b="1"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r>
                        <a:rPr lang="ru-RU" sz="900" b="1" i="0" u="none" strike="noStrike">
                          <a:solidFill>
                            <a:srgbClr val="000000"/>
                          </a:solidFill>
                          <a:effectLst/>
                          <a:latin typeface="Times New Roman" panose="02020603050405020304" pitchFamily="18" charset="0"/>
                          <a:cs typeface="Times New Roman" panose="02020603050405020304" pitchFamily="18" charset="0"/>
                        </a:rPr>
                        <a:t>1 560 270,7</a:t>
                      </a:r>
                    </a:p>
                  </a:txBody>
                  <a:tcPr marL="9525" marR="9525" marT="9525" marB="0" anchor="b">
                    <a:solidFill>
                      <a:schemeClr val="accent2">
                        <a:lumMod val="40000"/>
                        <a:lumOff val="60000"/>
                      </a:schemeClr>
                    </a:solidFill>
                  </a:tcPr>
                </a:tc>
                <a:tc>
                  <a:txBody>
                    <a:bodyPr/>
                    <a:lstStyle/>
                    <a:p>
                      <a:pPr algn="r" fontAlgn="b"/>
                      <a:r>
                        <a:rPr lang="ru-RU" sz="900" b="1" i="0" u="none" strike="noStrike">
                          <a:solidFill>
                            <a:srgbClr val="000000"/>
                          </a:solidFill>
                          <a:effectLst/>
                          <a:latin typeface="Times New Roman" panose="02020603050405020304" pitchFamily="18" charset="0"/>
                          <a:cs typeface="Times New Roman" panose="02020603050405020304" pitchFamily="18" charset="0"/>
                        </a:rPr>
                        <a:t>683 406,6</a:t>
                      </a:r>
                    </a:p>
                  </a:txBody>
                  <a:tcPr marL="9525" marR="9525" marT="9525" marB="0" anchor="b">
                    <a:solidFill>
                      <a:schemeClr val="accent2">
                        <a:lumMod val="40000"/>
                        <a:lumOff val="60000"/>
                      </a:schemeClr>
                    </a:solidFill>
                  </a:tcPr>
                </a:tc>
                <a:tc>
                  <a:txBody>
                    <a:bodyPr/>
                    <a:lstStyle/>
                    <a:p>
                      <a:pPr algn="r" fontAlgn="b"/>
                      <a:r>
                        <a:rPr lang="ru-RU" sz="900" b="1" i="0" u="none" strike="noStrike">
                          <a:solidFill>
                            <a:srgbClr val="000000"/>
                          </a:solidFill>
                          <a:effectLst/>
                          <a:latin typeface="Times New Roman" panose="02020603050405020304" pitchFamily="18" charset="0"/>
                          <a:cs typeface="Times New Roman" panose="02020603050405020304" pitchFamily="18" charset="0"/>
                        </a:rPr>
                        <a:t>28 845,9</a:t>
                      </a:r>
                    </a:p>
                  </a:txBody>
                  <a:tcPr marL="9525" marR="9525" marT="9525" marB="0" anchor="b">
                    <a:solidFill>
                      <a:schemeClr val="accent2">
                        <a:lumMod val="40000"/>
                        <a:lumOff val="60000"/>
                      </a:schemeClr>
                    </a:solidFill>
                  </a:tcPr>
                </a:tc>
                <a:tc>
                  <a:txBody>
                    <a:bodyPr/>
                    <a:lstStyle/>
                    <a:p>
                      <a:pPr algn="r" fontAlgn="b"/>
                      <a:r>
                        <a:rPr lang="ru-RU" sz="900" b="1" i="0" u="none" strike="noStrike">
                          <a:solidFill>
                            <a:srgbClr val="000000"/>
                          </a:solidFill>
                          <a:effectLst/>
                          <a:latin typeface="Times New Roman" panose="02020603050405020304" pitchFamily="18" charset="0"/>
                          <a:cs typeface="Times New Roman" panose="02020603050405020304" pitchFamily="18" charset="0"/>
                        </a:rPr>
                        <a:t>40 000,0</a:t>
                      </a:r>
                    </a:p>
                  </a:txBody>
                  <a:tcPr marL="9525" marR="9525" marT="9525" marB="0" anchor="b">
                    <a:solidFill>
                      <a:schemeClr val="accent2">
                        <a:lumMod val="40000"/>
                        <a:lumOff val="60000"/>
                      </a:schemeClr>
                    </a:solidFill>
                  </a:tcPr>
                </a:tc>
                <a:tc>
                  <a:txBody>
                    <a:bodyPr/>
                    <a:lstStyle/>
                    <a:p>
                      <a:pPr algn="r" fontAlgn="b"/>
                      <a:r>
                        <a:rPr lang="ru-RU" sz="900" b="1" i="0" u="none" strike="noStrike" dirty="0">
                          <a:solidFill>
                            <a:srgbClr val="000000"/>
                          </a:solidFill>
                          <a:effectLst/>
                          <a:latin typeface="Times New Roman" panose="02020603050405020304" pitchFamily="18" charset="0"/>
                          <a:cs typeface="Times New Roman" panose="02020603050405020304" pitchFamily="18" charset="0"/>
                        </a:rPr>
                        <a:t>808 018,2</a:t>
                      </a:r>
                    </a:p>
                  </a:txBody>
                  <a:tcPr marL="9525" marR="9525" marT="9525" marB="0" anchor="b">
                    <a:solidFill>
                      <a:schemeClr val="accent2">
                        <a:lumMod val="40000"/>
                        <a:lumOff val="60000"/>
                      </a:schemeClr>
                    </a:solidFill>
                  </a:tcPr>
                </a:tc>
              </a:tr>
            </a:tbl>
          </a:graphicData>
        </a:graphic>
      </p:graphicFrame>
    </p:spTree>
    <p:extLst>
      <p:ext uri="{BB962C8B-B14F-4D97-AF65-F5344CB8AC3E}">
        <p14:creationId xmlns:p14="http://schemas.microsoft.com/office/powerpoint/2010/main" val="20901495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Диаграмма 11"/>
          <p:cNvGraphicFramePr/>
          <p:nvPr>
            <p:extLst>
              <p:ext uri="{D42A27DB-BD31-4B8C-83A1-F6EECF244321}">
                <p14:modId xmlns:p14="http://schemas.microsoft.com/office/powerpoint/2010/main" val="2581350496"/>
              </p:ext>
            </p:extLst>
          </p:nvPr>
        </p:nvGraphicFramePr>
        <p:xfrm>
          <a:off x="90923" y="-3264945"/>
          <a:ext cx="9540552" cy="11881320"/>
        </p:xfrm>
        <a:graphic>
          <a:graphicData uri="http://schemas.openxmlformats.org/drawingml/2006/chart">
            <c:chart xmlns:c="http://schemas.openxmlformats.org/drawingml/2006/chart" xmlns:r="http://schemas.openxmlformats.org/officeDocument/2006/relationships" r:id="rId3"/>
          </a:graphicData>
        </a:graphic>
      </p:graphicFrame>
      <p:sp>
        <p:nvSpPr>
          <p:cNvPr id="242691" name="Номер слайда 2"/>
          <p:cNvSpPr txBox="1">
            <a:spLocks/>
          </p:cNvSpPr>
          <p:nvPr/>
        </p:nvSpPr>
        <p:spPr bwMode="auto">
          <a:xfrm>
            <a:off x="8748713" y="6308725"/>
            <a:ext cx="39528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indent="-285750">
              <a:spcBef>
                <a:spcPct val="20000"/>
              </a:spcBef>
              <a:buFont typeface="Arial" charset="0"/>
              <a:buChar char="–"/>
              <a:defRPr sz="2800">
                <a:solidFill>
                  <a:schemeClr val="tx1"/>
                </a:solidFill>
                <a:latin typeface="Calibri" pitchFamily="34" charset="0"/>
              </a:defRPr>
            </a:lvl2pPr>
            <a:lvl3pPr indent="-228600">
              <a:spcBef>
                <a:spcPct val="20000"/>
              </a:spcBef>
              <a:buFont typeface="Arial" charset="0"/>
              <a:buChar char="•"/>
              <a:defRPr sz="2400">
                <a:solidFill>
                  <a:schemeClr val="tx1"/>
                </a:solidFill>
                <a:latin typeface="Calibri" pitchFamily="34" charset="0"/>
              </a:defRPr>
            </a:lvl3pPr>
            <a:lvl4pPr indent="-228600">
              <a:spcBef>
                <a:spcPct val="20000"/>
              </a:spcBef>
              <a:buFont typeface="Arial" charset="0"/>
              <a:buChar char="–"/>
              <a:defRPr sz="2000">
                <a:solidFill>
                  <a:schemeClr val="tx1"/>
                </a:solidFill>
                <a:latin typeface="Calibri" pitchFamily="34" charset="0"/>
              </a:defRPr>
            </a:lvl4pPr>
            <a:lvl5pPr indent="-228600">
              <a:spcBef>
                <a:spcPct val="20000"/>
              </a:spcBef>
              <a:buFont typeface="Arial" charset="0"/>
              <a:buChar char="»"/>
              <a:defRPr sz="2000">
                <a:solidFill>
                  <a:schemeClr val="tx1"/>
                </a:solidFill>
                <a:latin typeface="Calibri" pitchFamily="34" charset="0"/>
              </a:defRPr>
            </a:lvl5pPr>
            <a:lvl6pPr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a:spcBef>
                <a:spcPct val="0"/>
              </a:spcBef>
              <a:buFontTx/>
              <a:buNone/>
            </a:pPr>
            <a:endParaRPr lang="ru-RU" altLang="ru-RU" sz="1600" b="1">
              <a:solidFill>
                <a:srgbClr val="000000"/>
              </a:solidFill>
            </a:endParaRPr>
          </a:p>
        </p:txBody>
      </p:sp>
      <p:sp>
        <p:nvSpPr>
          <p:cNvPr id="8" name="Скругленный прямоугольник 7"/>
          <p:cNvSpPr/>
          <p:nvPr/>
        </p:nvSpPr>
        <p:spPr>
          <a:xfrm>
            <a:off x="296904" y="661313"/>
            <a:ext cx="4545632" cy="720000"/>
          </a:xfrm>
          <a:prstGeom prst="roundRect">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5400000" scaled="1"/>
            <a:tileRect/>
          </a:gradFill>
        </p:spPr>
        <p:style>
          <a:lnRef idx="1">
            <a:schemeClr val="accent2"/>
          </a:lnRef>
          <a:fillRef idx="2">
            <a:schemeClr val="accent2"/>
          </a:fillRef>
          <a:effectRef idx="1">
            <a:schemeClr val="accent2"/>
          </a:effectRef>
          <a:fontRef idx="minor">
            <a:schemeClr val="dk1"/>
          </a:fontRef>
        </p:style>
        <p:txBody>
          <a:bodyPr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400" b="1" dirty="0" smtClean="0">
                <a:solidFill>
                  <a:prstClr val="black"/>
                </a:solidFill>
                <a:latin typeface="Times New Roman" panose="02020603050405020304" pitchFamily="18" charset="0"/>
                <a:cs typeface="Times New Roman" panose="02020603050405020304" pitchFamily="18" charset="0"/>
              </a:rPr>
              <a:t>Распоряжением Кабинета Министров Чувашской Республики от 20.07.2018 № 522-р</a:t>
            </a:r>
          </a:p>
          <a:p>
            <a:pPr algn="ctr"/>
            <a:r>
              <a:rPr lang="ru-RU" sz="1400" b="1" dirty="0" smtClean="0">
                <a:solidFill>
                  <a:schemeClr val="tx1"/>
                </a:solidFill>
                <a:latin typeface="Times New Roman" panose="02020603050405020304" pitchFamily="18" charset="0"/>
                <a:cs typeface="Times New Roman" panose="02020603050405020304" pitchFamily="18" charset="0"/>
              </a:rPr>
              <a:t>утверждены 23 госпрограмм</a:t>
            </a:r>
            <a:r>
              <a:rPr lang="ru-RU" sz="1400" b="1" dirty="0">
                <a:solidFill>
                  <a:schemeClr val="tx1"/>
                </a:solidFill>
                <a:latin typeface="Times New Roman" panose="02020603050405020304" pitchFamily="18" charset="0"/>
                <a:cs typeface="Times New Roman" panose="02020603050405020304" pitchFamily="18" charset="0"/>
              </a:rPr>
              <a:t>ы</a:t>
            </a:r>
            <a:r>
              <a:rPr lang="ru-RU" sz="1400" b="1" dirty="0" smtClean="0">
                <a:solidFill>
                  <a:schemeClr val="tx1"/>
                </a:solidFill>
                <a:latin typeface="Times New Roman" panose="02020603050405020304" pitchFamily="18" charset="0"/>
                <a:cs typeface="Times New Roman" panose="02020603050405020304" pitchFamily="18" charset="0"/>
              </a:rPr>
              <a:t> Чувашской Республики </a:t>
            </a:r>
          </a:p>
        </p:txBody>
      </p:sp>
      <p:sp>
        <p:nvSpPr>
          <p:cNvPr id="9" name="Заголовок 1"/>
          <p:cNvSpPr txBox="1">
            <a:spLocks/>
          </p:cNvSpPr>
          <p:nvPr/>
        </p:nvSpPr>
        <p:spPr>
          <a:xfrm>
            <a:off x="259730" y="91006"/>
            <a:ext cx="7613498"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Программно-целевой метод планирования в Чувашской Республике</a:t>
            </a:r>
          </a:p>
        </p:txBody>
      </p:sp>
      <p:cxnSp>
        <p:nvCxnSpPr>
          <p:cNvPr id="10" name="Прямая соединительная линия 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3" name="Скругленный прямоугольник 12"/>
          <p:cNvSpPr/>
          <p:nvPr/>
        </p:nvSpPr>
        <p:spPr>
          <a:xfrm>
            <a:off x="348642" y="6105327"/>
            <a:ext cx="4511390" cy="540000"/>
          </a:xfrm>
          <a:prstGeom prst="roundRect">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300" b="1" dirty="0" smtClean="0">
                <a:solidFill>
                  <a:schemeClr val="tx1"/>
                </a:solidFill>
                <a:latin typeface="Times New Roman" panose="02020603050405020304" pitchFamily="18" charset="0"/>
                <a:cs typeface="Times New Roman" panose="02020603050405020304" pitchFamily="18" charset="0"/>
              </a:rPr>
              <a:t>Доля программных расходов республиканского бюджета Чувашской Республики в 2021 г. – 100%.</a:t>
            </a:r>
            <a:endParaRPr lang="ru-RU" sz="1300" b="1" dirty="0">
              <a:solidFill>
                <a:schemeClr val="tx1"/>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pPr>
              <a:defRPr/>
            </a:pPr>
            <a:r>
              <a:rPr lang="ru-RU" dirty="0" smtClean="0"/>
              <a:t>39</a:t>
            </a:r>
            <a:endParaRPr lang="ru-RU" dirty="0"/>
          </a:p>
        </p:txBody>
      </p:sp>
    </p:spTree>
    <p:extLst>
      <p:ext uri="{BB962C8B-B14F-4D97-AF65-F5344CB8AC3E}">
        <p14:creationId xmlns:p14="http://schemas.microsoft.com/office/powerpoint/2010/main" val="5210494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853506" y="3535616"/>
            <a:ext cx="3312000" cy="276225"/>
          </a:xfrm>
          <a:prstGeom prst="rect">
            <a:avLst/>
          </a:prstGeom>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5400000" scaled="1"/>
            <a:tileRect/>
          </a:gradFill>
        </p:spPr>
        <p:txBody>
          <a:bodyPr wrap="square">
            <a:spAutoFit/>
          </a:bodyPr>
          <a:lstStyle/>
          <a:p>
            <a:pPr fontAlgn="auto">
              <a:spcBef>
                <a:spcPts val="0"/>
              </a:spcBef>
              <a:spcAft>
                <a:spcPts val="0"/>
              </a:spcAft>
              <a:defRPr/>
            </a:pPr>
            <a:r>
              <a:rPr lang="ru-RU" sz="1200" dirty="0">
                <a:solidFill>
                  <a:prstClr val="black"/>
                </a:solidFill>
                <a:latin typeface="Times New Roman" panose="02020603050405020304" pitchFamily="18" charset="0"/>
                <a:cs typeface="Times New Roman" panose="02020603050405020304" pitchFamily="18" charset="0"/>
              </a:rPr>
              <a:t>Общегосударственные вопросы </a:t>
            </a:r>
          </a:p>
        </p:txBody>
      </p:sp>
      <p:sp>
        <p:nvSpPr>
          <p:cNvPr id="26" name="TextBox 25"/>
          <p:cNvSpPr txBox="1"/>
          <p:nvPr/>
        </p:nvSpPr>
        <p:spPr>
          <a:xfrm>
            <a:off x="853506" y="3974304"/>
            <a:ext cx="3312000" cy="276225"/>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5400000" scaled="1"/>
            <a:tileRect/>
          </a:gradFill>
        </p:spPr>
        <p:txBody>
          <a:bodyPr wrap="square">
            <a:spAutoFit/>
          </a:bodyPr>
          <a:lstStyle/>
          <a:p>
            <a:pPr fontAlgn="auto">
              <a:spcBef>
                <a:spcPts val="0"/>
              </a:spcBef>
              <a:spcAft>
                <a:spcPts val="0"/>
              </a:spcAft>
              <a:defRPr/>
            </a:pPr>
            <a:r>
              <a:rPr lang="ru-RU" sz="1200" dirty="0">
                <a:solidFill>
                  <a:prstClr val="black"/>
                </a:solidFill>
                <a:latin typeface="Times New Roman" panose="02020603050405020304" pitchFamily="18" charset="0"/>
                <a:cs typeface="Times New Roman" panose="02020603050405020304" pitchFamily="18" charset="0"/>
              </a:rPr>
              <a:t>Первичный воинский учет</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853506" y="4383653"/>
            <a:ext cx="3312000" cy="430887"/>
          </a:xfrm>
          <a:prstGeom prst="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5400000" scaled="1"/>
            <a:tileRect/>
          </a:gradFill>
        </p:spPr>
        <p:txBody>
          <a:bodyPr wrap="square">
            <a:spAutoFit/>
          </a:bodyPr>
          <a:lstStyle/>
          <a:p>
            <a:pPr fontAlgn="auto">
              <a:spcBef>
                <a:spcPts val="0"/>
              </a:spcBef>
              <a:spcAft>
                <a:spcPts val="0"/>
              </a:spcAft>
              <a:defRPr/>
            </a:pPr>
            <a:r>
              <a:rPr lang="ru-RU" sz="1100" dirty="0">
                <a:solidFill>
                  <a:prstClr val="black"/>
                </a:solidFill>
                <a:latin typeface="Times New Roman" panose="02020603050405020304" pitchFamily="18" charset="0"/>
                <a:cs typeface="Times New Roman" panose="02020603050405020304" pitchFamily="18" charset="0"/>
              </a:rPr>
              <a:t>Пожарная безопасность, гражданская оборона, предупреждение чрезвычайных ситуаций</a:t>
            </a:r>
          </a:p>
        </p:txBody>
      </p:sp>
      <p:sp>
        <p:nvSpPr>
          <p:cNvPr id="28" name="TextBox 27"/>
          <p:cNvSpPr txBox="1"/>
          <p:nvPr/>
        </p:nvSpPr>
        <p:spPr>
          <a:xfrm>
            <a:off x="853506" y="4955391"/>
            <a:ext cx="3312000" cy="276999"/>
          </a:xfrm>
          <a:prstGeom prst="rect">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5400000" scaled="1"/>
            <a:tileRect/>
          </a:gradFill>
        </p:spPr>
        <p:txBody>
          <a:bodyPr wrap="square">
            <a:spAutoFit/>
          </a:bodyPr>
          <a:lstStyle/>
          <a:p>
            <a:pPr fontAlgn="auto">
              <a:spcBef>
                <a:spcPts val="0"/>
              </a:spcBef>
              <a:spcAft>
                <a:spcPts val="0"/>
              </a:spcAft>
              <a:defRPr/>
            </a:pPr>
            <a:r>
              <a:rPr lang="ru-RU" sz="1200" dirty="0">
                <a:solidFill>
                  <a:prstClr val="black"/>
                </a:solidFill>
                <a:latin typeface="Times New Roman" panose="02020603050405020304" pitchFamily="18" charset="0"/>
                <a:cs typeface="Times New Roman" panose="02020603050405020304" pitchFamily="18" charset="0"/>
              </a:rPr>
              <a:t>Национальная экономика</a:t>
            </a:r>
          </a:p>
        </p:txBody>
      </p:sp>
      <p:sp>
        <p:nvSpPr>
          <p:cNvPr id="29" name="TextBox 64"/>
          <p:cNvSpPr txBox="1">
            <a:spLocks noChangeArrowheads="1"/>
          </p:cNvSpPr>
          <p:nvPr/>
        </p:nvSpPr>
        <p:spPr bwMode="auto">
          <a:xfrm>
            <a:off x="853506" y="5399654"/>
            <a:ext cx="3312000" cy="276225"/>
          </a:xfrm>
          <a:prstGeom prst="rect">
            <a:avLst/>
          </a:prstGeom>
          <a:gradFill flip="none" rotWithShape="1">
            <a:gsLst>
              <a:gs pos="0">
                <a:srgbClr val="FADAF2">
                  <a:shade val="30000"/>
                  <a:satMod val="115000"/>
                </a:srgbClr>
              </a:gs>
              <a:gs pos="50000">
                <a:srgbClr val="FADAF2">
                  <a:shade val="67500"/>
                  <a:satMod val="115000"/>
                </a:srgbClr>
              </a:gs>
              <a:gs pos="100000">
                <a:srgbClr val="FADAF2">
                  <a:shade val="100000"/>
                  <a:satMod val="115000"/>
                </a:srgbClr>
              </a:gs>
            </a:gsLst>
            <a:lin ang="5400000" scaled="1"/>
            <a:tileRect/>
          </a:gradFill>
          <a:ln>
            <a:noFill/>
          </a:ln>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r>
              <a:rPr lang="ru-RU" altLang="ru-RU" sz="1200" dirty="0">
                <a:solidFill>
                  <a:prstClr val="black"/>
                </a:solidFill>
                <a:cs typeface="+mn-cs"/>
              </a:rPr>
              <a:t>Жилищно-коммунальное хозяйство</a:t>
            </a:r>
          </a:p>
        </p:txBody>
      </p:sp>
      <p:sp>
        <p:nvSpPr>
          <p:cNvPr id="30" name="TextBox 65"/>
          <p:cNvSpPr txBox="1">
            <a:spLocks noChangeArrowheads="1"/>
          </p:cNvSpPr>
          <p:nvPr/>
        </p:nvSpPr>
        <p:spPr bwMode="auto">
          <a:xfrm>
            <a:off x="853506" y="5884492"/>
            <a:ext cx="3312000" cy="276999"/>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a:ln>
            <a:noFill/>
          </a:ln>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r>
              <a:rPr lang="ru-RU" altLang="ru-RU" sz="1200" dirty="0">
                <a:solidFill>
                  <a:prstClr val="black"/>
                </a:solidFill>
                <a:cs typeface="+mn-cs"/>
              </a:rPr>
              <a:t>Охрана окружающей среды</a:t>
            </a:r>
          </a:p>
        </p:txBody>
      </p:sp>
      <p:sp>
        <p:nvSpPr>
          <p:cNvPr id="31" name="TextBox 68"/>
          <p:cNvSpPr txBox="1">
            <a:spLocks noChangeArrowheads="1"/>
          </p:cNvSpPr>
          <p:nvPr/>
        </p:nvSpPr>
        <p:spPr bwMode="auto">
          <a:xfrm>
            <a:off x="853506" y="6249917"/>
            <a:ext cx="3312000" cy="276225"/>
          </a:xfrm>
          <a:prstGeom prst="rect">
            <a:avLst/>
          </a:prstGeom>
          <a:gradFill flip="none" rotWithShape="1">
            <a:gsLst>
              <a:gs pos="0">
                <a:srgbClr val="50BCB9">
                  <a:tint val="66000"/>
                  <a:satMod val="160000"/>
                </a:srgbClr>
              </a:gs>
              <a:gs pos="50000">
                <a:srgbClr val="50BCB9">
                  <a:tint val="44500"/>
                  <a:satMod val="160000"/>
                </a:srgbClr>
              </a:gs>
              <a:gs pos="100000">
                <a:srgbClr val="50BCB9">
                  <a:tint val="23500"/>
                  <a:satMod val="160000"/>
                </a:srgbClr>
              </a:gs>
            </a:gsLst>
            <a:lin ang="5400000" scaled="1"/>
            <a:tileRect/>
          </a:gradFill>
          <a:ln>
            <a:noFill/>
          </a:ln>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r>
              <a:rPr lang="ru-RU" altLang="ru-RU" sz="1200" dirty="0">
                <a:solidFill>
                  <a:prstClr val="black"/>
                </a:solidFill>
                <a:cs typeface="+mn-cs"/>
              </a:rPr>
              <a:t>Образование</a:t>
            </a:r>
          </a:p>
        </p:txBody>
      </p:sp>
      <p:sp>
        <p:nvSpPr>
          <p:cNvPr id="39" name="TextBox 69"/>
          <p:cNvSpPr txBox="1">
            <a:spLocks noChangeArrowheads="1"/>
          </p:cNvSpPr>
          <p:nvPr/>
        </p:nvSpPr>
        <p:spPr bwMode="auto">
          <a:xfrm>
            <a:off x="5515559" y="3504772"/>
            <a:ext cx="3312000" cy="2762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r>
              <a:rPr lang="ru-RU" altLang="ru-RU" sz="1200" dirty="0">
                <a:solidFill>
                  <a:prstClr val="black"/>
                </a:solidFill>
                <a:cs typeface="+mn-cs"/>
              </a:rPr>
              <a:t>Культура, кинематография</a:t>
            </a:r>
          </a:p>
        </p:txBody>
      </p:sp>
      <p:sp>
        <p:nvSpPr>
          <p:cNvPr id="40" name="Прямоугольник 39"/>
          <p:cNvSpPr/>
          <p:nvPr/>
        </p:nvSpPr>
        <p:spPr>
          <a:xfrm>
            <a:off x="5515559" y="3932847"/>
            <a:ext cx="3312000" cy="276225"/>
          </a:xfrm>
          <a:prstGeom prst="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5400000" scaled="1"/>
            <a:tileRect/>
          </a:gradFill>
        </p:spPr>
        <p:txBody>
          <a:bodyPr wrap="square">
            <a:spAutoFit/>
          </a:bodyPr>
          <a:lstStyle/>
          <a:p>
            <a:pPr fontAlgn="auto">
              <a:spcBef>
                <a:spcPts val="0"/>
              </a:spcBef>
              <a:spcAft>
                <a:spcPts val="0"/>
              </a:spcAft>
              <a:defRPr/>
            </a:pPr>
            <a:r>
              <a:rPr lang="ru-RU" sz="1200" dirty="0">
                <a:solidFill>
                  <a:prstClr val="black"/>
                </a:solidFill>
                <a:latin typeface="Times New Roman" panose="02020603050405020304" pitchFamily="18" charset="0"/>
                <a:cs typeface="Times New Roman" panose="02020603050405020304" pitchFamily="18" charset="0"/>
              </a:rPr>
              <a:t>Здравоохранение</a:t>
            </a:r>
          </a:p>
        </p:txBody>
      </p:sp>
      <p:sp>
        <p:nvSpPr>
          <p:cNvPr id="41" name="Прямоугольник 72"/>
          <p:cNvSpPr>
            <a:spLocks noChangeArrowheads="1"/>
          </p:cNvSpPr>
          <p:nvPr/>
        </p:nvSpPr>
        <p:spPr bwMode="auto">
          <a:xfrm>
            <a:off x="5515559" y="4425124"/>
            <a:ext cx="3312000" cy="276225"/>
          </a:xfrm>
          <a:prstGeom prst="rect">
            <a:avLst/>
          </a:prstGeom>
          <a:gradFill flip="none" rotWithShape="1">
            <a:gsLst>
              <a:gs pos="0">
                <a:srgbClr val="A65A6C">
                  <a:tint val="66000"/>
                  <a:satMod val="160000"/>
                </a:srgbClr>
              </a:gs>
              <a:gs pos="50000">
                <a:srgbClr val="A65A6C">
                  <a:tint val="44500"/>
                  <a:satMod val="160000"/>
                </a:srgbClr>
              </a:gs>
              <a:gs pos="100000">
                <a:srgbClr val="A65A6C">
                  <a:tint val="23500"/>
                  <a:satMod val="160000"/>
                </a:srgbClr>
              </a:gs>
            </a:gsLst>
            <a:lin ang="5400000" scaled="1"/>
            <a:tileRect/>
          </a:gradFill>
          <a:ln>
            <a:noFill/>
          </a:ln>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r>
              <a:rPr lang="ru-RU" altLang="ru-RU" sz="1200" dirty="0">
                <a:solidFill>
                  <a:prstClr val="black"/>
                </a:solidFill>
                <a:cs typeface="+mn-cs"/>
              </a:rPr>
              <a:t>Социальная политика</a:t>
            </a:r>
          </a:p>
        </p:txBody>
      </p:sp>
      <p:sp>
        <p:nvSpPr>
          <p:cNvPr id="53" name="Прямоугольник 52"/>
          <p:cNvSpPr/>
          <p:nvPr/>
        </p:nvSpPr>
        <p:spPr>
          <a:xfrm>
            <a:off x="5515559" y="4900417"/>
            <a:ext cx="3312000" cy="276225"/>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5400000" scaled="1"/>
            <a:tileRect/>
          </a:gradFill>
        </p:spPr>
        <p:txBody>
          <a:bodyPr>
            <a:spAutoFit/>
          </a:bodyPr>
          <a:lstStyle/>
          <a:p>
            <a:pPr fontAlgn="auto">
              <a:spcBef>
                <a:spcPts val="0"/>
              </a:spcBef>
              <a:spcAft>
                <a:spcPts val="0"/>
              </a:spcAft>
              <a:defRPr/>
            </a:pPr>
            <a:r>
              <a:rPr lang="ru-RU" sz="1200" dirty="0">
                <a:solidFill>
                  <a:prstClr val="black"/>
                </a:solidFill>
                <a:latin typeface="Times New Roman" panose="02020603050405020304" pitchFamily="18" charset="0"/>
                <a:cs typeface="Times New Roman" panose="02020603050405020304" pitchFamily="18" charset="0"/>
              </a:rPr>
              <a:t>Физическая культура и спорт</a:t>
            </a:r>
          </a:p>
        </p:txBody>
      </p:sp>
      <p:sp>
        <p:nvSpPr>
          <p:cNvPr id="54" name="Прямоугольник 74"/>
          <p:cNvSpPr>
            <a:spLocks noChangeArrowheads="1"/>
          </p:cNvSpPr>
          <p:nvPr/>
        </p:nvSpPr>
        <p:spPr bwMode="auto">
          <a:xfrm>
            <a:off x="5515559" y="5360970"/>
            <a:ext cx="3312000" cy="285750"/>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5400000" scaled="1"/>
            <a:tileRect/>
          </a:gradFill>
          <a:ln>
            <a:noFill/>
          </a:ln>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r>
              <a:rPr lang="ru-RU" altLang="ru-RU" sz="1200" dirty="0">
                <a:solidFill>
                  <a:prstClr val="black"/>
                </a:solidFill>
                <a:cs typeface="+mn-cs"/>
              </a:rPr>
              <a:t>Средства массовой информации</a:t>
            </a:r>
          </a:p>
        </p:txBody>
      </p:sp>
      <p:sp>
        <p:nvSpPr>
          <p:cNvPr id="55" name="Прямоугольник 76"/>
          <p:cNvSpPr>
            <a:spLocks noChangeArrowheads="1"/>
          </p:cNvSpPr>
          <p:nvPr/>
        </p:nvSpPr>
        <p:spPr bwMode="auto">
          <a:xfrm>
            <a:off x="5515559" y="5699528"/>
            <a:ext cx="3312000" cy="461963"/>
          </a:xfrm>
          <a:prstGeom prst="rect">
            <a:avLst/>
          </a:prstGeom>
          <a:gradFill flip="none" rotWithShape="1">
            <a:gsLst>
              <a:gs pos="0">
                <a:srgbClr val="D49E6C">
                  <a:tint val="66000"/>
                  <a:satMod val="160000"/>
                </a:srgbClr>
              </a:gs>
              <a:gs pos="50000">
                <a:srgbClr val="D49E6C">
                  <a:tint val="44500"/>
                  <a:satMod val="160000"/>
                </a:srgbClr>
              </a:gs>
              <a:gs pos="100000">
                <a:srgbClr val="D49E6C">
                  <a:tint val="23500"/>
                  <a:satMod val="160000"/>
                </a:srgbClr>
              </a:gs>
            </a:gsLst>
            <a:lin ang="5400000" scaled="1"/>
            <a:tileRect/>
          </a:gradFill>
          <a:ln>
            <a:noFill/>
          </a:ln>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r>
              <a:rPr lang="ru-RU" altLang="ru-RU" sz="1200" dirty="0">
                <a:solidFill>
                  <a:prstClr val="black"/>
                </a:solidFill>
                <a:cs typeface="+mn-cs"/>
              </a:rPr>
              <a:t>Обслуживание государственного и </a:t>
            </a:r>
          </a:p>
          <a:p>
            <a:r>
              <a:rPr lang="ru-RU" altLang="ru-RU" sz="1200" dirty="0">
                <a:solidFill>
                  <a:prstClr val="black"/>
                </a:solidFill>
                <a:cs typeface="+mn-cs"/>
              </a:rPr>
              <a:t>муниципального долга</a:t>
            </a:r>
          </a:p>
        </p:txBody>
      </p:sp>
      <p:sp>
        <p:nvSpPr>
          <p:cNvPr id="56" name="Прямоугольник 77"/>
          <p:cNvSpPr>
            <a:spLocks noChangeArrowheads="1"/>
          </p:cNvSpPr>
          <p:nvPr/>
        </p:nvSpPr>
        <p:spPr bwMode="auto">
          <a:xfrm>
            <a:off x="5508472" y="6281526"/>
            <a:ext cx="3312000" cy="276999"/>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noFill/>
          </a:ln>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r>
              <a:rPr lang="ru-RU" altLang="ru-RU" sz="1200" dirty="0">
                <a:solidFill>
                  <a:prstClr val="black"/>
                </a:solidFill>
                <a:cs typeface="+mn-cs"/>
              </a:rPr>
              <a:t>Межбюджетные </a:t>
            </a:r>
            <a:r>
              <a:rPr lang="ru-RU" altLang="ru-RU" sz="1200" dirty="0" smtClean="0">
                <a:solidFill>
                  <a:prstClr val="black"/>
                </a:solidFill>
                <a:cs typeface="+mn-cs"/>
              </a:rPr>
              <a:t>трансферты</a:t>
            </a:r>
            <a:endParaRPr lang="ru-RU" altLang="ru-RU" sz="1200" dirty="0">
              <a:solidFill>
                <a:prstClr val="black"/>
              </a:solidFill>
              <a:cs typeface="+mn-cs"/>
            </a:endParaRPr>
          </a:p>
        </p:txBody>
      </p:sp>
      <p:sp>
        <p:nvSpPr>
          <p:cNvPr id="6" name="TextBox 5"/>
          <p:cNvSpPr txBox="1"/>
          <p:nvPr/>
        </p:nvSpPr>
        <p:spPr>
          <a:xfrm>
            <a:off x="259730" y="758699"/>
            <a:ext cx="4909846" cy="646986"/>
          </a:xfrm>
          <a:prstGeom prst="round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algn="just" fontAlgn="auto">
              <a:spcBef>
                <a:spcPts val="0"/>
              </a:spcBef>
              <a:spcAft>
                <a:spcPts val="0"/>
              </a:spcAft>
              <a:defRPr/>
            </a:pPr>
            <a:r>
              <a:rPr lang="ru-RU" sz="1600" dirty="0" smtClean="0">
                <a:solidFill>
                  <a:prstClr val="black"/>
                </a:solidFill>
                <a:latin typeface="Times New Roman" panose="02020603050405020304" pitchFamily="18" charset="0"/>
                <a:cs typeface="Times New Roman" panose="02020603050405020304" pitchFamily="18" charset="0"/>
              </a:rPr>
              <a:t>Бюджет государства, как и бюджет </a:t>
            </a:r>
            <a:r>
              <a:rPr lang="ru-RU" sz="1600" dirty="0">
                <a:solidFill>
                  <a:prstClr val="black"/>
                </a:solidFill>
                <a:latin typeface="Times New Roman" panose="02020603050405020304" pitchFamily="18" charset="0"/>
                <a:cs typeface="Times New Roman" panose="02020603050405020304" pitchFamily="18" charset="0"/>
              </a:rPr>
              <a:t>любой </a:t>
            </a:r>
            <a:r>
              <a:rPr lang="ru-RU" sz="1600" dirty="0" smtClean="0">
                <a:solidFill>
                  <a:prstClr val="black"/>
                </a:solidFill>
                <a:latin typeface="Times New Roman" panose="02020603050405020304" pitchFamily="18" charset="0"/>
                <a:cs typeface="Times New Roman" panose="02020603050405020304" pitchFamily="18" charset="0"/>
              </a:rPr>
              <a:t>семьи, делится </a:t>
            </a:r>
            <a:r>
              <a:rPr lang="ru-RU" sz="1600" dirty="0">
                <a:solidFill>
                  <a:prstClr val="black"/>
                </a:solidFill>
                <a:latin typeface="Times New Roman" panose="02020603050405020304" pitchFamily="18" charset="0"/>
                <a:cs typeface="Times New Roman" panose="02020603050405020304" pitchFamily="18" charset="0"/>
              </a:rPr>
              <a:t>на две части – доходы и </a:t>
            </a:r>
            <a:r>
              <a:rPr lang="ru-RU" sz="1600" dirty="0" smtClean="0">
                <a:solidFill>
                  <a:prstClr val="black"/>
                </a:solidFill>
                <a:latin typeface="Times New Roman" panose="02020603050405020304" pitchFamily="18" charset="0"/>
                <a:cs typeface="Times New Roman" panose="02020603050405020304" pitchFamily="18" charset="0"/>
              </a:rPr>
              <a:t>расходы</a:t>
            </a:r>
            <a:endParaRPr lang="ru-RU" sz="1600" dirty="0">
              <a:solidFill>
                <a:prstClr val="black"/>
              </a:solidFill>
              <a:latin typeface="Times New Roman" panose="02020603050405020304" pitchFamily="18" charset="0"/>
              <a:cs typeface="Times New Roman" panose="02020603050405020304" pitchFamily="18" charset="0"/>
            </a:endParaRPr>
          </a:p>
        </p:txBody>
      </p:sp>
      <p:graphicFrame>
        <p:nvGraphicFramePr>
          <p:cNvPr id="7" name="Схема 6"/>
          <p:cNvGraphicFramePr/>
          <p:nvPr>
            <p:extLst>
              <p:ext uri="{D42A27DB-BD31-4B8C-83A1-F6EECF244321}">
                <p14:modId xmlns:p14="http://schemas.microsoft.com/office/powerpoint/2010/main" val="1704200247"/>
              </p:ext>
            </p:extLst>
          </p:nvPr>
        </p:nvGraphicFramePr>
        <p:xfrm>
          <a:off x="243868" y="991507"/>
          <a:ext cx="8560742" cy="17894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Номер слайда 1"/>
          <p:cNvSpPr>
            <a:spLocks noGrp="1"/>
          </p:cNvSpPr>
          <p:nvPr>
            <p:ph type="sldNum" sz="quarter" idx="12"/>
          </p:nvPr>
        </p:nvSpPr>
        <p:spPr/>
        <p:txBody>
          <a:bodyPr/>
          <a:lstStyle/>
          <a:p>
            <a:pPr>
              <a:defRPr/>
            </a:pPr>
            <a:fld id="{667CCBFA-BFB9-4E9F-B6F6-694D72409F22}" type="slidenum">
              <a:rPr lang="ru-RU" smtClean="0"/>
              <a:pPr>
                <a:defRPr/>
              </a:pPr>
              <a:t>4</a:t>
            </a:fld>
            <a:endParaRPr lang="ru-RU" dirty="0"/>
          </a:p>
        </p:txBody>
      </p:sp>
      <p:sp>
        <p:nvSpPr>
          <p:cNvPr id="47" name="Заголовок 1"/>
          <p:cNvSpPr txBox="1">
            <a:spLocks/>
          </p:cNvSpPr>
          <p:nvPr/>
        </p:nvSpPr>
        <p:spPr>
          <a:xfrm>
            <a:off x="259730" y="69850"/>
            <a:ext cx="4572000"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Font typeface="Georgia" pitchFamily="18" charset="0"/>
              <a:buNone/>
            </a:pPr>
            <a:r>
              <a:rPr lang="ru-RU" sz="2400" dirty="0" smtClean="0">
                <a:solidFill>
                  <a:schemeClr val="tx1"/>
                </a:solidFill>
                <a:effectLst/>
                <a:latin typeface="Times New Roman" panose="02020603050405020304" pitchFamily="18" charset="0"/>
                <a:cs typeface="Times New Roman" panose="02020603050405020304" pitchFamily="18" charset="0"/>
              </a:rPr>
              <a:t>Основные термины и понятия</a:t>
            </a:r>
            <a:endParaRPr lang="ru-RU" sz="2400" dirty="0">
              <a:solidFill>
                <a:schemeClr val="tx1"/>
              </a:solidFill>
              <a:effectLst/>
              <a:latin typeface="Times New Roman" panose="02020603050405020304" pitchFamily="18" charset="0"/>
              <a:cs typeface="Times New Roman" panose="02020603050405020304" pitchFamily="18" charset="0"/>
            </a:endParaRPr>
          </a:p>
        </p:txBody>
      </p:sp>
      <p:cxnSp>
        <p:nvCxnSpPr>
          <p:cNvPr id="48" name="Прямая соединительная линия 47"/>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5" name="TextBox 14"/>
          <p:cNvSpPr txBox="1"/>
          <p:nvPr/>
        </p:nvSpPr>
        <p:spPr>
          <a:xfrm>
            <a:off x="259730" y="2924944"/>
            <a:ext cx="8560742" cy="442674"/>
          </a:xfrm>
          <a:prstGeom prst="round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auto">
              <a:spcBef>
                <a:spcPts val="0"/>
              </a:spcBef>
              <a:spcAft>
                <a:spcPts val="0"/>
              </a:spcAft>
              <a:defRPr/>
            </a:pPr>
            <a:r>
              <a:rPr lang="ru-RU" sz="2000" b="1" i="1" dirty="0">
                <a:solidFill>
                  <a:schemeClr val="tx1"/>
                </a:solidFill>
                <a:latin typeface="Times New Roman" panose="02020603050405020304" pitchFamily="18" charset="0"/>
                <a:cs typeface="Times New Roman" panose="02020603050405020304" pitchFamily="18" charset="0"/>
              </a:rPr>
              <a:t>Расходы бюджета</a:t>
            </a:r>
            <a:r>
              <a:rPr lang="ru-RU" sz="2000" b="1" dirty="0">
                <a:solidFill>
                  <a:schemeClr val="tx1"/>
                </a:solidFill>
                <a:latin typeface="Times New Roman" panose="02020603050405020304" pitchFamily="18" charset="0"/>
                <a:cs typeface="Times New Roman" panose="02020603050405020304" pitchFamily="18" charset="0"/>
              </a:rPr>
              <a:t> – </a:t>
            </a:r>
            <a:r>
              <a:rPr lang="ru-RU" sz="2000" dirty="0">
                <a:solidFill>
                  <a:schemeClr val="tx1"/>
                </a:solidFill>
                <a:latin typeface="Times New Roman" panose="02020603050405020304" pitchFamily="18" charset="0"/>
                <a:cs typeface="Times New Roman" panose="02020603050405020304" pitchFamily="18" charset="0"/>
              </a:rPr>
              <a:t>выплачиваемые из бюджета денежные средства</a:t>
            </a:r>
          </a:p>
        </p:txBody>
      </p:sp>
      <p:pic>
        <p:nvPicPr>
          <p:cNvPr id="16" name="Picture 1"/>
          <p:cNvPicPr>
            <a:picLocks noChangeAspect="1" noChangeArrowheads="1"/>
          </p:cNvPicPr>
          <p:nvPr/>
        </p:nvPicPr>
        <p:blipFill>
          <a:blip r:embed="rId7">
            <a:clrChange>
              <a:clrFrom>
                <a:srgbClr val="D2D4CA"/>
              </a:clrFrom>
              <a:clrTo>
                <a:srgbClr val="D2D4CA">
                  <a:alpha val="0"/>
                </a:srgbClr>
              </a:clrTo>
            </a:clrChange>
            <a:extLst>
              <a:ext uri="{28A0092B-C50C-407E-A947-70E740481C1C}">
                <a14:useLocalDpi xmlns:a14="http://schemas.microsoft.com/office/drawing/2010/main" val="0"/>
              </a:ext>
            </a:extLst>
          </a:blip>
          <a:srcRect/>
          <a:stretch>
            <a:fillRect/>
          </a:stretch>
        </p:blipFill>
        <p:spPr bwMode="auto">
          <a:xfrm>
            <a:off x="249486" y="3464291"/>
            <a:ext cx="631403" cy="42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443" y="4386673"/>
            <a:ext cx="50006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3443" y="4883639"/>
            <a:ext cx="49413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3443" y="5353617"/>
            <a:ext cx="49413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3443" y="5790258"/>
            <a:ext cx="494135"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3443" y="6203086"/>
            <a:ext cx="49413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3443" y="3961144"/>
            <a:ext cx="49413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15495" y="3464291"/>
            <a:ext cx="504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15496" y="3961144"/>
            <a:ext cx="497212"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08042" y="4386672"/>
            <a:ext cx="512036" cy="42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008042" y="4854278"/>
            <a:ext cx="486198" cy="415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1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19949" y="5305844"/>
            <a:ext cx="474291" cy="42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1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19949" y="5757736"/>
            <a:ext cx="499546" cy="42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027759" y="6249917"/>
            <a:ext cx="491736"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23503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763" y="4292600"/>
            <a:ext cx="1944687" cy="361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163" y="4662488"/>
            <a:ext cx="1512887" cy="5032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dirty="0">
              <a:solidFill>
                <a:schemeClr val="tx1"/>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73038" y="764704"/>
            <a:ext cx="6623050" cy="1484312"/>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defRPr/>
            </a:pPr>
            <a:r>
              <a:rPr lang="ru-RU" sz="1600" b="1" i="1" dirty="0">
                <a:solidFill>
                  <a:schemeClr val="tx1"/>
                </a:solidFill>
                <a:latin typeface="Times New Roman" panose="02020603050405020304" pitchFamily="18" charset="0"/>
                <a:cs typeface="Times New Roman" panose="02020603050405020304" pitchFamily="18" charset="0"/>
              </a:rPr>
              <a:t>Цели программы:</a:t>
            </a:r>
            <a:r>
              <a:rPr lang="ru-RU" sz="1600" dirty="0">
                <a:solidFill>
                  <a:schemeClr val="tx1"/>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defRPr/>
            </a:pPr>
            <a:r>
              <a:rPr lang="ru-RU" sz="1400" dirty="0">
                <a:solidFill>
                  <a:schemeClr val="tx1"/>
                </a:solidFill>
                <a:latin typeface="Times New Roman" panose="02020603050405020304" pitchFamily="18" charset="0"/>
                <a:cs typeface="Times New Roman" panose="02020603050405020304" pitchFamily="18" charset="0"/>
              </a:rPr>
              <a:t>повышение бюджетного потенциала, устойчивости и сбалансированности системы общественных финансов в Чувашской Республике;</a:t>
            </a:r>
          </a:p>
          <a:p>
            <a:pPr marL="285750" indent="-285750" algn="just">
              <a:buFont typeface="Wingdings" panose="05000000000000000000" pitchFamily="2" charset="2"/>
              <a:buChar char="v"/>
              <a:defRPr/>
            </a:pPr>
            <a:r>
              <a:rPr lang="ru-RU" sz="1400" dirty="0">
                <a:solidFill>
                  <a:schemeClr val="tx1"/>
                </a:solidFill>
                <a:latin typeface="Times New Roman" panose="02020603050405020304" pitchFamily="18" charset="0"/>
                <a:cs typeface="Times New Roman" panose="02020603050405020304" pitchFamily="18" charset="0"/>
              </a:rPr>
              <a:t>оптимизация долговой нагрузки на республиканский бюджет Чувашской Республики;</a:t>
            </a:r>
          </a:p>
          <a:p>
            <a:pPr marL="285750" indent="-285750" algn="just">
              <a:buFont typeface="Wingdings" panose="05000000000000000000" pitchFamily="2" charset="2"/>
              <a:buChar char="v"/>
              <a:defRPr/>
            </a:pPr>
            <a:r>
              <a:rPr lang="ru-RU" sz="1400" dirty="0">
                <a:solidFill>
                  <a:schemeClr val="tx1"/>
                </a:solidFill>
                <a:latin typeface="Times New Roman" panose="02020603050405020304" pitchFamily="18" charset="0"/>
                <a:cs typeface="Times New Roman" panose="02020603050405020304" pitchFamily="18" charset="0"/>
              </a:rPr>
              <a:t>обеспечение эффективного функционирования государственного сектора экономики Чувашской Республики.</a:t>
            </a:r>
          </a:p>
        </p:txBody>
      </p:sp>
      <p:sp>
        <p:nvSpPr>
          <p:cNvPr id="239622" name="TextBox 5"/>
          <p:cNvSpPr txBox="1">
            <a:spLocks noChangeArrowheads="1"/>
          </p:cNvSpPr>
          <p:nvPr/>
        </p:nvSpPr>
        <p:spPr bwMode="auto">
          <a:xfrm>
            <a:off x="-1116" y="2574925"/>
            <a:ext cx="40370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ru-RU" altLang="ru-RU" sz="1400" b="1" dirty="0">
                <a:latin typeface="Times New Roman" pitchFamily="18" charset="0"/>
                <a:cs typeface="Times New Roman" pitchFamily="18" charset="0"/>
              </a:rPr>
              <a:t>Расходы республиканского бюджета, млн. руб.</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7" y="846731"/>
            <a:ext cx="2148680" cy="1411383"/>
          </a:xfrm>
          <a:prstGeom prst="rect">
            <a:avLst/>
          </a:prstGeom>
          <a:ln>
            <a:noFill/>
          </a:ln>
          <a:effectLst>
            <a:softEdge rad="112500"/>
          </a:effectLst>
        </p:spPr>
      </p:pic>
      <p:sp>
        <p:nvSpPr>
          <p:cNvPr id="239625"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ru-RU" altLang="ru-RU" sz="1400" dirty="0" smtClean="0"/>
              <a:t>40</a:t>
            </a:r>
          </a:p>
        </p:txBody>
      </p:sp>
      <p:sp>
        <p:nvSpPr>
          <p:cNvPr id="27" name="Скругленный прямоугольник 4"/>
          <p:cNvSpPr/>
          <p:nvPr/>
        </p:nvSpPr>
        <p:spPr bwMode="auto">
          <a:xfrm>
            <a:off x="4152723" y="2433072"/>
            <a:ext cx="4846392" cy="563880"/>
          </a:xfrm>
          <a:prstGeom prst="rect">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800100">
              <a:lnSpc>
                <a:spcPct val="90000"/>
              </a:lnSpc>
              <a:spcAft>
                <a:spcPct val="35000"/>
              </a:spcAft>
              <a:defRPr/>
            </a:pPr>
            <a:r>
              <a:rPr lang="ru-RU" sz="1600" b="1" i="1" dirty="0">
                <a:solidFill>
                  <a:schemeClr val="tx1"/>
                </a:solidFill>
                <a:latin typeface="Times New Roman" panose="02020603050405020304" pitchFamily="18" charset="0"/>
                <a:cs typeface="Times New Roman" panose="02020603050405020304" pitchFamily="18" charset="0"/>
              </a:rPr>
              <a:t>Расходы в разрезе </a:t>
            </a:r>
            <a:r>
              <a:rPr lang="ru-RU" sz="1600" b="1" i="1" dirty="0" smtClean="0">
                <a:solidFill>
                  <a:schemeClr val="tx1"/>
                </a:solidFill>
                <a:latin typeface="Times New Roman" panose="02020603050405020304" pitchFamily="18" charset="0"/>
                <a:cs typeface="Times New Roman" panose="02020603050405020304" pitchFamily="18" charset="0"/>
              </a:rPr>
              <a:t>подпрограмм </a:t>
            </a:r>
            <a:r>
              <a:rPr lang="ru-RU" sz="1600" b="1" i="1" dirty="0">
                <a:solidFill>
                  <a:schemeClr val="tx1"/>
                </a:solidFill>
                <a:latin typeface="Times New Roman" panose="02020603050405020304" pitchFamily="18" charset="0"/>
                <a:cs typeface="Times New Roman" panose="02020603050405020304" pitchFamily="18" charset="0"/>
              </a:rPr>
              <a:t>в </a:t>
            </a:r>
            <a:r>
              <a:rPr lang="ru-RU" sz="1600" b="1" i="1" dirty="0" smtClean="0">
                <a:solidFill>
                  <a:schemeClr val="tx1"/>
                </a:solidFill>
                <a:latin typeface="Times New Roman" panose="02020603050405020304" pitchFamily="18" charset="0"/>
                <a:cs typeface="Times New Roman" panose="02020603050405020304" pitchFamily="18" charset="0"/>
              </a:rPr>
              <a:t>2021 году,</a:t>
            </a:r>
            <a:endParaRPr lang="en-US" sz="1600" b="1" i="1" dirty="0" smtClean="0">
              <a:solidFill>
                <a:schemeClr val="tx1"/>
              </a:solidFill>
              <a:latin typeface="Times New Roman" panose="02020603050405020304" pitchFamily="18" charset="0"/>
              <a:cs typeface="Times New Roman" panose="02020603050405020304" pitchFamily="18" charset="0"/>
            </a:endParaRPr>
          </a:p>
          <a:p>
            <a:pPr algn="ctr" defTabSz="800100">
              <a:lnSpc>
                <a:spcPct val="90000"/>
              </a:lnSpc>
              <a:spcAft>
                <a:spcPct val="35000"/>
              </a:spcAft>
              <a:defRPr/>
            </a:pPr>
            <a:r>
              <a:rPr lang="ru-RU" sz="1600" b="1" i="1" dirty="0" smtClean="0">
                <a:solidFill>
                  <a:schemeClr val="tx1"/>
                </a:solidFill>
                <a:latin typeface="Times New Roman" panose="02020603050405020304" pitchFamily="18" charset="0"/>
                <a:cs typeface="Times New Roman" panose="02020603050405020304" pitchFamily="18" charset="0"/>
              </a:rPr>
              <a:t>млн</a:t>
            </a:r>
            <a:r>
              <a:rPr lang="ru-RU" sz="1600" b="1" i="1" dirty="0">
                <a:solidFill>
                  <a:schemeClr val="tx1"/>
                </a:solidFill>
                <a:latin typeface="Times New Roman" panose="02020603050405020304" pitchFamily="18" charset="0"/>
                <a:cs typeface="Times New Roman" panose="02020603050405020304" pitchFamily="18" charset="0"/>
              </a:rPr>
              <a:t>. руб.</a:t>
            </a:r>
          </a:p>
        </p:txBody>
      </p:sp>
      <p:sp>
        <p:nvSpPr>
          <p:cNvPr id="30" name="Скругленный прямоугольник 4"/>
          <p:cNvSpPr/>
          <p:nvPr/>
        </p:nvSpPr>
        <p:spPr bwMode="auto">
          <a:xfrm>
            <a:off x="4145369" y="3591832"/>
            <a:ext cx="3096000" cy="570997"/>
          </a:xfrm>
          <a:prstGeom prst="roundRect">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100" dirty="0">
                <a:solidFill>
                  <a:schemeClr val="tx1"/>
                </a:solidFill>
                <a:latin typeface="Times New Roman" panose="02020603050405020304" pitchFamily="18" charset="0"/>
                <a:cs typeface="Times New Roman" panose="02020603050405020304" pitchFamily="18" charset="0"/>
              </a:rPr>
              <a:t>Совершенствование бюджетной политики и </a:t>
            </a:r>
            <a:r>
              <a:rPr lang="ru-RU" sz="1100" dirty="0" smtClean="0">
                <a:solidFill>
                  <a:schemeClr val="tx1"/>
                </a:solidFill>
                <a:latin typeface="Times New Roman" panose="02020603050405020304" pitchFamily="18" charset="0"/>
                <a:cs typeface="Times New Roman" panose="02020603050405020304" pitchFamily="18" charset="0"/>
              </a:rPr>
              <a:t>обеспечение сбалансированности консолидированного бюджета Чувашской Республики</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33" name="Скругленный прямоугольник 4"/>
          <p:cNvSpPr/>
          <p:nvPr/>
        </p:nvSpPr>
        <p:spPr bwMode="auto">
          <a:xfrm>
            <a:off x="4181425" y="4292600"/>
            <a:ext cx="3052495" cy="489291"/>
          </a:xfrm>
          <a:prstGeom prst="roundRect">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100" dirty="0">
                <a:solidFill>
                  <a:schemeClr val="tx1"/>
                </a:solidFill>
                <a:latin typeface="Times New Roman" panose="02020603050405020304" pitchFamily="18" charset="0"/>
                <a:cs typeface="Times New Roman" panose="02020603050405020304" pitchFamily="18" charset="0"/>
              </a:rPr>
              <a:t>Повышение эффективности бюджетных расходов Чувашской </a:t>
            </a:r>
            <a:r>
              <a:rPr lang="ru-RU" sz="1100" dirty="0" smtClean="0">
                <a:solidFill>
                  <a:schemeClr val="tx1"/>
                </a:solidFill>
                <a:latin typeface="Times New Roman" panose="02020603050405020304" pitchFamily="18" charset="0"/>
                <a:cs typeface="Times New Roman" panose="02020603050405020304" pitchFamily="18" charset="0"/>
              </a:rPr>
              <a:t>Республики</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39" name="Скругленный прямоугольник 4"/>
          <p:cNvSpPr/>
          <p:nvPr/>
        </p:nvSpPr>
        <p:spPr bwMode="auto">
          <a:xfrm>
            <a:off x="4172297" y="4846574"/>
            <a:ext cx="3081197" cy="454633"/>
          </a:xfrm>
          <a:prstGeom prst="roundRect">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100" dirty="0">
                <a:solidFill>
                  <a:schemeClr val="tx1"/>
                </a:solidFill>
                <a:latin typeface="Times New Roman" panose="02020603050405020304" pitchFamily="18" charset="0"/>
                <a:cs typeface="Times New Roman" panose="02020603050405020304" pitchFamily="18" charset="0"/>
              </a:rPr>
              <a:t>Обеспечение реализации государственной </a:t>
            </a:r>
            <a:r>
              <a:rPr lang="ru-RU" sz="1100" dirty="0" smtClean="0">
                <a:solidFill>
                  <a:schemeClr val="tx1"/>
                </a:solidFill>
                <a:latin typeface="Times New Roman" panose="02020603050405020304" pitchFamily="18" charset="0"/>
                <a:cs typeface="Times New Roman" panose="02020603050405020304" pitchFamily="18" charset="0"/>
              </a:rPr>
              <a:t>программы</a:t>
            </a:r>
            <a:endParaRPr lang="ru-RU" sz="1100" dirty="0">
              <a:solidFill>
                <a:schemeClr val="tx1"/>
              </a:solidFill>
              <a:latin typeface="Times New Roman" panose="02020603050405020304" pitchFamily="18" charset="0"/>
              <a:cs typeface="Times New Roman" panose="02020603050405020304" pitchFamily="18" charset="0"/>
            </a:endParaRPr>
          </a:p>
        </p:txBody>
      </p:sp>
      <p:grpSp>
        <p:nvGrpSpPr>
          <p:cNvPr id="239631" name="Группа 39"/>
          <p:cNvGrpSpPr>
            <a:grpSpLocks/>
          </p:cNvGrpSpPr>
          <p:nvPr/>
        </p:nvGrpSpPr>
        <p:grpSpPr bwMode="auto">
          <a:xfrm>
            <a:off x="7396477" y="3607151"/>
            <a:ext cx="720000" cy="540000"/>
            <a:chOff x="4050414" y="709572"/>
            <a:chExt cx="725555" cy="737696"/>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41" name="Скругленный прямоугольник 40"/>
            <p:cNvSpPr/>
            <p:nvPr/>
          </p:nvSpPr>
          <p:spPr>
            <a:xfrm>
              <a:off x="4050414" y="709572"/>
              <a:ext cx="725555" cy="737696"/>
            </a:xfrm>
            <a:prstGeom prst="roundRec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2" name="Скругленный прямоугольник 4"/>
            <p:cNvSpPr/>
            <p:nvPr/>
          </p:nvSpPr>
          <p:spPr>
            <a:xfrm>
              <a:off x="4093186" y="709572"/>
              <a:ext cx="682783" cy="694862"/>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200" dirty="0" smtClean="0">
                  <a:solidFill>
                    <a:schemeClr val="tx1"/>
                  </a:solidFill>
                  <a:latin typeface="Times New Roman" panose="02020603050405020304" pitchFamily="18" charset="0"/>
                  <a:cs typeface="Times New Roman" panose="02020603050405020304" pitchFamily="18" charset="0"/>
                </a:rPr>
                <a:t>4 477,2</a:t>
              </a:r>
              <a:endParaRPr lang="ru-RU" sz="1200" dirty="0">
                <a:solidFill>
                  <a:schemeClr val="tx1"/>
                </a:solidFill>
                <a:latin typeface="Times New Roman" panose="02020603050405020304" pitchFamily="18" charset="0"/>
                <a:cs typeface="Times New Roman" panose="02020603050405020304" pitchFamily="18" charset="0"/>
              </a:endParaRPr>
            </a:p>
          </p:txBody>
        </p:sp>
      </p:grpSp>
      <p:grpSp>
        <p:nvGrpSpPr>
          <p:cNvPr id="239632" name="Группа 42"/>
          <p:cNvGrpSpPr>
            <a:grpSpLocks/>
          </p:cNvGrpSpPr>
          <p:nvPr/>
        </p:nvGrpSpPr>
        <p:grpSpPr bwMode="auto">
          <a:xfrm>
            <a:off x="7381051" y="4292600"/>
            <a:ext cx="720000" cy="540000"/>
            <a:chOff x="3138310" y="1497674"/>
            <a:chExt cx="709488" cy="677295"/>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44" name="Скругленный прямоугольник 43"/>
            <p:cNvSpPr/>
            <p:nvPr/>
          </p:nvSpPr>
          <p:spPr>
            <a:xfrm>
              <a:off x="3138310" y="1497674"/>
              <a:ext cx="709488" cy="677295"/>
            </a:xfrm>
            <a:prstGeom prst="roundRec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5" name="Скругленный прямоугольник 4"/>
            <p:cNvSpPr/>
            <p:nvPr/>
          </p:nvSpPr>
          <p:spPr>
            <a:xfrm>
              <a:off x="3157355" y="1518296"/>
              <a:ext cx="671395" cy="636054"/>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200" dirty="0" smtClean="0">
                  <a:solidFill>
                    <a:schemeClr val="tx1"/>
                  </a:solidFill>
                  <a:latin typeface="Times New Roman" panose="02020603050405020304" pitchFamily="18" charset="0"/>
                  <a:cs typeface="Times New Roman" panose="02020603050405020304" pitchFamily="18" charset="0"/>
                </a:rPr>
                <a:t>43,6</a:t>
              </a:r>
              <a:endParaRPr lang="ru-RU" sz="1200" dirty="0">
                <a:solidFill>
                  <a:schemeClr val="tx1"/>
                </a:solidFill>
                <a:latin typeface="Times New Roman" panose="02020603050405020304" pitchFamily="18" charset="0"/>
                <a:cs typeface="Times New Roman" panose="02020603050405020304" pitchFamily="18" charset="0"/>
              </a:endParaRPr>
            </a:p>
          </p:txBody>
        </p:sp>
      </p:grpSp>
      <p:sp>
        <p:nvSpPr>
          <p:cNvPr id="51" name="Скругленный прямоугольник 4"/>
          <p:cNvSpPr/>
          <p:nvPr/>
        </p:nvSpPr>
        <p:spPr bwMode="auto">
          <a:xfrm>
            <a:off x="7387400" y="4863339"/>
            <a:ext cx="720000" cy="437868"/>
          </a:xfrm>
          <a:prstGeom prst="roundRect">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200" dirty="0" smtClean="0">
                <a:solidFill>
                  <a:schemeClr val="tx1"/>
                </a:solidFill>
                <a:latin typeface="Times New Roman" panose="02020603050405020304" pitchFamily="18" charset="0"/>
                <a:cs typeface="Times New Roman" panose="02020603050405020304" pitchFamily="18" charset="0"/>
              </a:rPr>
              <a:t>174, 7</a:t>
            </a:r>
            <a:endParaRPr lang="ru-RU" sz="1200" dirty="0">
              <a:solidFill>
                <a:schemeClr val="tx1"/>
              </a:solidFill>
              <a:latin typeface="Times New Roman" panose="02020603050405020304" pitchFamily="18" charset="0"/>
              <a:cs typeface="Times New Roman" panose="02020603050405020304" pitchFamily="18" charset="0"/>
            </a:endParaRPr>
          </a:p>
        </p:txBody>
      </p:sp>
      <p:grpSp>
        <p:nvGrpSpPr>
          <p:cNvPr id="239635" name="Группа 51"/>
          <p:cNvGrpSpPr>
            <a:grpSpLocks/>
          </p:cNvGrpSpPr>
          <p:nvPr/>
        </p:nvGrpSpPr>
        <p:grpSpPr bwMode="auto">
          <a:xfrm>
            <a:off x="8258878" y="3607330"/>
            <a:ext cx="720000" cy="540000"/>
            <a:chOff x="4050414" y="709572"/>
            <a:chExt cx="725555" cy="737696"/>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53" name="Скругленный прямоугольник 52"/>
            <p:cNvSpPr/>
            <p:nvPr/>
          </p:nvSpPr>
          <p:spPr>
            <a:xfrm>
              <a:off x="4050414" y="709572"/>
              <a:ext cx="725555" cy="737696"/>
            </a:xfrm>
            <a:prstGeom prst="roundRec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4" name="Скругленный прямоугольник 4"/>
            <p:cNvSpPr/>
            <p:nvPr/>
          </p:nvSpPr>
          <p:spPr>
            <a:xfrm>
              <a:off x="4093281" y="709572"/>
              <a:ext cx="682688" cy="694863"/>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200" dirty="0" smtClean="0">
                  <a:solidFill>
                    <a:schemeClr val="tx1"/>
                  </a:solidFill>
                  <a:latin typeface="Times New Roman" panose="02020603050405020304" pitchFamily="18" charset="0"/>
                  <a:cs typeface="Times New Roman" panose="02020603050405020304" pitchFamily="18" charset="0"/>
                </a:rPr>
                <a:t>2 626,2</a:t>
              </a:r>
              <a:endParaRPr lang="ru-RU" sz="1200" dirty="0">
                <a:solidFill>
                  <a:schemeClr val="tx1"/>
                </a:solidFill>
                <a:latin typeface="Times New Roman" panose="02020603050405020304" pitchFamily="18" charset="0"/>
                <a:cs typeface="Times New Roman" panose="02020603050405020304" pitchFamily="18" charset="0"/>
              </a:endParaRPr>
            </a:p>
          </p:txBody>
        </p:sp>
      </p:grpSp>
      <p:grpSp>
        <p:nvGrpSpPr>
          <p:cNvPr id="239636" name="Группа 54"/>
          <p:cNvGrpSpPr>
            <a:grpSpLocks/>
          </p:cNvGrpSpPr>
          <p:nvPr/>
        </p:nvGrpSpPr>
        <p:grpSpPr bwMode="auto">
          <a:xfrm>
            <a:off x="8250507" y="4290199"/>
            <a:ext cx="720000" cy="540000"/>
            <a:chOff x="4050414" y="709572"/>
            <a:chExt cx="725555" cy="737696"/>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56" name="Скругленный прямоугольник 55"/>
            <p:cNvSpPr/>
            <p:nvPr/>
          </p:nvSpPr>
          <p:spPr>
            <a:xfrm>
              <a:off x="4050414" y="709572"/>
              <a:ext cx="725555" cy="737696"/>
            </a:xfrm>
            <a:prstGeom prst="roundRec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7" name="Скругленный прямоугольник 4"/>
            <p:cNvSpPr/>
            <p:nvPr/>
          </p:nvSpPr>
          <p:spPr>
            <a:xfrm>
              <a:off x="4093280" y="709572"/>
              <a:ext cx="682689" cy="694863"/>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200" dirty="0" smtClean="0">
                  <a:solidFill>
                    <a:schemeClr val="tx1"/>
                  </a:solidFill>
                  <a:latin typeface="Times New Roman" panose="02020603050405020304" pitchFamily="18" charset="0"/>
                  <a:cs typeface="Times New Roman" panose="02020603050405020304" pitchFamily="18" charset="0"/>
                </a:rPr>
                <a:t>40,2</a:t>
              </a:r>
              <a:endParaRPr lang="ru-RU" sz="1200" dirty="0">
                <a:solidFill>
                  <a:schemeClr val="tx1"/>
                </a:solidFill>
                <a:latin typeface="Times New Roman" panose="02020603050405020304" pitchFamily="18" charset="0"/>
                <a:cs typeface="Times New Roman" panose="02020603050405020304" pitchFamily="18" charset="0"/>
              </a:endParaRPr>
            </a:p>
          </p:txBody>
        </p:sp>
      </p:grpSp>
      <p:sp>
        <p:nvSpPr>
          <p:cNvPr id="63" name="Скругленный прямоугольник 4"/>
          <p:cNvSpPr/>
          <p:nvPr/>
        </p:nvSpPr>
        <p:spPr bwMode="auto">
          <a:xfrm>
            <a:off x="8240366" y="4870103"/>
            <a:ext cx="720000" cy="431104"/>
          </a:xfrm>
          <a:prstGeom prst="roundRect">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200" dirty="0" smtClean="0">
                <a:solidFill>
                  <a:schemeClr val="tx1"/>
                </a:solidFill>
                <a:latin typeface="Times New Roman" panose="02020603050405020304" pitchFamily="18" charset="0"/>
                <a:cs typeface="Times New Roman" panose="02020603050405020304" pitchFamily="18" charset="0"/>
              </a:rPr>
              <a:t>173,0</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52" name="Заголовок 1"/>
          <p:cNvSpPr txBox="1">
            <a:spLocks/>
          </p:cNvSpPr>
          <p:nvPr/>
        </p:nvSpPr>
        <p:spPr>
          <a:xfrm>
            <a:off x="259727" y="0"/>
            <a:ext cx="7760233"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6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600" dirty="0" smtClean="0">
                <a:solidFill>
                  <a:schemeClr val="tx1"/>
                </a:solidFill>
                <a:effectLst/>
                <a:latin typeface="Times New Roman" panose="02020603050405020304" pitchFamily="18" charset="0"/>
                <a:cs typeface="Times New Roman" panose="02020603050405020304" pitchFamily="18" charset="0"/>
              </a:rPr>
              <a:t>Республики «Управление </a:t>
            </a:r>
            <a:r>
              <a:rPr lang="ru-RU" sz="1600" dirty="0">
                <a:solidFill>
                  <a:schemeClr val="tx1"/>
                </a:solidFill>
                <a:effectLst/>
                <a:latin typeface="Times New Roman" panose="02020603050405020304" pitchFamily="18" charset="0"/>
                <a:cs typeface="Times New Roman" panose="02020603050405020304" pitchFamily="18" charset="0"/>
              </a:rPr>
              <a:t>общественными финансами и государственным долгом Чувашской Республики»</a:t>
            </a:r>
          </a:p>
        </p:txBody>
      </p:sp>
      <p:cxnSp>
        <p:nvCxnSpPr>
          <p:cNvPr id="55" name="Прямая соединительная линия 5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grpSp>
        <p:nvGrpSpPr>
          <p:cNvPr id="61" name="Группа 60"/>
          <p:cNvGrpSpPr/>
          <p:nvPr/>
        </p:nvGrpSpPr>
        <p:grpSpPr>
          <a:xfrm>
            <a:off x="4166719" y="3088324"/>
            <a:ext cx="3096000" cy="367429"/>
            <a:chOff x="2" y="594331"/>
            <a:chExt cx="2177202" cy="367429"/>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64" name="Скругленный прямоугольник 63"/>
            <p:cNvSpPr/>
            <p:nvPr/>
          </p:nvSpPr>
          <p:spPr>
            <a:xfrm>
              <a:off x="2" y="594331"/>
              <a:ext cx="2177202" cy="367429"/>
            </a:xfrm>
            <a:prstGeom prst="roundRect">
              <a:avLst>
                <a:gd name="adj" fmla="val 10000"/>
              </a:avLst>
            </a:prstGeom>
            <a:grpFill/>
            <a:ln>
              <a:noFill/>
            </a:ln>
          </p:spPr>
          <p:style>
            <a:lnRef idx="1">
              <a:schemeClr val="accent2"/>
            </a:lnRef>
            <a:fillRef idx="2">
              <a:schemeClr val="accent2"/>
            </a:fillRef>
            <a:effectRef idx="1">
              <a:schemeClr val="accent2"/>
            </a:effectRef>
            <a:fontRef idx="minor">
              <a:schemeClr val="dk1"/>
            </a:fontRef>
          </p:style>
        </p:sp>
        <p:sp>
          <p:nvSpPr>
            <p:cNvPr id="65" name="Скругленный прямоугольник 4"/>
            <p:cNvSpPr/>
            <p:nvPr/>
          </p:nvSpPr>
          <p:spPr>
            <a:xfrm>
              <a:off x="10764" y="605093"/>
              <a:ext cx="2155678" cy="345905"/>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ru-RU" sz="1500" b="1" kern="1200" dirty="0" smtClean="0">
                  <a:solidFill>
                    <a:schemeClr val="tx1"/>
                  </a:solidFill>
                  <a:latin typeface="Times New Roman" panose="02020603050405020304" pitchFamily="18" charset="0"/>
                  <a:cs typeface="Times New Roman" panose="02020603050405020304" pitchFamily="18" charset="0"/>
                </a:rPr>
                <a:t>Подпрограмма</a:t>
              </a:r>
              <a:endParaRPr lang="ru-RU" sz="1500" b="1" kern="1200" dirty="0">
                <a:solidFill>
                  <a:schemeClr val="tx1"/>
                </a:solidFill>
                <a:latin typeface="Times New Roman" panose="02020603050405020304" pitchFamily="18" charset="0"/>
                <a:cs typeface="Times New Roman" panose="02020603050405020304" pitchFamily="18" charset="0"/>
              </a:endParaRPr>
            </a:p>
          </p:txBody>
        </p:sp>
      </p:grpSp>
      <p:grpSp>
        <p:nvGrpSpPr>
          <p:cNvPr id="66" name="Группа 65"/>
          <p:cNvGrpSpPr/>
          <p:nvPr/>
        </p:nvGrpSpPr>
        <p:grpSpPr>
          <a:xfrm>
            <a:off x="7396477" y="3102048"/>
            <a:ext cx="720000" cy="367429"/>
            <a:chOff x="2448266" y="614264"/>
            <a:chExt cx="853593" cy="367429"/>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70" name="Скругленный прямоугольник 69"/>
            <p:cNvSpPr/>
            <p:nvPr/>
          </p:nvSpPr>
          <p:spPr>
            <a:xfrm>
              <a:off x="2448266" y="614264"/>
              <a:ext cx="853593" cy="367429"/>
            </a:xfrm>
            <a:prstGeom prst="roundRect">
              <a:avLst>
                <a:gd name="adj" fmla="val 10000"/>
              </a:avLst>
            </a:prstGeom>
            <a:grpFill/>
            <a:ln>
              <a:noFill/>
            </a:ln>
          </p:spPr>
          <p:style>
            <a:lnRef idx="1">
              <a:schemeClr val="accent3"/>
            </a:lnRef>
            <a:fillRef idx="2">
              <a:schemeClr val="accent3"/>
            </a:fillRef>
            <a:effectRef idx="1">
              <a:schemeClr val="accent3"/>
            </a:effectRef>
            <a:fontRef idx="minor">
              <a:schemeClr val="dk1"/>
            </a:fontRef>
          </p:style>
        </p:sp>
        <p:sp>
          <p:nvSpPr>
            <p:cNvPr id="71" name="Скругленный прямоугольник 4"/>
            <p:cNvSpPr/>
            <p:nvPr/>
          </p:nvSpPr>
          <p:spPr>
            <a:xfrm>
              <a:off x="2459028" y="625026"/>
              <a:ext cx="832069" cy="345905"/>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ru-RU" sz="1500" b="1" kern="1200" dirty="0" smtClean="0">
                  <a:solidFill>
                    <a:schemeClr val="tx1"/>
                  </a:solidFill>
                  <a:latin typeface="Times New Roman" panose="02020603050405020304" pitchFamily="18" charset="0"/>
                  <a:cs typeface="Times New Roman" panose="02020603050405020304" pitchFamily="18" charset="0"/>
                </a:rPr>
                <a:t>План</a:t>
              </a:r>
              <a:endParaRPr lang="ru-RU" sz="1500" b="1" kern="1200" dirty="0">
                <a:solidFill>
                  <a:schemeClr val="tx1"/>
                </a:solidFill>
                <a:latin typeface="Times New Roman" panose="02020603050405020304" pitchFamily="18" charset="0"/>
                <a:cs typeface="Times New Roman" panose="02020603050405020304" pitchFamily="18" charset="0"/>
              </a:endParaRPr>
            </a:p>
          </p:txBody>
        </p:sp>
      </p:grpSp>
      <p:grpSp>
        <p:nvGrpSpPr>
          <p:cNvPr id="67" name="Группа 66"/>
          <p:cNvGrpSpPr/>
          <p:nvPr/>
        </p:nvGrpSpPr>
        <p:grpSpPr>
          <a:xfrm>
            <a:off x="8278082" y="3112810"/>
            <a:ext cx="720000" cy="378542"/>
            <a:chOff x="3444032" y="622413"/>
            <a:chExt cx="851765" cy="334027"/>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68" name="Скругленный прямоугольник 67"/>
            <p:cNvSpPr/>
            <p:nvPr/>
          </p:nvSpPr>
          <p:spPr>
            <a:xfrm>
              <a:off x="3444032" y="622413"/>
              <a:ext cx="851765" cy="334027"/>
            </a:xfrm>
            <a:prstGeom prst="roundRect">
              <a:avLst>
                <a:gd name="adj" fmla="val 10000"/>
              </a:avLst>
            </a:prstGeom>
            <a:grpFill/>
            <a:ln>
              <a:noFill/>
            </a:ln>
          </p:spPr>
          <p:style>
            <a:lnRef idx="1">
              <a:schemeClr val="accent4"/>
            </a:lnRef>
            <a:fillRef idx="2">
              <a:schemeClr val="accent4"/>
            </a:fillRef>
            <a:effectRef idx="1">
              <a:schemeClr val="accent4"/>
            </a:effectRef>
            <a:fontRef idx="minor">
              <a:schemeClr val="dk1"/>
            </a:fontRef>
          </p:style>
        </p:sp>
        <p:sp>
          <p:nvSpPr>
            <p:cNvPr id="69" name="Скругленный прямоугольник 6"/>
            <p:cNvSpPr/>
            <p:nvPr/>
          </p:nvSpPr>
          <p:spPr>
            <a:xfrm>
              <a:off x="3453815" y="632196"/>
              <a:ext cx="832199" cy="314461"/>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ru-RU" sz="1500" b="1" kern="1200" dirty="0" smtClean="0">
                  <a:solidFill>
                    <a:schemeClr val="tx1"/>
                  </a:solidFill>
                  <a:latin typeface="Times New Roman" panose="02020603050405020304" pitchFamily="18" charset="0"/>
                  <a:cs typeface="Times New Roman" panose="02020603050405020304" pitchFamily="18" charset="0"/>
                </a:rPr>
                <a:t>Факт</a:t>
              </a:r>
              <a:endParaRPr lang="ru-RU" sz="1500" b="1" kern="1200" dirty="0">
                <a:solidFill>
                  <a:schemeClr val="tx1"/>
                </a:solidFill>
                <a:latin typeface="Times New Roman" panose="02020603050405020304" pitchFamily="18" charset="0"/>
                <a:cs typeface="Times New Roman" panose="02020603050405020304" pitchFamily="18" charset="0"/>
              </a:endParaRPr>
            </a:p>
          </p:txBody>
        </p:sp>
      </p:grpSp>
      <p:graphicFrame>
        <p:nvGraphicFramePr>
          <p:cNvPr id="74" name="Диаграмма 73"/>
          <p:cNvGraphicFramePr>
            <a:graphicFrameLocks/>
          </p:cNvGraphicFramePr>
          <p:nvPr>
            <p:extLst>
              <p:ext uri="{D42A27DB-BD31-4B8C-83A1-F6EECF244321}">
                <p14:modId xmlns:p14="http://schemas.microsoft.com/office/powerpoint/2010/main" val="761259410"/>
              </p:ext>
            </p:extLst>
          </p:nvPr>
        </p:nvGraphicFramePr>
        <p:xfrm>
          <a:off x="33363" y="3008932"/>
          <a:ext cx="4082559" cy="2916313"/>
        </p:xfrm>
        <a:graphic>
          <a:graphicData uri="http://schemas.openxmlformats.org/drawingml/2006/chart">
            <c:chart xmlns:c="http://schemas.openxmlformats.org/drawingml/2006/chart" xmlns:r="http://schemas.openxmlformats.org/officeDocument/2006/relationships" r:id="rId4"/>
          </a:graphicData>
        </a:graphic>
      </p:graphicFrame>
      <p:sp>
        <p:nvSpPr>
          <p:cNvPr id="46" name="Скругленный прямоугольник 4"/>
          <p:cNvSpPr/>
          <p:nvPr/>
        </p:nvSpPr>
        <p:spPr bwMode="auto">
          <a:xfrm>
            <a:off x="4152723" y="5421413"/>
            <a:ext cx="3096000" cy="576064"/>
          </a:xfrm>
          <a:prstGeom prst="roundRect">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100" dirty="0" smtClean="0">
                <a:solidFill>
                  <a:schemeClr val="tx1"/>
                </a:solidFill>
                <a:latin typeface="Times New Roman" panose="02020603050405020304" pitchFamily="18" charset="0"/>
                <a:cs typeface="Times New Roman" panose="02020603050405020304" pitchFamily="18" charset="0"/>
              </a:rPr>
              <a:t>Повышение финансовой грамотности населения</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47" name="Скругленный прямоугольник 4"/>
          <p:cNvSpPr/>
          <p:nvPr/>
        </p:nvSpPr>
        <p:spPr bwMode="auto">
          <a:xfrm>
            <a:off x="7376144" y="5439445"/>
            <a:ext cx="720000" cy="540000"/>
          </a:xfrm>
          <a:prstGeom prst="roundRect">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200" dirty="0" smtClean="0">
                <a:solidFill>
                  <a:schemeClr val="tx1"/>
                </a:solidFill>
                <a:latin typeface="Times New Roman" panose="02020603050405020304" pitchFamily="18" charset="0"/>
                <a:cs typeface="Times New Roman" panose="02020603050405020304" pitchFamily="18" charset="0"/>
              </a:rPr>
              <a:t>1,5</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48" name="Скругленный прямоугольник 4"/>
          <p:cNvSpPr/>
          <p:nvPr/>
        </p:nvSpPr>
        <p:spPr bwMode="auto">
          <a:xfrm>
            <a:off x="8242658" y="5457477"/>
            <a:ext cx="720000" cy="540000"/>
          </a:xfrm>
          <a:prstGeom prst="roundRect">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200" dirty="0" smtClean="0">
                <a:solidFill>
                  <a:schemeClr val="tx1"/>
                </a:solidFill>
                <a:latin typeface="Times New Roman" panose="02020603050405020304" pitchFamily="18" charset="0"/>
                <a:cs typeface="Times New Roman" panose="02020603050405020304" pitchFamily="18" charset="0"/>
              </a:rPr>
              <a:t>1,5</a:t>
            </a:r>
            <a:endParaRPr lang="ru-RU"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85912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Скругленный прямоугольник 23"/>
          <p:cNvSpPr/>
          <p:nvPr/>
        </p:nvSpPr>
        <p:spPr>
          <a:xfrm>
            <a:off x="66675" y="3048802"/>
            <a:ext cx="4479157" cy="675926"/>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defRPr/>
            </a:pPr>
            <a:r>
              <a:rPr lang="ru-RU" sz="1100" dirty="0">
                <a:solidFill>
                  <a:schemeClr val="tx1"/>
                </a:solidFill>
                <a:latin typeface="Times New Roman" panose="02020603050405020304" pitchFamily="18" charset="0"/>
                <a:cs typeface="Times New Roman" panose="02020603050405020304" pitchFamily="18" charset="0"/>
              </a:rPr>
              <a:t>Отношение государственного долга Чувашской Республики к доходам республиканского бюджета Чувашской Республики (без учета утвержденного объема безвозмездных поступлений), %</a:t>
            </a:r>
          </a:p>
        </p:txBody>
      </p:sp>
      <p:sp>
        <p:nvSpPr>
          <p:cNvPr id="35" name="Скругленный прямоугольник 34"/>
          <p:cNvSpPr/>
          <p:nvPr/>
        </p:nvSpPr>
        <p:spPr>
          <a:xfrm>
            <a:off x="66675" y="3926632"/>
            <a:ext cx="4506758" cy="542925"/>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defRPr/>
            </a:pPr>
            <a:r>
              <a:rPr lang="ru-RU" sz="1100" dirty="0">
                <a:solidFill>
                  <a:schemeClr val="tx1"/>
                </a:solidFill>
                <a:latin typeface="Times New Roman" panose="02020603050405020304" pitchFamily="18" charset="0"/>
                <a:cs typeface="Times New Roman" panose="02020603050405020304" pitchFamily="18" charset="0"/>
              </a:rPr>
              <a:t>Темп роста налоговых и неналоговых доходов республиканского бюджета Чувашской Республики (% к предыдущему году)</a:t>
            </a:r>
          </a:p>
        </p:txBody>
      </p:sp>
      <p:sp>
        <p:nvSpPr>
          <p:cNvPr id="36" name="Скругленный прямоугольник 35"/>
          <p:cNvSpPr/>
          <p:nvPr/>
        </p:nvSpPr>
        <p:spPr>
          <a:xfrm>
            <a:off x="66675" y="4646712"/>
            <a:ext cx="4522529" cy="798512"/>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defRPr/>
            </a:pPr>
            <a:r>
              <a:rPr lang="ru-RU" sz="1100" dirty="0">
                <a:solidFill>
                  <a:schemeClr val="tx1"/>
                </a:solidFill>
                <a:latin typeface="Times New Roman" panose="02020603050405020304" pitchFamily="18" charset="0"/>
                <a:cs typeface="Times New Roman" panose="02020603050405020304" pitchFamily="18" charset="0"/>
              </a:rPr>
              <a:t>Доля просроченной задолженности по бюджетным кредитам, предоставленным из федерального бюджета, в общем объеме задолженности по бюджетным кредитам, предоставленным из федерального бюджета, %</a:t>
            </a:r>
          </a:p>
        </p:txBody>
      </p:sp>
      <p:sp>
        <p:nvSpPr>
          <p:cNvPr id="11" name="Скругленный прямоугольник 10"/>
          <p:cNvSpPr/>
          <p:nvPr/>
        </p:nvSpPr>
        <p:spPr>
          <a:xfrm>
            <a:off x="125821" y="2015352"/>
            <a:ext cx="2592387" cy="504825"/>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ru-RU" sz="1400" b="1" dirty="0">
                <a:solidFill>
                  <a:schemeClr val="accent1">
                    <a:lumMod val="50000"/>
                  </a:schemeClr>
                </a:solidFill>
                <a:latin typeface="Times New Roman" panose="02020603050405020304" pitchFamily="18" charset="0"/>
                <a:cs typeface="Times New Roman" panose="02020603050405020304" pitchFamily="18" charset="0"/>
              </a:rPr>
              <a:t>Основные индикаторы</a:t>
            </a: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3748" y="1547050"/>
            <a:ext cx="1830928" cy="1161870"/>
          </a:xfrm>
          <a:prstGeom prst="rect">
            <a:avLst/>
          </a:prstGeom>
          <a:ln>
            <a:noFill/>
          </a:ln>
          <a:effectLst>
            <a:softEdge rad="112500"/>
          </a:effectLst>
        </p:spPr>
      </p:pic>
      <p:sp>
        <p:nvSpPr>
          <p:cNvPr id="14" name="Скругленный прямоугольник 4"/>
          <p:cNvSpPr/>
          <p:nvPr/>
        </p:nvSpPr>
        <p:spPr bwMode="auto">
          <a:xfrm>
            <a:off x="4706318" y="1154599"/>
            <a:ext cx="4376392" cy="687388"/>
          </a:xfrm>
          <a:prstGeom prst="roundRect">
            <a:avLst/>
          </a:prstGeom>
          <a:ln>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53340" tIns="53340" rIns="53340" bIns="53340" spcCol="1270" anchor="ctr"/>
          <a:lstStyle/>
          <a:p>
            <a:pPr algn="ctr" defTabSz="622300">
              <a:lnSpc>
                <a:spcPct val="90000"/>
              </a:lnSpc>
              <a:spcAft>
                <a:spcPct val="35000"/>
              </a:spcAft>
              <a:defRPr/>
            </a:pPr>
            <a:r>
              <a:rPr lang="ru-RU" sz="1400" b="1" dirty="0">
                <a:solidFill>
                  <a:schemeClr val="accent1">
                    <a:lumMod val="50000"/>
                  </a:schemeClr>
                </a:solidFill>
                <a:latin typeface="Times New Roman" panose="02020603050405020304" pitchFamily="18" charset="0"/>
                <a:cs typeface="Times New Roman" panose="02020603050405020304" pitchFamily="18" charset="0"/>
              </a:rPr>
              <a:t>Достижение значений показателей (индикаторов) </a:t>
            </a:r>
          </a:p>
        </p:txBody>
      </p:sp>
      <p:grpSp>
        <p:nvGrpSpPr>
          <p:cNvPr id="240653" name="Группа 18"/>
          <p:cNvGrpSpPr>
            <a:grpSpLocks/>
          </p:cNvGrpSpPr>
          <p:nvPr/>
        </p:nvGrpSpPr>
        <p:grpSpPr bwMode="auto">
          <a:xfrm>
            <a:off x="4657204" y="2060927"/>
            <a:ext cx="850900" cy="720000"/>
            <a:chOff x="929823" y="789173"/>
            <a:chExt cx="850461" cy="750880"/>
          </a:xfr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grpSpPr>
        <p:sp>
          <p:nvSpPr>
            <p:cNvPr id="20" name="Скругленный прямоугольник 19"/>
            <p:cNvSpPr/>
            <p:nvPr/>
          </p:nvSpPr>
          <p:spPr>
            <a:xfrm>
              <a:off x="929823" y="789173"/>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Скругленный прямоугольник 4"/>
            <p:cNvSpPr/>
            <p:nvPr/>
          </p:nvSpPr>
          <p:spPr>
            <a:xfrm>
              <a:off x="952037" y="811398"/>
              <a:ext cx="806034" cy="706430"/>
            </a:xfrm>
            <a:prstGeom prst="rect">
              <a:avLst/>
            </a:prstGeom>
            <a:grpFill/>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400" b="1" dirty="0" smtClean="0">
                  <a:solidFill>
                    <a:schemeClr val="tx1"/>
                  </a:solidFill>
                  <a:latin typeface="Times New Roman" panose="02020603050405020304" pitchFamily="18" charset="0"/>
                  <a:cs typeface="Times New Roman" panose="02020603050405020304" pitchFamily="18" charset="0"/>
                </a:rPr>
                <a:t>2021 </a:t>
              </a:r>
              <a:endParaRPr lang="ru-RU" sz="1400" b="1" dirty="0">
                <a:solidFill>
                  <a:schemeClr val="tx1"/>
                </a:solidFill>
                <a:latin typeface="Times New Roman" panose="02020603050405020304" pitchFamily="18" charset="0"/>
                <a:cs typeface="Times New Roman" panose="02020603050405020304" pitchFamily="18" charset="0"/>
              </a:endParaRPr>
            </a:p>
            <a:p>
              <a:pPr algn="ctr" defTabSz="622300">
                <a:lnSpc>
                  <a:spcPct val="90000"/>
                </a:lnSpc>
                <a:spcAft>
                  <a:spcPct val="35000"/>
                </a:spcAft>
                <a:defRPr/>
              </a:pPr>
              <a:r>
                <a:rPr lang="ru-RU" sz="1400" b="1" dirty="0">
                  <a:solidFill>
                    <a:schemeClr val="tx1"/>
                  </a:solidFill>
                  <a:latin typeface="Times New Roman" panose="02020603050405020304" pitchFamily="18" charset="0"/>
                  <a:cs typeface="Times New Roman" panose="02020603050405020304" pitchFamily="18" charset="0"/>
                </a:rPr>
                <a:t>план</a:t>
              </a:r>
            </a:p>
          </p:txBody>
        </p:sp>
      </p:grpSp>
      <p:grpSp>
        <p:nvGrpSpPr>
          <p:cNvPr id="240655" name="Группа 25"/>
          <p:cNvGrpSpPr>
            <a:grpSpLocks/>
          </p:cNvGrpSpPr>
          <p:nvPr/>
        </p:nvGrpSpPr>
        <p:grpSpPr bwMode="auto">
          <a:xfrm>
            <a:off x="5580999" y="2060927"/>
            <a:ext cx="849313" cy="720000"/>
            <a:chOff x="1707709" y="944699"/>
            <a:chExt cx="850461" cy="750160"/>
          </a:xfrm>
          <a:gradFill flip="none" rotWithShape="1">
            <a:gsLst>
              <a:gs pos="0">
                <a:srgbClr val="BBF8E6"/>
              </a:gs>
              <a:gs pos="50000">
                <a:srgbClr val="D4FAEE"/>
              </a:gs>
              <a:gs pos="100000">
                <a:srgbClr val="E9FCF6"/>
              </a:gs>
            </a:gsLst>
            <a:lin ang="0" scaled="1"/>
            <a:tileRect/>
          </a:gradFill>
        </p:grpSpPr>
        <p:sp>
          <p:nvSpPr>
            <p:cNvPr id="27" name="Скругленный прямоугольник 26"/>
            <p:cNvSpPr/>
            <p:nvPr/>
          </p:nvSpPr>
          <p:spPr>
            <a:xfrm>
              <a:off x="1707709" y="944699"/>
              <a:ext cx="850461" cy="75016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Скругленный прямоугольник 4"/>
            <p:cNvSpPr/>
            <p:nvPr/>
          </p:nvSpPr>
          <p:spPr>
            <a:xfrm>
              <a:off x="1742681" y="990790"/>
              <a:ext cx="770979" cy="656728"/>
            </a:xfrm>
            <a:prstGeom prst="rect">
              <a:avLst/>
            </a:prstGeom>
            <a:grpFill/>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400" b="1" dirty="0" smtClean="0">
                  <a:solidFill>
                    <a:schemeClr val="tx1"/>
                  </a:solidFill>
                  <a:latin typeface="Times New Roman" panose="02020603050405020304" pitchFamily="18" charset="0"/>
                  <a:cs typeface="Times New Roman" panose="02020603050405020304" pitchFamily="18" charset="0"/>
                </a:rPr>
                <a:t>2021</a:t>
              </a:r>
            </a:p>
            <a:p>
              <a:pPr algn="ctr" defTabSz="622300">
                <a:lnSpc>
                  <a:spcPct val="90000"/>
                </a:lnSpc>
                <a:spcAft>
                  <a:spcPct val="35000"/>
                </a:spcAft>
                <a:defRPr/>
              </a:pPr>
              <a:r>
                <a:rPr lang="ru-RU" sz="1400" b="1" dirty="0" smtClean="0">
                  <a:solidFill>
                    <a:schemeClr val="tx1"/>
                  </a:solidFill>
                  <a:latin typeface="Times New Roman" panose="02020603050405020304" pitchFamily="18" charset="0"/>
                  <a:cs typeface="Times New Roman" panose="02020603050405020304" pitchFamily="18" charset="0"/>
                </a:rPr>
                <a:t>факт</a:t>
              </a:r>
              <a:endParaRPr lang="ru-RU" sz="1400" b="1" dirty="0">
                <a:solidFill>
                  <a:schemeClr val="tx1"/>
                </a:solidFill>
                <a:latin typeface="Times New Roman" panose="02020603050405020304" pitchFamily="18" charset="0"/>
                <a:cs typeface="Times New Roman" panose="02020603050405020304" pitchFamily="18" charset="0"/>
              </a:endParaRPr>
            </a:p>
          </p:txBody>
        </p:sp>
      </p:grpSp>
      <p:grpSp>
        <p:nvGrpSpPr>
          <p:cNvPr id="240656" name="Группа 28"/>
          <p:cNvGrpSpPr>
            <a:grpSpLocks/>
          </p:cNvGrpSpPr>
          <p:nvPr/>
        </p:nvGrpSpPr>
        <p:grpSpPr bwMode="auto">
          <a:xfrm>
            <a:off x="7427002" y="2060927"/>
            <a:ext cx="792000" cy="720000"/>
            <a:chOff x="1864843" y="713110"/>
            <a:chExt cx="850461" cy="750969"/>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30" name="Скругленный прямоугольник 29"/>
            <p:cNvSpPr/>
            <p:nvPr/>
          </p:nvSpPr>
          <p:spPr>
            <a:xfrm>
              <a:off x="1864843" y="713110"/>
              <a:ext cx="850461" cy="75096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1" name="Скругленный прямоугольник 4"/>
            <p:cNvSpPr/>
            <p:nvPr/>
          </p:nvSpPr>
          <p:spPr>
            <a:xfrm>
              <a:off x="1914844" y="758277"/>
              <a:ext cx="765553" cy="652533"/>
            </a:xfrm>
            <a:prstGeom prst="rect">
              <a:avLst/>
            </a:prstGeom>
            <a:grpFill/>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400" b="1" dirty="0" smtClean="0">
                  <a:solidFill>
                    <a:schemeClr val="tx1"/>
                  </a:solidFill>
                  <a:latin typeface="Times New Roman" panose="02020603050405020304" pitchFamily="18" charset="0"/>
                  <a:cs typeface="Times New Roman" panose="02020603050405020304" pitchFamily="18" charset="0"/>
                </a:rPr>
                <a:t>2023</a:t>
              </a:r>
              <a:endParaRPr lang="ru-RU" sz="1400" b="1" dirty="0">
                <a:solidFill>
                  <a:schemeClr val="tx1"/>
                </a:solidFill>
                <a:latin typeface="Times New Roman" panose="02020603050405020304" pitchFamily="18" charset="0"/>
                <a:cs typeface="Times New Roman" panose="02020603050405020304" pitchFamily="18" charset="0"/>
              </a:endParaRPr>
            </a:p>
          </p:txBody>
        </p:sp>
      </p:grpSp>
      <p:grpSp>
        <p:nvGrpSpPr>
          <p:cNvPr id="240657" name="Группа 31"/>
          <p:cNvGrpSpPr>
            <a:grpSpLocks/>
          </p:cNvGrpSpPr>
          <p:nvPr/>
        </p:nvGrpSpPr>
        <p:grpSpPr bwMode="auto">
          <a:xfrm>
            <a:off x="6503207" y="2060927"/>
            <a:ext cx="850900" cy="720000"/>
            <a:chOff x="1851723" y="789173"/>
            <a:chExt cx="850461" cy="750880"/>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34" name="Скругленный прямоугольник 33"/>
            <p:cNvSpPr/>
            <p:nvPr/>
          </p:nvSpPr>
          <p:spPr>
            <a:xfrm>
              <a:off x="1851723" y="789173"/>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7" name="Скругленный прямоугольник 4"/>
            <p:cNvSpPr/>
            <p:nvPr/>
          </p:nvSpPr>
          <p:spPr>
            <a:xfrm>
              <a:off x="1873937" y="811398"/>
              <a:ext cx="806034" cy="706430"/>
            </a:xfrm>
            <a:prstGeom prst="rect">
              <a:avLst/>
            </a:prstGeom>
            <a:grpFill/>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400" b="1" dirty="0" smtClean="0">
                  <a:solidFill>
                    <a:schemeClr val="tx1"/>
                  </a:solidFill>
                  <a:latin typeface="Times New Roman" panose="02020603050405020304" pitchFamily="18" charset="0"/>
                  <a:cs typeface="Times New Roman" panose="02020603050405020304" pitchFamily="18" charset="0"/>
                </a:rPr>
                <a:t>2022</a:t>
              </a:r>
            </a:p>
          </p:txBody>
        </p:sp>
      </p:grpSp>
      <p:grpSp>
        <p:nvGrpSpPr>
          <p:cNvPr id="240664" name="Группа 55"/>
          <p:cNvGrpSpPr>
            <a:grpSpLocks/>
          </p:cNvGrpSpPr>
          <p:nvPr/>
        </p:nvGrpSpPr>
        <p:grpSpPr bwMode="auto">
          <a:xfrm>
            <a:off x="4657204" y="3040727"/>
            <a:ext cx="850900" cy="684000"/>
            <a:chOff x="929823" y="2360863"/>
            <a:chExt cx="850461" cy="750880"/>
          </a:xfr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grpSpPr>
        <p:sp>
          <p:nvSpPr>
            <p:cNvPr id="57" name="Скругленный прямоугольник 56"/>
            <p:cNvSpPr/>
            <p:nvPr/>
          </p:nvSpPr>
          <p:spPr>
            <a:xfrm>
              <a:off x="929823" y="2360863"/>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8" name="Скругленный прямоугольник 4"/>
            <p:cNvSpPr/>
            <p:nvPr/>
          </p:nvSpPr>
          <p:spPr>
            <a:xfrm>
              <a:off x="952037" y="2383088"/>
              <a:ext cx="806034" cy="70643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smtClean="0">
                  <a:solidFill>
                    <a:schemeClr val="tx1"/>
                  </a:solidFill>
                  <a:latin typeface="Times New Roman" panose="02020603050405020304" pitchFamily="18" charset="0"/>
                  <a:cs typeface="Times New Roman" panose="02020603050405020304" pitchFamily="18" charset="0"/>
                </a:rPr>
                <a:t>50,0</a:t>
              </a:r>
              <a:endParaRPr lang="ru-RU" sz="1300" b="1" dirty="0">
                <a:solidFill>
                  <a:schemeClr val="tx1"/>
                </a:solidFill>
                <a:latin typeface="Times New Roman" panose="02020603050405020304" pitchFamily="18" charset="0"/>
                <a:cs typeface="Times New Roman" panose="02020603050405020304" pitchFamily="18" charset="0"/>
              </a:endParaRPr>
            </a:p>
          </p:txBody>
        </p:sp>
      </p:grpSp>
      <p:grpSp>
        <p:nvGrpSpPr>
          <p:cNvPr id="240666" name="Группа 61"/>
          <p:cNvGrpSpPr>
            <a:grpSpLocks/>
          </p:cNvGrpSpPr>
          <p:nvPr/>
        </p:nvGrpSpPr>
        <p:grpSpPr bwMode="auto">
          <a:xfrm>
            <a:off x="4657204" y="3898054"/>
            <a:ext cx="850900" cy="684000"/>
            <a:chOff x="929823" y="3932554"/>
            <a:chExt cx="850461" cy="750880"/>
          </a:xfr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grpSpPr>
        <p:sp>
          <p:nvSpPr>
            <p:cNvPr id="63" name="Скругленный прямоугольник 62"/>
            <p:cNvSpPr/>
            <p:nvPr/>
          </p:nvSpPr>
          <p:spPr>
            <a:xfrm>
              <a:off x="929823" y="3932554"/>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4" name="Скругленный прямоугольник 4"/>
            <p:cNvSpPr/>
            <p:nvPr/>
          </p:nvSpPr>
          <p:spPr>
            <a:xfrm>
              <a:off x="952037" y="3954779"/>
              <a:ext cx="806034" cy="70643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smtClean="0">
                  <a:solidFill>
                    <a:schemeClr val="tx1"/>
                  </a:solidFill>
                  <a:latin typeface="Times New Roman" panose="02020603050405020304" pitchFamily="18" charset="0"/>
                  <a:cs typeface="Times New Roman" panose="02020603050405020304" pitchFamily="18" charset="0"/>
                </a:rPr>
                <a:t>108,2</a:t>
              </a:r>
              <a:endParaRPr lang="ru-RU" sz="1300" b="1" dirty="0">
                <a:solidFill>
                  <a:schemeClr val="tx1"/>
                </a:solidFill>
                <a:latin typeface="Times New Roman" panose="02020603050405020304" pitchFamily="18" charset="0"/>
                <a:cs typeface="Times New Roman" panose="02020603050405020304" pitchFamily="18" charset="0"/>
              </a:endParaRPr>
            </a:p>
          </p:txBody>
        </p:sp>
      </p:grpSp>
      <p:grpSp>
        <p:nvGrpSpPr>
          <p:cNvPr id="240667" name="Группа 64"/>
          <p:cNvGrpSpPr>
            <a:grpSpLocks/>
          </p:cNvGrpSpPr>
          <p:nvPr/>
        </p:nvGrpSpPr>
        <p:grpSpPr bwMode="auto">
          <a:xfrm>
            <a:off x="4657204" y="4718792"/>
            <a:ext cx="850900" cy="648000"/>
            <a:chOff x="929823" y="4718399"/>
            <a:chExt cx="850461" cy="750880"/>
          </a:xfr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grpSpPr>
        <p:sp>
          <p:nvSpPr>
            <p:cNvPr id="66" name="Скругленный прямоугольник 65"/>
            <p:cNvSpPr/>
            <p:nvPr/>
          </p:nvSpPr>
          <p:spPr>
            <a:xfrm>
              <a:off x="929823" y="4718399"/>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7" name="Скругленный прямоугольник 4"/>
            <p:cNvSpPr/>
            <p:nvPr/>
          </p:nvSpPr>
          <p:spPr>
            <a:xfrm>
              <a:off x="952037" y="4740624"/>
              <a:ext cx="806034" cy="70643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a:solidFill>
                    <a:schemeClr val="tx1"/>
                  </a:solidFill>
                  <a:latin typeface="Times New Roman" panose="02020603050405020304" pitchFamily="18" charset="0"/>
                  <a:cs typeface="Times New Roman" panose="02020603050405020304" pitchFamily="18" charset="0"/>
                </a:rPr>
                <a:t>0</a:t>
              </a:r>
            </a:p>
          </p:txBody>
        </p:sp>
      </p:grpSp>
      <p:grpSp>
        <p:nvGrpSpPr>
          <p:cNvPr id="240674" name="Группа 85"/>
          <p:cNvGrpSpPr>
            <a:grpSpLocks/>
          </p:cNvGrpSpPr>
          <p:nvPr/>
        </p:nvGrpSpPr>
        <p:grpSpPr bwMode="auto">
          <a:xfrm>
            <a:off x="5581991" y="3040728"/>
            <a:ext cx="850900" cy="672624"/>
            <a:chOff x="1875303" y="2326235"/>
            <a:chExt cx="850613" cy="750816"/>
          </a:xfrm>
          <a:gradFill flip="none" rotWithShape="1">
            <a:gsLst>
              <a:gs pos="0">
                <a:srgbClr val="BBF8E6"/>
              </a:gs>
              <a:gs pos="50000">
                <a:srgbClr val="D4FAEE"/>
              </a:gs>
              <a:gs pos="100000">
                <a:srgbClr val="E9FCF6"/>
              </a:gs>
            </a:gsLst>
            <a:lin ang="0" scaled="1"/>
            <a:tileRect/>
          </a:gradFill>
        </p:grpSpPr>
        <p:sp>
          <p:nvSpPr>
            <p:cNvPr id="87" name="Скругленный прямоугольник 86"/>
            <p:cNvSpPr/>
            <p:nvPr/>
          </p:nvSpPr>
          <p:spPr>
            <a:xfrm>
              <a:off x="1875303" y="2326235"/>
              <a:ext cx="850613" cy="750816"/>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8" name="Скругленный прямоугольник 4"/>
            <p:cNvSpPr/>
            <p:nvPr/>
          </p:nvSpPr>
          <p:spPr>
            <a:xfrm>
              <a:off x="1927284" y="2377588"/>
              <a:ext cx="769677" cy="68377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smtClean="0">
                  <a:solidFill>
                    <a:schemeClr val="tx1"/>
                  </a:solidFill>
                  <a:latin typeface="Times New Roman" panose="02020603050405020304" pitchFamily="18" charset="0"/>
                  <a:cs typeface="Times New Roman" panose="02020603050405020304" pitchFamily="18" charset="0"/>
                </a:rPr>
                <a:t>21,9</a:t>
              </a:r>
              <a:endParaRPr lang="ru-RU" sz="1300" b="1" dirty="0">
                <a:solidFill>
                  <a:schemeClr val="tx1"/>
                </a:solidFill>
                <a:latin typeface="Times New Roman" panose="02020603050405020304" pitchFamily="18" charset="0"/>
                <a:cs typeface="Times New Roman" panose="02020603050405020304" pitchFamily="18" charset="0"/>
              </a:endParaRPr>
            </a:p>
          </p:txBody>
        </p:sp>
      </p:grpSp>
      <p:grpSp>
        <p:nvGrpSpPr>
          <p:cNvPr id="240676" name="Группа 91"/>
          <p:cNvGrpSpPr>
            <a:grpSpLocks/>
          </p:cNvGrpSpPr>
          <p:nvPr/>
        </p:nvGrpSpPr>
        <p:grpSpPr bwMode="auto">
          <a:xfrm>
            <a:off x="5585230" y="3898054"/>
            <a:ext cx="850900" cy="684000"/>
            <a:chOff x="1851723" y="3932554"/>
            <a:chExt cx="850461" cy="750880"/>
          </a:xfrm>
          <a:gradFill flip="none" rotWithShape="1">
            <a:gsLst>
              <a:gs pos="0">
                <a:srgbClr val="BBF8E6"/>
              </a:gs>
              <a:gs pos="50000">
                <a:srgbClr val="D4FAEE"/>
              </a:gs>
              <a:gs pos="100000">
                <a:srgbClr val="E9FCF6"/>
              </a:gs>
            </a:gsLst>
            <a:lin ang="0" scaled="1"/>
            <a:tileRect/>
          </a:gradFill>
        </p:grpSpPr>
        <p:sp>
          <p:nvSpPr>
            <p:cNvPr id="93" name="Скругленный прямоугольник 92"/>
            <p:cNvSpPr/>
            <p:nvPr/>
          </p:nvSpPr>
          <p:spPr>
            <a:xfrm>
              <a:off x="1851723" y="3932554"/>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4" name="Скругленный прямоугольник 4"/>
            <p:cNvSpPr/>
            <p:nvPr/>
          </p:nvSpPr>
          <p:spPr>
            <a:xfrm>
              <a:off x="1873937" y="3954779"/>
              <a:ext cx="806034" cy="70643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smtClean="0">
                  <a:solidFill>
                    <a:schemeClr val="tx1"/>
                  </a:solidFill>
                  <a:latin typeface="Times New Roman" panose="02020603050405020304" pitchFamily="18" charset="0"/>
                  <a:cs typeface="Times New Roman" panose="02020603050405020304" pitchFamily="18" charset="0"/>
                </a:rPr>
                <a:t>116,0</a:t>
              </a:r>
              <a:endParaRPr lang="ru-RU" sz="1300" b="1" dirty="0">
                <a:solidFill>
                  <a:schemeClr val="tx1"/>
                </a:solidFill>
                <a:latin typeface="Times New Roman" panose="02020603050405020304" pitchFamily="18" charset="0"/>
                <a:cs typeface="Times New Roman" panose="02020603050405020304" pitchFamily="18" charset="0"/>
              </a:endParaRPr>
            </a:p>
          </p:txBody>
        </p:sp>
      </p:grpSp>
      <p:grpSp>
        <p:nvGrpSpPr>
          <p:cNvPr id="240677" name="Группа 94"/>
          <p:cNvGrpSpPr>
            <a:grpSpLocks/>
          </p:cNvGrpSpPr>
          <p:nvPr/>
        </p:nvGrpSpPr>
        <p:grpSpPr bwMode="auto">
          <a:xfrm>
            <a:off x="5591913" y="4718792"/>
            <a:ext cx="820738" cy="648000"/>
            <a:chOff x="1851723" y="4718399"/>
            <a:chExt cx="850461" cy="750880"/>
          </a:xfrm>
          <a:gradFill flip="none" rotWithShape="1">
            <a:gsLst>
              <a:gs pos="0">
                <a:srgbClr val="BBF8E6"/>
              </a:gs>
              <a:gs pos="50000">
                <a:srgbClr val="D4FAEE"/>
              </a:gs>
              <a:gs pos="100000">
                <a:srgbClr val="E9FCF6"/>
              </a:gs>
            </a:gsLst>
            <a:lin ang="0" scaled="1"/>
            <a:tileRect/>
          </a:gradFill>
        </p:grpSpPr>
        <p:sp>
          <p:nvSpPr>
            <p:cNvPr id="96" name="Скругленный прямоугольник 95"/>
            <p:cNvSpPr/>
            <p:nvPr/>
          </p:nvSpPr>
          <p:spPr>
            <a:xfrm>
              <a:off x="1851723" y="4718399"/>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7" name="Скругленный прямоугольник 4"/>
            <p:cNvSpPr/>
            <p:nvPr/>
          </p:nvSpPr>
          <p:spPr>
            <a:xfrm>
              <a:off x="1873108" y="4739665"/>
              <a:ext cx="807690" cy="708347"/>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a:solidFill>
                    <a:schemeClr val="tx1"/>
                  </a:solidFill>
                  <a:latin typeface="Times New Roman" panose="02020603050405020304" pitchFamily="18" charset="0"/>
                  <a:cs typeface="Times New Roman" panose="02020603050405020304" pitchFamily="18" charset="0"/>
                </a:rPr>
                <a:t>0</a:t>
              </a:r>
            </a:p>
          </p:txBody>
        </p:sp>
      </p:grpSp>
      <p:grpSp>
        <p:nvGrpSpPr>
          <p:cNvPr id="240679" name="Группа 100"/>
          <p:cNvGrpSpPr>
            <a:grpSpLocks/>
          </p:cNvGrpSpPr>
          <p:nvPr/>
        </p:nvGrpSpPr>
        <p:grpSpPr bwMode="auto">
          <a:xfrm>
            <a:off x="6506778" y="3040727"/>
            <a:ext cx="850900" cy="684000"/>
            <a:chOff x="2750388" y="2314178"/>
            <a:chExt cx="850461" cy="750880"/>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102" name="Скругленный прямоугольник 101"/>
            <p:cNvSpPr/>
            <p:nvPr/>
          </p:nvSpPr>
          <p:spPr>
            <a:xfrm>
              <a:off x="2750388" y="2314178"/>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3" name="Скругленный прямоугольник 4"/>
            <p:cNvSpPr/>
            <p:nvPr/>
          </p:nvSpPr>
          <p:spPr>
            <a:xfrm>
              <a:off x="2772602" y="2336403"/>
              <a:ext cx="806034" cy="70643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smtClean="0">
                  <a:solidFill>
                    <a:schemeClr val="tx1"/>
                  </a:solidFill>
                  <a:latin typeface="Times New Roman" panose="02020603050405020304" pitchFamily="18" charset="0"/>
                  <a:cs typeface="Times New Roman" panose="02020603050405020304" pitchFamily="18" charset="0"/>
                </a:rPr>
                <a:t>50,0</a:t>
              </a:r>
              <a:endParaRPr lang="ru-RU" sz="1300" b="1" dirty="0">
                <a:solidFill>
                  <a:schemeClr val="tx1"/>
                </a:solidFill>
                <a:latin typeface="Times New Roman" panose="02020603050405020304" pitchFamily="18" charset="0"/>
                <a:cs typeface="Times New Roman" panose="02020603050405020304" pitchFamily="18" charset="0"/>
              </a:endParaRPr>
            </a:p>
          </p:txBody>
        </p:sp>
      </p:grpSp>
      <p:grpSp>
        <p:nvGrpSpPr>
          <p:cNvPr id="240681" name="Группа 106"/>
          <p:cNvGrpSpPr>
            <a:grpSpLocks/>
          </p:cNvGrpSpPr>
          <p:nvPr/>
        </p:nvGrpSpPr>
        <p:grpSpPr bwMode="auto">
          <a:xfrm>
            <a:off x="6513256" y="3898054"/>
            <a:ext cx="850900" cy="684000"/>
            <a:chOff x="2750388" y="3975433"/>
            <a:chExt cx="850461" cy="750880"/>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108" name="Скругленный прямоугольник 107"/>
            <p:cNvSpPr/>
            <p:nvPr/>
          </p:nvSpPr>
          <p:spPr>
            <a:xfrm>
              <a:off x="2750388" y="3975433"/>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9" name="Скругленный прямоугольник 4"/>
            <p:cNvSpPr/>
            <p:nvPr/>
          </p:nvSpPr>
          <p:spPr>
            <a:xfrm>
              <a:off x="2772602" y="3997658"/>
              <a:ext cx="806034" cy="70643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smtClean="0">
                  <a:solidFill>
                    <a:schemeClr val="tx1"/>
                  </a:solidFill>
                  <a:latin typeface="Times New Roman" panose="02020603050405020304" pitchFamily="18" charset="0"/>
                  <a:cs typeface="Times New Roman" panose="02020603050405020304" pitchFamily="18" charset="0"/>
                </a:rPr>
                <a:t>102,8</a:t>
              </a:r>
              <a:endParaRPr lang="ru-RU" sz="1300" b="1" dirty="0">
                <a:solidFill>
                  <a:schemeClr val="tx1"/>
                </a:solidFill>
                <a:latin typeface="Times New Roman" panose="02020603050405020304" pitchFamily="18" charset="0"/>
                <a:cs typeface="Times New Roman" panose="02020603050405020304" pitchFamily="18" charset="0"/>
              </a:endParaRPr>
            </a:p>
          </p:txBody>
        </p:sp>
      </p:grpSp>
      <p:grpSp>
        <p:nvGrpSpPr>
          <p:cNvPr id="240682" name="Группа 109"/>
          <p:cNvGrpSpPr>
            <a:grpSpLocks/>
          </p:cNvGrpSpPr>
          <p:nvPr/>
        </p:nvGrpSpPr>
        <p:grpSpPr bwMode="auto">
          <a:xfrm>
            <a:off x="6496460" y="4718792"/>
            <a:ext cx="841375" cy="648000"/>
            <a:chOff x="2750388" y="4721727"/>
            <a:chExt cx="850461" cy="750880"/>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111" name="Скругленный прямоугольник 110"/>
            <p:cNvSpPr/>
            <p:nvPr/>
          </p:nvSpPr>
          <p:spPr>
            <a:xfrm>
              <a:off x="2750388" y="4721727"/>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2" name="Скругленный прямоугольник 4"/>
            <p:cNvSpPr/>
            <p:nvPr/>
          </p:nvSpPr>
          <p:spPr>
            <a:xfrm>
              <a:off x="2772853" y="4742993"/>
              <a:ext cx="805531" cy="708347"/>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a:solidFill>
                    <a:schemeClr val="tx1"/>
                  </a:solidFill>
                  <a:latin typeface="Times New Roman" panose="02020603050405020304" pitchFamily="18" charset="0"/>
                  <a:cs typeface="Times New Roman" panose="02020603050405020304" pitchFamily="18" charset="0"/>
                </a:rPr>
                <a:t>0</a:t>
              </a:r>
            </a:p>
          </p:txBody>
        </p:sp>
      </p:grpSp>
      <p:grpSp>
        <p:nvGrpSpPr>
          <p:cNvPr id="240684" name="Группа 115"/>
          <p:cNvGrpSpPr>
            <a:grpSpLocks/>
          </p:cNvGrpSpPr>
          <p:nvPr/>
        </p:nvGrpSpPr>
        <p:grpSpPr bwMode="auto">
          <a:xfrm>
            <a:off x="7431565" y="3040727"/>
            <a:ext cx="792000" cy="684000"/>
            <a:chOff x="3686499" y="2232392"/>
            <a:chExt cx="840548" cy="750880"/>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117" name="Скругленный прямоугольник 116"/>
            <p:cNvSpPr/>
            <p:nvPr/>
          </p:nvSpPr>
          <p:spPr>
            <a:xfrm>
              <a:off x="3686499" y="2232392"/>
              <a:ext cx="840548"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8" name="Скругленный прямоугольник 4"/>
            <p:cNvSpPr/>
            <p:nvPr/>
          </p:nvSpPr>
          <p:spPr>
            <a:xfrm>
              <a:off x="3708744" y="2254617"/>
              <a:ext cx="796058" cy="70643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smtClean="0">
                  <a:solidFill>
                    <a:schemeClr val="tx1"/>
                  </a:solidFill>
                  <a:latin typeface="Times New Roman" panose="02020603050405020304" pitchFamily="18" charset="0"/>
                  <a:cs typeface="Times New Roman" panose="02020603050405020304" pitchFamily="18" charset="0"/>
                </a:rPr>
                <a:t>50,0</a:t>
              </a:r>
              <a:endParaRPr lang="ru-RU" sz="1300" b="1" dirty="0">
                <a:solidFill>
                  <a:schemeClr val="tx1"/>
                </a:solidFill>
                <a:latin typeface="Times New Roman" panose="02020603050405020304" pitchFamily="18" charset="0"/>
                <a:cs typeface="Times New Roman" panose="02020603050405020304" pitchFamily="18" charset="0"/>
              </a:endParaRPr>
            </a:p>
          </p:txBody>
        </p:sp>
      </p:grpSp>
      <p:grpSp>
        <p:nvGrpSpPr>
          <p:cNvPr id="240686" name="Группа 121"/>
          <p:cNvGrpSpPr>
            <a:grpSpLocks/>
          </p:cNvGrpSpPr>
          <p:nvPr/>
        </p:nvGrpSpPr>
        <p:grpSpPr bwMode="auto">
          <a:xfrm>
            <a:off x="7441282" y="3903759"/>
            <a:ext cx="796415" cy="684000"/>
            <a:chOff x="3748552" y="3975433"/>
            <a:chExt cx="806509" cy="750880"/>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123" name="Скругленный прямоугольник 122"/>
            <p:cNvSpPr/>
            <p:nvPr/>
          </p:nvSpPr>
          <p:spPr>
            <a:xfrm>
              <a:off x="3748552" y="3975433"/>
              <a:ext cx="802038"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4" name="Скругленный прямоугольник 4"/>
            <p:cNvSpPr/>
            <p:nvPr/>
          </p:nvSpPr>
          <p:spPr>
            <a:xfrm>
              <a:off x="3797492" y="3976204"/>
              <a:ext cx="757569" cy="70643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smtClean="0">
                  <a:solidFill>
                    <a:schemeClr val="tx1"/>
                  </a:solidFill>
                  <a:latin typeface="Times New Roman" panose="02020603050405020304" pitchFamily="18" charset="0"/>
                  <a:cs typeface="Times New Roman" panose="02020603050405020304" pitchFamily="18" charset="0"/>
                </a:rPr>
                <a:t>103,3</a:t>
              </a:r>
              <a:endParaRPr lang="ru-RU" sz="1300" b="1" dirty="0">
                <a:solidFill>
                  <a:schemeClr val="tx1"/>
                </a:solidFill>
                <a:latin typeface="Times New Roman" panose="02020603050405020304" pitchFamily="18" charset="0"/>
                <a:cs typeface="Times New Roman" panose="02020603050405020304" pitchFamily="18" charset="0"/>
              </a:endParaRPr>
            </a:p>
          </p:txBody>
        </p:sp>
      </p:grpSp>
      <p:grpSp>
        <p:nvGrpSpPr>
          <p:cNvPr id="240687" name="Группа 124"/>
          <p:cNvGrpSpPr>
            <a:grpSpLocks/>
          </p:cNvGrpSpPr>
          <p:nvPr/>
        </p:nvGrpSpPr>
        <p:grpSpPr bwMode="auto">
          <a:xfrm>
            <a:off x="7421644" y="4718791"/>
            <a:ext cx="792000" cy="648000"/>
            <a:chOff x="2750388" y="4721727"/>
            <a:chExt cx="850461" cy="750880"/>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126" name="Скругленный прямоугольник 125"/>
            <p:cNvSpPr/>
            <p:nvPr/>
          </p:nvSpPr>
          <p:spPr>
            <a:xfrm>
              <a:off x="2750388" y="4721727"/>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7" name="Скругленный прямоугольник 4"/>
            <p:cNvSpPr/>
            <p:nvPr/>
          </p:nvSpPr>
          <p:spPr>
            <a:xfrm>
              <a:off x="2772895" y="4744270"/>
              <a:ext cx="805446" cy="705794"/>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a:solidFill>
                    <a:schemeClr val="tx1"/>
                  </a:solidFill>
                  <a:latin typeface="Times New Roman" panose="02020603050405020304" pitchFamily="18" charset="0"/>
                  <a:cs typeface="Times New Roman" panose="02020603050405020304" pitchFamily="18" charset="0"/>
                </a:rPr>
                <a:t>0</a:t>
              </a:r>
            </a:p>
          </p:txBody>
        </p:sp>
      </p:grpSp>
      <p:sp>
        <p:nvSpPr>
          <p:cNvPr id="125" name="Заголовок 1"/>
          <p:cNvSpPr txBox="1">
            <a:spLocks/>
          </p:cNvSpPr>
          <p:nvPr/>
        </p:nvSpPr>
        <p:spPr>
          <a:xfrm>
            <a:off x="259727" y="0"/>
            <a:ext cx="7760233"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6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600" dirty="0" smtClean="0">
                <a:solidFill>
                  <a:schemeClr val="tx1"/>
                </a:solidFill>
                <a:effectLst/>
                <a:latin typeface="Times New Roman" panose="02020603050405020304" pitchFamily="18" charset="0"/>
                <a:cs typeface="Times New Roman" panose="02020603050405020304" pitchFamily="18" charset="0"/>
              </a:rPr>
              <a:t>Республики «Управление </a:t>
            </a:r>
            <a:r>
              <a:rPr lang="ru-RU" sz="1600" dirty="0">
                <a:solidFill>
                  <a:schemeClr val="tx1"/>
                </a:solidFill>
                <a:effectLst/>
                <a:latin typeface="Times New Roman" panose="02020603050405020304" pitchFamily="18" charset="0"/>
                <a:cs typeface="Times New Roman" panose="02020603050405020304" pitchFamily="18" charset="0"/>
              </a:rPr>
              <a:t>общественными финансами и государственным долгом Чувашской Республики»</a:t>
            </a:r>
          </a:p>
        </p:txBody>
      </p:sp>
      <p:cxnSp>
        <p:nvCxnSpPr>
          <p:cNvPr id="128" name="Прямая соединительная линия 127"/>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240650"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ru-RU" altLang="ru-RU" sz="1400" dirty="0" smtClean="0"/>
              <a:t>41</a:t>
            </a:r>
          </a:p>
        </p:txBody>
      </p:sp>
      <p:grpSp>
        <p:nvGrpSpPr>
          <p:cNvPr id="142" name="Группа 28"/>
          <p:cNvGrpSpPr>
            <a:grpSpLocks/>
          </p:cNvGrpSpPr>
          <p:nvPr/>
        </p:nvGrpSpPr>
        <p:grpSpPr bwMode="auto">
          <a:xfrm>
            <a:off x="8291897" y="2060928"/>
            <a:ext cx="792000" cy="720000"/>
            <a:chOff x="1864843" y="713110"/>
            <a:chExt cx="850461" cy="750969"/>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143" name="Скругленный прямоугольник 142"/>
            <p:cNvSpPr/>
            <p:nvPr/>
          </p:nvSpPr>
          <p:spPr>
            <a:xfrm>
              <a:off x="1864843" y="713110"/>
              <a:ext cx="850461" cy="75096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4" name="Скругленный прямоугольник 4"/>
            <p:cNvSpPr/>
            <p:nvPr/>
          </p:nvSpPr>
          <p:spPr>
            <a:xfrm>
              <a:off x="1914844" y="758277"/>
              <a:ext cx="765553" cy="652533"/>
            </a:xfrm>
            <a:prstGeom prst="rect">
              <a:avLst/>
            </a:prstGeom>
            <a:grpFill/>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400" b="1" dirty="0" smtClean="0">
                  <a:solidFill>
                    <a:schemeClr val="tx1"/>
                  </a:solidFill>
                  <a:latin typeface="Times New Roman" panose="02020603050405020304" pitchFamily="18" charset="0"/>
                  <a:cs typeface="Times New Roman" panose="02020603050405020304" pitchFamily="18" charset="0"/>
                </a:rPr>
                <a:t>2024</a:t>
              </a:r>
              <a:endParaRPr lang="ru-RU" sz="1400" b="1" dirty="0">
                <a:solidFill>
                  <a:schemeClr val="tx1"/>
                </a:solidFill>
                <a:latin typeface="Times New Roman" panose="02020603050405020304" pitchFamily="18" charset="0"/>
                <a:cs typeface="Times New Roman" panose="02020603050405020304" pitchFamily="18" charset="0"/>
              </a:endParaRPr>
            </a:p>
          </p:txBody>
        </p:sp>
      </p:grpSp>
      <p:grpSp>
        <p:nvGrpSpPr>
          <p:cNvPr id="148" name="Группа 115"/>
          <p:cNvGrpSpPr>
            <a:grpSpLocks/>
          </p:cNvGrpSpPr>
          <p:nvPr/>
        </p:nvGrpSpPr>
        <p:grpSpPr bwMode="auto">
          <a:xfrm>
            <a:off x="8297453" y="3040728"/>
            <a:ext cx="792000" cy="684000"/>
            <a:chOff x="3686499" y="2232392"/>
            <a:chExt cx="840548" cy="750880"/>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149" name="Скругленный прямоугольник 148"/>
            <p:cNvSpPr/>
            <p:nvPr/>
          </p:nvSpPr>
          <p:spPr>
            <a:xfrm>
              <a:off x="3686499" y="2232392"/>
              <a:ext cx="840548"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0" name="Скругленный прямоугольник 4"/>
            <p:cNvSpPr/>
            <p:nvPr/>
          </p:nvSpPr>
          <p:spPr>
            <a:xfrm>
              <a:off x="3708744" y="2254617"/>
              <a:ext cx="796058" cy="70643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smtClean="0">
                  <a:solidFill>
                    <a:schemeClr val="tx1"/>
                  </a:solidFill>
                  <a:latin typeface="Times New Roman" panose="02020603050405020304" pitchFamily="18" charset="0"/>
                  <a:cs typeface="Times New Roman" panose="02020603050405020304" pitchFamily="18" charset="0"/>
                </a:rPr>
                <a:t>50,0</a:t>
              </a:r>
              <a:endParaRPr lang="ru-RU" sz="1300" b="1" dirty="0">
                <a:solidFill>
                  <a:schemeClr val="tx1"/>
                </a:solidFill>
                <a:latin typeface="Times New Roman" panose="02020603050405020304" pitchFamily="18" charset="0"/>
                <a:cs typeface="Times New Roman" panose="02020603050405020304" pitchFamily="18" charset="0"/>
              </a:endParaRPr>
            </a:p>
          </p:txBody>
        </p:sp>
      </p:grpSp>
      <p:grpSp>
        <p:nvGrpSpPr>
          <p:cNvPr id="154" name="Группа 121"/>
          <p:cNvGrpSpPr>
            <a:grpSpLocks/>
          </p:cNvGrpSpPr>
          <p:nvPr/>
        </p:nvGrpSpPr>
        <p:grpSpPr bwMode="auto">
          <a:xfrm>
            <a:off x="8310408" y="3904461"/>
            <a:ext cx="792000" cy="684000"/>
            <a:chOff x="3748552" y="3975433"/>
            <a:chExt cx="802038" cy="750880"/>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155" name="Скругленный прямоугольник 154"/>
            <p:cNvSpPr/>
            <p:nvPr/>
          </p:nvSpPr>
          <p:spPr>
            <a:xfrm>
              <a:off x="3748552" y="3975433"/>
              <a:ext cx="802038"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6" name="Скругленный прямоугольник 4"/>
            <p:cNvSpPr/>
            <p:nvPr/>
          </p:nvSpPr>
          <p:spPr>
            <a:xfrm>
              <a:off x="3770787" y="3997658"/>
              <a:ext cx="757569" cy="70643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smtClean="0">
                  <a:solidFill>
                    <a:schemeClr val="tx1"/>
                  </a:solidFill>
                  <a:latin typeface="Times New Roman" panose="02020603050405020304" pitchFamily="18" charset="0"/>
                  <a:cs typeface="Times New Roman" panose="02020603050405020304" pitchFamily="18" charset="0"/>
                </a:rPr>
                <a:t>104,7</a:t>
              </a:r>
              <a:endParaRPr lang="ru-RU" sz="1300" b="1" dirty="0">
                <a:solidFill>
                  <a:schemeClr val="tx1"/>
                </a:solidFill>
                <a:latin typeface="Times New Roman" panose="02020603050405020304" pitchFamily="18" charset="0"/>
                <a:cs typeface="Times New Roman" panose="02020603050405020304" pitchFamily="18" charset="0"/>
              </a:endParaRPr>
            </a:p>
          </p:txBody>
        </p:sp>
      </p:grpSp>
      <p:grpSp>
        <p:nvGrpSpPr>
          <p:cNvPr id="157" name="Группа 124"/>
          <p:cNvGrpSpPr>
            <a:grpSpLocks/>
          </p:cNvGrpSpPr>
          <p:nvPr/>
        </p:nvGrpSpPr>
        <p:grpSpPr bwMode="auto">
          <a:xfrm>
            <a:off x="8297453" y="4718792"/>
            <a:ext cx="792000" cy="648000"/>
            <a:chOff x="2750388" y="4721727"/>
            <a:chExt cx="850461" cy="750880"/>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158" name="Скругленный прямоугольник 157"/>
            <p:cNvSpPr/>
            <p:nvPr/>
          </p:nvSpPr>
          <p:spPr>
            <a:xfrm>
              <a:off x="2750388" y="4721727"/>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9" name="Скругленный прямоугольник 4"/>
            <p:cNvSpPr/>
            <p:nvPr/>
          </p:nvSpPr>
          <p:spPr>
            <a:xfrm>
              <a:off x="2772895" y="4744270"/>
              <a:ext cx="805446" cy="705794"/>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a:solidFill>
                    <a:schemeClr val="tx1"/>
                  </a:solidFill>
                  <a:latin typeface="Times New Roman" panose="02020603050405020304" pitchFamily="18" charset="0"/>
                  <a:cs typeface="Times New Roman" panose="02020603050405020304" pitchFamily="18" charset="0"/>
                </a:rPr>
                <a:t>0</a:t>
              </a:r>
            </a:p>
          </p:txBody>
        </p:sp>
      </p:grpSp>
    </p:spTree>
    <p:extLst>
      <p:ext uri="{BB962C8B-B14F-4D97-AF65-F5344CB8AC3E}">
        <p14:creationId xmlns:p14="http://schemas.microsoft.com/office/powerpoint/2010/main" val="18492563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47160" y="836712"/>
            <a:ext cx="6368436" cy="151216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600" b="1" i="1" dirty="0">
                <a:solidFill>
                  <a:prstClr val="black"/>
                </a:solidFill>
                <a:latin typeface="Times New Roman" panose="02020603050405020304" pitchFamily="18" charset="0"/>
                <a:cs typeface="Times New Roman" panose="02020603050405020304" pitchFamily="18" charset="0"/>
              </a:rPr>
              <a:t>Цели программы:</a:t>
            </a:r>
            <a:r>
              <a:rPr lang="ru-RU" sz="1600" dirty="0">
                <a:solidFill>
                  <a:prstClr val="black"/>
                </a:solidFill>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v"/>
            </a:pPr>
            <a:r>
              <a:rPr lang="ru-RU" sz="1600" dirty="0">
                <a:solidFill>
                  <a:prstClr val="black"/>
                </a:solidFill>
                <a:latin typeface="Times New Roman" panose="02020603050405020304" pitchFamily="18" charset="0"/>
                <a:cs typeface="Times New Roman" panose="02020603050405020304" pitchFamily="18" charset="0"/>
              </a:rPr>
              <a:t>совершенствование системы государственного </a:t>
            </a:r>
            <a:r>
              <a:rPr lang="ru-RU" sz="1600" dirty="0" smtClean="0">
                <a:solidFill>
                  <a:prstClr val="black"/>
                </a:solidFill>
                <a:latin typeface="Times New Roman" panose="02020603050405020304" pitchFamily="18" charset="0"/>
                <a:cs typeface="Times New Roman" panose="02020603050405020304" pitchFamily="18" charset="0"/>
              </a:rPr>
              <a:t>управления </a:t>
            </a:r>
            <a:r>
              <a:rPr lang="ru-RU" sz="1600" dirty="0">
                <a:solidFill>
                  <a:prstClr val="black"/>
                </a:solidFill>
                <a:latin typeface="Times New Roman" panose="02020603050405020304" pitchFamily="18" charset="0"/>
                <a:cs typeface="Times New Roman" panose="02020603050405020304" pitchFamily="18" charset="0"/>
              </a:rPr>
              <a:t>Чувашской Республики;</a:t>
            </a:r>
          </a:p>
          <a:p>
            <a:pPr marL="285750" indent="-285750">
              <a:buFont typeface="Wingdings" panose="05000000000000000000" pitchFamily="2" charset="2"/>
              <a:buChar char="v"/>
            </a:pPr>
            <a:r>
              <a:rPr lang="ru-RU" sz="1600" dirty="0">
                <a:solidFill>
                  <a:prstClr val="black"/>
                </a:solidFill>
                <a:latin typeface="Times New Roman" panose="02020603050405020304" pitchFamily="18" charset="0"/>
                <a:cs typeface="Times New Roman" panose="02020603050405020304" pitchFamily="18" charset="0"/>
              </a:rPr>
              <a:t>повышение эффективности и результативности деятельности государственных гражданских служащих Чувашской Республики и муниципальных служащих в Чувашской Республике.</a:t>
            </a:r>
          </a:p>
        </p:txBody>
      </p:sp>
      <p:sp>
        <p:nvSpPr>
          <p:cNvPr id="7" name="TextBox 6"/>
          <p:cNvSpPr txBox="1"/>
          <p:nvPr/>
        </p:nvSpPr>
        <p:spPr>
          <a:xfrm>
            <a:off x="147780" y="2756120"/>
            <a:ext cx="4032448" cy="307777"/>
          </a:xfrm>
          <a:prstGeom prst="rect">
            <a:avLst/>
          </a:prstGeom>
          <a:noFill/>
        </p:spPr>
        <p:txBody>
          <a:bodyPr wrap="square" rtlCol="0">
            <a:spAutoFit/>
          </a:bodyPr>
          <a:lstStyle/>
          <a:p>
            <a:r>
              <a:rPr lang="ru-RU" sz="1400" b="1" dirty="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p>
        </p:txBody>
      </p:sp>
      <p:sp>
        <p:nvSpPr>
          <p:cNvPr id="4" name="Прямоугольник 3"/>
          <p:cNvSpPr/>
          <p:nvPr/>
        </p:nvSpPr>
        <p:spPr>
          <a:xfrm>
            <a:off x="4355976" y="2492896"/>
            <a:ext cx="4568236" cy="4248472"/>
          </a:xfrm>
          <a:prstGeom prst="rect">
            <a:avLst/>
          </a:prstGeom>
          <a:ln>
            <a:noFill/>
          </a:ln>
        </p:spPr>
      </p:sp>
      <p:sp>
        <p:nvSpPr>
          <p:cNvPr id="6" name="Полилиния 5"/>
          <p:cNvSpPr/>
          <p:nvPr/>
        </p:nvSpPr>
        <p:spPr>
          <a:xfrm>
            <a:off x="4358405" y="2494296"/>
            <a:ext cx="4459852" cy="551556"/>
          </a:xfrm>
          <a:custGeom>
            <a:avLst/>
            <a:gdLst>
              <a:gd name="connsiteX0" fmla="*/ 0 w 4563379"/>
              <a:gd name="connsiteY0" fmla="*/ 55156 h 551556"/>
              <a:gd name="connsiteX1" fmla="*/ 55156 w 4563379"/>
              <a:gd name="connsiteY1" fmla="*/ 0 h 551556"/>
              <a:gd name="connsiteX2" fmla="*/ 4508223 w 4563379"/>
              <a:gd name="connsiteY2" fmla="*/ 0 h 551556"/>
              <a:gd name="connsiteX3" fmla="*/ 4563379 w 4563379"/>
              <a:gd name="connsiteY3" fmla="*/ 55156 h 551556"/>
              <a:gd name="connsiteX4" fmla="*/ 4563379 w 4563379"/>
              <a:gd name="connsiteY4" fmla="*/ 496400 h 551556"/>
              <a:gd name="connsiteX5" fmla="*/ 4508223 w 4563379"/>
              <a:gd name="connsiteY5" fmla="*/ 551556 h 551556"/>
              <a:gd name="connsiteX6" fmla="*/ 55156 w 4563379"/>
              <a:gd name="connsiteY6" fmla="*/ 551556 h 551556"/>
              <a:gd name="connsiteX7" fmla="*/ 0 w 4563379"/>
              <a:gd name="connsiteY7" fmla="*/ 496400 h 551556"/>
              <a:gd name="connsiteX8" fmla="*/ 0 w 4563379"/>
              <a:gd name="connsiteY8" fmla="*/ 55156 h 55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3379" h="551556">
                <a:moveTo>
                  <a:pt x="0" y="55156"/>
                </a:moveTo>
                <a:cubicBezTo>
                  <a:pt x="0" y="24694"/>
                  <a:pt x="24694" y="0"/>
                  <a:pt x="55156" y="0"/>
                </a:cubicBezTo>
                <a:lnTo>
                  <a:pt x="4508223" y="0"/>
                </a:lnTo>
                <a:cubicBezTo>
                  <a:pt x="4538685" y="0"/>
                  <a:pt x="4563379" y="24694"/>
                  <a:pt x="4563379" y="55156"/>
                </a:cubicBezTo>
                <a:lnTo>
                  <a:pt x="4563379" y="496400"/>
                </a:lnTo>
                <a:cubicBezTo>
                  <a:pt x="4563379" y="526862"/>
                  <a:pt x="4538685" y="551556"/>
                  <a:pt x="4508223" y="551556"/>
                </a:cubicBezTo>
                <a:lnTo>
                  <a:pt x="55156" y="551556"/>
                </a:lnTo>
                <a:cubicBezTo>
                  <a:pt x="24694" y="551556"/>
                  <a:pt x="0" y="526862"/>
                  <a:pt x="0" y="496400"/>
                </a:cubicBezTo>
                <a:lnTo>
                  <a:pt x="0" y="5515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3305" tIns="73305" rIns="73305" bIns="73305" numCol="1" spcCol="1270" anchor="ctr" anchorCtr="0">
            <a:noAutofit/>
          </a:bodyPr>
          <a:lstStyle/>
          <a:p>
            <a:pPr lvl="0" algn="ctr" defTabSz="666750">
              <a:lnSpc>
                <a:spcPct val="90000"/>
              </a:lnSpc>
              <a:spcAft>
                <a:spcPct val="35000"/>
              </a:spcAft>
            </a:pPr>
            <a:r>
              <a:rPr lang="ru-RU" sz="1500" b="1" i="1" kern="1200" dirty="0" smtClean="0">
                <a:solidFill>
                  <a:schemeClr val="tx1"/>
                </a:solidFill>
                <a:latin typeface="Times New Roman" panose="02020603050405020304" pitchFamily="18" charset="0"/>
                <a:cs typeface="Times New Roman" panose="02020603050405020304" pitchFamily="18" charset="0"/>
              </a:rPr>
              <a:t>Расходы в разрезе </a:t>
            </a:r>
            <a:r>
              <a:rPr lang="ru-RU" sz="1500" b="1" i="1" dirty="0">
                <a:solidFill>
                  <a:schemeClr val="tx1"/>
                </a:solidFill>
                <a:latin typeface="Times New Roman" panose="02020603050405020304" pitchFamily="18" charset="0"/>
                <a:cs typeface="Times New Roman" panose="02020603050405020304" pitchFamily="18" charset="0"/>
              </a:rPr>
              <a:t>подпрограмм в </a:t>
            </a:r>
            <a:r>
              <a:rPr lang="ru-RU" sz="1500" b="1" i="1" dirty="0" smtClean="0">
                <a:solidFill>
                  <a:schemeClr val="tx1"/>
                </a:solidFill>
                <a:latin typeface="Times New Roman" panose="02020603050405020304" pitchFamily="18" charset="0"/>
                <a:cs typeface="Times New Roman" panose="02020603050405020304" pitchFamily="18" charset="0"/>
              </a:rPr>
              <a:t>2021 году</a:t>
            </a:r>
            <a:r>
              <a:rPr lang="ru-RU" sz="1500" b="1" i="1" kern="1200" dirty="0" smtClean="0">
                <a:solidFill>
                  <a:schemeClr val="tx1"/>
                </a:solidFill>
                <a:latin typeface="Times New Roman" panose="02020603050405020304" pitchFamily="18" charset="0"/>
                <a:cs typeface="Times New Roman" panose="02020603050405020304" pitchFamily="18" charset="0"/>
              </a:rPr>
              <a:t>,          млн. руб.</a:t>
            </a:r>
          </a:p>
        </p:txBody>
      </p:sp>
      <p:sp>
        <p:nvSpPr>
          <p:cNvPr id="8" name="Полилиния 7"/>
          <p:cNvSpPr/>
          <p:nvPr/>
        </p:nvSpPr>
        <p:spPr>
          <a:xfrm>
            <a:off x="4357225" y="3116680"/>
            <a:ext cx="2448283" cy="341891"/>
          </a:xfrm>
          <a:custGeom>
            <a:avLst/>
            <a:gdLst>
              <a:gd name="connsiteX0" fmla="*/ 0 w 2291211"/>
              <a:gd name="connsiteY0" fmla="*/ 34189 h 341891"/>
              <a:gd name="connsiteX1" fmla="*/ 34189 w 2291211"/>
              <a:gd name="connsiteY1" fmla="*/ 0 h 341891"/>
              <a:gd name="connsiteX2" fmla="*/ 2257022 w 2291211"/>
              <a:gd name="connsiteY2" fmla="*/ 0 h 341891"/>
              <a:gd name="connsiteX3" fmla="*/ 2291211 w 2291211"/>
              <a:gd name="connsiteY3" fmla="*/ 34189 h 341891"/>
              <a:gd name="connsiteX4" fmla="*/ 2291211 w 2291211"/>
              <a:gd name="connsiteY4" fmla="*/ 307702 h 341891"/>
              <a:gd name="connsiteX5" fmla="*/ 2257022 w 2291211"/>
              <a:gd name="connsiteY5" fmla="*/ 341891 h 341891"/>
              <a:gd name="connsiteX6" fmla="*/ 34189 w 2291211"/>
              <a:gd name="connsiteY6" fmla="*/ 341891 h 341891"/>
              <a:gd name="connsiteX7" fmla="*/ 0 w 2291211"/>
              <a:gd name="connsiteY7" fmla="*/ 307702 h 341891"/>
              <a:gd name="connsiteX8" fmla="*/ 0 w 2291211"/>
              <a:gd name="connsiteY8" fmla="*/ 34189 h 34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1211" h="341891">
                <a:moveTo>
                  <a:pt x="0" y="34189"/>
                </a:moveTo>
                <a:cubicBezTo>
                  <a:pt x="0" y="15307"/>
                  <a:pt x="15307" y="0"/>
                  <a:pt x="34189" y="0"/>
                </a:cubicBezTo>
                <a:lnTo>
                  <a:pt x="2257022" y="0"/>
                </a:lnTo>
                <a:cubicBezTo>
                  <a:pt x="2275904" y="0"/>
                  <a:pt x="2291211" y="15307"/>
                  <a:pt x="2291211" y="34189"/>
                </a:cubicBezTo>
                <a:lnTo>
                  <a:pt x="2291211" y="307702"/>
                </a:lnTo>
                <a:cubicBezTo>
                  <a:pt x="2291211" y="326584"/>
                  <a:pt x="2275904" y="341891"/>
                  <a:pt x="2257022" y="341891"/>
                </a:cubicBezTo>
                <a:lnTo>
                  <a:pt x="34189" y="341891"/>
                </a:lnTo>
                <a:cubicBezTo>
                  <a:pt x="15307" y="341891"/>
                  <a:pt x="0" y="326584"/>
                  <a:pt x="0" y="307702"/>
                </a:cubicBezTo>
                <a:lnTo>
                  <a:pt x="0" y="3418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0974" tIns="70974" rIns="70974" bIns="70974"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tx1"/>
                </a:solidFill>
                <a:latin typeface="Times New Roman" panose="02020603050405020304" pitchFamily="18" charset="0"/>
                <a:cs typeface="Times New Roman" panose="02020603050405020304" pitchFamily="18" charset="0"/>
              </a:rPr>
              <a:t>Подпрограмма</a:t>
            </a:r>
            <a:endParaRPr lang="ru-RU" sz="1600" b="1" kern="1200" dirty="0">
              <a:solidFill>
                <a:schemeClr val="tx1"/>
              </a:solidFill>
              <a:latin typeface="Times New Roman" panose="02020603050405020304" pitchFamily="18" charset="0"/>
              <a:cs typeface="Times New Roman" panose="02020603050405020304" pitchFamily="18" charset="0"/>
            </a:endParaRPr>
          </a:p>
        </p:txBody>
      </p:sp>
      <p:sp>
        <p:nvSpPr>
          <p:cNvPr id="14" name="Полилиния 13"/>
          <p:cNvSpPr/>
          <p:nvPr/>
        </p:nvSpPr>
        <p:spPr>
          <a:xfrm>
            <a:off x="4357230" y="3498526"/>
            <a:ext cx="2448272" cy="488061"/>
          </a:xfrm>
          <a:custGeom>
            <a:avLst/>
            <a:gdLst>
              <a:gd name="connsiteX0" fmla="*/ 0 w 2291201"/>
              <a:gd name="connsiteY0" fmla="*/ 48806 h 488061"/>
              <a:gd name="connsiteX1" fmla="*/ 48806 w 2291201"/>
              <a:gd name="connsiteY1" fmla="*/ 0 h 488061"/>
              <a:gd name="connsiteX2" fmla="*/ 2242395 w 2291201"/>
              <a:gd name="connsiteY2" fmla="*/ 0 h 488061"/>
              <a:gd name="connsiteX3" fmla="*/ 2291201 w 2291201"/>
              <a:gd name="connsiteY3" fmla="*/ 48806 h 488061"/>
              <a:gd name="connsiteX4" fmla="*/ 2291201 w 2291201"/>
              <a:gd name="connsiteY4" fmla="*/ 439255 h 488061"/>
              <a:gd name="connsiteX5" fmla="*/ 2242395 w 2291201"/>
              <a:gd name="connsiteY5" fmla="*/ 488061 h 488061"/>
              <a:gd name="connsiteX6" fmla="*/ 48806 w 2291201"/>
              <a:gd name="connsiteY6" fmla="*/ 488061 h 488061"/>
              <a:gd name="connsiteX7" fmla="*/ 0 w 2291201"/>
              <a:gd name="connsiteY7" fmla="*/ 439255 h 488061"/>
              <a:gd name="connsiteX8" fmla="*/ 0 w 2291201"/>
              <a:gd name="connsiteY8" fmla="*/ 48806 h 48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1201" h="488061">
                <a:moveTo>
                  <a:pt x="0" y="48806"/>
                </a:moveTo>
                <a:cubicBezTo>
                  <a:pt x="0" y="21851"/>
                  <a:pt x="21851" y="0"/>
                  <a:pt x="48806" y="0"/>
                </a:cubicBezTo>
                <a:lnTo>
                  <a:pt x="2242395" y="0"/>
                </a:lnTo>
                <a:cubicBezTo>
                  <a:pt x="2269350" y="0"/>
                  <a:pt x="2291201" y="21851"/>
                  <a:pt x="2291201" y="48806"/>
                </a:cubicBezTo>
                <a:lnTo>
                  <a:pt x="2291201" y="439255"/>
                </a:lnTo>
                <a:cubicBezTo>
                  <a:pt x="2291201" y="466210"/>
                  <a:pt x="2269350" y="488061"/>
                  <a:pt x="2242395" y="488061"/>
                </a:cubicBezTo>
                <a:lnTo>
                  <a:pt x="48806" y="488061"/>
                </a:lnTo>
                <a:cubicBezTo>
                  <a:pt x="21851" y="488061"/>
                  <a:pt x="0" y="466210"/>
                  <a:pt x="0" y="439255"/>
                </a:cubicBezTo>
                <a:lnTo>
                  <a:pt x="0" y="4880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0015" tIns="60015" rIns="60015" bIns="60015"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Противодействие коррупции в Чувашской Республике</a:t>
            </a:r>
          </a:p>
        </p:txBody>
      </p:sp>
      <p:sp>
        <p:nvSpPr>
          <p:cNvPr id="15" name="Полилиния 14"/>
          <p:cNvSpPr/>
          <p:nvPr/>
        </p:nvSpPr>
        <p:spPr>
          <a:xfrm>
            <a:off x="4357232" y="4001341"/>
            <a:ext cx="2448269" cy="787715"/>
          </a:xfrm>
          <a:custGeom>
            <a:avLst/>
            <a:gdLst>
              <a:gd name="connsiteX0" fmla="*/ 0 w 2291198"/>
              <a:gd name="connsiteY0" fmla="*/ 78772 h 787715"/>
              <a:gd name="connsiteX1" fmla="*/ 78772 w 2291198"/>
              <a:gd name="connsiteY1" fmla="*/ 0 h 787715"/>
              <a:gd name="connsiteX2" fmla="*/ 2212427 w 2291198"/>
              <a:gd name="connsiteY2" fmla="*/ 0 h 787715"/>
              <a:gd name="connsiteX3" fmla="*/ 2291199 w 2291198"/>
              <a:gd name="connsiteY3" fmla="*/ 78772 h 787715"/>
              <a:gd name="connsiteX4" fmla="*/ 2291198 w 2291198"/>
              <a:gd name="connsiteY4" fmla="*/ 708944 h 787715"/>
              <a:gd name="connsiteX5" fmla="*/ 2212426 w 2291198"/>
              <a:gd name="connsiteY5" fmla="*/ 787716 h 787715"/>
              <a:gd name="connsiteX6" fmla="*/ 78772 w 2291198"/>
              <a:gd name="connsiteY6" fmla="*/ 787715 h 787715"/>
              <a:gd name="connsiteX7" fmla="*/ 0 w 2291198"/>
              <a:gd name="connsiteY7" fmla="*/ 708943 h 787715"/>
              <a:gd name="connsiteX8" fmla="*/ 0 w 2291198"/>
              <a:gd name="connsiteY8" fmla="*/ 78772 h 787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1198" h="787715">
                <a:moveTo>
                  <a:pt x="0" y="78772"/>
                </a:moveTo>
                <a:cubicBezTo>
                  <a:pt x="0" y="35267"/>
                  <a:pt x="35267" y="0"/>
                  <a:pt x="78772" y="0"/>
                </a:cubicBezTo>
                <a:lnTo>
                  <a:pt x="2212427" y="0"/>
                </a:lnTo>
                <a:cubicBezTo>
                  <a:pt x="2255932" y="0"/>
                  <a:pt x="2291199" y="35267"/>
                  <a:pt x="2291199" y="78772"/>
                </a:cubicBezTo>
                <a:cubicBezTo>
                  <a:pt x="2291199" y="288829"/>
                  <a:pt x="2291198" y="498887"/>
                  <a:pt x="2291198" y="708944"/>
                </a:cubicBezTo>
                <a:cubicBezTo>
                  <a:pt x="2291198" y="752449"/>
                  <a:pt x="2255931" y="787716"/>
                  <a:pt x="2212426" y="787716"/>
                </a:cubicBezTo>
                <a:lnTo>
                  <a:pt x="78772" y="787715"/>
                </a:lnTo>
                <a:cubicBezTo>
                  <a:pt x="35267" y="787715"/>
                  <a:pt x="0" y="752448"/>
                  <a:pt x="0" y="708943"/>
                </a:cubicBezTo>
                <a:lnTo>
                  <a:pt x="0" y="7877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791" tIns="68791" rIns="68791" bIns="68791"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Совершенствование кадровой политики и развитие кадрового потенциала государственной гражданской службы Чувашской Республики</a:t>
            </a:r>
          </a:p>
        </p:txBody>
      </p:sp>
      <p:sp>
        <p:nvSpPr>
          <p:cNvPr id="16" name="Полилиния 15"/>
          <p:cNvSpPr/>
          <p:nvPr/>
        </p:nvSpPr>
        <p:spPr>
          <a:xfrm>
            <a:off x="4357237" y="4855185"/>
            <a:ext cx="2448259" cy="471197"/>
          </a:xfrm>
          <a:custGeom>
            <a:avLst/>
            <a:gdLst>
              <a:gd name="connsiteX0" fmla="*/ 0 w 2291189"/>
              <a:gd name="connsiteY0" fmla="*/ 47120 h 471197"/>
              <a:gd name="connsiteX1" fmla="*/ 47120 w 2291189"/>
              <a:gd name="connsiteY1" fmla="*/ 0 h 471197"/>
              <a:gd name="connsiteX2" fmla="*/ 2244069 w 2291189"/>
              <a:gd name="connsiteY2" fmla="*/ 0 h 471197"/>
              <a:gd name="connsiteX3" fmla="*/ 2291189 w 2291189"/>
              <a:gd name="connsiteY3" fmla="*/ 47120 h 471197"/>
              <a:gd name="connsiteX4" fmla="*/ 2291189 w 2291189"/>
              <a:gd name="connsiteY4" fmla="*/ 424077 h 471197"/>
              <a:gd name="connsiteX5" fmla="*/ 2244069 w 2291189"/>
              <a:gd name="connsiteY5" fmla="*/ 471197 h 471197"/>
              <a:gd name="connsiteX6" fmla="*/ 47120 w 2291189"/>
              <a:gd name="connsiteY6" fmla="*/ 471197 h 471197"/>
              <a:gd name="connsiteX7" fmla="*/ 0 w 2291189"/>
              <a:gd name="connsiteY7" fmla="*/ 424077 h 471197"/>
              <a:gd name="connsiteX8" fmla="*/ 0 w 2291189"/>
              <a:gd name="connsiteY8" fmla="*/ 47120 h 47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1189" h="471197">
                <a:moveTo>
                  <a:pt x="0" y="47120"/>
                </a:moveTo>
                <a:cubicBezTo>
                  <a:pt x="0" y="21096"/>
                  <a:pt x="21096" y="0"/>
                  <a:pt x="47120" y="0"/>
                </a:cubicBezTo>
                <a:lnTo>
                  <a:pt x="2244069" y="0"/>
                </a:lnTo>
                <a:cubicBezTo>
                  <a:pt x="2270093" y="0"/>
                  <a:pt x="2291189" y="21096"/>
                  <a:pt x="2291189" y="47120"/>
                </a:cubicBezTo>
                <a:lnTo>
                  <a:pt x="2291189" y="424077"/>
                </a:lnTo>
                <a:cubicBezTo>
                  <a:pt x="2291189" y="450101"/>
                  <a:pt x="2270093" y="471197"/>
                  <a:pt x="2244069" y="471197"/>
                </a:cubicBezTo>
                <a:lnTo>
                  <a:pt x="47120" y="471197"/>
                </a:lnTo>
                <a:cubicBezTo>
                  <a:pt x="21096" y="471197"/>
                  <a:pt x="0" y="450101"/>
                  <a:pt x="0" y="424077"/>
                </a:cubicBezTo>
                <a:lnTo>
                  <a:pt x="0" y="4712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521" tIns="59521" rIns="59521" bIns="59521"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Развитие муниципальной службы в Чувашской Республике</a:t>
            </a:r>
          </a:p>
        </p:txBody>
      </p:sp>
      <p:sp>
        <p:nvSpPr>
          <p:cNvPr id="17" name="Полилиния 16"/>
          <p:cNvSpPr/>
          <p:nvPr/>
        </p:nvSpPr>
        <p:spPr>
          <a:xfrm>
            <a:off x="4357236" y="5395646"/>
            <a:ext cx="2448261" cy="638716"/>
          </a:xfrm>
          <a:custGeom>
            <a:avLst/>
            <a:gdLst>
              <a:gd name="connsiteX0" fmla="*/ 0 w 2291191"/>
              <a:gd name="connsiteY0" fmla="*/ 63872 h 638716"/>
              <a:gd name="connsiteX1" fmla="*/ 63872 w 2291191"/>
              <a:gd name="connsiteY1" fmla="*/ 0 h 638716"/>
              <a:gd name="connsiteX2" fmla="*/ 2227319 w 2291191"/>
              <a:gd name="connsiteY2" fmla="*/ 0 h 638716"/>
              <a:gd name="connsiteX3" fmla="*/ 2291191 w 2291191"/>
              <a:gd name="connsiteY3" fmla="*/ 63872 h 638716"/>
              <a:gd name="connsiteX4" fmla="*/ 2291191 w 2291191"/>
              <a:gd name="connsiteY4" fmla="*/ 574844 h 638716"/>
              <a:gd name="connsiteX5" fmla="*/ 2227319 w 2291191"/>
              <a:gd name="connsiteY5" fmla="*/ 638716 h 638716"/>
              <a:gd name="connsiteX6" fmla="*/ 63872 w 2291191"/>
              <a:gd name="connsiteY6" fmla="*/ 638716 h 638716"/>
              <a:gd name="connsiteX7" fmla="*/ 0 w 2291191"/>
              <a:gd name="connsiteY7" fmla="*/ 574844 h 638716"/>
              <a:gd name="connsiteX8" fmla="*/ 0 w 2291191"/>
              <a:gd name="connsiteY8" fmla="*/ 63872 h 63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1191" h="638716">
                <a:moveTo>
                  <a:pt x="0" y="63872"/>
                </a:moveTo>
                <a:cubicBezTo>
                  <a:pt x="0" y="28596"/>
                  <a:pt x="28596" y="0"/>
                  <a:pt x="63872" y="0"/>
                </a:cubicBezTo>
                <a:lnTo>
                  <a:pt x="2227319" y="0"/>
                </a:lnTo>
                <a:cubicBezTo>
                  <a:pt x="2262595" y="0"/>
                  <a:pt x="2291191" y="28596"/>
                  <a:pt x="2291191" y="63872"/>
                </a:cubicBezTo>
                <a:lnTo>
                  <a:pt x="2291191" y="574844"/>
                </a:lnTo>
                <a:cubicBezTo>
                  <a:pt x="2291191" y="610120"/>
                  <a:pt x="2262595" y="638716"/>
                  <a:pt x="2227319" y="638716"/>
                </a:cubicBezTo>
                <a:lnTo>
                  <a:pt x="63872" y="638716"/>
                </a:lnTo>
                <a:cubicBezTo>
                  <a:pt x="28596" y="638716"/>
                  <a:pt x="0" y="610120"/>
                  <a:pt x="0" y="574844"/>
                </a:cubicBezTo>
                <a:lnTo>
                  <a:pt x="0" y="6387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427" tIns="64427" rIns="64427" bIns="64427"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Совершенствование государственного управления в сфере юстиции</a:t>
            </a:r>
          </a:p>
        </p:txBody>
      </p:sp>
      <p:sp>
        <p:nvSpPr>
          <p:cNvPr id="19" name="Полилиния 18"/>
          <p:cNvSpPr/>
          <p:nvPr/>
        </p:nvSpPr>
        <p:spPr>
          <a:xfrm>
            <a:off x="4355976" y="6128896"/>
            <a:ext cx="2450781" cy="396000"/>
          </a:xfrm>
          <a:custGeom>
            <a:avLst/>
            <a:gdLst>
              <a:gd name="connsiteX0" fmla="*/ 0 w 2293549"/>
              <a:gd name="connsiteY0" fmla="*/ 59479 h 594791"/>
              <a:gd name="connsiteX1" fmla="*/ 59479 w 2293549"/>
              <a:gd name="connsiteY1" fmla="*/ 0 h 594791"/>
              <a:gd name="connsiteX2" fmla="*/ 2234070 w 2293549"/>
              <a:gd name="connsiteY2" fmla="*/ 0 h 594791"/>
              <a:gd name="connsiteX3" fmla="*/ 2293549 w 2293549"/>
              <a:gd name="connsiteY3" fmla="*/ 59479 h 594791"/>
              <a:gd name="connsiteX4" fmla="*/ 2293549 w 2293549"/>
              <a:gd name="connsiteY4" fmla="*/ 535312 h 594791"/>
              <a:gd name="connsiteX5" fmla="*/ 2234070 w 2293549"/>
              <a:gd name="connsiteY5" fmla="*/ 594791 h 594791"/>
              <a:gd name="connsiteX6" fmla="*/ 59479 w 2293549"/>
              <a:gd name="connsiteY6" fmla="*/ 594791 h 594791"/>
              <a:gd name="connsiteX7" fmla="*/ 0 w 2293549"/>
              <a:gd name="connsiteY7" fmla="*/ 535312 h 594791"/>
              <a:gd name="connsiteX8" fmla="*/ 0 w 2293549"/>
              <a:gd name="connsiteY8" fmla="*/ 59479 h 59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3549" h="594791">
                <a:moveTo>
                  <a:pt x="0" y="59479"/>
                </a:moveTo>
                <a:cubicBezTo>
                  <a:pt x="0" y="26630"/>
                  <a:pt x="26630" y="0"/>
                  <a:pt x="59479" y="0"/>
                </a:cubicBezTo>
                <a:lnTo>
                  <a:pt x="2234070" y="0"/>
                </a:lnTo>
                <a:cubicBezTo>
                  <a:pt x="2266919" y="0"/>
                  <a:pt x="2293549" y="26630"/>
                  <a:pt x="2293549" y="59479"/>
                </a:cubicBezTo>
                <a:lnTo>
                  <a:pt x="2293549" y="535312"/>
                </a:lnTo>
                <a:cubicBezTo>
                  <a:pt x="2293549" y="568161"/>
                  <a:pt x="2266919" y="594791"/>
                  <a:pt x="2234070" y="594791"/>
                </a:cubicBezTo>
                <a:lnTo>
                  <a:pt x="59479" y="594791"/>
                </a:lnTo>
                <a:cubicBezTo>
                  <a:pt x="26630" y="594791"/>
                  <a:pt x="0" y="568161"/>
                  <a:pt x="0" y="535312"/>
                </a:cubicBezTo>
                <a:lnTo>
                  <a:pt x="0" y="5947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141" tIns="63141" rIns="63141" bIns="63141"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Обеспечение реализации государственной программы</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7020360" y="3126318"/>
            <a:ext cx="792000" cy="308410"/>
          </a:xfrm>
          <a:custGeom>
            <a:avLst/>
            <a:gdLst>
              <a:gd name="connsiteX0" fmla="*/ 0 w 829017"/>
              <a:gd name="connsiteY0" fmla="*/ 30841 h 308410"/>
              <a:gd name="connsiteX1" fmla="*/ 30841 w 829017"/>
              <a:gd name="connsiteY1" fmla="*/ 0 h 308410"/>
              <a:gd name="connsiteX2" fmla="*/ 798176 w 829017"/>
              <a:gd name="connsiteY2" fmla="*/ 0 h 308410"/>
              <a:gd name="connsiteX3" fmla="*/ 829017 w 829017"/>
              <a:gd name="connsiteY3" fmla="*/ 30841 h 308410"/>
              <a:gd name="connsiteX4" fmla="*/ 829017 w 829017"/>
              <a:gd name="connsiteY4" fmla="*/ 277569 h 308410"/>
              <a:gd name="connsiteX5" fmla="*/ 798176 w 829017"/>
              <a:gd name="connsiteY5" fmla="*/ 308410 h 308410"/>
              <a:gd name="connsiteX6" fmla="*/ 30841 w 829017"/>
              <a:gd name="connsiteY6" fmla="*/ 308410 h 308410"/>
              <a:gd name="connsiteX7" fmla="*/ 0 w 829017"/>
              <a:gd name="connsiteY7" fmla="*/ 277569 h 308410"/>
              <a:gd name="connsiteX8" fmla="*/ 0 w 829017"/>
              <a:gd name="connsiteY8" fmla="*/ 30841 h 3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017" h="308410">
                <a:moveTo>
                  <a:pt x="0" y="30841"/>
                </a:moveTo>
                <a:cubicBezTo>
                  <a:pt x="0" y="13808"/>
                  <a:pt x="13808" y="0"/>
                  <a:pt x="30841" y="0"/>
                </a:cubicBezTo>
                <a:lnTo>
                  <a:pt x="798176" y="0"/>
                </a:lnTo>
                <a:cubicBezTo>
                  <a:pt x="815209" y="0"/>
                  <a:pt x="829017" y="13808"/>
                  <a:pt x="829017" y="30841"/>
                </a:cubicBezTo>
                <a:lnTo>
                  <a:pt x="829017" y="277569"/>
                </a:lnTo>
                <a:cubicBezTo>
                  <a:pt x="829017" y="294602"/>
                  <a:pt x="815209" y="308410"/>
                  <a:pt x="798176" y="308410"/>
                </a:cubicBezTo>
                <a:lnTo>
                  <a:pt x="30841" y="308410"/>
                </a:lnTo>
                <a:cubicBezTo>
                  <a:pt x="13808" y="308410"/>
                  <a:pt x="0" y="294602"/>
                  <a:pt x="0" y="277569"/>
                </a:cubicBezTo>
                <a:lnTo>
                  <a:pt x="0" y="3084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9993" tIns="69993" rIns="69993" bIns="69993"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tx1"/>
                </a:solidFill>
                <a:latin typeface="Times New Roman" panose="02020603050405020304" pitchFamily="18" charset="0"/>
                <a:cs typeface="Times New Roman" panose="02020603050405020304" pitchFamily="18" charset="0"/>
              </a:rPr>
              <a:t>План</a:t>
            </a:r>
            <a:endParaRPr lang="ru-RU" sz="1600" b="1" kern="1200" dirty="0">
              <a:solidFill>
                <a:schemeClr val="tx1"/>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7020360" y="3488258"/>
            <a:ext cx="792000" cy="482721"/>
          </a:xfrm>
          <a:custGeom>
            <a:avLst/>
            <a:gdLst>
              <a:gd name="connsiteX0" fmla="*/ 0 w 829014"/>
              <a:gd name="connsiteY0" fmla="*/ 48272 h 482721"/>
              <a:gd name="connsiteX1" fmla="*/ 48272 w 829014"/>
              <a:gd name="connsiteY1" fmla="*/ 0 h 482721"/>
              <a:gd name="connsiteX2" fmla="*/ 780742 w 829014"/>
              <a:gd name="connsiteY2" fmla="*/ 0 h 482721"/>
              <a:gd name="connsiteX3" fmla="*/ 829014 w 829014"/>
              <a:gd name="connsiteY3" fmla="*/ 48272 h 482721"/>
              <a:gd name="connsiteX4" fmla="*/ 829014 w 829014"/>
              <a:gd name="connsiteY4" fmla="*/ 434449 h 482721"/>
              <a:gd name="connsiteX5" fmla="*/ 780742 w 829014"/>
              <a:gd name="connsiteY5" fmla="*/ 482721 h 482721"/>
              <a:gd name="connsiteX6" fmla="*/ 48272 w 829014"/>
              <a:gd name="connsiteY6" fmla="*/ 482721 h 482721"/>
              <a:gd name="connsiteX7" fmla="*/ 0 w 829014"/>
              <a:gd name="connsiteY7" fmla="*/ 434449 h 482721"/>
              <a:gd name="connsiteX8" fmla="*/ 0 w 829014"/>
              <a:gd name="connsiteY8" fmla="*/ 48272 h 48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014" h="482721">
                <a:moveTo>
                  <a:pt x="0" y="48272"/>
                </a:moveTo>
                <a:cubicBezTo>
                  <a:pt x="0" y="21612"/>
                  <a:pt x="21612" y="0"/>
                  <a:pt x="48272" y="0"/>
                </a:cubicBezTo>
                <a:lnTo>
                  <a:pt x="780742" y="0"/>
                </a:lnTo>
                <a:cubicBezTo>
                  <a:pt x="807402" y="0"/>
                  <a:pt x="829014" y="21612"/>
                  <a:pt x="829014" y="48272"/>
                </a:cubicBezTo>
                <a:lnTo>
                  <a:pt x="829014" y="434449"/>
                </a:lnTo>
                <a:cubicBezTo>
                  <a:pt x="829014" y="461109"/>
                  <a:pt x="807402" y="482721"/>
                  <a:pt x="780742" y="482721"/>
                </a:cubicBezTo>
                <a:lnTo>
                  <a:pt x="48272" y="482721"/>
                </a:lnTo>
                <a:cubicBezTo>
                  <a:pt x="21612" y="482721"/>
                  <a:pt x="0" y="461109"/>
                  <a:pt x="0" y="434449"/>
                </a:cubicBezTo>
                <a:lnTo>
                  <a:pt x="0" y="4827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7478" tIns="67478" rIns="67478" bIns="67478"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latin typeface="Times New Roman" panose="02020603050405020304" pitchFamily="18" charset="0"/>
                <a:cs typeface="Times New Roman" panose="02020603050405020304" pitchFamily="18" charset="0"/>
              </a:rPr>
              <a:t>1</a:t>
            </a:r>
            <a:r>
              <a:rPr lang="ru-RU" sz="1400" kern="1200" dirty="0" smtClean="0">
                <a:solidFill>
                  <a:schemeClr val="tx1"/>
                </a:solidFill>
                <a:latin typeface="Times New Roman" panose="02020603050405020304" pitchFamily="18" charset="0"/>
                <a:cs typeface="Times New Roman" panose="02020603050405020304" pitchFamily="18" charset="0"/>
              </a:rPr>
              <a:t>,2</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7020360" y="4005065"/>
            <a:ext cx="792000" cy="790637"/>
          </a:xfrm>
          <a:custGeom>
            <a:avLst/>
            <a:gdLst>
              <a:gd name="connsiteX0" fmla="*/ 0 w 829019"/>
              <a:gd name="connsiteY0" fmla="*/ 79064 h 790637"/>
              <a:gd name="connsiteX1" fmla="*/ 79064 w 829019"/>
              <a:gd name="connsiteY1" fmla="*/ 0 h 790637"/>
              <a:gd name="connsiteX2" fmla="*/ 749955 w 829019"/>
              <a:gd name="connsiteY2" fmla="*/ 0 h 790637"/>
              <a:gd name="connsiteX3" fmla="*/ 829019 w 829019"/>
              <a:gd name="connsiteY3" fmla="*/ 79064 h 790637"/>
              <a:gd name="connsiteX4" fmla="*/ 829019 w 829019"/>
              <a:gd name="connsiteY4" fmla="*/ 711573 h 790637"/>
              <a:gd name="connsiteX5" fmla="*/ 749955 w 829019"/>
              <a:gd name="connsiteY5" fmla="*/ 790637 h 790637"/>
              <a:gd name="connsiteX6" fmla="*/ 79064 w 829019"/>
              <a:gd name="connsiteY6" fmla="*/ 790637 h 790637"/>
              <a:gd name="connsiteX7" fmla="*/ 0 w 829019"/>
              <a:gd name="connsiteY7" fmla="*/ 711573 h 790637"/>
              <a:gd name="connsiteX8" fmla="*/ 0 w 829019"/>
              <a:gd name="connsiteY8" fmla="*/ 79064 h 79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019" h="790637">
                <a:moveTo>
                  <a:pt x="0" y="79064"/>
                </a:moveTo>
                <a:cubicBezTo>
                  <a:pt x="0" y="35398"/>
                  <a:pt x="35398" y="0"/>
                  <a:pt x="79064" y="0"/>
                </a:cubicBezTo>
                <a:lnTo>
                  <a:pt x="749955" y="0"/>
                </a:lnTo>
                <a:cubicBezTo>
                  <a:pt x="793621" y="0"/>
                  <a:pt x="829019" y="35398"/>
                  <a:pt x="829019" y="79064"/>
                </a:cubicBezTo>
                <a:lnTo>
                  <a:pt x="829019" y="711573"/>
                </a:lnTo>
                <a:cubicBezTo>
                  <a:pt x="829019" y="755239"/>
                  <a:pt x="793621" y="790637"/>
                  <a:pt x="749955" y="790637"/>
                </a:cubicBezTo>
                <a:lnTo>
                  <a:pt x="79064" y="790637"/>
                </a:lnTo>
                <a:cubicBezTo>
                  <a:pt x="35398" y="790637"/>
                  <a:pt x="0" y="755239"/>
                  <a:pt x="0" y="711573"/>
                </a:cubicBezTo>
                <a:lnTo>
                  <a:pt x="0" y="7906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6497" tIns="76497" rIns="76497" bIns="76497"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5,6</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7020360" y="4869160"/>
            <a:ext cx="792000" cy="459199"/>
          </a:xfrm>
          <a:custGeom>
            <a:avLst/>
            <a:gdLst>
              <a:gd name="connsiteX0" fmla="*/ 0 w 829023"/>
              <a:gd name="connsiteY0" fmla="*/ 45920 h 459199"/>
              <a:gd name="connsiteX1" fmla="*/ 45920 w 829023"/>
              <a:gd name="connsiteY1" fmla="*/ 0 h 459199"/>
              <a:gd name="connsiteX2" fmla="*/ 783103 w 829023"/>
              <a:gd name="connsiteY2" fmla="*/ 0 h 459199"/>
              <a:gd name="connsiteX3" fmla="*/ 829023 w 829023"/>
              <a:gd name="connsiteY3" fmla="*/ 45920 h 459199"/>
              <a:gd name="connsiteX4" fmla="*/ 829023 w 829023"/>
              <a:gd name="connsiteY4" fmla="*/ 413279 h 459199"/>
              <a:gd name="connsiteX5" fmla="*/ 783103 w 829023"/>
              <a:gd name="connsiteY5" fmla="*/ 459199 h 459199"/>
              <a:gd name="connsiteX6" fmla="*/ 45920 w 829023"/>
              <a:gd name="connsiteY6" fmla="*/ 459199 h 459199"/>
              <a:gd name="connsiteX7" fmla="*/ 0 w 829023"/>
              <a:gd name="connsiteY7" fmla="*/ 413279 h 459199"/>
              <a:gd name="connsiteX8" fmla="*/ 0 w 829023"/>
              <a:gd name="connsiteY8" fmla="*/ 45920 h 4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023" h="459199">
                <a:moveTo>
                  <a:pt x="0" y="45920"/>
                </a:moveTo>
                <a:cubicBezTo>
                  <a:pt x="0" y="20559"/>
                  <a:pt x="20559" y="0"/>
                  <a:pt x="45920" y="0"/>
                </a:cubicBezTo>
                <a:lnTo>
                  <a:pt x="783103" y="0"/>
                </a:lnTo>
                <a:cubicBezTo>
                  <a:pt x="808464" y="0"/>
                  <a:pt x="829023" y="20559"/>
                  <a:pt x="829023" y="45920"/>
                </a:cubicBezTo>
                <a:lnTo>
                  <a:pt x="829023" y="413279"/>
                </a:lnTo>
                <a:cubicBezTo>
                  <a:pt x="829023" y="438640"/>
                  <a:pt x="808464" y="459199"/>
                  <a:pt x="783103" y="459199"/>
                </a:cubicBezTo>
                <a:lnTo>
                  <a:pt x="45920" y="459199"/>
                </a:lnTo>
                <a:cubicBezTo>
                  <a:pt x="20559" y="459199"/>
                  <a:pt x="0" y="438640"/>
                  <a:pt x="0" y="413279"/>
                </a:cubicBezTo>
                <a:lnTo>
                  <a:pt x="0" y="4592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789" tIns="66789" rIns="66789" bIns="66789" numCol="1" spcCol="1270" anchor="ctr" anchorCtr="0">
            <a:noAutofit/>
          </a:bodyPr>
          <a:lstStyle/>
          <a:p>
            <a:pPr lvl="0" algn="ctr" defTabSz="622300">
              <a:lnSpc>
                <a:spcPct val="90000"/>
              </a:lnSpc>
              <a:spcBef>
                <a:spcPct val="0"/>
              </a:spcBef>
              <a:spcAft>
                <a:spcPct val="35000"/>
              </a:spcAft>
            </a:pPr>
            <a:r>
              <a:rPr lang="ru-RU" sz="1400" dirty="0">
                <a:solidFill>
                  <a:schemeClr val="tx1"/>
                </a:solidFill>
                <a:latin typeface="Times New Roman" panose="02020603050405020304" pitchFamily="18" charset="0"/>
                <a:cs typeface="Times New Roman" panose="02020603050405020304" pitchFamily="18" charset="0"/>
              </a:rPr>
              <a:t>1</a:t>
            </a:r>
            <a:r>
              <a:rPr lang="ru-RU" sz="1400" kern="1200" dirty="0" smtClean="0">
                <a:solidFill>
                  <a:schemeClr val="tx1"/>
                </a:solidFill>
                <a:latin typeface="Times New Roman" panose="02020603050405020304" pitchFamily="18" charset="0"/>
                <a:cs typeface="Times New Roman" panose="02020603050405020304" pitchFamily="18" charset="0"/>
              </a:rPr>
              <a:t>,1</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24" name="Полилиния 23"/>
          <p:cNvSpPr/>
          <p:nvPr/>
        </p:nvSpPr>
        <p:spPr>
          <a:xfrm>
            <a:off x="7020360" y="5408896"/>
            <a:ext cx="792000" cy="643892"/>
          </a:xfrm>
          <a:custGeom>
            <a:avLst/>
            <a:gdLst>
              <a:gd name="connsiteX0" fmla="*/ 0 w 833504"/>
              <a:gd name="connsiteY0" fmla="*/ 64389 h 643892"/>
              <a:gd name="connsiteX1" fmla="*/ 64389 w 833504"/>
              <a:gd name="connsiteY1" fmla="*/ 0 h 643892"/>
              <a:gd name="connsiteX2" fmla="*/ 769115 w 833504"/>
              <a:gd name="connsiteY2" fmla="*/ 0 h 643892"/>
              <a:gd name="connsiteX3" fmla="*/ 833504 w 833504"/>
              <a:gd name="connsiteY3" fmla="*/ 64389 h 643892"/>
              <a:gd name="connsiteX4" fmla="*/ 833504 w 833504"/>
              <a:gd name="connsiteY4" fmla="*/ 579503 h 643892"/>
              <a:gd name="connsiteX5" fmla="*/ 769115 w 833504"/>
              <a:gd name="connsiteY5" fmla="*/ 643892 h 643892"/>
              <a:gd name="connsiteX6" fmla="*/ 64389 w 833504"/>
              <a:gd name="connsiteY6" fmla="*/ 643892 h 643892"/>
              <a:gd name="connsiteX7" fmla="*/ 0 w 833504"/>
              <a:gd name="connsiteY7" fmla="*/ 579503 h 643892"/>
              <a:gd name="connsiteX8" fmla="*/ 0 w 833504"/>
              <a:gd name="connsiteY8" fmla="*/ 64389 h 64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504" h="643892">
                <a:moveTo>
                  <a:pt x="0" y="64389"/>
                </a:moveTo>
                <a:cubicBezTo>
                  <a:pt x="0" y="28828"/>
                  <a:pt x="28828" y="0"/>
                  <a:pt x="64389" y="0"/>
                </a:cubicBezTo>
                <a:lnTo>
                  <a:pt x="769115" y="0"/>
                </a:lnTo>
                <a:cubicBezTo>
                  <a:pt x="804676" y="0"/>
                  <a:pt x="833504" y="28828"/>
                  <a:pt x="833504" y="64389"/>
                </a:cubicBezTo>
                <a:lnTo>
                  <a:pt x="833504" y="579503"/>
                </a:lnTo>
                <a:cubicBezTo>
                  <a:pt x="833504" y="615064"/>
                  <a:pt x="804676" y="643892"/>
                  <a:pt x="769115" y="643892"/>
                </a:cubicBezTo>
                <a:lnTo>
                  <a:pt x="64389" y="643892"/>
                </a:lnTo>
                <a:cubicBezTo>
                  <a:pt x="28828" y="643892"/>
                  <a:pt x="0" y="615064"/>
                  <a:pt x="0" y="579503"/>
                </a:cubicBezTo>
                <a:lnTo>
                  <a:pt x="0" y="6438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2199" tIns="72199" rIns="72199" bIns="72199"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259,4</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7020360" y="6128896"/>
            <a:ext cx="792000" cy="396000"/>
          </a:xfrm>
          <a:custGeom>
            <a:avLst/>
            <a:gdLst>
              <a:gd name="connsiteX0" fmla="*/ 0 w 833504"/>
              <a:gd name="connsiteY0" fmla="*/ 48965 h 489645"/>
              <a:gd name="connsiteX1" fmla="*/ 48965 w 833504"/>
              <a:gd name="connsiteY1" fmla="*/ 0 h 489645"/>
              <a:gd name="connsiteX2" fmla="*/ 784540 w 833504"/>
              <a:gd name="connsiteY2" fmla="*/ 0 h 489645"/>
              <a:gd name="connsiteX3" fmla="*/ 833505 w 833504"/>
              <a:gd name="connsiteY3" fmla="*/ 48965 h 489645"/>
              <a:gd name="connsiteX4" fmla="*/ 833504 w 833504"/>
              <a:gd name="connsiteY4" fmla="*/ 440681 h 489645"/>
              <a:gd name="connsiteX5" fmla="*/ 784539 w 833504"/>
              <a:gd name="connsiteY5" fmla="*/ 489646 h 489645"/>
              <a:gd name="connsiteX6" fmla="*/ 48965 w 833504"/>
              <a:gd name="connsiteY6" fmla="*/ 489645 h 489645"/>
              <a:gd name="connsiteX7" fmla="*/ 0 w 833504"/>
              <a:gd name="connsiteY7" fmla="*/ 440680 h 489645"/>
              <a:gd name="connsiteX8" fmla="*/ 0 w 833504"/>
              <a:gd name="connsiteY8" fmla="*/ 48965 h 48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504" h="489645">
                <a:moveTo>
                  <a:pt x="0" y="48965"/>
                </a:moveTo>
                <a:cubicBezTo>
                  <a:pt x="0" y="21922"/>
                  <a:pt x="21922" y="0"/>
                  <a:pt x="48965" y="0"/>
                </a:cubicBezTo>
                <a:lnTo>
                  <a:pt x="784540" y="0"/>
                </a:lnTo>
                <a:cubicBezTo>
                  <a:pt x="811583" y="0"/>
                  <a:pt x="833505" y="21922"/>
                  <a:pt x="833505" y="48965"/>
                </a:cubicBezTo>
                <a:cubicBezTo>
                  <a:pt x="833505" y="179537"/>
                  <a:pt x="833504" y="310109"/>
                  <a:pt x="833504" y="440681"/>
                </a:cubicBezTo>
                <a:cubicBezTo>
                  <a:pt x="833504" y="467724"/>
                  <a:pt x="811582" y="489646"/>
                  <a:pt x="784539" y="489646"/>
                </a:cubicBezTo>
                <a:lnTo>
                  <a:pt x="48965" y="489645"/>
                </a:lnTo>
                <a:cubicBezTo>
                  <a:pt x="21922" y="489645"/>
                  <a:pt x="0" y="467723"/>
                  <a:pt x="0" y="440680"/>
                </a:cubicBezTo>
                <a:lnTo>
                  <a:pt x="0" y="48965"/>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7681" tIns="67681" rIns="67681" bIns="67681"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683,6</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8026256" y="3127072"/>
            <a:ext cx="792000" cy="308287"/>
          </a:xfrm>
          <a:custGeom>
            <a:avLst/>
            <a:gdLst>
              <a:gd name="connsiteX0" fmla="*/ 0 w 864641"/>
              <a:gd name="connsiteY0" fmla="*/ 30829 h 308287"/>
              <a:gd name="connsiteX1" fmla="*/ 30829 w 864641"/>
              <a:gd name="connsiteY1" fmla="*/ 0 h 308287"/>
              <a:gd name="connsiteX2" fmla="*/ 833812 w 864641"/>
              <a:gd name="connsiteY2" fmla="*/ 0 h 308287"/>
              <a:gd name="connsiteX3" fmla="*/ 864641 w 864641"/>
              <a:gd name="connsiteY3" fmla="*/ 30829 h 308287"/>
              <a:gd name="connsiteX4" fmla="*/ 864641 w 864641"/>
              <a:gd name="connsiteY4" fmla="*/ 277458 h 308287"/>
              <a:gd name="connsiteX5" fmla="*/ 833812 w 864641"/>
              <a:gd name="connsiteY5" fmla="*/ 308287 h 308287"/>
              <a:gd name="connsiteX6" fmla="*/ 30829 w 864641"/>
              <a:gd name="connsiteY6" fmla="*/ 308287 h 308287"/>
              <a:gd name="connsiteX7" fmla="*/ 0 w 864641"/>
              <a:gd name="connsiteY7" fmla="*/ 277458 h 308287"/>
              <a:gd name="connsiteX8" fmla="*/ 0 w 864641"/>
              <a:gd name="connsiteY8" fmla="*/ 30829 h 30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641" h="308287">
                <a:moveTo>
                  <a:pt x="0" y="30829"/>
                </a:moveTo>
                <a:cubicBezTo>
                  <a:pt x="0" y="13803"/>
                  <a:pt x="13803" y="0"/>
                  <a:pt x="30829" y="0"/>
                </a:cubicBezTo>
                <a:lnTo>
                  <a:pt x="833812" y="0"/>
                </a:lnTo>
                <a:cubicBezTo>
                  <a:pt x="850838" y="0"/>
                  <a:pt x="864641" y="13803"/>
                  <a:pt x="864641" y="30829"/>
                </a:cubicBezTo>
                <a:lnTo>
                  <a:pt x="864641" y="277458"/>
                </a:lnTo>
                <a:cubicBezTo>
                  <a:pt x="864641" y="294484"/>
                  <a:pt x="850838" y="308287"/>
                  <a:pt x="833812" y="308287"/>
                </a:cubicBezTo>
                <a:lnTo>
                  <a:pt x="30829" y="308287"/>
                </a:lnTo>
                <a:cubicBezTo>
                  <a:pt x="13803" y="308287"/>
                  <a:pt x="0" y="294484"/>
                  <a:pt x="0" y="277458"/>
                </a:cubicBezTo>
                <a:lnTo>
                  <a:pt x="0" y="3082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9989" tIns="69989" rIns="69989" bIns="69989"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tx1"/>
                </a:solidFill>
                <a:latin typeface="Times New Roman" panose="02020603050405020304" pitchFamily="18" charset="0"/>
                <a:cs typeface="Times New Roman" panose="02020603050405020304" pitchFamily="18" charset="0"/>
              </a:rPr>
              <a:t>Факт</a:t>
            </a:r>
            <a:endParaRPr lang="ru-RU" sz="1600" b="1"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8026256" y="3488319"/>
            <a:ext cx="792000" cy="425245"/>
          </a:xfrm>
          <a:custGeom>
            <a:avLst/>
            <a:gdLst>
              <a:gd name="connsiteX0" fmla="*/ 0 w 786058"/>
              <a:gd name="connsiteY0" fmla="*/ 42525 h 425245"/>
              <a:gd name="connsiteX1" fmla="*/ 42525 w 786058"/>
              <a:gd name="connsiteY1" fmla="*/ 0 h 425245"/>
              <a:gd name="connsiteX2" fmla="*/ 743534 w 786058"/>
              <a:gd name="connsiteY2" fmla="*/ 0 h 425245"/>
              <a:gd name="connsiteX3" fmla="*/ 786059 w 786058"/>
              <a:gd name="connsiteY3" fmla="*/ 42525 h 425245"/>
              <a:gd name="connsiteX4" fmla="*/ 786058 w 786058"/>
              <a:gd name="connsiteY4" fmla="*/ 382721 h 425245"/>
              <a:gd name="connsiteX5" fmla="*/ 743533 w 786058"/>
              <a:gd name="connsiteY5" fmla="*/ 425246 h 425245"/>
              <a:gd name="connsiteX6" fmla="*/ 42525 w 786058"/>
              <a:gd name="connsiteY6" fmla="*/ 425245 h 425245"/>
              <a:gd name="connsiteX7" fmla="*/ 0 w 786058"/>
              <a:gd name="connsiteY7" fmla="*/ 382720 h 425245"/>
              <a:gd name="connsiteX8" fmla="*/ 0 w 786058"/>
              <a:gd name="connsiteY8" fmla="*/ 42525 h 42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058" h="425245">
                <a:moveTo>
                  <a:pt x="0" y="42525"/>
                </a:moveTo>
                <a:cubicBezTo>
                  <a:pt x="0" y="19039"/>
                  <a:pt x="19039" y="0"/>
                  <a:pt x="42525" y="0"/>
                </a:cubicBezTo>
                <a:lnTo>
                  <a:pt x="743534" y="0"/>
                </a:lnTo>
                <a:cubicBezTo>
                  <a:pt x="767020" y="0"/>
                  <a:pt x="786059" y="19039"/>
                  <a:pt x="786059" y="42525"/>
                </a:cubicBezTo>
                <a:cubicBezTo>
                  <a:pt x="786059" y="155924"/>
                  <a:pt x="786058" y="269322"/>
                  <a:pt x="786058" y="382721"/>
                </a:cubicBezTo>
                <a:cubicBezTo>
                  <a:pt x="786058" y="406207"/>
                  <a:pt x="767019" y="425246"/>
                  <a:pt x="743533" y="425246"/>
                </a:cubicBezTo>
                <a:lnTo>
                  <a:pt x="42525" y="425245"/>
                </a:lnTo>
                <a:cubicBezTo>
                  <a:pt x="19039" y="425245"/>
                  <a:pt x="0" y="406206"/>
                  <a:pt x="0" y="382720"/>
                </a:cubicBezTo>
                <a:lnTo>
                  <a:pt x="0" y="42525"/>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795" tIns="65795" rIns="65795" bIns="65795"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0,6</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8026256" y="4008823"/>
            <a:ext cx="792000" cy="792726"/>
          </a:xfrm>
          <a:custGeom>
            <a:avLst/>
            <a:gdLst>
              <a:gd name="connsiteX0" fmla="*/ 0 w 829019"/>
              <a:gd name="connsiteY0" fmla="*/ 79273 h 792726"/>
              <a:gd name="connsiteX1" fmla="*/ 79273 w 829019"/>
              <a:gd name="connsiteY1" fmla="*/ 0 h 792726"/>
              <a:gd name="connsiteX2" fmla="*/ 749746 w 829019"/>
              <a:gd name="connsiteY2" fmla="*/ 0 h 792726"/>
              <a:gd name="connsiteX3" fmla="*/ 829019 w 829019"/>
              <a:gd name="connsiteY3" fmla="*/ 79273 h 792726"/>
              <a:gd name="connsiteX4" fmla="*/ 829019 w 829019"/>
              <a:gd name="connsiteY4" fmla="*/ 713453 h 792726"/>
              <a:gd name="connsiteX5" fmla="*/ 749746 w 829019"/>
              <a:gd name="connsiteY5" fmla="*/ 792726 h 792726"/>
              <a:gd name="connsiteX6" fmla="*/ 79273 w 829019"/>
              <a:gd name="connsiteY6" fmla="*/ 792726 h 792726"/>
              <a:gd name="connsiteX7" fmla="*/ 0 w 829019"/>
              <a:gd name="connsiteY7" fmla="*/ 713453 h 792726"/>
              <a:gd name="connsiteX8" fmla="*/ 0 w 829019"/>
              <a:gd name="connsiteY8" fmla="*/ 79273 h 792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019" h="792726">
                <a:moveTo>
                  <a:pt x="0" y="79273"/>
                </a:moveTo>
                <a:cubicBezTo>
                  <a:pt x="0" y="35492"/>
                  <a:pt x="35492" y="0"/>
                  <a:pt x="79273" y="0"/>
                </a:cubicBezTo>
                <a:lnTo>
                  <a:pt x="749746" y="0"/>
                </a:lnTo>
                <a:cubicBezTo>
                  <a:pt x="793527" y="0"/>
                  <a:pt x="829019" y="35492"/>
                  <a:pt x="829019" y="79273"/>
                </a:cubicBezTo>
                <a:lnTo>
                  <a:pt x="829019" y="713453"/>
                </a:lnTo>
                <a:cubicBezTo>
                  <a:pt x="829019" y="757234"/>
                  <a:pt x="793527" y="792726"/>
                  <a:pt x="749746" y="792726"/>
                </a:cubicBezTo>
                <a:lnTo>
                  <a:pt x="79273" y="792726"/>
                </a:lnTo>
                <a:cubicBezTo>
                  <a:pt x="35492" y="792726"/>
                  <a:pt x="0" y="757234"/>
                  <a:pt x="0" y="713453"/>
                </a:cubicBezTo>
                <a:lnTo>
                  <a:pt x="0" y="7927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6558" tIns="76558" rIns="76558" bIns="76558"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3,3</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8026256" y="4869160"/>
            <a:ext cx="792000" cy="460290"/>
          </a:xfrm>
          <a:custGeom>
            <a:avLst/>
            <a:gdLst>
              <a:gd name="connsiteX0" fmla="*/ 0 w 829023"/>
              <a:gd name="connsiteY0" fmla="*/ 46029 h 460290"/>
              <a:gd name="connsiteX1" fmla="*/ 46029 w 829023"/>
              <a:gd name="connsiteY1" fmla="*/ 0 h 460290"/>
              <a:gd name="connsiteX2" fmla="*/ 782994 w 829023"/>
              <a:gd name="connsiteY2" fmla="*/ 0 h 460290"/>
              <a:gd name="connsiteX3" fmla="*/ 829023 w 829023"/>
              <a:gd name="connsiteY3" fmla="*/ 46029 h 460290"/>
              <a:gd name="connsiteX4" fmla="*/ 829023 w 829023"/>
              <a:gd name="connsiteY4" fmla="*/ 414261 h 460290"/>
              <a:gd name="connsiteX5" fmla="*/ 782994 w 829023"/>
              <a:gd name="connsiteY5" fmla="*/ 460290 h 460290"/>
              <a:gd name="connsiteX6" fmla="*/ 46029 w 829023"/>
              <a:gd name="connsiteY6" fmla="*/ 460290 h 460290"/>
              <a:gd name="connsiteX7" fmla="*/ 0 w 829023"/>
              <a:gd name="connsiteY7" fmla="*/ 414261 h 460290"/>
              <a:gd name="connsiteX8" fmla="*/ 0 w 829023"/>
              <a:gd name="connsiteY8" fmla="*/ 46029 h 460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023" h="460290">
                <a:moveTo>
                  <a:pt x="0" y="46029"/>
                </a:moveTo>
                <a:cubicBezTo>
                  <a:pt x="0" y="20608"/>
                  <a:pt x="20608" y="0"/>
                  <a:pt x="46029" y="0"/>
                </a:cubicBezTo>
                <a:lnTo>
                  <a:pt x="782994" y="0"/>
                </a:lnTo>
                <a:cubicBezTo>
                  <a:pt x="808415" y="0"/>
                  <a:pt x="829023" y="20608"/>
                  <a:pt x="829023" y="46029"/>
                </a:cubicBezTo>
                <a:lnTo>
                  <a:pt x="829023" y="414261"/>
                </a:lnTo>
                <a:cubicBezTo>
                  <a:pt x="829023" y="439682"/>
                  <a:pt x="808415" y="460290"/>
                  <a:pt x="782994" y="460290"/>
                </a:cubicBezTo>
                <a:lnTo>
                  <a:pt x="46029" y="460290"/>
                </a:lnTo>
                <a:cubicBezTo>
                  <a:pt x="20608" y="460290"/>
                  <a:pt x="0" y="439682"/>
                  <a:pt x="0" y="414261"/>
                </a:cubicBezTo>
                <a:lnTo>
                  <a:pt x="0" y="4602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821" tIns="66821" rIns="66821" bIns="66821"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0,9</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8026256" y="5408895"/>
            <a:ext cx="792000" cy="640939"/>
          </a:xfrm>
          <a:custGeom>
            <a:avLst/>
            <a:gdLst>
              <a:gd name="connsiteX0" fmla="*/ 0 w 833504"/>
              <a:gd name="connsiteY0" fmla="*/ 64094 h 640939"/>
              <a:gd name="connsiteX1" fmla="*/ 64094 w 833504"/>
              <a:gd name="connsiteY1" fmla="*/ 0 h 640939"/>
              <a:gd name="connsiteX2" fmla="*/ 769410 w 833504"/>
              <a:gd name="connsiteY2" fmla="*/ 0 h 640939"/>
              <a:gd name="connsiteX3" fmla="*/ 833504 w 833504"/>
              <a:gd name="connsiteY3" fmla="*/ 64094 h 640939"/>
              <a:gd name="connsiteX4" fmla="*/ 833504 w 833504"/>
              <a:gd name="connsiteY4" fmla="*/ 576845 h 640939"/>
              <a:gd name="connsiteX5" fmla="*/ 769410 w 833504"/>
              <a:gd name="connsiteY5" fmla="*/ 640939 h 640939"/>
              <a:gd name="connsiteX6" fmla="*/ 64094 w 833504"/>
              <a:gd name="connsiteY6" fmla="*/ 640939 h 640939"/>
              <a:gd name="connsiteX7" fmla="*/ 0 w 833504"/>
              <a:gd name="connsiteY7" fmla="*/ 576845 h 640939"/>
              <a:gd name="connsiteX8" fmla="*/ 0 w 833504"/>
              <a:gd name="connsiteY8" fmla="*/ 64094 h 64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504" h="640939">
                <a:moveTo>
                  <a:pt x="0" y="64094"/>
                </a:moveTo>
                <a:cubicBezTo>
                  <a:pt x="0" y="28696"/>
                  <a:pt x="28696" y="0"/>
                  <a:pt x="64094" y="0"/>
                </a:cubicBezTo>
                <a:lnTo>
                  <a:pt x="769410" y="0"/>
                </a:lnTo>
                <a:cubicBezTo>
                  <a:pt x="804808" y="0"/>
                  <a:pt x="833504" y="28696"/>
                  <a:pt x="833504" y="64094"/>
                </a:cubicBezTo>
                <a:lnTo>
                  <a:pt x="833504" y="576845"/>
                </a:lnTo>
                <a:cubicBezTo>
                  <a:pt x="833504" y="612243"/>
                  <a:pt x="804808" y="640939"/>
                  <a:pt x="769410" y="640939"/>
                </a:cubicBezTo>
                <a:lnTo>
                  <a:pt x="64094" y="640939"/>
                </a:lnTo>
                <a:cubicBezTo>
                  <a:pt x="28696" y="640939"/>
                  <a:pt x="0" y="612243"/>
                  <a:pt x="0" y="576845"/>
                </a:cubicBezTo>
                <a:lnTo>
                  <a:pt x="0" y="6409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2112" tIns="72112" rIns="72112" bIns="72112"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259,2</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8026256" y="6128896"/>
            <a:ext cx="792000" cy="396000"/>
          </a:xfrm>
          <a:custGeom>
            <a:avLst/>
            <a:gdLst>
              <a:gd name="connsiteX0" fmla="*/ 0 w 832010"/>
              <a:gd name="connsiteY0" fmla="*/ 49600 h 496004"/>
              <a:gd name="connsiteX1" fmla="*/ 49600 w 832010"/>
              <a:gd name="connsiteY1" fmla="*/ 0 h 496004"/>
              <a:gd name="connsiteX2" fmla="*/ 782410 w 832010"/>
              <a:gd name="connsiteY2" fmla="*/ 0 h 496004"/>
              <a:gd name="connsiteX3" fmla="*/ 832010 w 832010"/>
              <a:gd name="connsiteY3" fmla="*/ 49600 h 496004"/>
              <a:gd name="connsiteX4" fmla="*/ 832010 w 832010"/>
              <a:gd name="connsiteY4" fmla="*/ 446404 h 496004"/>
              <a:gd name="connsiteX5" fmla="*/ 782410 w 832010"/>
              <a:gd name="connsiteY5" fmla="*/ 496004 h 496004"/>
              <a:gd name="connsiteX6" fmla="*/ 49600 w 832010"/>
              <a:gd name="connsiteY6" fmla="*/ 496004 h 496004"/>
              <a:gd name="connsiteX7" fmla="*/ 0 w 832010"/>
              <a:gd name="connsiteY7" fmla="*/ 446404 h 496004"/>
              <a:gd name="connsiteX8" fmla="*/ 0 w 832010"/>
              <a:gd name="connsiteY8" fmla="*/ 49600 h 49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010" h="496004">
                <a:moveTo>
                  <a:pt x="0" y="49600"/>
                </a:moveTo>
                <a:cubicBezTo>
                  <a:pt x="0" y="22207"/>
                  <a:pt x="22207" y="0"/>
                  <a:pt x="49600" y="0"/>
                </a:cubicBezTo>
                <a:lnTo>
                  <a:pt x="782410" y="0"/>
                </a:lnTo>
                <a:cubicBezTo>
                  <a:pt x="809803" y="0"/>
                  <a:pt x="832010" y="22207"/>
                  <a:pt x="832010" y="49600"/>
                </a:cubicBezTo>
                <a:lnTo>
                  <a:pt x="832010" y="446404"/>
                </a:lnTo>
                <a:cubicBezTo>
                  <a:pt x="832010" y="473797"/>
                  <a:pt x="809803" y="496004"/>
                  <a:pt x="782410" y="496004"/>
                </a:cubicBezTo>
                <a:lnTo>
                  <a:pt x="49600" y="496004"/>
                </a:lnTo>
                <a:cubicBezTo>
                  <a:pt x="22207" y="496004"/>
                  <a:pt x="0" y="473797"/>
                  <a:pt x="0" y="446404"/>
                </a:cubicBezTo>
                <a:lnTo>
                  <a:pt x="0" y="4960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7867" tIns="67867" rIns="67867" bIns="67867"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675,9</a:t>
            </a:r>
          </a:p>
        </p:txBody>
      </p:sp>
      <p:graphicFrame>
        <p:nvGraphicFramePr>
          <p:cNvPr id="11" name="Диаграмма 10"/>
          <p:cNvGraphicFramePr>
            <a:graphicFrameLocks/>
          </p:cNvGraphicFramePr>
          <p:nvPr>
            <p:extLst>
              <p:ext uri="{D42A27DB-BD31-4B8C-83A1-F6EECF244321}">
                <p14:modId xmlns:p14="http://schemas.microsoft.com/office/powerpoint/2010/main" val="1323366590"/>
              </p:ext>
            </p:extLst>
          </p:nvPr>
        </p:nvGraphicFramePr>
        <p:xfrm>
          <a:off x="0" y="3212976"/>
          <a:ext cx="4180228" cy="3384376"/>
        </p:xfrm>
        <a:graphic>
          <a:graphicData uri="http://schemas.openxmlformats.org/drawingml/2006/chart">
            <c:chart xmlns:c="http://schemas.openxmlformats.org/drawingml/2006/chart" xmlns:r="http://schemas.openxmlformats.org/officeDocument/2006/relationships" r:id="rId2"/>
          </a:graphicData>
        </a:graphic>
      </p:graphicFrame>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1036" y="864209"/>
            <a:ext cx="2592000" cy="1496503"/>
          </a:xfrm>
          <a:prstGeom prst="rect">
            <a:avLst/>
          </a:prstGeom>
          <a:ln>
            <a:noFill/>
          </a:ln>
          <a:effectLst>
            <a:softEdge rad="112500"/>
          </a:effectLst>
        </p:spPr>
      </p:pic>
      <p:sp>
        <p:nvSpPr>
          <p:cNvPr id="10"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«Развитие потенциала государственного управления»</a:t>
            </a:r>
          </a:p>
        </p:txBody>
      </p:sp>
      <p:cxnSp>
        <p:nvCxnSpPr>
          <p:cNvPr id="12" name="Прямая соединительная линия 11"/>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
        <p:nvSpPr>
          <p:cNvPr id="3" name="Номер слайда 2"/>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42</a:t>
            </a:fld>
            <a:endParaRPr lang="ru-RU" dirty="0">
              <a:solidFill>
                <a:prstClr val="black"/>
              </a:solidFill>
            </a:endParaRPr>
          </a:p>
        </p:txBody>
      </p:sp>
      <p:sp>
        <p:nvSpPr>
          <p:cNvPr id="33" name="Полилиния 32"/>
          <p:cNvSpPr/>
          <p:nvPr/>
        </p:nvSpPr>
        <p:spPr>
          <a:xfrm>
            <a:off x="7020360" y="3488257"/>
            <a:ext cx="792000" cy="482721"/>
          </a:xfrm>
          <a:custGeom>
            <a:avLst/>
            <a:gdLst>
              <a:gd name="connsiteX0" fmla="*/ 0 w 829014"/>
              <a:gd name="connsiteY0" fmla="*/ 48272 h 482721"/>
              <a:gd name="connsiteX1" fmla="*/ 48272 w 829014"/>
              <a:gd name="connsiteY1" fmla="*/ 0 h 482721"/>
              <a:gd name="connsiteX2" fmla="*/ 780742 w 829014"/>
              <a:gd name="connsiteY2" fmla="*/ 0 h 482721"/>
              <a:gd name="connsiteX3" fmla="*/ 829014 w 829014"/>
              <a:gd name="connsiteY3" fmla="*/ 48272 h 482721"/>
              <a:gd name="connsiteX4" fmla="*/ 829014 w 829014"/>
              <a:gd name="connsiteY4" fmla="*/ 434449 h 482721"/>
              <a:gd name="connsiteX5" fmla="*/ 780742 w 829014"/>
              <a:gd name="connsiteY5" fmla="*/ 482721 h 482721"/>
              <a:gd name="connsiteX6" fmla="*/ 48272 w 829014"/>
              <a:gd name="connsiteY6" fmla="*/ 482721 h 482721"/>
              <a:gd name="connsiteX7" fmla="*/ 0 w 829014"/>
              <a:gd name="connsiteY7" fmla="*/ 434449 h 482721"/>
              <a:gd name="connsiteX8" fmla="*/ 0 w 829014"/>
              <a:gd name="connsiteY8" fmla="*/ 48272 h 48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014" h="482721">
                <a:moveTo>
                  <a:pt x="0" y="48272"/>
                </a:moveTo>
                <a:cubicBezTo>
                  <a:pt x="0" y="21612"/>
                  <a:pt x="21612" y="0"/>
                  <a:pt x="48272" y="0"/>
                </a:cubicBezTo>
                <a:lnTo>
                  <a:pt x="780742" y="0"/>
                </a:lnTo>
                <a:cubicBezTo>
                  <a:pt x="807402" y="0"/>
                  <a:pt x="829014" y="21612"/>
                  <a:pt x="829014" y="48272"/>
                </a:cubicBezTo>
                <a:lnTo>
                  <a:pt x="829014" y="434449"/>
                </a:lnTo>
                <a:cubicBezTo>
                  <a:pt x="829014" y="461109"/>
                  <a:pt x="807402" y="482721"/>
                  <a:pt x="780742" y="482721"/>
                </a:cubicBezTo>
                <a:lnTo>
                  <a:pt x="48272" y="482721"/>
                </a:lnTo>
                <a:cubicBezTo>
                  <a:pt x="21612" y="482721"/>
                  <a:pt x="0" y="461109"/>
                  <a:pt x="0" y="434449"/>
                </a:cubicBezTo>
                <a:lnTo>
                  <a:pt x="0" y="4827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7478" tIns="67478" rIns="67478" bIns="67478"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1,2</a:t>
            </a:r>
            <a:endParaRPr lang="ru-RU" sz="1400"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32219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79513" y="2864214"/>
            <a:ext cx="4874687" cy="78081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prstClr val="black"/>
                </a:solidFill>
                <a:latin typeface="Times New Roman" panose="02020603050405020304" pitchFamily="18" charset="0"/>
                <a:cs typeface="Times New Roman" panose="02020603050405020304" pitchFamily="18" charset="0"/>
              </a:rPr>
              <a:t>Доля муниципальных нормативных правовых актов, внесенных в регистр муниципальных нормативных правовых актов Чувашской Республики, %</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179513" y="3753112"/>
            <a:ext cx="4859098" cy="82801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smtClean="0">
                <a:solidFill>
                  <a:prstClr val="black"/>
                </a:solidFill>
                <a:latin typeface="Times New Roman" panose="02020603050405020304" pitchFamily="18" charset="0"/>
                <a:cs typeface="Times New Roman" panose="02020603050405020304" pitchFamily="18" charset="0"/>
              </a:rPr>
              <a:t>Доля подготовленных нормативных правовых актов Чувашской Республики, регулирующих вопросы противодействия коррупции, отнесенные к компетенции субъекта Российской Федерации, %</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3" name="Скругленный прямоугольник 32"/>
          <p:cNvSpPr/>
          <p:nvPr/>
        </p:nvSpPr>
        <p:spPr>
          <a:xfrm>
            <a:off x="179512" y="4653208"/>
            <a:ext cx="4874687" cy="79201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smtClean="0">
                <a:solidFill>
                  <a:prstClr val="black"/>
                </a:solidFill>
                <a:latin typeface="Times New Roman" panose="02020603050405020304" pitchFamily="18" charset="0"/>
                <a:cs typeface="Times New Roman" panose="02020603050405020304" pitchFamily="18" charset="0"/>
              </a:rPr>
              <a:t>Соблюдение сроков государственной регистрации нормативных правовых актов органов исполнительной власти Чувашской Республики, установленных законодательством Чувашской Республики, %</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5" name="Скругленный прямоугольник 34"/>
          <p:cNvSpPr/>
          <p:nvPr/>
        </p:nvSpPr>
        <p:spPr>
          <a:xfrm>
            <a:off x="179513" y="5517232"/>
            <a:ext cx="4859098" cy="79208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smtClean="0">
                <a:solidFill>
                  <a:prstClr val="black"/>
                </a:solidFill>
                <a:latin typeface="Times New Roman" panose="02020603050405020304" pitchFamily="18" charset="0"/>
                <a:cs typeface="Times New Roman" panose="02020603050405020304" pitchFamily="18" charset="0"/>
              </a:rPr>
              <a:t>Количество зарегистрированных актов гражданского состояния и совершенных юридически значимых действий, единиц в год</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259727" y="1643516"/>
            <a:ext cx="2352023"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a:solidFill>
                  <a:srgbClr val="4E67C8">
                    <a:lumMod val="50000"/>
                  </a:srgbClr>
                </a:solidFill>
                <a:latin typeface="Times New Roman" panose="02020603050405020304" pitchFamily="18" charset="0"/>
                <a:cs typeface="Times New Roman" panose="02020603050405020304" pitchFamily="18" charset="0"/>
              </a:rPr>
              <a:t>Основные индикаторы</a:t>
            </a:r>
          </a:p>
        </p:txBody>
      </p:sp>
      <p:sp>
        <p:nvSpPr>
          <p:cNvPr id="6" name="Номер слайда 5"/>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43</a:t>
            </a:fld>
            <a:endParaRPr lang="ru-RU" dirty="0">
              <a:solidFill>
                <a:prstClr val="black"/>
              </a:solidFill>
            </a:endParaRPr>
          </a:p>
        </p:txBody>
      </p:sp>
      <p:sp>
        <p:nvSpPr>
          <p:cNvPr id="3" name="Полилиния 2"/>
          <p:cNvSpPr/>
          <p:nvPr/>
        </p:nvSpPr>
        <p:spPr>
          <a:xfrm>
            <a:off x="5131895" y="1126629"/>
            <a:ext cx="3903032" cy="834139"/>
          </a:xfrm>
          <a:custGeom>
            <a:avLst/>
            <a:gdLst>
              <a:gd name="connsiteX0" fmla="*/ 0 w 3903032"/>
              <a:gd name="connsiteY0" fmla="*/ 83414 h 834139"/>
              <a:gd name="connsiteX1" fmla="*/ 83414 w 3903032"/>
              <a:gd name="connsiteY1" fmla="*/ 0 h 834139"/>
              <a:gd name="connsiteX2" fmla="*/ 3819618 w 3903032"/>
              <a:gd name="connsiteY2" fmla="*/ 0 h 834139"/>
              <a:gd name="connsiteX3" fmla="*/ 3903032 w 3903032"/>
              <a:gd name="connsiteY3" fmla="*/ 83414 h 834139"/>
              <a:gd name="connsiteX4" fmla="*/ 3903032 w 3903032"/>
              <a:gd name="connsiteY4" fmla="*/ 750725 h 834139"/>
              <a:gd name="connsiteX5" fmla="*/ 3819618 w 3903032"/>
              <a:gd name="connsiteY5" fmla="*/ 834139 h 834139"/>
              <a:gd name="connsiteX6" fmla="*/ 83414 w 3903032"/>
              <a:gd name="connsiteY6" fmla="*/ 834139 h 834139"/>
              <a:gd name="connsiteX7" fmla="*/ 0 w 3903032"/>
              <a:gd name="connsiteY7" fmla="*/ 750725 h 834139"/>
              <a:gd name="connsiteX8" fmla="*/ 0 w 3903032"/>
              <a:gd name="connsiteY8" fmla="*/ 83414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834139">
                <a:moveTo>
                  <a:pt x="0" y="83414"/>
                </a:moveTo>
                <a:cubicBezTo>
                  <a:pt x="0" y="37346"/>
                  <a:pt x="37346" y="0"/>
                  <a:pt x="83414" y="0"/>
                </a:cubicBezTo>
                <a:lnTo>
                  <a:pt x="3819618" y="0"/>
                </a:lnTo>
                <a:cubicBezTo>
                  <a:pt x="3865686" y="0"/>
                  <a:pt x="3903032" y="37346"/>
                  <a:pt x="3903032" y="83414"/>
                </a:cubicBezTo>
                <a:lnTo>
                  <a:pt x="3903032" y="750725"/>
                </a:lnTo>
                <a:cubicBezTo>
                  <a:pt x="3903032" y="796793"/>
                  <a:pt x="3865686" y="834139"/>
                  <a:pt x="3819618" y="834139"/>
                </a:cubicBezTo>
                <a:lnTo>
                  <a:pt x="83414" y="834139"/>
                </a:lnTo>
                <a:cubicBezTo>
                  <a:pt x="37346" y="834139"/>
                  <a:pt x="0" y="796793"/>
                  <a:pt x="0" y="750725"/>
                </a:cubicBezTo>
                <a:lnTo>
                  <a:pt x="0" y="83414"/>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77771" tIns="77771" rIns="77771" bIns="77771"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accent1">
                    <a:lumMod val="50000"/>
                  </a:scheme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kern="1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Полилиния 3"/>
          <p:cNvSpPr/>
          <p:nvPr/>
        </p:nvSpPr>
        <p:spPr>
          <a:xfrm>
            <a:off x="5131895" y="1995962"/>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lvl="0" algn="ctr" defTabSz="622300">
              <a:lnSpc>
                <a:spcPct val="90000"/>
              </a:lnSpc>
              <a:spcAft>
                <a:spcPct val="35000"/>
              </a:spcAft>
            </a:pPr>
            <a:r>
              <a:rPr lang="ru-RU" sz="1400" b="1" dirty="0">
                <a:solidFill>
                  <a:schemeClr val="tx1"/>
                </a:solidFill>
                <a:latin typeface="Times New Roman" panose="02020603050405020304" pitchFamily="18" charset="0"/>
                <a:cs typeface="Times New Roman" panose="02020603050405020304" pitchFamily="18" charset="0"/>
              </a:rPr>
              <a:t>2021</a:t>
            </a:r>
          </a:p>
          <a:p>
            <a:pPr lvl="0" algn="ctr" defTabSz="622300">
              <a:lnSpc>
                <a:spcPct val="90000"/>
              </a:lnSpc>
              <a:spcAft>
                <a:spcPct val="35000"/>
              </a:spcAft>
            </a:pPr>
            <a:r>
              <a:rPr lang="ru-RU" sz="1400" b="1" dirty="0">
                <a:solidFill>
                  <a:schemeClr val="tx1"/>
                </a:solidFill>
                <a:latin typeface="Times New Roman" panose="02020603050405020304" pitchFamily="18" charset="0"/>
                <a:cs typeface="Times New Roman" panose="02020603050405020304" pitchFamily="18" charset="0"/>
              </a:rPr>
              <a:t>план</a:t>
            </a:r>
          </a:p>
        </p:txBody>
      </p:sp>
      <p:sp>
        <p:nvSpPr>
          <p:cNvPr id="7" name="Полилиния 6"/>
          <p:cNvSpPr/>
          <p:nvPr/>
        </p:nvSpPr>
        <p:spPr>
          <a:xfrm>
            <a:off x="5131895" y="2865295"/>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p>
        </p:txBody>
      </p:sp>
      <p:sp>
        <p:nvSpPr>
          <p:cNvPr id="8" name="Полилиния 7"/>
          <p:cNvSpPr/>
          <p:nvPr/>
        </p:nvSpPr>
        <p:spPr>
          <a:xfrm>
            <a:off x="5131895" y="3734628"/>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9" name="Полилиния 8"/>
          <p:cNvSpPr/>
          <p:nvPr/>
        </p:nvSpPr>
        <p:spPr>
          <a:xfrm>
            <a:off x="5131895" y="4603962"/>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5131895" y="5473295"/>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Aft>
                <a:spcPct val="35000"/>
              </a:spcAft>
            </a:pPr>
            <a:r>
              <a:rPr lang="ru-RU" sz="1100" b="1" dirty="0" smtClean="0">
                <a:solidFill>
                  <a:schemeClr val="tx1"/>
                </a:solidFill>
                <a:latin typeface="Times New Roman" panose="02020603050405020304" pitchFamily="18" charset="0"/>
                <a:cs typeface="Times New Roman" panose="02020603050405020304" pitchFamily="18" charset="0"/>
              </a:rPr>
              <a:t>145 000</a:t>
            </a:r>
            <a:endParaRPr lang="ru-RU" sz="1100" b="1" dirty="0">
              <a:solidFill>
                <a:schemeClr val="tx1"/>
              </a:solidFill>
              <a:latin typeface="Times New Roman" panose="02020603050405020304" pitchFamily="18" charset="0"/>
              <a:cs typeface="Times New Roman" panose="02020603050405020304" pitchFamily="18" charset="0"/>
            </a:endParaRPr>
          </a:p>
        </p:txBody>
      </p:sp>
      <p:sp>
        <p:nvSpPr>
          <p:cNvPr id="12" name="Полилиния 11"/>
          <p:cNvSpPr/>
          <p:nvPr/>
        </p:nvSpPr>
        <p:spPr>
          <a:xfrm>
            <a:off x="5924790" y="1995962"/>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lvl="0" algn="ctr" defTabSz="622300">
              <a:lnSpc>
                <a:spcPct val="90000"/>
              </a:lnSpc>
              <a:spcAft>
                <a:spcPct val="35000"/>
              </a:spcAft>
            </a:pPr>
            <a:r>
              <a:rPr lang="ru-RU" sz="1400" b="1" dirty="0">
                <a:solidFill>
                  <a:schemeClr val="tx1"/>
                </a:solidFill>
                <a:latin typeface="Times New Roman" panose="02020603050405020304" pitchFamily="18" charset="0"/>
                <a:cs typeface="Times New Roman" panose="02020603050405020304" pitchFamily="18" charset="0"/>
              </a:rPr>
              <a:t>2021</a:t>
            </a:r>
          </a:p>
          <a:p>
            <a:pPr lvl="0" algn="ctr" defTabSz="622300">
              <a:lnSpc>
                <a:spcPct val="90000"/>
              </a:lnSpc>
              <a:spcAft>
                <a:spcPct val="35000"/>
              </a:spcAft>
            </a:pPr>
            <a:r>
              <a:rPr lang="ru-RU" sz="1400" b="1" dirty="0">
                <a:solidFill>
                  <a:schemeClr val="tx1"/>
                </a:solidFill>
                <a:latin typeface="Times New Roman" panose="02020603050405020304" pitchFamily="18" charset="0"/>
                <a:cs typeface="Times New Roman" panose="02020603050405020304" pitchFamily="18" charset="0"/>
              </a:rPr>
              <a:t>факт</a:t>
            </a:r>
          </a:p>
        </p:txBody>
      </p:sp>
      <p:sp>
        <p:nvSpPr>
          <p:cNvPr id="16" name="Полилиния 15"/>
          <p:cNvSpPr/>
          <p:nvPr/>
        </p:nvSpPr>
        <p:spPr>
          <a:xfrm>
            <a:off x="5924790" y="2865295"/>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5924790" y="3734628"/>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9" name="Полилиния 18"/>
          <p:cNvSpPr/>
          <p:nvPr/>
        </p:nvSpPr>
        <p:spPr>
          <a:xfrm>
            <a:off x="5924790" y="4603962"/>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5924790" y="5473295"/>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174 804</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6717685" y="1995962"/>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2022</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6717685" y="2865295"/>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6717685" y="3734628"/>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6717685" y="4603962"/>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6717685" y="5473295"/>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145 500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7510580" y="1995962"/>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2023</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7510580" y="2865295"/>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p>
        </p:txBody>
      </p:sp>
      <p:sp>
        <p:nvSpPr>
          <p:cNvPr id="29" name="Полилиния 28"/>
          <p:cNvSpPr/>
          <p:nvPr/>
        </p:nvSpPr>
        <p:spPr>
          <a:xfrm>
            <a:off x="7510580" y="3734628"/>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7510580" y="4603962"/>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7510580" y="5473295"/>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146 </a:t>
            </a:r>
            <a:r>
              <a:rPr lang="ru-RU" sz="1100" b="1" dirty="0">
                <a:solidFill>
                  <a:schemeClr val="tx1"/>
                </a:solidFill>
                <a:latin typeface="Times New Roman" panose="02020603050405020304" pitchFamily="18" charset="0"/>
                <a:cs typeface="Times New Roman" panose="02020603050405020304" pitchFamily="18" charset="0"/>
              </a:rPr>
              <a:t>0</a:t>
            </a:r>
            <a:r>
              <a:rPr lang="ru-RU" sz="1100" b="1" kern="1200" dirty="0" smtClean="0">
                <a:solidFill>
                  <a:schemeClr val="tx1"/>
                </a:solidFill>
                <a:latin typeface="Times New Roman" panose="02020603050405020304" pitchFamily="18" charset="0"/>
                <a:cs typeface="Times New Roman" panose="02020603050405020304" pitchFamily="18" charset="0"/>
              </a:rPr>
              <a:t>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8303475" y="1995962"/>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2024</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8303475" y="2865295"/>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6" name="Полилиния 35"/>
          <p:cNvSpPr/>
          <p:nvPr/>
        </p:nvSpPr>
        <p:spPr>
          <a:xfrm>
            <a:off x="8303475" y="3734628"/>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7" name="Полилиния 36"/>
          <p:cNvSpPr/>
          <p:nvPr/>
        </p:nvSpPr>
        <p:spPr>
          <a:xfrm>
            <a:off x="8303475" y="4603962"/>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8303475" y="5473295"/>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146 000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pic>
        <p:nvPicPr>
          <p:cNvPr id="17" name="Picture 2" descr="T:\Сектор финансирования\sistema upravleniya kadrami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5706" y="1304764"/>
            <a:ext cx="2500112" cy="11815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«Развитие потенциала государственного управления»</a:t>
            </a:r>
          </a:p>
        </p:txBody>
      </p:sp>
      <p:cxnSp>
        <p:nvCxnSpPr>
          <p:cNvPr id="14" name="Прямая соединительная линия 13"/>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Tree>
    <p:extLst>
      <p:ext uri="{BB962C8B-B14F-4D97-AF65-F5344CB8AC3E}">
        <p14:creationId xmlns:p14="http://schemas.microsoft.com/office/powerpoint/2010/main" val="10083664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schemeClr val="tx1"/>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07504" y="6230638"/>
            <a:ext cx="4104456" cy="400110"/>
          </a:xfrm>
          <a:prstGeom prst="rect">
            <a:avLst/>
          </a:prstGeom>
        </p:spPr>
        <p:txBody>
          <a:bodyPr wrap="square">
            <a:spAutoFit/>
          </a:bodyPr>
          <a:lstStyle/>
          <a:p>
            <a:endParaRPr lang="ru-RU" sz="1000" i="1" dirty="0">
              <a:latin typeface="Times New Roman" panose="02020603050405020304" pitchFamily="18" charset="0"/>
              <a:cs typeface="Times New Roman" panose="02020603050405020304" pitchFamily="18" charset="0"/>
            </a:endParaRPr>
          </a:p>
          <a:p>
            <a:endParaRPr lang="ru-RU" sz="1000" i="1" dirty="0">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52337" y="818208"/>
            <a:ext cx="6152412" cy="1622203"/>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600" b="1" i="1" dirty="0" smtClean="0">
                <a:solidFill>
                  <a:schemeClr val="tx1"/>
                </a:solidFill>
                <a:latin typeface="Times New Roman" panose="02020603050405020304" pitchFamily="18" charset="0"/>
                <a:cs typeface="Times New Roman" panose="02020603050405020304" pitchFamily="18" charset="0"/>
              </a:rPr>
              <a:t>Цели программы:</a:t>
            </a:r>
            <a:r>
              <a:rPr lang="ru-RU" sz="1600" dirty="0" smtClean="0">
                <a:solidFill>
                  <a:schemeClr val="tx1"/>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pPr>
            <a:r>
              <a:rPr lang="ru-RU" sz="1400" dirty="0">
                <a:solidFill>
                  <a:schemeClr val="tx1"/>
                </a:solidFill>
                <a:latin typeface="Times New Roman" panose="02020603050405020304" pitchFamily="18" charset="0"/>
                <a:cs typeface="Times New Roman" panose="02020603050405020304" pitchFamily="18" charset="0"/>
              </a:rPr>
              <a:t>обеспечение доступности качественного образования, ориентированного на формирование конкурентоспособной личности, отвечающей требованиям инновационного развития экономики, обладающей навыками проектирования собственной профессиональной карьеры и достижения современных стандартов качества жизни на основе общечеловеческих ценностей и активной гражданской позиции</a:t>
            </a:r>
          </a:p>
          <a:p>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47779" y="2903549"/>
            <a:ext cx="4209357" cy="323165"/>
          </a:xfrm>
          <a:prstGeom prst="rect">
            <a:avLst/>
          </a:prstGeom>
          <a:noFill/>
        </p:spPr>
        <p:txBody>
          <a:bodyPr wrap="none" rtlCol="0">
            <a:spAutoFit/>
          </a:bodyPr>
          <a:lstStyle/>
          <a:p>
            <a:r>
              <a:rPr lang="ru-RU" sz="1500" b="1" dirty="0" smtClean="0">
                <a:latin typeface="Times New Roman" panose="02020603050405020304" pitchFamily="18" charset="0"/>
                <a:cs typeface="Times New Roman" panose="02020603050405020304" pitchFamily="18" charset="0"/>
              </a:rPr>
              <a:t>Расходы республиканского бюджета, млн. руб.</a:t>
            </a:r>
            <a:endParaRPr lang="ru-RU" sz="1500" b="1" dirty="0">
              <a:latin typeface="Times New Roman" panose="02020603050405020304" pitchFamily="18" charset="0"/>
              <a:cs typeface="Times New Roman" panose="02020603050405020304" pitchFamily="18" charset="0"/>
            </a:endParaRPr>
          </a:p>
        </p:txBody>
      </p:sp>
      <p:graphicFrame>
        <p:nvGraphicFramePr>
          <p:cNvPr id="12" name="Диаграмма 11"/>
          <p:cNvGraphicFramePr>
            <a:graphicFrameLocks/>
          </p:cNvGraphicFramePr>
          <p:nvPr>
            <p:extLst>
              <p:ext uri="{D42A27DB-BD31-4B8C-83A1-F6EECF244321}">
                <p14:modId xmlns:p14="http://schemas.microsoft.com/office/powerpoint/2010/main" val="929044142"/>
              </p:ext>
            </p:extLst>
          </p:nvPr>
        </p:nvGraphicFramePr>
        <p:xfrm>
          <a:off x="147780" y="3356992"/>
          <a:ext cx="4280204" cy="3073700"/>
        </p:xfrm>
        <a:graphic>
          <a:graphicData uri="http://schemas.openxmlformats.org/drawingml/2006/chart">
            <c:chart xmlns:c="http://schemas.openxmlformats.org/drawingml/2006/chart" xmlns:r="http://schemas.openxmlformats.org/officeDocument/2006/relationships" r:id="rId3"/>
          </a:graphicData>
        </a:graphic>
      </p:graphicFrame>
      <p:sp>
        <p:nvSpPr>
          <p:cNvPr id="7" name="Номер слайда 6"/>
          <p:cNvSpPr>
            <a:spLocks noGrp="1"/>
          </p:cNvSpPr>
          <p:nvPr>
            <p:ph type="sldNum" sz="quarter" idx="12"/>
          </p:nvPr>
        </p:nvSpPr>
        <p:spPr/>
        <p:txBody>
          <a:bodyPr/>
          <a:lstStyle/>
          <a:p>
            <a:pPr>
              <a:defRPr/>
            </a:pPr>
            <a:fld id="{667CCBFA-BFB9-4E9F-B6F6-694D72409F22}" type="slidenum">
              <a:rPr lang="ru-RU" smtClean="0"/>
              <a:pPr>
                <a:defRPr/>
              </a:pPr>
              <a:t>44</a:t>
            </a:fld>
            <a:endParaRPr lang="ru-RU" dirty="0"/>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849087"/>
            <a:ext cx="2520280" cy="1591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Заголовок 1"/>
          <p:cNvSpPr txBox="1">
            <a:spLocks/>
          </p:cNvSpPr>
          <p:nvPr/>
        </p:nvSpPr>
        <p:spPr>
          <a:xfrm>
            <a:off x="259728" y="0"/>
            <a:ext cx="7613500" cy="50405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a:t>
            </a:r>
            <a:r>
              <a:rPr lang="ru-RU" sz="1800" dirty="0">
                <a:solidFill>
                  <a:schemeClr val="tx1"/>
                </a:solidFill>
                <a:effectLst/>
                <a:latin typeface="Times New Roman" panose="02020603050405020304" pitchFamily="18" charset="0"/>
                <a:cs typeface="Times New Roman" panose="02020603050405020304" pitchFamily="18" charset="0"/>
              </a:rPr>
              <a:t>Развитие образования</a:t>
            </a:r>
            <a:r>
              <a:rPr lang="ru-RU" sz="1800" dirty="0" smtClean="0">
                <a:solidFill>
                  <a:schemeClr val="tx1"/>
                </a:solidFill>
                <a:effectLst/>
                <a:latin typeface="Times New Roman" panose="02020603050405020304" pitchFamily="18" charset="0"/>
                <a:cs typeface="Times New Roman" panose="02020603050405020304" pitchFamily="18" charset="0"/>
              </a:rPr>
              <a:t>»</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5" name="Прямая соединительная линия 1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8" name="Полилиния 17"/>
          <p:cNvSpPr/>
          <p:nvPr/>
        </p:nvSpPr>
        <p:spPr>
          <a:xfrm>
            <a:off x="4571999" y="2569724"/>
            <a:ext cx="4292033" cy="495407"/>
          </a:xfrm>
          <a:custGeom>
            <a:avLst/>
            <a:gdLst>
              <a:gd name="connsiteX0" fmla="*/ 0 w 3853061"/>
              <a:gd name="connsiteY0" fmla="*/ 55534 h 555336"/>
              <a:gd name="connsiteX1" fmla="*/ 55534 w 3853061"/>
              <a:gd name="connsiteY1" fmla="*/ 0 h 555336"/>
              <a:gd name="connsiteX2" fmla="*/ 3797527 w 3853061"/>
              <a:gd name="connsiteY2" fmla="*/ 0 h 555336"/>
              <a:gd name="connsiteX3" fmla="*/ 3853061 w 3853061"/>
              <a:gd name="connsiteY3" fmla="*/ 55534 h 555336"/>
              <a:gd name="connsiteX4" fmla="*/ 3853061 w 3853061"/>
              <a:gd name="connsiteY4" fmla="*/ 499802 h 555336"/>
              <a:gd name="connsiteX5" fmla="*/ 3797527 w 3853061"/>
              <a:gd name="connsiteY5" fmla="*/ 555336 h 555336"/>
              <a:gd name="connsiteX6" fmla="*/ 55534 w 3853061"/>
              <a:gd name="connsiteY6" fmla="*/ 555336 h 555336"/>
              <a:gd name="connsiteX7" fmla="*/ 0 w 3853061"/>
              <a:gd name="connsiteY7" fmla="*/ 499802 h 555336"/>
              <a:gd name="connsiteX8" fmla="*/ 0 w 3853061"/>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3061" h="555336">
                <a:moveTo>
                  <a:pt x="0" y="55534"/>
                </a:moveTo>
                <a:cubicBezTo>
                  <a:pt x="0" y="24863"/>
                  <a:pt x="24863" y="0"/>
                  <a:pt x="55534" y="0"/>
                </a:cubicBezTo>
                <a:lnTo>
                  <a:pt x="3797527" y="0"/>
                </a:lnTo>
                <a:cubicBezTo>
                  <a:pt x="3828198" y="0"/>
                  <a:pt x="3853061" y="24863"/>
                  <a:pt x="3853061" y="55534"/>
                </a:cubicBezTo>
                <a:lnTo>
                  <a:pt x="3853061" y="499802"/>
                </a:lnTo>
                <a:cubicBezTo>
                  <a:pt x="3853061" y="530473"/>
                  <a:pt x="3828198" y="555336"/>
                  <a:pt x="3797527"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2"/>
          </a:lnRef>
          <a:fillRef idx="2">
            <a:schemeClr val="accent2"/>
          </a:fillRef>
          <a:effectRef idx="1">
            <a:schemeClr val="accent2"/>
          </a:effectRef>
          <a:fontRef idx="minor">
            <a:schemeClr val="dk1"/>
          </a:fontRef>
        </p:style>
        <p:txBody>
          <a:bodyPr spcFirstLastPara="0" vert="horz" wrap="square" lIns="69605" tIns="69605" rIns="69605" bIns="69605" numCol="1" spcCol="1270" anchor="ctr" anchorCtr="0">
            <a:noAutofit/>
          </a:bodyPr>
          <a:lstStyle/>
          <a:p>
            <a:pPr lvl="0" algn="ctr" defTabSz="622300">
              <a:lnSpc>
                <a:spcPct val="90000"/>
              </a:lnSpc>
              <a:spcBef>
                <a:spcPct val="0"/>
              </a:spcBef>
              <a:spcAft>
                <a:spcPct val="35000"/>
              </a:spcAft>
            </a:pPr>
            <a:r>
              <a:rPr lang="ru-RU" sz="1400" b="1" i="1" kern="1200" dirty="0" smtClean="0">
                <a:solidFill>
                  <a:schemeClr val="tx1"/>
                </a:solidFill>
                <a:latin typeface="Times New Roman" panose="02020603050405020304" pitchFamily="18" charset="0"/>
                <a:cs typeface="Times New Roman" panose="02020603050405020304" pitchFamily="18" charset="0"/>
              </a:rPr>
              <a:t>Расходы в разрезе подпрограмм в 2021 году, млн. руб.</a:t>
            </a:r>
          </a:p>
        </p:txBody>
      </p:sp>
      <p:sp>
        <p:nvSpPr>
          <p:cNvPr id="19" name="Полилиния 18"/>
          <p:cNvSpPr/>
          <p:nvPr/>
        </p:nvSpPr>
        <p:spPr>
          <a:xfrm>
            <a:off x="4572000" y="3163060"/>
            <a:ext cx="2792464" cy="288000"/>
          </a:xfrm>
          <a:custGeom>
            <a:avLst/>
            <a:gdLst>
              <a:gd name="connsiteX0" fmla="*/ 0 w 1429934"/>
              <a:gd name="connsiteY0" fmla="*/ 36617 h 366166"/>
              <a:gd name="connsiteX1" fmla="*/ 36617 w 1429934"/>
              <a:gd name="connsiteY1" fmla="*/ 0 h 366166"/>
              <a:gd name="connsiteX2" fmla="*/ 1393317 w 1429934"/>
              <a:gd name="connsiteY2" fmla="*/ 0 h 366166"/>
              <a:gd name="connsiteX3" fmla="*/ 1429934 w 1429934"/>
              <a:gd name="connsiteY3" fmla="*/ 36617 h 366166"/>
              <a:gd name="connsiteX4" fmla="*/ 1429934 w 1429934"/>
              <a:gd name="connsiteY4" fmla="*/ 329549 h 366166"/>
              <a:gd name="connsiteX5" fmla="*/ 1393317 w 1429934"/>
              <a:gd name="connsiteY5" fmla="*/ 366166 h 366166"/>
              <a:gd name="connsiteX6" fmla="*/ 36617 w 1429934"/>
              <a:gd name="connsiteY6" fmla="*/ 366166 h 366166"/>
              <a:gd name="connsiteX7" fmla="*/ 0 w 1429934"/>
              <a:gd name="connsiteY7" fmla="*/ 329549 h 366166"/>
              <a:gd name="connsiteX8" fmla="*/ 0 w 1429934"/>
              <a:gd name="connsiteY8" fmla="*/ 36617 h 36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934" h="366166">
                <a:moveTo>
                  <a:pt x="0" y="36617"/>
                </a:moveTo>
                <a:cubicBezTo>
                  <a:pt x="0" y="16394"/>
                  <a:pt x="16394" y="0"/>
                  <a:pt x="36617" y="0"/>
                </a:cubicBezTo>
                <a:lnTo>
                  <a:pt x="1393317" y="0"/>
                </a:lnTo>
                <a:cubicBezTo>
                  <a:pt x="1413540" y="0"/>
                  <a:pt x="1429934" y="16394"/>
                  <a:pt x="1429934" y="36617"/>
                </a:cubicBezTo>
                <a:lnTo>
                  <a:pt x="1429934" y="329549"/>
                </a:lnTo>
                <a:cubicBezTo>
                  <a:pt x="1429934" y="349772"/>
                  <a:pt x="1413540" y="366166"/>
                  <a:pt x="1393317" y="366166"/>
                </a:cubicBezTo>
                <a:lnTo>
                  <a:pt x="36617" y="366166"/>
                </a:lnTo>
                <a:cubicBezTo>
                  <a:pt x="16394" y="366166"/>
                  <a:pt x="0" y="349772"/>
                  <a:pt x="0" y="329549"/>
                </a:cubicBezTo>
                <a:lnTo>
                  <a:pt x="0" y="3661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2"/>
          </a:lnRef>
          <a:fillRef idx="2">
            <a:schemeClr val="accent2"/>
          </a:fillRef>
          <a:effectRef idx="1">
            <a:schemeClr val="accent2"/>
          </a:effectRef>
          <a:fontRef idx="minor">
            <a:schemeClr val="dk1"/>
          </a:fontRef>
        </p:style>
        <p:txBody>
          <a:bodyPr spcFirstLastPara="0" vert="horz" wrap="square" lIns="64065" tIns="64065" rIns="64065" bIns="64065"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Подпрограмма</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4579924" y="3573016"/>
            <a:ext cx="2792464" cy="324000"/>
          </a:xfrm>
          <a:custGeom>
            <a:avLst/>
            <a:gdLst>
              <a:gd name="connsiteX0" fmla="*/ 0 w 1429934"/>
              <a:gd name="connsiteY0" fmla="*/ 55534 h 555336"/>
              <a:gd name="connsiteX1" fmla="*/ 55534 w 1429934"/>
              <a:gd name="connsiteY1" fmla="*/ 0 h 555336"/>
              <a:gd name="connsiteX2" fmla="*/ 1374400 w 1429934"/>
              <a:gd name="connsiteY2" fmla="*/ 0 h 555336"/>
              <a:gd name="connsiteX3" fmla="*/ 1429934 w 1429934"/>
              <a:gd name="connsiteY3" fmla="*/ 55534 h 555336"/>
              <a:gd name="connsiteX4" fmla="*/ 1429934 w 1429934"/>
              <a:gd name="connsiteY4" fmla="*/ 499802 h 555336"/>
              <a:gd name="connsiteX5" fmla="*/ 1374400 w 1429934"/>
              <a:gd name="connsiteY5" fmla="*/ 555336 h 555336"/>
              <a:gd name="connsiteX6" fmla="*/ 55534 w 1429934"/>
              <a:gd name="connsiteY6" fmla="*/ 555336 h 555336"/>
              <a:gd name="connsiteX7" fmla="*/ 0 w 1429934"/>
              <a:gd name="connsiteY7" fmla="*/ 499802 h 555336"/>
              <a:gd name="connsiteX8" fmla="*/ 0 w 1429934"/>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934" h="555336">
                <a:moveTo>
                  <a:pt x="0" y="55534"/>
                </a:moveTo>
                <a:cubicBezTo>
                  <a:pt x="0" y="24863"/>
                  <a:pt x="24863" y="0"/>
                  <a:pt x="55534" y="0"/>
                </a:cubicBezTo>
                <a:lnTo>
                  <a:pt x="1374400" y="0"/>
                </a:lnTo>
                <a:cubicBezTo>
                  <a:pt x="1405071" y="0"/>
                  <a:pt x="1429934" y="24863"/>
                  <a:pt x="1429934" y="55534"/>
                </a:cubicBezTo>
                <a:lnTo>
                  <a:pt x="1429934" y="499802"/>
                </a:lnTo>
                <a:cubicBezTo>
                  <a:pt x="1429934" y="530473"/>
                  <a:pt x="1405071" y="555336"/>
                  <a:pt x="1374400"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2"/>
          </a:lnRef>
          <a:fillRef idx="2">
            <a:schemeClr val="accent2"/>
          </a:fillRef>
          <a:effectRef idx="1">
            <a:schemeClr val="accent2"/>
          </a:effectRef>
          <a:fontRef idx="minor">
            <a:schemeClr val="dk1"/>
          </a:fontRef>
        </p:style>
        <p:txBody>
          <a:bodyPr spcFirstLastPara="0" vert="horz" wrap="square" lIns="61985" tIns="61985" rIns="61985" bIns="61985" numCol="1" spcCol="1270" anchor="ctr" anchorCtr="0">
            <a:noAutofit/>
          </a:bodyPr>
          <a:lstStyle/>
          <a:p>
            <a:pPr lvl="0" algn="ctr" defTabSz="533400">
              <a:lnSpc>
                <a:spcPct val="90000"/>
              </a:lnSpc>
              <a:spcBef>
                <a:spcPct val="0"/>
              </a:spcBef>
              <a:spcAft>
                <a:spcPct val="35000"/>
              </a:spcAft>
            </a:pPr>
            <a:r>
              <a:rPr lang="ru-RU" sz="1100" kern="1200" dirty="0" smtClean="0">
                <a:solidFill>
                  <a:schemeClr val="tx1"/>
                </a:solidFill>
                <a:latin typeface="Times New Roman" panose="02020603050405020304" pitchFamily="18" charset="0"/>
                <a:cs typeface="Times New Roman" panose="02020603050405020304" pitchFamily="18" charset="0"/>
              </a:rPr>
              <a:t>Государственная поддержка развития образования</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4579924" y="3978225"/>
            <a:ext cx="2792464" cy="324000"/>
          </a:xfrm>
          <a:custGeom>
            <a:avLst/>
            <a:gdLst>
              <a:gd name="connsiteX0" fmla="*/ 0 w 1429934"/>
              <a:gd name="connsiteY0" fmla="*/ 55534 h 555336"/>
              <a:gd name="connsiteX1" fmla="*/ 55534 w 1429934"/>
              <a:gd name="connsiteY1" fmla="*/ 0 h 555336"/>
              <a:gd name="connsiteX2" fmla="*/ 1374400 w 1429934"/>
              <a:gd name="connsiteY2" fmla="*/ 0 h 555336"/>
              <a:gd name="connsiteX3" fmla="*/ 1429934 w 1429934"/>
              <a:gd name="connsiteY3" fmla="*/ 55534 h 555336"/>
              <a:gd name="connsiteX4" fmla="*/ 1429934 w 1429934"/>
              <a:gd name="connsiteY4" fmla="*/ 499802 h 555336"/>
              <a:gd name="connsiteX5" fmla="*/ 1374400 w 1429934"/>
              <a:gd name="connsiteY5" fmla="*/ 555336 h 555336"/>
              <a:gd name="connsiteX6" fmla="*/ 55534 w 1429934"/>
              <a:gd name="connsiteY6" fmla="*/ 555336 h 555336"/>
              <a:gd name="connsiteX7" fmla="*/ 0 w 1429934"/>
              <a:gd name="connsiteY7" fmla="*/ 499802 h 555336"/>
              <a:gd name="connsiteX8" fmla="*/ 0 w 1429934"/>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934" h="555336">
                <a:moveTo>
                  <a:pt x="0" y="55534"/>
                </a:moveTo>
                <a:cubicBezTo>
                  <a:pt x="0" y="24863"/>
                  <a:pt x="24863" y="0"/>
                  <a:pt x="55534" y="0"/>
                </a:cubicBezTo>
                <a:lnTo>
                  <a:pt x="1374400" y="0"/>
                </a:lnTo>
                <a:cubicBezTo>
                  <a:pt x="1405071" y="0"/>
                  <a:pt x="1429934" y="24863"/>
                  <a:pt x="1429934" y="55534"/>
                </a:cubicBezTo>
                <a:lnTo>
                  <a:pt x="1429934" y="499802"/>
                </a:lnTo>
                <a:cubicBezTo>
                  <a:pt x="1429934" y="530473"/>
                  <a:pt x="1405071" y="555336"/>
                  <a:pt x="1374400"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2"/>
          </a:lnRef>
          <a:fillRef idx="2">
            <a:schemeClr val="accent2"/>
          </a:fillRef>
          <a:effectRef idx="1">
            <a:schemeClr val="accent2"/>
          </a:effectRef>
          <a:fontRef idx="minor">
            <a:schemeClr val="dk1"/>
          </a:fontRef>
        </p:style>
        <p:txBody>
          <a:bodyPr spcFirstLastPara="0" vert="horz" wrap="square" lIns="61985" tIns="61985" rIns="61985" bIns="61985" numCol="1" spcCol="1270" anchor="ctr" anchorCtr="0">
            <a:noAutofit/>
          </a:bodyPr>
          <a:lstStyle/>
          <a:p>
            <a:pPr lvl="0" algn="ctr" defTabSz="533400">
              <a:lnSpc>
                <a:spcPct val="90000"/>
              </a:lnSpc>
              <a:spcBef>
                <a:spcPct val="0"/>
              </a:spcBef>
              <a:spcAft>
                <a:spcPct val="35000"/>
              </a:spcAft>
            </a:pPr>
            <a:r>
              <a:rPr lang="ru-RU" sz="1100" kern="1200" dirty="0" smtClean="0">
                <a:solidFill>
                  <a:schemeClr val="tx1"/>
                </a:solidFill>
                <a:latin typeface="Times New Roman" panose="02020603050405020304" pitchFamily="18" charset="0"/>
                <a:cs typeface="Times New Roman" panose="02020603050405020304" pitchFamily="18" charset="0"/>
              </a:rPr>
              <a:t>Молодежь Чувашской Республики</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4579924" y="4383434"/>
            <a:ext cx="2792464" cy="324000"/>
          </a:xfrm>
          <a:custGeom>
            <a:avLst/>
            <a:gdLst>
              <a:gd name="connsiteX0" fmla="*/ 0 w 1429934"/>
              <a:gd name="connsiteY0" fmla="*/ 55534 h 555336"/>
              <a:gd name="connsiteX1" fmla="*/ 55534 w 1429934"/>
              <a:gd name="connsiteY1" fmla="*/ 0 h 555336"/>
              <a:gd name="connsiteX2" fmla="*/ 1374400 w 1429934"/>
              <a:gd name="connsiteY2" fmla="*/ 0 h 555336"/>
              <a:gd name="connsiteX3" fmla="*/ 1429934 w 1429934"/>
              <a:gd name="connsiteY3" fmla="*/ 55534 h 555336"/>
              <a:gd name="connsiteX4" fmla="*/ 1429934 w 1429934"/>
              <a:gd name="connsiteY4" fmla="*/ 499802 h 555336"/>
              <a:gd name="connsiteX5" fmla="*/ 1374400 w 1429934"/>
              <a:gd name="connsiteY5" fmla="*/ 555336 h 555336"/>
              <a:gd name="connsiteX6" fmla="*/ 55534 w 1429934"/>
              <a:gd name="connsiteY6" fmla="*/ 555336 h 555336"/>
              <a:gd name="connsiteX7" fmla="*/ 0 w 1429934"/>
              <a:gd name="connsiteY7" fmla="*/ 499802 h 555336"/>
              <a:gd name="connsiteX8" fmla="*/ 0 w 1429934"/>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934" h="555336">
                <a:moveTo>
                  <a:pt x="0" y="55534"/>
                </a:moveTo>
                <a:cubicBezTo>
                  <a:pt x="0" y="24863"/>
                  <a:pt x="24863" y="0"/>
                  <a:pt x="55534" y="0"/>
                </a:cubicBezTo>
                <a:lnTo>
                  <a:pt x="1374400" y="0"/>
                </a:lnTo>
                <a:cubicBezTo>
                  <a:pt x="1405071" y="0"/>
                  <a:pt x="1429934" y="24863"/>
                  <a:pt x="1429934" y="55534"/>
                </a:cubicBezTo>
                <a:lnTo>
                  <a:pt x="1429934" y="499802"/>
                </a:lnTo>
                <a:cubicBezTo>
                  <a:pt x="1429934" y="530473"/>
                  <a:pt x="1405071" y="555336"/>
                  <a:pt x="1374400"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2"/>
          </a:lnRef>
          <a:fillRef idx="2">
            <a:schemeClr val="accent2"/>
          </a:fillRef>
          <a:effectRef idx="1">
            <a:schemeClr val="accent2"/>
          </a:effectRef>
          <a:fontRef idx="minor">
            <a:schemeClr val="dk1"/>
          </a:fontRef>
        </p:style>
        <p:txBody>
          <a:bodyPr spcFirstLastPara="0" vert="horz" wrap="square" lIns="61985" tIns="61985" rIns="61985" bIns="61985" numCol="1" spcCol="1270" anchor="ctr" anchorCtr="0">
            <a:noAutofit/>
          </a:bodyPr>
          <a:lstStyle/>
          <a:p>
            <a:pPr lvl="0" algn="ctr" defTabSz="533400">
              <a:lnSpc>
                <a:spcPct val="90000"/>
              </a:lnSpc>
              <a:spcBef>
                <a:spcPct val="0"/>
              </a:spcBef>
              <a:spcAft>
                <a:spcPct val="35000"/>
              </a:spcAft>
            </a:pPr>
            <a:r>
              <a:rPr lang="ru-RU" sz="1100" kern="1200" dirty="0" smtClean="0">
                <a:solidFill>
                  <a:schemeClr val="tx1"/>
                </a:solidFill>
                <a:latin typeface="Times New Roman" panose="02020603050405020304" pitchFamily="18" charset="0"/>
                <a:cs typeface="Times New Roman" panose="02020603050405020304" pitchFamily="18" charset="0"/>
              </a:rPr>
              <a:t>Комплексное развитие профессионального образования</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4540717" y="4814775"/>
            <a:ext cx="2792464" cy="324000"/>
          </a:xfrm>
          <a:custGeom>
            <a:avLst/>
            <a:gdLst>
              <a:gd name="connsiteX0" fmla="*/ 0 w 1429934"/>
              <a:gd name="connsiteY0" fmla="*/ 55534 h 555336"/>
              <a:gd name="connsiteX1" fmla="*/ 55534 w 1429934"/>
              <a:gd name="connsiteY1" fmla="*/ 0 h 555336"/>
              <a:gd name="connsiteX2" fmla="*/ 1374400 w 1429934"/>
              <a:gd name="connsiteY2" fmla="*/ 0 h 555336"/>
              <a:gd name="connsiteX3" fmla="*/ 1429934 w 1429934"/>
              <a:gd name="connsiteY3" fmla="*/ 55534 h 555336"/>
              <a:gd name="connsiteX4" fmla="*/ 1429934 w 1429934"/>
              <a:gd name="connsiteY4" fmla="*/ 499802 h 555336"/>
              <a:gd name="connsiteX5" fmla="*/ 1374400 w 1429934"/>
              <a:gd name="connsiteY5" fmla="*/ 555336 h 555336"/>
              <a:gd name="connsiteX6" fmla="*/ 55534 w 1429934"/>
              <a:gd name="connsiteY6" fmla="*/ 555336 h 555336"/>
              <a:gd name="connsiteX7" fmla="*/ 0 w 1429934"/>
              <a:gd name="connsiteY7" fmla="*/ 499802 h 555336"/>
              <a:gd name="connsiteX8" fmla="*/ 0 w 1429934"/>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934" h="555336">
                <a:moveTo>
                  <a:pt x="0" y="55534"/>
                </a:moveTo>
                <a:cubicBezTo>
                  <a:pt x="0" y="24863"/>
                  <a:pt x="24863" y="0"/>
                  <a:pt x="55534" y="0"/>
                </a:cubicBezTo>
                <a:lnTo>
                  <a:pt x="1374400" y="0"/>
                </a:lnTo>
                <a:cubicBezTo>
                  <a:pt x="1405071" y="0"/>
                  <a:pt x="1429934" y="24863"/>
                  <a:pt x="1429934" y="55534"/>
                </a:cubicBezTo>
                <a:lnTo>
                  <a:pt x="1429934" y="499802"/>
                </a:lnTo>
                <a:cubicBezTo>
                  <a:pt x="1429934" y="530473"/>
                  <a:pt x="1405071" y="555336"/>
                  <a:pt x="1374400"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2"/>
          </a:lnRef>
          <a:fillRef idx="2">
            <a:schemeClr val="accent2"/>
          </a:fillRef>
          <a:effectRef idx="1">
            <a:schemeClr val="accent2"/>
          </a:effectRef>
          <a:fontRef idx="minor">
            <a:schemeClr val="dk1"/>
          </a:fontRef>
        </p:style>
        <p:txBody>
          <a:bodyPr spcFirstLastPara="0" vert="horz" wrap="square" lIns="61985" tIns="61985" rIns="61985" bIns="61985" numCol="1" spcCol="1270" anchor="ctr" anchorCtr="0">
            <a:noAutofit/>
          </a:bodyPr>
          <a:lstStyle/>
          <a:p>
            <a:pPr lvl="0" algn="ctr" defTabSz="533400">
              <a:lnSpc>
                <a:spcPct val="90000"/>
              </a:lnSpc>
              <a:spcBef>
                <a:spcPct val="0"/>
              </a:spcBef>
              <a:spcAft>
                <a:spcPct val="35000"/>
              </a:spcAft>
            </a:pPr>
            <a:r>
              <a:rPr lang="ru-RU" sz="1100" kern="1200" dirty="0" smtClean="0">
                <a:solidFill>
                  <a:schemeClr val="tx1"/>
                </a:solidFill>
                <a:latin typeface="Times New Roman" panose="02020603050405020304" pitchFamily="18" charset="0"/>
                <a:cs typeface="Times New Roman" panose="02020603050405020304" pitchFamily="18" charset="0"/>
              </a:rPr>
              <a:t>Создание новых мест в общеобразовательных организациях</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24" name="Полилиния 23"/>
          <p:cNvSpPr/>
          <p:nvPr/>
        </p:nvSpPr>
        <p:spPr>
          <a:xfrm>
            <a:off x="4579924" y="6165304"/>
            <a:ext cx="2792464" cy="324000"/>
          </a:xfrm>
          <a:custGeom>
            <a:avLst/>
            <a:gdLst>
              <a:gd name="connsiteX0" fmla="*/ 0 w 1429934"/>
              <a:gd name="connsiteY0" fmla="*/ 55534 h 555336"/>
              <a:gd name="connsiteX1" fmla="*/ 55534 w 1429934"/>
              <a:gd name="connsiteY1" fmla="*/ 0 h 555336"/>
              <a:gd name="connsiteX2" fmla="*/ 1374400 w 1429934"/>
              <a:gd name="connsiteY2" fmla="*/ 0 h 555336"/>
              <a:gd name="connsiteX3" fmla="*/ 1429934 w 1429934"/>
              <a:gd name="connsiteY3" fmla="*/ 55534 h 555336"/>
              <a:gd name="connsiteX4" fmla="*/ 1429934 w 1429934"/>
              <a:gd name="connsiteY4" fmla="*/ 499802 h 555336"/>
              <a:gd name="connsiteX5" fmla="*/ 1374400 w 1429934"/>
              <a:gd name="connsiteY5" fmla="*/ 555336 h 555336"/>
              <a:gd name="connsiteX6" fmla="*/ 55534 w 1429934"/>
              <a:gd name="connsiteY6" fmla="*/ 555336 h 555336"/>
              <a:gd name="connsiteX7" fmla="*/ 0 w 1429934"/>
              <a:gd name="connsiteY7" fmla="*/ 499802 h 555336"/>
              <a:gd name="connsiteX8" fmla="*/ 0 w 1429934"/>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934" h="555336">
                <a:moveTo>
                  <a:pt x="0" y="55534"/>
                </a:moveTo>
                <a:cubicBezTo>
                  <a:pt x="0" y="24863"/>
                  <a:pt x="24863" y="0"/>
                  <a:pt x="55534" y="0"/>
                </a:cubicBezTo>
                <a:lnTo>
                  <a:pt x="1374400" y="0"/>
                </a:lnTo>
                <a:cubicBezTo>
                  <a:pt x="1405071" y="0"/>
                  <a:pt x="1429934" y="24863"/>
                  <a:pt x="1429934" y="55534"/>
                </a:cubicBezTo>
                <a:lnTo>
                  <a:pt x="1429934" y="499802"/>
                </a:lnTo>
                <a:cubicBezTo>
                  <a:pt x="1429934" y="530473"/>
                  <a:pt x="1405071" y="555336"/>
                  <a:pt x="1374400"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2"/>
          </a:lnRef>
          <a:fillRef idx="2">
            <a:schemeClr val="accent2"/>
          </a:fillRef>
          <a:effectRef idx="1">
            <a:schemeClr val="accent2"/>
          </a:effectRef>
          <a:fontRef idx="minor">
            <a:schemeClr val="dk1"/>
          </a:fontRef>
        </p:style>
        <p:txBody>
          <a:bodyPr spcFirstLastPara="0" vert="horz" wrap="square" lIns="61985" tIns="61985" rIns="61985" bIns="61985" numCol="1" spcCol="1270" anchor="ctr" anchorCtr="0">
            <a:noAutofit/>
          </a:bodyPr>
          <a:lstStyle/>
          <a:p>
            <a:pPr lvl="0" algn="ctr" defTabSz="533400">
              <a:lnSpc>
                <a:spcPct val="90000"/>
              </a:lnSpc>
              <a:spcBef>
                <a:spcPct val="0"/>
              </a:spcBef>
              <a:spcAft>
                <a:spcPct val="35000"/>
              </a:spcAft>
            </a:pPr>
            <a:r>
              <a:rPr lang="ru-RU" sz="1100" kern="1200" dirty="0" smtClean="0">
                <a:solidFill>
                  <a:schemeClr val="tx1"/>
                </a:solidFill>
                <a:latin typeface="Times New Roman" panose="02020603050405020304" pitchFamily="18" charset="0"/>
                <a:cs typeface="Times New Roman" panose="02020603050405020304" pitchFamily="18" charset="0"/>
              </a:rPr>
              <a:t>Обеспечение реализации  государственной программы</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7506256" y="3163060"/>
            <a:ext cx="630000" cy="288000"/>
          </a:xfrm>
          <a:custGeom>
            <a:avLst/>
            <a:gdLst>
              <a:gd name="connsiteX0" fmla="*/ 0 w 560620"/>
              <a:gd name="connsiteY0" fmla="*/ 36617 h 366166"/>
              <a:gd name="connsiteX1" fmla="*/ 36617 w 560620"/>
              <a:gd name="connsiteY1" fmla="*/ 0 h 366166"/>
              <a:gd name="connsiteX2" fmla="*/ 524003 w 560620"/>
              <a:gd name="connsiteY2" fmla="*/ 0 h 366166"/>
              <a:gd name="connsiteX3" fmla="*/ 560620 w 560620"/>
              <a:gd name="connsiteY3" fmla="*/ 36617 h 366166"/>
              <a:gd name="connsiteX4" fmla="*/ 560620 w 560620"/>
              <a:gd name="connsiteY4" fmla="*/ 329549 h 366166"/>
              <a:gd name="connsiteX5" fmla="*/ 524003 w 560620"/>
              <a:gd name="connsiteY5" fmla="*/ 366166 h 366166"/>
              <a:gd name="connsiteX6" fmla="*/ 36617 w 560620"/>
              <a:gd name="connsiteY6" fmla="*/ 366166 h 366166"/>
              <a:gd name="connsiteX7" fmla="*/ 0 w 560620"/>
              <a:gd name="connsiteY7" fmla="*/ 329549 h 366166"/>
              <a:gd name="connsiteX8" fmla="*/ 0 w 560620"/>
              <a:gd name="connsiteY8" fmla="*/ 36617 h 36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620" h="366166">
                <a:moveTo>
                  <a:pt x="0" y="36617"/>
                </a:moveTo>
                <a:cubicBezTo>
                  <a:pt x="0" y="16394"/>
                  <a:pt x="16394" y="0"/>
                  <a:pt x="36617" y="0"/>
                </a:cubicBezTo>
                <a:lnTo>
                  <a:pt x="524003" y="0"/>
                </a:lnTo>
                <a:cubicBezTo>
                  <a:pt x="544226" y="0"/>
                  <a:pt x="560620" y="16394"/>
                  <a:pt x="560620" y="36617"/>
                </a:cubicBezTo>
                <a:lnTo>
                  <a:pt x="560620" y="329549"/>
                </a:lnTo>
                <a:cubicBezTo>
                  <a:pt x="560620" y="349772"/>
                  <a:pt x="544226" y="366166"/>
                  <a:pt x="524003" y="366166"/>
                </a:cubicBezTo>
                <a:lnTo>
                  <a:pt x="36617" y="366166"/>
                </a:lnTo>
                <a:cubicBezTo>
                  <a:pt x="16394" y="366166"/>
                  <a:pt x="0" y="349772"/>
                  <a:pt x="0" y="329549"/>
                </a:cubicBezTo>
                <a:lnTo>
                  <a:pt x="0" y="3661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4065" tIns="64065" rIns="64065" bIns="64065"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План</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7506256" y="3573016"/>
            <a:ext cx="630000" cy="324000"/>
          </a:xfrm>
          <a:custGeom>
            <a:avLst/>
            <a:gdLst>
              <a:gd name="connsiteX0" fmla="*/ 0 w 559518"/>
              <a:gd name="connsiteY0" fmla="*/ 55534 h 555336"/>
              <a:gd name="connsiteX1" fmla="*/ 55534 w 559518"/>
              <a:gd name="connsiteY1" fmla="*/ 0 h 555336"/>
              <a:gd name="connsiteX2" fmla="*/ 503984 w 559518"/>
              <a:gd name="connsiteY2" fmla="*/ 0 h 555336"/>
              <a:gd name="connsiteX3" fmla="*/ 559518 w 559518"/>
              <a:gd name="connsiteY3" fmla="*/ 55534 h 555336"/>
              <a:gd name="connsiteX4" fmla="*/ 559518 w 559518"/>
              <a:gd name="connsiteY4" fmla="*/ 499802 h 555336"/>
              <a:gd name="connsiteX5" fmla="*/ 503984 w 559518"/>
              <a:gd name="connsiteY5" fmla="*/ 555336 h 555336"/>
              <a:gd name="connsiteX6" fmla="*/ 55534 w 559518"/>
              <a:gd name="connsiteY6" fmla="*/ 555336 h 555336"/>
              <a:gd name="connsiteX7" fmla="*/ 0 w 559518"/>
              <a:gd name="connsiteY7" fmla="*/ 499802 h 555336"/>
              <a:gd name="connsiteX8" fmla="*/ 0 w 559518"/>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518" h="555336">
                <a:moveTo>
                  <a:pt x="0" y="55534"/>
                </a:moveTo>
                <a:cubicBezTo>
                  <a:pt x="0" y="24863"/>
                  <a:pt x="24863" y="0"/>
                  <a:pt x="55534" y="0"/>
                </a:cubicBezTo>
                <a:lnTo>
                  <a:pt x="503984" y="0"/>
                </a:lnTo>
                <a:cubicBezTo>
                  <a:pt x="534655" y="0"/>
                  <a:pt x="559518" y="24863"/>
                  <a:pt x="559518" y="55534"/>
                </a:cubicBezTo>
                <a:lnTo>
                  <a:pt x="559518" y="499802"/>
                </a:lnTo>
                <a:cubicBezTo>
                  <a:pt x="559518" y="530473"/>
                  <a:pt x="534655" y="555336"/>
                  <a:pt x="503984"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5795" tIns="65795" rIns="65795" bIns="65795" numCol="1" spcCol="1270" anchor="ctr" anchorCtr="0">
            <a:noAutofit/>
          </a:bodyPr>
          <a:lstStyle/>
          <a:p>
            <a:pPr lvl="0" algn="ctr" defTabSz="577850">
              <a:lnSpc>
                <a:spcPct val="90000"/>
              </a:lnSpc>
              <a:spcBef>
                <a:spcPct val="0"/>
              </a:spcBef>
              <a:spcAft>
                <a:spcPct val="35000"/>
              </a:spcAft>
            </a:pPr>
            <a:r>
              <a:rPr lang="ru-RU" sz="1100" kern="1200" dirty="0" smtClean="0">
                <a:solidFill>
                  <a:schemeClr val="tx1"/>
                </a:solidFill>
                <a:latin typeface="Times New Roman" panose="02020603050405020304" pitchFamily="18" charset="0"/>
                <a:cs typeface="Times New Roman" panose="02020603050405020304" pitchFamily="18" charset="0"/>
              </a:rPr>
              <a:t>19 564,8</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7506256" y="3987217"/>
            <a:ext cx="630000" cy="324000"/>
          </a:xfrm>
          <a:custGeom>
            <a:avLst/>
            <a:gdLst>
              <a:gd name="connsiteX0" fmla="*/ 0 w 557338"/>
              <a:gd name="connsiteY0" fmla="*/ 55534 h 555336"/>
              <a:gd name="connsiteX1" fmla="*/ 55534 w 557338"/>
              <a:gd name="connsiteY1" fmla="*/ 0 h 555336"/>
              <a:gd name="connsiteX2" fmla="*/ 501804 w 557338"/>
              <a:gd name="connsiteY2" fmla="*/ 0 h 555336"/>
              <a:gd name="connsiteX3" fmla="*/ 557338 w 557338"/>
              <a:gd name="connsiteY3" fmla="*/ 55534 h 555336"/>
              <a:gd name="connsiteX4" fmla="*/ 557338 w 557338"/>
              <a:gd name="connsiteY4" fmla="*/ 499802 h 555336"/>
              <a:gd name="connsiteX5" fmla="*/ 501804 w 557338"/>
              <a:gd name="connsiteY5" fmla="*/ 555336 h 555336"/>
              <a:gd name="connsiteX6" fmla="*/ 55534 w 557338"/>
              <a:gd name="connsiteY6" fmla="*/ 555336 h 555336"/>
              <a:gd name="connsiteX7" fmla="*/ 0 w 557338"/>
              <a:gd name="connsiteY7" fmla="*/ 499802 h 555336"/>
              <a:gd name="connsiteX8" fmla="*/ 0 w 557338"/>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338" h="555336">
                <a:moveTo>
                  <a:pt x="0" y="55534"/>
                </a:moveTo>
                <a:cubicBezTo>
                  <a:pt x="0" y="24863"/>
                  <a:pt x="24863" y="0"/>
                  <a:pt x="55534" y="0"/>
                </a:cubicBezTo>
                <a:lnTo>
                  <a:pt x="501804" y="0"/>
                </a:lnTo>
                <a:cubicBezTo>
                  <a:pt x="532475" y="0"/>
                  <a:pt x="557338" y="24863"/>
                  <a:pt x="557338" y="55534"/>
                </a:cubicBezTo>
                <a:lnTo>
                  <a:pt x="557338" y="499802"/>
                </a:lnTo>
                <a:cubicBezTo>
                  <a:pt x="557338" y="530473"/>
                  <a:pt x="532475" y="555336"/>
                  <a:pt x="501804"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5795" tIns="65795" rIns="65795" bIns="65795" numCol="1" spcCol="1270" anchor="ctr" anchorCtr="0">
            <a:noAutofit/>
          </a:bodyPr>
          <a:lstStyle/>
          <a:p>
            <a:pPr lvl="0" algn="ctr" defTabSz="577850">
              <a:lnSpc>
                <a:spcPct val="90000"/>
              </a:lnSpc>
              <a:spcBef>
                <a:spcPct val="0"/>
              </a:spcBef>
              <a:spcAft>
                <a:spcPct val="35000"/>
              </a:spcAft>
            </a:pPr>
            <a:r>
              <a:rPr lang="ru-RU" sz="1150" dirty="0" smtClean="0">
                <a:solidFill>
                  <a:schemeClr val="tx1"/>
                </a:solidFill>
                <a:latin typeface="Times New Roman" panose="02020603050405020304" pitchFamily="18" charset="0"/>
                <a:cs typeface="Times New Roman" panose="02020603050405020304" pitchFamily="18" charset="0"/>
              </a:rPr>
              <a:t>9,2</a:t>
            </a: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7506256" y="4815619"/>
            <a:ext cx="630000" cy="324000"/>
          </a:xfrm>
          <a:custGeom>
            <a:avLst/>
            <a:gdLst>
              <a:gd name="connsiteX0" fmla="*/ 0 w 544425"/>
              <a:gd name="connsiteY0" fmla="*/ 54443 h 555336"/>
              <a:gd name="connsiteX1" fmla="*/ 54443 w 544425"/>
              <a:gd name="connsiteY1" fmla="*/ 0 h 555336"/>
              <a:gd name="connsiteX2" fmla="*/ 489983 w 544425"/>
              <a:gd name="connsiteY2" fmla="*/ 0 h 555336"/>
              <a:gd name="connsiteX3" fmla="*/ 544426 w 544425"/>
              <a:gd name="connsiteY3" fmla="*/ 54443 h 555336"/>
              <a:gd name="connsiteX4" fmla="*/ 544425 w 544425"/>
              <a:gd name="connsiteY4" fmla="*/ 500894 h 555336"/>
              <a:gd name="connsiteX5" fmla="*/ 489982 w 544425"/>
              <a:gd name="connsiteY5" fmla="*/ 555337 h 555336"/>
              <a:gd name="connsiteX6" fmla="*/ 54443 w 544425"/>
              <a:gd name="connsiteY6" fmla="*/ 555336 h 555336"/>
              <a:gd name="connsiteX7" fmla="*/ 0 w 544425"/>
              <a:gd name="connsiteY7" fmla="*/ 500893 h 555336"/>
              <a:gd name="connsiteX8" fmla="*/ 0 w 544425"/>
              <a:gd name="connsiteY8" fmla="*/ 54443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425" h="555336">
                <a:moveTo>
                  <a:pt x="0" y="54443"/>
                </a:moveTo>
                <a:cubicBezTo>
                  <a:pt x="0" y="24375"/>
                  <a:pt x="24375" y="0"/>
                  <a:pt x="54443" y="0"/>
                </a:cubicBezTo>
                <a:lnTo>
                  <a:pt x="489983" y="0"/>
                </a:lnTo>
                <a:cubicBezTo>
                  <a:pt x="520051" y="0"/>
                  <a:pt x="544426" y="24375"/>
                  <a:pt x="544426" y="54443"/>
                </a:cubicBezTo>
                <a:cubicBezTo>
                  <a:pt x="544426" y="203260"/>
                  <a:pt x="544425" y="352077"/>
                  <a:pt x="544425" y="500894"/>
                </a:cubicBezTo>
                <a:cubicBezTo>
                  <a:pt x="544425" y="530962"/>
                  <a:pt x="520050" y="555337"/>
                  <a:pt x="489982" y="555337"/>
                </a:cubicBezTo>
                <a:lnTo>
                  <a:pt x="54443" y="555336"/>
                </a:lnTo>
                <a:cubicBezTo>
                  <a:pt x="24375" y="555336"/>
                  <a:pt x="0" y="530961"/>
                  <a:pt x="0" y="500893"/>
                </a:cubicBezTo>
                <a:lnTo>
                  <a:pt x="0" y="5444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5476" tIns="65476" rIns="65476" bIns="65476" numCol="1" spcCol="1270" anchor="ctr" anchorCtr="0">
            <a:noAutofit/>
          </a:bodyPr>
          <a:lstStyle/>
          <a:p>
            <a:pPr lvl="0" algn="ctr" defTabSz="577850">
              <a:lnSpc>
                <a:spcPct val="90000"/>
              </a:lnSpc>
              <a:spcBef>
                <a:spcPct val="0"/>
              </a:spcBef>
              <a:spcAft>
                <a:spcPct val="35000"/>
              </a:spcAft>
            </a:pPr>
            <a:r>
              <a:rPr lang="ru-RU" sz="1150" kern="1200" dirty="0" smtClean="0">
                <a:solidFill>
                  <a:schemeClr val="tx1"/>
                </a:solidFill>
                <a:latin typeface="Times New Roman" panose="02020603050405020304" pitchFamily="18" charset="0"/>
                <a:cs typeface="Times New Roman" panose="02020603050405020304" pitchFamily="18" charset="0"/>
              </a:rPr>
              <a:t>798,4</a:t>
            </a: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7506256" y="6165304"/>
            <a:ext cx="630000" cy="324000"/>
          </a:xfrm>
          <a:custGeom>
            <a:avLst/>
            <a:gdLst>
              <a:gd name="connsiteX0" fmla="*/ 0 w 544425"/>
              <a:gd name="connsiteY0" fmla="*/ 54443 h 555336"/>
              <a:gd name="connsiteX1" fmla="*/ 54443 w 544425"/>
              <a:gd name="connsiteY1" fmla="*/ 0 h 555336"/>
              <a:gd name="connsiteX2" fmla="*/ 489983 w 544425"/>
              <a:gd name="connsiteY2" fmla="*/ 0 h 555336"/>
              <a:gd name="connsiteX3" fmla="*/ 544426 w 544425"/>
              <a:gd name="connsiteY3" fmla="*/ 54443 h 555336"/>
              <a:gd name="connsiteX4" fmla="*/ 544425 w 544425"/>
              <a:gd name="connsiteY4" fmla="*/ 500894 h 555336"/>
              <a:gd name="connsiteX5" fmla="*/ 489982 w 544425"/>
              <a:gd name="connsiteY5" fmla="*/ 555337 h 555336"/>
              <a:gd name="connsiteX6" fmla="*/ 54443 w 544425"/>
              <a:gd name="connsiteY6" fmla="*/ 555336 h 555336"/>
              <a:gd name="connsiteX7" fmla="*/ 0 w 544425"/>
              <a:gd name="connsiteY7" fmla="*/ 500893 h 555336"/>
              <a:gd name="connsiteX8" fmla="*/ 0 w 544425"/>
              <a:gd name="connsiteY8" fmla="*/ 54443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425" h="555336">
                <a:moveTo>
                  <a:pt x="0" y="54443"/>
                </a:moveTo>
                <a:cubicBezTo>
                  <a:pt x="0" y="24375"/>
                  <a:pt x="24375" y="0"/>
                  <a:pt x="54443" y="0"/>
                </a:cubicBezTo>
                <a:lnTo>
                  <a:pt x="489983" y="0"/>
                </a:lnTo>
                <a:cubicBezTo>
                  <a:pt x="520051" y="0"/>
                  <a:pt x="544426" y="24375"/>
                  <a:pt x="544426" y="54443"/>
                </a:cubicBezTo>
                <a:cubicBezTo>
                  <a:pt x="544426" y="203260"/>
                  <a:pt x="544425" y="352077"/>
                  <a:pt x="544425" y="500894"/>
                </a:cubicBezTo>
                <a:cubicBezTo>
                  <a:pt x="544425" y="530962"/>
                  <a:pt x="520050" y="555337"/>
                  <a:pt x="489982" y="555337"/>
                </a:cubicBezTo>
                <a:lnTo>
                  <a:pt x="54443" y="555336"/>
                </a:lnTo>
                <a:cubicBezTo>
                  <a:pt x="24375" y="555336"/>
                  <a:pt x="0" y="530961"/>
                  <a:pt x="0" y="500893"/>
                </a:cubicBezTo>
                <a:lnTo>
                  <a:pt x="0" y="5444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5476" tIns="65476" rIns="65476" bIns="65476" numCol="1" spcCol="1270" anchor="ctr" anchorCtr="0">
            <a:noAutofit/>
          </a:bodyPr>
          <a:lstStyle/>
          <a:p>
            <a:pPr lvl="0" algn="ctr" defTabSz="577850">
              <a:lnSpc>
                <a:spcPct val="90000"/>
              </a:lnSpc>
              <a:spcBef>
                <a:spcPct val="0"/>
              </a:spcBef>
              <a:spcAft>
                <a:spcPct val="35000"/>
              </a:spcAft>
            </a:pPr>
            <a:r>
              <a:rPr lang="ru-RU" sz="1150" kern="1200" dirty="0" smtClean="0">
                <a:solidFill>
                  <a:schemeClr val="tx1"/>
                </a:solidFill>
                <a:latin typeface="Times New Roman" panose="02020603050405020304" pitchFamily="18" charset="0"/>
                <a:cs typeface="Times New Roman" panose="02020603050405020304" pitchFamily="18" charset="0"/>
              </a:rPr>
              <a:t>86,4</a:t>
            </a: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8234033" y="3163060"/>
            <a:ext cx="630000" cy="288000"/>
          </a:xfrm>
          <a:custGeom>
            <a:avLst/>
            <a:gdLst>
              <a:gd name="connsiteX0" fmla="*/ 0 w 559419"/>
              <a:gd name="connsiteY0" fmla="*/ 33288 h 332880"/>
              <a:gd name="connsiteX1" fmla="*/ 33288 w 559419"/>
              <a:gd name="connsiteY1" fmla="*/ 0 h 332880"/>
              <a:gd name="connsiteX2" fmla="*/ 526131 w 559419"/>
              <a:gd name="connsiteY2" fmla="*/ 0 h 332880"/>
              <a:gd name="connsiteX3" fmla="*/ 559419 w 559419"/>
              <a:gd name="connsiteY3" fmla="*/ 33288 h 332880"/>
              <a:gd name="connsiteX4" fmla="*/ 559419 w 559419"/>
              <a:gd name="connsiteY4" fmla="*/ 299592 h 332880"/>
              <a:gd name="connsiteX5" fmla="*/ 526131 w 559419"/>
              <a:gd name="connsiteY5" fmla="*/ 332880 h 332880"/>
              <a:gd name="connsiteX6" fmla="*/ 33288 w 559419"/>
              <a:gd name="connsiteY6" fmla="*/ 332880 h 332880"/>
              <a:gd name="connsiteX7" fmla="*/ 0 w 559419"/>
              <a:gd name="connsiteY7" fmla="*/ 299592 h 332880"/>
              <a:gd name="connsiteX8" fmla="*/ 0 w 559419"/>
              <a:gd name="connsiteY8" fmla="*/ 33288 h 33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19" h="332880">
                <a:moveTo>
                  <a:pt x="0" y="33288"/>
                </a:moveTo>
                <a:cubicBezTo>
                  <a:pt x="0" y="14904"/>
                  <a:pt x="14904" y="0"/>
                  <a:pt x="33288" y="0"/>
                </a:cubicBezTo>
                <a:lnTo>
                  <a:pt x="526131" y="0"/>
                </a:lnTo>
                <a:cubicBezTo>
                  <a:pt x="544515" y="0"/>
                  <a:pt x="559419" y="14904"/>
                  <a:pt x="559419" y="33288"/>
                </a:cubicBezTo>
                <a:lnTo>
                  <a:pt x="559419" y="299592"/>
                </a:lnTo>
                <a:cubicBezTo>
                  <a:pt x="559419" y="317976"/>
                  <a:pt x="544515" y="332880"/>
                  <a:pt x="526131" y="332880"/>
                </a:cubicBezTo>
                <a:lnTo>
                  <a:pt x="33288" y="332880"/>
                </a:lnTo>
                <a:cubicBezTo>
                  <a:pt x="14904" y="332880"/>
                  <a:pt x="0" y="317976"/>
                  <a:pt x="0" y="299592"/>
                </a:cubicBezTo>
                <a:lnTo>
                  <a:pt x="0" y="33288"/>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3090" tIns="63090" rIns="63090" bIns="6309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Факт</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8237245" y="3573016"/>
            <a:ext cx="630000" cy="324000"/>
          </a:xfrm>
          <a:custGeom>
            <a:avLst/>
            <a:gdLst>
              <a:gd name="connsiteX0" fmla="*/ 0 w 556149"/>
              <a:gd name="connsiteY0" fmla="*/ 55534 h 555336"/>
              <a:gd name="connsiteX1" fmla="*/ 55534 w 556149"/>
              <a:gd name="connsiteY1" fmla="*/ 0 h 555336"/>
              <a:gd name="connsiteX2" fmla="*/ 500615 w 556149"/>
              <a:gd name="connsiteY2" fmla="*/ 0 h 555336"/>
              <a:gd name="connsiteX3" fmla="*/ 556149 w 556149"/>
              <a:gd name="connsiteY3" fmla="*/ 55534 h 555336"/>
              <a:gd name="connsiteX4" fmla="*/ 556149 w 556149"/>
              <a:gd name="connsiteY4" fmla="*/ 499802 h 555336"/>
              <a:gd name="connsiteX5" fmla="*/ 500615 w 556149"/>
              <a:gd name="connsiteY5" fmla="*/ 555336 h 555336"/>
              <a:gd name="connsiteX6" fmla="*/ 55534 w 556149"/>
              <a:gd name="connsiteY6" fmla="*/ 555336 h 555336"/>
              <a:gd name="connsiteX7" fmla="*/ 0 w 556149"/>
              <a:gd name="connsiteY7" fmla="*/ 499802 h 555336"/>
              <a:gd name="connsiteX8" fmla="*/ 0 w 556149"/>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149" h="555336">
                <a:moveTo>
                  <a:pt x="0" y="55534"/>
                </a:moveTo>
                <a:cubicBezTo>
                  <a:pt x="0" y="24863"/>
                  <a:pt x="24863" y="0"/>
                  <a:pt x="55534" y="0"/>
                </a:cubicBezTo>
                <a:lnTo>
                  <a:pt x="500615" y="0"/>
                </a:lnTo>
                <a:cubicBezTo>
                  <a:pt x="531286" y="0"/>
                  <a:pt x="556149" y="24863"/>
                  <a:pt x="556149" y="55534"/>
                </a:cubicBezTo>
                <a:lnTo>
                  <a:pt x="556149" y="499802"/>
                </a:lnTo>
                <a:cubicBezTo>
                  <a:pt x="556149" y="530473"/>
                  <a:pt x="531286" y="555336"/>
                  <a:pt x="500615"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5795" tIns="65795" rIns="65795" bIns="65795" numCol="1" spcCol="1270" anchor="ctr" anchorCtr="0">
            <a:noAutofit/>
          </a:bodyPr>
          <a:lstStyle/>
          <a:p>
            <a:pPr lvl="0" algn="ctr" defTabSz="577850">
              <a:lnSpc>
                <a:spcPct val="90000"/>
              </a:lnSpc>
              <a:spcBef>
                <a:spcPct val="0"/>
              </a:spcBef>
              <a:spcAft>
                <a:spcPct val="35000"/>
              </a:spcAft>
            </a:pPr>
            <a:r>
              <a:rPr lang="ru-RU" sz="1100" kern="1200" dirty="0" smtClean="0">
                <a:solidFill>
                  <a:schemeClr val="tx1"/>
                </a:solidFill>
                <a:latin typeface="Times New Roman" panose="02020603050405020304" pitchFamily="18" charset="0"/>
                <a:cs typeface="Times New Roman" panose="02020603050405020304" pitchFamily="18" charset="0"/>
              </a:rPr>
              <a:t>19 252,6</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8237245" y="3987217"/>
            <a:ext cx="630000" cy="324000"/>
          </a:xfrm>
          <a:custGeom>
            <a:avLst/>
            <a:gdLst>
              <a:gd name="connsiteX0" fmla="*/ 0 w 549666"/>
              <a:gd name="connsiteY0" fmla="*/ 54967 h 555336"/>
              <a:gd name="connsiteX1" fmla="*/ 54967 w 549666"/>
              <a:gd name="connsiteY1" fmla="*/ 0 h 555336"/>
              <a:gd name="connsiteX2" fmla="*/ 494699 w 549666"/>
              <a:gd name="connsiteY2" fmla="*/ 0 h 555336"/>
              <a:gd name="connsiteX3" fmla="*/ 549666 w 549666"/>
              <a:gd name="connsiteY3" fmla="*/ 54967 h 555336"/>
              <a:gd name="connsiteX4" fmla="*/ 549666 w 549666"/>
              <a:gd name="connsiteY4" fmla="*/ 500369 h 555336"/>
              <a:gd name="connsiteX5" fmla="*/ 494699 w 549666"/>
              <a:gd name="connsiteY5" fmla="*/ 555336 h 555336"/>
              <a:gd name="connsiteX6" fmla="*/ 54967 w 549666"/>
              <a:gd name="connsiteY6" fmla="*/ 555336 h 555336"/>
              <a:gd name="connsiteX7" fmla="*/ 0 w 549666"/>
              <a:gd name="connsiteY7" fmla="*/ 500369 h 555336"/>
              <a:gd name="connsiteX8" fmla="*/ 0 w 549666"/>
              <a:gd name="connsiteY8" fmla="*/ 54967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66" h="555336">
                <a:moveTo>
                  <a:pt x="0" y="54967"/>
                </a:moveTo>
                <a:cubicBezTo>
                  <a:pt x="0" y="24610"/>
                  <a:pt x="24610" y="0"/>
                  <a:pt x="54967" y="0"/>
                </a:cubicBezTo>
                <a:lnTo>
                  <a:pt x="494699" y="0"/>
                </a:lnTo>
                <a:cubicBezTo>
                  <a:pt x="525056" y="0"/>
                  <a:pt x="549666" y="24610"/>
                  <a:pt x="549666" y="54967"/>
                </a:cubicBezTo>
                <a:lnTo>
                  <a:pt x="549666" y="500369"/>
                </a:lnTo>
                <a:cubicBezTo>
                  <a:pt x="549666" y="530726"/>
                  <a:pt x="525056" y="555336"/>
                  <a:pt x="494699" y="555336"/>
                </a:cubicBezTo>
                <a:lnTo>
                  <a:pt x="54967" y="555336"/>
                </a:lnTo>
                <a:cubicBezTo>
                  <a:pt x="24610" y="555336"/>
                  <a:pt x="0" y="530726"/>
                  <a:pt x="0" y="500369"/>
                </a:cubicBezTo>
                <a:lnTo>
                  <a:pt x="0" y="5496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5629" tIns="65629" rIns="65629" bIns="65629" numCol="1" spcCol="1270" anchor="ctr" anchorCtr="0">
            <a:noAutofit/>
          </a:bodyPr>
          <a:lstStyle/>
          <a:p>
            <a:pPr lvl="0" algn="ctr" defTabSz="577850">
              <a:lnSpc>
                <a:spcPct val="90000"/>
              </a:lnSpc>
              <a:spcBef>
                <a:spcPct val="0"/>
              </a:spcBef>
              <a:spcAft>
                <a:spcPct val="35000"/>
              </a:spcAft>
            </a:pPr>
            <a:r>
              <a:rPr lang="ru-RU" sz="1150" kern="1200" dirty="0" smtClean="0">
                <a:solidFill>
                  <a:schemeClr val="tx1"/>
                </a:solidFill>
                <a:latin typeface="Times New Roman" panose="02020603050405020304" pitchFamily="18" charset="0"/>
                <a:cs typeface="Times New Roman" panose="02020603050405020304" pitchFamily="18" charset="0"/>
              </a:rPr>
              <a:t>8,8</a:t>
            </a: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33" name="Полилиния 32"/>
          <p:cNvSpPr/>
          <p:nvPr/>
        </p:nvSpPr>
        <p:spPr>
          <a:xfrm>
            <a:off x="8237245" y="4401418"/>
            <a:ext cx="630000" cy="324000"/>
          </a:xfrm>
          <a:custGeom>
            <a:avLst/>
            <a:gdLst>
              <a:gd name="connsiteX0" fmla="*/ 0 w 536927"/>
              <a:gd name="connsiteY0" fmla="*/ 53693 h 555336"/>
              <a:gd name="connsiteX1" fmla="*/ 53693 w 536927"/>
              <a:gd name="connsiteY1" fmla="*/ 0 h 555336"/>
              <a:gd name="connsiteX2" fmla="*/ 483234 w 536927"/>
              <a:gd name="connsiteY2" fmla="*/ 0 h 555336"/>
              <a:gd name="connsiteX3" fmla="*/ 536927 w 536927"/>
              <a:gd name="connsiteY3" fmla="*/ 53693 h 555336"/>
              <a:gd name="connsiteX4" fmla="*/ 536927 w 536927"/>
              <a:gd name="connsiteY4" fmla="*/ 501643 h 555336"/>
              <a:gd name="connsiteX5" fmla="*/ 483234 w 536927"/>
              <a:gd name="connsiteY5" fmla="*/ 555336 h 555336"/>
              <a:gd name="connsiteX6" fmla="*/ 53693 w 536927"/>
              <a:gd name="connsiteY6" fmla="*/ 555336 h 555336"/>
              <a:gd name="connsiteX7" fmla="*/ 0 w 536927"/>
              <a:gd name="connsiteY7" fmla="*/ 501643 h 555336"/>
              <a:gd name="connsiteX8" fmla="*/ 0 w 536927"/>
              <a:gd name="connsiteY8" fmla="*/ 53693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927" h="555336">
                <a:moveTo>
                  <a:pt x="0" y="53693"/>
                </a:moveTo>
                <a:cubicBezTo>
                  <a:pt x="0" y="24039"/>
                  <a:pt x="24039" y="0"/>
                  <a:pt x="53693" y="0"/>
                </a:cubicBezTo>
                <a:lnTo>
                  <a:pt x="483234" y="0"/>
                </a:lnTo>
                <a:cubicBezTo>
                  <a:pt x="512888" y="0"/>
                  <a:pt x="536927" y="24039"/>
                  <a:pt x="536927" y="53693"/>
                </a:cubicBezTo>
                <a:lnTo>
                  <a:pt x="536927" y="501643"/>
                </a:lnTo>
                <a:cubicBezTo>
                  <a:pt x="536927" y="531297"/>
                  <a:pt x="512888" y="555336"/>
                  <a:pt x="483234" y="555336"/>
                </a:cubicBezTo>
                <a:lnTo>
                  <a:pt x="53693" y="555336"/>
                </a:lnTo>
                <a:cubicBezTo>
                  <a:pt x="24039" y="555336"/>
                  <a:pt x="0" y="531297"/>
                  <a:pt x="0" y="501643"/>
                </a:cubicBezTo>
                <a:lnTo>
                  <a:pt x="0" y="5369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5256" tIns="65256" rIns="65256" bIns="65256" numCol="1" spcCol="1270" anchor="ctr" anchorCtr="0">
            <a:noAutofit/>
          </a:bodyPr>
          <a:lstStyle/>
          <a:p>
            <a:pPr lvl="0" algn="ctr" defTabSz="577850">
              <a:lnSpc>
                <a:spcPct val="90000"/>
              </a:lnSpc>
              <a:spcBef>
                <a:spcPct val="0"/>
              </a:spcBef>
              <a:spcAft>
                <a:spcPct val="35000"/>
              </a:spcAft>
            </a:pPr>
            <a:r>
              <a:rPr lang="ru-RU" sz="1150" kern="1200" dirty="0" smtClean="0">
                <a:solidFill>
                  <a:schemeClr val="tx1"/>
                </a:solidFill>
                <a:latin typeface="Times New Roman" panose="02020603050405020304" pitchFamily="18" charset="0"/>
                <a:cs typeface="Times New Roman" panose="02020603050405020304" pitchFamily="18" charset="0"/>
              </a:rPr>
              <a:t>87,5</a:t>
            </a: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8237245" y="4815619"/>
            <a:ext cx="630000" cy="324000"/>
          </a:xfrm>
          <a:custGeom>
            <a:avLst/>
            <a:gdLst>
              <a:gd name="connsiteX0" fmla="*/ 0 w 512328"/>
              <a:gd name="connsiteY0" fmla="*/ 51233 h 555336"/>
              <a:gd name="connsiteX1" fmla="*/ 51233 w 512328"/>
              <a:gd name="connsiteY1" fmla="*/ 0 h 555336"/>
              <a:gd name="connsiteX2" fmla="*/ 461095 w 512328"/>
              <a:gd name="connsiteY2" fmla="*/ 0 h 555336"/>
              <a:gd name="connsiteX3" fmla="*/ 512328 w 512328"/>
              <a:gd name="connsiteY3" fmla="*/ 51233 h 555336"/>
              <a:gd name="connsiteX4" fmla="*/ 512328 w 512328"/>
              <a:gd name="connsiteY4" fmla="*/ 504103 h 555336"/>
              <a:gd name="connsiteX5" fmla="*/ 461095 w 512328"/>
              <a:gd name="connsiteY5" fmla="*/ 555336 h 555336"/>
              <a:gd name="connsiteX6" fmla="*/ 51233 w 512328"/>
              <a:gd name="connsiteY6" fmla="*/ 555336 h 555336"/>
              <a:gd name="connsiteX7" fmla="*/ 0 w 512328"/>
              <a:gd name="connsiteY7" fmla="*/ 504103 h 555336"/>
              <a:gd name="connsiteX8" fmla="*/ 0 w 512328"/>
              <a:gd name="connsiteY8" fmla="*/ 51233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328" h="555336">
                <a:moveTo>
                  <a:pt x="0" y="51233"/>
                </a:moveTo>
                <a:cubicBezTo>
                  <a:pt x="0" y="22938"/>
                  <a:pt x="22938" y="0"/>
                  <a:pt x="51233" y="0"/>
                </a:cubicBezTo>
                <a:lnTo>
                  <a:pt x="461095" y="0"/>
                </a:lnTo>
                <a:cubicBezTo>
                  <a:pt x="489390" y="0"/>
                  <a:pt x="512328" y="22938"/>
                  <a:pt x="512328" y="51233"/>
                </a:cubicBezTo>
                <a:lnTo>
                  <a:pt x="512328" y="504103"/>
                </a:lnTo>
                <a:cubicBezTo>
                  <a:pt x="512328" y="532398"/>
                  <a:pt x="489390" y="555336"/>
                  <a:pt x="461095" y="555336"/>
                </a:cubicBezTo>
                <a:lnTo>
                  <a:pt x="51233" y="555336"/>
                </a:lnTo>
                <a:cubicBezTo>
                  <a:pt x="22938" y="555336"/>
                  <a:pt x="0" y="532398"/>
                  <a:pt x="0" y="504103"/>
                </a:cubicBezTo>
                <a:lnTo>
                  <a:pt x="0" y="5123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4536" tIns="64536" rIns="64536" bIns="64536" numCol="1" spcCol="1270" anchor="ctr" anchorCtr="0">
            <a:noAutofit/>
          </a:bodyPr>
          <a:lstStyle/>
          <a:p>
            <a:pPr lvl="0" algn="ctr" defTabSz="577850">
              <a:lnSpc>
                <a:spcPct val="90000"/>
              </a:lnSpc>
              <a:spcBef>
                <a:spcPct val="0"/>
              </a:spcBef>
              <a:spcAft>
                <a:spcPct val="35000"/>
              </a:spcAft>
            </a:pPr>
            <a:r>
              <a:rPr lang="ru-RU" sz="1150" kern="1200" dirty="0" smtClean="0">
                <a:solidFill>
                  <a:schemeClr val="tx1"/>
                </a:solidFill>
                <a:latin typeface="Times New Roman" panose="02020603050405020304" pitchFamily="18" charset="0"/>
                <a:cs typeface="Times New Roman" panose="02020603050405020304" pitchFamily="18" charset="0"/>
              </a:rPr>
              <a:t>602,2</a:t>
            </a: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8237245" y="6165304"/>
            <a:ext cx="630000" cy="324000"/>
          </a:xfrm>
          <a:custGeom>
            <a:avLst/>
            <a:gdLst>
              <a:gd name="connsiteX0" fmla="*/ 0 w 512328"/>
              <a:gd name="connsiteY0" fmla="*/ 51233 h 555336"/>
              <a:gd name="connsiteX1" fmla="*/ 51233 w 512328"/>
              <a:gd name="connsiteY1" fmla="*/ 0 h 555336"/>
              <a:gd name="connsiteX2" fmla="*/ 461095 w 512328"/>
              <a:gd name="connsiteY2" fmla="*/ 0 h 555336"/>
              <a:gd name="connsiteX3" fmla="*/ 512328 w 512328"/>
              <a:gd name="connsiteY3" fmla="*/ 51233 h 555336"/>
              <a:gd name="connsiteX4" fmla="*/ 512328 w 512328"/>
              <a:gd name="connsiteY4" fmla="*/ 504103 h 555336"/>
              <a:gd name="connsiteX5" fmla="*/ 461095 w 512328"/>
              <a:gd name="connsiteY5" fmla="*/ 555336 h 555336"/>
              <a:gd name="connsiteX6" fmla="*/ 51233 w 512328"/>
              <a:gd name="connsiteY6" fmla="*/ 555336 h 555336"/>
              <a:gd name="connsiteX7" fmla="*/ 0 w 512328"/>
              <a:gd name="connsiteY7" fmla="*/ 504103 h 555336"/>
              <a:gd name="connsiteX8" fmla="*/ 0 w 512328"/>
              <a:gd name="connsiteY8" fmla="*/ 51233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328" h="555336">
                <a:moveTo>
                  <a:pt x="0" y="51233"/>
                </a:moveTo>
                <a:cubicBezTo>
                  <a:pt x="0" y="22938"/>
                  <a:pt x="22938" y="0"/>
                  <a:pt x="51233" y="0"/>
                </a:cubicBezTo>
                <a:lnTo>
                  <a:pt x="461095" y="0"/>
                </a:lnTo>
                <a:cubicBezTo>
                  <a:pt x="489390" y="0"/>
                  <a:pt x="512328" y="22938"/>
                  <a:pt x="512328" y="51233"/>
                </a:cubicBezTo>
                <a:lnTo>
                  <a:pt x="512328" y="504103"/>
                </a:lnTo>
                <a:cubicBezTo>
                  <a:pt x="512328" y="532398"/>
                  <a:pt x="489390" y="555336"/>
                  <a:pt x="461095" y="555336"/>
                </a:cubicBezTo>
                <a:lnTo>
                  <a:pt x="51233" y="555336"/>
                </a:lnTo>
                <a:cubicBezTo>
                  <a:pt x="22938" y="555336"/>
                  <a:pt x="0" y="532398"/>
                  <a:pt x="0" y="504103"/>
                </a:cubicBezTo>
                <a:lnTo>
                  <a:pt x="0" y="5123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4536" tIns="64536" rIns="64536" bIns="64536" numCol="1" spcCol="1270" anchor="ctr" anchorCtr="0">
            <a:noAutofit/>
          </a:bodyPr>
          <a:lstStyle/>
          <a:p>
            <a:pPr lvl="0" algn="ctr" defTabSz="577850">
              <a:lnSpc>
                <a:spcPct val="90000"/>
              </a:lnSpc>
              <a:spcBef>
                <a:spcPct val="0"/>
              </a:spcBef>
              <a:spcAft>
                <a:spcPct val="35000"/>
              </a:spcAft>
            </a:pPr>
            <a:r>
              <a:rPr lang="ru-RU" sz="1150" dirty="0" smtClean="0">
                <a:solidFill>
                  <a:schemeClr val="tx1"/>
                </a:solidFill>
                <a:latin typeface="Times New Roman" panose="02020603050405020304" pitchFamily="18" charset="0"/>
                <a:cs typeface="Times New Roman" panose="02020603050405020304" pitchFamily="18" charset="0"/>
              </a:rPr>
              <a:t>86,0</a:t>
            </a: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36" name="Полилиния 35"/>
          <p:cNvSpPr/>
          <p:nvPr/>
        </p:nvSpPr>
        <p:spPr>
          <a:xfrm>
            <a:off x="4579924" y="5193852"/>
            <a:ext cx="2792464" cy="324000"/>
          </a:xfrm>
          <a:custGeom>
            <a:avLst/>
            <a:gdLst>
              <a:gd name="connsiteX0" fmla="*/ 0 w 1429934"/>
              <a:gd name="connsiteY0" fmla="*/ 55534 h 555336"/>
              <a:gd name="connsiteX1" fmla="*/ 55534 w 1429934"/>
              <a:gd name="connsiteY1" fmla="*/ 0 h 555336"/>
              <a:gd name="connsiteX2" fmla="*/ 1374400 w 1429934"/>
              <a:gd name="connsiteY2" fmla="*/ 0 h 555336"/>
              <a:gd name="connsiteX3" fmla="*/ 1429934 w 1429934"/>
              <a:gd name="connsiteY3" fmla="*/ 55534 h 555336"/>
              <a:gd name="connsiteX4" fmla="*/ 1429934 w 1429934"/>
              <a:gd name="connsiteY4" fmla="*/ 499802 h 555336"/>
              <a:gd name="connsiteX5" fmla="*/ 1374400 w 1429934"/>
              <a:gd name="connsiteY5" fmla="*/ 555336 h 555336"/>
              <a:gd name="connsiteX6" fmla="*/ 55534 w 1429934"/>
              <a:gd name="connsiteY6" fmla="*/ 555336 h 555336"/>
              <a:gd name="connsiteX7" fmla="*/ 0 w 1429934"/>
              <a:gd name="connsiteY7" fmla="*/ 499802 h 555336"/>
              <a:gd name="connsiteX8" fmla="*/ 0 w 1429934"/>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934" h="555336">
                <a:moveTo>
                  <a:pt x="0" y="55534"/>
                </a:moveTo>
                <a:cubicBezTo>
                  <a:pt x="0" y="24863"/>
                  <a:pt x="24863" y="0"/>
                  <a:pt x="55534" y="0"/>
                </a:cubicBezTo>
                <a:lnTo>
                  <a:pt x="1374400" y="0"/>
                </a:lnTo>
                <a:cubicBezTo>
                  <a:pt x="1405071" y="0"/>
                  <a:pt x="1429934" y="24863"/>
                  <a:pt x="1429934" y="55534"/>
                </a:cubicBezTo>
                <a:lnTo>
                  <a:pt x="1429934" y="499802"/>
                </a:lnTo>
                <a:cubicBezTo>
                  <a:pt x="1429934" y="530473"/>
                  <a:pt x="1405071" y="555336"/>
                  <a:pt x="1374400"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2"/>
          </a:lnRef>
          <a:fillRef idx="2">
            <a:schemeClr val="accent2"/>
          </a:fillRef>
          <a:effectRef idx="1">
            <a:schemeClr val="accent2"/>
          </a:effectRef>
          <a:fontRef idx="minor">
            <a:schemeClr val="dk1"/>
          </a:fontRef>
        </p:style>
        <p:txBody>
          <a:bodyPr spcFirstLastPara="0" vert="horz" wrap="square" lIns="61985" tIns="61985" rIns="61985" bIns="61985" numCol="1" spcCol="1270" anchor="ctr" anchorCtr="0">
            <a:noAutofit/>
          </a:bodyPr>
          <a:lstStyle/>
          <a:p>
            <a:pPr lvl="0" algn="ctr" defTabSz="533400">
              <a:lnSpc>
                <a:spcPct val="90000"/>
              </a:lnSpc>
              <a:spcAft>
                <a:spcPct val="35000"/>
              </a:spcAft>
            </a:pPr>
            <a:r>
              <a:rPr lang="ru-RU" sz="1100" dirty="0">
                <a:solidFill>
                  <a:schemeClr val="tx1"/>
                </a:solidFill>
                <a:latin typeface="Times New Roman" panose="02020603050405020304" pitchFamily="18" charset="0"/>
                <a:cs typeface="Times New Roman" panose="02020603050405020304" pitchFamily="18" charset="0"/>
              </a:rPr>
              <a:t>Развитие воспитания в образовательных организациях Чувашской Республики</a:t>
            </a:r>
          </a:p>
        </p:txBody>
      </p:sp>
      <p:sp>
        <p:nvSpPr>
          <p:cNvPr id="37" name="Полилиния 36"/>
          <p:cNvSpPr/>
          <p:nvPr/>
        </p:nvSpPr>
        <p:spPr>
          <a:xfrm>
            <a:off x="4579924" y="5599061"/>
            <a:ext cx="2792464" cy="485036"/>
          </a:xfrm>
          <a:custGeom>
            <a:avLst/>
            <a:gdLst>
              <a:gd name="connsiteX0" fmla="*/ 0 w 1429934"/>
              <a:gd name="connsiteY0" fmla="*/ 55534 h 555336"/>
              <a:gd name="connsiteX1" fmla="*/ 55534 w 1429934"/>
              <a:gd name="connsiteY1" fmla="*/ 0 h 555336"/>
              <a:gd name="connsiteX2" fmla="*/ 1374400 w 1429934"/>
              <a:gd name="connsiteY2" fmla="*/ 0 h 555336"/>
              <a:gd name="connsiteX3" fmla="*/ 1429934 w 1429934"/>
              <a:gd name="connsiteY3" fmla="*/ 55534 h 555336"/>
              <a:gd name="connsiteX4" fmla="*/ 1429934 w 1429934"/>
              <a:gd name="connsiteY4" fmla="*/ 499802 h 555336"/>
              <a:gd name="connsiteX5" fmla="*/ 1374400 w 1429934"/>
              <a:gd name="connsiteY5" fmla="*/ 555336 h 555336"/>
              <a:gd name="connsiteX6" fmla="*/ 55534 w 1429934"/>
              <a:gd name="connsiteY6" fmla="*/ 555336 h 555336"/>
              <a:gd name="connsiteX7" fmla="*/ 0 w 1429934"/>
              <a:gd name="connsiteY7" fmla="*/ 499802 h 555336"/>
              <a:gd name="connsiteX8" fmla="*/ 0 w 1429934"/>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934" h="555336">
                <a:moveTo>
                  <a:pt x="0" y="55534"/>
                </a:moveTo>
                <a:cubicBezTo>
                  <a:pt x="0" y="24863"/>
                  <a:pt x="24863" y="0"/>
                  <a:pt x="55534" y="0"/>
                </a:cubicBezTo>
                <a:lnTo>
                  <a:pt x="1374400" y="0"/>
                </a:lnTo>
                <a:cubicBezTo>
                  <a:pt x="1405071" y="0"/>
                  <a:pt x="1429934" y="24863"/>
                  <a:pt x="1429934" y="55534"/>
                </a:cubicBezTo>
                <a:lnTo>
                  <a:pt x="1429934" y="499802"/>
                </a:lnTo>
                <a:cubicBezTo>
                  <a:pt x="1429934" y="530473"/>
                  <a:pt x="1405071" y="555336"/>
                  <a:pt x="1374400"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2"/>
          </a:lnRef>
          <a:fillRef idx="2">
            <a:schemeClr val="accent2"/>
          </a:fillRef>
          <a:effectRef idx="1">
            <a:schemeClr val="accent2"/>
          </a:effectRef>
          <a:fontRef idx="minor">
            <a:schemeClr val="dk1"/>
          </a:fontRef>
        </p:style>
        <p:txBody>
          <a:bodyPr spcFirstLastPara="0" vert="horz" wrap="square" lIns="61985" tIns="61985" rIns="61985" bIns="61985" numCol="1" spcCol="1270" anchor="ctr" anchorCtr="0">
            <a:noAutofit/>
          </a:bodyPr>
          <a:lstStyle/>
          <a:p>
            <a:pPr lvl="0" algn="ctr" defTabSz="533400">
              <a:lnSpc>
                <a:spcPct val="90000"/>
              </a:lnSpc>
              <a:spcAft>
                <a:spcPct val="35000"/>
              </a:spcAft>
            </a:pPr>
            <a:r>
              <a:rPr lang="ru-RU" sz="1100" dirty="0">
                <a:solidFill>
                  <a:schemeClr val="tx1"/>
                </a:solidFill>
                <a:latin typeface="Times New Roman" panose="02020603050405020304" pitchFamily="18" charset="0"/>
                <a:cs typeface="Times New Roman" panose="02020603050405020304" pitchFamily="18" charset="0"/>
              </a:rPr>
              <a:t>Патриотическое воспитание и допризывная подготовка молодежи Чувашской Республики</a:t>
            </a:r>
          </a:p>
        </p:txBody>
      </p:sp>
      <p:sp>
        <p:nvSpPr>
          <p:cNvPr id="38" name="Полилиния 37"/>
          <p:cNvSpPr/>
          <p:nvPr/>
        </p:nvSpPr>
        <p:spPr>
          <a:xfrm>
            <a:off x="7506256" y="5229820"/>
            <a:ext cx="630000" cy="324000"/>
          </a:xfrm>
          <a:custGeom>
            <a:avLst/>
            <a:gdLst>
              <a:gd name="connsiteX0" fmla="*/ 0 w 544425"/>
              <a:gd name="connsiteY0" fmla="*/ 54443 h 555336"/>
              <a:gd name="connsiteX1" fmla="*/ 54443 w 544425"/>
              <a:gd name="connsiteY1" fmla="*/ 0 h 555336"/>
              <a:gd name="connsiteX2" fmla="*/ 489983 w 544425"/>
              <a:gd name="connsiteY2" fmla="*/ 0 h 555336"/>
              <a:gd name="connsiteX3" fmla="*/ 544426 w 544425"/>
              <a:gd name="connsiteY3" fmla="*/ 54443 h 555336"/>
              <a:gd name="connsiteX4" fmla="*/ 544425 w 544425"/>
              <a:gd name="connsiteY4" fmla="*/ 500894 h 555336"/>
              <a:gd name="connsiteX5" fmla="*/ 489982 w 544425"/>
              <a:gd name="connsiteY5" fmla="*/ 555337 h 555336"/>
              <a:gd name="connsiteX6" fmla="*/ 54443 w 544425"/>
              <a:gd name="connsiteY6" fmla="*/ 555336 h 555336"/>
              <a:gd name="connsiteX7" fmla="*/ 0 w 544425"/>
              <a:gd name="connsiteY7" fmla="*/ 500893 h 555336"/>
              <a:gd name="connsiteX8" fmla="*/ 0 w 544425"/>
              <a:gd name="connsiteY8" fmla="*/ 54443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425" h="555336">
                <a:moveTo>
                  <a:pt x="0" y="54443"/>
                </a:moveTo>
                <a:cubicBezTo>
                  <a:pt x="0" y="24375"/>
                  <a:pt x="24375" y="0"/>
                  <a:pt x="54443" y="0"/>
                </a:cubicBezTo>
                <a:lnTo>
                  <a:pt x="489983" y="0"/>
                </a:lnTo>
                <a:cubicBezTo>
                  <a:pt x="520051" y="0"/>
                  <a:pt x="544426" y="24375"/>
                  <a:pt x="544426" y="54443"/>
                </a:cubicBezTo>
                <a:cubicBezTo>
                  <a:pt x="544426" y="203260"/>
                  <a:pt x="544425" y="352077"/>
                  <a:pt x="544425" y="500894"/>
                </a:cubicBezTo>
                <a:cubicBezTo>
                  <a:pt x="544425" y="530962"/>
                  <a:pt x="520050" y="555337"/>
                  <a:pt x="489982" y="555337"/>
                </a:cubicBezTo>
                <a:lnTo>
                  <a:pt x="54443" y="555336"/>
                </a:lnTo>
                <a:cubicBezTo>
                  <a:pt x="24375" y="555336"/>
                  <a:pt x="0" y="530961"/>
                  <a:pt x="0" y="500893"/>
                </a:cubicBezTo>
                <a:lnTo>
                  <a:pt x="0" y="5444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5476" tIns="65476" rIns="65476" bIns="65476" numCol="1" spcCol="1270" anchor="ctr" anchorCtr="0">
            <a:noAutofit/>
          </a:bodyPr>
          <a:lstStyle/>
          <a:p>
            <a:pPr lvl="0" algn="ctr" defTabSz="577850">
              <a:lnSpc>
                <a:spcPct val="90000"/>
              </a:lnSpc>
              <a:spcBef>
                <a:spcPct val="0"/>
              </a:spcBef>
              <a:spcAft>
                <a:spcPct val="35000"/>
              </a:spcAft>
            </a:pPr>
            <a:r>
              <a:rPr lang="ru-RU" sz="1150" kern="1200" dirty="0" smtClean="0">
                <a:solidFill>
                  <a:schemeClr val="tx1"/>
                </a:solidFill>
                <a:latin typeface="Times New Roman" panose="02020603050405020304" pitchFamily="18" charset="0"/>
                <a:cs typeface="Times New Roman" panose="02020603050405020304" pitchFamily="18" charset="0"/>
              </a:rPr>
              <a:t>0,0</a:t>
            </a: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8237245" y="5229820"/>
            <a:ext cx="630000" cy="324000"/>
          </a:xfrm>
          <a:custGeom>
            <a:avLst/>
            <a:gdLst>
              <a:gd name="connsiteX0" fmla="*/ 0 w 544425"/>
              <a:gd name="connsiteY0" fmla="*/ 54443 h 555336"/>
              <a:gd name="connsiteX1" fmla="*/ 54443 w 544425"/>
              <a:gd name="connsiteY1" fmla="*/ 0 h 555336"/>
              <a:gd name="connsiteX2" fmla="*/ 489983 w 544425"/>
              <a:gd name="connsiteY2" fmla="*/ 0 h 555336"/>
              <a:gd name="connsiteX3" fmla="*/ 544426 w 544425"/>
              <a:gd name="connsiteY3" fmla="*/ 54443 h 555336"/>
              <a:gd name="connsiteX4" fmla="*/ 544425 w 544425"/>
              <a:gd name="connsiteY4" fmla="*/ 500894 h 555336"/>
              <a:gd name="connsiteX5" fmla="*/ 489982 w 544425"/>
              <a:gd name="connsiteY5" fmla="*/ 555337 h 555336"/>
              <a:gd name="connsiteX6" fmla="*/ 54443 w 544425"/>
              <a:gd name="connsiteY6" fmla="*/ 555336 h 555336"/>
              <a:gd name="connsiteX7" fmla="*/ 0 w 544425"/>
              <a:gd name="connsiteY7" fmla="*/ 500893 h 555336"/>
              <a:gd name="connsiteX8" fmla="*/ 0 w 544425"/>
              <a:gd name="connsiteY8" fmla="*/ 54443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425" h="555336">
                <a:moveTo>
                  <a:pt x="0" y="54443"/>
                </a:moveTo>
                <a:cubicBezTo>
                  <a:pt x="0" y="24375"/>
                  <a:pt x="24375" y="0"/>
                  <a:pt x="54443" y="0"/>
                </a:cubicBezTo>
                <a:lnTo>
                  <a:pt x="489983" y="0"/>
                </a:lnTo>
                <a:cubicBezTo>
                  <a:pt x="520051" y="0"/>
                  <a:pt x="544426" y="24375"/>
                  <a:pt x="544426" y="54443"/>
                </a:cubicBezTo>
                <a:cubicBezTo>
                  <a:pt x="544426" y="203260"/>
                  <a:pt x="544425" y="352077"/>
                  <a:pt x="544425" y="500894"/>
                </a:cubicBezTo>
                <a:cubicBezTo>
                  <a:pt x="544425" y="530962"/>
                  <a:pt x="520050" y="555337"/>
                  <a:pt x="489982" y="555337"/>
                </a:cubicBezTo>
                <a:lnTo>
                  <a:pt x="54443" y="555336"/>
                </a:lnTo>
                <a:cubicBezTo>
                  <a:pt x="24375" y="555336"/>
                  <a:pt x="0" y="530961"/>
                  <a:pt x="0" y="500893"/>
                </a:cubicBezTo>
                <a:lnTo>
                  <a:pt x="0" y="5444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5476" tIns="65476" rIns="65476" bIns="65476" numCol="1" spcCol="1270" anchor="ctr" anchorCtr="0">
            <a:noAutofit/>
          </a:bodyPr>
          <a:lstStyle/>
          <a:p>
            <a:pPr lvl="0" algn="ctr" defTabSz="577850">
              <a:lnSpc>
                <a:spcPct val="90000"/>
              </a:lnSpc>
              <a:spcBef>
                <a:spcPct val="0"/>
              </a:spcBef>
              <a:spcAft>
                <a:spcPct val="35000"/>
              </a:spcAft>
            </a:pPr>
            <a:r>
              <a:rPr lang="ru-RU" sz="1150" kern="1200" dirty="0" smtClean="0">
                <a:solidFill>
                  <a:schemeClr val="tx1"/>
                </a:solidFill>
                <a:latin typeface="Times New Roman" panose="02020603050405020304" pitchFamily="18" charset="0"/>
                <a:cs typeface="Times New Roman" panose="02020603050405020304" pitchFamily="18" charset="0"/>
              </a:rPr>
              <a:t>0,0</a:t>
            </a: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8237245" y="5644021"/>
            <a:ext cx="630000" cy="431084"/>
          </a:xfrm>
          <a:custGeom>
            <a:avLst/>
            <a:gdLst>
              <a:gd name="connsiteX0" fmla="*/ 0 w 544425"/>
              <a:gd name="connsiteY0" fmla="*/ 54443 h 555336"/>
              <a:gd name="connsiteX1" fmla="*/ 54443 w 544425"/>
              <a:gd name="connsiteY1" fmla="*/ 0 h 555336"/>
              <a:gd name="connsiteX2" fmla="*/ 489983 w 544425"/>
              <a:gd name="connsiteY2" fmla="*/ 0 h 555336"/>
              <a:gd name="connsiteX3" fmla="*/ 544426 w 544425"/>
              <a:gd name="connsiteY3" fmla="*/ 54443 h 555336"/>
              <a:gd name="connsiteX4" fmla="*/ 544425 w 544425"/>
              <a:gd name="connsiteY4" fmla="*/ 500894 h 555336"/>
              <a:gd name="connsiteX5" fmla="*/ 489982 w 544425"/>
              <a:gd name="connsiteY5" fmla="*/ 555337 h 555336"/>
              <a:gd name="connsiteX6" fmla="*/ 54443 w 544425"/>
              <a:gd name="connsiteY6" fmla="*/ 555336 h 555336"/>
              <a:gd name="connsiteX7" fmla="*/ 0 w 544425"/>
              <a:gd name="connsiteY7" fmla="*/ 500893 h 555336"/>
              <a:gd name="connsiteX8" fmla="*/ 0 w 544425"/>
              <a:gd name="connsiteY8" fmla="*/ 54443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425" h="555336">
                <a:moveTo>
                  <a:pt x="0" y="54443"/>
                </a:moveTo>
                <a:cubicBezTo>
                  <a:pt x="0" y="24375"/>
                  <a:pt x="24375" y="0"/>
                  <a:pt x="54443" y="0"/>
                </a:cubicBezTo>
                <a:lnTo>
                  <a:pt x="489983" y="0"/>
                </a:lnTo>
                <a:cubicBezTo>
                  <a:pt x="520051" y="0"/>
                  <a:pt x="544426" y="24375"/>
                  <a:pt x="544426" y="54443"/>
                </a:cubicBezTo>
                <a:cubicBezTo>
                  <a:pt x="544426" y="203260"/>
                  <a:pt x="544425" y="352077"/>
                  <a:pt x="544425" y="500894"/>
                </a:cubicBezTo>
                <a:cubicBezTo>
                  <a:pt x="544425" y="530962"/>
                  <a:pt x="520050" y="555337"/>
                  <a:pt x="489982" y="555337"/>
                </a:cubicBezTo>
                <a:lnTo>
                  <a:pt x="54443" y="555336"/>
                </a:lnTo>
                <a:cubicBezTo>
                  <a:pt x="24375" y="555336"/>
                  <a:pt x="0" y="530961"/>
                  <a:pt x="0" y="500893"/>
                </a:cubicBezTo>
                <a:lnTo>
                  <a:pt x="0" y="5444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5476" tIns="65476" rIns="65476" bIns="65476" numCol="1" spcCol="1270" anchor="ctr" anchorCtr="0">
            <a:noAutofit/>
          </a:bodyPr>
          <a:lstStyle/>
          <a:p>
            <a:pPr lvl="0" algn="ctr" defTabSz="577850">
              <a:lnSpc>
                <a:spcPct val="90000"/>
              </a:lnSpc>
              <a:spcBef>
                <a:spcPct val="0"/>
              </a:spcBef>
              <a:spcAft>
                <a:spcPct val="35000"/>
              </a:spcAft>
            </a:pPr>
            <a:r>
              <a:rPr lang="ru-RU" sz="1150" dirty="0" smtClean="0">
                <a:solidFill>
                  <a:schemeClr val="tx1"/>
                </a:solidFill>
                <a:latin typeface="Times New Roman" panose="02020603050405020304" pitchFamily="18" charset="0"/>
                <a:cs typeface="Times New Roman" panose="02020603050405020304" pitchFamily="18" charset="0"/>
              </a:rPr>
              <a:t>5,7</a:t>
            </a: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7506256" y="5644021"/>
            <a:ext cx="630000" cy="431084"/>
          </a:xfrm>
          <a:custGeom>
            <a:avLst/>
            <a:gdLst>
              <a:gd name="connsiteX0" fmla="*/ 0 w 544425"/>
              <a:gd name="connsiteY0" fmla="*/ 54443 h 555336"/>
              <a:gd name="connsiteX1" fmla="*/ 54443 w 544425"/>
              <a:gd name="connsiteY1" fmla="*/ 0 h 555336"/>
              <a:gd name="connsiteX2" fmla="*/ 489983 w 544425"/>
              <a:gd name="connsiteY2" fmla="*/ 0 h 555336"/>
              <a:gd name="connsiteX3" fmla="*/ 544426 w 544425"/>
              <a:gd name="connsiteY3" fmla="*/ 54443 h 555336"/>
              <a:gd name="connsiteX4" fmla="*/ 544425 w 544425"/>
              <a:gd name="connsiteY4" fmla="*/ 500894 h 555336"/>
              <a:gd name="connsiteX5" fmla="*/ 489982 w 544425"/>
              <a:gd name="connsiteY5" fmla="*/ 555337 h 555336"/>
              <a:gd name="connsiteX6" fmla="*/ 54443 w 544425"/>
              <a:gd name="connsiteY6" fmla="*/ 555336 h 555336"/>
              <a:gd name="connsiteX7" fmla="*/ 0 w 544425"/>
              <a:gd name="connsiteY7" fmla="*/ 500893 h 555336"/>
              <a:gd name="connsiteX8" fmla="*/ 0 w 544425"/>
              <a:gd name="connsiteY8" fmla="*/ 54443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425" h="555336">
                <a:moveTo>
                  <a:pt x="0" y="54443"/>
                </a:moveTo>
                <a:cubicBezTo>
                  <a:pt x="0" y="24375"/>
                  <a:pt x="24375" y="0"/>
                  <a:pt x="54443" y="0"/>
                </a:cubicBezTo>
                <a:lnTo>
                  <a:pt x="489983" y="0"/>
                </a:lnTo>
                <a:cubicBezTo>
                  <a:pt x="520051" y="0"/>
                  <a:pt x="544426" y="24375"/>
                  <a:pt x="544426" y="54443"/>
                </a:cubicBezTo>
                <a:cubicBezTo>
                  <a:pt x="544426" y="203260"/>
                  <a:pt x="544425" y="352077"/>
                  <a:pt x="544425" y="500894"/>
                </a:cubicBezTo>
                <a:cubicBezTo>
                  <a:pt x="544425" y="530962"/>
                  <a:pt x="520050" y="555337"/>
                  <a:pt x="489982" y="555337"/>
                </a:cubicBezTo>
                <a:lnTo>
                  <a:pt x="54443" y="555336"/>
                </a:lnTo>
                <a:cubicBezTo>
                  <a:pt x="24375" y="555336"/>
                  <a:pt x="0" y="530961"/>
                  <a:pt x="0" y="500893"/>
                </a:cubicBezTo>
                <a:lnTo>
                  <a:pt x="0" y="5444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5476" tIns="65476" rIns="65476" bIns="65476" numCol="1" spcCol="1270" anchor="ctr" anchorCtr="0">
            <a:noAutofit/>
          </a:bodyPr>
          <a:lstStyle/>
          <a:p>
            <a:pPr lvl="0" algn="ctr" defTabSz="577850">
              <a:lnSpc>
                <a:spcPct val="90000"/>
              </a:lnSpc>
              <a:spcBef>
                <a:spcPct val="0"/>
              </a:spcBef>
              <a:spcAft>
                <a:spcPct val="35000"/>
              </a:spcAft>
            </a:pPr>
            <a:endParaRPr lang="ru-RU" sz="1150" kern="1200" dirty="0" smtClean="0">
              <a:solidFill>
                <a:schemeClr val="tx1"/>
              </a:solidFill>
              <a:latin typeface="Times New Roman" panose="02020603050405020304" pitchFamily="18" charset="0"/>
              <a:cs typeface="Times New Roman" panose="02020603050405020304" pitchFamily="18" charset="0"/>
            </a:endParaRPr>
          </a:p>
          <a:p>
            <a:pPr lvl="0" algn="ctr" defTabSz="577850">
              <a:lnSpc>
                <a:spcPct val="90000"/>
              </a:lnSpc>
              <a:spcBef>
                <a:spcPct val="0"/>
              </a:spcBef>
              <a:spcAft>
                <a:spcPct val="35000"/>
              </a:spcAft>
            </a:pPr>
            <a:r>
              <a:rPr lang="ru-RU" sz="1150" kern="1200" dirty="0" smtClean="0">
                <a:solidFill>
                  <a:schemeClr val="tx1"/>
                </a:solidFill>
                <a:latin typeface="Times New Roman" panose="02020603050405020304" pitchFamily="18" charset="0"/>
                <a:cs typeface="Times New Roman" panose="02020603050405020304" pitchFamily="18" charset="0"/>
              </a:rPr>
              <a:t>5,7</a:t>
            </a:r>
          </a:p>
          <a:p>
            <a:pPr lvl="0" algn="ctr" defTabSz="577850">
              <a:lnSpc>
                <a:spcPct val="90000"/>
              </a:lnSpc>
              <a:spcBef>
                <a:spcPct val="0"/>
              </a:spcBef>
              <a:spcAft>
                <a:spcPct val="35000"/>
              </a:spcAft>
            </a:pP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68" name="Полилиния 67"/>
          <p:cNvSpPr/>
          <p:nvPr/>
        </p:nvSpPr>
        <p:spPr>
          <a:xfrm>
            <a:off x="7506256" y="4401418"/>
            <a:ext cx="630000" cy="324000"/>
          </a:xfrm>
          <a:custGeom>
            <a:avLst/>
            <a:gdLst>
              <a:gd name="connsiteX0" fmla="*/ 0 w 536927"/>
              <a:gd name="connsiteY0" fmla="*/ 53693 h 555336"/>
              <a:gd name="connsiteX1" fmla="*/ 53693 w 536927"/>
              <a:gd name="connsiteY1" fmla="*/ 0 h 555336"/>
              <a:gd name="connsiteX2" fmla="*/ 483234 w 536927"/>
              <a:gd name="connsiteY2" fmla="*/ 0 h 555336"/>
              <a:gd name="connsiteX3" fmla="*/ 536927 w 536927"/>
              <a:gd name="connsiteY3" fmla="*/ 53693 h 555336"/>
              <a:gd name="connsiteX4" fmla="*/ 536927 w 536927"/>
              <a:gd name="connsiteY4" fmla="*/ 501643 h 555336"/>
              <a:gd name="connsiteX5" fmla="*/ 483234 w 536927"/>
              <a:gd name="connsiteY5" fmla="*/ 555336 h 555336"/>
              <a:gd name="connsiteX6" fmla="*/ 53693 w 536927"/>
              <a:gd name="connsiteY6" fmla="*/ 555336 h 555336"/>
              <a:gd name="connsiteX7" fmla="*/ 0 w 536927"/>
              <a:gd name="connsiteY7" fmla="*/ 501643 h 555336"/>
              <a:gd name="connsiteX8" fmla="*/ 0 w 536927"/>
              <a:gd name="connsiteY8" fmla="*/ 53693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927" h="555336">
                <a:moveTo>
                  <a:pt x="0" y="53693"/>
                </a:moveTo>
                <a:cubicBezTo>
                  <a:pt x="0" y="24039"/>
                  <a:pt x="24039" y="0"/>
                  <a:pt x="53693" y="0"/>
                </a:cubicBezTo>
                <a:lnTo>
                  <a:pt x="483234" y="0"/>
                </a:lnTo>
                <a:cubicBezTo>
                  <a:pt x="512888" y="0"/>
                  <a:pt x="536927" y="24039"/>
                  <a:pt x="536927" y="53693"/>
                </a:cubicBezTo>
                <a:lnTo>
                  <a:pt x="536927" y="501643"/>
                </a:lnTo>
                <a:cubicBezTo>
                  <a:pt x="536927" y="531297"/>
                  <a:pt x="512888" y="555336"/>
                  <a:pt x="483234" y="555336"/>
                </a:cubicBezTo>
                <a:lnTo>
                  <a:pt x="53693" y="555336"/>
                </a:lnTo>
                <a:cubicBezTo>
                  <a:pt x="24039" y="555336"/>
                  <a:pt x="0" y="531297"/>
                  <a:pt x="0" y="501643"/>
                </a:cubicBezTo>
                <a:lnTo>
                  <a:pt x="0" y="5369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5256" tIns="65256" rIns="65256" bIns="65256" numCol="1" spcCol="1270" anchor="ctr" anchorCtr="0">
            <a:noAutofit/>
          </a:bodyPr>
          <a:lstStyle/>
          <a:p>
            <a:pPr lvl="0" algn="ctr" defTabSz="577850">
              <a:lnSpc>
                <a:spcPct val="90000"/>
              </a:lnSpc>
              <a:spcBef>
                <a:spcPct val="0"/>
              </a:spcBef>
              <a:spcAft>
                <a:spcPct val="35000"/>
              </a:spcAft>
            </a:pPr>
            <a:r>
              <a:rPr lang="ru-RU" sz="1150" kern="1200" dirty="0" smtClean="0">
                <a:solidFill>
                  <a:schemeClr val="tx1"/>
                </a:solidFill>
                <a:latin typeface="Times New Roman" panose="02020603050405020304" pitchFamily="18" charset="0"/>
                <a:cs typeface="Times New Roman" panose="02020603050405020304" pitchFamily="18" charset="0"/>
              </a:rPr>
              <a:t>87,5</a:t>
            </a:r>
            <a:endParaRPr lang="ru-RU" sz="1150"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14323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лилиния 3"/>
          <p:cNvSpPr/>
          <p:nvPr/>
        </p:nvSpPr>
        <p:spPr>
          <a:xfrm>
            <a:off x="5140691" y="800749"/>
            <a:ext cx="3885440" cy="578824"/>
          </a:xfrm>
          <a:custGeom>
            <a:avLst/>
            <a:gdLst>
              <a:gd name="connsiteX0" fmla="*/ 0 w 3903032"/>
              <a:gd name="connsiteY0" fmla="*/ 57882 h 578824"/>
              <a:gd name="connsiteX1" fmla="*/ 57882 w 3903032"/>
              <a:gd name="connsiteY1" fmla="*/ 0 h 578824"/>
              <a:gd name="connsiteX2" fmla="*/ 3845150 w 3903032"/>
              <a:gd name="connsiteY2" fmla="*/ 0 h 578824"/>
              <a:gd name="connsiteX3" fmla="*/ 3903032 w 3903032"/>
              <a:gd name="connsiteY3" fmla="*/ 57882 h 578824"/>
              <a:gd name="connsiteX4" fmla="*/ 3903032 w 3903032"/>
              <a:gd name="connsiteY4" fmla="*/ 520942 h 578824"/>
              <a:gd name="connsiteX5" fmla="*/ 3845150 w 3903032"/>
              <a:gd name="connsiteY5" fmla="*/ 578824 h 578824"/>
              <a:gd name="connsiteX6" fmla="*/ 57882 w 3903032"/>
              <a:gd name="connsiteY6" fmla="*/ 578824 h 578824"/>
              <a:gd name="connsiteX7" fmla="*/ 0 w 3903032"/>
              <a:gd name="connsiteY7" fmla="*/ 520942 h 578824"/>
              <a:gd name="connsiteX8" fmla="*/ 0 w 390303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578824">
                <a:moveTo>
                  <a:pt x="0" y="57882"/>
                </a:moveTo>
                <a:cubicBezTo>
                  <a:pt x="0" y="25915"/>
                  <a:pt x="25915" y="0"/>
                  <a:pt x="57882" y="0"/>
                </a:cubicBezTo>
                <a:lnTo>
                  <a:pt x="3845150" y="0"/>
                </a:lnTo>
                <a:cubicBezTo>
                  <a:pt x="3877117" y="0"/>
                  <a:pt x="3903032" y="25915"/>
                  <a:pt x="3903032" y="57882"/>
                </a:cubicBezTo>
                <a:lnTo>
                  <a:pt x="3903032" y="520942"/>
                </a:lnTo>
                <a:cubicBezTo>
                  <a:pt x="3903032" y="552909"/>
                  <a:pt x="3877117" y="578824"/>
                  <a:pt x="3845150" y="578824"/>
                </a:cubicBezTo>
                <a:lnTo>
                  <a:pt x="57882" y="578824"/>
                </a:lnTo>
                <a:cubicBezTo>
                  <a:pt x="25915" y="578824"/>
                  <a:pt x="0" y="552909"/>
                  <a:pt x="0" y="520942"/>
                </a:cubicBezTo>
                <a:lnTo>
                  <a:pt x="0" y="57882"/>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293" tIns="70293" rIns="70293" bIns="7029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accent1">
                    <a:lumMod val="50000"/>
                  </a:scheme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kern="1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Полилиния 6"/>
          <p:cNvSpPr/>
          <p:nvPr/>
        </p:nvSpPr>
        <p:spPr>
          <a:xfrm>
            <a:off x="5131895" y="1484784"/>
            <a:ext cx="731452" cy="578824"/>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293" tIns="70293" rIns="70293" bIns="70293" numCol="1" spcCol="1270" anchor="ctr" anchorCtr="0">
            <a:noAutofit/>
          </a:bodyPr>
          <a:lstStyle/>
          <a:p>
            <a:pPr lvl="0" algn="ctr" defTabSz="6223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2021 план</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5136215" y="3789040"/>
            <a:ext cx="731452" cy="792088"/>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12" name="Полилиния 11"/>
          <p:cNvSpPr/>
          <p:nvPr/>
        </p:nvSpPr>
        <p:spPr>
          <a:xfrm>
            <a:off x="5140691" y="4797152"/>
            <a:ext cx="731452" cy="864096"/>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1,19</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5924790" y="1484784"/>
            <a:ext cx="731452" cy="578824"/>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293" tIns="70293" rIns="70293" bIns="70293" numCol="1" spcCol="1270" anchor="ctr" anchorCtr="0">
            <a:noAutofit/>
          </a:bodyPr>
          <a:lstStyle/>
          <a:p>
            <a:pPr lvl="0" algn="ctr" defTabSz="6223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2021 факт</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5924790" y="2187077"/>
            <a:ext cx="731452" cy="629906"/>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93</a:t>
            </a:r>
            <a:r>
              <a:rPr lang="ru-RU" sz="1200" b="1" kern="1200" dirty="0" smtClean="0">
                <a:solidFill>
                  <a:schemeClr val="tx1"/>
                </a:solidFill>
                <a:latin typeface="Times New Roman" panose="02020603050405020304" pitchFamily="18" charset="0"/>
                <a:cs typeface="Times New Roman" panose="02020603050405020304" pitchFamily="18" charset="0"/>
              </a:rPr>
              <a:t>,0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5924790" y="3050984"/>
            <a:ext cx="731452" cy="522032"/>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893</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5919281" y="3789040"/>
            <a:ext cx="731452" cy="792088"/>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100</a:t>
            </a:r>
            <a:r>
              <a:rPr lang="ru-RU" sz="1200" b="1" kern="1200" dirty="0" smtClean="0">
                <a:solidFill>
                  <a:schemeClr val="tx1"/>
                </a:solidFill>
                <a:latin typeface="Times New Roman" panose="02020603050405020304" pitchFamily="18" charset="0"/>
                <a:cs typeface="Times New Roman" panose="02020603050405020304" pitchFamily="18" charset="0"/>
              </a:rPr>
              <a:t>,0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5924790" y="4797152"/>
            <a:ext cx="731452" cy="864096"/>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5924790" y="5877273"/>
            <a:ext cx="731452" cy="583565"/>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6717685" y="1484784"/>
            <a:ext cx="731452" cy="578824"/>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293" tIns="70293" rIns="70293" bIns="70293" numCol="1" spcCol="1270" anchor="ctr" anchorCtr="0">
            <a:noAutofit/>
          </a:bodyPr>
          <a:lstStyle/>
          <a:p>
            <a:pPr lvl="0" algn="ctr" defTabSz="6223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2022</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6717685" y="2187077"/>
            <a:ext cx="731452" cy="629906"/>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dirty="0">
                <a:solidFill>
                  <a:schemeClr val="tx1"/>
                </a:solidFill>
                <a:latin typeface="Times New Roman" panose="02020603050405020304" pitchFamily="18" charset="0"/>
                <a:cs typeface="Times New Roman" panose="02020603050405020304" pitchFamily="18" charset="0"/>
              </a:rPr>
              <a:t>85,0</a:t>
            </a:r>
          </a:p>
        </p:txBody>
      </p:sp>
      <p:sp>
        <p:nvSpPr>
          <p:cNvPr id="32" name="Полилиния 31"/>
          <p:cNvSpPr/>
          <p:nvPr/>
        </p:nvSpPr>
        <p:spPr>
          <a:xfrm>
            <a:off x="6710541" y="3050984"/>
            <a:ext cx="731452" cy="522032"/>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680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6722660" y="3789040"/>
            <a:ext cx="731452" cy="792088"/>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6717685" y="4797152"/>
            <a:ext cx="731452" cy="864096"/>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1,19</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6717685" y="5877273"/>
            <a:ext cx="731452" cy="583565"/>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7510580" y="1484784"/>
            <a:ext cx="731452" cy="578824"/>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293" tIns="70293" rIns="70293" bIns="70293" numCol="1" spcCol="1270" anchor="ctr" anchorCtr="0">
            <a:noAutofit/>
          </a:bodyPr>
          <a:lstStyle/>
          <a:p>
            <a:pPr lvl="0" algn="ctr" defTabSz="6223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2023</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7510580" y="2187077"/>
            <a:ext cx="731452" cy="629906"/>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85,0</a:t>
            </a:r>
          </a:p>
        </p:txBody>
      </p:sp>
      <p:sp>
        <p:nvSpPr>
          <p:cNvPr id="44" name="Полилиния 43"/>
          <p:cNvSpPr/>
          <p:nvPr/>
        </p:nvSpPr>
        <p:spPr>
          <a:xfrm>
            <a:off x="7510580" y="3050984"/>
            <a:ext cx="731452" cy="522032"/>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730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7507502" y="3789040"/>
            <a:ext cx="731452" cy="792088"/>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100</a:t>
            </a:r>
            <a:r>
              <a:rPr lang="ru-RU" sz="1200" b="1" kern="1200" dirty="0" smtClean="0">
                <a:solidFill>
                  <a:schemeClr val="tx1"/>
                </a:solidFill>
                <a:latin typeface="Times New Roman" panose="02020603050405020304" pitchFamily="18" charset="0"/>
                <a:cs typeface="Times New Roman" panose="02020603050405020304" pitchFamily="18" charset="0"/>
              </a:rPr>
              <a:t>,0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7507502" y="4797152"/>
            <a:ext cx="731452" cy="864096"/>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Aft>
                <a:spcPct val="35000"/>
              </a:spcAft>
            </a:pPr>
            <a:r>
              <a:rPr lang="ru-RU" sz="1200" b="1" dirty="0">
                <a:solidFill>
                  <a:prstClr val="black"/>
                </a:solidFill>
                <a:latin typeface="Times New Roman" panose="02020603050405020304" pitchFamily="18" charset="0"/>
                <a:cs typeface="Times New Roman" panose="02020603050405020304" pitchFamily="18" charset="0"/>
              </a:rPr>
              <a:t>1,19</a:t>
            </a:r>
          </a:p>
        </p:txBody>
      </p:sp>
      <p:sp>
        <p:nvSpPr>
          <p:cNvPr id="49" name="Полилиния 48"/>
          <p:cNvSpPr/>
          <p:nvPr/>
        </p:nvSpPr>
        <p:spPr>
          <a:xfrm>
            <a:off x="7507502" y="5877274"/>
            <a:ext cx="731452" cy="576062"/>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673" tIns="62673" rIns="62673" bIns="62673"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8303475" y="1484784"/>
            <a:ext cx="731452" cy="578824"/>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293" tIns="70293" rIns="70293" bIns="70293" numCol="1" spcCol="1270" anchor="ctr" anchorCtr="0">
            <a:noAutofit/>
          </a:bodyPr>
          <a:lstStyle/>
          <a:p>
            <a:pPr lvl="0" algn="ctr" defTabSz="6223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2024</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8303475" y="2187077"/>
            <a:ext cx="731452" cy="629906"/>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85,0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2" name="Полилиния 51"/>
          <p:cNvSpPr/>
          <p:nvPr/>
        </p:nvSpPr>
        <p:spPr>
          <a:xfrm>
            <a:off x="8331260" y="3050984"/>
            <a:ext cx="731452" cy="522032"/>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780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3" name="Полилиния 52"/>
          <p:cNvSpPr/>
          <p:nvPr/>
        </p:nvSpPr>
        <p:spPr>
          <a:xfrm>
            <a:off x="8331260" y="3789040"/>
            <a:ext cx="731452" cy="792088"/>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4" name="Полилиния 53"/>
          <p:cNvSpPr/>
          <p:nvPr/>
        </p:nvSpPr>
        <p:spPr>
          <a:xfrm>
            <a:off x="8331260" y="4797151"/>
            <a:ext cx="731452" cy="864097"/>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Aft>
                <a:spcPct val="35000"/>
              </a:spcAft>
            </a:pPr>
            <a:r>
              <a:rPr lang="ru-RU" sz="1200" b="1" dirty="0">
                <a:solidFill>
                  <a:schemeClr val="tx1"/>
                </a:solidFill>
                <a:latin typeface="Times New Roman" panose="02020603050405020304" pitchFamily="18" charset="0"/>
                <a:cs typeface="Times New Roman" panose="02020603050405020304" pitchFamily="18" charset="0"/>
              </a:rPr>
              <a:t>1,19</a:t>
            </a:r>
          </a:p>
        </p:txBody>
      </p:sp>
      <p:sp>
        <p:nvSpPr>
          <p:cNvPr id="57" name="Полилиния 56"/>
          <p:cNvSpPr/>
          <p:nvPr/>
        </p:nvSpPr>
        <p:spPr>
          <a:xfrm>
            <a:off x="8303475" y="5877275"/>
            <a:ext cx="731452" cy="571864"/>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673" tIns="62673" rIns="62673" bIns="62673"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85602" y="2187076"/>
            <a:ext cx="4939975" cy="629907"/>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schemeClr val="tx1"/>
                </a:solidFill>
                <a:latin typeface="Times New Roman" panose="02020603050405020304" pitchFamily="18" charset="0"/>
                <a:cs typeface="Times New Roman" panose="02020603050405020304" pitchFamily="18" charset="0"/>
              </a:rPr>
              <a:t>Удовлетворенность населения качеством начального общего, основного общего и среднего общего образования, профессионального </a:t>
            </a:r>
            <a:r>
              <a:rPr lang="ru-RU" sz="1100" dirty="0" smtClean="0">
                <a:solidFill>
                  <a:schemeClr val="tx1"/>
                </a:solidFill>
                <a:latin typeface="Times New Roman" panose="02020603050405020304" pitchFamily="18" charset="0"/>
                <a:cs typeface="Times New Roman" panose="02020603050405020304" pitchFamily="18" charset="0"/>
              </a:rPr>
              <a:t>образования, %</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85602" y="3050984"/>
            <a:ext cx="4939975" cy="522032"/>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schemeClr val="tx1"/>
                </a:solidFill>
                <a:latin typeface="Times New Roman" panose="02020603050405020304" pitchFamily="18" charset="0"/>
                <a:cs typeface="Times New Roman" panose="02020603050405020304" pitchFamily="18" charset="0"/>
              </a:rPr>
              <a:t>Обеспеченность детей дошкольного возраста местами в дошкольных образовательных организациях, количество мест на 1000 детей</a:t>
            </a:r>
          </a:p>
        </p:txBody>
      </p:sp>
      <p:sp>
        <p:nvSpPr>
          <p:cNvPr id="33" name="Скругленный прямоугольник 32"/>
          <p:cNvSpPr/>
          <p:nvPr/>
        </p:nvSpPr>
        <p:spPr>
          <a:xfrm>
            <a:off x="85602" y="3789040"/>
            <a:ext cx="4939975" cy="79208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schemeClr val="tx1"/>
                </a:solidFill>
                <a:latin typeface="Times New Roman" panose="02020603050405020304" pitchFamily="18" charset="0"/>
                <a:cs typeface="Times New Roman" panose="02020603050405020304" pitchFamily="18" charset="0"/>
              </a:rPr>
              <a:t>Доля государственных (муниципальных) общеобразовательных организаций, соответствующих современным требованиям обучения, в общем количестве государственных (муниципальных) общеобразовательных </a:t>
            </a:r>
            <a:r>
              <a:rPr lang="ru-RU" sz="1100" dirty="0" smtClean="0">
                <a:solidFill>
                  <a:schemeClr val="tx1"/>
                </a:solidFill>
                <a:latin typeface="Times New Roman" panose="02020603050405020304" pitchFamily="18" charset="0"/>
                <a:cs typeface="Times New Roman" panose="02020603050405020304" pitchFamily="18" charset="0"/>
              </a:rPr>
              <a:t>организаций, %</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35" name="Скругленный прямоугольник 34"/>
          <p:cNvSpPr/>
          <p:nvPr/>
        </p:nvSpPr>
        <p:spPr>
          <a:xfrm>
            <a:off x="85603" y="4797152"/>
            <a:ext cx="4951208" cy="86409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100" dirty="0">
                <a:latin typeface="Times New Roman" panose="02020603050405020304" pitchFamily="18" charset="0"/>
                <a:cs typeface="Times New Roman" panose="02020603050405020304" pitchFamily="18" charset="0"/>
              </a:rPr>
              <a:t>Доля выпускников государственных (муниципальных) общеобразовательных организаций, не сдавших единый государственный экзамен (русский язык, математика), в общей численности выпускников государственных (муниципальных) общеобразовательных </a:t>
            </a:r>
            <a:r>
              <a:rPr lang="ru-RU" sz="1100" dirty="0" smtClean="0">
                <a:latin typeface="Times New Roman" panose="02020603050405020304" pitchFamily="18" charset="0"/>
                <a:cs typeface="Times New Roman" panose="02020603050405020304" pitchFamily="18" charset="0"/>
              </a:rPr>
              <a:t>организаций, %</a:t>
            </a:r>
            <a:endParaRPr lang="ru-RU" sz="1100" dirty="0">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85603" y="1379573"/>
            <a:ext cx="2592288"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Основные индикаторы</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Номер слайда 5"/>
          <p:cNvSpPr>
            <a:spLocks noGrp="1"/>
          </p:cNvSpPr>
          <p:nvPr>
            <p:ph type="sldNum" sz="quarter" idx="12"/>
          </p:nvPr>
        </p:nvSpPr>
        <p:spPr/>
        <p:txBody>
          <a:bodyPr/>
          <a:lstStyle/>
          <a:p>
            <a:pPr>
              <a:defRPr/>
            </a:pPr>
            <a:fld id="{667CCBFA-BFB9-4E9F-B6F6-694D72409F22}" type="slidenum">
              <a:rPr lang="ru-RU" smtClean="0"/>
              <a:pPr>
                <a:defRPr/>
              </a:pPr>
              <a:t>45</a:t>
            </a:fld>
            <a:endParaRPr lang="ru-RU" dirty="0"/>
          </a:p>
        </p:txBody>
      </p:sp>
      <p:sp>
        <p:nvSpPr>
          <p:cNvPr id="13" name="Скругленный прямоугольник 12"/>
          <p:cNvSpPr/>
          <p:nvPr/>
        </p:nvSpPr>
        <p:spPr>
          <a:xfrm>
            <a:off x="85603" y="5877272"/>
            <a:ext cx="4951208" cy="57606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100" dirty="0">
                <a:latin typeface="Times New Roman" panose="02020603050405020304" pitchFamily="18" charset="0"/>
                <a:cs typeface="Times New Roman" panose="02020603050405020304" pitchFamily="18" charset="0"/>
              </a:rPr>
              <a:t>Удельный вес образовательных организаций, в которых внедрены информационно-коммуникационные технологии в </a:t>
            </a:r>
            <a:r>
              <a:rPr lang="ru-RU" sz="1100" dirty="0" smtClean="0">
                <a:latin typeface="Times New Roman" panose="02020603050405020304" pitchFamily="18" charset="0"/>
                <a:cs typeface="Times New Roman" panose="02020603050405020304" pitchFamily="18" charset="0"/>
              </a:rPr>
              <a:t>управлении</a:t>
            </a:r>
            <a:r>
              <a:rPr lang="ru-RU" sz="1100" dirty="0" smtClean="0">
                <a:solidFill>
                  <a:schemeClr val="tx1"/>
                </a:solidFill>
                <a:latin typeface="Times New Roman" panose="02020603050405020304" pitchFamily="18" charset="0"/>
                <a:cs typeface="Times New Roman" panose="02020603050405020304" pitchFamily="18" charset="0"/>
              </a:rPr>
              <a:t>, %</a:t>
            </a:r>
            <a:endParaRPr lang="ru-RU" sz="1100" dirty="0">
              <a:solidFill>
                <a:schemeClr val="tx1"/>
              </a:solidFill>
              <a:latin typeface="Times New Roman" panose="02020603050405020304" pitchFamily="18" charset="0"/>
              <a:cs typeface="Times New Roman" panose="02020603050405020304" pitchFamily="18" charset="0"/>
            </a:endParaRPr>
          </a:p>
        </p:txBody>
      </p:sp>
      <p:pic>
        <p:nvPicPr>
          <p:cNvPr id="14" name="Picture 2" descr="I:\Отдел бюджетной политики\_____2014 год\Отчет о деятельности Министерства\для отчета картинки\1 сентября.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832635" y="734302"/>
            <a:ext cx="2192943" cy="12905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Заголовок 1"/>
          <p:cNvSpPr txBox="1">
            <a:spLocks/>
          </p:cNvSpPr>
          <p:nvPr/>
        </p:nvSpPr>
        <p:spPr>
          <a:xfrm>
            <a:off x="179512" y="69850"/>
            <a:ext cx="7693716" cy="55083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a:t>
            </a:r>
            <a:r>
              <a:rPr lang="ru-RU" sz="1800" dirty="0">
                <a:solidFill>
                  <a:schemeClr val="tx1"/>
                </a:solidFill>
                <a:effectLst/>
                <a:latin typeface="Times New Roman" panose="02020603050405020304" pitchFamily="18" charset="0"/>
                <a:cs typeface="Times New Roman" panose="02020603050405020304" pitchFamily="18" charset="0"/>
              </a:rPr>
              <a:t>Развитие образования</a:t>
            </a:r>
            <a:r>
              <a:rPr lang="ru-RU" sz="1800" dirty="0" smtClean="0">
                <a:solidFill>
                  <a:schemeClr val="tx1"/>
                </a:solidFill>
                <a:effectLst/>
                <a:latin typeface="Times New Roman" panose="02020603050405020304" pitchFamily="18" charset="0"/>
                <a:cs typeface="Times New Roman" panose="02020603050405020304" pitchFamily="18" charset="0"/>
              </a:rPr>
              <a:t>»</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7" name="Прямая соединительная линия 16"/>
          <p:cNvCxnSpPr/>
          <p:nvPr/>
        </p:nvCxnSpPr>
        <p:spPr>
          <a:xfrm>
            <a:off x="0" y="734302"/>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58" name="Полилиния 57"/>
          <p:cNvSpPr/>
          <p:nvPr/>
        </p:nvSpPr>
        <p:spPr>
          <a:xfrm>
            <a:off x="5131895" y="5877273"/>
            <a:ext cx="731452" cy="576064"/>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9" name="Полилиния 58"/>
          <p:cNvSpPr/>
          <p:nvPr/>
        </p:nvSpPr>
        <p:spPr>
          <a:xfrm>
            <a:off x="5126887" y="2187077"/>
            <a:ext cx="731452" cy="629906"/>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85,0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60" name="Полилиния 59"/>
          <p:cNvSpPr/>
          <p:nvPr/>
        </p:nvSpPr>
        <p:spPr>
          <a:xfrm>
            <a:off x="5140691" y="3050984"/>
            <a:ext cx="731452" cy="522032"/>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630</a:t>
            </a:r>
            <a:endParaRPr lang="ru-RU" sz="1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62156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black"/>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prstClr val="black"/>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07504" y="6230638"/>
            <a:ext cx="4104456" cy="400110"/>
          </a:xfrm>
          <a:prstGeom prst="rect">
            <a:avLst/>
          </a:prstGeom>
        </p:spPr>
        <p:txBody>
          <a:bodyPr wrap="square">
            <a:spAutoFit/>
          </a:bodyPr>
          <a:lstStyle/>
          <a:p>
            <a:endParaRPr lang="ru-RU" sz="1000" i="1" dirty="0">
              <a:solidFill>
                <a:prstClr val="black"/>
              </a:solidFill>
              <a:latin typeface="Times New Roman" panose="02020603050405020304" pitchFamily="18" charset="0"/>
              <a:cs typeface="Times New Roman" panose="02020603050405020304" pitchFamily="18" charset="0"/>
            </a:endParaRPr>
          </a:p>
          <a:p>
            <a:endParaRPr lang="ru-RU" sz="1000" i="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67996" y="764704"/>
            <a:ext cx="4568236" cy="173131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600" b="1" i="1" dirty="0" smtClean="0">
                <a:solidFill>
                  <a:prstClr val="black"/>
                </a:solidFill>
                <a:latin typeface="Times New Roman" panose="02020603050405020304" pitchFamily="18" charset="0"/>
                <a:cs typeface="Times New Roman" panose="02020603050405020304" pitchFamily="18" charset="0"/>
              </a:rPr>
              <a:t>Цели программы:</a:t>
            </a:r>
            <a:r>
              <a:rPr lang="ru-RU" sz="1600" dirty="0" smtClean="0">
                <a:solidFill>
                  <a:prstClr val="black"/>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pPr>
            <a:r>
              <a:rPr lang="ru-RU" sz="1400" dirty="0">
                <a:solidFill>
                  <a:prstClr val="black"/>
                </a:solidFill>
                <a:latin typeface="Times New Roman" panose="02020603050405020304" pitchFamily="18" charset="0"/>
                <a:cs typeface="Times New Roman" panose="02020603050405020304" pitchFamily="18" charset="0"/>
              </a:rPr>
              <a:t>формирование системы, обеспечивающей доступность медицинской помощи и повышение эффективности медицинских услуг, объемы, виды и качество которых должны соответствовать уровню заболеваемости и потребностям населения, передовым достижениям медицинской </a:t>
            </a:r>
            <a:r>
              <a:rPr lang="ru-RU" sz="1400" dirty="0" smtClean="0">
                <a:solidFill>
                  <a:prstClr val="black"/>
                </a:solidFill>
                <a:latin typeface="Times New Roman" panose="02020603050405020304" pitchFamily="18" charset="0"/>
                <a:cs typeface="Times New Roman" panose="02020603050405020304" pitchFamily="18" charset="0"/>
              </a:rPr>
              <a:t>науки</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47779" y="2903549"/>
            <a:ext cx="4209357" cy="323165"/>
          </a:xfrm>
          <a:prstGeom prst="rect">
            <a:avLst/>
          </a:prstGeom>
          <a:noFill/>
        </p:spPr>
        <p:txBody>
          <a:bodyPr wrap="none" rtlCol="0">
            <a:spAutoFit/>
          </a:bodyPr>
          <a:lstStyle/>
          <a:p>
            <a:r>
              <a:rPr lang="ru-RU" sz="1500" b="1" dirty="0" smtClean="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endParaRPr lang="ru-RU" sz="15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12" name="Диаграмма 11"/>
          <p:cNvGraphicFramePr>
            <a:graphicFrameLocks/>
          </p:cNvGraphicFramePr>
          <p:nvPr>
            <p:extLst>
              <p:ext uri="{D42A27DB-BD31-4B8C-83A1-F6EECF244321}">
                <p14:modId xmlns:p14="http://schemas.microsoft.com/office/powerpoint/2010/main" val="1259937122"/>
              </p:ext>
            </p:extLst>
          </p:nvPr>
        </p:nvGraphicFramePr>
        <p:xfrm>
          <a:off x="147781" y="3356992"/>
          <a:ext cx="4424220" cy="3073700"/>
        </p:xfrm>
        <a:graphic>
          <a:graphicData uri="http://schemas.openxmlformats.org/drawingml/2006/chart">
            <c:chart xmlns:c="http://schemas.openxmlformats.org/drawingml/2006/chart" xmlns:r="http://schemas.openxmlformats.org/officeDocument/2006/relationships" r:id="rId3"/>
          </a:graphicData>
        </a:graphic>
      </p:graphicFrame>
      <p:sp>
        <p:nvSpPr>
          <p:cNvPr id="7" name="Номер слайда 6"/>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46</a:t>
            </a:fld>
            <a:endParaRPr lang="ru-RU" dirty="0">
              <a:solidFill>
                <a:prstClr val="black"/>
              </a:solidFill>
            </a:endParaRPr>
          </a:p>
        </p:txBody>
      </p:sp>
      <p:sp>
        <p:nvSpPr>
          <p:cNvPr id="4" name="Полилиния 3"/>
          <p:cNvSpPr/>
          <p:nvPr/>
        </p:nvSpPr>
        <p:spPr>
          <a:xfrm>
            <a:off x="4845308" y="2636912"/>
            <a:ext cx="2916000" cy="333494"/>
          </a:xfrm>
          <a:custGeom>
            <a:avLst/>
            <a:gdLst>
              <a:gd name="connsiteX0" fmla="*/ 0 w 3933156"/>
              <a:gd name="connsiteY0" fmla="*/ 47719 h 477185"/>
              <a:gd name="connsiteX1" fmla="*/ 47719 w 3933156"/>
              <a:gd name="connsiteY1" fmla="*/ 0 h 477185"/>
              <a:gd name="connsiteX2" fmla="*/ 3885438 w 3933156"/>
              <a:gd name="connsiteY2" fmla="*/ 0 h 477185"/>
              <a:gd name="connsiteX3" fmla="*/ 3933157 w 3933156"/>
              <a:gd name="connsiteY3" fmla="*/ 47719 h 477185"/>
              <a:gd name="connsiteX4" fmla="*/ 3933156 w 3933156"/>
              <a:gd name="connsiteY4" fmla="*/ 429467 h 477185"/>
              <a:gd name="connsiteX5" fmla="*/ 3885437 w 3933156"/>
              <a:gd name="connsiteY5" fmla="*/ 477186 h 477185"/>
              <a:gd name="connsiteX6" fmla="*/ 47719 w 3933156"/>
              <a:gd name="connsiteY6" fmla="*/ 477185 h 477185"/>
              <a:gd name="connsiteX7" fmla="*/ 0 w 3933156"/>
              <a:gd name="connsiteY7" fmla="*/ 429466 h 477185"/>
              <a:gd name="connsiteX8" fmla="*/ 0 w 3933156"/>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156" h="477185">
                <a:moveTo>
                  <a:pt x="0" y="47719"/>
                </a:moveTo>
                <a:cubicBezTo>
                  <a:pt x="0" y="21365"/>
                  <a:pt x="21365" y="0"/>
                  <a:pt x="47719" y="0"/>
                </a:cubicBezTo>
                <a:lnTo>
                  <a:pt x="3885438" y="0"/>
                </a:lnTo>
                <a:cubicBezTo>
                  <a:pt x="3911792" y="0"/>
                  <a:pt x="3933157" y="21365"/>
                  <a:pt x="3933157" y="47719"/>
                </a:cubicBezTo>
                <a:cubicBezTo>
                  <a:pt x="3933157" y="174968"/>
                  <a:pt x="3933156" y="302218"/>
                  <a:pt x="3933156" y="429467"/>
                </a:cubicBezTo>
                <a:cubicBezTo>
                  <a:pt x="3933156" y="455821"/>
                  <a:pt x="3911791" y="477186"/>
                  <a:pt x="3885437"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Подпрограмма</a:t>
            </a:r>
          </a:p>
        </p:txBody>
      </p:sp>
      <p:sp>
        <p:nvSpPr>
          <p:cNvPr id="10" name="Полилиния 9"/>
          <p:cNvSpPr/>
          <p:nvPr/>
        </p:nvSpPr>
        <p:spPr>
          <a:xfrm>
            <a:off x="4845308" y="3038342"/>
            <a:ext cx="2916000" cy="50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44450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Совершенствование оказания медицинской помощи, включая профилактику заболеваний и формирование здорового образа жизни </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11" name="Полилиния 10"/>
          <p:cNvSpPr/>
          <p:nvPr/>
        </p:nvSpPr>
        <p:spPr>
          <a:xfrm>
            <a:off x="4845308" y="3573347"/>
            <a:ext cx="2916000" cy="432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44450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Развитие и внедрение инновационных методов диагностики, профилактики и лечения, а также основ персонализированной медицины</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4845308" y="4380763"/>
            <a:ext cx="291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696" tIns="59696" rIns="59696" bIns="59696" numCol="1" spcCol="1270" anchor="ctr" anchorCtr="0">
            <a:noAutofit/>
          </a:bodyPr>
          <a:lstStyle/>
          <a:p>
            <a:pPr algn="ctr" defTabSz="444500">
              <a:lnSpc>
                <a:spcPct val="90000"/>
              </a:lnSpc>
              <a:spcAft>
                <a:spcPct val="35000"/>
              </a:spcAft>
            </a:pPr>
            <a:r>
              <a:rPr lang="ru-RU" sz="1000" dirty="0">
                <a:solidFill>
                  <a:prstClr val="black"/>
                </a:solidFill>
                <a:latin typeface="Times New Roman" panose="02020603050405020304" pitchFamily="18" charset="0"/>
                <a:cs typeface="Times New Roman" panose="02020603050405020304" pitchFamily="18" charset="0"/>
              </a:rPr>
              <a:t>Развитие медицинской реабилитации и санаторно-курортного лечения, в том числе детей</a:t>
            </a:r>
          </a:p>
        </p:txBody>
      </p:sp>
      <p:sp>
        <p:nvSpPr>
          <p:cNvPr id="19" name="Полилиния 18"/>
          <p:cNvSpPr/>
          <p:nvPr/>
        </p:nvSpPr>
        <p:spPr>
          <a:xfrm>
            <a:off x="4845308" y="4731007"/>
            <a:ext cx="291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444500">
              <a:lnSpc>
                <a:spcPct val="90000"/>
              </a:lnSpc>
              <a:spcAft>
                <a:spcPct val="35000"/>
              </a:spcAft>
            </a:pPr>
            <a:r>
              <a:rPr lang="ru-RU" sz="1000" dirty="0">
                <a:solidFill>
                  <a:prstClr val="black"/>
                </a:solidFill>
                <a:latin typeface="Times New Roman" panose="02020603050405020304" pitchFamily="18" charset="0"/>
                <a:cs typeface="Times New Roman" panose="02020603050405020304" pitchFamily="18" charset="0"/>
              </a:rPr>
              <a:t>Развитие кадровых ресурсов в здравоохранении</a:t>
            </a:r>
          </a:p>
        </p:txBody>
      </p:sp>
      <p:sp>
        <p:nvSpPr>
          <p:cNvPr id="20" name="Полилиния 19"/>
          <p:cNvSpPr/>
          <p:nvPr/>
        </p:nvSpPr>
        <p:spPr>
          <a:xfrm>
            <a:off x="4845308" y="5081251"/>
            <a:ext cx="2916000" cy="396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444500">
              <a:lnSpc>
                <a:spcPct val="90000"/>
              </a:lnSpc>
              <a:spcAft>
                <a:spcPct val="35000"/>
              </a:spcAft>
            </a:pPr>
            <a:r>
              <a:rPr lang="ru-RU" sz="1000" dirty="0">
                <a:solidFill>
                  <a:prstClr val="black"/>
                </a:solidFill>
                <a:latin typeface="Times New Roman" panose="02020603050405020304" pitchFamily="18" charset="0"/>
                <a:cs typeface="Times New Roman" panose="02020603050405020304" pitchFamily="18" charset="0"/>
              </a:rPr>
              <a:t>Совершенствование системы лекарственного обеспечения, в том числе в амбулаторных условиях</a:t>
            </a:r>
          </a:p>
        </p:txBody>
      </p:sp>
      <p:sp>
        <p:nvSpPr>
          <p:cNvPr id="21" name="Полилиния 20"/>
          <p:cNvSpPr/>
          <p:nvPr/>
        </p:nvSpPr>
        <p:spPr>
          <a:xfrm>
            <a:off x="4845308" y="5500853"/>
            <a:ext cx="291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444500">
              <a:lnSpc>
                <a:spcPct val="90000"/>
              </a:lnSpc>
              <a:spcAft>
                <a:spcPct val="35000"/>
              </a:spcAft>
            </a:pPr>
            <a:r>
              <a:rPr lang="ru-RU" sz="1000" dirty="0">
                <a:solidFill>
                  <a:prstClr val="black"/>
                </a:solidFill>
                <a:latin typeface="Times New Roman" panose="02020603050405020304" pitchFamily="18" charset="0"/>
                <a:cs typeface="Times New Roman" panose="02020603050405020304" pitchFamily="18" charset="0"/>
              </a:rPr>
              <a:t>Информационные технологии и управление развитием отрасли</a:t>
            </a:r>
          </a:p>
        </p:txBody>
      </p:sp>
      <p:sp>
        <p:nvSpPr>
          <p:cNvPr id="22" name="Полилиния 21"/>
          <p:cNvSpPr/>
          <p:nvPr/>
        </p:nvSpPr>
        <p:spPr>
          <a:xfrm>
            <a:off x="7849676" y="3038342"/>
            <a:ext cx="540000" cy="50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5 944,1</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7849676" y="3573016"/>
            <a:ext cx="540000" cy="432000"/>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404,7</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24" name="Полилиния 23"/>
          <p:cNvSpPr/>
          <p:nvPr/>
        </p:nvSpPr>
        <p:spPr>
          <a:xfrm>
            <a:off x="7839146" y="4379762"/>
            <a:ext cx="540000" cy="324000"/>
          </a:xfrm>
          <a:custGeom>
            <a:avLst/>
            <a:gdLst>
              <a:gd name="connsiteX0" fmla="*/ 0 w 720355"/>
              <a:gd name="connsiteY0" fmla="*/ 47719 h 477185"/>
              <a:gd name="connsiteX1" fmla="*/ 47719 w 720355"/>
              <a:gd name="connsiteY1" fmla="*/ 0 h 477185"/>
              <a:gd name="connsiteX2" fmla="*/ 672637 w 720355"/>
              <a:gd name="connsiteY2" fmla="*/ 0 h 477185"/>
              <a:gd name="connsiteX3" fmla="*/ 720356 w 720355"/>
              <a:gd name="connsiteY3" fmla="*/ 47719 h 477185"/>
              <a:gd name="connsiteX4" fmla="*/ 720355 w 720355"/>
              <a:gd name="connsiteY4" fmla="*/ 429467 h 477185"/>
              <a:gd name="connsiteX5" fmla="*/ 672636 w 720355"/>
              <a:gd name="connsiteY5" fmla="*/ 477186 h 477185"/>
              <a:gd name="connsiteX6" fmla="*/ 47719 w 720355"/>
              <a:gd name="connsiteY6" fmla="*/ 477185 h 477185"/>
              <a:gd name="connsiteX7" fmla="*/ 0 w 720355"/>
              <a:gd name="connsiteY7" fmla="*/ 429466 h 477185"/>
              <a:gd name="connsiteX8" fmla="*/ 0 w 72035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5" h="477185">
                <a:moveTo>
                  <a:pt x="0" y="47719"/>
                </a:moveTo>
                <a:cubicBezTo>
                  <a:pt x="0" y="21365"/>
                  <a:pt x="21365" y="0"/>
                  <a:pt x="47719" y="0"/>
                </a:cubicBezTo>
                <a:lnTo>
                  <a:pt x="672637" y="0"/>
                </a:lnTo>
                <a:cubicBezTo>
                  <a:pt x="698991" y="0"/>
                  <a:pt x="720356" y="21365"/>
                  <a:pt x="720356" y="47719"/>
                </a:cubicBezTo>
                <a:cubicBezTo>
                  <a:pt x="720356" y="174968"/>
                  <a:pt x="720355" y="302218"/>
                  <a:pt x="720355" y="429467"/>
                </a:cubicBezTo>
                <a:cubicBezTo>
                  <a:pt x="720355" y="455821"/>
                  <a:pt x="698990" y="477186"/>
                  <a:pt x="67263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134,9</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7849676" y="4729683"/>
            <a:ext cx="540000" cy="324000"/>
          </a:xfrm>
          <a:custGeom>
            <a:avLst/>
            <a:gdLst>
              <a:gd name="connsiteX0" fmla="*/ 0 w 720374"/>
              <a:gd name="connsiteY0" fmla="*/ 47719 h 477185"/>
              <a:gd name="connsiteX1" fmla="*/ 47719 w 720374"/>
              <a:gd name="connsiteY1" fmla="*/ 0 h 477185"/>
              <a:gd name="connsiteX2" fmla="*/ 672656 w 720374"/>
              <a:gd name="connsiteY2" fmla="*/ 0 h 477185"/>
              <a:gd name="connsiteX3" fmla="*/ 720375 w 720374"/>
              <a:gd name="connsiteY3" fmla="*/ 47719 h 477185"/>
              <a:gd name="connsiteX4" fmla="*/ 720374 w 720374"/>
              <a:gd name="connsiteY4" fmla="*/ 429467 h 477185"/>
              <a:gd name="connsiteX5" fmla="*/ 672655 w 720374"/>
              <a:gd name="connsiteY5" fmla="*/ 477186 h 477185"/>
              <a:gd name="connsiteX6" fmla="*/ 47719 w 720374"/>
              <a:gd name="connsiteY6" fmla="*/ 477185 h 477185"/>
              <a:gd name="connsiteX7" fmla="*/ 0 w 720374"/>
              <a:gd name="connsiteY7" fmla="*/ 429466 h 477185"/>
              <a:gd name="connsiteX8" fmla="*/ 0 w 72037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74" h="477185">
                <a:moveTo>
                  <a:pt x="0" y="47719"/>
                </a:moveTo>
                <a:cubicBezTo>
                  <a:pt x="0" y="21365"/>
                  <a:pt x="21365" y="0"/>
                  <a:pt x="47719" y="0"/>
                </a:cubicBezTo>
                <a:lnTo>
                  <a:pt x="672656" y="0"/>
                </a:lnTo>
                <a:cubicBezTo>
                  <a:pt x="699010" y="0"/>
                  <a:pt x="720375" y="21365"/>
                  <a:pt x="720375" y="47719"/>
                </a:cubicBezTo>
                <a:cubicBezTo>
                  <a:pt x="720375" y="174968"/>
                  <a:pt x="720374" y="302218"/>
                  <a:pt x="720374" y="429467"/>
                </a:cubicBezTo>
                <a:cubicBezTo>
                  <a:pt x="720374" y="455821"/>
                  <a:pt x="699009" y="477186"/>
                  <a:pt x="67265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193,9</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7849676" y="5079596"/>
            <a:ext cx="540000" cy="396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793,1</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7849676" y="5501517"/>
            <a:ext cx="540000" cy="324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186,0</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16" name="Скругленный прямоугольник 4"/>
          <p:cNvSpPr/>
          <p:nvPr/>
        </p:nvSpPr>
        <p:spPr>
          <a:xfrm>
            <a:off x="4845308" y="5851097"/>
            <a:ext cx="2916000" cy="324000"/>
          </a:xfrm>
          <a:prstGeom prst="rect">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algn="ctr" defTabSz="444500">
              <a:lnSpc>
                <a:spcPct val="90000"/>
              </a:lnSpc>
              <a:spcAft>
                <a:spcPct val="35000"/>
              </a:spcAft>
            </a:pPr>
            <a:r>
              <a:rPr lang="ru-RU" sz="1000" dirty="0">
                <a:solidFill>
                  <a:prstClr val="black"/>
                </a:solidFill>
                <a:latin typeface="Times New Roman" panose="02020603050405020304" pitchFamily="18" charset="0"/>
                <a:cs typeface="Times New Roman" panose="02020603050405020304" pitchFamily="18" charset="0"/>
              </a:rPr>
              <a:t>Организация обязательного медицинского страхования граждан Российской Федерации</a:t>
            </a:r>
          </a:p>
        </p:txBody>
      </p:sp>
      <p:sp>
        <p:nvSpPr>
          <p:cNvPr id="31" name="Полилиния 30"/>
          <p:cNvSpPr/>
          <p:nvPr/>
        </p:nvSpPr>
        <p:spPr>
          <a:xfrm>
            <a:off x="4845308" y="6201344"/>
            <a:ext cx="291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444500">
              <a:lnSpc>
                <a:spcPct val="90000"/>
              </a:lnSpc>
              <a:spcAft>
                <a:spcPct val="35000"/>
              </a:spcAft>
            </a:pPr>
            <a:r>
              <a:rPr lang="ru-RU" sz="1000" dirty="0">
                <a:solidFill>
                  <a:prstClr val="black"/>
                </a:solidFill>
                <a:latin typeface="Times New Roman" panose="02020603050405020304" pitchFamily="18" charset="0"/>
                <a:cs typeface="Times New Roman" panose="02020603050405020304" pitchFamily="18" charset="0"/>
              </a:rPr>
              <a:t>Обеспечение реализации государственной программы</a:t>
            </a:r>
          </a:p>
        </p:txBody>
      </p:sp>
      <p:sp>
        <p:nvSpPr>
          <p:cNvPr id="33" name="Полилиния 32"/>
          <p:cNvSpPr/>
          <p:nvPr/>
        </p:nvSpPr>
        <p:spPr>
          <a:xfrm>
            <a:off x="7849676" y="5851430"/>
            <a:ext cx="540000" cy="324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9 526,2</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7849676" y="6201344"/>
            <a:ext cx="540000" cy="324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solidFill>
              <a:schemeClr val="lt1">
                <a:hueOff val="0"/>
                <a:satOff val="0"/>
                <a:lumOff val="0"/>
                <a:alpha val="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313,3</a:t>
            </a:r>
            <a:endParaRPr lang="ru-RU" sz="1000" dirty="0">
              <a:solidFill>
                <a:prstClr val="black"/>
              </a:solidFill>
              <a:latin typeface="Times New Roman" panose="02020603050405020304" pitchFamily="18" charset="0"/>
              <a:cs typeface="Times New Roman" panose="02020603050405020304" pitchFamily="18" charset="0"/>
            </a:endParaRPr>
          </a:p>
        </p:txBody>
      </p:sp>
      <p:pic>
        <p:nvPicPr>
          <p:cNvPr id="38" name="Picture 3" descr="C:\Users\o.kudryavceva\Desktop\для слайдов_медицина фото\IMG_37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0706" y="774706"/>
            <a:ext cx="2543702" cy="13202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9" name="Полилиния 38"/>
          <p:cNvSpPr/>
          <p:nvPr/>
        </p:nvSpPr>
        <p:spPr>
          <a:xfrm>
            <a:off x="8477823" y="3038342"/>
            <a:ext cx="540000" cy="50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5 463,1</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7844159" y="2642549"/>
            <a:ext cx="534987" cy="333494"/>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dirty="0">
                <a:solidFill>
                  <a:prstClr val="black"/>
                </a:solidFill>
                <a:latin typeface="Times New Roman" panose="02020603050405020304" pitchFamily="18" charset="0"/>
                <a:cs typeface="Times New Roman" panose="02020603050405020304" pitchFamily="18" charset="0"/>
              </a:rPr>
              <a:t>План</a:t>
            </a:r>
          </a:p>
        </p:txBody>
      </p:sp>
      <p:sp>
        <p:nvSpPr>
          <p:cNvPr id="42" name="Полилиния 41"/>
          <p:cNvSpPr/>
          <p:nvPr/>
        </p:nvSpPr>
        <p:spPr>
          <a:xfrm>
            <a:off x="8422758" y="2642550"/>
            <a:ext cx="549302" cy="333493"/>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dirty="0">
                <a:solidFill>
                  <a:prstClr val="black"/>
                </a:solidFill>
                <a:latin typeface="Times New Roman" panose="02020603050405020304" pitchFamily="18" charset="0"/>
                <a:cs typeface="Times New Roman" panose="02020603050405020304" pitchFamily="18" charset="0"/>
              </a:rPr>
              <a:t>Факт</a:t>
            </a:r>
          </a:p>
        </p:txBody>
      </p:sp>
      <p:sp>
        <p:nvSpPr>
          <p:cNvPr id="43" name="Полилиния 42"/>
          <p:cNvSpPr/>
          <p:nvPr/>
        </p:nvSpPr>
        <p:spPr>
          <a:xfrm>
            <a:off x="4860032" y="2203302"/>
            <a:ext cx="4132674" cy="361602"/>
          </a:xfrm>
          <a:custGeom>
            <a:avLst/>
            <a:gdLst>
              <a:gd name="connsiteX0" fmla="*/ 0 w 3933156"/>
              <a:gd name="connsiteY0" fmla="*/ 47719 h 477185"/>
              <a:gd name="connsiteX1" fmla="*/ 47719 w 3933156"/>
              <a:gd name="connsiteY1" fmla="*/ 0 h 477185"/>
              <a:gd name="connsiteX2" fmla="*/ 3885438 w 3933156"/>
              <a:gd name="connsiteY2" fmla="*/ 0 h 477185"/>
              <a:gd name="connsiteX3" fmla="*/ 3933157 w 3933156"/>
              <a:gd name="connsiteY3" fmla="*/ 47719 h 477185"/>
              <a:gd name="connsiteX4" fmla="*/ 3933156 w 3933156"/>
              <a:gd name="connsiteY4" fmla="*/ 429467 h 477185"/>
              <a:gd name="connsiteX5" fmla="*/ 3885437 w 3933156"/>
              <a:gd name="connsiteY5" fmla="*/ 477186 h 477185"/>
              <a:gd name="connsiteX6" fmla="*/ 47719 w 3933156"/>
              <a:gd name="connsiteY6" fmla="*/ 477185 h 477185"/>
              <a:gd name="connsiteX7" fmla="*/ 0 w 3933156"/>
              <a:gd name="connsiteY7" fmla="*/ 429466 h 477185"/>
              <a:gd name="connsiteX8" fmla="*/ 0 w 3933156"/>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156" h="477185">
                <a:moveTo>
                  <a:pt x="0" y="47719"/>
                </a:moveTo>
                <a:cubicBezTo>
                  <a:pt x="0" y="21365"/>
                  <a:pt x="21365" y="0"/>
                  <a:pt x="47719" y="0"/>
                </a:cubicBezTo>
                <a:lnTo>
                  <a:pt x="3885438" y="0"/>
                </a:lnTo>
                <a:cubicBezTo>
                  <a:pt x="3911792" y="0"/>
                  <a:pt x="3933157" y="21365"/>
                  <a:pt x="3933157" y="47719"/>
                </a:cubicBezTo>
                <a:cubicBezTo>
                  <a:pt x="3933157" y="174968"/>
                  <a:pt x="3933156" y="302218"/>
                  <a:pt x="3933156" y="429467"/>
                </a:cubicBezTo>
                <a:cubicBezTo>
                  <a:pt x="3933156" y="455821"/>
                  <a:pt x="3911791" y="477186"/>
                  <a:pt x="3885437"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i="1" dirty="0" smtClean="0">
                <a:solidFill>
                  <a:prstClr val="black"/>
                </a:solidFill>
                <a:latin typeface="Times New Roman" panose="02020603050405020304" pitchFamily="18" charset="0"/>
                <a:cs typeface="Times New Roman" panose="02020603050405020304" pitchFamily="18" charset="0"/>
              </a:rPr>
              <a:t>Расходы в разрезе подпрограмм в 2021 году, млн. руб.</a:t>
            </a:r>
          </a:p>
        </p:txBody>
      </p:sp>
      <p:sp>
        <p:nvSpPr>
          <p:cNvPr id="44" name="Полилиния 43"/>
          <p:cNvSpPr/>
          <p:nvPr/>
        </p:nvSpPr>
        <p:spPr>
          <a:xfrm>
            <a:off x="8477823" y="3573016"/>
            <a:ext cx="540000" cy="432000"/>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301,1</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8477823" y="4379771"/>
            <a:ext cx="540000" cy="324000"/>
          </a:xfrm>
          <a:custGeom>
            <a:avLst/>
            <a:gdLst>
              <a:gd name="connsiteX0" fmla="*/ 0 w 720355"/>
              <a:gd name="connsiteY0" fmla="*/ 47719 h 477185"/>
              <a:gd name="connsiteX1" fmla="*/ 47719 w 720355"/>
              <a:gd name="connsiteY1" fmla="*/ 0 h 477185"/>
              <a:gd name="connsiteX2" fmla="*/ 672637 w 720355"/>
              <a:gd name="connsiteY2" fmla="*/ 0 h 477185"/>
              <a:gd name="connsiteX3" fmla="*/ 720356 w 720355"/>
              <a:gd name="connsiteY3" fmla="*/ 47719 h 477185"/>
              <a:gd name="connsiteX4" fmla="*/ 720355 w 720355"/>
              <a:gd name="connsiteY4" fmla="*/ 429467 h 477185"/>
              <a:gd name="connsiteX5" fmla="*/ 672636 w 720355"/>
              <a:gd name="connsiteY5" fmla="*/ 477186 h 477185"/>
              <a:gd name="connsiteX6" fmla="*/ 47719 w 720355"/>
              <a:gd name="connsiteY6" fmla="*/ 477185 h 477185"/>
              <a:gd name="connsiteX7" fmla="*/ 0 w 720355"/>
              <a:gd name="connsiteY7" fmla="*/ 429466 h 477185"/>
              <a:gd name="connsiteX8" fmla="*/ 0 w 72035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5" h="477185">
                <a:moveTo>
                  <a:pt x="0" y="47719"/>
                </a:moveTo>
                <a:cubicBezTo>
                  <a:pt x="0" y="21365"/>
                  <a:pt x="21365" y="0"/>
                  <a:pt x="47719" y="0"/>
                </a:cubicBezTo>
                <a:lnTo>
                  <a:pt x="672637" y="0"/>
                </a:lnTo>
                <a:cubicBezTo>
                  <a:pt x="698991" y="0"/>
                  <a:pt x="720356" y="21365"/>
                  <a:pt x="720356" y="47719"/>
                </a:cubicBezTo>
                <a:cubicBezTo>
                  <a:pt x="720356" y="174968"/>
                  <a:pt x="720355" y="302218"/>
                  <a:pt x="720355" y="429467"/>
                </a:cubicBezTo>
                <a:cubicBezTo>
                  <a:pt x="720355" y="455821"/>
                  <a:pt x="698990" y="477186"/>
                  <a:pt x="67263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134,9</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8477823" y="4729684"/>
            <a:ext cx="540000" cy="324000"/>
          </a:xfrm>
          <a:custGeom>
            <a:avLst/>
            <a:gdLst>
              <a:gd name="connsiteX0" fmla="*/ 0 w 720374"/>
              <a:gd name="connsiteY0" fmla="*/ 47719 h 477185"/>
              <a:gd name="connsiteX1" fmla="*/ 47719 w 720374"/>
              <a:gd name="connsiteY1" fmla="*/ 0 h 477185"/>
              <a:gd name="connsiteX2" fmla="*/ 672656 w 720374"/>
              <a:gd name="connsiteY2" fmla="*/ 0 h 477185"/>
              <a:gd name="connsiteX3" fmla="*/ 720375 w 720374"/>
              <a:gd name="connsiteY3" fmla="*/ 47719 h 477185"/>
              <a:gd name="connsiteX4" fmla="*/ 720374 w 720374"/>
              <a:gd name="connsiteY4" fmla="*/ 429467 h 477185"/>
              <a:gd name="connsiteX5" fmla="*/ 672655 w 720374"/>
              <a:gd name="connsiteY5" fmla="*/ 477186 h 477185"/>
              <a:gd name="connsiteX6" fmla="*/ 47719 w 720374"/>
              <a:gd name="connsiteY6" fmla="*/ 477185 h 477185"/>
              <a:gd name="connsiteX7" fmla="*/ 0 w 720374"/>
              <a:gd name="connsiteY7" fmla="*/ 429466 h 477185"/>
              <a:gd name="connsiteX8" fmla="*/ 0 w 72037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74" h="477185">
                <a:moveTo>
                  <a:pt x="0" y="47719"/>
                </a:moveTo>
                <a:cubicBezTo>
                  <a:pt x="0" y="21365"/>
                  <a:pt x="21365" y="0"/>
                  <a:pt x="47719" y="0"/>
                </a:cubicBezTo>
                <a:lnTo>
                  <a:pt x="672656" y="0"/>
                </a:lnTo>
                <a:cubicBezTo>
                  <a:pt x="699010" y="0"/>
                  <a:pt x="720375" y="21365"/>
                  <a:pt x="720375" y="47719"/>
                </a:cubicBezTo>
                <a:cubicBezTo>
                  <a:pt x="720375" y="174968"/>
                  <a:pt x="720374" y="302218"/>
                  <a:pt x="720374" y="429467"/>
                </a:cubicBezTo>
                <a:cubicBezTo>
                  <a:pt x="720374" y="455821"/>
                  <a:pt x="699009" y="477186"/>
                  <a:pt x="67265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151,7</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8477823" y="5079597"/>
            <a:ext cx="540000" cy="396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749,6</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8477823" y="5501518"/>
            <a:ext cx="540000" cy="324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185,4</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49" name="Полилиния 48"/>
          <p:cNvSpPr/>
          <p:nvPr/>
        </p:nvSpPr>
        <p:spPr>
          <a:xfrm>
            <a:off x="8477823" y="5851431"/>
            <a:ext cx="540000" cy="324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9 244,2</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8477823" y="6201344"/>
            <a:ext cx="540000" cy="324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310,9</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54" name="Заголовок 1"/>
          <p:cNvSpPr txBox="1">
            <a:spLocks/>
          </p:cNvSpPr>
          <p:nvPr/>
        </p:nvSpPr>
        <p:spPr>
          <a:xfrm>
            <a:off x="259728" y="0"/>
            <a:ext cx="7613500" cy="50405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Clr>
                <a:srgbClr val="F14124">
                  <a:lumMod val="75000"/>
                </a:srgbClr>
              </a:buClr>
              <a:buFont typeface="Georgia" pitchFamily="18" charset="0"/>
              <a:buNone/>
            </a:pPr>
            <a:r>
              <a:rPr lang="ru-RU" sz="1800" dirty="0" smtClean="0">
                <a:solidFill>
                  <a:prstClr val="black"/>
                </a:solidFill>
                <a:effectLst/>
                <a:latin typeface="Times New Roman" panose="02020603050405020304" pitchFamily="18" charset="0"/>
                <a:cs typeface="Times New Roman" panose="02020603050405020304" pitchFamily="18" charset="0"/>
              </a:rPr>
              <a:t>«</a:t>
            </a:r>
            <a:r>
              <a:rPr lang="ru-RU" sz="1800" dirty="0">
                <a:solidFill>
                  <a:prstClr val="black"/>
                </a:solidFill>
                <a:effectLst/>
                <a:latin typeface="Times New Roman" panose="02020603050405020304" pitchFamily="18" charset="0"/>
                <a:cs typeface="Times New Roman" panose="02020603050405020304" pitchFamily="18" charset="0"/>
              </a:rPr>
              <a:t>Развитие </a:t>
            </a:r>
            <a:r>
              <a:rPr lang="ru-RU" sz="1800" dirty="0" smtClean="0">
                <a:solidFill>
                  <a:prstClr val="black"/>
                </a:solidFill>
                <a:effectLst/>
                <a:latin typeface="Times New Roman" panose="02020603050405020304" pitchFamily="18" charset="0"/>
                <a:cs typeface="Times New Roman" panose="02020603050405020304" pitchFamily="18" charset="0"/>
              </a:rPr>
              <a:t>здравоохранения»</a:t>
            </a:r>
            <a:endParaRPr lang="ru-RU" sz="1800" dirty="0">
              <a:solidFill>
                <a:prstClr val="black"/>
              </a:solidFill>
              <a:effectLst/>
              <a:latin typeface="Times New Roman" panose="02020603050405020304" pitchFamily="18" charset="0"/>
              <a:cs typeface="Times New Roman" panose="02020603050405020304" pitchFamily="18" charset="0"/>
            </a:endParaRPr>
          </a:p>
        </p:txBody>
      </p:sp>
      <p:cxnSp>
        <p:nvCxnSpPr>
          <p:cNvPr id="55" name="Прямая соединительная линия 5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
        <p:nvSpPr>
          <p:cNvPr id="57" name="Полилиния 56"/>
          <p:cNvSpPr/>
          <p:nvPr/>
        </p:nvSpPr>
        <p:spPr>
          <a:xfrm>
            <a:off x="4845308" y="4030519"/>
            <a:ext cx="291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444500">
              <a:lnSpc>
                <a:spcPct val="90000"/>
              </a:lnSpc>
              <a:spcAft>
                <a:spcPct val="35000"/>
              </a:spcAft>
            </a:pPr>
            <a:r>
              <a:rPr lang="ru-RU" sz="1000" dirty="0">
                <a:solidFill>
                  <a:prstClr val="black"/>
                </a:solidFill>
                <a:latin typeface="Times New Roman" panose="02020603050405020304" pitchFamily="18" charset="0"/>
                <a:cs typeface="Times New Roman" panose="02020603050405020304" pitchFamily="18" charset="0"/>
              </a:rPr>
              <a:t>Охрана здоровья матери и ребенка</a:t>
            </a:r>
          </a:p>
        </p:txBody>
      </p:sp>
      <p:sp>
        <p:nvSpPr>
          <p:cNvPr id="59" name="Полилиния 58"/>
          <p:cNvSpPr/>
          <p:nvPr/>
        </p:nvSpPr>
        <p:spPr>
          <a:xfrm>
            <a:off x="7849676" y="4029857"/>
            <a:ext cx="540000" cy="324000"/>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78,6</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60" name="Полилиния 59"/>
          <p:cNvSpPr/>
          <p:nvPr/>
        </p:nvSpPr>
        <p:spPr>
          <a:xfrm>
            <a:off x="8477823" y="4029858"/>
            <a:ext cx="540000" cy="324000"/>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78,6</a:t>
            </a:r>
            <a:endParaRPr lang="ru-RU" sz="1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77855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лилиния 3"/>
          <p:cNvSpPr/>
          <p:nvPr/>
        </p:nvSpPr>
        <p:spPr>
          <a:xfrm>
            <a:off x="5131895" y="982058"/>
            <a:ext cx="3903032" cy="642657"/>
          </a:xfrm>
          <a:custGeom>
            <a:avLst/>
            <a:gdLst>
              <a:gd name="connsiteX0" fmla="*/ 0 w 3903032"/>
              <a:gd name="connsiteY0" fmla="*/ 64266 h 642657"/>
              <a:gd name="connsiteX1" fmla="*/ 64266 w 3903032"/>
              <a:gd name="connsiteY1" fmla="*/ 0 h 642657"/>
              <a:gd name="connsiteX2" fmla="*/ 3838766 w 3903032"/>
              <a:gd name="connsiteY2" fmla="*/ 0 h 642657"/>
              <a:gd name="connsiteX3" fmla="*/ 3903032 w 3903032"/>
              <a:gd name="connsiteY3" fmla="*/ 64266 h 642657"/>
              <a:gd name="connsiteX4" fmla="*/ 3903032 w 3903032"/>
              <a:gd name="connsiteY4" fmla="*/ 578391 h 642657"/>
              <a:gd name="connsiteX5" fmla="*/ 3838766 w 3903032"/>
              <a:gd name="connsiteY5" fmla="*/ 642657 h 642657"/>
              <a:gd name="connsiteX6" fmla="*/ 64266 w 3903032"/>
              <a:gd name="connsiteY6" fmla="*/ 642657 h 642657"/>
              <a:gd name="connsiteX7" fmla="*/ 0 w 3903032"/>
              <a:gd name="connsiteY7" fmla="*/ 578391 h 642657"/>
              <a:gd name="connsiteX8" fmla="*/ 0 w 390303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642657">
                <a:moveTo>
                  <a:pt x="0" y="64266"/>
                </a:moveTo>
                <a:cubicBezTo>
                  <a:pt x="0" y="28773"/>
                  <a:pt x="28773" y="0"/>
                  <a:pt x="64266" y="0"/>
                </a:cubicBezTo>
                <a:lnTo>
                  <a:pt x="3838766" y="0"/>
                </a:lnTo>
                <a:cubicBezTo>
                  <a:pt x="3874259" y="0"/>
                  <a:pt x="3903032" y="28773"/>
                  <a:pt x="3903032" y="64266"/>
                </a:cubicBezTo>
                <a:lnTo>
                  <a:pt x="3903032" y="578391"/>
                </a:lnTo>
                <a:cubicBezTo>
                  <a:pt x="3903032" y="613884"/>
                  <a:pt x="3874259" y="642657"/>
                  <a:pt x="3838766" y="642657"/>
                </a:cubicBezTo>
                <a:lnTo>
                  <a:pt x="64266" y="642657"/>
                </a:lnTo>
                <a:cubicBezTo>
                  <a:pt x="28773" y="642657"/>
                  <a:pt x="0" y="613884"/>
                  <a:pt x="0" y="578391"/>
                </a:cubicBezTo>
                <a:lnTo>
                  <a:pt x="0" y="64266"/>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163" tIns="72163" rIns="72163" bIns="72163" numCol="1" spcCol="1270" anchor="ctr" anchorCtr="0">
            <a:noAutofit/>
          </a:bodyPr>
          <a:lstStyle/>
          <a:p>
            <a:pPr lvl="0" algn="ctr" defTabSz="622300">
              <a:lnSpc>
                <a:spcPct val="90000"/>
              </a:lnSpc>
              <a:spcBef>
                <a:spcPct val="0"/>
              </a:spcBef>
              <a:spcAft>
                <a:spcPct val="35000"/>
              </a:spcAft>
            </a:pPr>
            <a:r>
              <a:rPr lang="ru-RU" sz="1400" b="1" kern="1200" smtClean="0">
                <a:solidFill>
                  <a:schemeClr val="accent1">
                    <a:lumMod val="50000"/>
                  </a:scheme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kern="1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Полилиния 6"/>
          <p:cNvSpPr/>
          <p:nvPr/>
        </p:nvSpPr>
        <p:spPr>
          <a:xfrm>
            <a:off x="5131895" y="177823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163" tIns="72163" rIns="72163" bIns="7216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2021 план</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9" name="Полилиния 8"/>
          <p:cNvSpPr/>
          <p:nvPr/>
        </p:nvSpPr>
        <p:spPr>
          <a:xfrm>
            <a:off x="5131895" y="271108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smtClean="0">
                <a:solidFill>
                  <a:schemeClr val="tx1"/>
                </a:solidFill>
                <a:latin typeface="Times New Roman" panose="02020603050405020304" pitchFamily="18" charset="0"/>
                <a:cs typeface="Times New Roman" panose="02020603050405020304" pitchFamily="18" charset="0"/>
              </a:rPr>
              <a:t>15,5</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5131895" y="3506423"/>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3,0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12" name="Полилиния 11"/>
          <p:cNvSpPr/>
          <p:nvPr/>
        </p:nvSpPr>
        <p:spPr>
          <a:xfrm>
            <a:off x="5131895" y="429851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69,73</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14" name="Полилиния 13"/>
          <p:cNvSpPr/>
          <p:nvPr/>
        </p:nvSpPr>
        <p:spPr>
          <a:xfrm>
            <a:off x="5131895" y="5090599"/>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506,2</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5924790" y="177823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163" tIns="72163" rIns="72163" bIns="7216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2021 факт</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5919768" y="271108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17,0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5924790" y="3506423"/>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2,6</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5924790" y="429851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70,32</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4" name="Полилиния 23"/>
          <p:cNvSpPr/>
          <p:nvPr/>
        </p:nvSpPr>
        <p:spPr>
          <a:xfrm>
            <a:off x="5924790" y="5090599"/>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615,2</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6717685" y="177823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163" tIns="72163" rIns="72163" bIns="7216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2022 </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6717685" y="271108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14,2</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6717685" y="3506423"/>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3,0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6717685" y="429851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70,52</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6717685" y="5090599"/>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492,6</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7510580" y="177823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163" tIns="72163" rIns="72163" bIns="7216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2023</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7515602" y="271108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13,8</a:t>
            </a:r>
          </a:p>
        </p:txBody>
      </p:sp>
      <p:sp>
        <p:nvSpPr>
          <p:cNvPr id="39" name="Полилиния 38"/>
          <p:cNvSpPr/>
          <p:nvPr/>
        </p:nvSpPr>
        <p:spPr>
          <a:xfrm>
            <a:off x="7510580" y="3506423"/>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3,0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0" name="Полилиния 39"/>
          <p:cNvSpPr/>
          <p:nvPr/>
        </p:nvSpPr>
        <p:spPr>
          <a:xfrm>
            <a:off x="7510580" y="429851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72,65</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7510580" y="5090599"/>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479,0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8303475" y="177823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163" tIns="72163" rIns="72163" bIns="7216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2024</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8303475" y="271108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13,4</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4" name="Полилиния 43"/>
          <p:cNvSpPr/>
          <p:nvPr/>
        </p:nvSpPr>
        <p:spPr>
          <a:xfrm>
            <a:off x="8303475" y="3506423"/>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2,9</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8303475" y="429851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73,21</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8303475" y="5090599"/>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465,4</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74927" y="2760609"/>
            <a:ext cx="4928978" cy="5436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t"/>
            <a:r>
              <a:rPr lang="ru-RU" sz="1200" dirty="0">
                <a:solidFill>
                  <a:schemeClr val="tx1"/>
                </a:solidFill>
                <a:latin typeface="Times New Roman" panose="02020603050405020304" pitchFamily="18" charset="0"/>
                <a:cs typeface="Times New Roman" panose="02020603050405020304" pitchFamily="18" charset="0"/>
              </a:rPr>
              <a:t>Смертность от всех причин (случаев на 1 тыс. населения)</a:t>
            </a:r>
          </a:p>
        </p:txBody>
      </p:sp>
      <p:sp>
        <p:nvSpPr>
          <p:cNvPr id="33" name="Скругленный прямоугольник 32"/>
          <p:cNvSpPr/>
          <p:nvPr/>
        </p:nvSpPr>
        <p:spPr>
          <a:xfrm>
            <a:off x="82167" y="3556687"/>
            <a:ext cx="4921882" cy="54212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t"/>
            <a:r>
              <a:rPr lang="ru-RU" sz="1200" dirty="0">
                <a:solidFill>
                  <a:schemeClr val="tx1"/>
                </a:solidFill>
                <a:latin typeface="Times New Roman" panose="02020603050405020304" pitchFamily="18" charset="0"/>
                <a:cs typeface="Times New Roman" panose="02020603050405020304" pitchFamily="18" charset="0"/>
              </a:rPr>
              <a:t>Младенческая смертность (случаев на 1 тыс. родившихся живыми)</a:t>
            </a:r>
          </a:p>
        </p:txBody>
      </p:sp>
      <p:sp>
        <p:nvSpPr>
          <p:cNvPr id="35" name="Скругленный прямоугольник 34"/>
          <p:cNvSpPr/>
          <p:nvPr/>
        </p:nvSpPr>
        <p:spPr>
          <a:xfrm>
            <a:off x="67573" y="4348039"/>
            <a:ext cx="4921883" cy="5436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t"/>
            <a:r>
              <a:rPr lang="ru-RU" sz="1200" dirty="0">
                <a:solidFill>
                  <a:schemeClr val="tx1"/>
                </a:solidFill>
                <a:latin typeface="Times New Roman" panose="02020603050405020304" pitchFamily="18" charset="0"/>
                <a:cs typeface="Times New Roman" panose="02020603050405020304" pitchFamily="18" charset="0"/>
              </a:rPr>
              <a:t>Ожидаемая продолжительность жизни при рождении (лет)</a:t>
            </a:r>
          </a:p>
        </p:txBody>
      </p:sp>
      <p:sp>
        <p:nvSpPr>
          <p:cNvPr id="36" name="Скругленный прямоугольник 35"/>
          <p:cNvSpPr/>
          <p:nvPr/>
        </p:nvSpPr>
        <p:spPr>
          <a:xfrm>
            <a:off x="67575" y="5140127"/>
            <a:ext cx="4921882" cy="5436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t"/>
            <a:r>
              <a:rPr lang="ru-RU" sz="1200" dirty="0">
                <a:solidFill>
                  <a:schemeClr val="tx1"/>
                </a:solidFill>
                <a:latin typeface="Times New Roman" panose="02020603050405020304" pitchFamily="18" charset="0"/>
                <a:cs typeface="Times New Roman" panose="02020603050405020304" pitchFamily="18" charset="0"/>
              </a:rPr>
              <a:t>Смертность от болезней системы кровообращения (случаев на 100 тыс. населения) </a:t>
            </a:r>
          </a:p>
        </p:txBody>
      </p:sp>
      <p:sp>
        <p:nvSpPr>
          <p:cNvPr id="11" name="Скругленный прямоугольник 10"/>
          <p:cNvSpPr/>
          <p:nvPr/>
        </p:nvSpPr>
        <p:spPr>
          <a:xfrm>
            <a:off x="74926" y="1844824"/>
            <a:ext cx="2592288"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Основные индикаторы</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Номер слайда 5"/>
          <p:cNvSpPr>
            <a:spLocks noGrp="1"/>
          </p:cNvSpPr>
          <p:nvPr>
            <p:ph type="sldNum" sz="quarter" idx="12"/>
          </p:nvPr>
        </p:nvSpPr>
        <p:spPr/>
        <p:txBody>
          <a:bodyPr/>
          <a:lstStyle/>
          <a:p>
            <a:pPr>
              <a:defRPr/>
            </a:pPr>
            <a:fld id="{667CCBFA-BFB9-4E9F-B6F6-694D72409F22}" type="slidenum">
              <a:rPr lang="ru-RU" smtClean="0"/>
              <a:pPr>
                <a:defRPr/>
              </a:pPr>
              <a:t>47</a:t>
            </a:fld>
            <a:endParaRPr lang="ru-RU" dirty="0"/>
          </a:p>
        </p:txBody>
      </p:sp>
      <p:pic>
        <p:nvPicPr>
          <p:cNvPr id="34" name="Picture 2" descr="C:\Users\o.kudryavceva\Desktop\для слайдов_медицина фото\IMG_369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8909" y="1195794"/>
            <a:ext cx="2300076" cy="122509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5" name="Заголовок 1"/>
          <p:cNvSpPr txBox="1">
            <a:spLocks/>
          </p:cNvSpPr>
          <p:nvPr/>
        </p:nvSpPr>
        <p:spPr>
          <a:xfrm>
            <a:off x="259728" y="0"/>
            <a:ext cx="690456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a:t>
            </a:r>
            <a:r>
              <a:rPr lang="ru-RU" sz="1800" dirty="0">
                <a:solidFill>
                  <a:schemeClr val="tx1"/>
                </a:solidFill>
                <a:effectLst/>
                <a:latin typeface="Times New Roman" panose="02020603050405020304" pitchFamily="18" charset="0"/>
                <a:cs typeface="Times New Roman" panose="02020603050405020304" pitchFamily="18" charset="0"/>
              </a:rPr>
              <a:t>Развитие </a:t>
            </a:r>
            <a:r>
              <a:rPr lang="ru-RU" sz="1800" dirty="0" smtClean="0">
                <a:solidFill>
                  <a:schemeClr val="tx1"/>
                </a:solidFill>
                <a:effectLst/>
                <a:latin typeface="Times New Roman" panose="02020603050405020304" pitchFamily="18" charset="0"/>
                <a:cs typeface="Times New Roman" panose="02020603050405020304" pitchFamily="18" charset="0"/>
              </a:rPr>
              <a:t>здравоохранения»</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7" name="Прямая соединительная линия 16"/>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10509524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667CCBFA-BFB9-4E9F-B6F6-694D72409F22}" type="slidenum">
              <a:rPr lang="ru-RU" smtClean="0"/>
              <a:pPr>
                <a:defRPr/>
              </a:pPr>
              <a:t>48</a:t>
            </a:fld>
            <a:endParaRPr lang="ru-RU" dirty="0"/>
          </a:p>
        </p:txBody>
      </p:sp>
      <p:sp>
        <p:nvSpPr>
          <p:cNvPr id="5" name="Скругленный прямоугольник 4"/>
          <p:cNvSpPr/>
          <p:nvPr/>
        </p:nvSpPr>
        <p:spPr>
          <a:xfrm>
            <a:off x="147780" y="836712"/>
            <a:ext cx="5720364" cy="108012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600" b="1" i="1" dirty="0" smtClean="0">
                <a:solidFill>
                  <a:schemeClr val="tx1"/>
                </a:solidFill>
                <a:latin typeface="Times New Roman" panose="02020603050405020304" pitchFamily="18" charset="0"/>
                <a:cs typeface="Times New Roman" panose="02020603050405020304" pitchFamily="18" charset="0"/>
              </a:rPr>
              <a:t>Цели программы:</a:t>
            </a:r>
            <a:r>
              <a:rPr lang="ru-RU" sz="1600" dirty="0" smtClean="0">
                <a:solidFill>
                  <a:schemeClr val="tx1"/>
                </a:solidFill>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v"/>
            </a:pPr>
            <a:r>
              <a:rPr lang="ru-RU" sz="1400" dirty="0" smtClean="0">
                <a:solidFill>
                  <a:schemeClr val="tx1"/>
                </a:solidFill>
                <a:latin typeface="Times New Roman" panose="02020603050405020304" pitchFamily="18" charset="0"/>
                <a:cs typeface="Times New Roman" panose="02020603050405020304" pitchFamily="18" charset="0"/>
              </a:rPr>
              <a:t>создание условий для роста благосостояния граждан – получателей мер социальной поддержки; </a:t>
            </a:r>
          </a:p>
          <a:p>
            <a:pPr marL="285750" indent="-285750">
              <a:buFont typeface="Wingdings" panose="05000000000000000000" pitchFamily="2" charset="2"/>
              <a:buChar char="v"/>
            </a:pPr>
            <a:r>
              <a:rPr lang="ru-RU" sz="1400" dirty="0" smtClean="0">
                <a:solidFill>
                  <a:schemeClr val="tx1"/>
                </a:solidFill>
                <a:latin typeface="Times New Roman" panose="02020603050405020304" pitchFamily="18" charset="0"/>
                <a:cs typeface="Times New Roman" panose="02020603050405020304" pitchFamily="18" charset="0"/>
              </a:rPr>
              <a:t>повышение доступности социального обслуживания.</a:t>
            </a:r>
          </a:p>
          <a:p>
            <a:pPr marL="285750" indent="-285750">
              <a:buFont typeface="Wingdings" panose="05000000000000000000" pitchFamily="2" charset="2"/>
              <a:buChar char="v"/>
            </a:pPr>
            <a:endParaRPr lang="ru-RU" sz="1400" dirty="0" smtClean="0">
              <a:solidFill>
                <a:schemeClr val="tx1"/>
              </a:solidFill>
              <a:latin typeface="Times New Roman" panose="02020603050405020304" pitchFamily="18" charset="0"/>
              <a:cs typeface="Times New Roman" panose="02020603050405020304" pitchFamily="18" charset="0"/>
            </a:endParaRPr>
          </a:p>
        </p:txBody>
      </p:sp>
      <p:graphicFrame>
        <p:nvGraphicFramePr>
          <p:cNvPr id="6" name="Диаграмма 5"/>
          <p:cNvGraphicFramePr>
            <a:graphicFrameLocks/>
          </p:cNvGraphicFramePr>
          <p:nvPr>
            <p:extLst>
              <p:ext uri="{D42A27DB-BD31-4B8C-83A1-F6EECF244321}">
                <p14:modId xmlns:p14="http://schemas.microsoft.com/office/powerpoint/2010/main" val="2014158734"/>
              </p:ext>
            </p:extLst>
          </p:nvPr>
        </p:nvGraphicFramePr>
        <p:xfrm>
          <a:off x="146314" y="2946383"/>
          <a:ext cx="4137654" cy="331167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150360" y="2401143"/>
            <a:ext cx="4032448" cy="307777"/>
          </a:xfrm>
          <a:prstGeom prst="rect">
            <a:avLst/>
          </a:prstGeom>
          <a:noFill/>
        </p:spPr>
        <p:txBody>
          <a:bodyPr wrap="square" rtlCol="0">
            <a:spAutoFit/>
          </a:bodyPr>
          <a:lstStyle/>
          <a:p>
            <a:r>
              <a:rPr lang="ru-RU" sz="1400" b="1" dirty="0" smtClean="0">
                <a:latin typeface="Times New Roman" panose="02020603050405020304" pitchFamily="18" charset="0"/>
                <a:cs typeface="Times New Roman" panose="02020603050405020304" pitchFamily="18" charset="0"/>
              </a:rPr>
              <a:t>Расходы республиканского бюджета, млн. руб.</a:t>
            </a:r>
            <a:endParaRPr lang="ru-RU" sz="1400" b="1" dirty="0">
              <a:latin typeface="Times New Roman" panose="02020603050405020304" pitchFamily="18" charset="0"/>
              <a:cs typeface="Times New Roman" panose="02020603050405020304" pitchFamily="18" charset="0"/>
            </a:endParaRPr>
          </a:p>
        </p:txBody>
      </p:sp>
      <p:pic>
        <p:nvPicPr>
          <p:cNvPr id="8" name="Рисунок 7" descr="http://www.pfrf.ru/files/branches/rostov/invaliddd.jpg"/>
          <p:cNvPicPr/>
          <p:nvPr/>
        </p:nvPicPr>
        <p:blipFill>
          <a:blip r:embed="rId3" cstate="print"/>
          <a:srcRect/>
          <a:stretch>
            <a:fillRect/>
          </a:stretch>
        </p:blipFill>
        <p:spPr bwMode="auto">
          <a:xfrm>
            <a:off x="6350509" y="674694"/>
            <a:ext cx="2232248" cy="1404156"/>
          </a:xfrm>
          <a:prstGeom prst="rect">
            <a:avLst/>
          </a:prstGeom>
          <a:ln>
            <a:noFill/>
          </a:ln>
          <a:effectLst>
            <a:softEdge rad="112500"/>
          </a:effectLst>
        </p:spPr>
      </p:pic>
      <p:sp>
        <p:nvSpPr>
          <p:cNvPr id="4" name="Полилиния 3"/>
          <p:cNvSpPr/>
          <p:nvPr/>
        </p:nvSpPr>
        <p:spPr>
          <a:xfrm>
            <a:off x="4427984" y="2245658"/>
            <a:ext cx="4248473" cy="354837"/>
          </a:xfrm>
          <a:custGeom>
            <a:avLst/>
            <a:gdLst>
              <a:gd name="connsiteX0" fmla="*/ 0 w 4681654"/>
              <a:gd name="connsiteY0" fmla="*/ 25162 h 251615"/>
              <a:gd name="connsiteX1" fmla="*/ 25162 w 4681654"/>
              <a:gd name="connsiteY1" fmla="*/ 0 h 251615"/>
              <a:gd name="connsiteX2" fmla="*/ 4656493 w 4681654"/>
              <a:gd name="connsiteY2" fmla="*/ 0 h 251615"/>
              <a:gd name="connsiteX3" fmla="*/ 4681655 w 4681654"/>
              <a:gd name="connsiteY3" fmla="*/ 25162 h 251615"/>
              <a:gd name="connsiteX4" fmla="*/ 4681654 w 4681654"/>
              <a:gd name="connsiteY4" fmla="*/ 226454 h 251615"/>
              <a:gd name="connsiteX5" fmla="*/ 4656492 w 4681654"/>
              <a:gd name="connsiteY5" fmla="*/ 251616 h 251615"/>
              <a:gd name="connsiteX6" fmla="*/ 25162 w 4681654"/>
              <a:gd name="connsiteY6" fmla="*/ 251615 h 251615"/>
              <a:gd name="connsiteX7" fmla="*/ 0 w 4681654"/>
              <a:gd name="connsiteY7" fmla="*/ 226453 h 251615"/>
              <a:gd name="connsiteX8" fmla="*/ 0 w 4681654"/>
              <a:gd name="connsiteY8" fmla="*/ 25162 h 25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1654" h="251615">
                <a:moveTo>
                  <a:pt x="0" y="25162"/>
                </a:moveTo>
                <a:cubicBezTo>
                  <a:pt x="0" y="11265"/>
                  <a:pt x="11265" y="0"/>
                  <a:pt x="25162" y="0"/>
                </a:cubicBezTo>
                <a:lnTo>
                  <a:pt x="4656493" y="0"/>
                </a:lnTo>
                <a:cubicBezTo>
                  <a:pt x="4670390" y="0"/>
                  <a:pt x="4681655" y="11265"/>
                  <a:pt x="4681655" y="25162"/>
                </a:cubicBezTo>
                <a:cubicBezTo>
                  <a:pt x="4681655" y="92259"/>
                  <a:pt x="4681654" y="159357"/>
                  <a:pt x="4681654" y="226454"/>
                </a:cubicBezTo>
                <a:cubicBezTo>
                  <a:pt x="4681654" y="240351"/>
                  <a:pt x="4670389" y="251616"/>
                  <a:pt x="4656492" y="251616"/>
                </a:cubicBezTo>
                <a:lnTo>
                  <a:pt x="25162" y="251615"/>
                </a:lnTo>
                <a:cubicBezTo>
                  <a:pt x="11265" y="251615"/>
                  <a:pt x="0" y="240350"/>
                  <a:pt x="0" y="226453"/>
                </a:cubicBezTo>
                <a:lnTo>
                  <a:pt x="0" y="2516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6900" tIns="56900" rIns="56900" bIns="56900" numCol="1" spcCol="1270" anchor="ctr" anchorCtr="0">
            <a:noAutofit/>
          </a:bodyPr>
          <a:lstStyle/>
          <a:p>
            <a:pPr lvl="0" algn="ctr" defTabSz="577850">
              <a:lnSpc>
                <a:spcPct val="90000"/>
              </a:lnSpc>
              <a:spcBef>
                <a:spcPct val="0"/>
              </a:spcBef>
              <a:spcAft>
                <a:spcPct val="35000"/>
              </a:spcAft>
            </a:pPr>
            <a:r>
              <a:rPr lang="ru-RU" sz="1400" b="1" i="1" kern="1200" dirty="0" smtClean="0">
                <a:solidFill>
                  <a:schemeClr val="tx1"/>
                </a:solidFill>
                <a:latin typeface="Times New Roman" panose="02020603050405020304" pitchFamily="18" charset="0"/>
                <a:cs typeface="Times New Roman" panose="02020603050405020304" pitchFamily="18" charset="0"/>
              </a:rPr>
              <a:t>Расходы в разрезе подпрограмм в 2021 году, млн. руб.</a:t>
            </a:r>
          </a:p>
        </p:txBody>
      </p:sp>
      <p:sp>
        <p:nvSpPr>
          <p:cNvPr id="10" name="Полилиния 9"/>
          <p:cNvSpPr/>
          <p:nvPr/>
        </p:nvSpPr>
        <p:spPr>
          <a:xfrm>
            <a:off x="4427984" y="2663270"/>
            <a:ext cx="2772407" cy="286843"/>
          </a:xfrm>
          <a:custGeom>
            <a:avLst/>
            <a:gdLst>
              <a:gd name="connsiteX0" fmla="*/ 0 w 2518794"/>
              <a:gd name="connsiteY0" fmla="*/ 28684 h 286843"/>
              <a:gd name="connsiteX1" fmla="*/ 28684 w 2518794"/>
              <a:gd name="connsiteY1" fmla="*/ 0 h 286843"/>
              <a:gd name="connsiteX2" fmla="*/ 2490110 w 2518794"/>
              <a:gd name="connsiteY2" fmla="*/ 0 h 286843"/>
              <a:gd name="connsiteX3" fmla="*/ 2518794 w 2518794"/>
              <a:gd name="connsiteY3" fmla="*/ 28684 h 286843"/>
              <a:gd name="connsiteX4" fmla="*/ 2518794 w 2518794"/>
              <a:gd name="connsiteY4" fmla="*/ 258159 h 286843"/>
              <a:gd name="connsiteX5" fmla="*/ 2490110 w 2518794"/>
              <a:gd name="connsiteY5" fmla="*/ 286843 h 286843"/>
              <a:gd name="connsiteX6" fmla="*/ 28684 w 2518794"/>
              <a:gd name="connsiteY6" fmla="*/ 286843 h 286843"/>
              <a:gd name="connsiteX7" fmla="*/ 0 w 2518794"/>
              <a:gd name="connsiteY7" fmla="*/ 258159 h 286843"/>
              <a:gd name="connsiteX8" fmla="*/ 0 w 2518794"/>
              <a:gd name="connsiteY8" fmla="*/ 28684 h 28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8794" h="286843">
                <a:moveTo>
                  <a:pt x="0" y="28684"/>
                </a:moveTo>
                <a:cubicBezTo>
                  <a:pt x="0" y="12842"/>
                  <a:pt x="12842" y="0"/>
                  <a:pt x="28684" y="0"/>
                </a:cubicBezTo>
                <a:lnTo>
                  <a:pt x="2490110" y="0"/>
                </a:lnTo>
                <a:cubicBezTo>
                  <a:pt x="2505952" y="0"/>
                  <a:pt x="2518794" y="12842"/>
                  <a:pt x="2518794" y="28684"/>
                </a:cubicBezTo>
                <a:lnTo>
                  <a:pt x="2518794" y="258159"/>
                </a:lnTo>
                <a:cubicBezTo>
                  <a:pt x="2518794" y="274001"/>
                  <a:pt x="2505952" y="286843"/>
                  <a:pt x="2490110" y="286843"/>
                </a:cubicBezTo>
                <a:lnTo>
                  <a:pt x="28684" y="286843"/>
                </a:lnTo>
                <a:cubicBezTo>
                  <a:pt x="12842" y="286843"/>
                  <a:pt x="0" y="274001"/>
                  <a:pt x="0" y="258159"/>
                </a:cubicBezTo>
                <a:lnTo>
                  <a:pt x="0" y="2868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4121" tIns="54121" rIns="54121" bIns="54121"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Подпрограмма</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12" name="Полилиния 11"/>
          <p:cNvSpPr/>
          <p:nvPr/>
        </p:nvSpPr>
        <p:spPr>
          <a:xfrm>
            <a:off x="4427984" y="3031620"/>
            <a:ext cx="2772407" cy="469388"/>
          </a:xfrm>
          <a:custGeom>
            <a:avLst/>
            <a:gdLst>
              <a:gd name="connsiteX0" fmla="*/ 0 w 2518794"/>
              <a:gd name="connsiteY0" fmla="*/ 46939 h 469388"/>
              <a:gd name="connsiteX1" fmla="*/ 46939 w 2518794"/>
              <a:gd name="connsiteY1" fmla="*/ 0 h 469388"/>
              <a:gd name="connsiteX2" fmla="*/ 2471855 w 2518794"/>
              <a:gd name="connsiteY2" fmla="*/ 0 h 469388"/>
              <a:gd name="connsiteX3" fmla="*/ 2518794 w 2518794"/>
              <a:gd name="connsiteY3" fmla="*/ 46939 h 469388"/>
              <a:gd name="connsiteX4" fmla="*/ 2518794 w 2518794"/>
              <a:gd name="connsiteY4" fmla="*/ 422449 h 469388"/>
              <a:gd name="connsiteX5" fmla="*/ 2471855 w 2518794"/>
              <a:gd name="connsiteY5" fmla="*/ 469388 h 469388"/>
              <a:gd name="connsiteX6" fmla="*/ 46939 w 2518794"/>
              <a:gd name="connsiteY6" fmla="*/ 469388 h 469388"/>
              <a:gd name="connsiteX7" fmla="*/ 0 w 2518794"/>
              <a:gd name="connsiteY7" fmla="*/ 422449 h 469388"/>
              <a:gd name="connsiteX8" fmla="*/ 0 w 2518794"/>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8794" h="469388">
                <a:moveTo>
                  <a:pt x="0" y="46939"/>
                </a:moveTo>
                <a:cubicBezTo>
                  <a:pt x="0" y="21015"/>
                  <a:pt x="21015" y="0"/>
                  <a:pt x="46939" y="0"/>
                </a:cubicBezTo>
                <a:lnTo>
                  <a:pt x="2471855" y="0"/>
                </a:lnTo>
                <a:cubicBezTo>
                  <a:pt x="2497779" y="0"/>
                  <a:pt x="2518794" y="21015"/>
                  <a:pt x="2518794" y="46939"/>
                </a:cubicBezTo>
                <a:lnTo>
                  <a:pt x="2518794" y="422449"/>
                </a:lnTo>
                <a:cubicBezTo>
                  <a:pt x="2518794" y="448373"/>
                  <a:pt x="2497779" y="469388"/>
                  <a:pt x="2471855"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Социальное обеспечение граждан</a:t>
            </a:r>
            <a:endParaRPr lang="ru-RU" sz="1200" b="0" kern="1200" dirty="0">
              <a:solidFill>
                <a:schemeClr val="tx1"/>
              </a:solidFill>
              <a:latin typeface="Times New Roman" panose="02020603050405020304" pitchFamily="18" charset="0"/>
              <a:cs typeface="Times New Roman" panose="02020603050405020304" pitchFamily="18" charset="0"/>
            </a:endParaRPr>
          </a:p>
        </p:txBody>
      </p:sp>
      <p:sp>
        <p:nvSpPr>
          <p:cNvPr id="16" name="Полилиния 15"/>
          <p:cNvSpPr/>
          <p:nvPr/>
        </p:nvSpPr>
        <p:spPr>
          <a:xfrm>
            <a:off x="4427984" y="3540211"/>
            <a:ext cx="2772407" cy="536861"/>
          </a:xfrm>
          <a:custGeom>
            <a:avLst/>
            <a:gdLst>
              <a:gd name="connsiteX0" fmla="*/ 0 w 2518794"/>
              <a:gd name="connsiteY0" fmla="*/ 46939 h 469388"/>
              <a:gd name="connsiteX1" fmla="*/ 46939 w 2518794"/>
              <a:gd name="connsiteY1" fmla="*/ 0 h 469388"/>
              <a:gd name="connsiteX2" fmla="*/ 2471855 w 2518794"/>
              <a:gd name="connsiteY2" fmla="*/ 0 h 469388"/>
              <a:gd name="connsiteX3" fmla="*/ 2518794 w 2518794"/>
              <a:gd name="connsiteY3" fmla="*/ 46939 h 469388"/>
              <a:gd name="connsiteX4" fmla="*/ 2518794 w 2518794"/>
              <a:gd name="connsiteY4" fmla="*/ 422449 h 469388"/>
              <a:gd name="connsiteX5" fmla="*/ 2471855 w 2518794"/>
              <a:gd name="connsiteY5" fmla="*/ 469388 h 469388"/>
              <a:gd name="connsiteX6" fmla="*/ 46939 w 2518794"/>
              <a:gd name="connsiteY6" fmla="*/ 469388 h 469388"/>
              <a:gd name="connsiteX7" fmla="*/ 0 w 2518794"/>
              <a:gd name="connsiteY7" fmla="*/ 422449 h 469388"/>
              <a:gd name="connsiteX8" fmla="*/ 0 w 2518794"/>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8794" h="469388">
                <a:moveTo>
                  <a:pt x="0" y="46939"/>
                </a:moveTo>
                <a:cubicBezTo>
                  <a:pt x="0" y="21015"/>
                  <a:pt x="21015" y="0"/>
                  <a:pt x="46939" y="0"/>
                </a:cubicBezTo>
                <a:lnTo>
                  <a:pt x="2471855" y="0"/>
                </a:lnTo>
                <a:cubicBezTo>
                  <a:pt x="2497779" y="0"/>
                  <a:pt x="2518794" y="21015"/>
                  <a:pt x="2518794" y="46939"/>
                </a:cubicBezTo>
                <a:lnTo>
                  <a:pt x="2518794" y="422449"/>
                </a:lnTo>
                <a:cubicBezTo>
                  <a:pt x="2518794" y="448373"/>
                  <a:pt x="2497779" y="469388"/>
                  <a:pt x="2471855"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Поддержка социально ориентированных некоммерческих организаций</a:t>
            </a:r>
            <a:endParaRPr lang="ru-RU" sz="1200" b="0" kern="1200" dirty="0">
              <a:solidFill>
                <a:schemeClr val="tx1"/>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4427984" y="4460181"/>
            <a:ext cx="2772407" cy="469388"/>
          </a:xfrm>
          <a:custGeom>
            <a:avLst/>
            <a:gdLst>
              <a:gd name="connsiteX0" fmla="*/ 0 w 2518794"/>
              <a:gd name="connsiteY0" fmla="*/ 46939 h 469388"/>
              <a:gd name="connsiteX1" fmla="*/ 46939 w 2518794"/>
              <a:gd name="connsiteY1" fmla="*/ 0 h 469388"/>
              <a:gd name="connsiteX2" fmla="*/ 2471855 w 2518794"/>
              <a:gd name="connsiteY2" fmla="*/ 0 h 469388"/>
              <a:gd name="connsiteX3" fmla="*/ 2518794 w 2518794"/>
              <a:gd name="connsiteY3" fmla="*/ 46939 h 469388"/>
              <a:gd name="connsiteX4" fmla="*/ 2518794 w 2518794"/>
              <a:gd name="connsiteY4" fmla="*/ 422449 h 469388"/>
              <a:gd name="connsiteX5" fmla="*/ 2471855 w 2518794"/>
              <a:gd name="connsiteY5" fmla="*/ 469388 h 469388"/>
              <a:gd name="connsiteX6" fmla="*/ 46939 w 2518794"/>
              <a:gd name="connsiteY6" fmla="*/ 469388 h 469388"/>
              <a:gd name="connsiteX7" fmla="*/ 0 w 2518794"/>
              <a:gd name="connsiteY7" fmla="*/ 422449 h 469388"/>
              <a:gd name="connsiteX8" fmla="*/ 0 w 2518794"/>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8794" h="469388">
                <a:moveTo>
                  <a:pt x="0" y="46939"/>
                </a:moveTo>
                <a:cubicBezTo>
                  <a:pt x="0" y="21015"/>
                  <a:pt x="21015" y="0"/>
                  <a:pt x="46939" y="0"/>
                </a:cubicBezTo>
                <a:lnTo>
                  <a:pt x="2471855" y="0"/>
                </a:lnTo>
                <a:cubicBezTo>
                  <a:pt x="2497779" y="0"/>
                  <a:pt x="2518794" y="21015"/>
                  <a:pt x="2518794" y="46939"/>
                </a:cubicBezTo>
                <a:lnTo>
                  <a:pt x="2518794" y="422449"/>
                </a:lnTo>
                <a:cubicBezTo>
                  <a:pt x="2518794" y="448373"/>
                  <a:pt x="2497779" y="469388"/>
                  <a:pt x="2471855"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Совершенствование социальной поддержки семьи и детей</a:t>
            </a:r>
            <a:endParaRPr lang="ru-RU" sz="1200" b="0" kern="1200" dirty="0">
              <a:solidFill>
                <a:schemeClr val="tx1"/>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4427984" y="4972665"/>
            <a:ext cx="2772407" cy="616093"/>
          </a:xfrm>
          <a:custGeom>
            <a:avLst/>
            <a:gdLst>
              <a:gd name="connsiteX0" fmla="*/ 0 w 2518794"/>
              <a:gd name="connsiteY0" fmla="*/ 46939 h 469388"/>
              <a:gd name="connsiteX1" fmla="*/ 46939 w 2518794"/>
              <a:gd name="connsiteY1" fmla="*/ 0 h 469388"/>
              <a:gd name="connsiteX2" fmla="*/ 2471855 w 2518794"/>
              <a:gd name="connsiteY2" fmla="*/ 0 h 469388"/>
              <a:gd name="connsiteX3" fmla="*/ 2518794 w 2518794"/>
              <a:gd name="connsiteY3" fmla="*/ 46939 h 469388"/>
              <a:gd name="connsiteX4" fmla="*/ 2518794 w 2518794"/>
              <a:gd name="connsiteY4" fmla="*/ 422449 h 469388"/>
              <a:gd name="connsiteX5" fmla="*/ 2471855 w 2518794"/>
              <a:gd name="connsiteY5" fmla="*/ 469388 h 469388"/>
              <a:gd name="connsiteX6" fmla="*/ 46939 w 2518794"/>
              <a:gd name="connsiteY6" fmla="*/ 469388 h 469388"/>
              <a:gd name="connsiteX7" fmla="*/ 0 w 2518794"/>
              <a:gd name="connsiteY7" fmla="*/ 422449 h 469388"/>
              <a:gd name="connsiteX8" fmla="*/ 0 w 2518794"/>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8794" h="469388">
                <a:moveTo>
                  <a:pt x="0" y="46939"/>
                </a:moveTo>
                <a:cubicBezTo>
                  <a:pt x="0" y="21015"/>
                  <a:pt x="21015" y="0"/>
                  <a:pt x="46939" y="0"/>
                </a:cubicBezTo>
                <a:lnTo>
                  <a:pt x="2471855" y="0"/>
                </a:lnTo>
                <a:cubicBezTo>
                  <a:pt x="2497779" y="0"/>
                  <a:pt x="2518794" y="21015"/>
                  <a:pt x="2518794" y="46939"/>
                </a:cubicBezTo>
                <a:lnTo>
                  <a:pt x="2518794" y="422449"/>
                </a:lnTo>
                <a:cubicBezTo>
                  <a:pt x="2518794" y="448373"/>
                  <a:pt x="2497779" y="469388"/>
                  <a:pt x="2471855"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658" tIns="55658" rIns="55658" bIns="55658" numCol="1" spcCol="1270" anchor="ctr" anchorCtr="0">
            <a:noAutofit/>
          </a:bodyPr>
          <a:lstStyle/>
          <a:p>
            <a:pPr lvl="0" algn="ctr" defTabSz="488950">
              <a:lnSpc>
                <a:spcPct val="90000"/>
              </a:lnSpc>
              <a:spcBef>
                <a:spcPct val="0"/>
              </a:spcBef>
              <a:spcAft>
                <a:spcPct val="35000"/>
              </a:spcAft>
            </a:pPr>
            <a:r>
              <a:rPr lang="ru-RU" sz="1100" b="0" kern="1200" dirty="0" smtClean="0">
                <a:solidFill>
                  <a:schemeClr val="tx1"/>
                </a:solidFill>
                <a:latin typeface="Times New Roman" panose="02020603050405020304" pitchFamily="18" charset="0"/>
                <a:cs typeface="Times New Roman" panose="02020603050405020304" pitchFamily="18" charset="0"/>
              </a:rPr>
              <a:t>Оказание содействия добровольному переселению соотечественников, проживающих за рубежом</a:t>
            </a:r>
            <a:endParaRPr lang="ru-RU" sz="1100" b="0"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4427984" y="5631853"/>
            <a:ext cx="2772407" cy="469388"/>
          </a:xfrm>
          <a:custGeom>
            <a:avLst/>
            <a:gdLst>
              <a:gd name="connsiteX0" fmla="*/ 0 w 2518794"/>
              <a:gd name="connsiteY0" fmla="*/ 46939 h 469388"/>
              <a:gd name="connsiteX1" fmla="*/ 46939 w 2518794"/>
              <a:gd name="connsiteY1" fmla="*/ 0 h 469388"/>
              <a:gd name="connsiteX2" fmla="*/ 2471855 w 2518794"/>
              <a:gd name="connsiteY2" fmla="*/ 0 h 469388"/>
              <a:gd name="connsiteX3" fmla="*/ 2518794 w 2518794"/>
              <a:gd name="connsiteY3" fmla="*/ 46939 h 469388"/>
              <a:gd name="connsiteX4" fmla="*/ 2518794 w 2518794"/>
              <a:gd name="connsiteY4" fmla="*/ 422449 h 469388"/>
              <a:gd name="connsiteX5" fmla="*/ 2471855 w 2518794"/>
              <a:gd name="connsiteY5" fmla="*/ 469388 h 469388"/>
              <a:gd name="connsiteX6" fmla="*/ 46939 w 2518794"/>
              <a:gd name="connsiteY6" fmla="*/ 469388 h 469388"/>
              <a:gd name="connsiteX7" fmla="*/ 0 w 2518794"/>
              <a:gd name="connsiteY7" fmla="*/ 422449 h 469388"/>
              <a:gd name="connsiteX8" fmla="*/ 0 w 2518794"/>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8794" h="469388">
                <a:moveTo>
                  <a:pt x="0" y="46939"/>
                </a:moveTo>
                <a:cubicBezTo>
                  <a:pt x="0" y="21015"/>
                  <a:pt x="21015" y="0"/>
                  <a:pt x="46939" y="0"/>
                </a:cubicBezTo>
                <a:lnTo>
                  <a:pt x="2471855" y="0"/>
                </a:lnTo>
                <a:cubicBezTo>
                  <a:pt x="2497779" y="0"/>
                  <a:pt x="2518794" y="21015"/>
                  <a:pt x="2518794" y="46939"/>
                </a:cubicBezTo>
                <a:lnTo>
                  <a:pt x="2518794" y="422449"/>
                </a:lnTo>
                <a:cubicBezTo>
                  <a:pt x="2518794" y="448373"/>
                  <a:pt x="2497779" y="469388"/>
                  <a:pt x="2471855"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Обеспечение реализации государственной программы</a:t>
            </a:r>
            <a:endParaRPr lang="ru-RU" sz="1200" b="0" kern="1200" dirty="0">
              <a:solidFill>
                <a:schemeClr val="tx1"/>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8023316" y="2663270"/>
            <a:ext cx="648000" cy="286843"/>
          </a:xfrm>
          <a:custGeom>
            <a:avLst/>
            <a:gdLst>
              <a:gd name="connsiteX0" fmla="*/ 0 w 836567"/>
              <a:gd name="connsiteY0" fmla="*/ 28684 h 286843"/>
              <a:gd name="connsiteX1" fmla="*/ 28684 w 836567"/>
              <a:gd name="connsiteY1" fmla="*/ 0 h 286843"/>
              <a:gd name="connsiteX2" fmla="*/ 807883 w 836567"/>
              <a:gd name="connsiteY2" fmla="*/ 0 h 286843"/>
              <a:gd name="connsiteX3" fmla="*/ 836567 w 836567"/>
              <a:gd name="connsiteY3" fmla="*/ 28684 h 286843"/>
              <a:gd name="connsiteX4" fmla="*/ 836567 w 836567"/>
              <a:gd name="connsiteY4" fmla="*/ 258159 h 286843"/>
              <a:gd name="connsiteX5" fmla="*/ 807883 w 836567"/>
              <a:gd name="connsiteY5" fmla="*/ 286843 h 286843"/>
              <a:gd name="connsiteX6" fmla="*/ 28684 w 836567"/>
              <a:gd name="connsiteY6" fmla="*/ 286843 h 286843"/>
              <a:gd name="connsiteX7" fmla="*/ 0 w 836567"/>
              <a:gd name="connsiteY7" fmla="*/ 258159 h 286843"/>
              <a:gd name="connsiteX8" fmla="*/ 0 w 836567"/>
              <a:gd name="connsiteY8" fmla="*/ 28684 h 28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567" h="286843">
                <a:moveTo>
                  <a:pt x="0" y="28684"/>
                </a:moveTo>
                <a:cubicBezTo>
                  <a:pt x="0" y="12842"/>
                  <a:pt x="12842" y="0"/>
                  <a:pt x="28684" y="0"/>
                </a:cubicBezTo>
                <a:lnTo>
                  <a:pt x="807883" y="0"/>
                </a:lnTo>
                <a:cubicBezTo>
                  <a:pt x="823725" y="0"/>
                  <a:pt x="836567" y="12842"/>
                  <a:pt x="836567" y="28684"/>
                </a:cubicBezTo>
                <a:lnTo>
                  <a:pt x="836567" y="258159"/>
                </a:lnTo>
                <a:cubicBezTo>
                  <a:pt x="836567" y="274001"/>
                  <a:pt x="823725" y="286843"/>
                  <a:pt x="807883" y="286843"/>
                </a:cubicBezTo>
                <a:lnTo>
                  <a:pt x="28684" y="286843"/>
                </a:lnTo>
                <a:cubicBezTo>
                  <a:pt x="12842" y="286843"/>
                  <a:pt x="0" y="274001"/>
                  <a:pt x="0" y="258159"/>
                </a:cubicBezTo>
                <a:lnTo>
                  <a:pt x="0" y="2868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4121" tIns="54121" rIns="54121" bIns="54121"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Факт</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8028456" y="3022050"/>
            <a:ext cx="648000" cy="469388"/>
          </a:xfrm>
          <a:custGeom>
            <a:avLst/>
            <a:gdLst>
              <a:gd name="connsiteX0" fmla="*/ 0 w 833304"/>
              <a:gd name="connsiteY0" fmla="*/ 46939 h 469388"/>
              <a:gd name="connsiteX1" fmla="*/ 46939 w 833304"/>
              <a:gd name="connsiteY1" fmla="*/ 0 h 469388"/>
              <a:gd name="connsiteX2" fmla="*/ 786365 w 833304"/>
              <a:gd name="connsiteY2" fmla="*/ 0 h 469388"/>
              <a:gd name="connsiteX3" fmla="*/ 833304 w 833304"/>
              <a:gd name="connsiteY3" fmla="*/ 46939 h 469388"/>
              <a:gd name="connsiteX4" fmla="*/ 833304 w 833304"/>
              <a:gd name="connsiteY4" fmla="*/ 422449 h 469388"/>
              <a:gd name="connsiteX5" fmla="*/ 786365 w 833304"/>
              <a:gd name="connsiteY5" fmla="*/ 469388 h 469388"/>
              <a:gd name="connsiteX6" fmla="*/ 46939 w 833304"/>
              <a:gd name="connsiteY6" fmla="*/ 469388 h 469388"/>
              <a:gd name="connsiteX7" fmla="*/ 0 w 833304"/>
              <a:gd name="connsiteY7" fmla="*/ 422449 h 469388"/>
              <a:gd name="connsiteX8" fmla="*/ 0 w 833304"/>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4" h="469388">
                <a:moveTo>
                  <a:pt x="0" y="46939"/>
                </a:moveTo>
                <a:cubicBezTo>
                  <a:pt x="0" y="21015"/>
                  <a:pt x="21015" y="0"/>
                  <a:pt x="46939" y="0"/>
                </a:cubicBezTo>
                <a:lnTo>
                  <a:pt x="786365" y="0"/>
                </a:lnTo>
                <a:cubicBezTo>
                  <a:pt x="812289" y="0"/>
                  <a:pt x="833304" y="21015"/>
                  <a:pt x="833304" y="46939"/>
                </a:cubicBezTo>
                <a:lnTo>
                  <a:pt x="833304" y="422449"/>
                </a:lnTo>
                <a:cubicBezTo>
                  <a:pt x="833304" y="448373"/>
                  <a:pt x="812289" y="469388"/>
                  <a:pt x="786365"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4 330,4</a:t>
            </a:r>
            <a:endParaRPr lang="ru-RU" sz="1200" b="0" kern="1200" dirty="0">
              <a:solidFill>
                <a:schemeClr val="tx1"/>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8028456" y="3527514"/>
            <a:ext cx="648000" cy="545923"/>
          </a:xfrm>
          <a:custGeom>
            <a:avLst/>
            <a:gdLst>
              <a:gd name="connsiteX0" fmla="*/ 0 w 826816"/>
              <a:gd name="connsiteY0" fmla="*/ 46939 h 469388"/>
              <a:gd name="connsiteX1" fmla="*/ 46939 w 826816"/>
              <a:gd name="connsiteY1" fmla="*/ 0 h 469388"/>
              <a:gd name="connsiteX2" fmla="*/ 779877 w 826816"/>
              <a:gd name="connsiteY2" fmla="*/ 0 h 469388"/>
              <a:gd name="connsiteX3" fmla="*/ 826816 w 826816"/>
              <a:gd name="connsiteY3" fmla="*/ 46939 h 469388"/>
              <a:gd name="connsiteX4" fmla="*/ 826816 w 826816"/>
              <a:gd name="connsiteY4" fmla="*/ 422449 h 469388"/>
              <a:gd name="connsiteX5" fmla="*/ 779877 w 826816"/>
              <a:gd name="connsiteY5" fmla="*/ 469388 h 469388"/>
              <a:gd name="connsiteX6" fmla="*/ 46939 w 826816"/>
              <a:gd name="connsiteY6" fmla="*/ 469388 h 469388"/>
              <a:gd name="connsiteX7" fmla="*/ 0 w 826816"/>
              <a:gd name="connsiteY7" fmla="*/ 422449 h 469388"/>
              <a:gd name="connsiteX8" fmla="*/ 0 w 826816"/>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816" h="469388">
                <a:moveTo>
                  <a:pt x="0" y="46939"/>
                </a:moveTo>
                <a:cubicBezTo>
                  <a:pt x="0" y="21015"/>
                  <a:pt x="21015" y="0"/>
                  <a:pt x="46939" y="0"/>
                </a:cubicBezTo>
                <a:lnTo>
                  <a:pt x="779877" y="0"/>
                </a:lnTo>
                <a:cubicBezTo>
                  <a:pt x="805801" y="0"/>
                  <a:pt x="826816" y="21015"/>
                  <a:pt x="826816" y="46939"/>
                </a:cubicBezTo>
                <a:lnTo>
                  <a:pt x="826816" y="422449"/>
                </a:lnTo>
                <a:cubicBezTo>
                  <a:pt x="826816" y="448373"/>
                  <a:pt x="805801" y="469388"/>
                  <a:pt x="779877"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20,7</a:t>
            </a:r>
            <a:endParaRPr lang="ru-RU" sz="1200" b="0" kern="1200" dirty="0">
              <a:solidFill>
                <a:schemeClr val="tx1"/>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8028456" y="4452820"/>
            <a:ext cx="648000" cy="469388"/>
          </a:xfrm>
          <a:custGeom>
            <a:avLst/>
            <a:gdLst>
              <a:gd name="connsiteX0" fmla="*/ 0 w 788935"/>
              <a:gd name="connsiteY0" fmla="*/ 46939 h 469388"/>
              <a:gd name="connsiteX1" fmla="*/ 46939 w 788935"/>
              <a:gd name="connsiteY1" fmla="*/ 0 h 469388"/>
              <a:gd name="connsiteX2" fmla="*/ 741996 w 788935"/>
              <a:gd name="connsiteY2" fmla="*/ 0 h 469388"/>
              <a:gd name="connsiteX3" fmla="*/ 788935 w 788935"/>
              <a:gd name="connsiteY3" fmla="*/ 46939 h 469388"/>
              <a:gd name="connsiteX4" fmla="*/ 788935 w 788935"/>
              <a:gd name="connsiteY4" fmla="*/ 422449 h 469388"/>
              <a:gd name="connsiteX5" fmla="*/ 741996 w 788935"/>
              <a:gd name="connsiteY5" fmla="*/ 469388 h 469388"/>
              <a:gd name="connsiteX6" fmla="*/ 46939 w 788935"/>
              <a:gd name="connsiteY6" fmla="*/ 469388 h 469388"/>
              <a:gd name="connsiteX7" fmla="*/ 0 w 788935"/>
              <a:gd name="connsiteY7" fmla="*/ 422449 h 469388"/>
              <a:gd name="connsiteX8" fmla="*/ 0 w 788935"/>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935" h="469388">
                <a:moveTo>
                  <a:pt x="0" y="46939"/>
                </a:moveTo>
                <a:cubicBezTo>
                  <a:pt x="0" y="21015"/>
                  <a:pt x="21015" y="0"/>
                  <a:pt x="46939" y="0"/>
                </a:cubicBezTo>
                <a:lnTo>
                  <a:pt x="741996" y="0"/>
                </a:lnTo>
                <a:cubicBezTo>
                  <a:pt x="767920" y="0"/>
                  <a:pt x="788935" y="21015"/>
                  <a:pt x="788935" y="46939"/>
                </a:cubicBezTo>
                <a:lnTo>
                  <a:pt x="788935" y="422449"/>
                </a:lnTo>
                <a:cubicBezTo>
                  <a:pt x="788935" y="448373"/>
                  <a:pt x="767920" y="469388"/>
                  <a:pt x="741996"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lvl="0" algn="ctr" defTabSz="533400">
              <a:lnSpc>
                <a:spcPct val="90000"/>
              </a:lnSpc>
              <a:spcBef>
                <a:spcPct val="0"/>
              </a:spcBef>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7 228,4</a:t>
            </a:r>
            <a:endParaRPr lang="ru-RU" sz="1200" b="0" kern="1200" dirty="0">
              <a:solidFill>
                <a:schemeClr val="tx1"/>
              </a:solidFill>
              <a:latin typeface="Times New Roman" panose="02020603050405020304" pitchFamily="18" charset="0"/>
              <a:cs typeface="Times New Roman" panose="02020603050405020304" pitchFamily="18" charset="0"/>
            </a:endParaRPr>
          </a:p>
        </p:txBody>
      </p:sp>
      <p:sp>
        <p:nvSpPr>
          <p:cNvPr id="33" name="Полилиния 32"/>
          <p:cNvSpPr/>
          <p:nvPr/>
        </p:nvSpPr>
        <p:spPr>
          <a:xfrm>
            <a:off x="8028456" y="4962177"/>
            <a:ext cx="648000" cy="627684"/>
          </a:xfrm>
          <a:custGeom>
            <a:avLst/>
            <a:gdLst>
              <a:gd name="connsiteX0" fmla="*/ 0 w 741113"/>
              <a:gd name="connsiteY0" fmla="*/ 46939 h 469388"/>
              <a:gd name="connsiteX1" fmla="*/ 46939 w 741113"/>
              <a:gd name="connsiteY1" fmla="*/ 0 h 469388"/>
              <a:gd name="connsiteX2" fmla="*/ 694174 w 741113"/>
              <a:gd name="connsiteY2" fmla="*/ 0 h 469388"/>
              <a:gd name="connsiteX3" fmla="*/ 741113 w 741113"/>
              <a:gd name="connsiteY3" fmla="*/ 46939 h 469388"/>
              <a:gd name="connsiteX4" fmla="*/ 741113 w 741113"/>
              <a:gd name="connsiteY4" fmla="*/ 422449 h 469388"/>
              <a:gd name="connsiteX5" fmla="*/ 694174 w 741113"/>
              <a:gd name="connsiteY5" fmla="*/ 469388 h 469388"/>
              <a:gd name="connsiteX6" fmla="*/ 46939 w 741113"/>
              <a:gd name="connsiteY6" fmla="*/ 469388 h 469388"/>
              <a:gd name="connsiteX7" fmla="*/ 0 w 741113"/>
              <a:gd name="connsiteY7" fmla="*/ 422449 h 469388"/>
              <a:gd name="connsiteX8" fmla="*/ 0 w 741113"/>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113" h="469388">
                <a:moveTo>
                  <a:pt x="0" y="46939"/>
                </a:moveTo>
                <a:cubicBezTo>
                  <a:pt x="0" y="21015"/>
                  <a:pt x="21015" y="0"/>
                  <a:pt x="46939" y="0"/>
                </a:cubicBezTo>
                <a:lnTo>
                  <a:pt x="694174" y="0"/>
                </a:lnTo>
                <a:cubicBezTo>
                  <a:pt x="720098" y="0"/>
                  <a:pt x="741113" y="21015"/>
                  <a:pt x="741113" y="46939"/>
                </a:cubicBezTo>
                <a:lnTo>
                  <a:pt x="741113" y="422449"/>
                </a:lnTo>
                <a:cubicBezTo>
                  <a:pt x="741113" y="448373"/>
                  <a:pt x="720098" y="469388"/>
                  <a:pt x="694174"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lvl="0" algn="ctr" defTabSz="533400">
              <a:lnSpc>
                <a:spcPct val="90000"/>
              </a:lnSpc>
              <a:spcBef>
                <a:spcPct val="0"/>
              </a:spcBef>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0</a:t>
            </a:r>
            <a:r>
              <a:rPr lang="ru-RU" sz="1200" b="0" kern="1200" dirty="0" smtClean="0">
                <a:solidFill>
                  <a:schemeClr val="tx1"/>
                </a:solidFill>
                <a:latin typeface="Times New Roman" panose="02020603050405020304" pitchFamily="18" charset="0"/>
                <a:cs typeface="Times New Roman" panose="02020603050405020304" pitchFamily="18" charset="0"/>
              </a:rPr>
              <a:t>,2</a:t>
            </a:r>
            <a:endParaRPr lang="ru-RU" sz="1200" b="0" kern="1200" dirty="0">
              <a:solidFill>
                <a:schemeClr val="tx1"/>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8028456" y="5629831"/>
            <a:ext cx="648000" cy="469388"/>
          </a:xfrm>
          <a:custGeom>
            <a:avLst/>
            <a:gdLst>
              <a:gd name="connsiteX0" fmla="*/ 0 w 741113"/>
              <a:gd name="connsiteY0" fmla="*/ 46939 h 469388"/>
              <a:gd name="connsiteX1" fmla="*/ 46939 w 741113"/>
              <a:gd name="connsiteY1" fmla="*/ 0 h 469388"/>
              <a:gd name="connsiteX2" fmla="*/ 694174 w 741113"/>
              <a:gd name="connsiteY2" fmla="*/ 0 h 469388"/>
              <a:gd name="connsiteX3" fmla="*/ 741113 w 741113"/>
              <a:gd name="connsiteY3" fmla="*/ 46939 h 469388"/>
              <a:gd name="connsiteX4" fmla="*/ 741113 w 741113"/>
              <a:gd name="connsiteY4" fmla="*/ 422449 h 469388"/>
              <a:gd name="connsiteX5" fmla="*/ 694174 w 741113"/>
              <a:gd name="connsiteY5" fmla="*/ 469388 h 469388"/>
              <a:gd name="connsiteX6" fmla="*/ 46939 w 741113"/>
              <a:gd name="connsiteY6" fmla="*/ 469388 h 469388"/>
              <a:gd name="connsiteX7" fmla="*/ 0 w 741113"/>
              <a:gd name="connsiteY7" fmla="*/ 422449 h 469388"/>
              <a:gd name="connsiteX8" fmla="*/ 0 w 741113"/>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113" h="469388">
                <a:moveTo>
                  <a:pt x="0" y="46939"/>
                </a:moveTo>
                <a:cubicBezTo>
                  <a:pt x="0" y="21015"/>
                  <a:pt x="21015" y="0"/>
                  <a:pt x="46939" y="0"/>
                </a:cubicBezTo>
                <a:lnTo>
                  <a:pt x="694174" y="0"/>
                </a:lnTo>
                <a:cubicBezTo>
                  <a:pt x="720098" y="0"/>
                  <a:pt x="741113" y="21015"/>
                  <a:pt x="741113" y="46939"/>
                </a:cubicBezTo>
                <a:lnTo>
                  <a:pt x="741113" y="422449"/>
                </a:lnTo>
                <a:cubicBezTo>
                  <a:pt x="741113" y="448373"/>
                  <a:pt x="720098" y="469388"/>
                  <a:pt x="694174"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126,8</a:t>
            </a:r>
            <a:endParaRPr lang="ru-RU" sz="1200" b="0" kern="1200" dirty="0">
              <a:solidFill>
                <a:schemeClr val="tx1"/>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4427863" y="4129085"/>
            <a:ext cx="2773734" cy="288000"/>
          </a:xfrm>
          <a:prstGeom prst="roundRect">
            <a:avLst>
              <a:gd name="adj" fmla="val 10000"/>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Старшее поколение</a:t>
            </a:r>
            <a:endParaRPr lang="ru-RU" sz="1200" dirty="0">
              <a:solidFill>
                <a:schemeClr val="tx1"/>
              </a:solidFill>
              <a:latin typeface="Times New Roman" panose="02020603050405020304" pitchFamily="18" charset="0"/>
              <a:cs typeface="Times New Roman" panose="02020603050405020304" pitchFamily="18" charset="0"/>
            </a:endParaRPr>
          </a:p>
        </p:txBody>
      </p:sp>
      <p:grpSp>
        <p:nvGrpSpPr>
          <p:cNvPr id="13" name="Группа 12"/>
          <p:cNvGrpSpPr/>
          <p:nvPr/>
        </p:nvGrpSpPr>
        <p:grpSpPr>
          <a:xfrm>
            <a:off x="8028456" y="4124851"/>
            <a:ext cx="648000" cy="288000"/>
            <a:chOff x="3168352" y="3242473"/>
            <a:chExt cx="793384" cy="429706"/>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14" name="Скругленный прямоугольник 13"/>
            <p:cNvSpPr/>
            <p:nvPr/>
          </p:nvSpPr>
          <p:spPr>
            <a:xfrm>
              <a:off x="3168352" y="3242473"/>
              <a:ext cx="793384" cy="429706"/>
            </a:xfrm>
            <a:prstGeom prst="roundRect">
              <a:avLst>
                <a:gd name="adj" fmla="val 10000"/>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Скругленный прямоугольник 4"/>
            <p:cNvSpPr/>
            <p:nvPr/>
          </p:nvSpPr>
          <p:spPr>
            <a:xfrm>
              <a:off x="3180938" y="3255059"/>
              <a:ext cx="768212" cy="404534"/>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0,0</a:t>
              </a:r>
              <a:endParaRPr lang="ru-RU" sz="1200" kern="1200" dirty="0">
                <a:solidFill>
                  <a:schemeClr val="tx1"/>
                </a:solidFill>
                <a:latin typeface="Times New Roman" panose="02020603050405020304" pitchFamily="18" charset="0"/>
                <a:cs typeface="Times New Roman" panose="02020603050405020304" pitchFamily="18" charset="0"/>
              </a:endParaRPr>
            </a:p>
          </p:txBody>
        </p:sp>
      </p:grpSp>
      <p:sp>
        <p:nvSpPr>
          <p:cNvPr id="22" name="Заголовок 1"/>
          <p:cNvSpPr txBox="1">
            <a:spLocks/>
          </p:cNvSpPr>
          <p:nvPr/>
        </p:nvSpPr>
        <p:spPr>
          <a:xfrm>
            <a:off x="259728" y="0"/>
            <a:ext cx="7613500" cy="50405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«Социальная поддержка граждан»</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23" name="Прямая соединительная линия 2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42" name="Полилиния 41"/>
          <p:cNvSpPr/>
          <p:nvPr/>
        </p:nvSpPr>
        <p:spPr>
          <a:xfrm>
            <a:off x="7292721" y="2663270"/>
            <a:ext cx="648000" cy="286843"/>
          </a:xfrm>
          <a:custGeom>
            <a:avLst/>
            <a:gdLst>
              <a:gd name="connsiteX0" fmla="*/ 0 w 836567"/>
              <a:gd name="connsiteY0" fmla="*/ 28684 h 286843"/>
              <a:gd name="connsiteX1" fmla="*/ 28684 w 836567"/>
              <a:gd name="connsiteY1" fmla="*/ 0 h 286843"/>
              <a:gd name="connsiteX2" fmla="*/ 807883 w 836567"/>
              <a:gd name="connsiteY2" fmla="*/ 0 h 286843"/>
              <a:gd name="connsiteX3" fmla="*/ 836567 w 836567"/>
              <a:gd name="connsiteY3" fmla="*/ 28684 h 286843"/>
              <a:gd name="connsiteX4" fmla="*/ 836567 w 836567"/>
              <a:gd name="connsiteY4" fmla="*/ 258159 h 286843"/>
              <a:gd name="connsiteX5" fmla="*/ 807883 w 836567"/>
              <a:gd name="connsiteY5" fmla="*/ 286843 h 286843"/>
              <a:gd name="connsiteX6" fmla="*/ 28684 w 836567"/>
              <a:gd name="connsiteY6" fmla="*/ 286843 h 286843"/>
              <a:gd name="connsiteX7" fmla="*/ 0 w 836567"/>
              <a:gd name="connsiteY7" fmla="*/ 258159 h 286843"/>
              <a:gd name="connsiteX8" fmla="*/ 0 w 836567"/>
              <a:gd name="connsiteY8" fmla="*/ 28684 h 28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567" h="286843">
                <a:moveTo>
                  <a:pt x="0" y="28684"/>
                </a:moveTo>
                <a:cubicBezTo>
                  <a:pt x="0" y="12842"/>
                  <a:pt x="12842" y="0"/>
                  <a:pt x="28684" y="0"/>
                </a:cubicBezTo>
                <a:lnTo>
                  <a:pt x="807883" y="0"/>
                </a:lnTo>
                <a:cubicBezTo>
                  <a:pt x="823725" y="0"/>
                  <a:pt x="836567" y="12842"/>
                  <a:pt x="836567" y="28684"/>
                </a:cubicBezTo>
                <a:lnTo>
                  <a:pt x="836567" y="258159"/>
                </a:lnTo>
                <a:cubicBezTo>
                  <a:pt x="836567" y="274001"/>
                  <a:pt x="823725" y="286843"/>
                  <a:pt x="807883" y="286843"/>
                </a:cubicBezTo>
                <a:lnTo>
                  <a:pt x="28684" y="286843"/>
                </a:lnTo>
                <a:cubicBezTo>
                  <a:pt x="12842" y="286843"/>
                  <a:pt x="0" y="274001"/>
                  <a:pt x="0" y="258159"/>
                </a:cubicBezTo>
                <a:lnTo>
                  <a:pt x="0" y="2868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4121" tIns="54121" rIns="54121" bIns="54121"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План</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7303204" y="3022050"/>
            <a:ext cx="648000" cy="469388"/>
          </a:xfrm>
          <a:custGeom>
            <a:avLst/>
            <a:gdLst>
              <a:gd name="connsiteX0" fmla="*/ 0 w 833304"/>
              <a:gd name="connsiteY0" fmla="*/ 46939 h 469388"/>
              <a:gd name="connsiteX1" fmla="*/ 46939 w 833304"/>
              <a:gd name="connsiteY1" fmla="*/ 0 h 469388"/>
              <a:gd name="connsiteX2" fmla="*/ 786365 w 833304"/>
              <a:gd name="connsiteY2" fmla="*/ 0 h 469388"/>
              <a:gd name="connsiteX3" fmla="*/ 833304 w 833304"/>
              <a:gd name="connsiteY3" fmla="*/ 46939 h 469388"/>
              <a:gd name="connsiteX4" fmla="*/ 833304 w 833304"/>
              <a:gd name="connsiteY4" fmla="*/ 422449 h 469388"/>
              <a:gd name="connsiteX5" fmla="*/ 786365 w 833304"/>
              <a:gd name="connsiteY5" fmla="*/ 469388 h 469388"/>
              <a:gd name="connsiteX6" fmla="*/ 46939 w 833304"/>
              <a:gd name="connsiteY6" fmla="*/ 469388 h 469388"/>
              <a:gd name="connsiteX7" fmla="*/ 0 w 833304"/>
              <a:gd name="connsiteY7" fmla="*/ 422449 h 469388"/>
              <a:gd name="connsiteX8" fmla="*/ 0 w 833304"/>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4" h="469388">
                <a:moveTo>
                  <a:pt x="0" y="46939"/>
                </a:moveTo>
                <a:cubicBezTo>
                  <a:pt x="0" y="21015"/>
                  <a:pt x="21015" y="0"/>
                  <a:pt x="46939" y="0"/>
                </a:cubicBezTo>
                <a:lnTo>
                  <a:pt x="786365" y="0"/>
                </a:lnTo>
                <a:cubicBezTo>
                  <a:pt x="812289" y="0"/>
                  <a:pt x="833304" y="21015"/>
                  <a:pt x="833304" y="46939"/>
                </a:cubicBezTo>
                <a:lnTo>
                  <a:pt x="833304" y="422449"/>
                </a:lnTo>
                <a:cubicBezTo>
                  <a:pt x="833304" y="448373"/>
                  <a:pt x="812289" y="469388"/>
                  <a:pt x="786365"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lvl="0" algn="ctr" defTabSz="533400">
              <a:lnSpc>
                <a:spcPct val="90000"/>
              </a:lnSpc>
              <a:spcBef>
                <a:spcPct val="0"/>
              </a:spcBef>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4 381,2</a:t>
            </a:r>
            <a:endParaRPr lang="ru-RU" sz="1200" b="0" kern="1200" dirty="0">
              <a:solidFill>
                <a:schemeClr val="tx1"/>
              </a:solidFill>
              <a:latin typeface="Times New Roman" panose="02020603050405020304" pitchFamily="18" charset="0"/>
              <a:cs typeface="Times New Roman" panose="02020603050405020304" pitchFamily="18" charset="0"/>
            </a:endParaRPr>
          </a:p>
        </p:txBody>
      </p:sp>
      <p:sp>
        <p:nvSpPr>
          <p:cNvPr id="44" name="Полилиния 43"/>
          <p:cNvSpPr/>
          <p:nvPr/>
        </p:nvSpPr>
        <p:spPr>
          <a:xfrm>
            <a:off x="7303204" y="3531155"/>
            <a:ext cx="648000" cy="542762"/>
          </a:xfrm>
          <a:custGeom>
            <a:avLst/>
            <a:gdLst>
              <a:gd name="connsiteX0" fmla="*/ 0 w 826816"/>
              <a:gd name="connsiteY0" fmla="*/ 46939 h 469388"/>
              <a:gd name="connsiteX1" fmla="*/ 46939 w 826816"/>
              <a:gd name="connsiteY1" fmla="*/ 0 h 469388"/>
              <a:gd name="connsiteX2" fmla="*/ 779877 w 826816"/>
              <a:gd name="connsiteY2" fmla="*/ 0 h 469388"/>
              <a:gd name="connsiteX3" fmla="*/ 826816 w 826816"/>
              <a:gd name="connsiteY3" fmla="*/ 46939 h 469388"/>
              <a:gd name="connsiteX4" fmla="*/ 826816 w 826816"/>
              <a:gd name="connsiteY4" fmla="*/ 422449 h 469388"/>
              <a:gd name="connsiteX5" fmla="*/ 779877 w 826816"/>
              <a:gd name="connsiteY5" fmla="*/ 469388 h 469388"/>
              <a:gd name="connsiteX6" fmla="*/ 46939 w 826816"/>
              <a:gd name="connsiteY6" fmla="*/ 469388 h 469388"/>
              <a:gd name="connsiteX7" fmla="*/ 0 w 826816"/>
              <a:gd name="connsiteY7" fmla="*/ 422449 h 469388"/>
              <a:gd name="connsiteX8" fmla="*/ 0 w 826816"/>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816" h="469388">
                <a:moveTo>
                  <a:pt x="0" y="46939"/>
                </a:moveTo>
                <a:cubicBezTo>
                  <a:pt x="0" y="21015"/>
                  <a:pt x="21015" y="0"/>
                  <a:pt x="46939" y="0"/>
                </a:cubicBezTo>
                <a:lnTo>
                  <a:pt x="779877" y="0"/>
                </a:lnTo>
                <a:cubicBezTo>
                  <a:pt x="805801" y="0"/>
                  <a:pt x="826816" y="21015"/>
                  <a:pt x="826816" y="46939"/>
                </a:cubicBezTo>
                <a:lnTo>
                  <a:pt x="826816" y="422449"/>
                </a:lnTo>
                <a:cubicBezTo>
                  <a:pt x="826816" y="448373"/>
                  <a:pt x="805801" y="469388"/>
                  <a:pt x="779877"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lvl="0" algn="ctr" defTabSz="533400">
              <a:lnSpc>
                <a:spcPct val="90000"/>
              </a:lnSpc>
              <a:spcBef>
                <a:spcPct val="0"/>
              </a:spcBef>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20</a:t>
            </a:r>
            <a:r>
              <a:rPr lang="ru-RU" sz="1200" b="0" kern="1200" dirty="0" smtClean="0">
                <a:solidFill>
                  <a:schemeClr val="tx1"/>
                </a:solidFill>
                <a:latin typeface="Times New Roman" panose="02020603050405020304" pitchFamily="18" charset="0"/>
                <a:cs typeface="Times New Roman" panose="02020603050405020304" pitchFamily="18" charset="0"/>
              </a:rPr>
              <a:t>,7</a:t>
            </a:r>
            <a:endParaRPr lang="ru-RU" sz="1200" b="0" kern="1200" dirty="0">
              <a:solidFill>
                <a:schemeClr val="tx1"/>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7303204" y="4455653"/>
            <a:ext cx="648000" cy="469388"/>
          </a:xfrm>
          <a:custGeom>
            <a:avLst/>
            <a:gdLst>
              <a:gd name="connsiteX0" fmla="*/ 0 w 788935"/>
              <a:gd name="connsiteY0" fmla="*/ 46939 h 469388"/>
              <a:gd name="connsiteX1" fmla="*/ 46939 w 788935"/>
              <a:gd name="connsiteY1" fmla="*/ 0 h 469388"/>
              <a:gd name="connsiteX2" fmla="*/ 741996 w 788935"/>
              <a:gd name="connsiteY2" fmla="*/ 0 h 469388"/>
              <a:gd name="connsiteX3" fmla="*/ 788935 w 788935"/>
              <a:gd name="connsiteY3" fmla="*/ 46939 h 469388"/>
              <a:gd name="connsiteX4" fmla="*/ 788935 w 788935"/>
              <a:gd name="connsiteY4" fmla="*/ 422449 h 469388"/>
              <a:gd name="connsiteX5" fmla="*/ 741996 w 788935"/>
              <a:gd name="connsiteY5" fmla="*/ 469388 h 469388"/>
              <a:gd name="connsiteX6" fmla="*/ 46939 w 788935"/>
              <a:gd name="connsiteY6" fmla="*/ 469388 h 469388"/>
              <a:gd name="connsiteX7" fmla="*/ 0 w 788935"/>
              <a:gd name="connsiteY7" fmla="*/ 422449 h 469388"/>
              <a:gd name="connsiteX8" fmla="*/ 0 w 788935"/>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935" h="469388">
                <a:moveTo>
                  <a:pt x="0" y="46939"/>
                </a:moveTo>
                <a:cubicBezTo>
                  <a:pt x="0" y="21015"/>
                  <a:pt x="21015" y="0"/>
                  <a:pt x="46939" y="0"/>
                </a:cubicBezTo>
                <a:lnTo>
                  <a:pt x="741996" y="0"/>
                </a:lnTo>
                <a:cubicBezTo>
                  <a:pt x="767920" y="0"/>
                  <a:pt x="788935" y="21015"/>
                  <a:pt x="788935" y="46939"/>
                </a:cubicBezTo>
                <a:lnTo>
                  <a:pt x="788935" y="422449"/>
                </a:lnTo>
                <a:cubicBezTo>
                  <a:pt x="788935" y="448373"/>
                  <a:pt x="767920" y="469388"/>
                  <a:pt x="741996"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7 331,8</a:t>
            </a:r>
            <a:endParaRPr lang="ru-RU" sz="1200" b="0" kern="1200" dirty="0">
              <a:solidFill>
                <a:schemeClr val="tx1"/>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7303204" y="4966628"/>
            <a:ext cx="648000" cy="623640"/>
          </a:xfrm>
          <a:custGeom>
            <a:avLst/>
            <a:gdLst>
              <a:gd name="connsiteX0" fmla="*/ 0 w 741113"/>
              <a:gd name="connsiteY0" fmla="*/ 46939 h 469388"/>
              <a:gd name="connsiteX1" fmla="*/ 46939 w 741113"/>
              <a:gd name="connsiteY1" fmla="*/ 0 h 469388"/>
              <a:gd name="connsiteX2" fmla="*/ 694174 w 741113"/>
              <a:gd name="connsiteY2" fmla="*/ 0 h 469388"/>
              <a:gd name="connsiteX3" fmla="*/ 741113 w 741113"/>
              <a:gd name="connsiteY3" fmla="*/ 46939 h 469388"/>
              <a:gd name="connsiteX4" fmla="*/ 741113 w 741113"/>
              <a:gd name="connsiteY4" fmla="*/ 422449 h 469388"/>
              <a:gd name="connsiteX5" fmla="*/ 694174 w 741113"/>
              <a:gd name="connsiteY5" fmla="*/ 469388 h 469388"/>
              <a:gd name="connsiteX6" fmla="*/ 46939 w 741113"/>
              <a:gd name="connsiteY6" fmla="*/ 469388 h 469388"/>
              <a:gd name="connsiteX7" fmla="*/ 0 w 741113"/>
              <a:gd name="connsiteY7" fmla="*/ 422449 h 469388"/>
              <a:gd name="connsiteX8" fmla="*/ 0 w 741113"/>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113" h="469388">
                <a:moveTo>
                  <a:pt x="0" y="46939"/>
                </a:moveTo>
                <a:cubicBezTo>
                  <a:pt x="0" y="21015"/>
                  <a:pt x="21015" y="0"/>
                  <a:pt x="46939" y="0"/>
                </a:cubicBezTo>
                <a:lnTo>
                  <a:pt x="694174" y="0"/>
                </a:lnTo>
                <a:cubicBezTo>
                  <a:pt x="720098" y="0"/>
                  <a:pt x="741113" y="21015"/>
                  <a:pt x="741113" y="46939"/>
                </a:cubicBezTo>
                <a:lnTo>
                  <a:pt x="741113" y="422449"/>
                </a:lnTo>
                <a:cubicBezTo>
                  <a:pt x="741113" y="448373"/>
                  <a:pt x="720098" y="469388"/>
                  <a:pt x="694174"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0,2</a:t>
            </a:r>
            <a:endParaRPr lang="ru-RU" sz="1200" b="0" kern="1200" dirty="0">
              <a:solidFill>
                <a:schemeClr val="tx1"/>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7303204" y="5629831"/>
            <a:ext cx="648000" cy="469388"/>
          </a:xfrm>
          <a:custGeom>
            <a:avLst/>
            <a:gdLst>
              <a:gd name="connsiteX0" fmla="*/ 0 w 741113"/>
              <a:gd name="connsiteY0" fmla="*/ 46939 h 469388"/>
              <a:gd name="connsiteX1" fmla="*/ 46939 w 741113"/>
              <a:gd name="connsiteY1" fmla="*/ 0 h 469388"/>
              <a:gd name="connsiteX2" fmla="*/ 694174 w 741113"/>
              <a:gd name="connsiteY2" fmla="*/ 0 h 469388"/>
              <a:gd name="connsiteX3" fmla="*/ 741113 w 741113"/>
              <a:gd name="connsiteY3" fmla="*/ 46939 h 469388"/>
              <a:gd name="connsiteX4" fmla="*/ 741113 w 741113"/>
              <a:gd name="connsiteY4" fmla="*/ 422449 h 469388"/>
              <a:gd name="connsiteX5" fmla="*/ 694174 w 741113"/>
              <a:gd name="connsiteY5" fmla="*/ 469388 h 469388"/>
              <a:gd name="connsiteX6" fmla="*/ 46939 w 741113"/>
              <a:gd name="connsiteY6" fmla="*/ 469388 h 469388"/>
              <a:gd name="connsiteX7" fmla="*/ 0 w 741113"/>
              <a:gd name="connsiteY7" fmla="*/ 422449 h 469388"/>
              <a:gd name="connsiteX8" fmla="*/ 0 w 741113"/>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113" h="469388">
                <a:moveTo>
                  <a:pt x="0" y="46939"/>
                </a:moveTo>
                <a:cubicBezTo>
                  <a:pt x="0" y="21015"/>
                  <a:pt x="21015" y="0"/>
                  <a:pt x="46939" y="0"/>
                </a:cubicBezTo>
                <a:lnTo>
                  <a:pt x="694174" y="0"/>
                </a:lnTo>
                <a:cubicBezTo>
                  <a:pt x="720098" y="0"/>
                  <a:pt x="741113" y="21015"/>
                  <a:pt x="741113" y="46939"/>
                </a:cubicBezTo>
                <a:lnTo>
                  <a:pt x="741113" y="422449"/>
                </a:lnTo>
                <a:cubicBezTo>
                  <a:pt x="741113" y="448373"/>
                  <a:pt x="720098" y="469388"/>
                  <a:pt x="694174"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136,2</a:t>
            </a:r>
          </a:p>
        </p:txBody>
      </p:sp>
      <p:grpSp>
        <p:nvGrpSpPr>
          <p:cNvPr id="49" name="Группа 48"/>
          <p:cNvGrpSpPr/>
          <p:nvPr/>
        </p:nvGrpSpPr>
        <p:grpSpPr>
          <a:xfrm>
            <a:off x="7303204" y="4126066"/>
            <a:ext cx="648000" cy="288000"/>
            <a:chOff x="3168352" y="3242473"/>
            <a:chExt cx="793384" cy="429706"/>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50" name="Скругленный прямоугольник 49"/>
            <p:cNvSpPr/>
            <p:nvPr/>
          </p:nvSpPr>
          <p:spPr>
            <a:xfrm>
              <a:off x="3168352" y="3242473"/>
              <a:ext cx="793384" cy="429706"/>
            </a:xfrm>
            <a:prstGeom prst="roundRect">
              <a:avLst>
                <a:gd name="adj" fmla="val 10000"/>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1" name="Скругленный прямоугольник 4"/>
            <p:cNvSpPr/>
            <p:nvPr/>
          </p:nvSpPr>
          <p:spPr>
            <a:xfrm>
              <a:off x="3180938" y="3255059"/>
              <a:ext cx="768212" cy="404534"/>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2,5</a:t>
              </a:r>
              <a:endParaRPr lang="ru-RU" sz="1200" kern="1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797735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62959" y="2392878"/>
            <a:ext cx="4932000" cy="50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Доля населения с доходами ниже величины </a:t>
            </a:r>
            <a:r>
              <a:rPr lang="ru-RU" sz="1100" dirty="0" smtClean="0">
                <a:solidFill>
                  <a:prstClr val="black"/>
                </a:solidFill>
                <a:latin typeface="Times New Roman" panose="02020603050405020304" pitchFamily="18" charset="0"/>
                <a:cs typeface="Times New Roman" panose="02020603050405020304" pitchFamily="18" charset="0"/>
              </a:rPr>
              <a:t>прожиточного минимума,%</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62959" y="2959478"/>
            <a:ext cx="4932000" cy="86409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100" dirty="0">
                <a:solidFill>
                  <a:prstClr val="black"/>
                </a:solidFill>
                <a:latin typeface="Times New Roman" panose="02020603050405020304" pitchFamily="18" charset="0"/>
                <a:cs typeface="Times New Roman" panose="02020603050405020304" pitchFamily="18" charset="0"/>
              </a:rPr>
              <a:t>Доля средств республиканского </a:t>
            </a:r>
            <a:r>
              <a:rPr lang="ru-RU" sz="1100" dirty="0" smtClean="0">
                <a:solidFill>
                  <a:prstClr val="black"/>
                </a:solidFill>
                <a:latin typeface="Times New Roman" panose="02020603050405020304" pitchFamily="18" charset="0"/>
                <a:cs typeface="Times New Roman" panose="02020603050405020304" pitchFamily="18" charset="0"/>
              </a:rPr>
              <a:t>бюджета </a:t>
            </a:r>
            <a:r>
              <a:rPr lang="ru-RU" sz="1100" dirty="0">
                <a:solidFill>
                  <a:prstClr val="black"/>
                </a:solidFill>
                <a:latin typeface="Times New Roman" panose="02020603050405020304" pitchFamily="18" charset="0"/>
                <a:cs typeface="Times New Roman" panose="02020603050405020304" pitchFamily="18" charset="0"/>
              </a:rPr>
              <a:t>Чувашской Республики, </a:t>
            </a:r>
            <a:r>
              <a:rPr lang="ru-RU" sz="1100" dirty="0" smtClean="0">
                <a:solidFill>
                  <a:prstClr val="black"/>
                </a:solidFill>
                <a:latin typeface="Times New Roman" panose="02020603050405020304" pitchFamily="18" charset="0"/>
                <a:cs typeface="Times New Roman" panose="02020603050405020304" pitchFamily="18" charset="0"/>
              </a:rPr>
              <a:t>                    выделяемых </a:t>
            </a:r>
            <a:r>
              <a:rPr lang="ru-RU" sz="1100" dirty="0">
                <a:solidFill>
                  <a:prstClr val="black"/>
                </a:solidFill>
                <a:latin typeface="Times New Roman" panose="02020603050405020304" pitchFamily="18" charset="0"/>
                <a:cs typeface="Times New Roman" panose="02020603050405020304" pitchFamily="18" charset="0"/>
              </a:rPr>
              <a:t>социально ориентированным некоммерческим организациям на предоставление социальных услуг на дому, в общем объеме средств </a:t>
            </a:r>
            <a:r>
              <a:rPr lang="ru-RU" sz="1100" dirty="0" smtClean="0">
                <a:solidFill>
                  <a:prstClr val="black"/>
                </a:solidFill>
                <a:latin typeface="Times New Roman" panose="02020603050405020304" pitchFamily="18" charset="0"/>
                <a:cs typeface="Times New Roman" panose="02020603050405020304" pitchFamily="18" charset="0"/>
              </a:rPr>
              <a:t>                республиканского </a:t>
            </a:r>
            <a:r>
              <a:rPr lang="ru-RU" sz="1100" dirty="0">
                <a:solidFill>
                  <a:prstClr val="black"/>
                </a:solidFill>
                <a:latin typeface="Times New Roman" panose="02020603050405020304" pitchFamily="18" charset="0"/>
                <a:cs typeface="Times New Roman" panose="02020603050405020304" pitchFamily="18" charset="0"/>
              </a:rPr>
              <a:t>бюджета Чувашской </a:t>
            </a:r>
            <a:r>
              <a:rPr lang="ru-RU" sz="1100" dirty="0" smtClean="0">
                <a:solidFill>
                  <a:prstClr val="black"/>
                </a:solidFill>
                <a:latin typeface="Times New Roman" panose="02020603050405020304" pitchFamily="18" charset="0"/>
                <a:cs typeface="Times New Roman" panose="02020603050405020304" pitchFamily="18" charset="0"/>
              </a:rPr>
              <a:t>Республики</a:t>
            </a:r>
            <a:r>
              <a:rPr lang="ru-RU" sz="1100" dirty="0">
                <a:solidFill>
                  <a:prstClr val="black"/>
                </a:solidFill>
                <a:latin typeface="Times New Roman" panose="02020603050405020304" pitchFamily="18" charset="0"/>
                <a:cs typeface="Times New Roman" panose="02020603050405020304" pitchFamily="18" charset="0"/>
              </a:rPr>
              <a:t>, выделяемых на </a:t>
            </a:r>
            <a:r>
              <a:rPr lang="ru-RU" sz="1100" dirty="0" smtClean="0">
                <a:solidFill>
                  <a:prstClr val="black"/>
                </a:solidFill>
                <a:latin typeface="Times New Roman" panose="02020603050405020304" pitchFamily="18" charset="0"/>
                <a:cs typeface="Times New Roman" panose="02020603050405020304" pitchFamily="18" charset="0"/>
              </a:rPr>
              <a:t>предоставление </a:t>
            </a:r>
            <a:r>
              <a:rPr lang="ru-RU" sz="1100" dirty="0">
                <a:solidFill>
                  <a:prstClr val="black"/>
                </a:solidFill>
                <a:latin typeface="Times New Roman" panose="02020603050405020304" pitchFamily="18" charset="0"/>
                <a:cs typeface="Times New Roman" panose="02020603050405020304" pitchFamily="18" charset="0"/>
              </a:rPr>
              <a:t>этих услуг в сфере социального обслуживания, </a:t>
            </a:r>
            <a:r>
              <a:rPr lang="ru-RU" sz="1100" dirty="0" smtClean="0">
                <a:solidFill>
                  <a:prstClr val="black"/>
                </a:solidFill>
                <a:latin typeface="Times New Roman" panose="02020603050405020304" pitchFamily="18" charset="0"/>
                <a:cs typeface="Times New Roman" panose="02020603050405020304" pitchFamily="18" charset="0"/>
              </a:rPr>
              <a:t>%</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3" name="Скругленный прямоугольник 32"/>
          <p:cNvSpPr/>
          <p:nvPr/>
        </p:nvSpPr>
        <p:spPr>
          <a:xfrm>
            <a:off x="62959" y="3861048"/>
            <a:ext cx="4932000" cy="49575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100" dirty="0">
                <a:solidFill>
                  <a:prstClr val="black"/>
                </a:solidFill>
                <a:latin typeface="Times New Roman" panose="02020603050405020304" pitchFamily="18" charset="0"/>
                <a:cs typeface="Times New Roman" panose="02020603050405020304" pitchFamily="18" charset="0"/>
              </a:rPr>
              <a:t>Доля граждан, получивших </a:t>
            </a:r>
            <a:r>
              <a:rPr lang="ru-RU" sz="1100" dirty="0" smtClean="0">
                <a:solidFill>
                  <a:prstClr val="black"/>
                </a:solidFill>
                <a:latin typeface="Times New Roman" panose="02020603050405020304" pitchFamily="18" charset="0"/>
                <a:cs typeface="Times New Roman" panose="02020603050405020304" pitchFamily="18" charset="0"/>
              </a:rPr>
              <a:t>социальные </a:t>
            </a:r>
            <a:r>
              <a:rPr lang="ru-RU" sz="1100" dirty="0">
                <a:solidFill>
                  <a:prstClr val="black"/>
                </a:solidFill>
                <a:latin typeface="Times New Roman" panose="02020603050405020304" pitchFamily="18" charset="0"/>
                <a:cs typeface="Times New Roman" panose="02020603050405020304" pitchFamily="18" charset="0"/>
              </a:rPr>
              <a:t>услуги в организациях </a:t>
            </a:r>
            <a:r>
              <a:rPr lang="ru-RU" sz="1100" dirty="0" smtClean="0">
                <a:solidFill>
                  <a:prstClr val="black"/>
                </a:solidFill>
                <a:latin typeface="Times New Roman" panose="02020603050405020304" pitchFamily="18" charset="0"/>
                <a:cs typeface="Times New Roman" panose="02020603050405020304" pitchFamily="18" charset="0"/>
              </a:rPr>
              <a:t>социального </a:t>
            </a:r>
            <a:r>
              <a:rPr lang="ru-RU" sz="1100" dirty="0">
                <a:solidFill>
                  <a:prstClr val="black"/>
                </a:solidFill>
                <a:latin typeface="Times New Roman" panose="02020603050405020304" pitchFamily="18" charset="0"/>
                <a:cs typeface="Times New Roman" panose="02020603050405020304" pitchFamily="18" charset="0"/>
              </a:rPr>
              <a:t>обслуживания, в общем числе </a:t>
            </a:r>
            <a:r>
              <a:rPr lang="ru-RU" sz="1100" dirty="0" smtClean="0">
                <a:solidFill>
                  <a:prstClr val="black"/>
                </a:solidFill>
                <a:latin typeface="Times New Roman" panose="02020603050405020304" pitchFamily="18" charset="0"/>
                <a:cs typeface="Times New Roman" panose="02020603050405020304" pitchFamily="18" charset="0"/>
              </a:rPr>
              <a:t>граждан</a:t>
            </a:r>
            <a:r>
              <a:rPr lang="ru-RU" sz="1100" dirty="0">
                <a:solidFill>
                  <a:prstClr val="black"/>
                </a:solidFill>
                <a:latin typeface="Times New Roman" panose="02020603050405020304" pitchFamily="18" charset="0"/>
                <a:cs typeface="Times New Roman" panose="02020603050405020304" pitchFamily="18" charset="0"/>
              </a:rPr>
              <a:t>, обратившихся за получением </a:t>
            </a:r>
            <a:r>
              <a:rPr lang="ru-RU" sz="1100" dirty="0" smtClean="0">
                <a:solidFill>
                  <a:prstClr val="black"/>
                </a:solidFill>
                <a:latin typeface="Times New Roman" panose="02020603050405020304" pitchFamily="18" charset="0"/>
                <a:cs typeface="Times New Roman" panose="02020603050405020304" pitchFamily="18" charset="0"/>
              </a:rPr>
              <a:t>                  социальных </a:t>
            </a:r>
            <a:r>
              <a:rPr lang="ru-RU" sz="1100" dirty="0">
                <a:solidFill>
                  <a:prstClr val="black"/>
                </a:solidFill>
                <a:latin typeface="Times New Roman" panose="02020603050405020304" pitchFamily="18" charset="0"/>
                <a:cs typeface="Times New Roman" panose="02020603050405020304" pitchFamily="18" charset="0"/>
              </a:rPr>
              <a:t>услуг в организации </a:t>
            </a:r>
            <a:r>
              <a:rPr lang="ru-RU" sz="1100" dirty="0" smtClean="0">
                <a:solidFill>
                  <a:prstClr val="black"/>
                </a:solidFill>
                <a:latin typeface="Times New Roman" panose="02020603050405020304" pitchFamily="18" charset="0"/>
                <a:cs typeface="Times New Roman" panose="02020603050405020304" pitchFamily="18" charset="0"/>
              </a:rPr>
              <a:t>социального </a:t>
            </a:r>
            <a:r>
              <a:rPr lang="ru-RU" sz="1100" dirty="0">
                <a:solidFill>
                  <a:prstClr val="black"/>
                </a:solidFill>
                <a:latin typeface="Times New Roman" panose="02020603050405020304" pitchFamily="18" charset="0"/>
                <a:cs typeface="Times New Roman" panose="02020603050405020304" pitchFamily="18" charset="0"/>
              </a:rPr>
              <a:t>обслуживания, </a:t>
            </a:r>
            <a:r>
              <a:rPr lang="ru-RU" sz="1100" dirty="0" smtClean="0">
                <a:solidFill>
                  <a:prstClr val="black"/>
                </a:solidFill>
                <a:latin typeface="Times New Roman" panose="02020603050405020304" pitchFamily="18" charset="0"/>
                <a:cs typeface="Times New Roman" panose="02020603050405020304" pitchFamily="18" charset="0"/>
              </a:rPr>
              <a:t>%</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5" name="Скругленный прямоугольник 34"/>
          <p:cNvSpPr/>
          <p:nvPr/>
        </p:nvSpPr>
        <p:spPr>
          <a:xfrm>
            <a:off x="62959" y="4388644"/>
            <a:ext cx="4932000" cy="61342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100" dirty="0">
                <a:solidFill>
                  <a:prstClr val="black"/>
                </a:solidFill>
                <a:latin typeface="Times New Roman" panose="02020603050405020304" pitchFamily="18" charset="0"/>
                <a:cs typeface="Times New Roman" panose="02020603050405020304" pitchFamily="18" charset="0"/>
              </a:rPr>
              <a:t>Охват граждан пожилого возраста стационарным, полустационарным и надомным социальным </a:t>
            </a:r>
            <a:r>
              <a:rPr lang="ru-RU" sz="1100" dirty="0" smtClean="0">
                <a:solidFill>
                  <a:prstClr val="black"/>
                </a:solidFill>
                <a:latin typeface="Times New Roman" panose="02020603050405020304" pitchFamily="18" charset="0"/>
                <a:cs typeface="Times New Roman" panose="02020603050405020304" pitchFamily="18" charset="0"/>
              </a:rPr>
              <a:t>обслуживан</a:t>
            </a:r>
            <a:r>
              <a:rPr lang="ru-RU" sz="1100" dirty="0">
                <a:solidFill>
                  <a:prstClr val="black"/>
                </a:solidFill>
                <a:latin typeface="Times New Roman" panose="02020603050405020304" pitchFamily="18" charset="0"/>
                <a:cs typeface="Times New Roman" panose="02020603050405020304" pitchFamily="18" charset="0"/>
              </a:rPr>
              <a:t>и</a:t>
            </a:r>
            <a:r>
              <a:rPr lang="ru-RU" sz="1100" dirty="0" smtClean="0">
                <a:solidFill>
                  <a:prstClr val="black"/>
                </a:solidFill>
                <a:latin typeface="Times New Roman" panose="02020603050405020304" pitchFamily="18" charset="0"/>
                <a:cs typeface="Times New Roman" panose="02020603050405020304" pitchFamily="18" charset="0"/>
              </a:rPr>
              <a:t>ем </a:t>
            </a:r>
            <a:r>
              <a:rPr lang="ru-RU" sz="1100" dirty="0">
                <a:solidFill>
                  <a:prstClr val="black"/>
                </a:solidFill>
                <a:latin typeface="Times New Roman" panose="02020603050405020304" pitchFamily="18" charset="0"/>
                <a:cs typeface="Times New Roman" panose="02020603050405020304" pitchFamily="18" charset="0"/>
              </a:rPr>
              <a:t>на 10 тыс. получателей трудовых пенсий по </a:t>
            </a:r>
            <a:r>
              <a:rPr lang="ru-RU" sz="1100" dirty="0" smtClean="0">
                <a:solidFill>
                  <a:prstClr val="black"/>
                </a:solidFill>
                <a:latin typeface="Times New Roman" panose="02020603050405020304" pitchFamily="18" charset="0"/>
                <a:cs typeface="Times New Roman" panose="02020603050405020304" pitchFamily="18" charset="0"/>
              </a:rPr>
              <a:t>старости, человек</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6" name="Скругленный прямоугольник 35"/>
          <p:cNvSpPr/>
          <p:nvPr/>
        </p:nvSpPr>
        <p:spPr>
          <a:xfrm>
            <a:off x="62959" y="5076000"/>
            <a:ext cx="4932000" cy="54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100" dirty="0">
                <a:solidFill>
                  <a:prstClr val="black"/>
                </a:solidFill>
                <a:latin typeface="Times New Roman" panose="02020603050405020304" pitchFamily="18" charset="0"/>
                <a:cs typeface="Times New Roman" panose="02020603050405020304" pitchFamily="18" charset="0"/>
              </a:rPr>
              <a:t>Количество пунктов проката средств и предметов ухода за пожилыми людьми нарастающим итогом за период, </a:t>
            </a:r>
            <a:r>
              <a:rPr lang="ru-RU" sz="1100" dirty="0" smtClean="0">
                <a:solidFill>
                  <a:prstClr val="black"/>
                </a:solidFill>
                <a:latin typeface="Times New Roman" panose="02020603050405020304" pitchFamily="18" charset="0"/>
                <a:cs typeface="Times New Roman" panose="02020603050405020304" pitchFamily="18" charset="0"/>
              </a:rPr>
              <a:t>единиц</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7" name="Скругленный прямоугольник 36"/>
          <p:cNvSpPr/>
          <p:nvPr/>
        </p:nvSpPr>
        <p:spPr>
          <a:xfrm>
            <a:off x="62959" y="5709549"/>
            <a:ext cx="4932000" cy="57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100" dirty="0">
                <a:solidFill>
                  <a:prstClr val="black"/>
                </a:solidFill>
                <a:latin typeface="Times New Roman" panose="02020603050405020304" pitchFamily="18" charset="0"/>
                <a:cs typeface="Times New Roman" panose="02020603050405020304" pitchFamily="18" charset="0"/>
              </a:rPr>
              <a:t>Численность пожилых людей, </a:t>
            </a:r>
            <a:r>
              <a:rPr lang="ru-RU" sz="1100" dirty="0" smtClean="0">
                <a:solidFill>
                  <a:prstClr val="black"/>
                </a:solidFill>
                <a:latin typeface="Times New Roman" panose="02020603050405020304" pitchFamily="18" charset="0"/>
                <a:cs typeface="Times New Roman" panose="02020603050405020304" pitchFamily="18" charset="0"/>
              </a:rPr>
              <a:t>прошедших </a:t>
            </a:r>
            <a:r>
              <a:rPr lang="ru-RU" sz="1100" dirty="0">
                <a:solidFill>
                  <a:prstClr val="black"/>
                </a:solidFill>
                <a:latin typeface="Times New Roman" panose="02020603050405020304" pitchFamily="18" charset="0"/>
                <a:cs typeface="Times New Roman" panose="02020603050405020304" pitchFamily="18" charset="0"/>
              </a:rPr>
              <a:t>обучение компьютерной </a:t>
            </a:r>
            <a:r>
              <a:rPr lang="ru-RU" sz="1100" dirty="0" smtClean="0">
                <a:solidFill>
                  <a:prstClr val="black"/>
                </a:solidFill>
                <a:latin typeface="Times New Roman" panose="02020603050405020304" pitchFamily="18" charset="0"/>
                <a:cs typeface="Times New Roman" panose="02020603050405020304" pitchFamily="18" charset="0"/>
              </a:rPr>
              <a:t>                        грамотности </a:t>
            </a:r>
            <a:r>
              <a:rPr lang="ru-RU" sz="1100" dirty="0">
                <a:solidFill>
                  <a:prstClr val="black"/>
                </a:solidFill>
                <a:latin typeface="Times New Roman" panose="02020603050405020304" pitchFamily="18" charset="0"/>
                <a:cs typeface="Times New Roman" panose="02020603050405020304" pitchFamily="18" charset="0"/>
              </a:rPr>
              <a:t>в течение </a:t>
            </a:r>
            <a:r>
              <a:rPr lang="ru-RU" sz="1100" dirty="0" smtClean="0">
                <a:solidFill>
                  <a:prstClr val="black"/>
                </a:solidFill>
                <a:latin typeface="Times New Roman" panose="02020603050405020304" pitchFamily="18" charset="0"/>
                <a:cs typeface="Times New Roman" panose="02020603050405020304" pitchFamily="18" charset="0"/>
              </a:rPr>
              <a:t>года, человек</a:t>
            </a:r>
          </a:p>
        </p:txBody>
      </p:sp>
      <p:sp>
        <p:nvSpPr>
          <p:cNvPr id="11" name="Скругленный прямоугольник 10"/>
          <p:cNvSpPr/>
          <p:nvPr/>
        </p:nvSpPr>
        <p:spPr>
          <a:xfrm>
            <a:off x="244113" y="1688057"/>
            <a:ext cx="3437077"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rgbClr val="4E67C8">
                    <a:lumMod val="50000"/>
                  </a:srgbClr>
                </a:solidFill>
                <a:latin typeface="Times New Roman" panose="02020603050405020304" pitchFamily="18" charset="0"/>
                <a:cs typeface="Times New Roman" panose="02020603050405020304" pitchFamily="18" charset="0"/>
              </a:rPr>
              <a:t>Основные индикаторы</a:t>
            </a:r>
            <a:endParaRPr lang="ru-RU" sz="1400" b="1" dirty="0">
              <a:solidFill>
                <a:srgbClr val="4E67C8">
                  <a:lumMod val="50000"/>
                </a:srgbClr>
              </a:solidFill>
              <a:latin typeface="Times New Roman" panose="02020603050405020304" pitchFamily="18" charset="0"/>
              <a:cs typeface="Times New Roman" panose="02020603050405020304" pitchFamily="18" charset="0"/>
            </a:endParaRPr>
          </a:p>
        </p:txBody>
      </p:sp>
      <p:sp>
        <p:nvSpPr>
          <p:cNvPr id="6" name="Номер слайда 5"/>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49</a:t>
            </a:fld>
            <a:endParaRPr lang="ru-RU" dirty="0">
              <a:solidFill>
                <a:prstClr val="black"/>
              </a:solidFill>
            </a:endParaRPr>
          </a:p>
        </p:txBody>
      </p:sp>
      <p:pic>
        <p:nvPicPr>
          <p:cNvPr id="49" name="Рисунок 48" descr="http://upravafilipark.ru/wp-content/uploads/2015/06/sobranie-2.jpg"/>
          <p:cNvPicPr/>
          <p:nvPr/>
        </p:nvPicPr>
        <p:blipFill>
          <a:blip r:embed="rId3" cstate="print"/>
          <a:srcRect/>
          <a:stretch>
            <a:fillRect/>
          </a:stretch>
        </p:blipFill>
        <p:spPr bwMode="auto">
          <a:xfrm>
            <a:off x="1376934" y="823961"/>
            <a:ext cx="1080120" cy="792087"/>
          </a:xfrm>
          <a:prstGeom prst="rect">
            <a:avLst/>
          </a:prstGeom>
          <a:ln>
            <a:noFill/>
          </a:ln>
          <a:effectLst>
            <a:softEdge rad="112500"/>
          </a:effectLst>
        </p:spPr>
      </p:pic>
      <p:pic>
        <p:nvPicPr>
          <p:cNvPr id="50" name="Рисунок 49" descr="http://blog.yarcenter.ru/media/5/0.2/0506.jpg"/>
          <p:cNvPicPr/>
          <p:nvPr/>
        </p:nvPicPr>
        <p:blipFill>
          <a:blip r:embed="rId4" cstate="print"/>
          <a:srcRect/>
          <a:stretch>
            <a:fillRect/>
          </a:stretch>
        </p:blipFill>
        <p:spPr bwMode="auto">
          <a:xfrm>
            <a:off x="244113" y="823961"/>
            <a:ext cx="1060813" cy="813577"/>
          </a:xfrm>
          <a:prstGeom prst="rect">
            <a:avLst/>
          </a:prstGeom>
          <a:ln>
            <a:noFill/>
          </a:ln>
          <a:effectLst>
            <a:softEdge rad="112500"/>
          </a:effectLst>
        </p:spPr>
      </p:pic>
      <p:pic>
        <p:nvPicPr>
          <p:cNvPr id="51" name="Рисунок 50" descr="http://www.prav-net.ru/img/zolotoslov/5064-1.jpg"/>
          <p:cNvPicPr/>
          <p:nvPr/>
        </p:nvPicPr>
        <p:blipFill>
          <a:blip r:embed="rId5" cstate="print"/>
          <a:srcRect/>
          <a:stretch>
            <a:fillRect/>
          </a:stretch>
        </p:blipFill>
        <p:spPr bwMode="auto">
          <a:xfrm>
            <a:off x="2528959" y="823961"/>
            <a:ext cx="1152231" cy="792088"/>
          </a:xfrm>
          <a:prstGeom prst="rect">
            <a:avLst/>
          </a:prstGeom>
          <a:ln>
            <a:noFill/>
          </a:ln>
          <a:effectLst>
            <a:softEdge rad="112500"/>
          </a:effectLst>
        </p:spPr>
      </p:pic>
      <p:pic>
        <p:nvPicPr>
          <p:cNvPr id="52" name="Рисунок 51" descr="http://zaoblakami.ru/uploads/content/small/200_123423423435_dostupnaya-sreda.jpg"/>
          <p:cNvPicPr/>
          <p:nvPr/>
        </p:nvPicPr>
        <p:blipFill>
          <a:blip r:embed="rId6" cstate="print"/>
          <a:srcRect/>
          <a:stretch>
            <a:fillRect/>
          </a:stretch>
        </p:blipFill>
        <p:spPr bwMode="auto">
          <a:xfrm>
            <a:off x="3897214" y="1688057"/>
            <a:ext cx="1008112" cy="504056"/>
          </a:xfrm>
          <a:prstGeom prst="rect">
            <a:avLst/>
          </a:prstGeom>
          <a:noFill/>
          <a:ln w="9525">
            <a:noFill/>
            <a:miter lim="800000"/>
            <a:headEnd/>
            <a:tailEnd/>
          </a:ln>
        </p:spPr>
      </p:pic>
      <p:pic>
        <p:nvPicPr>
          <p:cNvPr id="53" name="Рисунок 52" descr="http://riarealty.ru/images/39662/77/396627757.jpg"/>
          <p:cNvPicPr/>
          <p:nvPr/>
        </p:nvPicPr>
        <p:blipFill>
          <a:blip r:embed="rId7" cstate="print"/>
          <a:srcRect/>
          <a:stretch>
            <a:fillRect/>
          </a:stretch>
        </p:blipFill>
        <p:spPr bwMode="auto">
          <a:xfrm>
            <a:off x="3756248" y="815744"/>
            <a:ext cx="1149078" cy="800304"/>
          </a:xfrm>
          <a:prstGeom prst="rect">
            <a:avLst/>
          </a:prstGeom>
          <a:ln>
            <a:noFill/>
          </a:ln>
          <a:effectLst>
            <a:softEdge rad="112500"/>
          </a:effectLst>
        </p:spPr>
      </p:pic>
      <p:sp>
        <p:nvSpPr>
          <p:cNvPr id="3" name="Полилиния 2"/>
          <p:cNvSpPr/>
          <p:nvPr/>
        </p:nvSpPr>
        <p:spPr>
          <a:xfrm>
            <a:off x="5131895" y="907677"/>
            <a:ext cx="3903032" cy="624655"/>
          </a:xfrm>
          <a:custGeom>
            <a:avLst/>
            <a:gdLst>
              <a:gd name="connsiteX0" fmla="*/ 0 w 3903032"/>
              <a:gd name="connsiteY0" fmla="*/ 62466 h 624655"/>
              <a:gd name="connsiteX1" fmla="*/ 62466 w 3903032"/>
              <a:gd name="connsiteY1" fmla="*/ 0 h 624655"/>
              <a:gd name="connsiteX2" fmla="*/ 3840567 w 3903032"/>
              <a:gd name="connsiteY2" fmla="*/ 0 h 624655"/>
              <a:gd name="connsiteX3" fmla="*/ 3903033 w 3903032"/>
              <a:gd name="connsiteY3" fmla="*/ 62466 h 624655"/>
              <a:gd name="connsiteX4" fmla="*/ 3903032 w 3903032"/>
              <a:gd name="connsiteY4" fmla="*/ 562190 h 624655"/>
              <a:gd name="connsiteX5" fmla="*/ 3840566 w 3903032"/>
              <a:gd name="connsiteY5" fmla="*/ 624656 h 624655"/>
              <a:gd name="connsiteX6" fmla="*/ 62466 w 3903032"/>
              <a:gd name="connsiteY6" fmla="*/ 624655 h 624655"/>
              <a:gd name="connsiteX7" fmla="*/ 0 w 3903032"/>
              <a:gd name="connsiteY7" fmla="*/ 562189 h 624655"/>
              <a:gd name="connsiteX8" fmla="*/ 0 w 390303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624655">
                <a:moveTo>
                  <a:pt x="0" y="62466"/>
                </a:moveTo>
                <a:cubicBezTo>
                  <a:pt x="0" y="27967"/>
                  <a:pt x="27967" y="0"/>
                  <a:pt x="62466" y="0"/>
                </a:cubicBezTo>
                <a:lnTo>
                  <a:pt x="3840567" y="0"/>
                </a:lnTo>
                <a:cubicBezTo>
                  <a:pt x="3875066" y="0"/>
                  <a:pt x="3903033" y="27967"/>
                  <a:pt x="3903033" y="62466"/>
                </a:cubicBezTo>
                <a:cubicBezTo>
                  <a:pt x="3903033" y="229041"/>
                  <a:pt x="3903032" y="395615"/>
                  <a:pt x="3903032" y="562190"/>
                </a:cubicBezTo>
                <a:cubicBezTo>
                  <a:pt x="3903032" y="596689"/>
                  <a:pt x="3875065" y="624656"/>
                  <a:pt x="3840566" y="624656"/>
                </a:cubicBezTo>
                <a:lnTo>
                  <a:pt x="62466" y="624655"/>
                </a:lnTo>
                <a:cubicBezTo>
                  <a:pt x="27967" y="624655"/>
                  <a:pt x="0" y="596688"/>
                  <a:pt x="0" y="562189"/>
                </a:cubicBezTo>
                <a:lnTo>
                  <a:pt x="0" y="62466"/>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71636" tIns="71636" rIns="71636" bIns="71636" numCol="1" spcCol="1270" anchor="ctr" anchorCtr="0">
            <a:noAutofit/>
          </a:bodyPr>
          <a:lstStyle/>
          <a:p>
            <a:pPr algn="ctr" defTabSz="622300">
              <a:lnSpc>
                <a:spcPct val="90000"/>
              </a:lnSpc>
              <a:spcAft>
                <a:spcPct val="35000"/>
              </a:spcAft>
            </a:pPr>
            <a:r>
              <a:rPr lang="ru-RU" sz="1400" b="1" dirty="0" smtClean="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dirty="0">
              <a:solidFill>
                <a:srgbClr val="4E67C8">
                  <a:lumMod val="50000"/>
                </a:srgbClr>
              </a:solidFill>
              <a:latin typeface="Times New Roman" panose="02020603050405020304" pitchFamily="18" charset="0"/>
              <a:cs typeface="Times New Roman" panose="02020603050405020304" pitchFamily="18" charset="0"/>
            </a:endParaRPr>
          </a:p>
        </p:txBody>
      </p:sp>
      <p:sp>
        <p:nvSpPr>
          <p:cNvPr id="4" name="Полилиния 3"/>
          <p:cNvSpPr/>
          <p:nvPr/>
        </p:nvSpPr>
        <p:spPr>
          <a:xfrm>
            <a:off x="5131895" y="1700808"/>
            <a:ext cx="731452" cy="624655"/>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1636" tIns="71636" rIns="71636" bIns="71636"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2021 план</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7" name="Полилиния 6"/>
          <p:cNvSpPr/>
          <p:nvPr/>
        </p:nvSpPr>
        <p:spPr>
          <a:xfrm>
            <a:off x="5131895" y="2428188"/>
            <a:ext cx="731452" cy="504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16,9</a:t>
            </a:r>
          </a:p>
        </p:txBody>
      </p:sp>
      <p:sp>
        <p:nvSpPr>
          <p:cNvPr id="8" name="Полилиния 7"/>
          <p:cNvSpPr/>
          <p:nvPr/>
        </p:nvSpPr>
        <p:spPr>
          <a:xfrm>
            <a:off x="5131895" y="3079199"/>
            <a:ext cx="731452" cy="624655"/>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9" name="Полилиния 8"/>
          <p:cNvSpPr/>
          <p:nvPr/>
        </p:nvSpPr>
        <p:spPr>
          <a:xfrm>
            <a:off x="5131895" y="3861104"/>
            <a:ext cx="731452" cy="504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5131895" y="4473176"/>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350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2" name="Полилиния 11"/>
          <p:cNvSpPr/>
          <p:nvPr/>
        </p:nvSpPr>
        <p:spPr>
          <a:xfrm>
            <a:off x="5131895" y="5121248"/>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3" name="Полилиния 12"/>
          <p:cNvSpPr/>
          <p:nvPr/>
        </p:nvSpPr>
        <p:spPr>
          <a:xfrm>
            <a:off x="5131895" y="5733256"/>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2 500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4" name="Полилиния 13"/>
          <p:cNvSpPr/>
          <p:nvPr/>
        </p:nvSpPr>
        <p:spPr>
          <a:xfrm>
            <a:off x="5924790" y="1700808"/>
            <a:ext cx="731452" cy="624655"/>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1636" tIns="71636" rIns="71636" bIns="71636"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2021 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15" name="Полилиния 14"/>
          <p:cNvSpPr/>
          <p:nvPr/>
        </p:nvSpPr>
        <p:spPr>
          <a:xfrm>
            <a:off x="5924790" y="2428188"/>
            <a:ext cx="731452" cy="504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16,9</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6" name="Полилиния 15"/>
          <p:cNvSpPr/>
          <p:nvPr/>
        </p:nvSpPr>
        <p:spPr>
          <a:xfrm>
            <a:off x="5924790" y="3079199"/>
            <a:ext cx="731452" cy="624655"/>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7" name="Полилиния 16"/>
          <p:cNvSpPr/>
          <p:nvPr/>
        </p:nvSpPr>
        <p:spPr>
          <a:xfrm>
            <a:off x="5924790" y="3861104"/>
            <a:ext cx="731452" cy="504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5924790" y="4473176"/>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350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5924790" y="5121248"/>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5924790" y="5733256"/>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2 500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6717685" y="1700808"/>
            <a:ext cx="731452" cy="624655"/>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1636" tIns="71636" rIns="71636" bIns="71636"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6717685" y="2428188"/>
            <a:ext cx="731452" cy="504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16,5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6717685" y="3079199"/>
            <a:ext cx="731452" cy="624655"/>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6717685" y="3861104"/>
            <a:ext cx="731452" cy="504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6717685" y="4473176"/>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350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6717685" y="5121248"/>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6717685" y="5733256"/>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2 500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7510580" y="1700808"/>
            <a:ext cx="731452" cy="624655"/>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1636" tIns="71636" rIns="71636" bIns="71636"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7510580" y="2428188"/>
            <a:ext cx="731452" cy="504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16,0</a:t>
            </a:r>
          </a:p>
        </p:txBody>
      </p:sp>
      <p:sp>
        <p:nvSpPr>
          <p:cNvPr id="38" name="Полилиния 37"/>
          <p:cNvSpPr/>
          <p:nvPr/>
        </p:nvSpPr>
        <p:spPr>
          <a:xfrm>
            <a:off x="7510580" y="3079199"/>
            <a:ext cx="731452" cy="624655"/>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7510580" y="3861104"/>
            <a:ext cx="731452" cy="504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0" name="Полилиния 39"/>
          <p:cNvSpPr/>
          <p:nvPr/>
        </p:nvSpPr>
        <p:spPr>
          <a:xfrm>
            <a:off x="7510580" y="4473176"/>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350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7510580" y="5121248"/>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7510580" y="5733256"/>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2 500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8303475" y="1700808"/>
            <a:ext cx="731452" cy="624655"/>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1636" tIns="71636" rIns="71636" bIns="71636"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2024</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4" name="Полилиния 43"/>
          <p:cNvSpPr/>
          <p:nvPr/>
        </p:nvSpPr>
        <p:spPr>
          <a:xfrm>
            <a:off x="8303475" y="2428188"/>
            <a:ext cx="731452" cy="504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15,2</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8303475" y="3079199"/>
            <a:ext cx="731452" cy="624655"/>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8303475" y="3861104"/>
            <a:ext cx="731452" cy="504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a:t>
            </a:r>
            <a:r>
              <a:rPr lang="ru-RU" sz="1100" b="1" dirty="0">
                <a:solidFill>
                  <a:prstClr val="black"/>
                </a:solidFill>
                <a:latin typeface="Times New Roman" panose="02020603050405020304" pitchFamily="18" charset="0"/>
                <a:cs typeface="Times New Roman" panose="02020603050405020304" pitchFamily="18" charset="0"/>
              </a:rPr>
              <a:t>0</a:t>
            </a:r>
          </a:p>
        </p:txBody>
      </p:sp>
      <p:sp>
        <p:nvSpPr>
          <p:cNvPr id="47" name="Полилиния 46"/>
          <p:cNvSpPr/>
          <p:nvPr/>
        </p:nvSpPr>
        <p:spPr>
          <a:xfrm>
            <a:off x="8303475" y="4473176"/>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350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8303475" y="5121248"/>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a:solidFill>
                  <a:prstClr val="black"/>
                </a:solidFill>
                <a:latin typeface="Times New Roman" panose="02020603050405020304" pitchFamily="18" charset="0"/>
                <a:cs typeface="Times New Roman" panose="02020603050405020304" pitchFamily="18" charset="0"/>
              </a:rPr>
              <a:t>6</a:t>
            </a:r>
          </a:p>
        </p:txBody>
      </p:sp>
      <p:sp>
        <p:nvSpPr>
          <p:cNvPr id="55" name="Полилиния 54"/>
          <p:cNvSpPr/>
          <p:nvPr/>
        </p:nvSpPr>
        <p:spPr>
          <a:xfrm>
            <a:off x="8303475" y="5733256"/>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2 500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9" name="Заголовок 1"/>
          <p:cNvSpPr txBox="1">
            <a:spLocks/>
          </p:cNvSpPr>
          <p:nvPr/>
        </p:nvSpPr>
        <p:spPr>
          <a:xfrm>
            <a:off x="259728" y="0"/>
            <a:ext cx="72646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Clr>
                <a:srgbClr val="F14124">
                  <a:lumMod val="75000"/>
                </a:srgbClr>
              </a:buClr>
              <a:buFont typeface="Georgia" pitchFamily="18" charset="0"/>
              <a:buNone/>
            </a:pPr>
            <a:r>
              <a:rPr lang="ru-RU" sz="1800" dirty="0" smtClean="0">
                <a:solidFill>
                  <a:prstClr val="black"/>
                </a:solidFill>
                <a:effectLst/>
                <a:latin typeface="Times New Roman" panose="02020603050405020304" pitchFamily="18" charset="0"/>
                <a:cs typeface="Times New Roman" panose="02020603050405020304" pitchFamily="18" charset="0"/>
              </a:rPr>
              <a:t>«Социальная поддержка граждан»</a:t>
            </a:r>
            <a:endParaRPr lang="ru-RU" sz="1800" dirty="0">
              <a:solidFill>
                <a:prstClr val="black"/>
              </a:solidFill>
              <a:effectLst/>
              <a:latin typeface="Times New Roman" panose="02020603050405020304" pitchFamily="18" charset="0"/>
              <a:cs typeface="Times New Roman" panose="02020603050405020304" pitchFamily="18" charset="0"/>
            </a:endParaRPr>
          </a:p>
        </p:txBody>
      </p:sp>
      <p:cxnSp>
        <p:nvCxnSpPr>
          <p:cNvPr id="20" name="Прямая соединительная линия 1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Tree>
    <p:extLst>
      <p:ext uri="{BB962C8B-B14F-4D97-AF65-F5344CB8AC3E}">
        <p14:creationId xmlns:p14="http://schemas.microsoft.com/office/powerpoint/2010/main" val="30656067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Подзаголовок 2"/>
          <p:cNvSpPr txBox="1">
            <a:spLocks/>
          </p:cNvSpPr>
          <p:nvPr/>
        </p:nvSpPr>
        <p:spPr bwMode="auto">
          <a:xfrm>
            <a:off x="214282" y="571480"/>
            <a:ext cx="3571900" cy="428625"/>
          </a:xfrm>
          <a:prstGeom prst="rect">
            <a:avLst/>
          </a:prstGeom>
          <a:noFill/>
          <a:ln w="9525">
            <a:noFill/>
            <a:miter lim="800000"/>
            <a:headEnd/>
            <a:tailEnd/>
          </a:ln>
        </p:spPr>
        <p:txBody>
          <a:bodyPr/>
          <a:lstStyle/>
          <a:p>
            <a:pPr algn="ctr">
              <a:spcBef>
                <a:spcPct val="20000"/>
              </a:spcBef>
              <a:buFont typeface="Arial" charset="0"/>
              <a:buNone/>
            </a:pPr>
            <a:endParaRPr lang="ru-RU" sz="2000" b="1" dirty="0">
              <a:gradFill flip="none" rotWithShape="1">
                <a:gsLst>
                  <a:gs pos="0">
                    <a:srgbClr val="953735">
                      <a:shade val="30000"/>
                      <a:satMod val="115000"/>
                    </a:srgbClr>
                  </a:gs>
                  <a:gs pos="50000">
                    <a:srgbClr val="953735">
                      <a:shade val="67500"/>
                      <a:satMod val="115000"/>
                    </a:srgbClr>
                  </a:gs>
                  <a:gs pos="100000">
                    <a:srgbClr val="953735">
                      <a:shade val="100000"/>
                      <a:satMod val="115000"/>
                    </a:srgbClr>
                  </a:gs>
                </a:gsLst>
                <a:lin ang="5400000" scaled="1"/>
                <a:tileRect/>
              </a:gradFill>
              <a:latin typeface="Arial" pitchFamily="34" charset="0"/>
              <a:cs typeface="Arial" pitchFamily="34" charset="0"/>
            </a:endParaRPr>
          </a:p>
        </p:txBody>
      </p:sp>
      <p:sp>
        <p:nvSpPr>
          <p:cNvPr id="1044" name="Rectangle 89"/>
          <p:cNvSpPr>
            <a:spLocks noChangeAspect="1" noChangeArrowheads="1"/>
          </p:cNvSpPr>
          <p:nvPr/>
        </p:nvSpPr>
        <p:spPr bwMode="auto">
          <a:xfrm>
            <a:off x="4311650" y="1839913"/>
            <a:ext cx="366713" cy="100012"/>
          </a:xfrm>
          <a:prstGeom prst="rect">
            <a:avLst/>
          </a:prstGeom>
          <a:noFill/>
          <a:ln w="12700">
            <a:noFill/>
            <a:miter lim="800000"/>
            <a:headEnd/>
            <a:tailEnd/>
          </a:ln>
        </p:spPr>
        <p:txBody>
          <a:bodyPr lIns="90488" tIns="44450" rIns="90488" bIns="44450"/>
          <a:lstStyle/>
          <a:p>
            <a:pPr eaLnBrk="0" hangingPunct="0"/>
            <a:r>
              <a:rPr lang="en-US" sz="1600" i="1">
                <a:solidFill>
                  <a:prstClr val="black"/>
                </a:solidFill>
                <a:latin typeface="Arial" pitchFamily="34" charset="0"/>
                <a:cs typeface="Arial" pitchFamily="34" charset="0"/>
              </a:rPr>
              <a:t> </a:t>
            </a:r>
          </a:p>
        </p:txBody>
      </p:sp>
      <p:sp>
        <p:nvSpPr>
          <p:cNvPr id="1048" name="Rectangle 172"/>
          <p:cNvSpPr>
            <a:spLocks noChangeArrowheads="1"/>
          </p:cNvSpPr>
          <p:nvPr/>
        </p:nvSpPr>
        <p:spPr bwMode="auto">
          <a:xfrm>
            <a:off x="7524750" y="1469509"/>
            <a:ext cx="184731" cy="369332"/>
          </a:xfrm>
          <a:prstGeom prst="rect">
            <a:avLst/>
          </a:prstGeom>
          <a:noFill/>
          <a:ln w="9525" algn="ctr">
            <a:noFill/>
            <a:miter lim="800000"/>
            <a:headEnd/>
            <a:tailEnd/>
          </a:ln>
        </p:spPr>
        <p:txBody>
          <a:bodyPr wrap="none" anchor="ctr">
            <a:spAutoFit/>
          </a:bodyPr>
          <a:lstStyle/>
          <a:p>
            <a:endParaRPr lang="ru-RU">
              <a:solidFill>
                <a:prstClr val="black"/>
              </a:solidFill>
              <a:latin typeface="Arial" pitchFamily="34" charset="0"/>
              <a:cs typeface="Arial" pitchFamily="34" charset="0"/>
            </a:endParaRPr>
          </a:p>
        </p:txBody>
      </p:sp>
      <p:sp>
        <p:nvSpPr>
          <p:cNvPr id="15" name="Скругленный прямоугольник 14"/>
          <p:cNvSpPr/>
          <p:nvPr/>
        </p:nvSpPr>
        <p:spPr>
          <a:xfrm>
            <a:off x="234746" y="4074222"/>
            <a:ext cx="5561390" cy="71438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ru-RU" sz="1400" b="1" dirty="0">
                <a:solidFill>
                  <a:schemeClr val="tx1"/>
                </a:solidFill>
                <a:latin typeface="Times New Roman" panose="02020603050405020304" pitchFamily="18" charset="0"/>
                <a:cs typeface="Times New Roman" panose="02020603050405020304" pitchFamily="18" charset="0"/>
              </a:rPr>
              <a:t>Собственные средства </a:t>
            </a:r>
            <a:r>
              <a:rPr lang="ru-RU" sz="1400" dirty="0">
                <a:solidFill>
                  <a:schemeClr val="tx1"/>
                </a:solidFill>
                <a:latin typeface="Times New Roman" panose="02020603050405020304" pitchFamily="18" charset="0"/>
                <a:cs typeface="Times New Roman" panose="02020603050405020304" pitchFamily="18" charset="0"/>
              </a:rPr>
              <a:t>– это средства,  не имеющие определенной цели </a:t>
            </a:r>
            <a:r>
              <a:rPr lang="ru-RU" sz="1400" dirty="0" smtClean="0">
                <a:solidFill>
                  <a:schemeClr val="tx1"/>
                </a:solidFill>
                <a:latin typeface="Times New Roman" panose="02020603050405020304" pitchFamily="18" charset="0"/>
                <a:cs typeface="Times New Roman" panose="02020603050405020304" pitchFamily="18" charset="0"/>
              </a:rPr>
              <a:t>расходования (за исключением поступлений в дорожный фонд)</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16" name="Скругленный прямоугольник 15"/>
          <p:cNvSpPr/>
          <p:nvPr/>
        </p:nvSpPr>
        <p:spPr>
          <a:xfrm>
            <a:off x="5940152" y="4074222"/>
            <a:ext cx="3063112" cy="714380"/>
          </a:xfrm>
          <a:prstGeom prst="roundRect">
            <a:avLst/>
          </a:prstGeom>
          <a:ln/>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ru-RU" sz="1400" b="1" dirty="0">
                <a:solidFill>
                  <a:schemeClr val="tx1"/>
                </a:solidFill>
                <a:latin typeface="Times New Roman" panose="02020603050405020304" pitchFamily="18" charset="0"/>
                <a:cs typeface="Times New Roman" panose="02020603050405020304" pitchFamily="18" charset="0"/>
              </a:rPr>
              <a:t>Целевые </a:t>
            </a:r>
            <a:r>
              <a:rPr lang="ru-RU" sz="1400" b="1" dirty="0" smtClean="0">
                <a:solidFill>
                  <a:schemeClr val="tx1"/>
                </a:solidFill>
                <a:latin typeface="Times New Roman" panose="02020603050405020304" pitchFamily="18" charset="0"/>
                <a:cs typeface="Times New Roman" panose="02020603050405020304" pitchFamily="18" charset="0"/>
              </a:rPr>
              <a:t>средства - </a:t>
            </a:r>
            <a:r>
              <a:rPr lang="ru-RU" sz="1400" dirty="0" smtClean="0">
                <a:solidFill>
                  <a:schemeClr val="tx1"/>
                </a:solidFill>
                <a:latin typeface="Times New Roman" panose="02020603050405020304" pitchFamily="18" charset="0"/>
                <a:cs typeface="Times New Roman" panose="02020603050405020304" pitchFamily="18" charset="0"/>
              </a:rPr>
              <a:t>должны </a:t>
            </a:r>
            <a:r>
              <a:rPr lang="ru-RU" sz="1400" dirty="0">
                <a:solidFill>
                  <a:schemeClr val="tx1"/>
                </a:solidFill>
                <a:latin typeface="Times New Roman" panose="02020603050405020304" pitchFamily="18" charset="0"/>
                <a:cs typeface="Times New Roman" panose="02020603050405020304" pitchFamily="18" charset="0"/>
              </a:rPr>
              <a:t>быть израсходованы строго по целевому назначению.</a:t>
            </a:r>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23" name="Скругленный прямоугольник 22"/>
          <p:cNvSpPr/>
          <p:nvPr/>
        </p:nvSpPr>
        <p:spPr>
          <a:xfrm>
            <a:off x="1604730" y="4881841"/>
            <a:ext cx="1332781" cy="612934"/>
          </a:xfrm>
          <a:prstGeom prst="roundRect">
            <a:avLst/>
          </a:prstGeom>
          <a:ln/>
        </p:spPr>
        <p:style>
          <a:lnRef idx="1">
            <a:schemeClr val="accent2"/>
          </a:lnRef>
          <a:fillRef idx="2">
            <a:schemeClr val="accent2"/>
          </a:fillRef>
          <a:effectRef idx="1">
            <a:schemeClr val="accent2"/>
          </a:effectRef>
          <a:fontRef idx="minor">
            <a:schemeClr val="dk1"/>
          </a:fontRef>
        </p:style>
        <p:txBody>
          <a:bodyPr wrap="square" anchor="ctr">
            <a:spAutoFit/>
          </a:bodyPr>
          <a:lstStyle/>
          <a:p>
            <a:pPr algn="ctr" fontAlgn="auto">
              <a:spcBef>
                <a:spcPts val="0"/>
              </a:spcBef>
              <a:spcAft>
                <a:spcPts val="0"/>
              </a:spcAft>
              <a:defRPr/>
            </a:pPr>
            <a:r>
              <a:rPr lang="ru-RU" sz="1500" dirty="0">
                <a:solidFill>
                  <a:prstClr val="black"/>
                </a:solidFill>
                <a:latin typeface="Times New Roman" panose="02020603050405020304" pitchFamily="18" charset="0"/>
                <a:cs typeface="Times New Roman" panose="02020603050405020304" pitchFamily="18" charset="0"/>
              </a:rPr>
              <a:t>Налоговые </a:t>
            </a:r>
            <a:r>
              <a:rPr lang="ru-RU" sz="1500" dirty="0" smtClean="0">
                <a:solidFill>
                  <a:prstClr val="black"/>
                </a:solidFill>
                <a:latin typeface="Times New Roman" panose="02020603050405020304" pitchFamily="18" charset="0"/>
                <a:cs typeface="Times New Roman" panose="02020603050405020304" pitchFamily="18" charset="0"/>
              </a:rPr>
              <a:t>доходы</a:t>
            </a:r>
            <a:endParaRPr lang="ru-RU" sz="1500" dirty="0">
              <a:solidFill>
                <a:prstClr val="black"/>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3033481" y="4881841"/>
            <a:ext cx="1428750" cy="612934"/>
          </a:xfrm>
          <a:prstGeom prst="roundRect">
            <a:avLst/>
          </a:prstGeom>
          <a:ln/>
        </p:spPr>
        <p:style>
          <a:lnRef idx="1">
            <a:schemeClr val="accent2"/>
          </a:lnRef>
          <a:fillRef idx="2">
            <a:schemeClr val="accent2"/>
          </a:fillRef>
          <a:effectRef idx="1">
            <a:schemeClr val="accent2"/>
          </a:effectRef>
          <a:fontRef idx="minor">
            <a:schemeClr val="dk1"/>
          </a:fontRef>
        </p:style>
        <p:txBody>
          <a:bodyPr anchor="ctr">
            <a:spAutoFit/>
          </a:bodyPr>
          <a:lstStyle/>
          <a:p>
            <a:pPr algn="ctr" fontAlgn="auto">
              <a:spcBef>
                <a:spcPts val="0"/>
              </a:spcBef>
              <a:spcAft>
                <a:spcPts val="0"/>
              </a:spcAft>
              <a:defRPr/>
            </a:pPr>
            <a:r>
              <a:rPr lang="ru-RU" sz="1500" dirty="0">
                <a:solidFill>
                  <a:prstClr val="black"/>
                </a:solidFill>
                <a:latin typeface="Times New Roman" panose="02020603050405020304" pitchFamily="18" charset="0"/>
                <a:cs typeface="Times New Roman" panose="02020603050405020304" pitchFamily="18" charset="0"/>
              </a:rPr>
              <a:t>Неналоговые </a:t>
            </a:r>
            <a:r>
              <a:rPr lang="ru-RU" sz="1500" dirty="0" smtClean="0">
                <a:solidFill>
                  <a:prstClr val="black"/>
                </a:solidFill>
                <a:latin typeface="Times New Roman" panose="02020603050405020304" pitchFamily="18" charset="0"/>
                <a:cs typeface="Times New Roman" panose="02020603050405020304" pitchFamily="18" charset="0"/>
              </a:rPr>
              <a:t>доходы</a:t>
            </a:r>
            <a:endParaRPr lang="ru-RU" sz="1500" dirty="0">
              <a:solidFill>
                <a:prstClr val="black"/>
              </a:solidFill>
              <a:latin typeface="Times New Roman" panose="02020603050405020304" pitchFamily="18" charset="0"/>
              <a:cs typeface="Times New Roman" panose="02020603050405020304" pitchFamily="18" charset="0"/>
            </a:endParaRPr>
          </a:p>
        </p:txBody>
      </p:sp>
      <p:sp>
        <p:nvSpPr>
          <p:cNvPr id="25" name="Скругленный прямоугольник 24"/>
          <p:cNvSpPr/>
          <p:nvPr/>
        </p:nvSpPr>
        <p:spPr>
          <a:xfrm>
            <a:off x="1208441" y="5589240"/>
            <a:ext cx="3607457" cy="987504"/>
          </a:xfrm>
          <a:prstGeom prst="roundRect">
            <a:avLst/>
          </a:prstGeom>
          <a:ln/>
        </p:spPr>
        <p:style>
          <a:lnRef idx="1">
            <a:schemeClr val="accent2"/>
          </a:lnRef>
          <a:fillRef idx="2">
            <a:schemeClr val="accent2"/>
          </a:fillRef>
          <a:effectRef idx="1">
            <a:schemeClr val="accent2"/>
          </a:effectRef>
          <a:fontRef idx="minor">
            <a:schemeClr val="dk1"/>
          </a:fontRef>
        </p:style>
        <p:txBody>
          <a:bodyPr wrap="square" anchor="ctr">
            <a:spAutoFit/>
          </a:bodyPr>
          <a:lstStyle/>
          <a:p>
            <a:pPr fontAlgn="auto">
              <a:spcBef>
                <a:spcPts val="0"/>
              </a:spcBef>
              <a:spcAft>
                <a:spcPts val="0"/>
              </a:spcAft>
              <a:defRPr/>
            </a:pPr>
            <a:r>
              <a:rPr lang="ru-RU" sz="1300" dirty="0">
                <a:solidFill>
                  <a:prstClr val="black"/>
                </a:solidFill>
                <a:latin typeface="Times New Roman" pitchFamily="18" charset="0"/>
                <a:cs typeface="Times New Roman" pitchFamily="18" charset="0"/>
              </a:rPr>
              <a:t>- дотации на выравнивание  бюджетной  обеспеченности;</a:t>
            </a:r>
          </a:p>
          <a:p>
            <a:pPr fontAlgn="auto">
              <a:spcBef>
                <a:spcPts val="0"/>
              </a:spcBef>
              <a:spcAft>
                <a:spcPts val="0"/>
              </a:spcAft>
              <a:defRPr/>
            </a:pPr>
            <a:r>
              <a:rPr lang="ru-RU" sz="1300" dirty="0">
                <a:solidFill>
                  <a:prstClr val="black"/>
                </a:solidFill>
                <a:latin typeface="Times New Roman" pitchFamily="18" charset="0"/>
                <a:cs typeface="Times New Roman" pitchFamily="18" charset="0"/>
              </a:rPr>
              <a:t>-  дотации на поддержку мер по обеспечению </a:t>
            </a:r>
            <a:r>
              <a:rPr lang="ru-RU" sz="1300" dirty="0" smtClean="0">
                <a:solidFill>
                  <a:prstClr val="black"/>
                </a:solidFill>
                <a:latin typeface="Times New Roman" pitchFamily="18" charset="0"/>
                <a:cs typeface="Times New Roman" pitchFamily="18" charset="0"/>
              </a:rPr>
              <a:t>сбалансированности </a:t>
            </a:r>
            <a:r>
              <a:rPr lang="ru-RU" sz="1300" dirty="0">
                <a:solidFill>
                  <a:prstClr val="black"/>
                </a:solidFill>
                <a:latin typeface="Times New Roman" pitchFamily="18" charset="0"/>
                <a:cs typeface="Times New Roman" pitchFamily="18" charset="0"/>
              </a:rPr>
              <a:t>бюджетов.</a:t>
            </a:r>
          </a:p>
        </p:txBody>
      </p:sp>
      <p:sp>
        <p:nvSpPr>
          <p:cNvPr id="32" name="Скругленный прямоугольник 31"/>
          <p:cNvSpPr/>
          <p:nvPr/>
        </p:nvSpPr>
        <p:spPr>
          <a:xfrm>
            <a:off x="7591142" y="5036624"/>
            <a:ext cx="1200746" cy="357545"/>
          </a:xfrm>
          <a:prstGeom prst="roundRect">
            <a:avLst/>
          </a:prstGeom>
          <a:ln/>
        </p:spPr>
        <p:style>
          <a:lnRef idx="1">
            <a:schemeClr val="accent5"/>
          </a:lnRef>
          <a:fillRef idx="2">
            <a:schemeClr val="accent5"/>
          </a:fillRef>
          <a:effectRef idx="1">
            <a:schemeClr val="accent5"/>
          </a:effectRef>
          <a:fontRef idx="minor">
            <a:schemeClr val="dk1"/>
          </a:fontRef>
        </p:style>
        <p:txBody>
          <a:bodyPr wrap="square" anchor="ctr">
            <a:spAutoFit/>
          </a:bodyPr>
          <a:lstStyle/>
          <a:p>
            <a:pPr algn="ctr" fontAlgn="auto">
              <a:spcBef>
                <a:spcPts val="0"/>
              </a:spcBef>
              <a:spcAft>
                <a:spcPts val="0"/>
              </a:spcAft>
              <a:defRPr/>
            </a:pPr>
            <a:r>
              <a:rPr lang="ru-RU" sz="1500" dirty="0">
                <a:solidFill>
                  <a:prstClr val="black"/>
                </a:solidFill>
                <a:latin typeface="Times New Roman" panose="02020603050405020304" pitchFamily="18" charset="0"/>
                <a:cs typeface="Times New Roman" panose="02020603050405020304" pitchFamily="18" charset="0"/>
              </a:rPr>
              <a:t>Субвенции </a:t>
            </a:r>
          </a:p>
        </p:txBody>
      </p:sp>
      <p:sp>
        <p:nvSpPr>
          <p:cNvPr id="33" name="Скругленный прямоугольник 32"/>
          <p:cNvSpPr/>
          <p:nvPr/>
        </p:nvSpPr>
        <p:spPr>
          <a:xfrm>
            <a:off x="6257270" y="5045137"/>
            <a:ext cx="1214438" cy="357545"/>
          </a:xfrm>
          <a:prstGeom prst="roundRect">
            <a:avLst/>
          </a:prstGeom>
          <a:ln/>
        </p:spPr>
        <p:style>
          <a:lnRef idx="1">
            <a:schemeClr val="accent5"/>
          </a:lnRef>
          <a:fillRef idx="2">
            <a:schemeClr val="accent5"/>
          </a:fillRef>
          <a:effectRef idx="1">
            <a:schemeClr val="accent5"/>
          </a:effectRef>
          <a:fontRef idx="minor">
            <a:schemeClr val="dk1"/>
          </a:fontRef>
        </p:style>
        <p:txBody>
          <a:bodyPr anchor="ctr">
            <a:spAutoFit/>
          </a:bodyPr>
          <a:lstStyle/>
          <a:p>
            <a:pPr algn="ctr" fontAlgn="auto">
              <a:spcBef>
                <a:spcPts val="0"/>
              </a:spcBef>
              <a:spcAft>
                <a:spcPts val="0"/>
              </a:spcAft>
              <a:defRPr/>
            </a:pPr>
            <a:r>
              <a:rPr lang="ru-RU" sz="1500" dirty="0" smtClean="0">
                <a:solidFill>
                  <a:prstClr val="black"/>
                </a:solidFill>
                <a:latin typeface="Times New Roman" panose="02020603050405020304" pitchFamily="18" charset="0"/>
                <a:cs typeface="Times New Roman" panose="02020603050405020304" pitchFamily="18" charset="0"/>
              </a:rPr>
              <a:t>Субсидии</a:t>
            </a:r>
          </a:p>
        </p:txBody>
      </p:sp>
      <p:sp>
        <p:nvSpPr>
          <p:cNvPr id="34" name="Скругленный прямоугольник 33"/>
          <p:cNvSpPr/>
          <p:nvPr/>
        </p:nvSpPr>
        <p:spPr>
          <a:xfrm>
            <a:off x="6776255" y="5527294"/>
            <a:ext cx="1449678" cy="766167"/>
          </a:xfrm>
          <a:prstGeom prst="roundRect">
            <a:avLst/>
          </a:prstGeom>
          <a:ln/>
        </p:spPr>
        <p:style>
          <a:lnRef idx="1">
            <a:schemeClr val="accent5"/>
          </a:lnRef>
          <a:fillRef idx="2">
            <a:schemeClr val="accent5"/>
          </a:fillRef>
          <a:effectRef idx="1">
            <a:schemeClr val="accent5"/>
          </a:effectRef>
          <a:fontRef idx="minor">
            <a:schemeClr val="dk1"/>
          </a:fontRef>
        </p:style>
        <p:txBody>
          <a:bodyPr wrap="square" anchor="ctr">
            <a:spAutoFit/>
          </a:bodyPr>
          <a:lstStyle/>
          <a:p>
            <a:pPr algn="ctr" fontAlgn="auto">
              <a:spcBef>
                <a:spcPts val="0"/>
              </a:spcBef>
              <a:spcAft>
                <a:spcPts val="0"/>
              </a:spcAft>
              <a:defRPr/>
            </a:pPr>
            <a:r>
              <a:rPr lang="ru-RU" sz="1300" dirty="0">
                <a:solidFill>
                  <a:prstClr val="black"/>
                </a:solidFill>
                <a:latin typeface="Times New Roman" panose="02020603050405020304" pitchFamily="18" charset="0"/>
                <a:cs typeface="Times New Roman" panose="02020603050405020304" pitchFamily="18" charset="0"/>
              </a:rPr>
              <a:t>Иные межбюджетные трансферты</a:t>
            </a:r>
          </a:p>
        </p:txBody>
      </p:sp>
      <p:sp>
        <p:nvSpPr>
          <p:cNvPr id="2" name="Номер слайда 1"/>
          <p:cNvSpPr>
            <a:spLocks noGrp="1"/>
          </p:cNvSpPr>
          <p:nvPr>
            <p:ph type="sldNum" sz="quarter" idx="12"/>
          </p:nvPr>
        </p:nvSpPr>
        <p:spPr/>
        <p:txBody>
          <a:bodyPr/>
          <a:lstStyle/>
          <a:p>
            <a:pPr>
              <a:defRPr/>
            </a:pPr>
            <a:fld id="{667CCBFA-BFB9-4E9F-B6F6-694D72409F22}" type="slidenum">
              <a:rPr lang="ru-RU" smtClean="0"/>
              <a:pPr>
                <a:defRPr/>
              </a:pPr>
              <a:t>5</a:t>
            </a:fld>
            <a:endParaRPr lang="ru-RU" dirty="0"/>
          </a:p>
        </p:txBody>
      </p:sp>
      <p:sp>
        <p:nvSpPr>
          <p:cNvPr id="40" name="Заголовок 1"/>
          <p:cNvSpPr txBox="1">
            <a:spLocks/>
          </p:cNvSpPr>
          <p:nvPr/>
        </p:nvSpPr>
        <p:spPr>
          <a:xfrm>
            <a:off x="259730" y="69850"/>
            <a:ext cx="4572000"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Font typeface="Georgia" pitchFamily="18" charset="0"/>
              <a:buNone/>
            </a:pPr>
            <a:r>
              <a:rPr lang="ru-RU" sz="2400" dirty="0" smtClean="0">
                <a:solidFill>
                  <a:schemeClr val="tx1"/>
                </a:solidFill>
                <a:effectLst/>
                <a:latin typeface="Times New Roman" panose="02020603050405020304" pitchFamily="18" charset="0"/>
                <a:cs typeface="Times New Roman" panose="02020603050405020304" pitchFamily="18" charset="0"/>
              </a:rPr>
              <a:t>Основные термины и понятия</a:t>
            </a:r>
            <a:endParaRPr lang="ru-RU" sz="2400" dirty="0">
              <a:solidFill>
                <a:schemeClr val="tx1"/>
              </a:solidFill>
              <a:effectLst/>
              <a:latin typeface="Times New Roman" panose="02020603050405020304" pitchFamily="18" charset="0"/>
              <a:cs typeface="Times New Roman" panose="02020603050405020304" pitchFamily="18" charset="0"/>
            </a:endParaRPr>
          </a:p>
        </p:txBody>
      </p:sp>
      <p:cxnSp>
        <p:nvCxnSpPr>
          <p:cNvPr id="41" name="Прямая соединительная линия 40"/>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35" name="TextBox 34"/>
          <p:cNvSpPr txBox="1"/>
          <p:nvPr/>
        </p:nvSpPr>
        <p:spPr>
          <a:xfrm>
            <a:off x="214282" y="689419"/>
            <a:ext cx="8788982" cy="646986"/>
          </a:xfrm>
          <a:prstGeom prst="round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fontAlgn="auto">
              <a:spcBef>
                <a:spcPts val="0"/>
              </a:spcBef>
              <a:spcAft>
                <a:spcPts val="0"/>
              </a:spcAft>
              <a:defRPr/>
            </a:pPr>
            <a:r>
              <a:rPr lang="ru-RU" sz="1600" b="1" i="1" dirty="0">
                <a:solidFill>
                  <a:prstClr val="black"/>
                </a:solidFill>
                <a:latin typeface="Times New Roman" panose="02020603050405020304" pitchFamily="18" charset="0"/>
                <a:cs typeface="Times New Roman" panose="02020603050405020304" pitchFamily="18" charset="0"/>
              </a:rPr>
              <a:t>Доходы бюджета</a:t>
            </a:r>
            <a:r>
              <a:rPr lang="ru-RU" sz="1600" dirty="0">
                <a:solidFill>
                  <a:prstClr val="black"/>
                </a:solidFill>
                <a:latin typeface="Times New Roman" panose="02020603050405020304" pitchFamily="18" charset="0"/>
                <a:cs typeface="Times New Roman" panose="02020603050405020304" pitchFamily="18" charset="0"/>
              </a:rPr>
              <a:t> – денежные средства, поступающие в распоряжение органов государственной </a:t>
            </a:r>
            <a:r>
              <a:rPr lang="ru-RU" sz="1600" dirty="0" smtClean="0">
                <a:solidFill>
                  <a:prstClr val="black"/>
                </a:solidFill>
                <a:latin typeface="Times New Roman" panose="02020603050405020304" pitchFamily="18" charset="0"/>
                <a:cs typeface="Times New Roman" panose="02020603050405020304" pitchFamily="18" charset="0"/>
              </a:rPr>
              <a:t>власти</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36" name="Скругленный прямоугольник 35"/>
          <p:cNvSpPr/>
          <p:nvPr/>
        </p:nvSpPr>
        <p:spPr>
          <a:xfrm>
            <a:off x="2795894" y="1489593"/>
            <a:ext cx="2337775" cy="350320"/>
          </a:xfrm>
          <a:prstGeom prst="roundRect">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500" b="1" dirty="0">
                <a:solidFill>
                  <a:prstClr val="black"/>
                </a:solidFill>
                <a:latin typeface="Times New Roman" panose="02020603050405020304" pitchFamily="18" charset="0"/>
                <a:cs typeface="Times New Roman" panose="02020603050405020304" pitchFamily="18" charset="0"/>
              </a:rPr>
              <a:t>Неналоговые доходы</a:t>
            </a:r>
          </a:p>
        </p:txBody>
      </p:sp>
      <p:sp>
        <p:nvSpPr>
          <p:cNvPr id="37" name="Скругленный прямоугольник 36"/>
          <p:cNvSpPr/>
          <p:nvPr/>
        </p:nvSpPr>
        <p:spPr>
          <a:xfrm>
            <a:off x="5292080" y="1481507"/>
            <a:ext cx="3711184" cy="350320"/>
          </a:xfrm>
          <a:prstGeom prst="roundRect">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500" b="1" dirty="0">
                <a:solidFill>
                  <a:prstClr val="black"/>
                </a:solidFill>
                <a:latin typeface="Times New Roman" panose="02020603050405020304" pitchFamily="18" charset="0"/>
                <a:cs typeface="Times New Roman" panose="02020603050405020304" pitchFamily="18" charset="0"/>
              </a:rPr>
              <a:t>Безвозмездные поступления</a:t>
            </a:r>
          </a:p>
        </p:txBody>
      </p:sp>
      <p:sp>
        <p:nvSpPr>
          <p:cNvPr id="38" name="Прямоугольник 37"/>
          <p:cNvSpPr/>
          <p:nvPr/>
        </p:nvSpPr>
        <p:spPr>
          <a:xfrm>
            <a:off x="234746" y="1956746"/>
            <a:ext cx="2348685" cy="1824927"/>
          </a:xfrm>
          <a:prstGeom prst="rect">
            <a:avLst/>
          </a:prstGeom>
          <a:ln w="28575"/>
        </p:spPr>
        <p:style>
          <a:lnRef idx="1">
            <a:schemeClr val="accent4"/>
          </a:lnRef>
          <a:fillRef idx="2">
            <a:schemeClr val="accent4"/>
          </a:fillRef>
          <a:effectRef idx="1">
            <a:schemeClr val="accent4"/>
          </a:effectRef>
          <a:fontRef idx="minor">
            <a:schemeClr val="dk1"/>
          </a:fontRef>
        </p:style>
        <p:txBody>
          <a:bodyPr anchor="ctr"/>
          <a:lstStyle/>
          <a:p>
            <a:pPr algn="just" fontAlgn="auto">
              <a:spcBef>
                <a:spcPts val="0"/>
              </a:spcBef>
              <a:spcAft>
                <a:spcPts val="0"/>
              </a:spcAft>
              <a:defRPr/>
            </a:pPr>
            <a:r>
              <a:rPr lang="ru-RU" sz="1300" dirty="0">
                <a:solidFill>
                  <a:prstClr val="black"/>
                </a:solidFill>
                <a:latin typeface="Times New Roman" panose="02020603050405020304" pitchFamily="18" charset="0"/>
                <a:cs typeface="Times New Roman" panose="02020603050405020304" pitchFamily="18" charset="0"/>
              </a:rPr>
              <a:t>- налог на прибыль организаций;</a:t>
            </a:r>
          </a:p>
          <a:p>
            <a:pPr algn="just" fontAlgn="auto">
              <a:spcBef>
                <a:spcPts val="0"/>
              </a:spcBef>
              <a:spcAft>
                <a:spcPts val="0"/>
              </a:spcAft>
              <a:defRPr/>
            </a:pPr>
            <a:r>
              <a:rPr lang="ru-RU" sz="1300" dirty="0">
                <a:solidFill>
                  <a:prstClr val="black"/>
                </a:solidFill>
                <a:latin typeface="Times New Roman" panose="02020603050405020304" pitchFamily="18" charset="0"/>
                <a:cs typeface="Times New Roman" panose="02020603050405020304" pitchFamily="18" charset="0"/>
              </a:rPr>
              <a:t>- налог на доходы физических лиц;</a:t>
            </a:r>
          </a:p>
          <a:p>
            <a:pPr algn="just" fontAlgn="auto">
              <a:spcBef>
                <a:spcPts val="0"/>
              </a:spcBef>
              <a:spcAft>
                <a:spcPts val="0"/>
              </a:spcAft>
              <a:defRPr/>
            </a:pPr>
            <a:r>
              <a:rPr lang="ru-RU" sz="1300" dirty="0">
                <a:solidFill>
                  <a:prstClr val="black"/>
                </a:solidFill>
                <a:latin typeface="Times New Roman" panose="02020603050405020304" pitchFamily="18" charset="0"/>
                <a:cs typeface="Times New Roman" panose="02020603050405020304" pitchFamily="18" charset="0"/>
              </a:rPr>
              <a:t>- налог на имущество организаций;</a:t>
            </a:r>
          </a:p>
          <a:p>
            <a:pPr algn="just" fontAlgn="auto">
              <a:spcBef>
                <a:spcPts val="0"/>
              </a:spcBef>
              <a:spcAft>
                <a:spcPts val="0"/>
              </a:spcAft>
              <a:defRPr/>
            </a:pPr>
            <a:r>
              <a:rPr lang="ru-RU" sz="1300" dirty="0">
                <a:solidFill>
                  <a:prstClr val="black"/>
                </a:solidFill>
                <a:latin typeface="Times New Roman" panose="02020603050405020304" pitchFamily="18" charset="0"/>
                <a:cs typeface="Times New Roman" panose="02020603050405020304" pitchFamily="18" charset="0"/>
              </a:rPr>
              <a:t> - иные налоговые доходы</a:t>
            </a:r>
            <a:r>
              <a:rPr lang="ru-RU" sz="1300" dirty="0" smtClean="0">
                <a:solidFill>
                  <a:prstClr val="black"/>
                </a:solidFill>
                <a:latin typeface="Times New Roman" panose="02020603050405020304" pitchFamily="18" charset="0"/>
                <a:cs typeface="Times New Roman" panose="02020603050405020304" pitchFamily="18" charset="0"/>
              </a:rPr>
              <a:t>.</a:t>
            </a:r>
          </a:p>
        </p:txBody>
      </p:sp>
      <p:sp>
        <p:nvSpPr>
          <p:cNvPr id="39" name="Прямоугольник 38"/>
          <p:cNvSpPr/>
          <p:nvPr/>
        </p:nvSpPr>
        <p:spPr>
          <a:xfrm>
            <a:off x="5292080" y="1956746"/>
            <a:ext cx="3711184" cy="1824927"/>
          </a:xfrm>
          <a:prstGeom prst="rect">
            <a:avLst/>
          </a:prstGeom>
          <a:ln w="28575"/>
        </p:spPr>
        <p:style>
          <a:lnRef idx="1">
            <a:schemeClr val="accent4"/>
          </a:lnRef>
          <a:fillRef idx="2">
            <a:schemeClr val="accent4"/>
          </a:fillRef>
          <a:effectRef idx="1">
            <a:schemeClr val="accent4"/>
          </a:effectRef>
          <a:fontRef idx="minor">
            <a:schemeClr val="dk1"/>
          </a:fontRef>
        </p:style>
        <p:txBody>
          <a:bodyPr anchor="ctr"/>
          <a:lstStyle/>
          <a:p>
            <a:pPr fontAlgn="auto">
              <a:spcBef>
                <a:spcPts val="0"/>
              </a:spcBef>
              <a:spcAft>
                <a:spcPts val="0"/>
              </a:spcAft>
              <a:defRPr/>
            </a:pPr>
            <a:r>
              <a:rPr lang="ru-RU" sz="1400" dirty="0" smtClean="0">
                <a:solidFill>
                  <a:prstClr val="black"/>
                </a:solidFill>
                <a:latin typeface="Times New Roman" panose="02020603050405020304" pitchFamily="18" charset="0"/>
                <a:cs typeface="Times New Roman" panose="02020603050405020304" pitchFamily="18" charset="0"/>
              </a:rPr>
              <a:t>-</a:t>
            </a:r>
            <a:r>
              <a:rPr lang="ru-RU" sz="1300" dirty="0">
                <a:solidFill>
                  <a:prstClr val="black"/>
                </a:solidFill>
                <a:latin typeface="Times New Roman" panose="02020603050405020304" pitchFamily="18" charset="0"/>
                <a:cs typeface="Times New Roman" panose="02020603050405020304" pitchFamily="18" charset="0"/>
              </a:rPr>
              <a:t>безвозмездные поступления из федерального бюджета </a:t>
            </a:r>
            <a:r>
              <a:rPr lang="ru-RU" sz="1100" dirty="0">
                <a:solidFill>
                  <a:prstClr val="black"/>
                </a:solidFill>
                <a:latin typeface="Times New Roman" panose="02020603050405020304" pitchFamily="18" charset="0"/>
                <a:cs typeface="Times New Roman" panose="02020603050405020304" pitchFamily="18" charset="0"/>
              </a:rPr>
              <a:t>(</a:t>
            </a:r>
            <a:r>
              <a:rPr lang="ru-RU" sz="1100" i="1" dirty="0">
                <a:solidFill>
                  <a:prstClr val="black"/>
                </a:solidFill>
                <a:latin typeface="Times New Roman" panose="02020603050405020304" pitchFamily="18" charset="0"/>
                <a:cs typeface="Times New Roman" panose="02020603050405020304" pitchFamily="18" charset="0"/>
              </a:rPr>
              <a:t>дотации, субсидии, субвенции, </a:t>
            </a:r>
            <a:r>
              <a:rPr lang="ru-RU" sz="1100" i="1" dirty="0" smtClean="0">
                <a:solidFill>
                  <a:prstClr val="black"/>
                </a:solidFill>
                <a:latin typeface="Times New Roman" panose="02020603050405020304" pitchFamily="18" charset="0"/>
                <a:cs typeface="Times New Roman" panose="02020603050405020304" pitchFamily="18" charset="0"/>
              </a:rPr>
              <a:t>иные </a:t>
            </a:r>
            <a:r>
              <a:rPr lang="ru-RU" sz="1100" i="1" dirty="0">
                <a:solidFill>
                  <a:prstClr val="black"/>
                </a:solidFill>
                <a:latin typeface="Times New Roman" panose="02020603050405020304" pitchFamily="18" charset="0"/>
                <a:cs typeface="Times New Roman" panose="02020603050405020304" pitchFamily="18" charset="0"/>
              </a:rPr>
              <a:t>межбюджетные трансферты</a:t>
            </a:r>
            <a:r>
              <a:rPr lang="ru-RU" sz="1100" dirty="0">
                <a:solidFill>
                  <a:prstClr val="black"/>
                </a:solidFill>
                <a:latin typeface="Times New Roman" panose="02020603050405020304" pitchFamily="18" charset="0"/>
                <a:cs typeface="Times New Roman" panose="02020603050405020304" pitchFamily="18" charset="0"/>
              </a:rPr>
              <a:t>);</a:t>
            </a:r>
          </a:p>
          <a:p>
            <a:pPr fontAlgn="auto">
              <a:spcBef>
                <a:spcPts val="0"/>
              </a:spcBef>
              <a:spcAft>
                <a:spcPts val="0"/>
              </a:spcAft>
              <a:defRPr/>
            </a:pPr>
            <a:r>
              <a:rPr lang="ru-RU" sz="1400" dirty="0">
                <a:solidFill>
                  <a:prstClr val="black"/>
                </a:solidFill>
                <a:latin typeface="Times New Roman" panose="02020603050405020304" pitchFamily="18" charset="0"/>
                <a:cs typeface="Times New Roman" panose="02020603050405020304" pitchFamily="18" charset="0"/>
              </a:rPr>
              <a:t>- </a:t>
            </a:r>
            <a:r>
              <a:rPr lang="ru-RU" sz="1300" dirty="0">
                <a:solidFill>
                  <a:prstClr val="black"/>
                </a:solidFill>
                <a:latin typeface="Times New Roman" panose="02020603050405020304" pitchFamily="18" charset="0"/>
                <a:cs typeface="Times New Roman" panose="02020603050405020304" pitchFamily="18" charset="0"/>
              </a:rPr>
              <a:t>безвозмездные поступления от других бюджетов бюджетной системы </a:t>
            </a:r>
            <a:r>
              <a:rPr lang="ru-RU" sz="1400" dirty="0">
                <a:solidFill>
                  <a:prstClr val="black"/>
                </a:solidFill>
                <a:latin typeface="Times New Roman" panose="02020603050405020304" pitchFamily="18" charset="0"/>
                <a:cs typeface="Times New Roman" panose="02020603050405020304" pitchFamily="18" charset="0"/>
              </a:rPr>
              <a:t>(</a:t>
            </a:r>
            <a:r>
              <a:rPr lang="ru-RU" sz="1100" i="1" dirty="0">
                <a:solidFill>
                  <a:prstClr val="black"/>
                </a:solidFill>
                <a:latin typeface="Times New Roman" panose="02020603050405020304" pitchFamily="18" charset="0"/>
                <a:cs typeface="Times New Roman" panose="02020603050405020304" pitchFamily="18" charset="0"/>
              </a:rPr>
              <a:t>Пенсионный фонд РФ, ФСС РФ);</a:t>
            </a:r>
          </a:p>
          <a:p>
            <a:pPr fontAlgn="auto">
              <a:spcBef>
                <a:spcPts val="0"/>
              </a:spcBef>
              <a:spcAft>
                <a:spcPts val="0"/>
              </a:spcAft>
              <a:defRPr/>
            </a:pPr>
            <a:r>
              <a:rPr lang="ru-RU" sz="1400" dirty="0">
                <a:solidFill>
                  <a:prstClr val="black"/>
                </a:solidFill>
                <a:latin typeface="Times New Roman" panose="02020603050405020304" pitchFamily="18" charset="0"/>
                <a:cs typeface="Times New Roman" panose="02020603050405020304" pitchFamily="18" charset="0"/>
              </a:rPr>
              <a:t>- </a:t>
            </a:r>
            <a:r>
              <a:rPr lang="ru-RU" sz="1300" dirty="0">
                <a:solidFill>
                  <a:prstClr val="black"/>
                </a:solidFill>
                <a:latin typeface="Times New Roman" panose="02020603050405020304" pitchFamily="18" charset="0"/>
                <a:cs typeface="Times New Roman" panose="02020603050405020304" pitchFamily="18" charset="0"/>
              </a:rPr>
              <a:t>безвозмездные поступления от </a:t>
            </a:r>
            <a:r>
              <a:rPr lang="ru-RU" sz="1300" dirty="0" smtClean="0">
                <a:solidFill>
                  <a:prstClr val="black"/>
                </a:solidFill>
                <a:latin typeface="Times New Roman" panose="02020603050405020304" pitchFamily="18" charset="0"/>
                <a:cs typeface="Times New Roman" panose="02020603050405020304" pitchFamily="18" charset="0"/>
              </a:rPr>
              <a:t>государственных организаций (</a:t>
            </a:r>
            <a:r>
              <a:rPr lang="ru-RU" sz="1100" i="1" dirty="0" smtClean="0">
                <a:solidFill>
                  <a:prstClr val="black"/>
                </a:solidFill>
                <a:latin typeface="Times New Roman" panose="02020603050405020304" pitchFamily="18" charset="0"/>
                <a:cs typeface="Times New Roman" panose="02020603050405020304" pitchFamily="18" charset="0"/>
              </a:rPr>
              <a:t>Фонд содействия реформированию ЖКХ)</a:t>
            </a:r>
            <a:r>
              <a:rPr lang="ru-RU" sz="1200" dirty="0" smtClean="0">
                <a:solidFill>
                  <a:prstClr val="black"/>
                </a:solidFill>
                <a:latin typeface="Times New Roman" panose="02020603050405020304" pitchFamily="18" charset="0"/>
                <a:cs typeface="Times New Roman" panose="02020603050405020304" pitchFamily="18" charset="0"/>
              </a:rPr>
              <a:t>.</a:t>
            </a:r>
            <a:endParaRPr lang="ru-RU" sz="1100" i="1" dirty="0">
              <a:solidFill>
                <a:prstClr val="black"/>
              </a:solidFill>
              <a:latin typeface="Times New Roman" panose="02020603050405020304" pitchFamily="18" charset="0"/>
              <a:cs typeface="Times New Roman" panose="02020603050405020304" pitchFamily="18" charset="0"/>
            </a:endParaRPr>
          </a:p>
        </p:txBody>
      </p:sp>
      <p:sp>
        <p:nvSpPr>
          <p:cNvPr id="43" name="Скругленный прямоугольник 42"/>
          <p:cNvSpPr/>
          <p:nvPr/>
        </p:nvSpPr>
        <p:spPr>
          <a:xfrm>
            <a:off x="214282" y="1489593"/>
            <a:ext cx="2348685" cy="350320"/>
          </a:xfrm>
          <a:prstGeom prst="roundRect">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500" b="1" dirty="0">
                <a:solidFill>
                  <a:prstClr val="black"/>
                </a:solidFill>
                <a:latin typeface="Times New Roman" panose="02020603050405020304" pitchFamily="18" charset="0"/>
                <a:cs typeface="Times New Roman" panose="02020603050405020304" pitchFamily="18" charset="0"/>
              </a:rPr>
              <a:t>Налоговые доходы</a:t>
            </a:r>
          </a:p>
        </p:txBody>
      </p:sp>
      <p:sp>
        <p:nvSpPr>
          <p:cNvPr id="44" name="Прямоугольник 43"/>
          <p:cNvSpPr/>
          <p:nvPr/>
        </p:nvSpPr>
        <p:spPr>
          <a:xfrm>
            <a:off x="2816359" y="1956746"/>
            <a:ext cx="2337775" cy="1824927"/>
          </a:xfrm>
          <a:prstGeom prst="rect">
            <a:avLst/>
          </a:prstGeom>
          <a:ln w="28575"/>
        </p:spPr>
        <p:style>
          <a:lnRef idx="1">
            <a:schemeClr val="accent4"/>
          </a:lnRef>
          <a:fillRef idx="2">
            <a:schemeClr val="accent4"/>
          </a:fillRef>
          <a:effectRef idx="1">
            <a:schemeClr val="accent4"/>
          </a:effectRef>
          <a:fontRef idx="minor">
            <a:schemeClr val="dk1"/>
          </a:fontRef>
        </p:style>
        <p:txBody>
          <a:bodyPr anchor="ctr"/>
          <a:lstStyle/>
          <a:p>
            <a:pPr fontAlgn="auto">
              <a:spcBef>
                <a:spcPts val="0"/>
              </a:spcBef>
              <a:spcAft>
                <a:spcPts val="0"/>
              </a:spcAft>
              <a:defRPr/>
            </a:pPr>
            <a:endParaRPr lang="ru-RU" sz="1300" dirty="0">
              <a:solidFill>
                <a:prstClr val="black"/>
              </a:solidFill>
              <a:latin typeface="Times New Roman" panose="02020603050405020304" pitchFamily="18" charset="0"/>
              <a:cs typeface="Times New Roman" panose="02020603050405020304" pitchFamily="18" charset="0"/>
            </a:endParaRPr>
          </a:p>
          <a:p>
            <a:pPr algn="just" fontAlgn="auto">
              <a:spcBef>
                <a:spcPts val="0"/>
              </a:spcBef>
              <a:spcAft>
                <a:spcPts val="0"/>
              </a:spcAft>
              <a:defRPr/>
            </a:pPr>
            <a:r>
              <a:rPr lang="ru-RU" sz="1300" dirty="0">
                <a:solidFill>
                  <a:prstClr val="black"/>
                </a:solidFill>
                <a:latin typeface="Times New Roman" panose="02020603050405020304" pitchFamily="18" charset="0"/>
                <a:cs typeface="Times New Roman" panose="02020603050405020304" pitchFamily="18" charset="0"/>
              </a:rPr>
              <a:t>- доходы от использования государственного имущества;</a:t>
            </a:r>
          </a:p>
          <a:p>
            <a:pPr algn="just" fontAlgn="auto">
              <a:spcBef>
                <a:spcPts val="0"/>
              </a:spcBef>
              <a:spcAft>
                <a:spcPts val="0"/>
              </a:spcAft>
              <a:defRPr/>
            </a:pPr>
            <a:r>
              <a:rPr lang="ru-RU" sz="1300" dirty="0">
                <a:solidFill>
                  <a:prstClr val="black"/>
                </a:solidFill>
                <a:latin typeface="Times New Roman" panose="02020603050405020304" pitchFamily="18" charset="0"/>
                <a:cs typeface="Times New Roman" panose="02020603050405020304" pitchFamily="18" charset="0"/>
              </a:rPr>
              <a:t>- доходы от платных услуг;</a:t>
            </a:r>
          </a:p>
          <a:p>
            <a:pPr algn="just" fontAlgn="auto">
              <a:spcBef>
                <a:spcPts val="0"/>
              </a:spcBef>
              <a:spcAft>
                <a:spcPts val="0"/>
              </a:spcAft>
              <a:defRPr/>
            </a:pPr>
            <a:r>
              <a:rPr lang="ru-RU" sz="1300" dirty="0">
                <a:solidFill>
                  <a:prstClr val="black"/>
                </a:solidFill>
                <a:latin typeface="Times New Roman" panose="02020603050405020304" pitchFamily="18" charset="0"/>
                <a:cs typeface="Times New Roman" panose="02020603050405020304" pitchFamily="18" charset="0"/>
              </a:rPr>
              <a:t>- штрафы за нарушения законодательства о налогах и сборах;</a:t>
            </a:r>
          </a:p>
          <a:p>
            <a:pPr algn="just" fontAlgn="auto">
              <a:spcBef>
                <a:spcPts val="0"/>
              </a:spcBef>
              <a:spcAft>
                <a:spcPts val="0"/>
              </a:spcAft>
              <a:defRPr/>
            </a:pPr>
            <a:r>
              <a:rPr lang="ru-RU" sz="1300" dirty="0">
                <a:solidFill>
                  <a:prstClr val="black"/>
                </a:solidFill>
                <a:latin typeface="Times New Roman" panose="02020603050405020304" pitchFamily="18" charset="0"/>
                <a:cs typeface="Times New Roman" panose="02020603050405020304" pitchFamily="18" charset="0"/>
              </a:rPr>
              <a:t>- иные неналоговые доходы.</a:t>
            </a:r>
          </a:p>
          <a:p>
            <a:pPr fontAlgn="auto">
              <a:spcBef>
                <a:spcPts val="0"/>
              </a:spcBef>
              <a:spcAft>
                <a:spcPts val="0"/>
              </a:spcAft>
              <a:defRPr/>
            </a:pPr>
            <a:r>
              <a:rPr lang="ru-RU" sz="1300"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85433352"/>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black"/>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47780" y="851187"/>
            <a:ext cx="5648356" cy="116015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600" b="1" i="1" dirty="0" smtClean="0">
                <a:solidFill>
                  <a:prstClr val="black"/>
                </a:solidFill>
                <a:latin typeface="Times New Roman" panose="02020603050405020304" pitchFamily="18" charset="0"/>
                <a:cs typeface="Times New Roman" panose="02020603050405020304" pitchFamily="18" charset="0"/>
              </a:rPr>
              <a:t>Цель программы:</a:t>
            </a:r>
            <a:r>
              <a:rPr lang="ru-RU" sz="1600" dirty="0" smtClean="0">
                <a:solidFill>
                  <a:prstClr val="black"/>
                </a:solidFill>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v"/>
            </a:pPr>
            <a:r>
              <a:rPr lang="ru-RU" sz="1400" dirty="0">
                <a:solidFill>
                  <a:prstClr val="black"/>
                </a:solidFill>
                <a:latin typeface="Times New Roman" panose="02020603050405020304" pitchFamily="18" charset="0"/>
                <a:cs typeface="Times New Roman" panose="02020603050405020304" pitchFamily="18" charset="0"/>
              </a:rPr>
              <a:t>обеспечение продуктивной занятости экономически активного </a:t>
            </a:r>
            <a:r>
              <a:rPr lang="ru-RU" sz="1400" dirty="0" smtClean="0">
                <a:solidFill>
                  <a:prstClr val="black"/>
                </a:solidFill>
                <a:latin typeface="Times New Roman" panose="02020603050405020304" pitchFamily="18" charset="0"/>
                <a:cs typeface="Times New Roman" panose="02020603050405020304" pitchFamily="18" charset="0"/>
              </a:rPr>
              <a:t>населения</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67376" y="2386304"/>
            <a:ext cx="4209357" cy="323165"/>
          </a:xfrm>
          <a:prstGeom prst="rect">
            <a:avLst/>
          </a:prstGeom>
          <a:noFill/>
        </p:spPr>
        <p:txBody>
          <a:bodyPr wrap="none" rtlCol="0">
            <a:spAutoFit/>
          </a:bodyPr>
          <a:lstStyle/>
          <a:p>
            <a:r>
              <a:rPr lang="ru-RU" sz="1500" b="1" dirty="0" smtClean="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endParaRPr lang="ru-RU" sz="15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12" name="Диаграмма 11"/>
          <p:cNvGraphicFramePr>
            <a:graphicFrameLocks/>
          </p:cNvGraphicFramePr>
          <p:nvPr>
            <p:extLst>
              <p:ext uri="{D42A27DB-BD31-4B8C-83A1-F6EECF244321}">
                <p14:modId xmlns:p14="http://schemas.microsoft.com/office/powerpoint/2010/main" val="865880515"/>
              </p:ext>
            </p:extLst>
          </p:nvPr>
        </p:nvGraphicFramePr>
        <p:xfrm>
          <a:off x="183207" y="2821119"/>
          <a:ext cx="4193526" cy="3409519"/>
        </p:xfrm>
        <a:graphic>
          <a:graphicData uri="http://schemas.openxmlformats.org/drawingml/2006/chart">
            <c:chart xmlns:c="http://schemas.openxmlformats.org/drawingml/2006/chart" xmlns:r="http://schemas.openxmlformats.org/officeDocument/2006/relationships" r:id="rId3"/>
          </a:graphicData>
        </a:graphic>
      </p:graphicFrame>
      <p:sp>
        <p:nvSpPr>
          <p:cNvPr id="7" name="Номер слайда 6"/>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50</a:t>
            </a:fld>
            <a:endParaRPr lang="ru-RU" dirty="0">
              <a:solidFill>
                <a:prstClr val="black"/>
              </a:solidFill>
            </a:endParaRPr>
          </a:p>
        </p:txBody>
      </p:sp>
      <p:graphicFrame>
        <p:nvGraphicFramePr>
          <p:cNvPr id="17" name="Схема 16"/>
          <p:cNvGraphicFramePr/>
          <p:nvPr>
            <p:extLst>
              <p:ext uri="{D42A27DB-BD31-4B8C-83A1-F6EECF244321}">
                <p14:modId xmlns:p14="http://schemas.microsoft.com/office/powerpoint/2010/main" val="1154745910"/>
              </p:ext>
            </p:extLst>
          </p:nvPr>
        </p:nvGraphicFramePr>
        <p:xfrm>
          <a:off x="4859732" y="2011337"/>
          <a:ext cx="3935760" cy="37217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2160" y="717656"/>
            <a:ext cx="2851527" cy="15556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олилиния 13"/>
          <p:cNvSpPr/>
          <p:nvPr/>
        </p:nvSpPr>
        <p:spPr>
          <a:xfrm>
            <a:off x="4540731" y="2547887"/>
            <a:ext cx="4161268" cy="546465"/>
          </a:xfrm>
          <a:custGeom>
            <a:avLst/>
            <a:gdLst>
              <a:gd name="connsiteX0" fmla="*/ 0 w 3933156"/>
              <a:gd name="connsiteY0" fmla="*/ 47719 h 477185"/>
              <a:gd name="connsiteX1" fmla="*/ 47719 w 3933156"/>
              <a:gd name="connsiteY1" fmla="*/ 0 h 477185"/>
              <a:gd name="connsiteX2" fmla="*/ 3885438 w 3933156"/>
              <a:gd name="connsiteY2" fmla="*/ 0 h 477185"/>
              <a:gd name="connsiteX3" fmla="*/ 3933157 w 3933156"/>
              <a:gd name="connsiteY3" fmla="*/ 47719 h 477185"/>
              <a:gd name="connsiteX4" fmla="*/ 3933156 w 3933156"/>
              <a:gd name="connsiteY4" fmla="*/ 429467 h 477185"/>
              <a:gd name="connsiteX5" fmla="*/ 3885437 w 3933156"/>
              <a:gd name="connsiteY5" fmla="*/ 477186 h 477185"/>
              <a:gd name="connsiteX6" fmla="*/ 47719 w 3933156"/>
              <a:gd name="connsiteY6" fmla="*/ 477185 h 477185"/>
              <a:gd name="connsiteX7" fmla="*/ 0 w 3933156"/>
              <a:gd name="connsiteY7" fmla="*/ 429466 h 477185"/>
              <a:gd name="connsiteX8" fmla="*/ 0 w 3933156"/>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156" h="477185">
                <a:moveTo>
                  <a:pt x="0" y="47719"/>
                </a:moveTo>
                <a:cubicBezTo>
                  <a:pt x="0" y="21365"/>
                  <a:pt x="21365" y="0"/>
                  <a:pt x="47719" y="0"/>
                </a:cubicBezTo>
                <a:lnTo>
                  <a:pt x="3885438" y="0"/>
                </a:lnTo>
                <a:cubicBezTo>
                  <a:pt x="3911792" y="0"/>
                  <a:pt x="3933157" y="21365"/>
                  <a:pt x="3933157" y="47719"/>
                </a:cubicBezTo>
                <a:cubicBezTo>
                  <a:pt x="3933157" y="174968"/>
                  <a:pt x="3933156" y="302218"/>
                  <a:pt x="3933156" y="429467"/>
                </a:cubicBezTo>
                <a:cubicBezTo>
                  <a:pt x="3933156" y="455821"/>
                  <a:pt x="3911791" y="477186"/>
                  <a:pt x="3885437"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i="1" dirty="0" smtClean="0">
                <a:solidFill>
                  <a:prstClr val="black"/>
                </a:solidFill>
                <a:latin typeface="Times New Roman" panose="02020603050405020304" pitchFamily="18" charset="0"/>
                <a:cs typeface="Times New Roman" panose="02020603050405020304" pitchFamily="18" charset="0"/>
              </a:rPr>
              <a:t>Расходы в разрезе подпрограмм в 2021 году, млн. руб.</a:t>
            </a:r>
          </a:p>
        </p:txBody>
      </p:sp>
      <p:sp>
        <p:nvSpPr>
          <p:cNvPr id="15" name="Полилиния 14"/>
          <p:cNvSpPr/>
          <p:nvPr/>
        </p:nvSpPr>
        <p:spPr>
          <a:xfrm>
            <a:off x="4572001" y="3202226"/>
            <a:ext cx="2378696" cy="317167"/>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Подпрограмма</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16" name="Полилиния 15"/>
          <p:cNvSpPr/>
          <p:nvPr/>
        </p:nvSpPr>
        <p:spPr>
          <a:xfrm>
            <a:off x="4556106" y="3645023"/>
            <a:ext cx="2392157" cy="576064"/>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prstClr val="black"/>
                </a:solidFill>
                <a:latin typeface="Times New Roman" panose="02020603050405020304" pitchFamily="18" charset="0"/>
                <a:cs typeface="Times New Roman" panose="02020603050405020304" pitchFamily="18" charset="0"/>
              </a:rPr>
              <a:t>Активная политика занятости населения и социальная поддержка безработных граждан</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19" name="Полилиния 18"/>
          <p:cNvSpPr/>
          <p:nvPr/>
        </p:nvSpPr>
        <p:spPr>
          <a:xfrm>
            <a:off x="4606812" y="5752327"/>
            <a:ext cx="2378696" cy="432047"/>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a:solidFill>
                  <a:prstClr val="black"/>
                </a:solidFill>
                <a:latin typeface="Times New Roman" panose="02020603050405020304" pitchFamily="18" charset="0"/>
                <a:cs typeface="Times New Roman" panose="02020603050405020304" pitchFamily="18" charset="0"/>
              </a:rPr>
              <a:t>Обеспечение реализации государственной </a:t>
            </a:r>
            <a:r>
              <a:rPr lang="ru-RU" sz="1100" dirty="0" smtClean="0">
                <a:solidFill>
                  <a:prstClr val="black"/>
                </a:solidFill>
                <a:latin typeface="Times New Roman" panose="02020603050405020304" pitchFamily="18" charset="0"/>
                <a:cs typeface="Times New Roman" panose="02020603050405020304" pitchFamily="18" charset="0"/>
              </a:rPr>
              <a:t>программы</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8028384" y="3202225"/>
            <a:ext cx="648000" cy="317167"/>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Факт</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8053999" y="3645023"/>
            <a:ext cx="648000" cy="576064"/>
          </a:xfrm>
          <a:custGeom>
            <a:avLst/>
            <a:gdLst>
              <a:gd name="connsiteX0" fmla="*/ 0 w 720374"/>
              <a:gd name="connsiteY0" fmla="*/ 47719 h 477185"/>
              <a:gd name="connsiteX1" fmla="*/ 47719 w 720374"/>
              <a:gd name="connsiteY1" fmla="*/ 0 h 477185"/>
              <a:gd name="connsiteX2" fmla="*/ 672656 w 720374"/>
              <a:gd name="connsiteY2" fmla="*/ 0 h 477185"/>
              <a:gd name="connsiteX3" fmla="*/ 720375 w 720374"/>
              <a:gd name="connsiteY3" fmla="*/ 47719 h 477185"/>
              <a:gd name="connsiteX4" fmla="*/ 720374 w 720374"/>
              <a:gd name="connsiteY4" fmla="*/ 429467 h 477185"/>
              <a:gd name="connsiteX5" fmla="*/ 672655 w 720374"/>
              <a:gd name="connsiteY5" fmla="*/ 477186 h 477185"/>
              <a:gd name="connsiteX6" fmla="*/ 47719 w 720374"/>
              <a:gd name="connsiteY6" fmla="*/ 477185 h 477185"/>
              <a:gd name="connsiteX7" fmla="*/ 0 w 720374"/>
              <a:gd name="connsiteY7" fmla="*/ 429466 h 477185"/>
              <a:gd name="connsiteX8" fmla="*/ 0 w 72037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74" h="477185">
                <a:moveTo>
                  <a:pt x="0" y="47719"/>
                </a:moveTo>
                <a:cubicBezTo>
                  <a:pt x="0" y="21365"/>
                  <a:pt x="21365" y="0"/>
                  <a:pt x="47719" y="0"/>
                </a:cubicBezTo>
                <a:lnTo>
                  <a:pt x="672656" y="0"/>
                </a:lnTo>
                <a:cubicBezTo>
                  <a:pt x="699010" y="0"/>
                  <a:pt x="720375" y="21365"/>
                  <a:pt x="720375" y="47719"/>
                </a:cubicBezTo>
                <a:cubicBezTo>
                  <a:pt x="720375" y="174968"/>
                  <a:pt x="720374" y="302218"/>
                  <a:pt x="720374" y="429467"/>
                </a:cubicBezTo>
                <a:cubicBezTo>
                  <a:pt x="720374" y="455821"/>
                  <a:pt x="699009" y="477186"/>
                  <a:pt x="67265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prstClr val="black"/>
                </a:solidFill>
                <a:latin typeface="Times New Roman" panose="02020603050405020304" pitchFamily="18" charset="0"/>
                <a:cs typeface="Times New Roman" panose="02020603050405020304" pitchFamily="18" charset="0"/>
              </a:rPr>
              <a:t>521,0</a:t>
            </a:r>
            <a:endParaRPr lang="ru-RU" sz="1100" dirty="0">
              <a:solidFill>
                <a:srgbClr val="FF0000"/>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8077045" y="5752326"/>
            <a:ext cx="648000" cy="432047"/>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solidFill>
              <a:schemeClr val="lt1">
                <a:hueOff val="0"/>
                <a:satOff val="0"/>
                <a:lumOff val="0"/>
                <a:alpha val="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schemeClr val="tx1"/>
                </a:solidFill>
                <a:latin typeface="Times New Roman" panose="02020603050405020304" pitchFamily="18" charset="0"/>
                <a:cs typeface="Times New Roman" panose="02020603050405020304" pitchFamily="18" charset="0"/>
              </a:rPr>
              <a:t>222,4</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4572001" y="4858510"/>
            <a:ext cx="2378696" cy="771603"/>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a:solidFill>
                  <a:prstClr val="black"/>
                </a:solidFill>
                <a:latin typeface="Times New Roman" panose="02020603050405020304" pitchFamily="18" charset="0"/>
                <a:cs typeface="Times New Roman" panose="02020603050405020304" pitchFamily="18" charset="0"/>
              </a:rPr>
              <a:t>Сопровождение инвалидов молодого возраста при получении ими профессионального образования и содействие в последующем трудоустройстве</a:t>
            </a:r>
          </a:p>
        </p:txBody>
      </p:sp>
      <p:sp>
        <p:nvSpPr>
          <p:cNvPr id="30" name="Полилиния 29"/>
          <p:cNvSpPr/>
          <p:nvPr/>
        </p:nvSpPr>
        <p:spPr>
          <a:xfrm>
            <a:off x="8042944" y="4856018"/>
            <a:ext cx="648000" cy="771603"/>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solidFill>
              <a:schemeClr val="lt1">
                <a:hueOff val="0"/>
                <a:satOff val="0"/>
                <a:lumOff val="0"/>
                <a:alpha val="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schemeClr val="tx1"/>
                </a:solidFill>
                <a:latin typeface="Times New Roman" panose="02020603050405020304" pitchFamily="18" charset="0"/>
                <a:cs typeface="Times New Roman" panose="02020603050405020304" pitchFamily="18" charset="0"/>
              </a:rPr>
              <a:t>0,5</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31" name="Заголовок 1"/>
          <p:cNvSpPr txBox="1">
            <a:spLocks/>
          </p:cNvSpPr>
          <p:nvPr/>
        </p:nvSpPr>
        <p:spPr>
          <a:xfrm>
            <a:off x="259728" y="0"/>
            <a:ext cx="690456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Clr>
                <a:srgbClr val="F14124">
                  <a:lumMod val="75000"/>
                </a:srgbClr>
              </a:buClr>
              <a:buFont typeface="Georgia" pitchFamily="18" charset="0"/>
              <a:buNone/>
            </a:pPr>
            <a:r>
              <a:rPr lang="ru-RU" sz="1800" dirty="0" smtClean="0">
                <a:solidFill>
                  <a:prstClr val="black"/>
                </a:solidFill>
                <a:effectLst/>
                <a:latin typeface="Times New Roman" panose="02020603050405020304" pitchFamily="18" charset="0"/>
                <a:cs typeface="Times New Roman" panose="02020603050405020304" pitchFamily="18" charset="0"/>
              </a:rPr>
              <a:t>«Содействие занятости населения»</a:t>
            </a:r>
            <a:endParaRPr lang="ru-RU" sz="1800" dirty="0">
              <a:solidFill>
                <a:prstClr val="black"/>
              </a:solidFill>
              <a:effectLst/>
              <a:latin typeface="Times New Roman" panose="02020603050405020304" pitchFamily="18" charset="0"/>
              <a:cs typeface="Times New Roman" panose="02020603050405020304" pitchFamily="18" charset="0"/>
            </a:endParaRPr>
          </a:p>
        </p:txBody>
      </p:sp>
      <p:cxnSp>
        <p:nvCxnSpPr>
          <p:cNvPr id="32" name="Прямая соединительная линия 31"/>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
        <p:nvSpPr>
          <p:cNvPr id="34" name="Полилиния 33"/>
          <p:cNvSpPr/>
          <p:nvPr/>
        </p:nvSpPr>
        <p:spPr>
          <a:xfrm>
            <a:off x="7113923" y="3202228"/>
            <a:ext cx="648000" cy="317167"/>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dirty="0">
                <a:solidFill>
                  <a:prstClr val="black"/>
                </a:solidFill>
                <a:latin typeface="Times New Roman" panose="02020603050405020304" pitchFamily="18" charset="0"/>
                <a:cs typeface="Times New Roman" panose="02020603050405020304" pitchFamily="18" charset="0"/>
              </a:rPr>
              <a:t>П</a:t>
            </a:r>
            <a:r>
              <a:rPr lang="ru-RU" sz="1300" b="1" dirty="0" smtClean="0">
                <a:solidFill>
                  <a:prstClr val="black"/>
                </a:solidFill>
                <a:latin typeface="Times New Roman" panose="02020603050405020304" pitchFamily="18" charset="0"/>
                <a:cs typeface="Times New Roman" panose="02020603050405020304" pitchFamily="18" charset="0"/>
              </a:rPr>
              <a:t>лан</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7113923" y="3645023"/>
            <a:ext cx="648000" cy="576064"/>
          </a:xfrm>
          <a:custGeom>
            <a:avLst/>
            <a:gdLst>
              <a:gd name="connsiteX0" fmla="*/ 0 w 720374"/>
              <a:gd name="connsiteY0" fmla="*/ 47719 h 477185"/>
              <a:gd name="connsiteX1" fmla="*/ 47719 w 720374"/>
              <a:gd name="connsiteY1" fmla="*/ 0 h 477185"/>
              <a:gd name="connsiteX2" fmla="*/ 672656 w 720374"/>
              <a:gd name="connsiteY2" fmla="*/ 0 h 477185"/>
              <a:gd name="connsiteX3" fmla="*/ 720375 w 720374"/>
              <a:gd name="connsiteY3" fmla="*/ 47719 h 477185"/>
              <a:gd name="connsiteX4" fmla="*/ 720374 w 720374"/>
              <a:gd name="connsiteY4" fmla="*/ 429467 h 477185"/>
              <a:gd name="connsiteX5" fmla="*/ 672655 w 720374"/>
              <a:gd name="connsiteY5" fmla="*/ 477186 h 477185"/>
              <a:gd name="connsiteX6" fmla="*/ 47719 w 720374"/>
              <a:gd name="connsiteY6" fmla="*/ 477185 h 477185"/>
              <a:gd name="connsiteX7" fmla="*/ 0 w 720374"/>
              <a:gd name="connsiteY7" fmla="*/ 429466 h 477185"/>
              <a:gd name="connsiteX8" fmla="*/ 0 w 72037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74" h="477185">
                <a:moveTo>
                  <a:pt x="0" y="47719"/>
                </a:moveTo>
                <a:cubicBezTo>
                  <a:pt x="0" y="21365"/>
                  <a:pt x="21365" y="0"/>
                  <a:pt x="47719" y="0"/>
                </a:cubicBezTo>
                <a:lnTo>
                  <a:pt x="672656" y="0"/>
                </a:lnTo>
                <a:cubicBezTo>
                  <a:pt x="699010" y="0"/>
                  <a:pt x="720375" y="21365"/>
                  <a:pt x="720375" y="47719"/>
                </a:cubicBezTo>
                <a:cubicBezTo>
                  <a:pt x="720375" y="174968"/>
                  <a:pt x="720374" y="302218"/>
                  <a:pt x="720374" y="429467"/>
                </a:cubicBezTo>
                <a:cubicBezTo>
                  <a:pt x="720374" y="455821"/>
                  <a:pt x="699009" y="477186"/>
                  <a:pt x="67265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schemeClr val="tx1"/>
                </a:solidFill>
                <a:latin typeface="Times New Roman" panose="02020603050405020304" pitchFamily="18" charset="0"/>
                <a:cs typeface="Times New Roman" panose="02020603050405020304" pitchFamily="18" charset="0"/>
              </a:rPr>
              <a:t>521,3</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37" name="Полилиния 36"/>
          <p:cNvSpPr/>
          <p:nvPr/>
        </p:nvSpPr>
        <p:spPr>
          <a:xfrm>
            <a:off x="7168089" y="5752326"/>
            <a:ext cx="648000" cy="432047"/>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solidFill>
              <a:schemeClr val="lt1">
                <a:hueOff val="0"/>
                <a:satOff val="0"/>
                <a:lumOff val="0"/>
                <a:alpha val="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schemeClr val="tx1"/>
                </a:solidFill>
                <a:latin typeface="Times New Roman" panose="02020603050405020304" pitchFamily="18" charset="0"/>
                <a:cs typeface="Times New Roman" panose="02020603050405020304" pitchFamily="18" charset="0"/>
              </a:rPr>
              <a:t>222,7</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7135493" y="4859626"/>
            <a:ext cx="648000" cy="771603"/>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solidFill>
              <a:schemeClr val="lt1">
                <a:hueOff val="0"/>
                <a:satOff val="0"/>
                <a:lumOff val="0"/>
                <a:alpha val="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schemeClr val="tx1"/>
                </a:solidFill>
                <a:latin typeface="Times New Roman" panose="02020603050405020304" pitchFamily="18" charset="0"/>
                <a:cs typeface="Times New Roman" panose="02020603050405020304" pitchFamily="18" charset="0"/>
              </a:rPr>
              <a:t>0,6</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4564716" y="4333028"/>
            <a:ext cx="2363871" cy="406191"/>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prstClr val="black"/>
                </a:solidFill>
                <a:latin typeface="Times New Roman" panose="02020603050405020304" pitchFamily="18" charset="0"/>
                <a:cs typeface="Times New Roman" panose="02020603050405020304" pitchFamily="18" charset="0"/>
              </a:rPr>
              <a:t>Безопасный труд</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7113923" y="4327238"/>
            <a:ext cx="648000" cy="406191"/>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schemeClr val="tx1"/>
                </a:solidFill>
                <a:latin typeface="Times New Roman" panose="02020603050405020304" pitchFamily="18" charset="0"/>
                <a:cs typeface="Times New Roman" panose="02020603050405020304" pitchFamily="18" charset="0"/>
              </a:rPr>
              <a:t>3,4</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8028384" y="4341739"/>
            <a:ext cx="648000" cy="393872"/>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schemeClr val="tx1"/>
                </a:solidFill>
                <a:latin typeface="Times New Roman" panose="02020603050405020304" pitchFamily="18" charset="0"/>
                <a:cs typeface="Times New Roman" panose="02020603050405020304" pitchFamily="18" charset="0"/>
              </a:rPr>
              <a:t>3,3</a:t>
            </a:r>
            <a:endParaRPr lang="ru-RU" sz="11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48690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лилиния 3"/>
          <p:cNvSpPr/>
          <p:nvPr/>
        </p:nvSpPr>
        <p:spPr>
          <a:xfrm>
            <a:off x="5161064" y="1059481"/>
            <a:ext cx="3903032" cy="744112"/>
          </a:xfrm>
          <a:custGeom>
            <a:avLst/>
            <a:gdLst>
              <a:gd name="connsiteX0" fmla="*/ 0 w 3903032"/>
              <a:gd name="connsiteY0" fmla="*/ 103163 h 1031634"/>
              <a:gd name="connsiteX1" fmla="*/ 103163 w 3903032"/>
              <a:gd name="connsiteY1" fmla="*/ 0 h 1031634"/>
              <a:gd name="connsiteX2" fmla="*/ 3799869 w 3903032"/>
              <a:gd name="connsiteY2" fmla="*/ 0 h 1031634"/>
              <a:gd name="connsiteX3" fmla="*/ 3903032 w 3903032"/>
              <a:gd name="connsiteY3" fmla="*/ 103163 h 1031634"/>
              <a:gd name="connsiteX4" fmla="*/ 3903032 w 3903032"/>
              <a:gd name="connsiteY4" fmla="*/ 928471 h 1031634"/>
              <a:gd name="connsiteX5" fmla="*/ 3799869 w 3903032"/>
              <a:gd name="connsiteY5" fmla="*/ 1031634 h 1031634"/>
              <a:gd name="connsiteX6" fmla="*/ 103163 w 3903032"/>
              <a:gd name="connsiteY6" fmla="*/ 1031634 h 1031634"/>
              <a:gd name="connsiteX7" fmla="*/ 0 w 3903032"/>
              <a:gd name="connsiteY7" fmla="*/ 928471 h 1031634"/>
              <a:gd name="connsiteX8" fmla="*/ 0 w 3903032"/>
              <a:gd name="connsiteY8" fmla="*/ 103163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1031634">
                <a:moveTo>
                  <a:pt x="0" y="103163"/>
                </a:moveTo>
                <a:cubicBezTo>
                  <a:pt x="0" y="46188"/>
                  <a:pt x="46188" y="0"/>
                  <a:pt x="103163" y="0"/>
                </a:cubicBezTo>
                <a:lnTo>
                  <a:pt x="3799869" y="0"/>
                </a:lnTo>
                <a:cubicBezTo>
                  <a:pt x="3856844" y="0"/>
                  <a:pt x="3903032" y="46188"/>
                  <a:pt x="3903032" y="103163"/>
                </a:cubicBezTo>
                <a:lnTo>
                  <a:pt x="3903032" y="928471"/>
                </a:lnTo>
                <a:cubicBezTo>
                  <a:pt x="3903032" y="985446"/>
                  <a:pt x="3856844" y="1031634"/>
                  <a:pt x="3799869" y="1031634"/>
                </a:cubicBezTo>
                <a:lnTo>
                  <a:pt x="103163" y="1031634"/>
                </a:lnTo>
                <a:cubicBezTo>
                  <a:pt x="46188" y="1031634"/>
                  <a:pt x="0" y="985446"/>
                  <a:pt x="0" y="928471"/>
                </a:cubicBezTo>
                <a:lnTo>
                  <a:pt x="0" y="103163"/>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3556" tIns="83556" rIns="83556" bIns="83556" numCol="1" spcCol="1270" anchor="ctr" anchorCtr="0">
            <a:noAutofit/>
          </a:bodyPr>
          <a:lstStyle/>
          <a:p>
            <a:pPr algn="ctr" defTabSz="622300">
              <a:lnSpc>
                <a:spcPct val="90000"/>
              </a:lnSpc>
              <a:spcAft>
                <a:spcPct val="35000"/>
              </a:spcAft>
            </a:pPr>
            <a:r>
              <a:rPr lang="ru-RU" sz="1400" b="1" dirty="0" smtClean="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dirty="0">
              <a:solidFill>
                <a:srgbClr val="4E67C8">
                  <a:lumMod val="50000"/>
                </a:srgbClr>
              </a:solidFill>
              <a:latin typeface="Times New Roman" panose="02020603050405020304" pitchFamily="18" charset="0"/>
              <a:cs typeface="Times New Roman" panose="02020603050405020304" pitchFamily="18" charset="0"/>
            </a:endParaRPr>
          </a:p>
        </p:txBody>
      </p:sp>
      <p:sp>
        <p:nvSpPr>
          <p:cNvPr id="7" name="Полилиния 6"/>
          <p:cNvSpPr/>
          <p:nvPr/>
        </p:nvSpPr>
        <p:spPr>
          <a:xfrm>
            <a:off x="5131895" y="2055222"/>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2021 план</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8" name="Полилиния 7"/>
          <p:cNvSpPr/>
          <p:nvPr/>
        </p:nvSpPr>
        <p:spPr>
          <a:xfrm>
            <a:off x="5122944" y="3139793"/>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4,9</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9" name="Полилиния 8"/>
          <p:cNvSpPr/>
          <p:nvPr/>
        </p:nvSpPr>
        <p:spPr>
          <a:xfrm>
            <a:off x="5131895" y="4203190"/>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5131895" y="5277174"/>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39,0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15" name="Полилиния 14"/>
          <p:cNvSpPr/>
          <p:nvPr/>
        </p:nvSpPr>
        <p:spPr>
          <a:xfrm>
            <a:off x="5924790" y="2055222"/>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2021 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16" name="Полилиния 15"/>
          <p:cNvSpPr/>
          <p:nvPr/>
        </p:nvSpPr>
        <p:spPr>
          <a:xfrm>
            <a:off x="5924790" y="3139793"/>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4,9</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17" name="Полилиния 16"/>
          <p:cNvSpPr/>
          <p:nvPr/>
        </p:nvSpPr>
        <p:spPr>
          <a:xfrm>
            <a:off x="5924790" y="4203190"/>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1,3</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5924790" y="5277174"/>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39,0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19" name="Полилиния 18"/>
          <p:cNvSpPr/>
          <p:nvPr/>
        </p:nvSpPr>
        <p:spPr>
          <a:xfrm>
            <a:off x="6717685" y="2055222"/>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6717685" y="3139793"/>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5,8</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6717685" y="4203190"/>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3,8</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6717685" y="5277174"/>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38,0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7510580" y="2055222"/>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7510580" y="3139793"/>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5,0</a:t>
            </a:r>
          </a:p>
        </p:txBody>
      </p:sp>
      <p:sp>
        <p:nvSpPr>
          <p:cNvPr id="26" name="Полилиния 25"/>
          <p:cNvSpPr/>
          <p:nvPr/>
        </p:nvSpPr>
        <p:spPr>
          <a:xfrm>
            <a:off x="7510580" y="4203190"/>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7510580" y="5277174"/>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38,0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8303475" y="2055222"/>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2024</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8303475" y="3139793"/>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4,5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8303475" y="4203190"/>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8303475" y="5277174"/>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38,0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07502" y="3140968"/>
            <a:ext cx="4953999" cy="1008112"/>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dirty="0" smtClean="0">
                <a:solidFill>
                  <a:prstClr val="black"/>
                </a:solidFill>
                <a:latin typeface="Times New Roman" panose="02020603050405020304" pitchFamily="18" charset="0"/>
                <a:cs typeface="Times New Roman" panose="02020603050405020304" pitchFamily="18" charset="0"/>
              </a:rPr>
              <a:t>Уровень безработицы в среднем за год, % </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107503" y="4243242"/>
            <a:ext cx="4953999" cy="91064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dirty="0" smtClean="0">
                <a:solidFill>
                  <a:prstClr val="black"/>
                </a:solidFill>
                <a:latin typeface="Times New Roman" panose="02020603050405020304" pitchFamily="18" charset="0"/>
                <a:cs typeface="Times New Roman" panose="02020603050405020304" pitchFamily="18" charset="0"/>
              </a:rPr>
              <a:t>Уровень регистрируемой безработицы в  среднем за год, %</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33" name="Скругленный прямоугольник 32"/>
          <p:cNvSpPr/>
          <p:nvPr/>
        </p:nvSpPr>
        <p:spPr>
          <a:xfrm>
            <a:off x="107502" y="5301208"/>
            <a:ext cx="4953999" cy="1008112"/>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dirty="0" smtClean="0">
                <a:solidFill>
                  <a:prstClr val="black"/>
                </a:solidFill>
                <a:latin typeface="Times New Roman" panose="02020603050405020304" pitchFamily="18" charset="0"/>
                <a:cs typeface="Times New Roman" panose="02020603050405020304" pitchFamily="18" charset="0"/>
              </a:rPr>
              <a:t>Удельный вес работников, занятых во вредных и (или) опасных условиях труда, в общей численности работников, %</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131539" y="1803593"/>
            <a:ext cx="2592288"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rgbClr val="4E67C8">
                    <a:lumMod val="50000"/>
                  </a:srgbClr>
                </a:solidFill>
                <a:latin typeface="Times New Roman" panose="02020603050405020304" pitchFamily="18" charset="0"/>
                <a:cs typeface="Times New Roman" panose="02020603050405020304" pitchFamily="18" charset="0"/>
              </a:rPr>
              <a:t>Основные индикаторы</a:t>
            </a:r>
            <a:endParaRPr lang="ru-RU" sz="1400" b="1" dirty="0">
              <a:solidFill>
                <a:srgbClr val="4E67C8">
                  <a:lumMod val="50000"/>
                </a:srgbClr>
              </a:solidFill>
              <a:latin typeface="Times New Roman" panose="02020603050405020304" pitchFamily="18" charset="0"/>
              <a:cs typeface="Times New Roman" panose="02020603050405020304" pitchFamily="18" charset="0"/>
            </a:endParaRPr>
          </a:p>
        </p:txBody>
      </p:sp>
      <p:sp>
        <p:nvSpPr>
          <p:cNvPr id="6" name="Номер слайда 5"/>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51</a:t>
            </a:fld>
            <a:endParaRPr lang="ru-RU" dirty="0">
              <a:solidFill>
                <a:prstClr val="black"/>
              </a:solidFill>
            </a:endParaRPr>
          </a:p>
        </p:txBody>
      </p:sp>
      <p:sp>
        <p:nvSpPr>
          <p:cNvPr id="12" name="Заголовок 1"/>
          <p:cNvSpPr txBox="1">
            <a:spLocks/>
          </p:cNvSpPr>
          <p:nvPr/>
        </p:nvSpPr>
        <p:spPr>
          <a:xfrm>
            <a:off x="259728" y="0"/>
            <a:ext cx="690456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Clr>
                <a:srgbClr val="F14124">
                  <a:lumMod val="75000"/>
                </a:srgbClr>
              </a:buClr>
              <a:buFont typeface="Georgia" pitchFamily="18" charset="0"/>
              <a:buNone/>
            </a:pPr>
            <a:r>
              <a:rPr lang="ru-RU" sz="1800" dirty="0" smtClean="0">
                <a:solidFill>
                  <a:prstClr val="black"/>
                </a:solidFill>
                <a:effectLst/>
                <a:latin typeface="Times New Roman" panose="02020603050405020304" pitchFamily="18" charset="0"/>
                <a:cs typeface="Times New Roman" panose="02020603050405020304" pitchFamily="18" charset="0"/>
              </a:rPr>
              <a:t>«Содействие занятости населения»</a:t>
            </a:r>
            <a:endParaRPr lang="ru-RU" sz="1800" dirty="0">
              <a:solidFill>
                <a:prstClr val="black"/>
              </a:solidFill>
              <a:effectLst/>
              <a:latin typeface="Times New Roman" panose="02020603050405020304" pitchFamily="18" charset="0"/>
              <a:cs typeface="Times New Roman" panose="02020603050405020304" pitchFamily="18" charset="0"/>
            </a:endParaRP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pic>
        <p:nvPicPr>
          <p:cNvPr id="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7311" y="908720"/>
            <a:ext cx="2254190" cy="20266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68091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C:\Users\e.babaeva\Desktop\img_00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743899"/>
            <a:ext cx="2796448" cy="17606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schemeClr val="tx1"/>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07504" y="6230638"/>
            <a:ext cx="4104456" cy="400110"/>
          </a:xfrm>
          <a:prstGeom prst="rect">
            <a:avLst/>
          </a:prstGeom>
        </p:spPr>
        <p:txBody>
          <a:bodyPr wrap="square">
            <a:spAutoFit/>
          </a:bodyPr>
          <a:lstStyle/>
          <a:p>
            <a:endParaRPr lang="ru-RU" sz="1000" i="1" dirty="0">
              <a:latin typeface="Times New Roman" panose="02020603050405020304" pitchFamily="18" charset="0"/>
              <a:cs typeface="Times New Roman" panose="02020603050405020304" pitchFamily="18" charset="0"/>
            </a:endParaRPr>
          </a:p>
          <a:p>
            <a:endParaRPr lang="ru-RU" sz="1000" i="1" dirty="0">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47779" y="717195"/>
            <a:ext cx="6152413" cy="181408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600" b="1" i="1" dirty="0" smtClean="0">
                <a:solidFill>
                  <a:schemeClr val="tx1"/>
                </a:solidFill>
                <a:latin typeface="Times New Roman" panose="02020603050405020304" pitchFamily="18" charset="0"/>
                <a:cs typeface="Times New Roman" panose="02020603050405020304" pitchFamily="18" charset="0"/>
              </a:rPr>
              <a:t>Цели программы:</a:t>
            </a:r>
            <a:r>
              <a:rPr lang="ru-RU" sz="1600" dirty="0" smtClean="0">
                <a:solidFill>
                  <a:schemeClr val="tx1"/>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pPr>
            <a:r>
              <a:rPr lang="ru-RU" sz="1350" dirty="0">
                <a:solidFill>
                  <a:schemeClr val="tx1"/>
                </a:solidFill>
                <a:latin typeface="Times New Roman" panose="02020603050405020304" pitchFamily="18" charset="0"/>
                <a:cs typeface="Times New Roman" panose="02020603050405020304" pitchFamily="18" charset="0"/>
              </a:rPr>
              <a:t>активизация культурного потенциала Чувашской </a:t>
            </a:r>
            <a:r>
              <a:rPr lang="ru-RU" sz="1350" dirty="0" smtClean="0">
                <a:solidFill>
                  <a:schemeClr val="tx1"/>
                </a:solidFill>
                <a:latin typeface="Times New Roman" panose="02020603050405020304" pitchFamily="18" charset="0"/>
                <a:cs typeface="Times New Roman" panose="02020603050405020304" pitchFamily="18" charset="0"/>
              </a:rPr>
              <a:t>Республики</a:t>
            </a:r>
            <a:r>
              <a:rPr lang="ru-RU" sz="1350" dirty="0">
                <a:solidFill>
                  <a:schemeClr val="tx1"/>
                </a:solidFill>
                <a:latin typeface="Times New Roman" panose="02020603050405020304" pitchFamily="18" charset="0"/>
                <a:cs typeface="Times New Roman" panose="02020603050405020304" pitchFamily="18" charset="0"/>
              </a:rPr>
              <a:t>;</a:t>
            </a:r>
            <a:endParaRPr lang="ru-RU" sz="1350" dirty="0" smtClean="0">
              <a:solidFill>
                <a:schemeClr val="tx1"/>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ru-RU" sz="1350" dirty="0">
                <a:solidFill>
                  <a:schemeClr val="tx1"/>
                </a:solidFill>
                <a:latin typeface="Times New Roman" panose="02020603050405020304" pitchFamily="18" charset="0"/>
                <a:cs typeface="Times New Roman" panose="02020603050405020304" pitchFamily="18" charset="0"/>
              </a:rPr>
              <a:t>повышение роли институтов гражданского общества как субъектов культурной политики;</a:t>
            </a:r>
            <a:endParaRPr lang="ru-RU" sz="1350" dirty="0" smtClean="0">
              <a:solidFill>
                <a:schemeClr val="tx1"/>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ru-RU" sz="1350" dirty="0">
                <a:solidFill>
                  <a:schemeClr val="tx1"/>
                </a:solidFill>
                <a:latin typeface="Times New Roman" panose="02020603050405020304" pitchFamily="18" charset="0"/>
                <a:cs typeface="Times New Roman" panose="02020603050405020304" pitchFamily="18" charset="0"/>
              </a:rPr>
              <a:t>содействие  формированию гармонично развитой </a:t>
            </a:r>
            <a:r>
              <a:rPr lang="ru-RU" sz="1350" dirty="0" smtClean="0">
                <a:solidFill>
                  <a:schemeClr val="tx1"/>
                </a:solidFill>
                <a:latin typeface="Times New Roman" panose="02020603050405020304" pitchFamily="18" charset="0"/>
                <a:cs typeface="Times New Roman" panose="02020603050405020304" pitchFamily="18" charset="0"/>
              </a:rPr>
              <a:t>личности</a:t>
            </a:r>
            <a:r>
              <a:rPr lang="ru-RU" sz="1350" dirty="0">
                <a:solidFill>
                  <a:schemeClr val="tx1"/>
                </a:solidFill>
                <a:latin typeface="Times New Roman" panose="02020603050405020304" pitchFamily="18" charset="0"/>
                <a:cs typeface="Times New Roman" panose="02020603050405020304" pitchFamily="18" charset="0"/>
              </a:rPr>
              <a:t>, способной к активному участию в реализации государственной культурной </a:t>
            </a:r>
            <a:r>
              <a:rPr lang="ru-RU" sz="1350" dirty="0" smtClean="0">
                <a:solidFill>
                  <a:schemeClr val="tx1"/>
                </a:solidFill>
                <a:latin typeface="Times New Roman" panose="02020603050405020304" pitchFamily="18" charset="0"/>
                <a:cs typeface="Times New Roman" panose="02020603050405020304" pitchFamily="18" charset="0"/>
              </a:rPr>
              <a:t>политики;</a:t>
            </a:r>
          </a:p>
          <a:p>
            <a:pPr marL="285750" indent="-285750" algn="just">
              <a:buFont typeface="Wingdings" panose="05000000000000000000" pitchFamily="2" charset="2"/>
              <a:buChar char="v"/>
            </a:pPr>
            <a:r>
              <a:rPr lang="ru-RU" sz="1350" dirty="0">
                <a:solidFill>
                  <a:schemeClr val="tx1"/>
                </a:solidFill>
                <a:latin typeface="Times New Roman" panose="02020603050405020304" pitchFamily="18" charset="0"/>
                <a:cs typeface="Times New Roman" panose="02020603050405020304" pitchFamily="18" charset="0"/>
              </a:rPr>
              <a:t>сохранение культурного наследия и создание условий для развития культуры.</a:t>
            </a:r>
          </a:p>
        </p:txBody>
      </p:sp>
      <p:sp>
        <p:nvSpPr>
          <p:cNvPr id="6" name="TextBox 5"/>
          <p:cNvSpPr txBox="1"/>
          <p:nvPr/>
        </p:nvSpPr>
        <p:spPr>
          <a:xfrm>
            <a:off x="147779" y="2903549"/>
            <a:ext cx="4209357" cy="323165"/>
          </a:xfrm>
          <a:prstGeom prst="rect">
            <a:avLst/>
          </a:prstGeom>
          <a:noFill/>
        </p:spPr>
        <p:txBody>
          <a:bodyPr wrap="none" rtlCol="0">
            <a:spAutoFit/>
          </a:bodyPr>
          <a:lstStyle/>
          <a:p>
            <a:r>
              <a:rPr lang="ru-RU" sz="1500" b="1" dirty="0" smtClean="0">
                <a:latin typeface="Times New Roman" panose="02020603050405020304" pitchFamily="18" charset="0"/>
                <a:cs typeface="Times New Roman" panose="02020603050405020304" pitchFamily="18" charset="0"/>
              </a:rPr>
              <a:t>Расходы республиканского бюджета, млн. руб.</a:t>
            </a:r>
            <a:endParaRPr lang="ru-RU" sz="1500" b="1" dirty="0">
              <a:latin typeface="Times New Roman" panose="02020603050405020304" pitchFamily="18" charset="0"/>
              <a:cs typeface="Times New Roman" panose="02020603050405020304" pitchFamily="18" charset="0"/>
            </a:endParaRPr>
          </a:p>
        </p:txBody>
      </p:sp>
      <p:graphicFrame>
        <p:nvGraphicFramePr>
          <p:cNvPr id="12" name="Диаграмма 11"/>
          <p:cNvGraphicFramePr>
            <a:graphicFrameLocks/>
          </p:cNvGraphicFramePr>
          <p:nvPr>
            <p:extLst>
              <p:ext uri="{D42A27DB-BD31-4B8C-83A1-F6EECF244321}">
                <p14:modId xmlns:p14="http://schemas.microsoft.com/office/powerpoint/2010/main" val="526777878"/>
              </p:ext>
            </p:extLst>
          </p:nvPr>
        </p:nvGraphicFramePr>
        <p:xfrm>
          <a:off x="147780" y="3356992"/>
          <a:ext cx="4856268" cy="3073700"/>
        </p:xfrm>
        <a:graphic>
          <a:graphicData uri="http://schemas.openxmlformats.org/drawingml/2006/chart">
            <c:chart xmlns:c="http://schemas.openxmlformats.org/drawingml/2006/chart" xmlns:r="http://schemas.openxmlformats.org/officeDocument/2006/relationships" r:id="rId4"/>
          </a:graphicData>
        </a:graphic>
      </p:graphicFrame>
      <p:sp>
        <p:nvSpPr>
          <p:cNvPr id="7" name="Номер слайда 6"/>
          <p:cNvSpPr>
            <a:spLocks noGrp="1"/>
          </p:cNvSpPr>
          <p:nvPr>
            <p:ph type="sldNum" sz="quarter" idx="12"/>
          </p:nvPr>
        </p:nvSpPr>
        <p:spPr/>
        <p:txBody>
          <a:bodyPr/>
          <a:lstStyle/>
          <a:p>
            <a:pPr>
              <a:defRPr/>
            </a:pPr>
            <a:fld id="{667CCBFA-BFB9-4E9F-B6F6-694D72409F22}" type="slidenum">
              <a:rPr lang="ru-RU" smtClean="0"/>
              <a:pPr>
                <a:defRPr/>
              </a:pPr>
              <a:t>52</a:t>
            </a:fld>
            <a:endParaRPr lang="ru-RU" dirty="0"/>
          </a:p>
        </p:txBody>
      </p:sp>
      <p:sp>
        <p:nvSpPr>
          <p:cNvPr id="15" name="Заголовок 1"/>
          <p:cNvSpPr txBox="1">
            <a:spLocks/>
          </p:cNvSpPr>
          <p:nvPr/>
        </p:nvSpPr>
        <p:spPr>
          <a:xfrm>
            <a:off x="259728" y="0"/>
            <a:ext cx="72646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«Развитие культуры и туризма»</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6" name="Прямая соединительная линия 15"/>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8" name="Полилиния 17"/>
          <p:cNvSpPr/>
          <p:nvPr/>
        </p:nvSpPr>
        <p:spPr>
          <a:xfrm>
            <a:off x="5004048" y="2679107"/>
            <a:ext cx="4032447" cy="372605"/>
          </a:xfrm>
          <a:custGeom>
            <a:avLst/>
            <a:gdLst>
              <a:gd name="connsiteX0" fmla="*/ 0 w 4145917"/>
              <a:gd name="connsiteY0" fmla="*/ 70616 h 706156"/>
              <a:gd name="connsiteX1" fmla="*/ 70616 w 4145917"/>
              <a:gd name="connsiteY1" fmla="*/ 0 h 706156"/>
              <a:gd name="connsiteX2" fmla="*/ 4075301 w 4145917"/>
              <a:gd name="connsiteY2" fmla="*/ 0 h 706156"/>
              <a:gd name="connsiteX3" fmla="*/ 4145917 w 4145917"/>
              <a:gd name="connsiteY3" fmla="*/ 70616 h 706156"/>
              <a:gd name="connsiteX4" fmla="*/ 4145917 w 4145917"/>
              <a:gd name="connsiteY4" fmla="*/ 635540 h 706156"/>
              <a:gd name="connsiteX5" fmla="*/ 4075301 w 4145917"/>
              <a:gd name="connsiteY5" fmla="*/ 706156 h 706156"/>
              <a:gd name="connsiteX6" fmla="*/ 70616 w 4145917"/>
              <a:gd name="connsiteY6" fmla="*/ 706156 h 706156"/>
              <a:gd name="connsiteX7" fmla="*/ 0 w 4145917"/>
              <a:gd name="connsiteY7" fmla="*/ 635540 h 706156"/>
              <a:gd name="connsiteX8" fmla="*/ 0 w 4145917"/>
              <a:gd name="connsiteY8" fmla="*/ 70616 h 70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5917" h="706156">
                <a:moveTo>
                  <a:pt x="0" y="70616"/>
                </a:moveTo>
                <a:cubicBezTo>
                  <a:pt x="0" y="31616"/>
                  <a:pt x="31616" y="0"/>
                  <a:pt x="70616" y="0"/>
                </a:cubicBezTo>
                <a:lnTo>
                  <a:pt x="4075301" y="0"/>
                </a:lnTo>
                <a:cubicBezTo>
                  <a:pt x="4114301" y="0"/>
                  <a:pt x="4145917" y="31616"/>
                  <a:pt x="4145917" y="70616"/>
                </a:cubicBezTo>
                <a:lnTo>
                  <a:pt x="4145917" y="635540"/>
                </a:lnTo>
                <a:cubicBezTo>
                  <a:pt x="4145917" y="674540"/>
                  <a:pt x="4114301" y="706156"/>
                  <a:pt x="4075301" y="706156"/>
                </a:cubicBezTo>
                <a:lnTo>
                  <a:pt x="70616" y="706156"/>
                </a:lnTo>
                <a:cubicBezTo>
                  <a:pt x="31616" y="706156"/>
                  <a:pt x="0" y="674540"/>
                  <a:pt x="0" y="635540"/>
                </a:cubicBezTo>
                <a:lnTo>
                  <a:pt x="0" y="7061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1643" tIns="81643" rIns="81643" bIns="81643" numCol="1" spcCol="1270" anchor="ctr" anchorCtr="0">
            <a:noAutofit/>
          </a:bodyPr>
          <a:lstStyle/>
          <a:p>
            <a:pPr lvl="0" algn="ctr" defTabSz="711200">
              <a:lnSpc>
                <a:spcPct val="90000"/>
              </a:lnSpc>
              <a:spcBef>
                <a:spcPct val="0"/>
              </a:spcBef>
              <a:spcAft>
                <a:spcPct val="35000"/>
              </a:spcAft>
            </a:pPr>
            <a:r>
              <a:rPr lang="ru-RU" sz="1300" b="1" i="1" kern="1200" dirty="0" smtClean="0">
                <a:solidFill>
                  <a:schemeClr val="tx1"/>
                </a:solidFill>
                <a:latin typeface="Times New Roman" panose="02020603050405020304" pitchFamily="18" charset="0"/>
                <a:cs typeface="Times New Roman" panose="02020603050405020304" pitchFamily="18" charset="0"/>
              </a:rPr>
              <a:t>Расходы в разрезе подпрограмм</a:t>
            </a:r>
            <a:r>
              <a:rPr lang="en-US" sz="1300" b="1" i="1" kern="1200" dirty="0" smtClean="0">
                <a:solidFill>
                  <a:schemeClr val="tx1"/>
                </a:solidFill>
                <a:latin typeface="Times New Roman" panose="02020603050405020304" pitchFamily="18" charset="0"/>
                <a:cs typeface="Times New Roman" panose="02020603050405020304" pitchFamily="18" charset="0"/>
              </a:rPr>
              <a:t> </a:t>
            </a:r>
            <a:r>
              <a:rPr lang="ru-RU" sz="1300" b="1" i="1" kern="1200" dirty="0" smtClean="0">
                <a:solidFill>
                  <a:schemeClr val="tx1"/>
                </a:solidFill>
                <a:latin typeface="Times New Roman" panose="02020603050405020304" pitchFamily="18" charset="0"/>
                <a:cs typeface="Times New Roman" panose="02020603050405020304" pitchFamily="18" charset="0"/>
              </a:rPr>
              <a:t>в 2021 году, млн. руб.</a:t>
            </a:r>
          </a:p>
        </p:txBody>
      </p:sp>
      <p:sp>
        <p:nvSpPr>
          <p:cNvPr id="20" name="Полилиния 19"/>
          <p:cNvSpPr/>
          <p:nvPr/>
        </p:nvSpPr>
        <p:spPr>
          <a:xfrm>
            <a:off x="5020771" y="3621154"/>
            <a:ext cx="2720323" cy="422924"/>
          </a:xfrm>
          <a:custGeom>
            <a:avLst/>
            <a:gdLst>
              <a:gd name="connsiteX0" fmla="*/ 0 w 2414435"/>
              <a:gd name="connsiteY0" fmla="*/ 42292 h 422924"/>
              <a:gd name="connsiteX1" fmla="*/ 42292 w 2414435"/>
              <a:gd name="connsiteY1" fmla="*/ 0 h 422924"/>
              <a:gd name="connsiteX2" fmla="*/ 2372143 w 2414435"/>
              <a:gd name="connsiteY2" fmla="*/ 0 h 422924"/>
              <a:gd name="connsiteX3" fmla="*/ 2414435 w 2414435"/>
              <a:gd name="connsiteY3" fmla="*/ 42292 h 422924"/>
              <a:gd name="connsiteX4" fmla="*/ 2414435 w 2414435"/>
              <a:gd name="connsiteY4" fmla="*/ 380632 h 422924"/>
              <a:gd name="connsiteX5" fmla="*/ 2372143 w 2414435"/>
              <a:gd name="connsiteY5" fmla="*/ 422924 h 422924"/>
              <a:gd name="connsiteX6" fmla="*/ 42292 w 2414435"/>
              <a:gd name="connsiteY6" fmla="*/ 422924 h 422924"/>
              <a:gd name="connsiteX7" fmla="*/ 0 w 2414435"/>
              <a:gd name="connsiteY7" fmla="*/ 380632 h 422924"/>
              <a:gd name="connsiteX8" fmla="*/ 0 w 2414435"/>
              <a:gd name="connsiteY8" fmla="*/ 42292 h 42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435" h="422924">
                <a:moveTo>
                  <a:pt x="0" y="42292"/>
                </a:moveTo>
                <a:cubicBezTo>
                  <a:pt x="0" y="18935"/>
                  <a:pt x="18935" y="0"/>
                  <a:pt x="42292" y="0"/>
                </a:cubicBezTo>
                <a:lnTo>
                  <a:pt x="2372143" y="0"/>
                </a:lnTo>
                <a:cubicBezTo>
                  <a:pt x="2395500" y="0"/>
                  <a:pt x="2414435" y="18935"/>
                  <a:pt x="2414435" y="42292"/>
                </a:cubicBezTo>
                <a:lnTo>
                  <a:pt x="2414435" y="380632"/>
                </a:lnTo>
                <a:cubicBezTo>
                  <a:pt x="2414435" y="403989"/>
                  <a:pt x="2395500" y="422924"/>
                  <a:pt x="2372143" y="422924"/>
                </a:cubicBezTo>
                <a:lnTo>
                  <a:pt x="42292" y="422924"/>
                </a:lnTo>
                <a:cubicBezTo>
                  <a:pt x="18935" y="422924"/>
                  <a:pt x="0" y="403989"/>
                  <a:pt x="0" y="380632"/>
                </a:cubicBezTo>
                <a:lnTo>
                  <a:pt x="0" y="4229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8107" tIns="58107" rIns="58107" bIns="58107"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Развитие культуры в Чувашской Республике</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4995728" y="4082681"/>
            <a:ext cx="2728642" cy="590345"/>
          </a:xfrm>
          <a:custGeom>
            <a:avLst/>
            <a:gdLst>
              <a:gd name="connsiteX0" fmla="*/ 0 w 2395637"/>
              <a:gd name="connsiteY0" fmla="*/ 70616 h 706156"/>
              <a:gd name="connsiteX1" fmla="*/ 70616 w 2395637"/>
              <a:gd name="connsiteY1" fmla="*/ 0 h 706156"/>
              <a:gd name="connsiteX2" fmla="*/ 2325021 w 2395637"/>
              <a:gd name="connsiteY2" fmla="*/ 0 h 706156"/>
              <a:gd name="connsiteX3" fmla="*/ 2395637 w 2395637"/>
              <a:gd name="connsiteY3" fmla="*/ 70616 h 706156"/>
              <a:gd name="connsiteX4" fmla="*/ 2395637 w 2395637"/>
              <a:gd name="connsiteY4" fmla="*/ 635540 h 706156"/>
              <a:gd name="connsiteX5" fmla="*/ 2325021 w 2395637"/>
              <a:gd name="connsiteY5" fmla="*/ 706156 h 706156"/>
              <a:gd name="connsiteX6" fmla="*/ 70616 w 2395637"/>
              <a:gd name="connsiteY6" fmla="*/ 706156 h 706156"/>
              <a:gd name="connsiteX7" fmla="*/ 0 w 2395637"/>
              <a:gd name="connsiteY7" fmla="*/ 635540 h 706156"/>
              <a:gd name="connsiteX8" fmla="*/ 0 w 2395637"/>
              <a:gd name="connsiteY8" fmla="*/ 70616 h 70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5637" h="706156">
                <a:moveTo>
                  <a:pt x="0" y="70616"/>
                </a:moveTo>
                <a:cubicBezTo>
                  <a:pt x="0" y="31616"/>
                  <a:pt x="31616" y="0"/>
                  <a:pt x="70616" y="0"/>
                </a:cubicBezTo>
                <a:lnTo>
                  <a:pt x="2325021" y="0"/>
                </a:lnTo>
                <a:cubicBezTo>
                  <a:pt x="2364021" y="0"/>
                  <a:pt x="2395637" y="31616"/>
                  <a:pt x="2395637" y="70616"/>
                </a:cubicBezTo>
                <a:lnTo>
                  <a:pt x="2395637" y="635540"/>
                </a:lnTo>
                <a:cubicBezTo>
                  <a:pt x="2395637" y="674540"/>
                  <a:pt x="2364021" y="706156"/>
                  <a:pt x="2325021" y="706156"/>
                </a:cubicBezTo>
                <a:lnTo>
                  <a:pt x="70616" y="706156"/>
                </a:lnTo>
                <a:cubicBezTo>
                  <a:pt x="31616" y="706156"/>
                  <a:pt x="0" y="674540"/>
                  <a:pt x="0" y="635540"/>
                </a:cubicBezTo>
                <a:lnTo>
                  <a:pt x="0" y="7061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403" tIns="66403" rIns="66403" bIns="66403"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Укрепление единства российской нации и этно-культурное развитие народов Чувашской Республики</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5004048" y="5231783"/>
            <a:ext cx="2720322" cy="266959"/>
          </a:xfrm>
          <a:custGeom>
            <a:avLst/>
            <a:gdLst>
              <a:gd name="connsiteX0" fmla="*/ 0 w 2358478"/>
              <a:gd name="connsiteY0" fmla="*/ 40690 h 406901"/>
              <a:gd name="connsiteX1" fmla="*/ 40690 w 2358478"/>
              <a:gd name="connsiteY1" fmla="*/ 0 h 406901"/>
              <a:gd name="connsiteX2" fmla="*/ 2317788 w 2358478"/>
              <a:gd name="connsiteY2" fmla="*/ 0 h 406901"/>
              <a:gd name="connsiteX3" fmla="*/ 2358478 w 2358478"/>
              <a:gd name="connsiteY3" fmla="*/ 40690 h 406901"/>
              <a:gd name="connsiteX4" fmla="*/ 2358478 w 2358478"/>
              <a:gd name="connsiteY4" fmla="*/ 366211 h 406901"/>
              <a:gd name="connsiteX5" fmla="*/ 2317788 w 2358478"/>
              <a:gd name="connsiteY5" fmla="*/ 406901 h 406901"/>
              <a:gd name="connsiteX6" fmla="*/ 40690 w 2358478"/>
              <a:gd name="connsiteY6" fmla="*/ 406901 h 406901"/>
              <a:gd name="connsiteX7" fmla="*/ 0 w 2358478"/>
              <a:gd name="connsiteY7" fmla="*/ 366211 h 406901"/>
              <a:gd name="connsiteX8" fmla="*/ 0 w 2358478"/>
              <a:gd name="connsiteY8" fmla="*/ 40690 h 40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478" h="406901">
                <a:moveTo>
                  <a:pt x="0" y="40690"/>
                </a:moveTo>
                <a:cubicBezTo>
                  <a:pt x="0" y="18218"/>
                  <a:pt x="18218" y="0"/>
                  <a:pt x="40690" y="0"/>
                </a:cubicBezTo>
                <a:lnTo>
                  <a:pt x="2317788" y="0"/>
                </a:lnTo>
                <a:cubicBezTo>
                  <a:pt x="2340260" y="0"/>
                  <a:pt x="2358478" y="18218"/>
                  <a:pt x="2358478" y="40690"/>
                </a:cubicBezTo>
                <a:lnTo>
                  <a:pt x="2358478" y="366211"/>
                </a:lnTo>
                <a:cubicBezTo>
                  <a:pt x="2358478" y="388683"/>
                  <a:pt x="2340260" y="406901"/>
                  <a:pt x="2317788" y="406901"/>
                </a:cubicBezTo>
                <a:lnTo>
                  <a:pt x="40690" y="406901"/>
                </a:lnTo>
                <a:cubicBezTo>
                  <a:pt x="18218" y="406901"/>
                  <a:pt x="0" y="388683"/>
                  <a:pt x="0" y="366211"/>
                </a:cubicBezTo>
                <a:lnTo>
                  <a:pt x="0" y="4069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638" tIns="57638" rIns="57638" bIns="57638"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Туризм</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5004048" y="6057499"/>
            <a:ext cx="2720322" cy="421498"/>
          </a:xfrm>
          <a:custGeom>
            <a:avLst/>
            <a:gdLst>
              <a:gd name="connsiteX0" fmla="*/ 0 w 2358478"/>
              <a:gd name="connsiteY0" fmla="*/ 70616 h 706156"/>
              <a:gd name="connsiteX1" fmla="*/ 70616 w 2358478"/>
              <a:gd name="connsiteY1" fmla="*/ 0 h 706156"/>
              <a:gd name="connsiteX2" fmla="*/ 2287862 w 2358478"/>
              <a:gd name="connsiteY2" fmla="*/ 0 h 706156"/>
              <a:gd name="connsiteX3" fmla="*/ 2358478 w 2358478"/>
              <a:gd name="connsiteY3" fmla="*/ 70616 h 706156"/>
              <a:gd name="connsiteX4" fmla="*/ 2358478 w 2358478"/>
              <a:gd name="connsiteY4" fmla="*/ 635540 h 706156"/>
              <a:gd name="connsiteX5" fmla="*/ 2287862 w 2358478"/>
              <a:gd name="connsiteY5" fmla="*/ 706156 h 706156"/>
              <a:gd name="connsiteX6" fmla="*/ 70616 w 2358478"/>
              <a:gd name="connsiteY6" fmla="*/ 706156 h 706156"/>
              <a:gd name="connsiteX7" fmla="*/ 0 w 2358478"/>
              <a:gd name="connsiteY7" fmla="*/ 635540 h 706156"/>
              <a:gd name="connsiteX8" fmla="*/ 0 w 2358478"/>
              <a:gd name="connsiteY8" fmla="*/ 70616 h 70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478" h="706156">
                <a:moveTo>
                  <a:pt x="0" y="70616"/>
                </a:moveTo>
                <a:cubicBezTo>
                  <a:pt x="0" y="31616"/>
                  <a:pt x="31616" y="0"/>
                  <a:pt x="70616" y="0"/>
                </a:cubicBezTo>
                <a:lnTo>
                  <a:pt x="2287862" y="0"/>
                </a:lnTo>
                <a:cubicBezTo>
                  <a:pt x="2326862" y="0"/>
                  <a:pt x="2358478" y="31616"/>
                  <a:pt x="2358478" y="70616"/>
                </a:cubicBezTo>
                <a:lnTo>
                  <a:pt x="2358478" y="635540"/>
                </a:lnTo>
                <a:cubicBezTo>
                  <a:pt x="2358478" y="674540"/>
                  <a:pt x="2326862" y="706156"/>
                  <a:pt x="2287862" y="706156"/>
                </a:cubicBezTo>
                <a:lnTo>
                  <a:pt x="70616" y="706156"/>
                </a:lnTo>
                <a:cubicBezTo>
                  <a:pt x="31616" y="706156"/>
                  <a:pt x="0" y="674540"/>
                  <a:pt x="0" y="635540"/>
                </a:cubicBezTo>
                <a:lnTo>
                  <a:pt x="0" y="7061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403" tIns="66403" rIns="66403" bIns="66403"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Обеспечение реализации государственной программы</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19" name="Полилиния 18"/>
          <p:cNvSpPr/>
          <p:nvPr/>
        </p:nvSpPr>
        <p:spPr>
          <a:xfrm>
            <a:off x="5015007" y="3170538"/>
            <a:ext cx="2717925" cy="385761"/>
          </a:xfrm>
          <a:custGeom>
            <a:avLst/>
            <a:gdLst>
              <a:gd name="connsiteX0" fmla="*/ 0 w 2423890"/>
              <a:gd name="connsiteY0" fmla="*/ 49092 h 490919"/>
              <a:gd name="connsiteX1" fmla="*/ 49092 w 2423890"/>
              <a:gd name="connsiteY1" fmla="*/ 0 h 490919"/>
              <a:gd name="connsiteX2" fmla="*/ 2374798 w 2423890"/>
              <a:gd name="connsiteY2" fmla="*/ 0 h 490919"/>
              <a:gd name="connsiteX3" fmla="*/ 2423890 w 2423890"/>
              <a:gd name="connsiteY3" fmla="*/ 49092 h 490919"/>
              <a:gd name="connsiteX4" fmla="*/ 2423890 w 2423890"/>
              <a:gd name="connsiteY4" fmla="*/ 441827 h 490919"/>
              <a:gd name="connsiteX5" fmla="*/ 2374798 w 2423890"/>
              <a:gd name="connsiteY5" fmla="*/ 490919 h 490919"/>
              <a:gd name="connsiteX6" fmla="*/ 49092 w 2423890"/>
              <a:gd name="connsiteY6" fmla="*/ 490919 h 490919"/>
              <a:gd name="connsiteX7" fmla="*/ 0 w 2423890"/>
              <a:gd name="connsiteY7" fmla="*/ 441827 h 490919"/>
              <a:gd name="connsiteX8" fmla="*/ 0 w 2423890"/>
              <a:gd name="connsiteY8" fmla="*/ 49092 h 49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3890" h="490919">
                <a:moveTo>
                  <a:pt x="0" y="49092"/>
                </a:moveTo>
                <a:cubicBezTo>
                  <a:pt x="0" y="21979"/>
                  <a:pt x="21979" y="0"/>
                  <a:pt x="49092" y="0"/>
                </a:cubicBezTo>
                <a:lnTo>
                  <a:pt x="2374798" y="0"/>
                </a:lnTo>
                <a:cubicBezTo>
                  <a:pt x="2401911" y="0"/>
                  <a:pt x="2423890" y="21979"/>
                  <a:pt x="2423890" y="49092"/>
                </a:cubicBezTo>
                <a:lnTo>
                  <a:pt x="2423890" y="441827"/>
                </a:lnTo>
                <a:cubicBezTo>
                  <a:pt x="2423890" y="468940"/>
                  <a:pt x="2401911" y="490919"/>
                  <a:pt x="2374798" y="490919"/>
                </a:cubicBezTo>
                <a:lnTo>
                  <a:pt x="49092" y="490919"/>
                </a:lnTo>
                <a:cubicBezTo>
                  <a:pt x="21979" y="490919"/>
                  <a:pt x="0" y="468940"/>
                  <a:pt x="0" y="441827"/>
                </a:cubicBezTo>
                <a:lnTo>
                  <a:pt x="0" y="4909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529" tIns="71529" rIns="71529" bIns="71529" numCol="1" spcCol="1270" anchor="ctr" anchorCtr="0">
            <a:noAutofit/>
          </a:bodyPr>
          <a:lstStyle/>
          <a:p>
            <a:pPr lvl="0" algn="ctr" defTabSz="6667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Подпрограмма</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grpSp>
        <p:nvGrpSpPr>
          <p:cNvPr id="3" name="Группа 2"/>
          <p:cNvGrpSpPr/>
          <p:nvPr/>
        </p:nvGrpSpPr>
        <p:grpSpPr>
          <a:xfrm>
            <a:off x="7772714" y="3174151"/>
            <a:ext cx="1263781" cy="385761"/>
            <a:chOff x="7522907" y="3172515"/>
            <a:chExt cx="1263781" cy="385761"/>
          </a:xfrm>
        </p:grpSpPr>
        <p:sp>
          <p:nvSpPr>
            <p:cNvPr id="24" name="Полилиния 23"/>
            <p:cNvSpPr/>
            <p:nvPr/>
          </p:nvSpPr>
          <p:spPr>
            <a:xfrm>
              <a:off x="7522907" y="3172515"/>
              <a:ext cx="612000" cy="385761"/>
            </a:xfrm>
            <a:custGeom>
              <a:avLst/>
              <a:gdLst>
                <a:gd name="connsiteX0" fmla="*/ 0 w 648923"/>
                <a:gd name="connsiteY0" fmla="*/ 49092 h 490919"/>
                <a:gd name="connsiteX1" fmla="*/ 49092 w 648923"/>
                <a:gd name="connsiteY1" fmla="*/ 0 h 490919"/>
                <a:gd name="connsiteX2" fmla="*/ 599831 w 648923"/>
                <a:gd name="connsiteY2" fmla="*/ 0 h 490919"/>
                <a:gd name="connsiteX3" fmla="*/ 648923 w 648923"/>
                <a:gd name="connsiteY3" fmla="*/ 49092 h 490919"/>
                <a:gd name="connsiteX4" fmla="*/ 648923 w 648923"/>
                <a:gd name="connsiteY4" fmla="*/ 441827 h 490919"/>
                <a:gd name="connsiteX5" fmla="*/ 599831 w 648923"/>
                <a:gd name="connsiteY5" fmla="*/ 490919 h 490919"/>
                <a:gd name="connsiteX6" fmla="*/ 49092 w 648923"/>
                <a:gd name="connsiteY6" fmla="*/ 490919 h 490919"/>
                <a:gd name="connsiteX7" fmla="*/ 0 w 648923"/>
                <a:gd name="connsiteY7" fmla="*/ 441827 h 490919"/>
                <a:gd name="connsiteX8" fmla="*/ 0 w 648923"/>
                <a:gd name="connsiteY8" fmla="*/ 49092 h 49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923" h="490919">
                  <a:moveTo>
                    <a:pt x="0" y="49092"/>
                  </a:moveTo>
                  <a:cubicBezTo>
                    <a:pt x="0" y="21979"/>
                    <a:pt x="21979" y="0"/>
                    <a:pt x="49092" y="0"/>
                  </a:cubicBezTo>
                  <a:lnTo>
                    <a:pt x="599831" y="0"/>
                  </a:lnTo>
                  <a:cubicBezTo>
                    <a:pt x="626944" y="0"/>
                    <a:pt x="648923" y="21979"/>
                    <a:pt x="648923" y="49092"/>
                  </a:cubicBezTo>
                  <a:lnTo>
                    <a:pt x="648923" y="441827"/>
                  </a:lnTo>
                  <a:cubicBezTo>
                    <a:pt x="648923" y="468940"/>
                    <a:pt x="626944" y="490919"/>
                    <a:pt x="599831" y="490919"/>
                  </a:cubicBezTo>
                  <a:lnTo>
                    <a:pt x="49092" y="490919"/>
                  </a:lnTo>
                  <a:cubicBezTo>
                    <a:pt x="21979" y="490919"/>
                    <a:pt x="0" y="468940"/>
                    <a:pt x="0" y="441827"/>
                  </a:cubicBezTo>
                  <a:lnTo>
                    <a:pt x="0" y="4909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529" tIns="71529" rIns="71529" bIns="71529" numCol="1" spcCol="1270" anchor="ctr" anchorCtr="0">
              <a:noAutofit/>
            </a:bodyPr>
            <a:lstStyle/>
            <a:p>
              <a:pPr lvl="0" algn="ctr" defTabSz="6667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План</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8174688" y="3172515"/>
              <a:ext cx="612000" cy="385761"/>
            </a:xfrm>
            <a:custGeom>
              <a:avLst/>
              <a:gdLst>
                <a:gd name="connsiteX0" fmla="*/ 0 w 648923"/>
                <a:gd name="connsiteY0" fmla="*/ 49092 h 490919"/>
                <a:gd name="connsiteX1" fmla="*/ 49092 w 648923"/>
                <a:gd name="connsiteY1" fmla="*/ 0 h 490919"/>
                <a:gd name="connsiteX2" fmla="*/ 599831 w 648923"/>
                <a:gd name="connsiteY2" fmla="*/ 0 h 490919"/>
                <a:gd name="connsiteX3" fmla="*/ 648923 w 648923"/>
                <a:gd name="connsiteY3" fmla="*/ 49092 h 490919"/>
                <a:gd name="connsiteX4" fmla="*/ 648923 w 648923"/>
                <a:gd name="connsiteY4" fmla="*/ 441827 h 490919"/>
                <a:gd name="connsiteX5" fmla="*/ 599831 w 648923"/>
                <a:gd name="connsiteY5" fmla="*/ 490919 h 490919"/>
                <a:gd name="connsiteX6" fmla="*/ 49092 w 648923"/>
                <a:gd name="connsiteY6" fmla="*/ 490919 h 490919"/>
                <a:gd name="connsiteX7" fmla="*/ 0 w 648923"/>
                <a:gd name="connsiteY7" fmla="*/ 441827 h 490919"/>
                <a:gd name="connsiteX8" fmla="*/ 0 w 648923"/>
                <a:gd name="connsiteY8" fmla="*/ 49092 h 49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923" h="490919">
                  <a:moveTo>
                    <a:pt x="0" y="49092"/>
                  </a:moveTo>
                  <a:cubicBezTo>
                    <a:pt x="0" y="21979"/>
                    <a:pt x="21979" y="0"/>
                    <a:pt x="49092" y="0"/>
                  </a:cubicBezTo>
                  <a:lnTo>
                    <a:pt x="599831" y="0"/>
                  </a:lnTo>
                  <a:cubicBezTo>
                    <a:pt x="626944" y="0"/>
                    <a:pt x="648923" y="21979"/>
                    <a:pt x="648923" y="49092"/>
                  </a:cubicBezTo>
                  <a:lnTo>
                    <a:pt x="648923" y="441827"/>
                  </a:lnTo>
                  <a:cubicBezTo>
                    <a:pt x="648923" y="468940"/>
                    <a:pt x="626944" y="490919"/>
                    <a:pt x="599831" y="490919"/>
                  </a:cubicBezTo>
                  <a:lnTo>
                    <a:pt x="49092" y="490919"/>
                  </a:lnTo>
                  <a:cubicBezTo>
                    <a:pt x="21979" y="490919"/>
                    <a:pt x="0" y="468940"/>
                    <a:pt x="0" y="441827"/>
                  </a:cubicBezTo>
                  <a:lnTo>
                    <a:pt x="0" y="4909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529" tIns="71529" rIns="71529" bIns="71529" numCol="1" spcCol="1270" anchor="ctr" anchorCtr="0">
              <a:noAutofit/>
            </a:bodyPr>
            <a:lstStyle/>
            <a:p>
              <a:pPr lvl="0" algn="ctr" defTabSz="6667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Факт</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grpSp>
      <p:sp>
        <p:nvSpPr>
          <p:cNvPr id="34" name="Полилиния 33"/>
          <p:cNvSpPr/>
          <p:nvPr/>
        </p:nvSpPr>
        <p:spPr>
          <a:xfrm>
            <a:off x="5012610" y="4711629"/>
            <a:ext cx="2720322" cy="454613"/>
          </a:xfrm>
          <a:custGeom>
            <a:avLst/>
            <a:gdLst>
              <a:gd name="connsiteX0" fmla="*/ 0 w 2358478"/>
              <a:gd name="connsiteY0" fmla="*/ 40690 h 406901"/>
              <a:gd name="connsiteX1" fmla="*/ 40690 w 2358478"/>
              <a:gd name="connsiteY1" fmla="*/ 0 h 406901"/>
              <a:gd name="connsiteX2" fmla="*/ 2317788 w 2358478"/>
              <a:gd name="connsiteY2" fmla="*/ 0 h 406901"/>
              <a:gd name="connsiteX3" fmla="*/ 2358478 w 2358478"/>
              <a:gd name="connsiteY3" fmla="*/ 40690 h 406901"/>
              <a:gd name="connsiteX4" fmla="*/ 2358478 w 2358478"/>
              <a:gd name="connsiteY4" fmla="*/ 366211 h 406901"/>
              <a:gd name="connsiteX5" fmla="*/ 2317788 w 2358478"/>
              <a:gd name="connsiteY5" fmla="*/ 406901 h 406901"/>
              <a:gd name="connsiteX6" fmla="*/ 40690 w 2358478"/>
              <a:gd name="connsiteY6" fmla="*/ 406901 h 406901"/>
              <a:gd name="connsiteX7" fmla="*/ 0 w 2358478"/>
              <a:gd name="connsiteY7" fmla="*/ 366211 h 406901"/>
              <a:gd name="connsiteX8" fmla="*/ 0 w 2358478"/>
              <a:gd name="connsiteY8" fmla="*/ 40690 h 40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478" h="406901">
                <a:moveTo>
                  <a:pt x="0" y="40690"/>
                </a:moveTo>
                <a:cubicBezTo>
                  <a:pt x="0" y="18218"/>
                  <a:pt x="18218" y="0"/>
                  <a:pt x="40690" y="0"/>
                </a:cubicBezTo>
                <a:lnTo>
                  <a:pt x="2317788" y="0"/>
                </a:lnTo>
                <a:cubicBezTo>
                  <a:pt x="2340260" y="0"/>
                  <a:pt x="2358478" y="18218"/>
                  <a:pt x="2358478" y="40690"/>
                </a:cubicBezTo>
                <a:lnTo>
                  <a:pt x="2358478" y="366211"/>
                </a:lnTo>
                <a:cubicBezTo>
                  <a:pt x="2358478" y="388683"/>
                  <a:pt x="2340260" y="406901"/>
                  <a:pt x="2317788" y="406901"/>
                </a:cubicBezTo>
                <a:lnTo>
                  <a:pt x="40690" y="406901"/>
                </a:lnTo>
                <a:cubicBezTo>
                  <a:pt x="18218" y="406901"/>
                  <a:pt x="0" y="388683"/>
                  <a:pt x="0" y="366211"/>
                </a:cubicBezTo>
                <a:lnTo>
                  <a:pt x="0" y="4069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638" tIns="57638" rIns="57638" bIns="57638" numCol="1" spcCol="1270" anchor="ctr" anchorCtr="0">
            <a:noAutofit/>
          </a:bodyPr>
          <a:lstStyle/>
          <a:p>
            <a:pPr lvl="0" algn="ctr" defTabSz="533400">
              <a:lnSpc>
                <a:spcPct val="90000"/>
              </a:lnSpc>
              <a:spcAft>
                <a:spcPct val="35000"/>
              </a:spcAft>
            </a:pPr>
            <a:r>
              <a:rPr lang="ru-RU" sz="1200" dirty="0">
                <a:solidFill>
                  <a:schemeClr val="tx1"/>
                </a:solidFill>
                <a:latin typeface="Times New Roman" panose="02020603050405020304" pitchFamily="18" charset="0"/>
                <a:cs typeface="Times New Roman" panose="02020603050405020304" pitchFamily="18" charset="0"/>
              </a:rPr>
              <a:t>Поддержка и развитие чтения в Чувашской Республике</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7774862" y="3621154"/>
            <a:ext cx="612000" cy="422924"/>
          </a:xfrm>
          <a:custGeom>
            <a:avLst/>
            <a:gdLst>
              <a:gd name="connsiteX0" fmla="*/ 0 w 653563"/>
              <a:gd name="connsiteY0" fmla="*/ 42292 h 422924"/>
              <a:gd name="connsiteX1" fmla="*/ 42292 w 653563"/>
              <a:gd name="connsiteY1" fmla="*/ 0 h 422924"/>
              <a:gd name="connsiteX2" fmla="*/ 611271 w 653563"/>
              <a:gd name="connsiteY2" fmla="*/ 0 h 422924"/>
              <a:gd name="connsiteX3" fmla="*/ 653563 w 653563"/>
              <a:gd name="connsiteY3" fmla="*/ 42292 h 422924"/>
              <a:gd name="connsiteX4" fmla="*/ 653563 w 653563"/>
              <a:gd name="connsiteY4" fmla="*/ 380632 h 422924"/>
              <a:gd name="connsiteX5" fmla="*/ 611271 w 653563"/>
              <a:gd name="connsiteY5" fmla="*/ 422924 h 422924"/>
              <a:gd name="connsiteX6" fmla="*/ 42292 w 653563"/>
              <a:gd name="connsiteY6" fmla="*/ 422924 h 422924"/>
              <a:gd name="connsiteX7" fmla="*/ 0 w 653563"/>
              <a:gd name="connsiteY7" fmla="*/ 380632 h 422924"/>
              <a:gd name="connsiteX8" fmla="*/ 0 w 653563"/>
              <a:gd name="connsiteY8" fmla="*/ 42292 h 42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563" h="422924">
                <a:moveTo>
                  <a:pt x="0" y="42292"/>
                </a:moveTo>
                <a:cubicBezTo>
                  <a:pt x="0" y="18935"/>
                  <a:pt x="18935" y="0"/>
                  <a:pt x="42292" y="0"/>
                </a:cubicBezTo>
                <a:lnTo>
                  <a:pt x="611271" y="0"/>
                </a:lnTo>
                <a:cubicBezTo>
                  <a:pt x="634628" y="0"/>
                  <a:pt x="653563" y="18935"/>
                  <a:pt x="653563" y="42292"/>
                </a:cubicBezTo>
                <a:lnTo>
                  <a:pt x="653563" y="380632"/>
                </a:lnTo>
                <a:cubicBezTo>
                  <a:pt x="653563" y="403989"/>
                  <a:pt x="634628" y="422924"/>
                  <a:pt x="611271" y="422924"/>
                </a:cubicBezTo>
                <a:lnTo>
                  <a:pt x="42292" y="422924"/>
                </a:lnTo>
                <a:cubicBezTo>
                  <a:pt x="18935" y="422924"/>
                  <a:pt x="0" y="403989"/>
                  <a:pt x="0" y="380632"/>
                </a:cubicBezTo>
                <a:lnTo>
                  <a:pt x="0" y="4229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727" tIns="65727" rIns="65727" bIns="65727" numCol="1" spcCol="1270" anchor="ctr" anchorCtr="0">
            <a:noAutofit/>
          </a:bodyPr>
          <a:lstStyle/>
          <a:p>
            <a:pPr lvl="0" algn="ctr" defTabSz="6223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2 193,3</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7764152" y="4082682"/>
            <a:ext cx="612000" cy="590345"/>
          </a:xfrm>
          <a:custGeom>
            <a:avLst/>
            <a:gdLst>
              <a:gd name="connsiteX0" fmla="*/ 0 w 654823"/>
              <a:gd name="connsiteY0" fmla="*/ 65482 h 706156"/>
              <a:gd name="connsiteX1" fmla="*/ 65482 w 654823"/>
              <a:gd name="connsiteY1" fmla="*/ 0 h 706156"/>
              <a:gd name="connsiteX2" fmla="*/ 589341 w 654823"/>
              <a:gd name="connsiteY2" fmla="*/ 0 h 706156"/>
              <a:gd name="connsiteX3" fmla="*/ 654823 w 654823"/>
              <a:gd name="connsiteY3" fmla="*/ 65482 h 706156"/>
              <a:gd name="connsiteX4" fmla="*/ 654823 w 654823"/>
              <a:gd name="connsiteY4" fmla="*/ 640674 h 706156"/>
              <a:gd name="connsiteX5" fmla="*/ 589341 w 654823"/>
              <a:gd name="connsiteY5" fmla="*/ 706156 h 706156"/>
              <a:gd name="connsiteX6" fmla="*/ 65482 w 654823"/>
              <a:gd name="connsiteY6" fmla="*/ 706156 h 706156"/>
              <a:gd name="connsiteX7" fmla="*/ 0 w 654823"/>
              <a:gd name="connsiteY7" fmla="*/ 640674 h 706156"/>
              <a:gd name="connsiteX8" fmla="*/ 0 w 654823"/>
              <a:gd name="connsiteY8" fmla="*/ 65482 h 70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823" h="706156">
                <a:moveTo>
                  <a:pt x="0" y="65482"/>
                </a:moveTo>
                <a:cubicBezTo>
                  <a:pt x="0" y="29317"/>
                  <a:pt x="29317" y="0"/>
                  <a:pt x="65482" y="0"/>
                </a:cubicBezTo>
                <a:lnTo>
                  <a:pt x="589341" y="0"/>
                </a:lnTo>
                <a:cubicBezTo>
                  <a:pt x="625506" y="0"/>
                  <a:pt x="654823" y="29317"/>
                  <a:pt x="654823" y="65482"/>
                </a:cubicBezTo>
                <a:lnTo>
                  <a:pt x="654823" y="640674"/>
                </a:lnTo>
                <a:cubicBezTo>
                  <a:pt x="654823" y="676839"/>
                  <a:pt x="625506" y="706156"/>
                  <a:pt x="589341" y="706156"/>
                </a:cubicBezTo>
                <a:lnTo>
                  <a:pt x="65482" y="706156"/>
                </a:lnTo>
                <a:cubicBezTo>
                  <a:pt x="29317" y="706156"/>
                  <a:pt x="0" y="676839"/>
                  <a:pt x="0" y="640674"/>
                </a:cubicBezTo>
                <a:lnTo>
                  <a:pt x="0" y="6548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2519" tIns="72519" rIns="72519" bIns="72519" numCol="1" spcCol="1270" anchor="ctr" anchorCtr="0">
            <a:noAutofit/>
          </a:bodyPr>
          <a:lstStyle/>
          <a:p>
            <a:pPr lvl="0" algn="ctr" defTabSz="6223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35,7</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7764152" y="5231783"/>
            <a:ext cx="621409" cy="275966"/>
          </a:xfrm>
          <a:custGeom>
            <a:avLst/>
            <a:gdLst>
              <a:gd name="connsiteX0" fmla="*/ 0 w 657402"/>
              <a:gd name="connsiteY0" fmla="*/ 40690 h 406901"/>
              <a:gd name="connsiteX1" fmla="*/ 40690 w 657402"/>
              <a:gd name="connsiteY1" fmla="*/ 0 h 406901"/>
              <a:gd name="connsiteX2" fmla="*/ 616712 w 657402"/>
              <a:gd name="connsiteY2" fmla="*/ 0 h 406901"/>
              <a:gd name="connsiteX3" fmla="*/ 657402 w 657402"/>
              <a:gd name="connsiteY3" fmla="*/ 40690 h 406901"/>
              <a:gd name="connsiteX4" fmla="*/ 657402 w 657402"/>
              <a:gd name="connsiteY4" fmla="*/ 366211 h 406901"/>
              <a:gd name="connsiteX5" fmla="*/ 616712 w 657402"/>
              <a:gd name="connsiteY5" fmla="*/ 406901 h 406901"/>
              <a:gd name="connsiteX6" fmla="*/ 40690 w 657402"/>
              <a:gd name="connsiteY6" fmla="*/ 406901 h 406901"/>
              <a:gd name="connsiteX7" fmla="*/ 0 w 657402"/>
              <a:gd name="connsiteY7" fmla="*/ 366211 h 406901"/>
              <a:gd name="connsiteX8" fmla="*/ 0 w 657402"/>
              <a:gd name="connsiteY8" fmla="*/ 40690 h 40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02" h="406901">
                <a:moveTo>
                  <a:pt x="0" y="40690"/>
                </a:moveTo>
                <a:cubicBezTo>
                  <a:pt x="0" y="18218"/>
                  <a:pt x="18218" y="0"/>
                  <a:pt x="40690" y="0"/>
                </a:cubicBezTo>
                <a:lnTo>
                  <a:pt x="616712" y="0"/>
                </a:lnTo>
                <a:cubicBezTo>
                  <a:pt x="639184" y="0"/>
                  <a:pt x="657402" y="18218"/>
                  <a:pt x="657402" y="40690"/>
                </a:cubicBezTo>
                <a:lnTo>
                  <a:pt x="657402" y="366211"/>
                </a:lnTo>
                <a:cubicBezTo>
                  <a:pt x="657402" y="388683"/>
                  <a:pt x="639184" y="406901"/>
                  <a:pt x="616712" y="406901"/>
                </a:cubicBezTo>
                <a:lnTo>
                  <a:pt x="40690" y="406901"/>
                </a:lnTo>
                <a:cubicBezTo>
                  <a:pt x="18218" y="406901"/>
                  <a:pt x="0" y="388683"/>
                  <a:pt x="0" y="366211"/>
                </a:cubicBezTo>
                <a:lnTo>
                  <a:pt x="0" y="4069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258" tIns="65258" rIns="65258" bIns="65258" numCol="1" spcCol="1270" anchor="ctr" anchorCtr="0">
            <a:noAutofit/>
          </a:bodyPr>
          <a:lstStyle/>
          <a:p>
            <a:pPr lvl="0" algn="ctr" defTabSz="6223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820,0</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7772400" y="6057498"/>
            <a:ext cx="603752" cy="415904"/>
          </a:xfrm>
          <a:custGeom>
            <a:avLst/>
            <a:gdLst>
              <a:gd name="connsiteX0" fmla="*/ 0 w 683605"/>
              <a:gd name="connsiteY0" fmla="*/ 68361 h 706156"/>
              <a:gd name="connsiteX1" fmla="*/ 68361 w 683605"/>
              <a:gd name="connsiteY1" fmla="*/ 0 h 706156"/>
              <a:gd name="connsiteX2" fmla="*/ 615245 w 683605"/>
              <a:gd name="connsiteY2" fmla="*/ 0 h 706156"/>
              <a:gd name="connsiteX3" fmla="*/ 683606 w 683605"/>
              <a:gd name="connsiteY3" fmla="*/ 68361 h 706156"/>
              <a:gd name="connsiteX4" fmla="*/ 683605 w 683605"/>
              <a:gd name="connsiteY4" fmla="*/ 637796 h 706156"/>
              <a:gd name="connsiteX5" fmla="*/ 615244 w 683605"/>
              <a:gd name="connsiteY5" fmla="*/ 706157 h 706156"/>
              <a:gd name="connsiteX6" fmla="*/ 68361 w 683605"/>
              <a:gd name="connsiteY6" fmla="*/ 706156 h 706156"/>
              <a:gd name="connsiteX7" fmla="*/ 0 w 683605"/>
              <a:gd name="connsiteY7" fmla="*/ 637795 h 706156"/>
              <a:gd name="connsiteX8" fmla="*/ 0 w 683605"/>
              <a:gd name="connsiteY8" fmla="*/ 68361 h 70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3605" h="706156">
                <a:moveTo>
                  <a:pt x="0" y="68361"/>
                </a:moveTo>
                <a:cubicBezTo>
                  <a:pt x="0" y="30606"/>
                  <a:pt x="30606" y="0"/>
                  <a:pt x="68361" y="0"/>
                </a:cubicBezTo>
                <a:lnTo>
                  <a:pt x="615245" y="0"/>
                </a:lnTo>
                <a:cubicBezTo>
                  <a:pt x="653000" y="0"/>
                  <a:pt x="683606" y="30606"/>
                  <a:pt x="683606" y="68361"/>
                </a:cubicBezTo>
                <a:cubicBezTo>
                  <a:pt x="683606" y="258173"/>
                  <a:pt x="683605" y="447984"/>
                  <a:pt x="683605" y="637796"/>
                </a:cubicBezTo>
                <a:cubicBezTo>
                  <a:pt x="683605" y="675551"/>
                  <a:pt x="652999" y="706157"/>
                  <a:pt x="615244" y="706157"/>
                </a:cubicBezTo>
                <a:lnTo>
                  <a:pt x="68361" y="706156"/>
                </a:lnTo>
                <a:cubicBezTo>
                  <a:pt x="30606" y="706156"/>
                  <a:pt x="0" y="675550"/>
                  <a:pt x="0" y="637795"/>
                </a:cubicBezTo>
                <a:lnTo>
                  <a:pt x="0" y="6836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3362" tIns="73362" rIns="73362" bIns="73362" numCol="1" spcCol="1270" anchor="ctr" anchorCtr="0">
            <a:noAutofit/>
          </a:bodyPr>
          <a:lstStyle/>
          <a:p>
            <a:pPr lvl="0" algn="ctr" defTabSz="6223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27,</a:t>
            </a:r>
            <a:r>
              <a:rPr lang="en-US" sz="1200" kern="1200" dirty="0" smtClean="0">
                <a:solidFill>
                  <a:schemeClr val="tx1"/>
                </a:solidFill>
                <a:latin typeface="Times New Roman" panose="02020603050405020304" pitchFamily="18" charset="0"/>
                <a:cs typeface="Times New Roman" panose="02020603050405020304" pitchFamily="18" charset="0"/>
              </a:rPr>
              <a:t>3</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8426643" y="3621154"/>
            <a:ext cx="601290" cy="422924"/>
          </a:xfrm>
          <a:custGeom>
            <a:avLst/>
            <a:gdLst>
              <a:gd name="connsiteX0" fmla="*/ 0 w 653563"/>
              <a:gd name="connsiteY0" fmla="*/ 42292 h 422924"/>
              <a:gd name="connsiteX1" fmla="*/ 42292 w 653563"/>
              <a:gd name="connsiteY1" fmla="*/ 0 h 422924"/>
              <a:gd name="connsiteX2" fmla="*/ 611271 w 653563"/>
              <a:gd name="connsiteY2" fmla="*/ 0 h 422924"/>
              <a:gd name="connsiteX3" fmla="*/ 653563 w 653563"/>
              <a:gd name="connsiteY3" fmla="*/ 42292 h 422924"/>
              <a:gd name="connsiteX4" fmla="*/ 653563 w 653563"/>
              <a:gd name="connsiteY4" fmla="*/ 380632 h 422924"/>
              <a:gd name="connsiteX5" fmla="*/ 611271 w 653563"/>
              <a:gd name="connsiteY5" fmla="*/ 422924 h 422924"/>
              <a:gd name="connsiteX6" fmla="*/ 42292 w 653563"/>
              <a:gd name="connsiteY6" fmla="*/ 422924 h 422924"/>
              <a:gd name="connsiteX7" fmla="*/ 0 w 653563"/>
              <a:gd name="connsiteY7" fmla="*/ 380632 h 422924"/>
              <a:gd name="connsiteX8" fmla="*/ 0 w 653563"/>
              <a:gd name="connsiteY8" fmla="*/ 42292 h 42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563" h="422924">
                <a:moveTo>
                  <a:pt x="0" y="42292"/>
                </a:moveTo>
                <a:cubicBezTo>
                  <a:pt x="0" y="18935"/>
                  <a:pt x="18935" y="0"/>
                  <a:pt x="42292" y="0"/>
                </a:cubicBezTo>
                <a:lnTo>
                  <a:pt x="611271" y="0"/>
                </a:lnTo>
                <a:cubicBezTo>
                  <a:pt x="634628" y="0"/>
                  <a:pt x="653563" y="18935"/>
                  <a:pt x="653563" y="42292"/>
                </a:cubicBezTo>
                <a:lnTo>
                  <a:pt x="653563" y="380632"/>
                </a:lnTo>
                <a:cubicBezTo>
                  <a:pt x="653563" y="403989"/>
                  <a:pt x="634628" y="422924"/>
                  <a:pt x="611271" y="422924"/>
                </a:cubicBezTo>
                <a:lnTo>
                  <a:pt x="42292" y="422924"/>
                </a:lnTo>
                <a:cubicBezTo>
                  <a:pt x="18935" y="422924"/>
                  <a:pt x="0" y="403989"/>
                  <a:pt x="0" y="380632"/>
                </a:cubicBezTo>
                <a:lnTo>
                  <a:pt x="0" y="4229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727" tIns="65727" rIns="65727" bIns="65727" numCol="1" spcCol="1270" anchor="ctr" anchorCtr="0">
            <a:noAutofit/>
          </a:bodyPr>
          <a:lstStyle/>
          <a:p>
            <a:pPr lvl="0" algn="ctr" defTabSz="6223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2 102,3</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8415933" y="4082682"/>
            <a:ext cx="620562" cy="590345"/>
          </a:xfrm>
          <a:custGeom>
            <a:avLst/>
            <a:gdLst>
              <a:gd name="connsiteX0" fmla="*/ 0 w 654823"/>
              <a:gd name="connsiteY0" fmla="*/ 65482 h 706156"/>
              <a:gd name="connsiteX1" fmla="*/ 65482 w 654823"/>
              <a:gd name="connsiteY1" fmla="*/ 0 h 706156"/>
              <a:gd name="connsiteX2" fmla="*/ 589341 w 654823"/>
              <a:gd name="connsiteY2" fmla="*/ 0 h 706156"/>
              <a:gd name="connsiteX3" fmla="*/ 654823 w 654823"/>
              <a:gd name="connsiteY3" fmla="*/ 65482 h 706156"/>
              <a:gd name="connsiteX4" fmla="*/ 654823 w 654823"/>
              <a:gd name="connsiteY4" fmla="*/ 640674 h 706156"/>
              <a:gd name="connsiteX5" fmla="*/ 589341 w 654823"/>
              <a:gd name="connsiteY5" fmla="*/ 706156 h 706156"/>
              <a:gd name="connsiteX6" fmla="*/ 65482 w 654823"/>
              <a:gd name="connsiteY6" fmla="*/ 706156 h 706156"/>
              <a:gd name="connsiteX7" fmla="*/ 0 w 654823"/>
              <a:gd name="connsiteY7" fmla="*/ 640674 h 706156"/>
              <a:gd name="connsiteX8" fmla="*/ 0 w 654823"/>
              <a:gd name="connsiteY8" fmla="*/ 65482 h 70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823" h="706156">
                <a:moveTo>
                  <a:pt x="0" y="65482"/>
                </a:moveTo>
                <a:cubicBezTo>
                  <a:pt x="0" y="29317"/>
                  <a:pt x="29317" y="0"/>
                  <a:pt x="65482" y="0"/>
                </a:cubicBezTo>
                <a:lnTo>
                  <a:pt x="589341" y="0"/>
                </a:lnTo>
                <a:cubicBezTo>
                  <a:pt x="625506" y="0"/>
                  <a:pt x="654823" y="29317"/>
                  <a:pt x="654823" y="65482"/>
                </a:cubicBezTo>
                <a:lnTo>
                  <a:pt x="654823" y="640674"/>
                </a:lnTo>
                <a:cubicBezTo>
                  <a:pt x="654823" y="676839"/>
                  <a:pt x="625506" y="706156"/>
                  <a:pt x="589341" y="706156"/>
                </a:cubicBezTo>
                <a:lnTo>
                  <a:pt x="65482" y="706156"/>
                </a:lnTo>
                <a:cubicBezTo>
                  <a:pt x="29317" y="706156"/>
                  <a:pt x="0" y="676839"/>
                  <a:pt x="0" y="640674"/>
                </a:cubicBezTo>
                <a:lnTo>
                  <a:pt x="0" y="6548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2519" tIns="72519" rIns="72519" bIns="72519" numCol="1" spcCol="1270" anchor="ctr" anchorCtr="0">
            <a:noAutofit/>
          </a:bodyPr>
          <a:lstStyle/>
          <a:p>
            <a:pPr lvl="0" algn="ctr" defTabSz="622300">
              <a:lnSpc>
                <a:spcPct val="90000"/>
              </a:lnSpc>
              <a:spcBef>
                <a:spcPct val="0"/>
              </a:spcBef>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35,7</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8422971" y="5231782"/>
            <a:ext cx="604962" cy="275968"/>
          </a:xfrm>
          <a:custGeom>
            <a:avLst/>
            <a:gdLst>
              <a:gd name="connsiteX0" fmla="*/ 0 w 657402"/>
              <a:gd name="connsiteY0" fmla="*/ 40690 h 406901"/>
              <a:gd name="connsiteX1" fmla="*/ 40690 w 657402"/>
              <a:gd name="connsiteY1" fmla="*/ 0 h 406901"/>
              <a:gd name="connsiteX2" fmla="*/ 616712 w 657402"/>
              <a:gd name="connsiteY2" fmla="*/ 0 h 406901"/>
              <a:gd name="connsiteX3" fmla="*/ 657402 w 657402"/>
              <a:gd name="connsiteY3" fmla="*/ 40690 h 406901"/>
              <a:gd name="connsiteX4" fmla="*/ 657402 w 657402"/>
              <a:gd name="connsiteY4" fmla="*/ 366211 h 406901"/>
              <a:gd name="connsiteX5" fmla="*/ 616712 w 657402"/>
              <a:gd name="connsiteY5" fmla="*/ 406901 h 406901"/>
              <a:gd name="connsiteX6" fmla="*/ 40690 w 657402"/>
              <a:gd name="connsiteY6" fmla="*/ 406901 h 406901"/>
              <a:gd name="connsiteX7" fmla="*/ 0 w 657402"/>
              <a:gd name="connsiteY7" fmla="*/ 366211 h 406901"/>
              <a:gd name="connsiteX8" fmla="*/ 0 w 657402"/>
              <a:gd name="connsiteY8" fmla="*/ 40690 h 40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02" h="406901">
                <a:moveTo>
                  <a:pt x="0" y="40690"/>
                </a:moveTo>
                <a:cubicBezTo>
                  <a:pt x="0" y="18218"/>
                  <a:pt x="18218" y="0"/>
                  <a:pt x="40690" y="0"/>
                </a:cubicBezTo>
                <a:lnTo>
                  <a:pt x="616712" y="0"/>
                </a:lnTo>
                <a:cubicBezTo>
                  <a:pt x="639184" y="0"/>
                  <a:pt x="657402" y="18218"/>
                  <a:pt x="657402" y="40690"/>
                </a:cubicBezTo>
                <a:lnTo>
                  <a:pt x="657402" y="366211"/>
                </a:lnTo>
                <a:cubicBezTo>
                  <a:pt x="657402" y="388683"/>
                  <a:pt x="639184" y="406901"/>
                  <a:pt x="616712" y="406901"/>
                </a:cubicBezTo>
                <a:lnTo>
                  <a:pt x="40690" y="406901"/>
                </a:lnTo>
                <a:cubicBezTo>
                  <a:pt x="18218" y="406901"/>
                  <a:pt x="0" y="388683"/>
                  <a:pt x="0" y="366211"/>
                </a:cubicBezTo>
                <a:lnTo>
                  <a:pt x="0" y="4069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258" tIns="65258" rIns="65258" bIns="65258" numCol="1" spcCol="1270" anchor="ctr" anchorCtr="0">
            <a:noAutofit/>
          </a:bodyPr>
          <a:lstStyle/>
          <a:p>
            <a:pPr lvl="0" algn="ctr" defTabSz="6223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444,5</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3" name="Полилиния 32"/>
          <p:cNvSpPr/>
          <p:nvPr/>
        </p:nvSpPr>
        <p:spPr>
          <a:xfrm>
            <a:off x="8433059" y="6057498"/>
            <a:ext cx="594874" cy="415903"/>
          </a:xfrm>
          <a:custGeom>
            <a:avLst/>
            <a:gdLst>
              <a:gd name="connsiteX0" fmla="*/ 0 w 683605"/>
              <a:gd name="connsiteY0" fmla="*/ 68361 h 706156"/>
              <a:gd name="connsiteX1" fmla="*/ 68361 w 683605"/>
              <a:gd name="connsiteY1" fmla="*/ 0 h 706156"/>
              <a:gd name="connsiteX2" fmla="*/ 615245 w 683605"/>
              <a:gd name="connsiteY2" fmla="*/ 0 h 706156"/>
              <a:gd name="connsiteX3" fmla="*/ 683606 w 683605"/>
              <a:gd name="connsiteY3" fmla="*/ 68361 h 706156"/>
              <a:gd name="connsiteX4" fmla="*/ 683605 w 683605"/>
              <a:gd name="connsiteY4" fmla="*/ 637796 h 706156"/>
              <a:gd name="connsiteX5" fmla="*/ 615244 w 683605"/>
              <a:gd name="connsiteY5" fmla="*/ 706157 h 706156"/>
              <a:gd name="connsiteX6" fmla="*/ 68361 w 683605"/>
              <a:gd name="connsiteY6" fmla="*/ 706156 h 706156"/>
              <a:gd name="connsiteX7" fmla="*/ 0 w 683605"/>
              <a:gd name="connsiteY7" fmla="*/ 637795 h 706156"/>
              <a:gd name="connsiteX8" fmla="*/ 0 w 683605"/>
              <a:gd name="connsiteY8" fmla="*/ 68361 h 70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3605" h="706156">
                <a:moveTo>
                  <a:pt x="0" y="68361"/>
                </a:moveTo>
                <a:cubicBezTo>
                  <a:pt x="0" y="30606"/>
                  <a:pt x="30606" y="0"/>
                  <a:pt x="68361" y="0"/>
                </a:cubicBezTo>
                <a:lnTo>
                  <a:pt x="615245" y="0"/>
                </a:lnTo>
                <a:cubicBezTo>
                  <a:pt x="653000" y="0"/>
                  <a:pt x="683606" y="30606"/>
                  <a:pt x="683606" y="68361"/>
                </a:cubicBezTo>
                <a:cubicBezTo>
                  <a:pt x="683606" y="258173"/>
                  <a:pt x="683605" y="447984"/>
                  <a:pt x="683605" y="637796"/>
                </a:cubicBezTo>
                <a:cubicBezTo>
                  <a:pt x="683605" y="675551"/>
                  <a:pt x="652999" y="706157"/>
                  <a:pt x="615244" y="706157"/>
                </a:cubicBezTo>
                <a:lnTo>
                  <a:pt x="68361" y="706156"/>
                </a:lnTo>
                <a:cubicBezTo>
                  <a:pt x="30606" y="706156"/>
                  <a:pt x="0" y="675550"/>
                  <a:pt x="0" y="637795"/>
                </a:cubicBezTo>
                <a:lnTo>
                  <a:pt x="0" y="6836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3362" tIns="73362" rIns="73362" bIns="73362" numCol="1" spcCol="1270" anchor="ctr" anchorCtr="0">
            <a:noAutofit/>
          </a:bodyPr>
          <a:lstStyle/>
          <a:p>
            <a:pPr lvl="0" algn="ctr" defTabSz="6223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2</a:t>
            </a:r>
            <a:r>
              <a:rPr lang="en-US" sz="1200" kern="1200" dirty="0" smtClean="0">
                <a:solidFill>
                  <a:schemeClr val="tx1"/>
                </a:solidFill>
                <a:latin typeface="Times New Roman" panose="02020603050405020304" pitchFamily="18" charset="0"/>
                <a:cs typeface="Times New Roman" panose="02020603050405020304" pitchFamily="18" charset="0"/>
              </a:rPr>
              <a:t>6</a:t>
            </a:r>
            <a:r>
              <a:rPr lang="ru-RU" sz="1200" kern="1200" dirty="0" smtClean="0">
                <a:solidFill>
                  <a:schemeClr val="tx1"/>
                </a:solidFill>
                <a:latin typeface="Times New Roman" panose="02020603050405020304" pitchFamily="18" charset="0"/>
                <a:cs typeface="Times New Roman" panose="02020603050405020304" pitchFamily="18" charset="0"/>
              </a:rPr>
              <a:t>,</a:t>
            </a:r>
            <a:r>
              <a:rPr lang="en-US" sz="1200" kern="1200" dirty="0" smtClean="0">
                <a:solidFill>
                  <a:schemeClr val="tx1"/>
                </a:solidFill>
                <a:latin typeface="Times New Roman" panose="02020603050405020304" pitchFamily="18" charset="0"/>
                <a:cs typeface="Times New Roman" panose="02020603050405020304" pitchFamily="18" charset="0"/>
              </a:rPr>
              <a:t>8</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7767746" y="4711631"/>
            <a:ext cx="612000" cy="454611"/>
          </a:xfrm>
          <a:custGeom>
            <a:avLst/>
            <a:gdLst>
              <a:gd name="connsiteX0" fmla="*/ 0 w 657402"/>
              <a:gd name="connsiteY0" fmla="*/ 40690 h 406901"/>
              <a:gd name="connsiteX1" fmla="*/ 40690 w 657402"/>
              <a:gd name="connsiteY1" fmla="*/ 0 h 406901"/>
              <a:gd name="connsiteX2" fmla="*/ 616712 w 657402"/>
              <a:gd name="connsiteY2" fmla="*/ 0 h 406901"/>
              <a:gd name="connsiteX3" fmla="*/ 657402 w 657402"/>
              <a:gd name="connsiteY3" fmla="*/ 40690 h 406901"/>
              <a:gd name="connsiteX4" fmla="*/ 657402 w 657402"/>
              <a:gd name="connsiteY4" fmla="*/ 366211 h 406901"/>
              <a:gd name="connsiteX5" fmla="*/ 616712 w 657402"/>
              <a:gd name="connsiteY5" fmla="*/ 406901 h 406901"/>
              <a:gd name="connsiteX6" fmla="*/ 40690 w 657402"/>
              <a:gd name="connsiteY6" fmla="*/ 406901 h 406901"/>
              <a:gd name="connsiteX7" fmla="*/ 0 w 657402"/>
              <a:gd name="connsiteY7" fmla="*/ 366211 h 406901"/>
              <a:gd name="connsiteX8" fmla="*/ 0 w 657402"/>
              <a:gd name="connsiteY8" fmla="*/ 40690 h 40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02" h="406901">
                <a:moveTo>
                  <a:pt x="0" y="40690"/>
                </a:moveTo>
                <a:cubicBezTo>
                  <a:pt x="0" y="18218"/>
                  <a:pt x="18218" y="0"/>
                  <a:pt x="40690" y="0"/>
                </a:cubicBezTo>
                <a:lnTo>
                  <a:pt x="616712" y="0"/>
                </a:lnTo>
                <a:cubicBezTo>
                  <a:pt x="639184" y="0"/>
                  <a:pt x="657402" y="18218"/>
                  <a:pt x="657402" y="40690"/>
                </a:cubicBezTo>
                <a:lnTo>
                  <a:pt x="657402" y="366211"/>
                </a:lnTo>
                <a:cubicBezTo>
                  <a:pt x="657402" y="388683"/>
                  <a:pt x="639184" y="406901"/>
                  <a:pt x="616712" y="406901"/>
                </a:cubicBezTo>
                <a:lnTo>
                  <a:pt x="40690" y="406901"/>
                </a:lnTo>
                <a:cubicBezTo>
                  <a:pt x="18218" y="406901"/>
                  <a:pt x="0" y="388683"/>
                  <a:pt x="0" y="366211"/>
                </a:cubicBezTo>
                <a:lnTo>
                  <a:pt x="0" y="4069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258" tIns="65258" rIns="65258" bIns="65258" numCol="1" spcCol="1270" anchor="ctr" anchorCtr="0">
            <a:noAutofit/>
          </a:bodyPr>
          <a:lstStyle/>
          <a:p>
            <a:pPr lvl="0" algn="ctr" defTabSz="6223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10,1</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6" name="Полилиния 35"/>
          <p:cNvSpPr/>
          <p:nvPr/>
        </p:nvSpPr>
        <p:spPr>
          <a:xfrm>
            <a:off x="8419527" y="4711631"/>
            <a:ext cx="616968" cy="454611"/>
          </a:xfrm>
          <a:custGeom>
            <a:avLst/>
            <a:gdLst>
              <a:gd name="connsiteX0" fmla="*/ 0 w 657402"/>
              <a:gd name="connsiteY0" fmla="*/ 40690 h 406901"/>
              <a:gd name="connsiteX1" fmla="*/ 40690 w 657402"/>
              <a:gd name="connsiteY1" fmla="*/ 0 h 406901"/>
              <a:gd name="connsiteX2" fmla="*/ 616712 w 657402"/>
              <a:gd name="connsiteY2" fmla="*/ 0 h 406901"/>
              <a:gd name="connsiteX3" fmla="*/ 657402 w 657402"/>
              <a:gd name="connsiteY3" fmla="*/ 40690 h 406901"/>
              <a:gd name="connsiteX4" fmla="*/ 657402 w 657402"/>
              <a:gd name="connsiteY4" fmla="*/ 366211 h 406901"/>
              <a:gd name="connsiteX5" fmla="*/ 616712 w 657402"/>
              <a:gd name="connsiteY5" fmla="*/ 406901 h 406901"/>
              <a:gd name="connsiteX6" fmla="*/ 40690 w 657402"/>
              <a:gd name="connsiteY6" fmla="*/ 406901 h 406901"/>
              <a:gd name="connsiteX7" fmla="*/ 0 w 657402"/>
              <a:gd name="connsiteY7" fmla="*/ 366211 h 406901"/>
              <a:gd name="connsiteX8" fmla="*/ 0 w 657402"/>
              <a:gd name="connsiteY8" fmla="*/ 40690 h 40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02" h="406901">
                <a:moveTo>
                  <a:pt x="0" y="40690"/>
                </a:moveTo>
                <a:cubicBezTo>
                  <a:pt x="0" y="18218"/>
                  <a:pt x="18218" y="0"/>
                  <a:pt x="40690" y="0"/>
                </a:cubicBezTo>
                <a:lnTo>
                  <a:pt x="616712" y="0"/>
                </a:lnTo>
                <a:cubicBezTo>
                  <a:pt x="639184" y="0"/>
                  <a:pt x="657402" y="18218"/>
                  <a:pt x="657402" y="40690"/>
                </a:cubicBezTo>
                <a:lnTo>
                  <a:pt x="657402" y="366211"/>
                </a:lnTo>
                <a:cubicBezTo>
                  <a:pt x="657402" y="388683"/>
                  <a:pt x="639184" y="406901"/>
                  <a:pt x="616712" y="406901"/>
                </a:cubicBezTo>
                <a:lnTo>
                  <a:pt x="40690" y="406901"/>
                </a:lnTo>
                <a:cubicBezTo>
                  <a:pt x="18218" y="406901"/>
                  <a:pt x="0" y="388683"/>
                  <a:pt x="0" y="366211"/>
                </a:cubicBezTo>
                <a:lnTo>
                  <a:pt x="0" y="4069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258" tIns="65258" rIns="65258" bIns="65258" numCol="1" spcCol="1270" anchor="ctr" anchorCtr="0">
            <a:noAutofit/>
          </a:bodyPr>
          <a:lstStyle/>
          <a:p>
            <a:pPr lvl="0" algn="ctr" defTabSz="6223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10,1</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7" name="Полилиния 36"/>
          <p:cNvSpPr/>
          <p:nvPr/>
        </p:nvSpPr>
        <p:spPr>
          <a:xfrm>
            <a:off x="5012610" y="5564283"/>
            <a:ext cx="2720322" cy="421498"/>
          </a:xfrm>
          <a:custGeom>
            <a:avLst/>
            <a:gdLst>
              <a:gd name="connsiteX0" fmla="*/ 0 w 2358478"/>
              <a:gd name="connsiteY0" fmla="*/ 70616 h 706156"/>
              <a:gd name="connsiteX1" fmla="*/ 70616 w 2358478"/>
              <a:gd name="connsiteY1" fmla="*/ 0 h 706156"/>
              <a:gd name="connsiteX2" fmla="*/ 2287862 w 2358478"/>
              <a:gd name="connsiteY2" fmla="*/ 0 h 706156"/>
              <a:gd name="connsiteX3" fmla="*/ 2358478 w 2358478"/>
              <a:gd name="connsiteY3" fmla="*/ 70616 h 706156"/>
              <a:gd name="connsiteX4" fmla="*/ 2358478 w 2358478"/>
              <a:gd name="connsiteY4" fmla="*/ 635540 h 706156"/>
              <a:gd name="connsiteX5" fmla="*/ 2287862 w 2358478"/>
              <a:gd name="connsiteY5" fmla="*/ 706156 h 706156"/>
              <a:gd name="connsiteX6" fmla="*/ 70616 w 2358478"/>
              <a:gd name="connsiteY6" fmla="*/ 706156 h 706156"/>
              <a:gd name="connsiteX7" fmla="*/ 0 w 2358478"/>
              <a:gd name="connsiteY7" fmla="*/ 635540 h 706156"/>
              <a:gd name="connsiteX8" fmla="*/ 0 w 2358478"/>
              <a:gd name="connsiteY8" fmla="*/ 70616 h 70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478" h="706156">
                <a:moveTo>
                  <a:pt x="0" y="70616"/>
                </a:moveTo>
                <a:cubicBezTo>
                  <a:pt x="0" y="31616"/>
                  <a:pt x="31616" y="0"/>
                  <a:pt x="70616" y="0"/>
                </a:cubicBezTo>
                <a:lnTo>
                  <a:pt x="2287862" y="0"/>
                </a:lnTo>
                <a:cubicBezTo>
                  <a:pt x="2326862" y="0"/>
                  <a:pt x="2358478" y="31616"/>
                  <a:pt x="2358478" y="70616"/>
                </a:cubicBezTo>
                <a:lnTo>
                  <a:pt x="2358478" y="635540"/>
                </a:lnTo>
                <a:cubicBezTo>
                  <a:pt x="2358478" y="674540"/>
                  <a:pt x="2326862" y="706156"/>
                  <a:pt x="2287862" y="706156"/>
                </a:cubicBezTo>
                <a:lnTo>
                  <a:pt x="70616" y="706156"/>
                </a:lnTo>
                <a:cubicBezTo>
                  <a:pt x="31616" y="706156"/>
                  <a:pt x="0" y="674540"/>
                  <a:pt x="0" y="635540"/>
                </a:cubicBezTo>
                <a:lnTo>
                  <a:pt x="0" y="7061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403" tIns="66403" rIns="66403" bIns="66403" numCol="1" spcCol="1270" anchor="ctr" anchorCtr="0">
            <a:noAutofit/>
          </a:bodyPr>
          <a:lstStyle/>
          <a:p>
            <a:pPr lvl="0" algn="ctr" defTabSz="533400">
              <a:lnSpc>
                <a:spcPct val="90000"/>
              </a:lnSpc>
              <a:spcAft>
                <a:spcPct val="35000"/>
              </a:spcAft>
            </a:pPr>
            <a:r>
              <a:rPr lang="ru-RU" sz="1200" dirty="0">
                <a:solidFill>
                  <a:schemeClr val="tx1"/>
                </a:solidFill>
                <a:latin typeface="Times New Roman" panose="02020603050405020304" pitchFamily="18" charset="0"/>
                <a:cs typeface="Times New Roman" panose="02020603050405020304" pitchFamily="18" charset="0"/>
              </a:rPr>
              <a:t>Сохранение, изучение и развитие чувашского языка</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7764152" y="5573290"/>
            <a:ext cx="603438" cy="415904"/>
          </a:xfrm>
          <a:custGeom>
            <a:avLst/>
            <a:gdLst>
              <a:gd name="connsiteX0" fmla="*/ 0 w 683605"/>
              <a:gd name="connsiteY0" fmla="*/ 68361 h 706156"/>
              <a:gd name="connsiteX1" fmla="*/ 68361 w 683605"/>
              <a:gd name="connsiteY1" fmla="*/ 0 h 706156"/>
              <a:gd name="connsiteX2" fmla="*/ 615245 w 683605"/>
              <a:gd name="connsiteY2" fmla="*/ 0 h 706156"/>
              <a:gd name="connsiteX3" fmla="*/ 683606 w 683605"/>
              <a:gd name="connsiteY3" fmla="*/ 68361 h 706156"/>
              <a:gd name="connsiteX4" fmla="*/ 683605 w 683605"/>
              <a:gd name="connsiteY4" fmla="*/ 637796 h 706156"/>
              <a:gd name="connsiteX5" fmla="*/ 615244 w 683605"/>
              <a:gd name="connsiteY5" fmla="*/ 706157 h 706156"/>
              <a:gd name="connsiteX6" fmla="*/ 68361 w 683605"/>
              <a:gd name="connsiteY6" fmla="*/ 706156 h 706156"/>
              <a:gd name="connsiteX7" fmla="*/ 0 w 683605"/>
              <a:gd name="connsiteY7" fmla="*/ 637795 h 706156"/>
              <a:gd name="connsiteX8" fmla="*/ 0 w 683605"/>
              <a:gd name="connsiteY8" fmla="*/ 68361 h 70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3605" h="706156">
                <a:moveTo>
                  <a:pt x="0" y="68361"/>
                </a:moveTo>
                <a:cubicBezTo>
                  <a:pt x="0" y="30606"/>
                  <a:pt x="30606" y="0"/>
                  <a:pt x="68361" y="0"/>
                </a:cubicBezTo>
                <a:lnTo>
                  <a:pt x="615245" y="0"/>
                </a:lnTo>
                <a:cubicBezTo>
                  <a:pt x="653000" y="0"/>
                  <a:pt x="683606" y="30606"/>
                  <a:pt x="683606" y="68361"/>
                </a:cubicBezTo>
                <a:cubicBezTo>
                  <a:pt x="683606" y="258173"/>
                  <a:pt x="683605" y="447984"/>
                  <a:pt x="683605" y="637796"/>
                </a:cubicBezTo>
                <a:cubicBezTo>
                  <a:pt x="683605" y="675551"/>
                  <a:pt x="652999" y="706157"/>
                  <a:pt x="615244" y="706157"/>
                </a:cubicBezTo>
                <a:lnTo>
                  <a:pt x="68361" y="706156"/>
                </a:lnTo>
                <a:cubicBezTo>
                  <a:pt x="30606" y="706156"/>
                  <a:pt x="0" y="675550"/>
                  <a:pt x="0" y="637795"/>
                </a:cubicBezTo>
                <a:lnTo>
                  <a:pt x="0" y="6836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3362" tIns="73362" rIns="73362" bIns="73362" numCol="1" spcCol="1270" anchor="ctr" anchorCtr="0">
            <a:noAutofit/>
          </a:bodyPr>
          <a:lstStyle/>
          <a:p>
            <a:pPr lvl="0" algn="ctr" defTabSz="6223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7,2</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8415933" y="5577696"/>
            <a:ext cx="620562" cy="415903"/>
          </a:xfrm>
          <a:custGeom>
            <a:avLst/>
            <a:gdLst>
              <a:gd name="connsiteX0" fmla="*/ 0 w 683605"/>
              <a:gd name="connsiteY0" fmla="*/ 68361 h 706156"/>
              <a:gd name="connsiteX1" fmla="*/ 68361 w 683605"/>
              <a:gd name="connsiteY1" fmla="*/ 0 h 706156"/>
              <a:gd name="connsiteX2" fmla="*/ 615245 w 683605"/>
              <a:gd name="connsiteY2" fmla="*/ 0 h 706156"/>
              <a:gd name="connsiteX3" fmla="*/ 683606 w 683605"/>
              <a:gd name="connsiteY3" fmla="*/ 68361 h 706156"/>
              <a:gd name="connsiteX4" fmla="*/ 683605 w 683605"/>
              <a:gd name="connsiteY4" fmla="*/ 637796 h 706156"/>
              <a:gd name="connsiteX5" fmla="*/ 615244 w 683605"/>
              <a:gd name="connsiteY5" fmla="*/ 706157 h 706156"/>
              <a:gd name="connsiteX6" fmla="*/ 68361 w 683605"/>
              <a:gd name="connsiteY6" fmla="*/ 706156 h 706156"/>
              <a:gd name="connsiteX7" fmla="*/ 0 w 683605"/>
              <a:gd name="connsiteY7" fmla="*/ 637795 h 706156"/>
              <a:gd name="connsiteX8" fmla="*/ 0 w 683605"/>
              <a:gd name="connsiteY8" fmla="*/ 68361 h 70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3605" h="706156">
                <a:moveTo>
                  <a:pt x="0" y="68361"/>
                </a:moveTo>
                <a:cubicBezTo>
                  <a:pt x="0" y="30606"/>
                  <a:pt x="30606" y="0"/>
                  <a:pt x="68361" y="0"/>
                </a:cubicBezTo>
                <a:lnTo>
                  <a:pt x="615245" y="0"/>
                </a:lnTo>
                <a:cubicBezTo>
                  <a:pt x="653000" y="0"/>
                  <a:pt x="683606" y="30606"/>
                  <a:pt x="683606" y="68361"/>
                </a:cubicBezTo>
                <a:cubicBezTo>
                  <a:pt x="683606" y="258173"/>
                  <a:pt x="683605" y="447984"/>
                  <a:pt x="683605" y="637796"/>
                </a:cubicBezTo>
                <a:cubicBezTo>
                  <a:pt x="683605" y="675551"/>
                  <a:pt x="652999" y="706157"/>
                  <a:pt x="615244" y="706157"/>
                </a:cubicBezTo>
                <a:lnTo>
                  <a:pt x="68361" y="706156"/>
                </a:lnTo>
                <a:cubicBezTo>
                  <a:pt x="30606" y="706156"/>
                  <a:pt x="0" y="675550"/>
                  <a:pt x="0" y="637795"/>
                </a:cubicBezTo>
                <a:lnTo>
                  <a:pt x="0" y="6836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3362" tIns="73362" rIns="73362" bIns="73362" numCol="1" spcCol="1270" anchor="ctr" anchorCtr="0">
            <a:noAutofit/>
          </a:bodyPr>
          <a:lstStyle/>
          <a:p>
            <a:pPr lvl="0" algn="ctr" defTabSz="6223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7,</a:t>
            </a:r>
            <a:r>
              <a:rPr lang="en-US" sz="1200" kern="1200" dirty="0" smtClean="0">
                <a:solidFill>
                  <a:schemeClr val="tx1"/>
                </a:solidFill>
                <a:latin typeface="Times New Roman" panose="02020603050405020304" pitchFamily="18" charset="0"/>
                <a:cs typeface="Times New Roman" panose="02020603050405020304" pitchFamily="18" charset="0"/>
              </a:rPr>
              <a:t>2</a:t>
            </a:r>
            <a:endParaRPr lang="ru-RU" sz="1200"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71509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Скругленный прямоугольник 23"/>
          <p:cNvSpPr/>
          <p:nvPr/>
        </p:nvSpPr>
        <p:spPr>
          <a:xfrm>
            <a:off x="177515" y="3530220"/>
            <a:ext cx="4835964" cy="73500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a:solidFill>
                  <a:schemeClr val="tx1"/>
                </a:solidFill>
                <a:latin typeface="Times New Roman" panose="02020603050405020304" pitchFamily="18" charset="0"/>
                <a:cs typeface="Times New Roman" panose="02020603050405020304" pitchFamily="18" charset="0"/>
              </a:rPr>
              <a:t>Уровень удовлетворенности населения качеством предоставления государственных и муниципальных услуг в сфере </a:t>
            </a:r>
            <a:r>
              <a:rPr lang="ru-RU" sz="1200" dirty="0" smtClean="0">
                <a:solidFill>
                  <a:schemeClr val="tx1"/>
                </a:solidFill>
                <a:latin typeface="Times New Roman" panose="02020603050405020304" pitchFamily="18" charset="0"/>
                <a:cs typeface="Times New Roman" panose="02020603050405020304" pitchFamily="18" charset="0"/>
              </a:rPr>
              <a:t>культуры, %</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3" name="Скругленный прямоугольник 32"/>
          <p:cNvSpPr/>
          <p:nvPr/>
        </p:nvSpPr>
        <p:spPr>
          <a:xfrm>
            <a:off x="175973" y="4465747"/>
            <a:ext cx="4828075" cy="71957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a:solidFill>
                  <a:schemeClr val="tx1"/>
                </a:solidFill>
                <a:latin typeface="Times New Roman" panose="02020603050405020304" pitchFamily="18" charset="0"/>
                <a:cs typeface="Times New Roman" panose="02020603050405020304" pitchFamily="18" charset="0"/>
              </a:rPr>
              <a:t>Увеличение числа посещений </a:t>
            </a:r>
            <a:r>
              <a:rPr lang="ru-RU" sz="1200" dirty="0" smtClean="0">
                <a:solidFill>
                  <a:schemeClr val="tx1"/>
                </a:solidFill>
                <a:latin typeface="Times New Roman" panose="02020603050405020304" pitchFamily="18" charset="0"/>
                <a:cs typeface="Times New Roman" panose="02020603050405020304" pitchFamily="18" charset="0"/>
              </a:rPr>
              <a:t>организаций культуры, </a:t>
            </a:r>
          </a:p>
          <a:p>
            <a:pPr algn="just"/>
            <a:r>
              <a:rPr lang="ru-RU" sz="1200" dirty="0" smtClean="0">
                <a:solidFill>
                  <a:schemeClr val="tx1"/>
                </a:solidFill>
                <a:latin typeface="Times New Roman" panose="02020603050405020304" pitchFamily="18" charset="0"/>
                <a:cs typeface="Times New Roman" panose="02020603050405020304" pitchFamily="18" charset="0"/>
              </a:rPr>
              <a:t>в процентах по отношению к 2017 году</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5" name="Скругленный прямоугольник 34"/>
          <p:cNvSpPr/>
          <p:nvPr/>
        </p:nvSpPr>
        <p:spPr>
          <a:xfrm>
            <a:off x="175973" y="5383483"/>
            <a:ext cx="4828075" cy="78500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a:solidFill>
                  <a:schemeClr val="tx1"/>
                </a:solidFill>
                <a:latin typeface="Times New Roman" panose="02020603050405020304" pitchFamily="18" charset="0"/>
                <a:cs typeface="Times New Roman" panose="02020603050405020304" pitchFamily="18" charset="0"/>
              </a:rPr>
              <a:t>Увеличение числа обращений к </a:t>
            </a:r>
            <a:r>
              <a:rPr lang="ru-RU" sz="1200" dirty="0" smtClean="0">
                <a:solidFill>
                  <a:schemeClr val="tx1"/>
                </a:solidFill>
                <a:latin typeface="Times New Roman" panose="02020603050405020304" pitchFamily="18" charset="0"/>
                <a:cs typeface="Times New Roman" panose="02020603050405020304" pitchFamily="18" charset="0"/>
              </a:rPr>
              <a:t>цифровым </a:t>
            </a:r>
            <a:r>
              <a:rPr lang="ru-RU" sz="1200" dirty="0">
                <a:solidFill>
                  <a:schemeClr val="tx1"/>
                </a:solidFill>
                <a:latin typeface="Times New Roman" panose="02020603050405020304" pitchFamily="18" charset="0"/>
                <a:cs typeface="Times New Roman" panose="02020603050405020304" pitchFamily="18" charset="0"/>
              </a:rPr>
              <a:t>ресурсам </a:t>
            </a:r>
            <a:r>
              <a:rPr lang="ru-RU" sz="1200" dirty="0" smtClean="0">
                <a:solidFill>
                  <a:schemeClr val="tx1"/>
                </a:solidFill>
                <a:latin typeface="Times New Roman" panose="02020603050405020304" pitchFamily="18" charset="0"/>
                <a:cs typeface="Times New Roman" panose="02020603050405020304" pitchFamily="18" charset="0"/>
              </a:rPr>
              <a:t>культуры,</a:t>
            </a:r>
          </a:p>
          <a:p>
            <a:pPr algn="just"/>
            <a:r>
              <a:rPr lang="ru-RU" sz="1200" dirty="0">
                <a:solidFill>
                  <a:schemeClr val="tx1"/>
                </a:solidFill>
                <a:latin typeface="Times New Roman" panose="02020603050405020304" pitchFamily="18" charset="0"/>
                <a:cs typeface="Times New Roman" panose="02020603050405020304" pitchFamily="18" charset="0"/>
              </a:rPr>
              <a:t>в процентах по отношению к 2017 </a:t>
            </a:r>
            <a:r>
              <a:rPr lang="ru-RU" sz="1200" dirty="0" smtClean="0">
                <a:solidFill>
                  <a:schemeClr val="tx1"/>
                </a:solidFill>
                <a:latin typeface="Times New Roman" panose="02020603050405020304" pitchFamily="18" charset="0"/>
                <a:cs typeface="Times New Roman" panose="02020603050405020304" pitchFamily="18" charset="0"/>
              </a:rPr>
              <a:t>году</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187658" y="1787351"/>
            <a:ext cx="1580081" cy="921569"/>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Основные индикаторы</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1031" name="Picture 7" descr="C:\Users\e.babaeva\Desktop\img_06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032" y="1052736"/>
            <a:ext cx="3178447" cy="2238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Номер слайда 3"/>
          <p:cNvSpPr>
            <a:spLocks noGrp="1"/>
          </p:cNvSpPr>
          <p:nvPr>
            <p:ph type="sldNum" sz="quarter" idx="12"/>
          </p:nvPr>
        </p:nvSpPr>
        <p:spPr/>
        <p:txBody>
          <a:bodyPr/>
          <a:lstStyle/>
          <a:p>
            <a:pPr>
              <a:defRPr/>
            </a:pPr>
            <a:fld id="{5134FBE4-DC40-4A96-AB83-42E61AAB2036}" type="slidenum">
              <a:rPr lang="ru-RU" smtClean="0"/>
              <a:pPr>
                <a:defRPr/>
              </a:pPr>
              <a:t>53</a:t>
            </a:fld>
            <a:endParaRPr lang="ru-RU" dirty="0"/>
          </a:p>
        </p:txBody>
      </p:sp>
      <p:sp>
        <p:nvSpPr>
          <p:cNvPr id="3" name="Полилиния 2"/>
          <p:cNvSpPr/>
          <p:nvPr/>
        </p:nvSpPr>
        <p:spPr>
          <a:xfrm>
            <a:off x="5148064" y="1564976"/>
            <a:ext cx="3903032" cy="921569"/>
          </a:xfrm>
          <a:custGeom>
            <a:avLst/>
            <a:gdLst>
              <a:gd name="connsiteX0" fmla="*/ 0 w 3903032"/>
              <a:gd name="connsiteY0" fmla="*/ 113342 h 1133420"/>
              <a:gd name="connsiteX1" fmla="*/ 113342 w 3903032"/>
              <a:gd name="connsiteY1" fmla="*/ 0 h 1133420"/>
              <a:gd name="connsiteX2" fmla="*/ 3789690 w 3903032"/>
              <a:gd name="connsiteY2" fmla="*/ 0 h 1133420"/>
              <a:gd name="connsiteX3" fmla="*/ 3903032 w 3903032"/>
              <a:gd name="connsiteY3" fmla="*/ 113342 h 1133420"/>
              <a:gd name="connsiteX4" fmla="*/ 3903032 w 3903032"/>
              <a:gd name="connsiteY4" fmla="*/ 1020078 h 1133420"/>
              <a:gd name="connsiteX5" fmla="*/ 3789690 w 3903032"/>
              <a:gd name="connsiteY5" fmla="*/ 1133420 h 1133420"/>
              <a:gd name="connsiteX6" fmla="*/ 113342 w 3903032"/>
              <a:gd name="connsiteY6" fmla="*/ 1133420 h 1133420"/>
              <a:gd name="connsiteX7" fmla="*/ 0 w 3903032"/>
              <a:gd name="connsiteY7" fmla="*/ 1020078 h 1133420"/>
              <a:gd name="connsiteX8" fmla="*/ 0 w 3903032"/>
              <a:gd name="connsiteY8" fmla="*/ 113342 h 113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1133420">
                <a:moveTo>
                  <a:pt x="0" y="113342"/>
                </a:moveTo>
                <a:cubicBezTo>
                  <a:pt x="0" y="50745"/>
                  <a:pt x="50745" y="0"/>
                  <a:pt x="113342" y="0"/>
                </a:cubicBezTo>
                <a:lnTo>
                  <a:pt x="3789690" y="0"/>
                </a:lnTo>
                <a:cubicBezTo>
                  <a:pt x="3852287" y="0"/>
                  <a:pt x="3903032" y="50745"/>
                  <a:pt x="3903032" y="113342"/>
                </a:cubicBezTo>
                <a:lnTo>
                  <a:pt x="3903032" y="1020078"/>
                </a:lnTo>
                <a:cubicBezTo>
                  <a:pt x="3903032" y="1082675"/>
                  <a:pt x="3852287" y="1133420"/>
                  <a:pt x="3789690" y="1133420"/>
                </a:cubicBezTo>
                <a:lnTo>
                  <a:pt x="113342" y="1133420"/>
                </a:lnTo>
                <a:cubicBezTo>
                  <a:pt x="50745" y="1133420"/>
                  <a:pt x="0" y="1082675"/>
                  <a:pt x="0" y="1020078"/>
                </a:cubicBezTo>
                <a:lnTo>
                  <a:pt x="0" y="113342"/>
                </a:lnTo>
                <a:close/>
              </a:path>
            </a:pathLst>
          </a:custGeom>
          <a:solidFill>
            <a:schemeClr val="accent2"/>
          </a:solidFill>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spcFirstLastPara="0" vert="horz" wrap="square" lIns="86537" tIns="86537" rIns="86537" bIns="86537"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accent1">
                    <a:lumMod val="50000"/>
                  </a:scheme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kern="1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Полилиния 4"/>
          <p:cNvSpPr/>
          <p:nvPr/>
        </p:nvSpPr>
        <p:spPr>
          <a:xfrm>
            <a:off x="5148064" y="2604977"/>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endParaRPr lang="ru-RU" sz="1400" b="1" dirty="0" smtClean="0">
              <a:solidFill>
                <a:schemeClr val="tx1"/>
              </a:solidFill>
              <a:latin typeface="Times New Roman" panose="02020603050405020304" pitchFamily="18" charset="0"/>
              <a:cs typeface="Times New Roman" panose="02020603050405020304" pitchFamily="18" charset="0"/>
            </a:endParaRPr>
          </a:p>
          <a:p>
            <a:pPr algn="ctr" defTabSz="622300">
              <a:lnSpc>
                <a:spcPct val="90000"/>
              </a:lnSpc>
              <a:spcAft>
                <a:spcPts val="0"/>
              </a:spcAft>
            </a:pPr>
            <a:r>
              <a:rPr lang="ru-RU" sz="1400" b="1" dirty="0" smtClean="0">
                <a:solidFill>
                  <a:schemeClr val="tx1"/>
                </a:solidFill>
                <a:latin typeface="Times New Roman" panose="02020603050405020304" pitchFamily="18" charset="0"/>
                <a:cs typeface="Times New Roman" panose="02020603050405020304" pitchFamily="18" charset="0"/>
              </a:rPr>
              <a:t>202</a:t>
            </a:r>
            <a:r>
              <a:rPr lang="en-US" sz="1400" b="1" dirty="0" smtClean="0">
                <a:solidFill>
                  <a:schemeClr val="tx1"/>
                </a:solidFill>
                <a:latin typeface="Times New Roman" panose="02020603050405020304" pitchFamily="18" charset="0"/>
                <a:cs typeface="Times New Roman" panose="02020603050405020304" pitchFamily="18" charset="0"/>
              </a:rPr>
              <a:t>1</a:t>
            </a:r>
            <a:r>
              <a:rPr lang="ru-RU" sz="1400" b="1" dirty="0" smtClean="0">
                <a:solidFill>
                  <a:schemeClr val="tx1"/>
                </a:solidFill>
                <a:latin typeface="Times New Roman" panose="02020603050405020304" pitchFamily="18" charset="0"/>
                <a:cs typeface="Times New Roman" panose="02020603050405020304" pitchFamily="18" charset="0"/>
              </a:rPr>
              <a:t> план</a:t>
            </a:r>
            <a:endParaRPr lang="ru-RU" sz="1400" b="1" dirty="0">
              <a:solidFill>
                <a:schemeClr val="tx1"/>
              </a:solidFill>
              <a:latin typeface="Times New Roman" panose="02020603050405020304" pitchFamily="18" charset="0"/>
              <a:cs typeface="Times New Roman" panose="02020603050405020304" pitchFamily="18" charset="0"/>
            </a:endParaRPr>
          </a:p>
          <a:p>
            <a:pPr lvl="0" algn="ctr" defTabSz="622300">
              <a:lnSpc>
                <a:spcPct val="90000"/>
              </a:lnSpc>
              <a:spcBef>
                <a:spcPct val="0"/>
              </a:spcBef>
              <a:spcAft>
                <a:spcPct val="35000"/>
              </a:spcAft>
            </a:pP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6" name="Полилиния 5"/>
          <p:cNvSpPr/>
          <p:nvPr/>
        </p:nvSpPr>
        <p:spPr>
          <a:xfrm>
            <a:off x="5148064" y="3530220"/>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8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Aft>
                <a:spcPct val="35000"/>
              </a:spcAft>
            </a:pPr>
            <a:r>
              <a:rPr lang="ru-RU" sz="1100" b="1" dirty="0" smtClean="0">
                <a:solidFill>
                  <a:schemeClr val="tx1"/>
                </a:solidFill>
                <a:latin typeface="Times New Roman" panose="02020603050405020304" pitchFamily="18" charset="0"/>
                <a:cs typeface="Times New Roman" panose="02020603050405020304" pitchFamily="18" charset="0"/>
              </a:rPr>
              <a:t>90,5</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7" name="Полилиния 6"/>
          <p:cNvSpPr/>
          <p:nvPr/>
        </p:nvSpPr>
        <p:spPr>
          <a:xfrm>
            <a:off x="5149606" y="4437506"/>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7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algn="ctr" defTabSz="488950">
              <a:lnSpc>
                <a:spcPct val="90000"/>
              </a:lnSpc>
              <a:spcAft>
                <a:spcPct val="35000"/>
              </a:spcAft>
            </a:pPr>
            <a:endParaRPr lang="ru-RU" sz="1100" b="1" dirty="0" smtClean="0">
              <a:solidFill>
                <a:schemeClr val="tx1"/>
              </a:solidFill>
              <a:latin typeface="Times New Roman" panose="02020603050405020304" pitchFamily="18" charset="0"/>
              <a:cs typeface="Times New Roman" panose="02020603050405020304" pitchFamily="18" charset="0"/>
            </a:endParaRPr>
          </a:p>
          <a:p>
            <a:pPr algn="ctr" defTabSz="488950">
              <a:lnSpc>
                <a:spcPct val="90000"/>
              </a:lnSpc>
              <a:spcAft>
                <a:spcPct val="35000"/>
              </a:spcAft>
            </a:pPr>
            <a:r>
              <a:rPr lang="ru-RU" sz="1100" b="1" dirty="0" smtClean="0">
                <a:solidFill>
                  <a:schemeClr val="tx1"/>
                </a:solidFill>
                <a:latin typeface="Times New Roman" panose="02020603050405020304" pitchFamily="18" charset="0"/>
                <a:cs typeface="Times New Roman" panose="02020603050405020304" pitchFamily="18" charset="0"/>
              </a:rPr>
              <a:t>5,0</a:t>
            </a:r>
            <a:endParaRPr lang="ru-RU" sz="1100" b="1" dirty="0">
              <a:solidFill>
                <a:schemeClr val="tx1"/>
              </a:solidFill>
              <a:latin typeface="Times New Roman" panose="02020603050405020304" pitchFamily="18" charset="0"/>
              <a:cs typeface="Times New Roman" panose="02020603050405020304" pitchFamily="18" charset="0"/>
            </a:endParaRPr>
          </a:p>
          <a:p>
            <a:pPr lvl="0" algn="ctr" defTabSz="488950">
              <a:lnSpc>
                <a:spcPct val="90000"/>
              </a:lnSpc>
              <a:spcBef>
                <a:spcPct val="0"/>
              </a:spcBef>
              <a:spcAft>
                <a:spcPct val="35000"/>
              </a:spcAft>
            </a:pP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8" name="Полилиния 7"/>
          <p:cNvSpPr/>
          <p:nvPr/>
        </p:nvSpPr>
        <p:spPr>
          <a:xfrm>
            <a:off x="5153353" y="5383483"/>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7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algn="ctr" defTabSz="488950">
              <a:lnSpc>
                <a:spcPct val="90000"/>
              </a:lnSpc>
              <a:spcAft>
                <a:spcPct val="35000"/>
              </a:spcAft>
            </a:pPr>
            <a:endParaRPr lang="ru-RU" sz="1100" b="1" dirty="0" smtClean="0">
              <a:solidFill>
                <a:schemeClr val="tx1"/>
              </a:solidFill>
              <a:latin typeface="Times New Roman" panose="02020603050405020304" pitchFamily="18" charset="0"/>
              <a:cs typeface="Times New Roman" panose="02020603050405020304" pitchFamily="18" charset="0"/>
            </a:endParaRPr>
          </a:p>
          <a:p>
            <a:pPr algn="ctr" defTabSz="488950">
              <a:lnSpc>
                <a:spcPct val="90000"/>
              </a:lnSpc>
              <a:spcAft>
                <a:spcPct val="35000"/>
              </a:spcAft>
            </a:pPr>
            <a:r>
              <a:rPr lang="ru-RU" sz="1100" b="1" dirty="0" smtClean="0">
                <a:solidFill>
                  <a:schemeClr val="tx1"/>
                </a:solidFill>
                <a:latin typeface="Times New Roman" panose="02020603050405020304" pitchFamily="18" charset="0"/>
                <a:cs typeface="Times New Roman" panose="02020603050405020304" pitchFamily="18" charset="0"/>
              </a:rPr>
              <a:t>200,0</a:t>
            </a:r>
            <a:endParaRPr lang="ru-RU" sz="1100" b="1" dirty="0">
              <a:solidFill>
                <a:schemeClr val="tx1"/>
              </a:solidFill>
              <a:latin typeface="Times New Roman" panose="02020603050405020304" pitchFamily="18" charset="0"/>
              <a:cs typeface="Times New Roman" panose="02020603050405020304" pitchFamily="18" charset="0"/>
            </a:endParaRPr>
          </a:p>
          <a:p>
            <a:pPr lvl="0" algn="ctr" defTabSz="488950">
              <a:lnSpc>
                <a:spcPct val="90000"/>
              </a:lnSpc>
              <a:spcBef>
                <a:spcPct val="0"/>
              </a:spcBef>
              <a:spcAft>
                <a:spcPct val="35000"/>
              </a:spcAft>
            </a:pP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5940959" y="2604977"/>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endParaRPr lang="ru-RU" sz="1400" b="1" dirty="0" smtClean="0">
              <a:solidFill>
                <a:schemeClr val="tx1"/>
              </a:solidFill>
              <a:latin typeface="Times New Roman" panose="02020603050405020304" pitchFamily="18" charset="0"/>
              <a:cs typeface="Times New Roman" panose="02020603050405020304" pitchFamily="18" charset="0"/>
            </a:endParaRPr>
          </a:p>
          <a:p>
            <a:pPr algn="ctr" defTabSz="622300">
              <a:lnSpc>
                <a:spcPct val="90000"/>
              </a:lnSpc>
              <a:spcAft>
                <a:spcPts val="0"/>
              </a:spcAft>
            </a:pPr>
            <a:r>
              <a:rPr lang="ru-RU" sz="1400" b="1" dirty="0" smtClean="0">
                <a:solidFill>
                  <a:schemeClr val="tx1"/>
                </a:solidFill>
                <a:latin typeface="Times New Roman" panose="02020603050405020304" pitchFamily="18" charset="0"/>
                <a:cs typeface="Times New Roman" panose="02020603050405020304" pitchFamily="18" charset="0"/>
              </a:rPr>
              <a:t>202</a:t>
            </a:r>
            <a:r>
              <a:rPr lang="en-US" sz="1400" b="1" dirty="0" smtClean="0">
                <a:solidFill>
                  <a:schemeClr val="tx1"/>
                </a:solidFill>
                <a:latin typeface="Times New Roman" panose="02020603050405020304" pitchFamily="18" charset="0"/>
                <a:cs typeface="Times New Roman" panose="02020603050405020304" pitchFamily="18" charset="0"/>
              </a:rPr>
              <a:t>1</a:t>
            </a:r>
            <a:r>
              <a:rPr lang="ru-RU" sz="1400" b="1" dirty="0" smtClean="0">
                <a:solidFill>
                  <a:schemeClr val="tx1"/>
                </a:solidFill>
                <a:latin typeface="Times New Roman" panose="02020603050405020304" pitchFamily="18" charset="0"/>
                <a:cs typeface="Times New Roman" panose="02020603050405020304" pitchFamily="18" charset="0"/>
              </a:rPr>
              <a:t> факт</a:t>
            </a:r>
            <a:endParaRPr lang="ru-RU" sz="1400" b="1" dirty="0">
              <a:solidFill>
                <a:schemeClr val="tx1"/>
              </a:solidFill>
              <a:latin typeface="Times New Roman" panose="02020603050405020304" pitchFamily="18" charset="0"/>
              <a:cs typeface="Times New Roman" panose="02020603050405020304" pitchFamily="18" charset="0"/>
            </a:endParaRPr>
          </a:p>
          <a:p>
            <a:pPr lvl="0" algn="ctr" defTabSz="622300">
              <a:lnSpc>
                <a:spcPct val="90000"/>
              </a:lnSpc>
              <a:spcBef>
                <a:spcPct val="0"/>
              </a:spcBef>
              <a:spcAft>
                <a:spcPct val="35000"/>
              </a:spcAft>
            </a:pP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17" name="Полилиния 16"/>
          <p:cNvSpPr/>
          <p:nvPr/>
        </p:nvSpPr>
        <p:spPr>
          <a:xfrm>
            <a:off x="5940959" y="3530220"/>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tint val="8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Aft>
                <a:spcPct val="35000"/>
              </a:spcAft>
            </a:pPr>
            <a:r>
              <a:rPr lang="ru-RU" sz="1100" b="1" dirty="0" smtClean="0">
                <a:solidFill>
                  <a:schemeClr val="tx1"/>
                </a:solidFill>
                <a:latin typeface="Times New Roman" panose="02020603050405020304" pitchFamily="18" charset="0"/>
                <a:cs typeface="Times New Roman" panose="02020603050405020304" pitchFamily="18" charset="0"/>
              </a:rPr>
              <a:t>90,</a:t>
            </a:r>
            <a:r>
              <a:rPr lang="en-US" sz="1100" b="1" smtClean="0">
                <a:solidFill>
                  <a:schemeClr val="tx1"/>
                </a:solidFill>
                <a:latin typeface="Times New Roman" panose="02020603050405020304" pitchFamily="18" charset="0"/>
                <a:cs typeface="Times New Roman" panose="02020603050405020304" pitchFamily="18" charset="0"/>
              </a:rPr>
              <a:t>5</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5942501" y="4437506"/>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tint val="7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algn="ctr" defTabSz="488950">
              <a:lnSpc>
                <a:spcPct val="90000"/>
              </a:lnSpc>
              <a:spcAft>
                <a:spcPct val="35000"/>
              </a:spcAft>
            </a:pPr>
            <a:endParaRPr lang="ru-RU" sz="1100" b="1" dirty="0" smtClean="0">
              <a:solidFill>
                <a:schemeClr val="tx1"/>
              </a:solidFill>
              <a:latin typeface="Times New Roman" panose="02020603050405020304" pitchFamily="18" charset="0"/>
              <a:cs typeface="Times New Roman" panose="02020603050405020304" pitchFamily="18" charset="0"/>
            </a:endParaRPr>
          </a:p>
          <a:p>
            <a:pPr algn="ctr" defTabSz="488950">
              <a:lnSpc>
                <a:spcPct val="90000"/>
              </a:lnSpc>
              <a:spcAft>
                <a:spcPct val="35000"/>
              </a:spcAft>
            </a:pPr>
            <a:r>
              <a:rPr lang="ru-RU" sz="1100" b="1" dirty="0" smtClean="0">
                <a:solidFill>
                  <a:schemeClr val="tx1"/>
                </a:solidFill>
                <a:latin typeface="Times New Roman" panose="02020603050405020304" pitchFamily="18" charset="0"/>
                <a:cs typeface="Times New Roman" panose="02020603050405020304" pitchFamily="18" charset="0"/>
              </a:rPr>
              <a:t>0,5</a:t>
            </a:r>
            <a:endParaRPr lang="ru-RU" sz="1100" b="1" dirty="0">
              <a:solidFill>
                <a:schemeClr val="tx1"/>
              </a:solidFill>
              <a:latin typeface="Times New Roman" panose="02020603050405020304" pitchFamily="18" charset="0"/>
              <a:cs typeface="Times New Roman" panose="02020603050405020304" pitchFamily="18" charset="0"/>
            </a:endParaRPr>
          </a:p>
          <a:p>
            <a:pPr lvl="0" algn="ctr" defTabSz="488950">
              <a:lnSpc>
                <a:spcPct val="90000"/>
              </a:lnSpc>
              <a:spcBef>
                <a:spcPct val="0"/>
              </a:spcBef>
              <a:spcAft>
                <a:spcPct val="35000"/>
              </a:spcAft>
            </a:pP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9" name="Полилиния 18"/>
          <p:cNvSpPr/>
          <p:nvPr/>
        </p:nvSpPr>
        <p:spPr>
          <a:xfrm>
            <a:off x="5946248" y="5383483"/>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tint val="7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algn="ctr" defTabSz="488950">
              <a:lnSpc>
                <a:spcPct val="90000"/>
              </a:lnSpc>
              <a:spcAft>
                <a:spcPct val="35000"/>
              </a:spcAft>
            </a:pPr>
            <a:endParaRPr lang="ru-RU" sz="1100" b="1" dirty="0" smtClean="0">
              <a:solidFill>
                <a:schemeClr val="tx1"/>
              </a:solidFill>
              <a:latin typeface="Times New Roman" panose="02020603050405020304" pitchFamily="18" charset="0"/>
              <a:cs typeface="Times New Roman" panose="02020603050405020304" pitchFamily="18" charset="0"/>
            </a:endParaRPr>
          </a:p>
          <a:p>
            <a:pPr algn="ctr" defTabSz="488950">
              <a:lnSpc>
                <a:spcPct val="90000"/>
              </a:lnSpc>
              <a:spcAft>
                <a:spcPct val="35000"/>
              </a:spcAft>
            </a:pPr>
            <a:r>
              <a:rPr lang="ru-RU" sz="1100" b="1" dirty="0" smtClean="0">
                <a:solidFill>
                  <a:schemeClr val="tx1"/>
                </a:solidFill>
                <a:latin typeface="Times New Roman" panose="02020603050405020304" pitchFamily="18" charset="0"/>
                <a:cs typeface="Times New Roman" panose="02020603050405020304" pitchFamily="18" charset="0"/>
              </a:rPr>
              <a:t>200,0</a:t>
            </a:r>
            <a:endParaRPr lang="ru-RU" sz="1100" b="1" dirty="0">
              <a:solidFill>
                <a:schemeClr val="tx1"/>
              </a:solidFill>
              <a:latin typeface="Times New Roman" panose="02020603050405020304" pitchFamily="18" charset="0"/>
              <a:cs typeface="Times New Roman" panose="02020603050405020304" pitchFamily="18" charset="0"/>
            </a:endParaRPr>
          </a:p>
          <a:p>
            <a:pPr lvl="0" algn="ctr" defTabSz="488950">
              <a:lnSpc>
                <a:spcPct val="90000"/>
              </a:lnSpc>
              <a:spcBef>
                <a:spcPct val="0"/>
              </a:spcBef>
              <a:spcAft>
                <a:spcPct val="35000"/>
              </a:spcAft>
            </a:pP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6733854" y="2604977"/>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endParaRPr lang="ru-RU" sz="1400" b="1" dirty="0" smtClean="0">
              <a:solidFill>
                <a:schemeClr val="tx1"/>
              </a:solidFill>
              <a:latin typeface="Times New Roman" panose="02020603050405020304" pitchFamily="18" charset="0"/>
              <a:cs typeface="Times New Roman" panose="02020603050405020304" pitchFamily="18" charset="0"/>
            </a:endParaRPr>
          </a:p>
          <a:p>
            <a:pPr algn="ctr" defTabSz="622300">
              <a:lnSpc>
                <a:spcPct val="90000"/>
              </a:lnSpc>
              <a:spcAft>
                <a:spcPct val="35000"/>
              </a:spcAft>
            </a:pPr>
            <a:r>
              <a:rPr lang="ru-RU" sz="1400" b="1" dirty="0" smtClean="0">
                <a:solidFill>
                  <a:schemeClr val="tx1"/>
                </a:solidFill>
                <a:latin typeface="Times New Roman" panose="02020603050405020304" pitchFamily="18" charset="0"/>
                <a:cs typeface="Times New Roman" panose="02020603050405020304" pitchFamily="18" charset="0"/>
              </a:rPr>
              <a:t>202</a:t>
            </a:r>
            <a:r>
              <a:rPr lang="en-US" sz="1400" b="1" dirty="0" smtClean="0">
                <a:solidFill>
                  <a:schemeClr val="tx1"/>
                </a:solidFill>
                <a:latin typeface="Times New Roman" panose="02020603050405020304" pitchFamily="18" charset="0"/>
                <a:cs typeface="Times New Roman" panose="02020603050405020304" pitchFamily="18" charset="0"/>
              </a:rPr>
              <a:t>2</a:t>
            </a:r>
            <a:endParaRPr lang="ru-RU" sz="1400" b="1" dirty="0">
              <a:solidFill>
                <a:schemeClr val="tx1"/>
              </a:solidFill>
              <a:latin typeface="Times New Roman" panose="02020603050405020304" pitchFamily="18" charset="0"/>
              <a:cs typeface="Times New Roman" panose="02020603050405020304" pitchFamily="18" charset="0"/>
            </a:endParaRPr>
          </a:p>
          <a:p>
            <a:pPr lvl="0" algn="ctr" defTabSz="622300">
              <a:lnSpc>
                <a:spcPct val="90000"/>
              </a:lnSpc>
              <a:spcBef>
                <a:spcPct val="0"/>
              </a:spcBef>
              <a:spcAft>
                <a:spcPct val="35000"/>
              </a:spcAft>
            </a:pP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6733854" y="3530220"/>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8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Aft>
                <a:spcPct val="35000"/>
              </a:spcAft>
            </a:pPr>
            <a:r>
              <a:rPr lang="ru-RU" sz="1100" b="1" dirty="0" smtClean="0">
                <a:solidFill>
                  <a:schemeClr val="tx1"/>
                </a:solidFill>
                <a:latin typeface="Times New Roman" panose="02020603050405020304" pitchFamily="18" charset="0"/>
                <a:cs typeface="Times New Roman" panose="02020603050405020304" pitchFamily="18" charset="0"/>
              </a:rPr>
              <a:t>91,0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6735396" y="4437506"/>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7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7,0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6739143" y="5383483"/>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7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300,0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7526749" y="2604977"/>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endParaRPr lang="ru-RU" sz="1400" b="1" dirty="0" smtClean="0">
              <a:solidFill>
                <a:schemeClr val="tx1"/>
              </a:solidFill>
              <a:latin typeface="Times New Roman" panose="02020603050405020304" pitchFamily="18" charset="0"/>
              <a:cs typeface="Times New Roman" panose="02020603050405020304" pitchFamily="18" charset="0"/>
            </a:endParaRPr>
          </a:p>
          <a:p>
            <a:pPr algn="ctr" defTabSz="622300">
              <a:lnSpc>
                <a:spcPct val="90000"/>
              </a:lnSpc>
              <a:spcAft>
                <a:spcPct val="35000"/>
              </a:spcAft>
            </a:pPr>
            <a:r>
              <a:rPr lang="ru-RU" sz="1400" b="1" dirty="0" smtClean="0">
                <a:solidFill>
                  <a:schemeClr val="tx1"/>
                </a:solidFill>
                <a:latin typeface="Times New Roman" panose="02020603050405020304" pitchFamily="18" charset="0"/>
                <a:cs typeface="Times New Roman" panose="02020603050405020304" pitchFamily="18" charset="0"/>
              </a:rPr>
              <a:t>202</a:t>
            </a:r>
            <a:r>
              <a:rPr lang="en-US" sz="1400" b="1" dirty="0" smtClean="0">
                <a:solidFill>
                  <a:schemeClr val="tx1"/>
                </a:solidFill>
                <a:latin typeface="Times New Roman" panose="02020603050405020304" pitchFamily="18" charset="0"/>
                <a:cs typeface="Times New Roman" panose="02020603050405020304" pitchFamily="18" charset="0"/>
              </a:rPr>
              <a:t>3</a:t>
            </a:r>
            <a:endParaRPr lang="ru-RU" sz="1400" b="1" dirty="0">
              <a:solidFill>
                <a:schemeClr val="tx1"/>
              </a:solidFill>
              <a:latin typeface="Times New Roman" panose="02020603050405020304" pitchFamily="18" charset="0"/>
              <a:cs typeface="Times New Roman" panose="02020603050405020304" pitchFamily="18" charset="0"/>
            </a:endParaRPr>
          </a:p>
          <a:p>
            <a:pPr lvl="0" algn="ctr" defTabSz="622300">
              <a:lnSpc>
                <a:spcPct val="90000"/>
              </a:lnSpc>
              <a:spcBef>
                <a:spcPct val="0"/>
              </a:spcBef>
              <a:spcAft>
                <a:spcPct val="35000"/>
              </a:spcAft>
            </a:pP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7526749" y="3530220"/>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8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91,0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7528291" y="4437506"/>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7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dirty="0" smtClean="0">
                <a:solidFill>
                  <a:schemeClr val="tx1"/>
                </a:solidFill>
                <a:latin typeface="Times New Roman" panose="02020603050405020304" pitchFamily="18" charset="0"/>
                <a:cs typeface="Times New Roman" panose="02020603050405020304" pitchFamily="18" charset="0"/>
              </a:rPr>
              <a:t>10</a:t>
            </a:r>
            <a:r>
              <a:rPr lang="ru-RU" sz="1100" b="1" kern="1200" dirty="0" smtClean="0">
                <a:solidFill>
                  <a:schemeClr val="tx1"/>
                </a:solidFill>
                <a:latin typeface="Times New Roman" panose="02020603050405020304" pitchFamily="18" charset="0"/>
                <a:cs typeface="Times New Roman" panose="02020603050405020304" pitchFamily="18" charset="0"/>
              </a:rPr>
              <a:t>,0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7532038" y="5383483"/>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7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400,0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8319644" y="2604977"/>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a:t>
            </a:r>
            <a:r>
              <a:rPr lang="en-US" sz="1400" b="1" kern="1200" dirty="0" smtClean="0">
                <a:solidFill>
                  <a:schemeClr val="tx1"/>
                </a:solidFill>
                <a:latin typeface="Times New Roman" panose="02020603050405020304" pitchFamily="18" charset="0"/>
                <a:cs typeface="Times New Roman" panose="02020603050405020304" pitchFamily="18" charset="0"/>
              </a:rPr>
              <a:t>4</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8319644" y="3530220"/>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8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91,5</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6" name="Полилиния 35"/>
          <p:cNvSpPr/>
          <p:nvPr/>
        </p:nvSpPr>
        <p:spPr>
          <a:xfrm>
            <a:off x="8321186" y="4437506"/>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7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15,0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7" name="Полилиния 36"/>
          <p:cNvSpPr/>
          <p:nvPr/>
        </p:nvSpPr>
        <p:spPr>
          <a:xfrm>
            <a:off x="8324933" y="5383483"/>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7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500,0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2" name="Заголовок 1"/>
          <p:cNvSpPr txBox="1">
            <a:spLocks/>
          </p:cNvSpPr>
          <p:nvPr/>
        </p:nvSpPr>
        <p:spPr>
          <a:xfrm>
            <a:off x="259728" y="0"/>
            <a:ext cx="72646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«Развитие культуры и туризма»</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29060204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black"/>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prstClr val="black"/>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07504" y="6230638"/>
            <a:ext cx="4104456" cy="400110"/>
          </a:xfrm>
          <a:prstGeom prst="rect">
            <a:avLst/>
          </a:prstGeom>
        </p:spPr>
        <p:txBody>
          <a:bodyPr wrap="square">
            <a:spAutoFit/>
          </a:bodyPr>
          <a:lstStyle/>
          <a:p>
            <a:endParaRPr lang="ru-RU" sz="1000" i="1" dirty="0">
              <a:solidFill>
                <a:prstClr val="black"/>
              </a:solidFill>
              <a:latin typeface="Times New Roman" panose="02020603050405020304" pitchFamily="18" charset="0"/>
              <a:cs typeface="Times New Roman" panose="02020603050405020304" pitchFamily="18" charset="0"/>
            </a:endParaRPr>
          </a:p>
          <a:p>
            <a:endParaRPr lang="ru-RU" sz="1000" i="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07504" y="764704"/>
            <a:ext cx="6728478" cy="1928872"/>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600" b="1" i="1" dirty="0" smtClean="0">
                <a:solidFill>
                  <a:prstClr val="black"/>
                </a:solidFill>
                <a:latin typeface="Times New Roman" panose="02020603050405020304" pitchFamily="18" charset="0"/>
                <a:cs typeface="Times New Roman" panose="02020603050405020304" pitchFamily="18" charset="0"/>
              </a:rPr>
              <a:t>Цели программы:</a:t>
            </a:r>
            <a:r>
              <a:rPr lang="ru-RU" sz="1600" dirty="0" smtClean="0">
                <a:solidFill>
                  <a:prstClr val="black"/>
                </a:solidFill>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v"/>
            </a:pPr>
            <a:r>
              <a:rPr lang="ru-RU" sz="1400" dirty="0">
                <a:solidFill>
                  <a:prstClr val="black"/>
                </a:solidFill>
                <a:latin typeface="Times New Roman" panose="02020603050405020304" pitchFamily="18" charset="0"/>
                <a:cs typeface="Times New Roman" panose="02020603050405020304" pitchFamily="18" charset="0"/>
              </a:rPr>
              <a:t>создание условий, обеспечивающих развитие системы физической культуры и спорта путем пропаганды здорового образа жизни, повышение массовости занятий физической культурой и спортом среди всех возрастных групп населения, в том числе среди лиц с ограниченными возможностями здоровья;</a:t>
            </a:r>
          </a:p>
          <a:p>
            <a:pPr marL="285750" indent="-285750">
              <a:buFont typeface="Wingdings" panose="05000000000000000000" pitchFamily="2" charset="2"/>
              <a:buChar char="v"/>
            </a:pPr>
            <a:r>
              <a:rPr lang="ru-RU" sz="1400" dirty="0">
                <a:solidFill>
                  <a:prstClr val="black"/>
                </a:solidFill>
                <a:latin typeface="Times New Roman" panose="02020603050405020304" pitchFamily="18" charset="0"/>
                <a:cs typeface="Times New Roman" panose="02020603050405020304" pitchFamily="18" charset="0"/>
              </a:rPr>
              <a:t>повышение конкурентоспособности спортсменов Чувашской Республики на международных и всероссийских спортивных соревнованиях.</a:t>
            </a:r>
          </a:p>
        </p:txBody>
      </p:sp>
      <p:sp>
        <p:nvSpPr>
          <p:cNvPr id="6" name="TextBox 5"/>
          <p:cNvSpPr txBox="1"/>
          <p:nvPr/>
        </p:nvSpPr>
        <p:spPr>
          <a:xfrm>
            <a:off x="231063" y="3112848"/>
            <a:ext cx="3952749" cy="323165"/>
          </a:xfrm>
          <a:prstGeom prst="rect">
            <a:avLst/>
          </a:prstGeom>
          <a:noFill/>
        </p:spPr>
        <p:txBody>
          <a:bodyPr wrap="none" rtlCol="0">
            <a:spAutoFit/>
          </a:bodyPr>
          <a:lstStyle/>
          <a:p>
            <a:r>
              <a:rPr lang="ru-RU" sz="1400" b="1" dirty="0" smtClean="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r>
              <a:rPr lang="ru-RU" sz="1500" b="1" dirty="0" smtClean="0">
                <a:solidFill>
                  <a:prstClr val="black"/>
                </a:solidFill>
                <a:latin typeface="Times New Roman" panose="02020603050405020304" pitchFamily="18" charset="0"/>
                <a:cs typeface="Times New Roman" panose="02020603050405020304" pitchFamily="18" charset="0"/>
              </a:rPr>
              <a:t>.</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7" name="Номер слайда 6"/>
          <p:cNvSpPr>
            <a:spLocks noGrp="1"/>
          </p:cNvSpPr>
          <p:nvPr>
            <p:ph type="sldNum" sz="quarter" idx="12"/>
          </p:nvPr>
        </p:nvSpPr>
        <p:spPr>
          <a:xfrm>
            <a:off x="8089900" y="6492875"/>
            <a:ext cx="1054100" cy="365125"/>
          </a:xfrm>
        </p:spPr>
        <p:txBody>
          <a:bodyPr/>
          <a:lstStyle/>
          <a:p>
            <a:pPr>
              <a:defRPr/>
            </a:pPr>
            <a:fld id="{667CCBFA-BFB9-4E9F-B6F6-694D72409F22}" type="slidenum">
              <a:rPr lang="ru-RU" smtClean="0">
                <a:solidFill>
                  <a:prstClr val="black"/>
                </a:solidFill>
              </a:rPr>
              <a:pPr>
                <a:defRPr/>
              </a:pPr>
              <a:t>54</a:t>
            </a:fld>
            <a:endParaRPr lang="ru-RU" dirty="0">
              <a:solidFill>
                <a:prstClr val="black"/>
              </a:solidFill>
            </a:endParaRPr>
          </a:p>
        </p:txBody>
      </p:sp>
      <p:sp>
        <p:nvSpPr>
          <p:cNvPr id="3" name="Полилиния 2"/>
          <p:cNvSpPr/>
          <p:nvPr/>
        </p:nvSpPr>
        <p:spPr>
          <a:xfrm>
            <a:off x="4789431" y="2926043"/>
            <a:ext cx="4228186" cy="509970"/>
          </a:xfrm>
          <a:custGeom>
            <a:avLst/>
            <a:gdLst>
              <a:gd name="connsiteX0" fmla="*/ 0 w 4265959"/>
              <a:gd name="connsiteY0" fmla="*/ 50997 h 509970"/>
              <a:gd name="connsiteX1" fmla="*/ 50997 w 4265959"/>
              <a:gd name="connsiteY1" fmla="*/ 0 h 509970"/>
              <a:gd name="connsiteX2" fmla="*/ 4214962 w 4265959"/>
              <a:gd name="connsiteY2" fmla="*/ 0 h 509970"/>
              <a:gd name="connsiteX3" fmla="*/ 4265959 w 4265959"/>
              <a:gd name="connsiteY3" fmla="*/ 50997 h 509970"/>
              <a:gd name="connsiteX4" fmla="*/ 4265959 w 4265959"/>
              <a:gd name="connsiteY4" fmla="*/ 458973 h 509970"/>
              <a:gd name="connsiteX5" fmla="*/ 4214962 w 4265959"/>
              <a:gd name="connsiteY5" fmla="*/ 509970 h 509970"/>
              <a:gd name="connsiteX6" fmla="*/ 50997 w 4265959"/>
              <a:gd name="connsiteY6" fmla="*/ 509970 h 509970"/>
              <a:gd name="connsiteX7" fmla="*/ 0 w 4265959"/>
              <a:gd name="connsiteY7" fmla="*/ 458973 h 509970"/>
              <a:gd name="connsiteX8" fmla="*/ 0 w 4265959"/>
              <a:gd name="connsiteY8" fmla="*/ 50997 h 50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5959" h="509970">
                <a:moveTo>
                  <a:pt x="0" y="50997"/>
                </a:moveTo>
                <a:cubicBezTo>
                  <a:pt x="0" y="22832"/>
                  <a:pt x="22832" y="0"/>
                  <a:pt x="50997" y="0"/>
                </a:cubicBezTo>
                <a:lnTo>
                  <a:pt x="4214962" y="0"/>
                </a:lnTo>
                <a:cubicBezTo>
                  <a:pt x="4243127" y="0"/>
                  <a:pt x="4265959" y="22832"/>
                  <a:pt x="4265959" y="50997"/>
                </a:cubicBezTo>
                <a:lnTo>
                  <a:pt x="4265959" y="458973"/>
                </a:lnTo>
                <a:cubicBezTo>
                  <a:pt x="4265959" y="487138"/>
                  <a:pt x="4243127" y="509970"/>
                  <a:pt x="4214962" y="509970"/>
                </a:cubicBezTo>
                <a:lnTo>
                  <a:pt x="50997" y="509970"/>
                </a:lnTo>
                <a:cubicBezTo>
                  <a:pt x="22832" y="509970"/>
                  <a:pt x="0" y="487138"/>
                  <a:pt x="0" y="458973"/>
                </a:cubicBezTo>
                <a:lnTo>
                  <a:pt x="0" y="509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5897" tIns="75897" rIns="75897" bIns="75897" numCol="1" spcCol="1270" anchor="ctr" anchorCtr="0">
            <a:noAutofit/>
          </a:bodyPr>
          <a:lstStyle/>
          <a:p>
            <a:pPr lvl="0" algn="ctr" defTabSz="711200">
              <a:lnSpc>
                <a:spcPct val="90000"/>
              </a:lnSpc>
              <a:spcBef>
                <a:spcPct val="0"/>
              </a:spcBef>
              <a:spcAft>
                <a:spcPct val="35000"/>
              </a:spcAft>
            </a:pPr>
            <a:r>
              <a:rPr lang="ru-RU" sz="1600" b="1" i="1" kern="1200" dirty="0" smtClean="0">
                <a:solidFill>
                  <a:schemeClr val="tx1"/>
                </a:solidFill>
                <a:latin typeface="Times New Roman" panose="02020603050405020304" pitchFamily="18" charset="0"/>
                <a:cs typeface="Times New Roman" panose="02020603050405020304" pitchFamily="18" charset="0"/>
              </a:rPr>
              <a:t>Расходы в разрезе подпрограмм в 20</a:t>
            </a:r>
            <a:r>
              <a:rPr lang="en-US" sz="1600" b="1" i="1" kern="1200" dirty="0" smtClean="0">
                <a:solidFill>
                  <a:schemeClr val="tx1"/>
                </a:solidFill>
                <a:latin typeface="Times New Roman" panose="02020603050405020304" pitchFamily="18" charset="0"/>
                <a:cs typeface="Times New Roman" panose="02020603050405020304" pitchFamily="18" charset="0"/>
              </a:rPr>
              <a:t>2</a:t>
            </a:r>
            <a:r>
              <a:rPr lang="ru-RU" sz="1600" b="1" i="1" kern="1200" dirty="0" smtClean="0">
                <a:solidFill>
                  <a:schemeClr val="tx1"/>
                </a:solidFill>
                <a:latin typeface="Times New Roman" panose="02020603050405020304" pitchFamily="18" charset="0"/>
                <a:cs typeface="Times New Roman" panose="02020603050405020304" pitchFamily="18" charset="0"/>
              </a:rPr>
              <a:t>1</a:t>
            </a:r>
            <a:r>
              <a:rPr lang="en-US" sz="1600" b="1" i="1" kern="1200" dirty="0" smtClean="0">
                <a:solidFill>
                  <a:schemeClr val="tx1"/>
                </a:solidFill>
                <a:latin typeface="Times New Roman" panose="02020603050405020304" pitchFamily="18" charset="0"/>
                <a:cs typeface="Times New Roman" panose="02020603050405020304" pitchFamily="18" charset="0"/>
              </a:rPr>
              <a:t> </a:t>
            </a:r>
            <a:r>
              <a:rPr lang="ru-RU" sz="1600" b="1" i="1" kern="1200" dirty="0" smtClean="0">
                <a:solidFill>
                  <a:schemeClr val="tx1"/>
                </a:solidFill>
                <a:latin typeface="Times New Roman" panose="02020603050405020304" pitchFamily="18" charset="0"/>
                <a:cs typeface="Times New Roman" panose="02020603050405020304" pitchFamily="18" charset="0"/>
              </a:rPr>
              <a:t>году, </a:t>
            </a:r>
          </a:p>
          <a:p>
            <a:pPr lvl="0" algn="ctr" defTabSz="711200">
              <a:lnSpc>
                <a:spcPct val="90000"/>
              </a:lnSpc>
              <a:spcBef>
                <a:spcPct val="0"/>
              </a:spcBef>
              <a:spcAft>
                <a:spcPct val="35000"/>
              </a:spcAft>
            </a:pPr>
            <a:r>
              <a:rPr lang="ru-RU" sz="1600" b="1" i="1" kern="1200" dirty="0" smtClean="0">
                <a:solidFill>
                  <a:schemeClr val="tx1"/>
                </a:solidFill>
                <a:latin typeface="Times New Roman" panose="02020603050405020304" pitchFamily="18" charset="0"/>
                <a:cs typeface="Times New Roman" panose="02020603050405020304" pitchFamily="18" charset="0"/>
              </a:rPr>
              <a:t>млн. руб.</a:t>
            </a:r>
          </a:p>
        </p:txBody>
      </p:sp>
      <p:sp>
        <p:nvSpPr>
          <p:cNvPr id="4" name="Полилиния 3"/>
          <p:cNvSpPr/>
          <p:nvPr/>
        </p:nvSpPr>
        <p:spPr>
          <a:xfrm>
            <a:off x="4799787" y="3487256"/>
            <a:ext cx="2433942" cy="332865"/>
          </a:xfrm>
          <a:custGeom>
            <a:avLst/>
            <a:gdLst>
              <a:gd name="connsiteX0" fmla="*/ 0 w 2433942"/>
              <a:gd name="connsiteY0" fmla="*/ 33287 h 332865"/>
              <a:gd name="connsiteX1" fmla="*/ 33287 w 2433942"/>
              <a:gd name="connsiteY1" fmla="*/ 0 h 332865"/>
              <a:gd name="connsiteX2" fmla="*/ 2400656 w 2433942"/>
              <a:gd name="connsiteY2" fmla="*/ 0 h 332865"/>
              <a:gd name="connsiteX3" fmla="*/ 2433943 w 2433942"/>
              <a:gd name="connsiteY3" fmla="*/ 33287 h 332865"/>
              <a:gd name="connsiteX4" fmla="*/ 2433942 w 2433942"/>
              <a:gd name="connsiteY4" fmla="*/ 299579 h 332865"/>
              <a:gd name="connsiteX5" fmla="*/ 2400655 w 2433942"/>
              <a:gd name="connsiteY5" fmla="*/ 332866 h 332865"/>
              <a:gd name="connsiteX6" fmla="*/ 33287 w 2433942"/>
              <a:gd name="connsiteY6" fmla="*/ 332865 h 332865"/>
              <a:gd name="connsiteX7" fmla="*/ 0 w 2433942"/>
              <a:gd name="connsiteY7" fmla="*/ 299578 h 332865"/>
              <a:gd name="connsiteX8" fmla="*/ 0 w 2433942"/>
              <a:gd name="connsiteY8" fmla="*/ 33287 h 33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3942" h="332865">
                <a:moveTo>
                  <a:pt x="0" y="33287"/>
                </a:moveTo>
                <a:cubicBezTo>
                  <a:pt x="0" y="14903"/>
                  <a:pt x="14903" y="0"/>
                  <a:pt x="33287" y="0"/>
                </a:cubicBezTo>
                <a:lnTo>
                  <a:pt x="2400656" y="0"/>
                </a:lnTo>
                <a:cubicBezTo>
                  <a:pt x="2419040" y="0"/>
                  <a:pt x="2433943" y="14903"/>
                  <a:pt x="2433943" y="33287"/>
                </a:cubicBezTo>
                <a:cubicBezTo>
                  <a:pt x="2433943" y="122051"/>
                  <a:pt x="2433942" y="210815"/>
                  <a:pt x="2433942" y="299579"/>
                </a:cubicBezTo>
                <a:cubicBezTo>
                  <a:pt x="2433942" y="317963"/>
                  <a:pt x="2419039" y="332866"/>
                  <a:pt x="2400655" y="332866"/>
                </a:cubicBezTo>
                <a:lnTo>
                  <a:pt x="33287" y="332865"/>
                </a:lnTo>
                <a:cubicBezTo>
                  <a:pt x="14903" y="332865"/>
                  <a:pt x="0" y="317962"/>
                  <a:pt x="0" y="299578"/>
                </a:cubicBezTo>
                <a:lnTo>
                  <a:pt x="0" y="3328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089" tIns="63089" rIns="63089" bIns="63089"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Подпрограмма</a:t>
            </a:r>
          </a:p>
        </p:txBody>
      </p:sp>
      <p:sp>
        <p:nvSpPr>
          <p:cNvPr id="10" name="Полилиния 9"/>
          <p:cNvSpPr/>
          <p:nvPr/>
        </p:nvSpPr>
        <p:spPr>
          <a:xfrm>
            <a:off x="4804534" y="3871363"/>
            <a:ext cx="2424448" cy="663540"/>
          </a:xfrm>
          <a:custGeom>
            <a:avLst/>
            <a:gdLst>
              <a:gd name="connsiteX0" fmla="*/ 0 w 2424448"/>
              <a:gd name="connsiteY0" fmla="*/ 66354 h 663540"/>
              <a:gd name="connsiteX1" fmla="*/ 66354 w 2424448"/>
              <a:gd name="connsiteY1" fmla="*/ 0 h 663540"/>
              <a:gd name="connsiteX2" fmla="*/ 2358094 w 2424448"/>
              <a:gd name="connsiteY2" fmla="*/ 0 h 663540"/>
              <a:gd name="connsiteX3" fmla="*/ 2424448 w 2424448"/>
              <a:gd name="connsiteY3" fmla="*/ 66354 h 663540"/>
              <a:gd name="connsiteX4" fmla="*/ 2424448 w 2424448"/>
              <a:gd name="connsiteY4" fmla="*/ 597186 h 663540"/>
              <a:gd name="connsiteX5" fmla="*/ 2358094 w 2424448"/>
              <a:gd name="connsiteY5" fmla="*/ 663540 h 663540"/>
              <a:gd name="connsiteX6" fmla="*/ 66354 w 2424448"/>
              <a:gd name="connsiteY6" fmla="*/ 663540 h 663540"/>
              <a:gd name="connsiteX7" fmla="*/ 0 w 2424448"/>
              <a:gd name="connsiteY7" fmla="*/ 597186 h 663540"/>
              <a:gd name="connsiteX8" fmla="*/ 0 w 2424448"/>
              <a:gd name="connsiteY8" fmla="*/ 66354 h 66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4448" h="663540">
                <a:moveTo>
                  <a:pt x="0" y="66354"/>
                </a:moveTo>
                <a:cubicBezTo>
                  <a:pt x="0" y="29708"/>
                  <a:pt x="29708" y="0"/>
                  <a:pt x="66354" y="0"/>
                </a:cubicBezTo>
                <a:lnTo>
                  <a:pt x="2358094" y="0"/>
                </a:lnTo>
                <a:cubicBezTo>
                  <a:pt x="2394740" y="0"/>
                  <a:pt x="2424448" y="29708"/>
                  <a:pt x="2424448" y="66354"/>
                </a:cubicBezTo>
                <a:lnTo>
                  <a:pt x="2424448" y="597186"/>
                </a:lnTo>
                <a:cubicBezTo>
                  <a:pt x="2424448" y="633832"/>
                  <a:pt x="2394740" y="663540"/>
                  <a:pt x="2358094" y="663540"/>
                </a:cubicBezTo>
                <a:lnTo>
                  <a:pt x="66354" y="663540"/>
                </a:lnTo>
                <a:cubicBezTo>
                  <a:pt x="29708" y="663540"/>
                  <a:pt x="0" y="633832"/>
                  <a:pt x="0" y="597186"/>
                </a:cubicBezTo>
                <a:lnTo>
                  <a:pt x="0" y="6635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154" tIns="65154" rIns="65154" bIns="65154"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Развитие физической культуры и массового спорта*</a:t>
            </a:r>
          </a:p>
        </p:txBody>
      </p:sp>
      <p:sp>
        <p:nvSpPr>
          <p:cNvPr id="11" name="Полилиния 10"/>
          <p:cNvSpPr/>
          <p:nvPr/>
        </p:nvSpPr>
        <p:spPr>
          <a:xfrm>
            <a:off x="4813972" y="4586146"/>
            <a:ext cx="2405572" cy="663540"/>
          </a:xfrm>
          <a:custGeom>
            <a:avLst/>
            <a:gdLst>
              <a:gd name="connsiteX0" fmla="*/ 0 w 2405572"/>
              <a:gd name="connsiteY0" fmla="*/ 66354 h 663540"/>
              <a:gd name="connsiteX1" fmla="*/ 66354 w 2405572"/>
              <a:gd name="connsiteY1" fmla="*/ 0 h 663540"/>
              <a:gd name="connsiteX2" fmla="*/ 2339218 w 2405572"/>
              <a:gd name="connsiteY2" fmla="*/ 0 h 663540"/>
              <a:gd name="connsiteX3" fmla="*/ 2405572 w 2405572"/>
              <a:gd name="connsiteY3" fmla="*/ 66354 h 663540"/>
              <a:gd name="connsiteX4" fmla="*/ 2405572 w 2405572"/>
              <a:gd name="connsiteY4" fmla="*/ 597186 h 663540"/>
              <a:gd name="connsiteX5" fmla="*/ 2339218 w 2405572"/>
              <a:gd name="connsiteY5" fmla="*/ 663540 h 663540"/>
              <a:gd name="connsiteX6" fmla="*/ 66354 w 2405572"/>
              <a:gd name="connsiteY6" fmla="*/ 663540 h 663540"/>
              <a:gd name="connsiteX7" fmla="*/ 0 w 2405572"/>
              <a:gd name="connsiteY7" fmla="*/ 597186 h 663540"/>
              <a:gd name="connsiteX8" fmla="*/ 0 w 2405572"/>
              <a:gd name="connsiteY8" fmla="*/ 66354 h 66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5572" h="663540">
                <a:moveTo>
                  <a:pt x="0" y="66354"/>
                </a:moveTo>
                <a:cubicBezTo>
                  <a:pt x="0" y="29708"/>
                  <a:pt x="29708" y="0"/>
                  <a:pt x="66354" y="0"/>
                </a:cubicBezTo>
                <a:lnTo>
                  <a:pt x="2339218" y="0"/>
                </a:lnTo>
                <a:cubicBezTo>
                  <a:pt x="2375864" y="0"/>
                  <a:pt x="2405572" y="29708"/>
                  <a:pt x="2405572" y="66354"/>
                </a:cubicBezTo>
                <a:lnTo>
                  <a:pt x="2405572" y="597186"/>
                </a:lnTo>
                <a:cubicBezTo>
                  <a:pt x="2405572" y="633832"/>
                  <a:pt x="2375864" y="663540"/>
                  <a:pt x="2339218" y="663540"/>
                </a:cubicBezTo>
                <a:lnTo>
                  <a:pt x="66354" y="663540"/>
                </a:lnTo>
                <a:cubicBezTo>
                  <a:pt x="29708" y="663540"/>
                  <a:pt x="0" y="633832"/>
                  <a:pt x="0" y="597186"/>
                </a:cubicBezTo>
                <a:lnTo>
                  <a:pt x="0" y="6635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154" tIns="65154" rIns="65154" bIns="65154"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Развитие спорта высших достижений и системы подготовки спортивного резерва</a:t>
            </a:r>
          </a:p>
        </p:txBody>
      </p:sp>
      <p:sp>
        <p:nvSpPr>
          <p:cNvPr id="19" name="Полилиния 18"/>
          <p:cNvSpPr/>
          <p:nvPr/>
        </p:nvSpPr>
        <p:spPr>
          <a:xfrm>
            <a:off x="4832629" y="5302068"/>
            <a:ext cx="2368259" cy="662400"/>
          </a:xfrm>
          <a:custGeom>
            <a:avLst/>
            <a:gdLst>
              <a:gd name="connsiteX0" fmla="*/ 0 w 2368259"/>
              <a:gd name="connsiteY0" fmla="*/ 72009 h 720087"/>
              <a:gd name="connsiteX1" fmla="*/ 72009 w 2368259"/>
              <a:gd name="connsiteY1" fmla="*/ 0 h 720087"/>
              <a:gd name="connsiteX2" fmla="*/ 2296250 w 2368259"/>
              <a:gd name="connsiteY2" fmla="*/ 0 h 720087"/>
              <a:gd name="connsiteX3" fmla="*/ 2368259 w 2368259"/>
              <a:gd name="connsiteY3" fmla="*/ 72009 h 720087"/>
              <a:gd name="connsiteX4" fmla="*/ 2368259 w 2368259"/>
              <a:gd name="connsiteY4" fmla="*/ 648078 h 720087"/>
              <a:gd name="connsiteX5" fmla="*/ 2296250 w 2368259"/>
              <a:gd name="connsiteY5" fmla="*/ 720087 h 720087"/>
              <a:gd name="connsiteX6" fmla="*/ 72009 w 2368259"/>
              <a:gd name="connsiteY6" fmla="*/ 720087 h 720087"/>
              <a:gd name="connsiteX7" fmla="*/ 0 w 2368259"/>
              <a:gd name="connsiteY7" fmla="*/ 648078 h 720087"/>
              <a:gd name="connsiteX8" fmla="*/ 0 w 2368259"/>
              <a:gd name="connsiteY8" fmla="*/ 72009 h 72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8259" h="720087">
                <a:moveTo>
                  <a:pt x="0" y="72009"/>
                </a:moveTo>
                <a:cubicBezTo>
                  <a:pt x="0" y="32240"/>
                  <a:pt x="32240" y="0"/>
                  <a:pt x="72009" y="0"/>
                </a:cubicBezTo>
                <a:lnTo>
                  <a:pt x="2296250" y="0"/>
                </a:lnTo>
                <a:cubicBezTo>
                  <a:pt x="2336019" y="0"/>
                  <a:pt x="2368259" y="32240"/>
                  <a:pt x="2368259" y="72009"/>
                </a:cubicBezTo>
                <a:lnTo>
                  <a:pt x="2368259" y="648078"/>
                </a:lnTo>
                <a:cubicBezTo>
                  <a:pt x="2368259" y="687847"/>
                  <a:pt x="2336019" y="720087"/>
                  <a:pt x="2296250" y="720087"/>
                </a:cubicBezTo>
                <a:lnTo>
                  <a:pt x="72009" y="720087"/>
                </a:lnTo>
                <a:cubicBezTo>
                  <a:pt x="32240" y="720087"/>
                  <a:pt x="0" y="687847"/>
                  <a:pt x="0" y="648078"/>
                </a:cubicBezTo>
                <a:lnTo>
                  <a:pt x="0" y="7200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811" tIns="66811" rIns="66811" bIns="66811"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Обеспечение реализации государственной программы</a:t>
            </a:r>
          </a:p>
        </p:txBody>
      </p:sp>
      <p:sp>
        <p:nvSpPr>
          <p:cNvPr id="20" name="Полилиния 19"/>
          <p:cNvSpPr/>
          <p:nvPr/>
        </p:nvSpPr>
        <p:spPr>
          <a:xfrm>
            <a:off x="7438184" y="3487256"/>
            <a:ext cx="701194" cy="332865"/>
          </a:xfrm>
          <a:custGeom>
            <a:avLst/>
            <a:gdLst>
              <a:gd name="connsiteX0" fmla="*/ 0 w 701194"/>
              <a:gd name="connsiteY0" fmla="*/ 33287 h 332865"/>
              <a:gd name="connsiteX1" fmla="*/ 33287 w 701194"/>
              <a:gd name="connsiteY1" fmla="*/ 0 h 332865"/>
              <a:gd name="connsiteX2" fmla="*/ 667908 w 701194"/>
              <a:gd name="connsiteY2" fmla="*/ 0 h 332865"/>
              <a:gd name="connsiteX3" fmla="*/ 701195 w 701194"/>
              <a:gd name="connsiteY3" fmla="*/ 33287 h 332865"/>
              <a:gd name="connsiteX4" fmla="*/ 701194 w 701194"/>
              <a:gd name="connsiteY4" fmla="*/ 299579 h 332865"/>
              <a:gd name="connsiteX5" fmla="*/ 667907 w 701194"/>
              <a:gd name="connsiteY5" fmla="*/ 332866 h 332865"/>
              <a:gd name="connsiteX6" fmla="*/ 33287 w 701194"/>
              <a:gd name="connsiteY6" fmla="*/ 332865 h 332865"/>
              <a:gd name="connsiteX7" fmla="*/ 0 w 701194"/>
              <a:gd name="connsiteY7" fmla="*/ 299578 h 332865"/>
              <a:gd name="connsiteX8" fmla="*/ 0 w 701194"/>
              <a:gd name="connsiteY8" fmla="*/ 33287 h 33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194" h="332865">
                <a:moveTo>
                  <a:pt x="0" y="33287"/>
                </a:moveTo>
                <a:cubicBezTo>
                  <a:pt x="0" y="14903"/>
                  <a:pt x="14903" y="0"/>
                  <a:pt x="33287" y="0"/>
                </a:cubicBezTo>
                <a:lnTo>
                  <a:pt x="667908" y="0"/>
                </a:lnTo>
                <a:cubicBezTo>
                  <a:pt x="686292" y="0"/>
                  <a:pt x="701195" y="14903"/>
                  <a:pt x="701195" y="33287"/>
                </a:cubicBezTo>
                <a:cubicBezTo>
                  <a:pt x="701195" y="122051"/>
                  <a:pt x="701194" y="210815"/>
                  <a:pt x="701194" y="299579"/>
                </a:cubicBezTo>
                <a:cubicBezTo>
                  <a:pt x="701194" y="317963"/>
                  <a:pt x="686291" y="332866"/>
                  <a:pt x="667907" y="332866"/>
                </a:cubicBezTo>
                <a:lnTo>
                  <a:pt x="33287" y="332865"/>
                </a:lnTo>
                <a:cubicBezTo>
                  <a:pt x="14903" y="332865"/>
                  <a:pt x="0" y="317962"/>
                  <a:pt x="0" y="299578"/>
                </a:cubicBezTo>
                <a:lnTo>
                  <a:pt x="0" y="3328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089" tIns="63089" rIns="63089" bIns="63089"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План</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7438182" y="3871363"/>
            <a:ext cx="701199" cy="663540"/>
          </a:xfrm>
          <a:custGeom>
            <a:avLst/>
            <a:gdLst>
              <a:gd name="connsiteX0" fmla="*/ 0 w 701199"/>
              <a:gd name="connsiteY0" fmla="*/ 66354 h 663540"/>
              <a:gd name="connsiteX1" fmla="*/ 66354 w 701199"/>
              <a:gd name="connsiteY1" fmla="*/ 0 h 663540"/>
              <a:gd name="connsiteX2" fmla="*/ 634845 w 701199"/>
              <a:gd name="connsiteY2" fmla="*/ 0 h 663540"/>
              <a:gd name="connsiteX3" fmla="*/ 701199 w 701199"/>
              <a:gd name="connsiteY3" fmla="*/ 66354 h 663540"/>
              <a:gd name="connsiteX4" fmla="*/ 701199 w 701199"/>
              <a:gd name="connsiteY4" fmla="*/ 597186 h 663540"/>
              <a:gd name="connsiteX5" fmla="*/ 634845 w 701199"/>
              <a:gd name="connsiteY5" fmla="*/ 663540 h 663540"/>
              <a:gd name="connsiteX6" fmla="*/ 66354 w 701199"/>
              <a:gd name="connsiteY6" fmla="*/ 663540 h 663540"/>
              <a:gd name="connsiteX7" fmla="*/ 0 w 701199"/>
              <a:gd name="connsiteY7" fmla="*/ 597186 h 663540"/>
              <a:gd name="connsiteX8" fmla="*/ 0 w 701199"/>
              <a:gd name="connsiteY8" fmla="*/ 66354 h 66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199" h="663540">
                <a:moveTo>
                  <a:pt x="0" y="66354"/>
                </a:moveTo>
                <a:cubicBezTo>
                  <a:pt x="0" y="29708"/>
                  <a:pt x="29708" y="0"/>
                  <a:pt x="66354" y="0"/>
                </a:cubicBezTo>
                <a:lnTo>
                  <a:pt x="634845" y="0"/>
                </a:lnTo>
                <a:cubicBezTo>
                  <a:pt x="671491" y="0"/>
                  <a:pt x="701199" y="29708"/>
                  <a:pt x="701199" y="66354"/>
                </a:cubicBezTo>
                <a:lnTo>
                  <a:pt x="701199" y="597186"/>
                </a:lnTo>
                <a:cubicBezTo>
                  <a:pt x="701199" y="633832"/>
                  <a:pt x="671491" y="663540"/>
                  <a:pt x="634845" y="663540"/>
                </a:cubicBezTo>
                <a:lnTo>
                  <a:pt x="66354" y="663540"/>
                </a:lnTo>
                <a:cubicBezTo>
                  <a:pt x="29708" y="663540"/>
                  <a:pt x="0" y="633832"/>
                  <a:pt x="0" y="597186"/>
                </a:cubicBezTo>
                <a:lnTo>
                  <a:pt x="0" y="6635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lvl="0" algn="ctr" defTabSz="711200">
              <a:lnSpc>
                <a:spcPct val="90000"/>
              </a:lnSpc>
              <a:spcBef>
                <a:spcPct val="0"/>
              </a:spcBef>
              <a:spcAft>
                <a:spcPct val="35000"/>
              </a:spcAft>
            </a:pPr>
            <a:r>
              <a:rPr lang="ru-RU" sz="1500" b="0" kern="1200" dirty="0" smtClean="0">
                <a:solidFill>
                  <a:schemeClr val="tx1"/>
                </a:solidFill>
                <a:latin typeface="Times New Roman" panose="02020603050405020304" pitchFamily="18" charset="0"/>
                <a:cs typeface="Times New Roman" panose="02020603050405020304" pitchFamily="18" charset="0"/>
              </a:rPr>
              <a:t>819,1</a:t>
            </a:r>
            <a:endParaRPr lang="ru-RU" sz="1500" b="0" kern="1200" dirty="0">
              <a:solidFill>
                <a:schemeClr val="tx1"/>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7438181" y="4586146"/>
            <a:ext cx="701200" cy="663540"/>
          </a:xfrm>
          <a:custGeom>
            <a:avLst/>
            <a:gdLst>
              <a:gd name="connsiteX0" fmla="*/ 0 w 701200"/>
              <a:gd name="connsiteY0" fmla="*/ 66354 h 663540"/>
              <a:gd name="connsiteX1" fmla="*/ 66354 w 701200"/>
              <a:gd name="connsiteY1" fmla="*/ 0 h 663540"/>
              <a:gd name="connsiteX2" fmla="*/ 634846 w 701200"/>
              <a:gd name="connsiteY2" fmla="*/ 0 h 663540"/>
              <a:gd name="connsiteX3" fmla="*/ 701200 w 701200"/>
              <a:gd name="connsiteY3" fmla="*/ 66354 h 663540"/>
              <a:gd name="connsiteX4" fmla="*/ 701200 w 701200"/>
              <a:gd name="connsiteY4" fmla="*/ 597186 h 663540"/>
              <a:gd name="connsiteX5" fmla="*/ 634846 w 701200"/>
              <a:gd name="connsiteY5" fmla="*/ 663540 h 663540"/>
              <a:gd name="connsiteX6" fmla="*/ 66354 w 701200"/>
              <a:gd name="connsiteY6" fmla="*/ 663540 h 663540"/>
              <a:gd name="connsiteX7" fmla="*/ 0 w 701200"/>
              <a:gd name="connsiteY7" fmla="*/ 597186 h 663540"/>
              <a:gd name="connsiteX8" fmla="*/ 0 w 701200"/>
              <a:gd name="connsiteY8" fmla="*/ 66354 h 66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200" h="663540">
                <a:moveTo>
                  <a:pt x="0" y="66354"/>
                </a:moveTo>
                <a:cubicBezTo>
                  <a:pt x="0" y="29708"/>
                  <a:pt x="29708" y="0"/>
                  <a:pt x="66354" y="0"/>
                </a:cubicBezTo>
                <a:lnTo>
                  <a:pt x="634846" y="0"/>
                </a:lnTo>
                <a:cubicBezTo>
                  <a:pt x="671492" y="0"/>
                  <a:pt x="701200" y="29708"/>
                  <a:pt x="701200" y="66354"/>
                </a:cubicBezTo>
                <a:lnTo>
                  <a:pt x="701200" y="597186"/>
                </a:lnTo>
                <a:cubicBezTo>
                  <a:pt x="701200" y="633832"/>
                  <a:pt x="671492" y="663540"/>
                  <a:pt x="634846" y="663540"/>
                </a:cubicBezTo>
                <a:lnTo>
                  <a:pt x="66354" y="663540"/>
                </a:lnTo>
                <a:cubicBezTo>
                  <a:pt x="29708" y="663540"/>
                  <a:pt x="0" y="633832"/>
                  <a:pt x="0" y="597186"/>
                </a:cubicBezTo>
                <a:lnTo>
                  <a:pt x="0" y="6635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lvl="0" algn="ctr" defTabSz="711200">
              <a:lnSpc>
                <a:spcPct val="90000"/>
              </a:lnSpc>
              <a:spcBef>
                <a:spcPct val="0"/>
              </a:spcBef>
              <a:spcAft>
                <a:spcPct val="35000"/>
              </a:spcAft>
            </a:pPr>
            <a:r>
              <a:rPr lang="ru-RU" sz="1500" b="0" kern="1200" dirty="0" smtClean="0">
                <a:solidFill>
                  <a:schemeClr val="tx1"/>
                </a:solidFill>
                <a:latin typeface="Times New Roman" panose="02020603050405020304" pitchFamily="18" charset="0"/>
                <a:cs typeface="Times New Roman" panose="02020603050405020304" pitchFamily="18" charset="0"/>
              </a:rPr>
              <a:t>611,7</a:t>
            </a:r>
            <a:endParaRPr lang="ru-RU" sz="1500" b="0"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7438181" y="5300928"/>
            <a:ext cx="701200" cy="663540"/>
          </a:xfrm>
          <a:custGeom>
            <a:avLst/>
            <a:gdLst>
              <a:gd name="connsiteX0" fmla="*/ 0 w 701200"/>
              <a:gd name="connsiteY0" fmla="*/ 66354 h 663540"/>
              <a:gd name="connsiteX1" fmla="*/ 66354 w 701200"/>
              <a:gd name="connsiteY1" fmla="*/ 0 h 663540"/>
              <a:gd name="connsiteX2" fmla="*/ 634846 w 701200"/>
              <a:gd name="connsiteY2" fmla="*/ 0 h 663540"/>
              <a:gd name="connsiteX3" fmla="*/ 701200 w 701200"/>
              <a:gd name="connsiteY3" fmla="*/ 66354 h 663540"/>
              <a:gd name="connsiteX4" fmla="*/ 701200 w 701200"/>
              <a:gd name="connsiteY4" fmla="*/ 597186 h 663540"/>
              <a:gd name="connsiteX5" fmla="*/ 634846 w 701200"/>
              <a:gd name="connsiteY5" fmla="*/ 663540 h 663540"/>
              <a:gd name="connsiteX6" fmla="*/ 66354 w 701200"/>
              <a:gd name="connsiteY6" fmla="*/ 663540 h 663540"/>
              <a:gd name="connsiteX7" fmla="*/ 0 w 701200"/>
              <a:gd name="connsiteY7" fmla="*/ 597186 h 663540"/>
              <a:gd name="connsiteX8" fmla="*/ 0 w 701200"/>
              <a:gd name="connsiteY8" fmla="*/ 66354 h 66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200" h="663540">
                <a:moveTo>
                  <a:pt x="0" y="66354"/>
                </a:moveTo>
                <a:cubicBezTo>
                  <a:pt x="0" y="29708"/>
                  <a:pt x="29708" y="0"/>
                  <a:pt x="66354" y="0"/>
                </a:cubicBezTo>
                <a:lnTo>
                  <a:pt x="634846" y="0"/>
                </a:lnTo>
                <a:cubicBezTo>
                  <a:pt x="671492" y="0"/>
                  <a:pt x="701200" y="29708"/>
                  <a:pt x="701200" y="66354"/>
                </a:cubicBezTo>
                <a:lnTo>
                  <a:pt x="701200" y="597186"/>
                </a:lnTo>
                <a:cubicBezTo>
                  <a:pt x="701200" y="633832"/>
                  <a:pt x="671492" y="663540"/>
                  <a:pt x="634846" y="663540"/>
                </a:cubicBezTo>
                <a:lnTo>
                  <a:pt x="66354" y="663540"/>
                </a:lnTo>
                <a:cubicBezTo>
                  <a:pt x="29708" y="663540"/>
                  <a:pt x="0" y="633832"/>
                  <a:pt x="0" y="597186"/>
                </a:cubicBezTo>
                <a:lnTo>
                  <a:pt x="0" y="6635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lvl="0" algn="ctr" defTabSz="711200">
              <a:lnSpc>
                <a:spcPct val="90000"/>
              </a:lnSpc>
              <a:spcBef>
                <a:spcPct val="0"/>
              </a:spcBef>
              <a:spcAft>
                <a:spcPct val="35000"/>
              </a:spcAft>
            </a:pPr>
            <a:r>
              <a:rPr lang="en-US" sz="1500" b="0" kern="1200" dirty="0" smtClean="0">
                <a:solidFill>
                  <a:schemeClr val="tx1"/>
                </a:solidFill>
                <a:latin typeface="Times New Roman" panose="02020603050405020304" pitchFamily="18" charset="0"/>
                <a:cs typeface="Times New Roman" panose="02020603050405020304" pitchFamily="18" charset="0"/>
              </a:rPr>
              <a:t>30,</a:t>
            </a:r>
            <a:r>
              <a:rPr lang="ru-RU" sz="1500" b="0" kern="1200" dirty="0" smtClean="0">
                <a:solidFill>
                  <a:schemeClr val="tx1"/>
                </a:solidFill>
                <a:latin typeface="Times New Roman" panose="02020603050405020304" pitchFamily="18" charset="0"/>
                <a:cs typeface="Times New Roman" panose="02020603050405020304" pitchFamily="18" charset="0"/>
              </a:rPr>
              <a:t>1</a:t>
            </a:r>
            <a:endParaRPr lang="ru-RU" sz="1500" b="0" kern="1200" dirty="0">
              <a:solidFill>
                <a:schemeClr val="tx1"/>
              </a:solidFill>
              <a:latin typeface="Times New Roman" panose="02020603050405020304" pitchFamily="18" charset="0"/>
              <a:cs typeface="Times New Roman" panose="02020603050405020304" pitchFamily="18" charset="0"/>
            </a:endParaRPr>
          </a:p>
        </p:txBody>
      </p:sp>
      <p:sp>
        <p:nvSpPr>
          <p:cNvPr id="24" name="Полилиния 23"/>
          <p:cNvSpPr/>
          <p:nvPr/>
        </p:nvSpPr>
        <p:spPr>
          <a:xfrm>
            <a:off x="8316422" y="3487256"/>
            <a:ext cx="701194" cy="332865"/>
          </a:xfrm>
          <a:custGeom>
            <a:avLst/>
            <a:gdLst>
              <a:gd name="connsiteX0" fmla="*/ 0 w 701194"/>
              <a:gd name="connsiteY0" fmla="*/ 33287 h 332865"/>
              <a:gd name="connsiteX1" fmla="*/ 33287 w 701194"/>
              <a:gd name="connsiteY1" fmla="*/ 0 h 332865"/>
              <a:gd name="connsiteX2" fmla="*/ 667908 w 701194"/>
              <a:gd name="connsiteY2" fmla="*/ 0 h 332865"/>
              <a:gd name="connsiteX3" fmla="*/ 701195 w 701194"/>
              <a:gd name="connsiteY3" fmla="*/ 33287 h 332865"/>
              <a:gd name="connsiteX4" fmla="*/ 701194 w 701194"/>
              <a:gd name="connsiteY4" fmla="*/ 299579 h 332865"/>
              <a:gd name="connsiteX5" fmla="*/ 667907 w 701194"/>
              <a:gd name="connsiteY5" fmla="*/ 332866 h 332865"/>
              <a:gd name="connsiteX6" fmla="*/ 33287 w 701194"/>
              <a:gd name="connsiteY6" fmla="*/ 332865 h 332865"/>
              <a:gd name="connsiteX7" fmla="*/ 0 w 701194"/>
              <a:gd name="connsiteY7" fmla="*/ 299578 h 332865"/>
              <a:gd name="connsiteX8" fmla="*/ 0 w 701194"/>
              <a:gd name="connsiteY8" fmla="*/ 33287 h 33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194" h="332865">
                <a:moveTo>
                  <a:pt x="0" y="33287"/>
                </a:moveTo>
                <a:cubicBezTo>
                  <a:pt x="0" y="14903"/>
                  <a:pt x="14903" y="0"/>
                  <a:pt x="33287" y="0"/>
                </a:cubicBezTo>
                <a:lnTo>
                  <a:pt x="667908" y="0"/>
                </a:lnTo>
                <a:cubicBezTo>
                  <a:pt x="686292" y="0"/>
                  <a:pt x="701195" y="14903"/>
                  <a:pt x="701195" y="33287"/>
                </a:cubicBezTo>
                <a:cubicBezTo>
                  <a:pt x="701195" y="122051"/>
                  <a:pt x="701194" y="210815"/>
                  <a:pt x="701194" y="299579"/>
                </a:cubicBezTo>
                <a:cubicBezTo>
                  <a:pt x="701194" y="317963"/>
                  <a:pt x="686291" y="332866"/>
                  <a:pt x="667907" y="332866"/>
                </a:cubicBezTo>
                <a:lnTo>
                  <a:pt x="33287" y="332865"/>
                </a:lnTo>
                <a:cubicBezTo>
                  <a:pt x="14903" y="332865"/>
                  <a:pt x="0" y="317962"/>
                  <a:pt x="0" y="299578"/>
                </a:cubicBezTo>
                <a:lnTo>
                  <a:pt x="0" y="3328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089" tIns="63089" rIns="63089" bIns="63089"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Факт</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8316417" y="3871363"/>
            <a:ext cx="701199" cy="663540"/>
          </a:xfrm>
          <a:custGeom>
            <a:avLst/>
            <a:gdLst>
              <a:gd name="connsiteX0" fmla="*/ 0 w 701199"/>
              <a:gd name="connsiteY0" fmla="*/ 66354 h 663540"/>
              <a:gd name="connsiteX1" fmla="*/ 66354 w 701199"/>
              <a:gd name="connsiteY1" fmla="*/ 0 h 663540"/>
              <a:gd name="connsiteX2" fmla="*/ 634845 w 701199"/>
              <a:gd name="connsiteY2" fmla="*/ 0 h 663540"/>
              <a:gd name="connsiteX3" fmla="*/ 701199 w 701199"/>
              <a:gd name="connsiteY3" fmla="*/ 66354 h 663540"/>
              <a:gd name="connsiteX4" fmla="*/ 701199 w 701199"/>
              <a:gd name="connsiteY4" fmla="*/ 597186 h 663540"/>
              <a:gd name="connsiteX5" fmla="*/ 634845 w 701199"/>
              <a:gd name="connsiteY5" fmla="*/ 663540 h 663540"/>
              <a:gd name="connsiteX6" fmla="*/ 66354 w 701199"/>
              <a:gd name="connsiteY6" fmla="*/ 663540 h 663540"/>
              <a:gd name="connsiteX7" fmla="*/ 0 w 701199"/>
              <a:gd name="connsiteY7" fmla="*/ 597186 h 663540"/>
              <a:gd name="connsiteX8" fmla="*/ 0 w 701199"/>
              <a:gd name="connsiteY8" fmla="*/ 66354 h 66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199" h="663540">
                <a:moveTo>
                  <a:pt x="0" y="66354"/>
                </a:moveTo>
                <a:cubicBezTo>
                  <a:pt x="0" y="29708"/>
                  <a:pt x="29708" y="0"/>
                  <a:pt x="66354" y="0"/>
                </a:cubicBezTo>
                <a:lnTo>
                  <a:pt x="634845" y="0"/>
                </a:lnTo>
                <a:cubicBezTo>
                  <a:pt x="671491" y="0"/>
                  <a:pt x="701199" y="29708"/>
                  <a:pt x="701199" y="66354"/>
                </a:cubicBezTo>
                <a:lnTo>
                  <a:pt x="701199" y="597186"/>
                </a:lnTo>
                <a:cubicBezTo>
                  <a:pt x="701199" y="633832"/>
                  <a:pt x="671491" y="663540"/>
                  <a:pt x="634845" y="663540"/>
                </a:cubicBezTo>
                <a:lnTo>
                  <a:pt x="66354" y="663540"/>
                </a:lnTo>
                <a:cubicBezTo>
                  <a:pt x="29708" y="663540"/>
                  <a:pt x="0" y="633832"/>
                  <a:pt x="0" y="597186"/>
                </a:cubicBezTo>
                <a:lnTo>
                  <a:pt x="0" y="6635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lvl="0" algn="ctr" defTabSz="711200">
              <a:lnSpc>
                <a:spcPct val="90000"/>
              </a:lnSpc>
              <a:spcBef>
                <a:spcPct val="0"/>
              </a:spcBef>
              <a:spcAft>
                <a:spcPct val="35000"/>
              </a:spcAft>
            </a:pPr>
            <a:r>
              <a:rPr lang="ru-RU" sz="1500" b="0" kern="1200" dirty="0" smtClean="0">
                <a:solidFill>
                  <a:schemeClr val="tx1"/>
                </a:solidFill>
                <a:latin typeface="Times New Roman" panose="02020603050405020304" pitchFamily="18" charset="0"/>
                <a:cs typeface="Times New Roman" panose="02020603050405020304" pitchFamily="18" charset="0"/>
              </a:rPr>
              <a:t>655,1</a:t>
            </a:r>
            <a:endParaRPr lang="ru-RU" sz="1500" b="0" kern="1200" dirty="0">
              <a:solidFill>
                <a:schemeClr val="tx1"/>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8316416" y="4582443"/>
            <a:ext cx="701200" cy="663540"/>
          </a:xfrm>
          <a:custGeom>
            <a:avLst/>
            <a:gdLst>
              <a:gd name="connsiteX0" fmla="*/ 0 w 701200"/>
              <a:gd name="connsiteY0" fmla="*/ 66354 h 663540"/>
              <a:gd name="connsiteX1" fmla="*/ 66354 w 701200"/>
              <a:gd name="connsiteY1" fmla="*/ 0 h 663540"/>
              <a:gd name="connsiteX2" fmla="*/ 634846 w 701200"/>
              <a:gd name="connsiteY2" fmla="*/ 0 h 663540"/>
              <a:gd name="connsiteX3" fmla="*/ 701200 w 701200"/>
              <a:gd name="connsiteY3" fmla="*/ 66354 h 663540"/>
              <a:gd name="connsiteX4" fmla="*/ 701200 w 701200"/>
              <a:gd name="connsiteY4" fmla="*/ 597186 h 663540"/>
              <a:gd name="connsiteX5" fmla="*/ 634846 w 701200"/>
              <a:gd name="connsiteY5" fmla="*/ 663540 h 663540"/>
              <a:gd name="connsiteX6" fmla="*/ 66354 w 701200"/>
              <a:gd name="connsiteY6" fmla="*/ 663540 h 663540"/>
              <a:gd name="connsiteX7" fmla="*/ 0 w 701200"/>
              <a:gd name="connsiteY7" fmla="*/ 597186 h 663540"/>
              <a:gd name="connsiteX8" fmla="*/ 0 w 701200"/>
              <a:gd name="connsiteY8" fmla="*/ 66354 h 66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200" h="663540">
                <a:moveTo>
                  <a:pt x="0" y="66354"/>
                </a:moveTo>
                <a:cubicBezTo>
                  <a:pt x="0" y="29708"/>
                  <a:pt x="29708" y="0"/>
                  <a:pt x="66354" y="0"/>
                </a:cubicBezTo>
                <a:lnTo>
                  <a:pt x="634846" y="0"/>
                </a:lnTo>
                <a:cubicBezTo>
                  <a:pt x="671492" y="0"/>
                  <a:pt x="701200" y="29708"/>
                  <a:pt x="701200" y="66354"/>
                </a:cubicBezTo>
                <a:lnTo>
                  <a:pt x="701200" y="597186"/>
                </a:lnTo>
                <a:cubicBezTo>
                  <a:pt x="701200" y="633832"/>
                  <a:pt x="671492" y="663540"/>
                  <a:pt x="634846" y="663540"/>
                </a:cubicBezTo>
                <a:lnTo>
                  <a:pt x="66354" y="663540"/>
                </a:lnTo>
                <a:cubicBezTo>
                  <a:pt x="29708" y="663540"/>
                  <a:pt x="0" y="633832"/>
                  <a:pt x="0" y="597186"/>
                </a:cubicBezTo>
                <a:lnTo>
                  <a:pt x="0" y="6635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lvl="0" algn="ctr" defTabSz="711200">
              <a:lnSpc>
                <a:spcPct val="90000"/>
              </a:lnSpc>
              <a:spcBef>
                <a:spcPct val="0"/>
              </a:spcBef>
              <a:spcAft>
                <a:spcPct val="35000"/>
              </a:spcAft>
            </a:pPr>
            <a:r>
              <a:rPr lang="ru-RU" sz="1500" dirty="0" smtClean="0">
                <a:solidFill>
                  <a:schemeClr val="tx1"/>
                </a:solidFill>
                <a:latin typeface="Times New Roman" panose="02020603050405020304" pitchFamily="18" charset="0"/>
                <a:cs typeface="Times New Roman" panose="02020603050405020304" pitchFamily="18" charset="0"/>
              </a:rPr>
              <a:t>608,5</a:t>
            </a:r>
            <a:endParaRPr lang="ru-RU" sz="1500" b="0"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8316416" y="5300928"/>
            <a:ext cx="701200" cy="663540"/>
          </a:xfrm>
          <a:custGeom>
            <a:avLst/>
            <a:gdLst>
              <a:gd name="connsiteX0" fmla="*/ 0 w 701200"/>
              <a:gd name="connsiteY0" fmla="*/ 66354 h 663540"/>
              <a:gd name="connsiteX1" fmla="*/ 66354 w 701200"/>
              <a:gd name="connsiteY1" fmla="*/ 0 h 663540"/>
              <a:gd name="connsiteX2" fmla="*/ 634846 w 701200"/>
              <a:gd name="connsiteY2" fmla="*/ 0 h 663540"/>
              <a:gd name="connsiteX3" fmla="*/ 701200 w 701200"/>
              <a:gd name="connsiteY3" fmla="*/ 66354 h 663540"/>
              <a:gd name="connsiteX4" fmla="*/ 701200 w 701200"/>
              <a:gd name="connsiteY4" fmla="*/ 597186 h 663540"/>
              <a:gd name="connsiteX5" fmla="*/ 634846 w 701200"/>
              <a:gd name="connsiteY5" fmla="*/ 663540 h 663540"/>
              <a:gd name="connsiteX6" fmla="*/ 66354 w 701200"/>
              <a:gd name="connsiteY6" fmla="*/ 663540 h 663540"/>
              <a:gd name="connsiteX7" fmla="*/ 0 w 701200"/>
              <a:gd name="connsiteY7" fmla="*/ 597186 h 663540"/>
              <a:gd name="connsiteX8" fmla="*/ 0 w 701200"/>
              <a:gd name="connsiteY8" fmla="*/ 66354 h 66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200" h="663540">
                <a:moveTo>
                  <a:pt x="0" y="66354"/>
                </a:moveTo>
                <a:cubicBezTo>
                  <a:pt x="0" y="29708"/>
                  <a:pt x="29708" y="0"/>
                  <a:pt x="66354" y="0"/>
                </a:cubicBezTo>
                <a:lnTo>
                  <a:pt x="634846" y="0"/>
                </a:lnTo>
                <a:cubicBezTo>
                  <a:pt x="671492" y="0"/>
                  <a:pt x="701200" y="29708"/>
                  <a:pt x="701200" y="66354"/>
                </a:cubicBezTo>
                <a:lnTo>
                  <a:pt x="701200" y="597186"/>
                </a:lnTo>
                <a:cubicBezTo>
                  <a:pt x="701200" y="633832"/>
                  <a:pt x="671492" y="663540"/>
                  <a:pt x="634846" y="663540"/>
                </a:cubicBezTo>
                <a:lnTo>
                  <a:pt x="66354" y="663540"/>
                </a:lnTo>
                <a:cubicBezTo>
                  <a:pt x="29708" y="663540"/>
                  <a:pt x="0" y="633832"/>
                  <a:pt x="0" y="597186"/>
                </a:cubicBezTo>
                <a:lnTo>
                  <a:pt x="0" y="6635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lvl="0" algn="ctr" defTabSz="711200">
              <a:lnSpc>
                <a:spcPct val="90000"/>
              </a:lnSpc>
              <a:spcBef>
                <a:spcPct val="0"/>
              </a:spcBef>
              <a:spcAft>
                <a:spcPct val="35000"/>
              </a:spcAft>
            </a:pPr>
            <a:r>
              <a:rPr lang="ru-RU" sz="1500" b="0" kern="1200" dirty="0" smtClean="0">
                <a:solidFill>
                  <a:schemeClr val="tx1"/>
                </a:solidFill>
                <a:latin typeface="Times New Roman" panose="02020603050405020304" pitchFamily="18" charset="0"/>
                <a:cs typeface="Times New Roman" panose="02020603050405020304" pitchFamily="18" charset="0"/>
              </a:rPr>
              <a:t>29</a:t>
            </a:r>
            <a:r>
              <a:rPr lang="en-US" sz="1500" b="0" kern="1200" dirty="0" smtClean="0">
                <a:solidFill>
                  <a:schemeClr val="tx1"/>
                </a:solidFill>
                <a:latin typeface="Times New Roman" panose="02020603050405020304" pitchFamily="18" charset="0"/>
                <a:cs typeface="Times New Roman" panose="02020603050405020304" pitchFamily="18" charset="0"/>
              </a:rPr>
              <a:t>,</a:t>
            </a:r>
            <a:r>
              <a:rPr lang="ru-RU" sz="1500" b="0" kern="1200" dirty="0" smtClean="0">
                <a:solidFill>
                  <a:schemeClr val="tx1"/>
                </a:solidFill>
                <a:latin typeface="Times New Roman" panose="02020603050405020304" pitchFamily="18" charset="0"/>
                <a:cs typeface="Times New Roman" panose="02020603050405020304" pitchFamily="18" charset="0"/>
              </a:rPr>
              <a:t>5</a:t>
            </a:r>
            <a:endParaRPr lang="ru-RU" sz="1500" b="0" kern="1200" dirty="0">
              <a:solidFill>
                <a:schemeClr val="tx1"/>
              </a:solidFill>
              <a:latin typeface="Times New Roman" panose="02020603050405020304" pitchFamily="18" charset="0"/>
              <a:cs typeface="Times New Roman" panose="02020603050405020304" pitchFamily="18" charset="0"/>
            </a:endParaRPr>
          </a:p>
        </p:txBody>
      </p:sp>
      <p:pic>
        <p:nvPicPr>
          <p:cNvPr id="13" name="Picture 3" descr="C:\Users\e.babaeva\Desktop\картинки\IMG_31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626" y="750888"/>
            <a:ext cx="1891854" cy="20342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Заголовок 1"/>
          <p:cNvSpPr txBox="1">
            <a:spLocks/>
          </p:cNvSpPr>
          <p:nvPr/>
        </p:nvSpPr>
        <p:spPr>
          <a:xfrm>
            <a:off x="259728" y="0"/>
            <a:ext cx="72646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«Развитие физической культуры и спорта»</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5" name="Прямая соединительная линия 1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graphicFrame>
        <p:nvGraphicFramePr>
          <p:cNvPr id="28" name="Диаграмма 27"/>
          <p:cNvGraphicFramePr>
            <a:graphicFrameLocks/>
          </p:cNvGraphicFramePr>
          <p:nvPr>
            <p:extLst>
              <p:ext uri="{D42A27DB-BD31-4B8C-83A1-F6EECF244321}">
                <p14:modId xmlns:p14="http://schemas.microsoft.com/office/powerpoint/2010/main" val="1869705102"/>
              </p:ext>
            </p:extLst>
          </p:nvPr>
        </p:nvGraphicFramePr>
        <p:xfrm>
          <a:off x="80750" y="3570403"/>
          <a:ext cx="4188937" cy="26950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347387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Скругленный прямоугольник 23"/>
          <p:cNvSpPr/>
          <p:nvPr/>
        </p:nvSpPr>
        <p:spPr>
          <a:xfrm>
            <a:off x="194618" y="3348274"/>
            <a:ext cx="4914848" cy="601742"/>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a:solidFill>
                  <a:schemeClr val="tx1"/>
                </a:solidFill>
                <a:latin typeface="Times New Roman" panose="02020603050405020304" pitchFamily="18" charset="0"/>
                <a:cs typeface="Times New Roman" panose="02020603050405020304" pitchFamily="18" charset="0"/>
              </a:rPr>
              <a:t>Доля населения Чувашской Республики, систематически занимающегося физической культурой и </a:t>
            </a:r>
            <a:r>
              <a:rPr lang="ru-RU" sz="1200" dirty="0" smtClean="0">
                <a:solidFill>
                  <a:schemeClr val="tx1"/>
                </a:solidFill>
                <a:latin typeface="Times New Roman" panose="02020603050405020304" pitchFamily="18" charset="0"/>
                <a:cs typeface="Times New Roman" panose="02020603050405020304" pitchFamily="18" charset="0"/>
              </a:rPr>
              <a:t>спортом, %</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3" name="Скругленный прямоугольник 32"/>
          <p:cNvSpPr/>
          <p:nvPr/>
        </p:nvSpPr>
        <p:spPr>
          <a:xfrm>
            <a:off x="174368" y="4221088"/>
            <a:ext cx="4906832" cy="64393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a:solidFill>
                  <a:schemeClr val="tx1"/>
                </a:solidFill>
                <a:latin typeface="Times New Roman" panose="02020603050405020304" pitchFamily="18" charset="0"/>
                <a:cs typeface="Times New Roman" panose="02020603050405020304" pitchFamily="18" charset="0"/>
              </a:rPr>
              <a:t>Уровень обеспеченности спортивными сооружениями исходя из единовременной пропускной способности объектов </a:t>
            </a:r>
            <a:r>
              <a:rPr lang="ru-RU" sz="1200" dirty="0" smtClean="0">
                <a:solidFill>
                  <a:schemeClr val="tx1"/>
                </a:solidFill>
                <a:latin typeface="Times New Roman" panose="02020603050405020304" pitchFamily="18" charset="0"/>
                <a:cs typeface="Times New Roman" panose="02020603050405020304" pitchFamily="18" charset="0"/>
              </a:rPr>
              <a:t>спорта, %</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5" name="Скругленный прямоугольник 34"/>
          <p:cNvSpPr/>
          <p:nvPr/>
        </p:nvSpPr>
        <p:spPr>
          <a:xfrm>
            <a:off x="174368" y="5060121"/>
            <a:ext cx="4906832" cy="72008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a:solidFill>
                  <a:schemeClr val="tx1"/>
                </a:solidFill>
                <a:latin typeface="Times New Roman" panose="02020603050405020304" pitchFamily="18" charset="0"/>
                <a:cs typeface="Times New Roman" panose="02020603050405020304" pitchFamily="18" charset="0"/>
              </a:rPr>
              <a:t>Доля спортсменов Чувашской Республики, принявших участие во всероссийских и международных соревнованиях, в общей </a:t>
            </a:r>
            <a:r>
              <a:rPr lang="ru-RU" sz="1200" dirty="0" smtClean="0">
                <a:solidFill>
                  <a:schemeClr val="tx1"/>
                </a:solidFill>
                <a:latin typeface="Times New Roman" panose="02020603050405020304" pitchFamily="18" charset="0"/>
                <a:cs typeface="Times New Roman" panose="02020603050405020304" pitchFamily="18" charset="0"/>
              </a:rPr>
              <a:t>численности </a:t>
            </a:r>
            <a:r>
              <a:rPr lang="ru-RU" sz="1200" dirty="0">
                <a:solidFill>
                  <a:schemeClr val="tx1"/>
                </a:solidFill>
                <a:latin typeface="Times New Roman" panose="02020603050405020304" pitchFamily="18" charset="0"/>
                <a:cs typeface="Times New Roman" panose="02020603050405020304" pitchFamily="18" charset="0"/>
              </a:rPr>
              <a:t>занимающихся в спортивных </a:t>
            </a:r>
            <a:r>
              <a:rPr lang="ru-RU" sz="1200" dirty="0" smtClean="0">
                <a:solidFill>
                  <a:schemeClr val="tx1"/>
                </a:solidFill>
                <a:latin typeface="Times New Roman" panose="02020603050405020304" pitchFamily="18" charset="0"/>
                <a:cs typeface="Times New Roman" panose="02020603050405020304" pitchFamily="18" charset="0"/>
              </a:rPr>
              <a:t>учреждениях, %</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126254" y="2121059"/>
            <a:ext cx="2592288"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Основные индикаторы</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4" name="Picture 2" descr="C:\Users\e.babaeva\Desktop\картинки\IMG_31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8991" y="1029142"/>
            <a:ext cx="2284266" cy="18958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Номер слайда 6"/>
          <p:cNvSpPr>
            <a:spLocks noGrp="1"/>
          </p:cNvSpPr>
          <p:nvPr>
            <p:ph type="sldNum" sz="quarter" idx="12"/>
          </p:nvPr>
        </p:nvSpPr>
        <p:spPr/>
        <p:txBody>
          <a:bodyPr/>
          <a:lstStyle/>
          <a:p>
            <a:pPr>
              <a:defRPr/>
            </a:pPr>
            <a:fld id="{667CCBFA-BFB9-4E9F-B6F6-694D72409F22}" type="slidenum">
              <a:rPr lang="ru-RU" smtClean="0"/>
              <a:pPr>
                <a:defRPr/>
              </a:pPr>
              <a:t>55</a:t>
            </a:fld>
            <a:endParaRPr lang="ru-RU" dirty="0"/>
          </a:p>
        </p:txBody>
      </p:sp>
      <p:sp>
        <p:nvSpPr>
          <p:cNvPr id="13" name="Заголовок 1"/>
          <p:cNvSpPr txBox="1">
            <a:spLocks/>
          </p:cNvSpPr>
          <p:nvPr/>
        </p:nvSpPr>
        <p:spPr>
          <a:xfrm>
            <a:off x="259728" y="0"/>
            <a:ext cx="72646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«Развитие физической культуры и спорта»</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4" name="Прямая соединительная линия 13"/>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3" name="Полилиния 2"/>
          <p:cNvSpPr/>
          <p:nvPr/>
        </p:nvSpPr>
        <p:spPr>
          <a:xfrm>
            <a:off x="5204846" y="1208882"/>
            <a:ext cx="3550347" cy="827759"/>
          </a:xfrm>
          <a:custGeom>
            <a:avLst/>
            <a:gdLst>
              <a:gd name="connsiteX0" fmla="*/ 0 w 3550347"/>
              <a:gd name="connsiteY0" fmla="*/ 82776 h 827759"/>
              <a:gd name="connsiteX1" fmla="*/ 82776 w 3550347"/>
              <a:gd name="connsiteY1" fmla="*/ 0 h 827759"/>
              <a:gd name="connsiteX2" fmla="*/ 3467571 w 3550347"/>
              <a:gd name="connsiteY2" fmla="*/ 0 h 827759"/>
              <a:gd name="connsiteX3" fmla="*/ 3550347 w 3550347"/>
              <a:gd name="connsiteY3" fmla="*/ 82776 h 827759"/>
              <a:gd name="connsiteX4" fmla="*/ 3550347 w 3550347"/>
              <a:gd name="connsiteY4" fmla="*/ 744983 h 827759"/>
              <a:gd name="connsiteX5" fmla="*/ 3467571 w 3550347"/>
              <a:gd name="connsiteY5" fmla="*/ 827759 h 827759"/>
              <a:gd name="connsiteX6" fmla="*/ 82776 w 3550347"/>
              <a:gd name="connsiteY6" fmla="*/ 827759 h 827759"/>
              <a:gd name="connsiteX7" fmla="*/ 0 w 3550347"/>
              <a:gd name="connsiteY7" fmla="*/ 744983 h 827759"/>
              <a:gd name="connsiteX8" fmla="*/ 0 w 3550347"/>
              <a:gd name="connsiteY8" fmla="*/ 82776 h 82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0347" h="827759">
                <a:moveTo>
                  <a:pt x="0" y="82776"/>
                </a:moveTo>
                <a:cubicBezTo>
                  <a:pt x="0" y="37060"/>
                  <a:pt x="37060" y="0"/>
                  <a:pt x="82776" y="0"/>
                </a:cubicBezTo>
                <a:lnTo>
                  <a:pt x="3467571" y="0"/>
                </a:lnTo>
                <a:cubicBezTo>
                  <a:pt x="3513287" y="0"/>
                  <a:pt x="3550347" y="37060"/>
                  <a:pt x="3550347" y="82776"/>
                </a:cubicBezTo>
                <a:lnTo>
                  <a:pt x="3550347" y="744983"/>
                </a:lnTo>
                <a:cubicBezTo>
                  <a:pt x="3550347" y="790699"/>
                  <a:pt x="3513287" y="827759"/>
                  <a:pt x="3467571" y="827759"/>
                </a:cubicBezTo>
                <a:lnTo>
                  <a:pt x="82776" y="827759"/>
                </a:lnTo>
                <a:cubicBezTo>
                  <a:pt x="37060" y="827759"/>
                  <a:pt x="0" y="790699"/>
                  <a:pt x="0" y="744983"/>
                </a:cubicBezTo>
                <a:lnTo>
                  <a:pt x="0" y="82776"/>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77584" tIns="77584" rIns="77584" bIns="77584"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accent1">
                    <a:lumMod val="50000"/>
                  </a:scheme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kern="1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Полилиния 4"/>
          <p:cNvSpPr/>
          <p:nvPr/>
        </p:nvSpPr>
        <p:spPr>
          <a:xfrm>
            <a:off x="5231341" y="2204864"/>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828" tIns="72828" rIns="72828" bIns="72828"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latin typeface="Times New Roman" panose="02020603050405020304" pitchFamily="18" charset="0"/>
                <a:cs typeface="Times New Roman" panose="02020603050405020304" pitchFamily="18" charset="0"/>
              </a:rPr>
              <a:t>2021</a:t>
            </a:r>
            <a:r>
              <a:rPr lang="ru-RU" sz="1400" b="1" kern="1200" dirty="0" smtClean="0">
                <a:solidFill>
                  <a:schemeClr val="tx1"/>
                </a:solidFill>
                <a:latin typeface="Times New Roman" panose="02020603050405020304" pitchFamily="18" charset="0"/>
                <a:cs typeface="Times New Roman" panose="02020603050405020304" pitchFamily="18" charset="0"/>
              </a:rPr>
              <a:t> план</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6" name="Полилиния 5"/>
          <p:cNvSpPr/>
          <p:nvPr/>
        </p:nvSpPr>
        <p:spPr>
          <a:xfrm>
            <a:off x="5231341" y="3219594"/>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latin typeface="Times New Roman" panose="02020603050405020304" pitchFamily="18" charset="0"/>
                <a:cs typeface="Times New Roman" panose="02020603050405020304" pitchFamily="18" charset="0"/>
              </a:rPr>
              <a:t>47,0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8" name="Полилиния 7"/>
          <p:cNvSpPr/>
          <p:nvPr/>
        </p:nvSpPr>
        <p:spPr>
          <a:xfrm>
            <a:off x="5231341" y="4101547"/>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7</a:t>
            </a:r>
            <a:r>
              <a:rPr lang="en-US" sz="1100" b="1" kern="1200" dirty="0" smtClean="0">
                <a:solidFill>
                  <a:schemeClr val="tx1"/>
                </a:solidFill>
                <a:latin typeface="Times New Roman" panose="02020603050405020304" pitchFamily="18" charset="0"/>
                <a:cs typeface="Times New Roman" panose="02020603050405020304" pitchFamily="18" charset="0"/>
              </a:rPr>
              <a:t>8</a:t>
            </a:r>
            <a:r>
              <a:rPr lang="ru-RU" sz="1100" b="1" kern="1200" dirty="0" smtClean="0">
                <a:solidFill>
                  <a:schemeClr val="tx1"/>
                </a:solidFill>
                <a:latin typeface="Times New Roman" panose="02020603050405020304" pitchFamily="18" charset="0"/>
                <a:cs typeface="Times New Roman" panose="02020603050405020304" pitchFamily="18" charset="0"/>
              </a:rPr>
              <a:t>,</a:t>
            </a:r>
            <a:r>
              <a:rPr lang="en-US" sz="1100" b="1" kern="1200" dirty="0" smtClean="0">
                <a:solidFill>
                  <a:schemeClr val="tx1"/>
                </a:solidFill>
                <a:latin typeface="Times New Roman" panose="02020603050405020304" pitchFamily="18" charset="0"/>
                <a:cs typeface="Times New Roman" panose="02020603050405020304" pitchFamily="18" charset="0"/>
              </a:rPr>
              <a:t>6</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9" name="Полилиния 8"/>
          <p:cNvSpPr/>
          <p:nvPr/>
        </p:nvSpPr>
        <p:spPr>
          <a:xfrm>
            <a:off x="5231341" y="4983501"/>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latin typeface="Times New Roman" panose="02020603050405020304" pitchFamily="18" charset="0"/>
                <a:cs typeface="Times New Roman" panose="02020603050405020304" pitchFamily="18" charset="0"/>
              </a:rPr>
              <a:t>11,0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5952588" y="2204864"/>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828" tIns="72828" rIns="72828" bIns="72828"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latin typeface="Times New Roman" panose="02020603050405020304" pitchFamily="18" charset="0"/>
                <a:cs typeface="Times New Roman" panose="02020603050405020304" pitchFamily="18" charset="0"/>
              </a:rPr>
              <a:t>2021 </a:t>
            </a:r>
            <a:r>
              <a:rPr lang="ru-RU" sz="1400" b="1" kern="1200" dirty="0" smtClean="0">
                <a:solidFill>
                  <a:schemeClr val="tx1"/>
                </a:solidFill>
                <a:latin typeface="Times New Roman" panose="02020603050405020304" pitchFamily="18" charset="0"/>
                <a:cs typeface="Times New Roman" panose="02020603050405020304" pitchFamily="18" charset="0"/>
              </a:rPr>
              <a:t>факт</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12" name="Полилиния 11"/>
          <p:cNvSpPr/>
          <p:nvPr/>
        </p:nvSpPr>
        <p:spPr>
          <a:xfrm>
            <a:off x="5952588" y="3219594"/>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4</a:t>
            </a:r>
            <a:r>
              <a:rPr lang="en-US" sz="1100" b="1" kern="1200" dirty="0" smtClean="0">
                <a:solidFill>
                  <a:schemeClr val="tx1"/>
                </a:solidFill>
                <a:latin typeface="Times New Roman" panose="02020603050405020304" pitchFamily="18" charset="0"/>
                <a:cs typeface="Times New Roman" panose="02020603050405020304" pitchFamily="18" charset="0"/>
              </a:rPr>
              <a:t>9</a:t>
            </a:r>
            <a:r>
              <a:rPr lang="ru-RU" sz="1100" b="1" kern="1200" dirty="0" smtClean="0">
                <a:solidFill>
                  <a:schemeClr val="tx1"/>
                </a:solidFill>
                <a:latin typeface="Times New Roman" panose="02020603050405020304" pitchFamily="18" charset="0"/>
                <a:cs typeface="Times New Roman" panose="02020603050405020304" pitchFamily="18" charset="0"/>
              </a:rPr>
              <a:t>,</a:t>
            </a:r>
            <a:r>
              <a:rPr lang="en-US" sz="1100" b="1" kern="1200" dirty="0" smtClean="0">
                <a:solidFill>
                  <a:schemeClr val="tx1"/>
                </a:solidFill>
                <a:latin typeface="Times New Roman" panose="02020603050405020304" pitchFamily="18" charset="0"/>
                <a:cs typeface="Times New Roman" panose="02020603050405020304" pitchFamily="18" charset="0"/>
              </a:rPr>
              <a:t>8</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6" name="Полилиния 15"/>
          <p:cNvSpPr/>
          <p:nvPr/>
        </p:nvSpPr>
        <p:spPr>
          <a:xfrm>
            <a:off x="5952588" y="4101547"/>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7</a:t>
            </a:r>
            <a:r>
              <a:rPr lang="en-US" sz="1100" b="1" kern="1200" dirty="0" smtClean="0">
                <a:solidFill>
                  <a:schemeClr val="tx1"/>
                </a:solidFill>
                <a:latin typeface="Times New Roman" panose="02020603050405020304" pitchFamily="18" charset="0"/>
                <a:cs typeface="Times New Roman" panose="02020603050405020304" pitchFamily="18" charset="0"/>
              </a:rPr>
              <a:t>8</a:t>
            </a:r>
            <a:r>
              <a:rPr lang="ru-RU" sz="1100" b="1" kern="1200" dirty="0" smtClean="0">
                <a:solidFill>
                  <a:schemeClr val="tx1"/>
                </a:solidFill>
                <a:latin typeface="Times New Roman" panose="02020603050405020304" pitchFamily="18" charset="0"/>
                <a:cs typeface="Times New Roman" panose="02020603050405020304" pitchFamily="18" charset="0"/>
              </a:rPr>
              <a:t>,</a:t>
            </a:r>
            <a:r>
              <a:rPr lang="en-US" sz="1100" b="1" kern="1200" dirty="0" smtClean="0">
                <a:solidFill>
                  <a:schemeClr val="tx1"/>
                </a:solidFill>
                <a:latin typeface="Times New Roman" panose="02020603050405020304" pitchFamily="18" charset="0"/>
                <a:cs typeface="Times New Roman" panose="02020603050405020304" pitchFamily="18" charset="0"/>
              </a:rPr>
              <a:t>9</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5952588" y="4983501"/>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a:t>
            </a:r>
            <a:r>
              <a:rPr lang="en-US" sz="1100" b="1" kern="1200" dirty="0" smtClean="0">
                <a:solidFill>
                  <a:schemeClr val="tx1"/>
                </a:solidFill>
                <a:latin typeface="Times New Roman" panose="02020603050405020304" pitchFamily="18" charset="0"/>
                <a:cs typeface="Times New Roman" panose="02020603050405020304" pitchFamily="18" charset="0"/>
              </a:rPr>
              <a:t>1</a:t>
            </a:r>
            <a:r>
              <a:rPr lang="ru-RU" sz="1100" b="1" kern="1200" dirty="0" smtClean="0">
                <a:solidFill>
                  <a:schemeClr val="tx1"/>
                </a:solidFill>
                <a:latin typeface="Times New Roman" panose="02020603050405020304" pitchFamily="18" charset="0"/>
                <a:cs typeface="Times New Roman" panose="02020603050405020304" pitchFamily="18" charset="0"/>
              </a:rPr>
              <a:t>,</a:t>
            </a:r>
            <a:r>
              <a:rPr lang="en-US" sz="1100" b="1" kern="1200" dirty="0" smtClean="0">
                <a:solidFill>
                  <a:schemeClr val="tx1"/>
                </a:solidFill>
                <a:latin typeface="Times New Roman" panose="02020603050405020304" pitchFamily="18" charset="0"/>
                <a:cs typeface="Times New Roman" panose="02020603050405020304" pitchFamily="18" charset="0"/>
              </a:rPr>
              <a:t>4</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9" name="Полилиния 18"/>
          <p:cNvSpPr/>
          <p:nvPr/>
        </p:nvSpPr>
        <p:spPr>
          <a:xfrm>
            <a:off x="6673836" y="2204864"/>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828" tIns="72828" rIns="72828" bIns="72828"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latin typeface="Times New Roman" panose="02020603050405020304" pitchFamily="18" charset="0"/>
                <a:cs typeface="Times New Roman" panose="02020603050405020304" pitchFamily="18" charset="0"/>
              </a:rPr>
              <a:t>2022</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6673836" y="3219594"/>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latin typeface="Times New Roman" panose="02020603050405020304" pitchFamily="18" charset="0"/>
                <a:cs typeface="Times New Roman" panose="02020603050405020304" pitchFamily="18" charset="0"/>
              </a:rPr>
              <a:t>51</a:t>
            </a:r>
            <a:r>
              <a:rPr lang="ru-RU" sz="1100" b="1" kern="1200" dirty="0" smtClean="0">
                <a:solidFill>
                  <a:schemeClr val="tx1"/>
                </a:solidFill>
                <a:latin typeface="Times New Roman" panose="02020603050405020304" pitchFamily="18" charset="0"/>
                <a:cs typeface="Times New Roman" panose="02020603050405020304" pitchFamily="18" charset="0"/>
              </a:rPr>
              <a:t>,</a:t>
            </a:r>
            <a:r>
              <a:rPr lang="en-US" sz="1100" b="1" kern="1200" dirty="0" smtClean="0">
                <a:solidFill>
                  <a:schemeClr val="tx1"/>
                </a:solidFill>
                <a:latin typeface="Times New Roman" panose="02020603050405020304" pitchFamily="18" charset="0"/>
                <a:cs typeface="Times New Roman" panose="02020603050405020304" pitchFamily="18" charset="0"/>
              </a:rPr>
              <a:t>8</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6673836" y="4101547"/>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7</a:t>
            </a:r>
            <a:r>
              <a:rPr lang="en-US" sz="1100" b="1" kern="1200" dirty="0" smtClean="0">
                <a:solidFill>
                  <a:schemeClr val="tx1"/>
                </a:solidFill>
                <a:latin typeface="Times New Roman" panose="02020603050405020304" pitchFamily="18" charset="0"/>
                <a:cs typeface="Times New Roman" panose="02020603050405020304" pitchFamily="18" charset="0"/>
              </a:rPr>
              <a:t>9</a:t>
            </a:r>
            <a:r>
              <a:rPr lang="ru-RU" sz="1100" b="1" kern="1200" dirty="0" smtClean="0">
                <a:solidFill>
                  <a:schemeClr val="tx1"/>
                </a:solidFill>
                <a:latin typeface="Times New Roman" panose="02020603050405020304" pitchFamily="18" charset="0"/>
                <a:cs typeface="Times New Roman" panose="02020603050405020304" pitchFamily="18" charset="0"/>
              </a:rPr>
              <a:t>,</a:t>
            </a:r>
            <a:r>
              <a:rPr lang="en-US" sz="1100" b="1" kern="1200" dirty="0" smtClean="0">
                <a:solidFill>
                  <a:schemeClr val="tx1"/>
                </a:solidFill>
                <a:latin typeface="Times New Roman" panose="02020603050405020304" pitchFamily="18" charset="0"/>
                <a:cs typeface="Times New Roman" panose="02020603050405020304" pitchFamily="18" charset="0"/>
              </a:rPr>
              <a:t>2</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6673836" y="4983501"/>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11,</a:t>
            </a:r>
            <a:r>
              <a:rPr lang="en-US" sz="1100" b="1" kern="1200" dirty="0" smtClean="0">
                <a:solidFill>
                  <a:schemeClr val="tx1"/>
                </a:solidFill>
                <a:latin typeface="Times New Roman" panose="02020603050405020304" pitchFamily="18" charset="0"/>
                <a:cs typeface="Times New Roman" panose="02020603050405020304" pitchFamily="18" charset="0"/>
              </a:rPr>
              <a:t>8</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7395083" y="2204864"/>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828" tIns="72828" rIns="72828" bIns="72828"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a:t>
            </a:r>
            <a:r>
              <a:rPr lang="en-US" sz="1400" b="1" kern="1200" dirty="0" smtClean="0">
                <a:solidFill>
                  <a:schemeClr val="tx1"/>
                </a:solidFill>
                <a:latin typeface="Times New Roman" panose="02020603050405020304" pitchFamily="18" charset="0"/>
                <a:cs typeface="Times New Roman" panose="02020603050405020304" pitchFamily="18" charset="0"/>
              </a:rPr>
              <a:t>3</a:t>
            </a:r>
          </a:p>
        </p:txBody>
      </p:sp>
      <p:sp>
        <p:nvSpPr>
          <p:cNvPr id="25" name="Полилиния 24"/>
          <p:cNvSpPr/>
          <p:nvPr/>
        </p:nvSpPr>
        <p:spPr>
          <a:xfrm>
            <a:off x="7395083" y="3219594"/>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latin typeface="Times New Roman" panose="02020603050405020304" pitchFamily="18" charset="0"/>
                <a:cs typeface="Times New Roman" panose="02020603050405020304" pitchFamily="18" charset="0"/>
              </a:rPr>
              <a:t>54,0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7395083" y="4101547"/>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7</a:t>
            </a:r>
            <a:r>
              <a:rPr lang="en-US" sz="1100" b="1" kern="1200" dirty="0" smtClean="0">
                <a:solidFill>
                  <a:schemeClr val="tx1"/>
                </a:solidFill>
                <a:latin typeface="Times New Roman" panose="02020603050405020304" pitchFamily="18" charset="0"/>
                <a:cs typeface="Times New Roman" panose="02020603050405020304" pitchFamily="18" charset="0"/>
              </a:rPr>
              <a:t>9</a:t>
            </a:r>
            <a:r>
              <a:rPr lang="ru-RU" sz="1100" b="1" kern="1200" dirty="0" smtClean="0">
                <a:solidFill>
                  <a:schemeClr val="tx1"/>
                </a:solidFill>
                <a:latin typeface="Times New Roman" panose="02020603050405020304" pitchFamily="18" charset="0"/>
                <a:cs typeface="Times New Roman" panose="02020603050405020304" pitchFamily="18" charset="0"/>
              </a:rPr>
              <a:t>,</a:t>
            </a:r>
            <a:r>
              <a:rPr lang="en-US" sz="1100" b="1" kern="1200" dirty="0" smtClean="0">
                <a:solidFill>
                  <a:schemeClr val="tx1"/>
                </a:solidFill>
                <a:latin typeface="Times New Roman" panose="02020603050405020304" pitchFamily="18" charset="0"/>
                <a:cs typeface="Times New Roman" panose="02020603050405020304" pitchFamily="18" charset="0"/>
              </a:rPr>
              <a:t>5</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7395083" y="4983501"/>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latin typeface="Times New Roman" panose="02020603050405020304" pitchFamily="18" charset="0"/>
                <a:cs typeface="Times New Roman" panose="02020603050405020304" pitchFamily="18" charset="0"/>
              </a:rPr>
              <a:t>12</a:t>
            </a:r>
            <a:r>
              <a:rPr lang="ru-RU" sz="1100" b="1" kern="1200" dirty="0" smtClean="0">
                <a:solidFill>
                  <a:schemeClr val="tx1"/>
                </a:solidFill>
                <a:latin typeface="Times New Roman" panose="02020603050405020304" pitchFamily="18" charset="0"/>
                <a:cs typeface="Times New Roman" panose="02020603050405020304" pitchFamily="18" charset="0"/>
              </a:rPr>
              <a:t>,</a:t>
            </a:r>
            <a:r>
              <a:rPr lang="en-US" sz="1100" b="1" kern="1200" dirty="0" smtClean="0">
                <a:solidFill>
                  <a:schemeClr val="tx1"/>
                </a:solidFill>
                <a:latin typeface="Times New Roman" panose="02020603050405020304" pitchFamily="18" charset="0"/>
                <a:cs typeface="Times New Roman" panose="02020603050405020304" pitchFamily="18" charset="0"/>
              </a:rPr>
              <a:t>2</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8116331" y="2204864"/>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828" tIns="72828" rIns="72828" bIns="72828"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a:t>
            </a:r>
            <a:r>
              <a:rPr lang="en-US" sz="1400" b="1" kern="1200" dirty="0" smtClean="0">
                <a:solidFill>
                  <a:schemeClr val="tx1"/>
                </a:solidFill>
                <a:latin typeface="Times New Roman" panose="02020603050405020304" pitchFamily="18" charset="0"/>
                <a:cs typeface="Times New Roman" panose="02020603050405020304" pitchFamily="18" charset="0"/>
              </a:rPr>
              <a:t>4</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8117757" y="3219594"/>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5</a:t>
            </a:r>
            <a:r>
              <a:rPr lang="en-US" sz="1100" b="1" kern="1200" dirty="0" smtClean="0">
                <a:solidFill>
                  <a:schemeClr val="tx1"/>
                </a:solidFill>
                <a:latin typeface="Times New Roman" panose="02020603050405020304" pitchFamily="18" charset="0"/>
                <a:cs typeface="Times New Roman" panose="02020603050405020304" pitchFamily="18" charset="0"/>
              </a:rPr>
              <a:t>6</a:t>
            </a:r>
            <a:r>
              <a:rPr lang="ru-RU" sz="1100" b="1" kern="1200" dirty="0" smtClean="0">
                <a:solidFill>
                  <a:schemeClr val="tx1"/>
                </a:solidFill>
                <a:latin typeface="Times New Roman" panose="02020603050405020304" pitchFamily="18" charset="0"/>
                <a:cs typeface="Times New Roman" panose="02020603050405020304" pitchFamily="18" charset="0"/>
              </a:rPr>
              <a:t>,</a:t>
            </a:r>
            <a:r>
              <a:rPr lang="en-US" sz="1100" b="1" kern="1200" dirty="0" smtClean="0">
                <a:solidFill>
                  <a:schemeClr val="tx1"/>
                </a:solidFill>
                <a:latin typeface="Times New Roman" panose="02020603050405020304" pitchFamily="18" charset="0"/>
                <a:cs typeface="Times New Roman" panose="02020603050405020304" pitchFamily="18" charset="0"/>
              </a:rPr>
              <a:t>5</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8116331" y="4101547"/>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79,</a:t>
            </a:r>
            <a:r>
              <a:rPr lang="en-US" sz="1100" b="1" kern="1200" dirty="0" smtClean="0">
                <a:solidFill>
                  <a:schemeClr val="tx1"/>
                </a:solidFill>
                <a:latin typeface="Times New Roman" panose="02020603050405020304" pitchFamily="18" charset="0"/>
                <a:cs typeface="Times New Roman" panose="02020603050405020304" pitchFamily="18" charset="0"/>
              </a:rPr>
              <a:t>8</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8117757" y="4983501"/>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a:t>
            </a:r>
            <a:r>
              <a:rPr lang="en-US" sz="1100" b="1" kern="1200" dirty="0" smtClean="0">
                <a:solidFill>
                  <a:schemeClr val="tx1"/>
                </a:solidFill>
                <a:latin typeface="Times New Roman" panose="02020603050405020304" pitchFamily="18" charset="0"/>
                <a:cs typeface="Times New Roman" panose="02020603050405020304" pitchFamily="18" charset="0"/>
              </a:rPr>
              <a:t>2</a:t>
            </a:r>
            <a:r>
              <a:rPr lang="ru-RU" sz="1100" b="1" kern="1200" dirty="0" smtClean="0">
                <a:solidFill>
                  <a:schemeClr val="tx1"/>
                </a:solidFill>
                <a:latin typeface="Times New Roman" panose="02020603050405020304" pitchFamily="18" charset="0"/>
                <a:cs typeface="Times New Roman" panose="02020603050405020304" pitchFamily="18" charset="0"/>
              </a:rPr>
              <a:t>,</a:t>
            </a:r>
            <a:r>
              <a:rPr lang="en-US" sz="1100" b="1" kern="1200" dirty="0" smtClean="0">
                <a:solidFill>
                  <a:schemeClr val="tx1"/>
                </a:solidFill>
                <a:latin typeface="Times New Roman" panose="02020603050405020304" pitchFamily="18" charset="0"/>
                <a:cs typeface="Times New Roman" panose="02020603050405020304" pitchFamily="18" charset="0"/>
              </a:rPr>
              <a:t>6</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09659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black"/>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prstClr val="black"/>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07504" y="6269250"/>
            <a:ext cx="4104456" cy="400110"/>
          </a:xfrm>
          <a:prstGeom prst="rect">
            <a:avLst/>
          </a:prstGeom>
        </p:spPr>
        <p:txBody>
          <a:bodyPr wrap="square">
            <a:spAutoFit/>
          </a:bodyPr>
          <a:lstStyle/>
          <a:p>
            <a:endParaRPr lang="ru-RU" sz="1000" i="1" dirty="0">
              <a:solidFill>
                <a:prstClr val="black"/>
              </a:solidFill>
              <a:latin typeface="Times New Roman" panose="02020603050405020304" pitchFamily="18" charset="0"/>
              <a:cs typeface="Times New Roman" panose="02020603050405020304" pitchFamily="18" charset="0"/>
            </a:endParaRPr>
          </a:p>
          <a:p>
            <a:endParaRPr lang="ru-RU" sz="1000" i="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53849" y="692696"/>
            <a:ext cx="5648356" cy="103719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600" b="1" i="1" dirty="0" smtClean="0">
                <a:solidFill>
                  <a:prstClr val="black"/>
                </a:solidFill>
                <a:latin typeface="Times New Roman" panose="02020603050405020304" pitchFamily="18" charset="0"/>
                <a:cs typeface="Times New Roman" panose="02020603050405020304" pitchFamily="18" charset="0"/>
              </a:rPr>
              <a:t>Цель программы:</a:t>
            </a:r>
            <a:r>
              <a:rPr lang="ru-RU" sz="1600" dirty="0" smtClean="0">
                <a:solidFill>
                  <a:prstClr val="black"/>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pPr>
            <a:r>
              <a:rPr lang="ru-RU" sz="1400" dirty="0">
                <a:solidFill>
                  <a:prstClr val="black"/>
                </a:solidFill>
                <a:latin typeface="Times New Roman" panose="02020603050405020304" pitchFamily="18" charset="0"/>
                <a:cs typeface="Times New Roman" panose="02020603050405020304" pitchFamily="18" charset="0"/>
              </a:rPr>
              <a:t>обеспечение </a:t>
            </a:r>
            <a:r>
              <a:rPr lang="ru-RU" sz="1400" dirty="0" smtClean="0">
                <a:solidFill>
                  <a:prstClr val="black"/>
                </a:solidFill>
                <a:latin typeface="Times New Roman" panose="02020603050405020304" pitchFamily="18" charset="0"/>
                <a:cs typeface="Times New Roman" panose="02020603050405020304" pitchFamily="18" charset="0"/>
              </a:rPr>
              <a:t>доступности приоритетных объектов и услуг в приоритетных сферах жизнедеятельности инвалидов и других маломобильных групп населения </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67376" y="2169731"/>
            <a:ext cx="4209357" cy="323165"/>
          </a:xfrm>
          <a:prstGeom prst="rect">
            <a:avLst/>
          </a:prstGeom>
          <a:noFill/>
        </p:spPr>
        <p:txBody>
          <a:bodyPr wrap="none" rtlCol="0">
            <a:spAutoFit/>
          </a:bodyPr>
          <a:lstStyle/>
          <a:p>
            <a:r>
              <a:rPr lang="ru-RU" sz="1500" b="1" dirty="0" smtClean="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endParaRPr lang="ru-RU" sz="15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12" name="Диаграмма 11"/>
          <p:cNvGraphicFramePr>
            <a:graphicFrameLocks/>
          </p:cNvGraphicFramePr>
          <p:nvPr>
            <p:extLst>
              <p:ext uri="{D42A27DB-BD31-4B8C-83A1-F6EECF244321}">
                <p14:modId xmlns:p14="http://schemas.microsoft.com/office/powerpoint/2010/main" val="3814948710"/>
              </p:ext>
            </p:extLst>
          </p:nvPr>
        </p:nvGraphicFramePr>
        <p:xfrm>
          <a:off x="77657" y="2865092"/>
          <a:ext cx="4388794" cy="3409519"/>
        </p:xfrm>
        <a:graphic>
          <a:graphicData uri="http://schemas.openxmlformats.org/drawingml/2006/chart">
            <c:chart xmlns:c="http://schemas.openxmlformats.org/drawingml/2006/chart" xmlns:r="http://schemas.openxmlformats.org/officeDocument/2006/relationships" r:id="rId3"/>
          </a:graphicData>
        </a:graphic>
      </p:graphicFrame>
      <p:sp>
        <p:nvSpPr>
          <p:cNvPr id="7" name="Номер слайда 6"/>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56</a:t>
            </a:fld>
            <a:endParaRPr lang="ru-RU" dirty="0">
              <a:solidFill>
                <a:prstClr val="black"/>
              </a:solidFill>
            </a:endParaRPr>
          </a:p>
        </p:txBody>
      </p:sp>
      <p:sp>
        <p:nvSpPr>
          <p:cNvPr id="14" name="Полилиния 13"/>
          <p:cNvSpPr/>
          <p:nvPr/>
        </p:nvSpPr>
        <p:spPr>
          <a:xfrm>
            <a:off x="4565218" y="2348880"/>
            <a:ext cx="4183174" cy="546465"/>
          </a:xfrm>
          <a:custGeom>
            <a:avLst/>
            <a:gdLst>
              <a:gd name="connsiteX0" fmla="*/ 0 w 3933156"/>
              <a:gd name="connsiteY0" fmla="*/ 47719 h 477185"/>
              <a:gd name="connsiteX1" fmla="*/ 47719 w 3933156"/>
              <a:gd name="connsiteY1" fmla="*/ 0 h 477185"/>
              <a:gd name="connsiteX2" fmla="*/ 3885438 w 3933156"/>
              <a:gd name="connsiteY2" fmla="*/ 0 h 477185"/>
              <a:gd name="connsiteX3" fmla="*/ 3933157 w 3933156"/>
              <a:gd name="connsiteY3" fmla="*/ 47719 h 477185"/>
              <a:gd name="connsiteX4" fmla="*/ 3933156 w 3933156"/>
              <a:gd name="connsiteY4" fmla="*/ 429467 h 477185"/>
              <a:gd name="connsiteX5" fmla="*/ 3885437 w 3933156"/>
              <a:gd name="connsiteY5" fmla="*/ 477186 h 477185"/>
              <a:gd name="connsiteX6" fmla="*/ 47719 w 3933156"/>
              <a:gd name="connsiteY6" fmla="*/ 477185 h 477185"/>
              <a:gd name="connsiteX7" fmla="*/ 0 w 3933156"/>
              <a:gd name="connsiteY7" fmla="*/ 429466 h 477185"/>
              <a:gd name="connsiteX8" fmla="*/ 0 w 3933156"/>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156" h="477185">
                <a:moveTo>
                  <a:pt x="0" y="47719"/>
                </a:moveTo>
                <a:cubicBezTo>
                  <a:pt x="0" y="21365"/>
                  <a:pt x="21365" y="0"/>
                  <a:pt x="47719" y="0"/>
                </a:cubicBezTo>
                <a:lnTo>
                  <a:pt x="3885438" y="0"/>
                </a:lnTo>
                <a:cubicBezTo>
                  <a:pt x="3911792" y="0"/>
                  <a:pt x="3933157" y="21365"/>
                  <a:pt x="3933157" y="47719"/>
                </a:cubicBezTo>
                <a:cubicBezTo>
                  <a:pt x="3933157" y="174968"/>
                  <a:pt x="3933156" y="302218"/>
                  <a:pt x="3933156" y="429467"/>
                </a:cubicBezTo>
                <a:cubicBezTo>
                  <a:pt x="3933156" y="455821"/>
                  <a:pt x="3911791" y="477186"/>
                  <a:pt x="3885437"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400" b="1" i="1" dirty="0" smtClean="0">
                <a:solidFill>
                  <a:prstClr val="black"/>
                </a:solidFill>
                <a:latin typeface="Times New Roman" panose="02020603050405020304" pitchFamily="18" charset="0"/>
                <a:cs typeface="Times New Roman" panose="02020603050405020304" pitchFamily="18" charset="0"/>
              </a:rPr>
              <a:t>Расходы в разрезе подпрограмм в 2021 году,            млн. руб.</a:t>
            </a:r>
          </a:p>
        </p:txBody>
      </p:sp>
      <p:sp>
        <p:nvSpPr>
          <p:cNvPr id="15" name="Полилиния 14"/>
          <p:cNvSpPr/>
          <p:nvPr/>
        </p:nvSpPr>
        <p:spPr>
          <a:xfrm>
            <a:off x="4572000" y="2956603"/>
            <a:ext cx="2366085" cy="317167"/>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Подпрограмма</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16" name="Полилиния 15"/>
          <p:cNvSpPr/>
          <p:nvPr/>
        </p:nvSpPr>
        <p:spPr>
          <a:xfrm>
            <a:off x="4568788" y="3431948"/>
            <a:ext cx="2379475" cy="1332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just" defTabSz="57785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Обеспечение условий доступности приоритетных объектов и услуг в приоритетных сферах жизнедеятельности инвалидов и других маломобильных групп населения</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4568582" y="4867579"/>
            <a:ext cx="2379917" cy="900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just" defTabSz="57785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Формирование системы комплексной реабилитации и абилитации инвалидов, в том числе детей-инвалидов, в Чувашской Республике</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8100392" y="2956602"/>
            <a:ext cx="648000" cy="317167"/>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Факт</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8100392" y="3431945"/>
            <a:ext cx="648000" cy="1332000"/>
          </a:xfrm>
          <a:custGeom>
            <a:avLst/>
            <a:gdLst>
              <a:gd name="connsiteX0" fmla="*/ 0 w 720374"/>
              <a:gd name="connsiteY0" fmla="*/ 47719 h 477185"/>
              <a:gd name="connsiteX1" fmla="*/ 47719 w 720374"/>
              <a:gd name="connsiteY1" fmla="*/ 0 h 477185"/>
              <a:gd name="connsiteX2" fmla="*/ 672656 w 720374"/>
              <a:gd name="connsiteY2" fmla="*/ 0 h 477185"/>
              <a:gd name="connsiteX3" fmla="*/ 720375 w 720374"/>
              <a:gd name="connsiteY3" fmla="*/ 47719 h 477185"/>
              <a:gd name="connsiteX4" fmla="*/ 720374 w 720374"/>
              <a:gd name="connsiteY4" fmla="*/ 429467 h 477185"/>
              <a:gd name="connsiteX5" fmla="*/ 672655 w 720374"/>
              <a:gd name="connsiteY5" fmla="*/ 477186 h 477185"/>
              <a:gd name="connsiteX6" fmla="*/ 47719 w 720374"/>
              <a:gd name="connsiteY6" fmla="*/ 477185 h 477185"/>
              <a:gd name="connsiteX7" fmla="*/ 0 w 720374"/>
              <a:gd name="connsiteY7" fmla="*/ 429466 h 477185"/>
              <a:gd name="connsiteX8" fmla="*/ 0 w 72037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74" h="477185">
                <a:moveTo>
                  <a:pt x="0" y="47719"/>
                </a:moveTo>
                <a:cubicBezTo>
                  <a:pt x="0" y="21365"/>
                  <a:pt x="21365" y="0"/>
                  <a:pt x="47719" y="0"/>
                </a:cubicBezTo>
                <a:lnTo>
                  <a:pt x="672656" y="0"/>
                </a:lnTo>
                <a:cubicBezTo>
                  <a:pt x="699010" y="0"/>
                  <a:pt x="720375" y="21365"/>
                  <a:pt x="720375" y="47719"/>
                </a:cubicBezTo>
                <a:cubicBezTo>
                  <a:pt x="720375" y="174968"/>
                  <a:pt x="720374" y="302218"/>
                  <a:pt x="720374" y="429467"/>
                </a:cubicBezTo>
                <a:cubicBezTo>
                  <a:pt x="720374" y="455821"/>
                  <a:pt x="699009" y="477186"/>
                  <a:pt x="67265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30,2</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8100392" y="4872057"/>
            <a:ext cx="648000" cy="900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0</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1" name="Заголовок 1"/>
          <p:cNvSpPr txBox="1">
            <a:spLocks/>
          </p:cNvSpPr>
          <p:nvPr/>
        </p:nvSpPr>
        <p:spPr>
          <a:xfrm>
            <a:off x="259728" y="0"/>
            <a:ext cx="690456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Clr>
                <a:srgbClr val="F14124">
                  <a:lumMod val="75000"/>
                </a:srgbClr>
              </a:buClr>
              <a:buFont typeface="Georgia" pitchFamily="18" charset="0"/>
              <a:buNone/>
            </a:pPr>
            <a:r>
              <a:rPr lang="ru-RU" sz="1800" dirty="0" smtClean="0">
                <a:solidFill>
                  <a:prstClr val="black"/>
                </a:solidFill>
                <a:effectLst/>
                <a:latin typeface="Times New Roman" panose="02020603050405020304" pitchFamily="18" charset="0"/>
                <a:cs typeface="Times New Roman" panose="02020603050405020304" pitchFamily="18" charset="0"/>
              </a:rPr>
              <a:t>«Доступная среда» </a:t>
            </a:r>
            <a:endParaRPr lang="ru-RU" sz="1800" dirty="0">
              <a:solidFill>
                <a:prstClr val="black"/>
              </a:solidFill>
              <a:effectLst/>
              <a:latin typeface="Times New Roman" panose="02020603050405020304" pitchFamily="18" charset="0"/>
              <a:cs typeface="Times New Roman" panose="02020603050405020304" pitchFamily="18" charset="0"/>
            </a:endParaRPr>
          </a:p>
        </p:txBody>
      </p:sp>
      <p:cxnSp>
        <p:nvCxnSpPr>
          <p:cNvPr id="32" name="Прямая соединительная линия 31"/>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
        <p:nvSpPr>
          <p:cNvPr id="34" name="Полилиния 33"/>
          <p:cNvSpPr/>
          <p:nvPr/>
        </p:nvSpPr>
        <p:spPr>
          <a:xfrm>
            <a:off x="7204615" y="2943480"/>
            <a:ext cx="648000" cy="317167"/>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dirty="0">
                <a:solidFill>
                  <a:prstClr val="black"/>
                </a:solidFill>
                <a:latin typeface="Times New Roman" panose="02020603050405020304" pitchFamily="18" charset="0"/>
                <a:cs typeface="Times New Roman" panose="02020603050405020304" pitchFamily="18" charset="0"/>
              </a:rPr>
              <a:t>П</a:t>
            </a:r>
            <a:r>
              <a:rPr lang="ru-RU" sz="1300" b="1" dirty="0" smtClean="0">
                <a:solidFill>
                  <a:prstClr val="black"/>
                </a:solidFill>
                <a:latin typeface="Times New Roman" panose="02020603050405020304" pitchFamily="18" charset="0"/>
                <a:cs typeface="Times New Roman" panose="02020603050405020304" pitchFamily="18" charset="0"/>
              </a:rPr>
              <a:t>лан</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7204615" y="3418825"/>
            <a:ext cx="648000" cy="1332000"/>
          </a:xfrm>
          <a:custGeom>
            <a:avLst/>
            <a:gdLst>
              <a:gd name="connsiteX0" fmla="*/ 0 w 720374"/>
              <a:gd name="connsiteY0" fmla="*/ 47719 h 477185"/>
              <a:gd name="connsiteX1" fmla="*/ 47719 w 720374"/>
              <a:gd name="connsiteY1" fmla="*/ 0 h 477185"/>
              <a:gd name="connsiteX2" fmla="*/ 672656 w 720374"/>
              <a:gd name="connsiteY2" fmla="*/ 0 h 477185"/>
              <a:gd name="connsiteX3" fmla="*/ 720375 w 720374"/>
              <a:gd name="connsiteY3" fmla="*/ 47719 h 477185"/>
              <a:gd name="connsiteX4" fmla="*/ 720374 w 720374"/>
              <a:gd name="connsiteY4" fmla="*/ 429467 h 477185"/>
              <a:gd name="connsiteX5" fmla="*/ 672655 w 720374"/>
              <a:gd name="connsiteY5" fmla="*/ 477186 h 477185"/>
              <a:gd name="connsiteX6" fmla="*/ 47719 w 720374"/>
              <a:gd name="connsiteY6" fmla="*/ 477185 h 477185"/>
              <a:gd name="connsiteX7" fmla="*/ 0 w 720374"/>
              <a:gd name="connsiteY7" fmla="*/ 429466 h 477185"/>
              <a:gd name="connsiteX8" fmla="*/ 0 w 72037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74" h="477185">
                <a:moveTo>
                  <a:pt x="0" y="47719"/>
                </a:moveTo>
                <a:cubicBezTo>
                  <a:pt x="0" y="21365"/>
                  <a:pt x="21365" y="0"/>
                  <a:pt x="47719" y="0"/>
                </a:cubicBezTo>
                <a:lnTo>
                  <a:pt x="672656" y="0"/>
                </a:lnTo>
                <a:cubicBezTo>
                  <a:pt x="699010" y="0"/>
                  <a:pt x="720375" y="21365"/>
                  <a:pt x="720375" y="47719"/>
                </a:cubicBezTo>
                <a:cubicBezTo>
                  <a:pt x="720375" y="174968"/>
                  <a:pt x="720374" y="302218"/>
                  <a:pt x="720374" y="429467"/>
                </a:cubicBezTo>
                <a:cubicBezTo>
                  <a:pt x="720374" y="455821"/>
                  <a:pt x="699009" y="477186"/>
                  <a:pt x="67265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30,2</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6" name="Полилиния 35"/>
          <p:cNvSpPr/>
          <p:nvPr/>
        </p:nvSpPr>
        <p:spPr>
          <a:xfrm>
            <a:off x="7204615" y="4862540"/>
            <a:ext cx="648000" cy="900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0</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191852" y="1775114"/>
            <a:ext cx="3935760" cy="3721772"/>
          </a:xfrm>
          <a:prstGeom prst="rect">
            <a:avLst/>
          </a:prstGeom>
        </p:spPr>
        <p:txBody>
          <a:bodyPr/>
          <a:lstStyle/>
          <a:p>
            <a:endParaRPr lang="ru-RU">
              <a:solidFill>
                <a:prstClr val="black"/>
              </a:solidFill>
            </a:endParaRPr>
          </a:p>
        </p:txBody>
      </p:sp>
      <p:pic>
        <p:nvPicPr>
          <p:cNvPr id="44" name="Рисунок 43" descr="http://www.prav-net.ru/img/zolotoslov/5064-1.jpg"/>
          <p:cNvPicPr/>
          <p:nvPr/>
        </p:nvPicPr>
        <p:blipFill>
          <a:blip r:embed="rId4" cstate="print"/>
          <a:srcRect/>
          <a:stretch>
            <a:fillRect/>
          </a:stretch>
        </p:blipFill>
        <p:spPr bwMode="auto">
          <a:xfrm>
            <a:off x="5868144" y="823960"/>
            <a:ext cx="1610089" cy="1380903"/>
          </a:xfrm>
          <a:prstGeom prst="rect">
            <a:avLst/>
          </a:prstGeom>
          <a:ln>
            <a:noFill/>
          </a:ln>
          <a:effectLst>
            <a:softEdge rad="112500"/>
          </a:effectLst>
        </p:spPr>
      </p:pic>
      <p:pic>
        <p:nvPicPr>
          <p:cNvPr id="45" name="Рисунок 44" descr="http://blog.yarcenter.ru/media/5/0.2/0506.jpg"/>
          <p:cNvPicPr/>
          <p:nvPr/>
        </p:nvPicPr>
        <p:blipFill>
          <a:blip r:embed="rId5" cstate="print"/>
          <a:srcRect/>
          <a:stretch>
            <a:fillRect/>
          </a:stretch>
        </p:blipFill>
        <p:spPr bwMode="auto">
          <a:xfrm>
            <a:off x="7480834" y="851187"/>
            <a:ext cx="1464319" cy="1353675"/>
          </a:xfrm>
          <a:prstGeom prst="rect">
            <a:avLst/>
          </a:prstGeom>
          <a:ln>
            <a:noFill/>
          </a:ln>
          <a:effectLst>
            <a:softEdge rad="112500"/>
          </a:effectLst>
        </p:spPr>
      </p:pic>
    </p:spTree>
    <p:extLst>
      <p:ext uri="{BB962C8B-B14F-4D97-AF65-F5344CB8AC3E}">
        <p14:creationId xmlns:p14="http://schemas.microsoft.com/office/powerpoint/2010/main" val="5811615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18"/>
          <p:cNvSpPr/>
          <p:nvPr/>
        </p:nvSpPr>
        <p:spPr>
          <a:xfrm>
            <a:off x="6811681" y="1708260"/>
            <a:ext cx="611968" cy="530772"/>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6811681" y="2356332"/>
            <a:ext cx="611968" cy="936015"/>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6811681" y="3364445"/>
            <a:ext cx="611968" cy="792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76,0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6811681" y="4228541"/>
            <a:ext cx="611968" cy="792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7553156" y="1708260"/>
            <a:ext cx="633753" cy="530772"/>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7553156" y="2356331"/>
            <a:ext cx="633753" cy="936015"/>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100,0</a:t>
            </a:r>
          </a:p>
        </p:txBody>
      </p:sp>
      <p:sp>
        <p:nvSpPr>
          <p:cNvPr id="26" name="Полилиния 25"/>
          <p:cNvSpPr/>
          <p:nvPr/>
        </p:nvSpPr>
        <p:spPr>
          <a:xfrm>
            <a:off x="7553156" y="3364444"/>
            <a:ext cx="633753" cy="792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76,5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6811681" y="5106780"/>
            <a:ext cx="611968" cy="1116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70,0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8316416" y="1700809"/>
            <a:ext cx="646532" cy="530772"/>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2024</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8316416" y="3356992"/>
            <a:ext cx="646532" cy="792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77,0</a:t>
            </a:r>
          </a:p>
        </p:txBody>
      </p:sp>
      <p:sp>
        <p:nvSpPr>
          <p:cNvPr id="30" name="Полилиния 29"/>
          <p:cNvSpPr/>
          <p:nvPr/>
        </p:nvSpPr>
        <p:spPr>
          <a:xfrm>
            <a:off x="8316416" y="2348880"/>
            <a:ext cx="646532" cy="936015"/>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7553156" y="4229780"/>
            <a:ext cx="633753" cy="792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07502" y="2239032"/>
            <a:ext cx="4953999" cy="104586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400" dirty="0" smtClean="0">
                <a:solidFill>
                  <a:prstClr val="black"/>
                </a:solidFill>
                <a:latin typeface="Times New Roman" panose="02020603050405020304" pitchFamily="18" charset="0"/>
                <a:cs typeface="Times New Roman" panose="02020603050405020304" pitchFamily="18" charset="0"/>
              </a:rPr>
              <a:t>Доля </a:t>
            </a:r>
            <a:r>
              <a:rPr lang="ru-RU" sz="1400" dirty="0">
                <a:solidFill>
                  <a:prstClr val="black"/>
                </a:solidFill>
                <a:latin typeface="Times New Roman" panose="02020603050405020304" pitchFamily="18" charset="0"/>
                <a:cs typeface="Times New Roman" panose="02020603050405020304" pitchFamily="18" charset="0"/>
              </a:rPr>
              <a:t>детей-инвалидов, которым созданы условия для получения качественного дошкольного, начального общего, основного общего и среднего общего образования, среднего профессионального образования, высшего образования, в общей численности детей-инвалидов и </a:t>
            </a:r>
            <a:r>
              <a:rPr lang="ru-RU" sz="1400" dirty="0" smtClean="0">
                <a:solidFill>
                  <a:prstClr val="black"/>
                </a:solidFill>
                <a:latin typeface="Times New Roman" panose="02020603050405020304" pitchFamily="18" charset="0"/>
                <a:cs typeface="Times New Roman" panose="02020603050405020304" pitchFamily="18" charset="0"/>
              </a:rPr>
              <a:t>инвалидов, % </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107503" y="3356993"/>
            <a:ext cx="4953999" cy="79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400" dirty="0">
                <a:solidFill>
                  <a:prstClr val="black"/>
                </a:solidFill>
                <a:latin typeface="Times New Roman" panose="02020603050405020304" pitchFamily="18" charset="0"/>
                <a:cs typeface="Times New Roman" panose="02020603050405020304" pitchFamily="18" charset="0"/>
              </a:rPr>
              <a:t>Доля детей-инвалидов в возрасте от 5 до 18 лет, получающих дополнительное образование, в общей численности детей-</a:t>
            </a:r>
          </a:p>
          <a:p>
            <a:r>
              <a:rPr lang="ru-RU" sz="1400" dirty="0">
                <a:solidFill>
                  <a:prstClr val="black"/>
                </a:solidFill>
                <a:latin typeface="Times New Roman" panose="02020603050405020304" pitchFamily="18" charset="0"/>
                <a:cs typeface="Times New Roman" panose="02020603050405020304" pitchFamily="18" charset="0"/>
              </a:rPr>
              <a:t>инвалидов данного </a:t>
            </a:r>
            <a:r>
              <a:rPr lang="ru-RU" sz="1400" dirty="0" smtClean="0">
                <a:solidFill>
                  <a:prstClr val="black"/>
                </a:solidFill>
                <a:latin typeface="Times New Roman" panose="02020603050405020304" pitchFamily="18" charset="0"/>
                <a:cs typeface="Times New Roman" panose="02020603050405020304" pitchFamily="18" charset="0"/>
              </a:rPr>
              <a:t>возраста, %</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33" name="Скругленный прямоугольник 32"/>
          <p:cNvSpPr/>
          <p:nvPr/>
        </p:nvSpPr>
        <p:spPr>
          <a:xfrm>
            <a:off x="107502" y="4221089"/>
            <a:ext cx="4953999" cy="79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400" dirty="0" smtClean="0">
                <a:solidFill>
                  <a:prstClr val="black"/>
                </a:solidFill>
                <a:latin typeface="Times New Roman" panose="02020603050405020304" pitchFamily="18" charset="0"/>
                <a:cs typeface="Times New Roman" panose="02020603050405020304" pitchFamily="18" charset="0"/>
              </a:rPr>
              <a:t>Доля детей-инвалидов в возрасте от 1,5 до 7 лет, охваченных дошкольным образованием, в общей численности детей-инвалидов данного возраста, %</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124086" y="1551565"/>
            <a:ext cx="2592288"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rgbClr val="4E67C8">
                    <a:lumMod val="50000"/>
                  </a:srgbClr>
                </a:solidFill>
                <a:latin typeface="Times New Roman" panose="02020603050405020304" pitchFamily="18" charset="0"/>
                <a:cs typeface="Times New Roman" panose="02020603050405020304" pitchFamily="18" charset="0"/>
              </a:rPr>
              <a:t>Основные индикаторы</a:t>
            </a:r>
            <a:endParaRPr lang="ru-RU" sz="1400" b="1" dirty="0">
              <a:solidFill>
                <a:srgbClr val="4E67C8">
                  <a:lumMod val="50000"/>
                </a:srgbClr>
              </a:solidFill>
              <a:latin typeface="Times New Roman" panose="02020603050405020304" pitchFamily="18" charset="0"/>
              <a:cs typeface="Times New Roman" panose="02020603050405020304" pitchFamily="18" charset="0"/>
            </a:endParaRPr>
          </a:p>
        </p:txBody>
      </p:sp>
      <p:sp>
        <p:nvSpPr>
          <p:cNvPr id="6" name="Номер слайда 5"/>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57</a:t>
            </a:fld>
            <a:endParaRPr lang="ru-RU" dirty="0">
              <a:solidFill>
                <a:prstClr val="black"/>
              </a:solidFill>
            </a:endParaRPr>
          </a:p>
        </p:txBody>
      </p:sp>
      <p:sp>
        <p:nvSpPr>
          <p:cNvPr id="12" name="Заголовок 1"/>
          <p:cNvSpPr txBox="1">
            <a:spLocks/>
          </p:cNvSpPr>
          <p:nvPr/>
        </p:nvSpPr>
        <p:spPr>
          <a:xfrm>
            <a:off x="259728" y="0"/>
            <a:ext cx="690456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Clr>
                <a:srgbClr val="F14124">
                  <a:lumMod val="75000"/>
                </a:srgbClr>
              </a:buClr>
              <a:buFont typeface="Georgia" pitchFamily="18" charset="0"/>
              <a:buNone/>
            </a:pPr>
            <a:r>
              <a:rPr lang="ru-RU" sz="1800" dirty="0" smtClean="0">
                <a:solidFill>
                  <a:prstClr val="black"/>
                </a:solidFill>
                <a:effectLst/>
                <a:latin typeface="Times New Roman" panose="02020603050405020304" pitchFamily="18" charset="0"/>
                <a:cs typeface="Times New Roman" panose="02020603050405020304" pitchFamily="18" charset="0"/>
              </a:rPr>
              <a:t>«Доступная среда»</a:t>
            </a:r>
            <a:endParaRPr lang="ru-RU" sz="1800" dirty="0">
              <a:solidFill>
                <a:prstClr val="black"/>
              </a:solidFill>
              <a:effectLst/>
              <a:latin typeface="Times New Roman" panose="02020603050405020304" pitchFamily="18" charset="0"/>
              <a:cs typeface="Times New Roman" panose="02020603050405020304" pitchFamily="18" charset="0"/>
            </a:endParaRP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
        <p:nvSpPr>
          <p:cNvPr id="32" name="Скругленный прямоугольник 31"/>
          <p:cNvSpPr/>
          <p:nvPr/>
        </p:nvSpPr>
        <p:spPr>
          <a:xfrm>
            <a:off x="131540" y="5085184"/>
            <a:ext cx="4929961" cy="111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400" dirty="0" smtClean="0">
                <a:solidFill>
                  <a:prstClr val="black"/>
                </a:solidFill>
                <a:latin typeface="Times New Roman" panose="02020603050405020304" pitchFamily="18" charset="0"/>
                <a:cs typeface="Times New Roman" panose="02020603050405020304" pitchFamily="18" charset="0"/>
              </a:rPr>
              <a:t>Доля лиц с ограниченными возможностями здоровья и  инвалидов в возрасте от 6 до 18 лет, систематически занимающихся физической культурой и спортом, в общей численности этой категории населения в Чувашской Республике, %</a:t>
            </a:r>
            <a:endParaRPr lang="ru-RU" sz="1400" dirty="0">
              <a:solidFill>
                <a:prstClr val="black"/>
              </a:solidFill>
              <a:latin typeface="Times New Roman" panose="02020603050405020304" pitchFamily="18" charset="0"/>
              <a:cs typeface="Times New Roman" panose="02020603050405020304" pitchFamily="18" charset="0"/>
            </a:endParaRPr>
          </a:p>
        </p:txBody>
      </p:sp>
      <p:pic>
        <p:nvPicPr>
          <p:cNvPr id="35" name="Рисунок 34" descr="http://riarealty.ru/images/39662/77/396627757.jpg"/>
          <p:cNvPicPr/>
          <p:nvPr/>
        </p:nvPicPr>
        <p:blipFill>
          <a:blip r:embed="rId3" cstate="print"/>
          <a:srcRect/>
          <a:stretch>
            <a:fillRect/>
          </a:stretch>
        </p:blipFill>
        <p:spPr bwMode="auto">
          <a:xfrm>
            <a:off x="2843807" y="871550"/>
            <a:ext cx="2192169" cy="1360030"/>
          </a:xfrm>
          <a:prstGeom prst="rect">
            <a:avLst/>
          </a:prstGeom>
          <a:ln>
            <a:noFill/>
          </a:ln>
          <a:effectLst>
            <a:softEdge rad="112500"/>
          </a:effectLst>
        </p:spPr>
      </p:pic>
      <p:sp>
        <p:nvSpPr>
          <p:cNvPr id="37" name="Полилиния 36"/>
          <p:cNvSpPr/>
          <p:nvPr/>
        </p:nvSpPr>
        <p:spPr>
          <a:xfrm>
            <a:off x="8316416" y="4221088"/>
            <a:ext cx="646532" cy="792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7553156" y="5106780"/>
            <a:ext cx="633753" cy="1116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70,5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8316416" y="5099330"/>
            <a:ext cx="646532" cy="1116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71,0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0" name="Полилиния 39"/>
          <p:cNvSpPr/>
          <p:nvPr/>
        </p:nvSpPr>
        <p:spPr>
          <a:xfrm>
            <a:off x="5220072" y="907677"/>
            <a:ext cx="3742876" cy="624655"/>
          </a:xfrm>
          <a:custGeom>
            <a:avLst/>
            <a:gdLst>
              <a:gd name="connsiteX0" fmla="*/ 0 w 3903032"/>
              <a:gd name="connsiteY0" fmla="*/ 62466 h 624655"/>
              <a:gd name="connsiteX1" fmla="*/ 62466 w 3903032"/>
              <a:gd name="connsiteY1" fmla="*/ 0 h 624655"/>
              <a:gd name="connsiteX2" fmla="*/ 3840567 w 3903032"/>
              <a:gd name="connsiteY2" fmla="*/ 0 h 624655"/>
              <a:gd name="connsiteX3" fmla="*/ 3903033 w 3903032"/>
              <a:gd name="connsiteY3" fmla="*/ 62466 h 624655"/>
              <a:gd name="connsiteX4" fmla="*/ 3903032 w 3903032"/>
              <a:gd name="connsiteY4" fmla="*/ 562190 h 624655"/>
              <a:gd name="connsiteX5" fmla="*/ 3840566 w 3903032"/>
              <a:gd name="connsiteY5" fmla="*/ 624656 h 624655"/>
              <a:gd name="connsiteX6" fmla="*/ 62466 w 3903032"/>
              <a:gd name="connsiteY6" fmla="*/ 624655 h 624655"/>
              <a:gd name="connsiteX7" fmla="*/ 0 w 3903032"/>
              <a:gd name="connsiteY7" fmla="*/ 562189 h 624655"/>
              <a:gd name="connsiteX8" fmla="*/ 0 w 390303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624655">
                <a:moveTo>
                  <a:pt x="0" y="62466"/>
                </a:moveTo>
                <a:cubicBezTo>
                  <a:pt x="0" y="27967"/>
                  <a:pt x="27967" y="0"/>
                  <a:pt x="62466" y="0"/>
                </a:cubicBezTo>
                <a:lnTo>
                  <a:pt x="3840567" y="0"/>
                </a:lnTo>
                <a:cubicBezTo>
                  <a:pt x="3875066" y="0"/>
                  <a:pt x="3903033" y="27967"/>
                  <a:pt x="3903033" y="62466"/>
                </a:cubicBezTo>
                <a:cubicBezTo>
                  <a:pt x="3903033" y="229041"/>
                  <a:pt x="3903032" y="395615"/>
                  <a:pt x="3903032" y="562190"/>
                </a:cubicBezTo>
                <a:cubicBezTo>
                  <a:pt x="3903032" y="596689"/>
                  <a:pt x="3875065" y="624656"/>
                  <a:pt x="3840566" y="624656"/>
                </a:cubicBezTo>
                <a:lnTo>
                  <a:pt x="62466" y="624655"/>
                </a:lnTo>
                <a:cubicBezTo>
                  <a:pt x="27967" y="624655"/>
                  <a:pt x="0" y="596688"/>
                  <a:pt x="0" y="562189"/>
                </a:cubicBezTo>
                <a:lnTo>
                  <a:pt x="0" y="62466"/>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71636" tIns="71636" rIns="71636" bIns="71636" numCol="1" spcCol="1270" anchor="ctr" anchorCtr="0">
            <a:noAutofit/>
          </a:bodyPr>
          <a:lstStyle/>
          <a:p>
            <a:pPr algn="ctr" defTabSz="622300">
              <a:lnSpc>
                <a:spcPct val="90000"/>
              </a:lnSpc>
              <a:spcAft>
                <a:spcPct val="35000"/>
              </a:spcAft>
            </a:pPr>
            <a:r>
              <a:rPr lang="ru-RU" sz="1400" b="1" dirty="0" smtClean="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dirty="0">
              <a:solidFill>
                <a:srgbClr val="4E67C8">
                  <a:lumMod val="50000"/>
                </a:srgbClr>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5994619" y="1708260"/>
            <a:ext cx="687554" cy="530772"/>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2021 факт</a:t>
            </a:r>
          </a:p>
        </p:txBody>
      </p:sp>
      <p:sp>
        <p:nvSpPr>
          <p:cNvPr id="36" name="Полилиния 35"/>
          <p:cNvSpPr/>
          <p:nvPr/>
        </p:nvSpPr>
        <p:spPr>
          <a:xfrm>
            <a:off x="5994619" y="2356332"/>
            <a:ext cx="687554" cy="936015"/>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5994619" y="3364445"/>
            <a:ext cx="687554" cy="792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75,5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5994619" y="4228541"/>
            <a:ext cx="687554" cy="792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5994619" y="5106781"/>
            <a:ext cx="687554" cy="1116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83,1</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4" name="Полилиния 43"/>
          <p:cNvSpPr/>
          <p:nvPr/>
        </p:nvSpPr>
        <p:spPr>
          <a:xfrm>
            <a:off x="5177557" y="1708259"/>
            <a:ext cx="687554" cy="530772"/>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2021 план</a:t>
            </a:r>
          </a:p>
        </p:txBody>
      </p:sp>
      <p:sp>
        <p:nvSpPr>
          <p:cNvPr id="45" name="Полилиния 44"/>
          <p:cNvSpPr/>
          <p:nvPr/>
        </p:nvSpPr>
        <p:spPr>
          <a:xfrm>
            <a:off x="5177557" y="2356331"/>
            <a:ext cx="687554" cy="936015"/>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5177557" y="3364444"/>
            <a:ext cx="687554" cy="792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75,5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5177557" y="4229779"/>
            <a:ext cx="687554" cy="783309"/>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5177557" y="5106781"/>
            <a:ext cx="687554" cy="1116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69,5</a:t>
            </a:r>
            <a:endParaRPr lang="ru-RU" sz="1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75697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79602" y="679082"/>
            <a:ext cx="4276374" cy="267791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b="1" i="1" dirty="0" smtClean="0">
                <a:solidFill>
                  <a:schemeClr val="tx1"/>
                </a:solidFill>
                <a:latin typeface="Times New Roman" panose="02020603050405020304" pitchFamily="18" charset="0"/>
                <a:cs typeface="Times New Roman" panose="02020603050405020304" pitchFamily="18" charset="0"/>
              </a:rPr>
              <a:t>Цели программы:</a:t>
            </a:r>
            <a:r>
              <a:rPr lang="ru-RU" sz="1100" dirty="0" smtClean="0">
                <a:solidFill>
                  <a:schemeClr val="tx1"/>
                </a:solidFill>
                <a:latin typeface="Times New Roman" panose="02020603050405020304" pitchFamily="18" charset="0"/>
                <a:cs typeface="Times New Roman" panose="02020603050405020304" pitchFamily="18" charset="0"/>
              </a:rPr>
              <a:t> </a:t>
            </a:r>
          </a:p>
          <a:p>
            <a:pPr marL="171450" indent="-171450" algn="just">
              <a:buFont typeface="Wingdings" panose="05000000000000000000" pitchFamily="2" charset="2"/>
              <a:buChar char="v"/>
            </a:pPr>
            <a:r>
              <a:rPr lang="ru-RU" sz="1100" dirty="0" smtClean="0">
                <a:solidFill>
                  <a:schemeClr val="tx1"/>
                </a:solidFill>
                <a:latin typeface="Times New Roman" panose="02020603050405020304" pitchFamily="18" charset="0"/>
                <a:cs typeface="Times New Roman" panose="02020603050405020304" pitchFamily="18" charset="0"/>
              </a:rPr>
              <a:t>обеспечение безопасности жизнедеятельности жителей республики, включая защищенность от преступных и противоправных действий, чрезвычайных ситуаций природного и техногенного характера;</a:t>
            </a:r>
          </a:p>
          <a:p>
            <a:pPr marL="171450" indent="-171450" algn="just">
              <a:buFont typeface="Wingdings" panose="05000000000000000000" pitchFamily="2" charset="2"/>
              <a:buChar char="v"/>
            </a:pPr>
            <a:r>
              <a:rPr lang="ru-RU" sz="1100" dirty="0" smtClean="0">
                <a:solidFill>
                  <a:schemeClr val="tx1"/>
                </a:solidFill>
                <a:latin typeface="Times New Roman" panose="02020603050405020304" pitchFamily="18" charset="0"/>
                <a:cs typeface="Times New Roman" panose="02020603050405020304" pitchFamily="18" charset="0"/>
              </a:rPr>
              <a:t>предупреждение возникновения и развития чрезвычайных ситуаций природного и техногенного характера;</a:t>
            </a:r>
          </a:p>
          <a:p>
            <a:pPr marL="171450" indent="-171450" algn="just">
              <a:buFont typeface="Wingdings" panose="05000000000000000000" pitchFamily="2" charset="2"/>
              <a:buChar char="v"/>
            </a:pPr>
            <a:r>
              <a:rPr lang="ru-RU" sz="1100" dirty="0" smtClean="0">
                <a:solidFill>
                  <a:schemeClr val="tx1"/>
                </a:solidFill>
                <a:latin typeface="Times New Roman" panose="02020603050405020304" pitchFamily="18" charset="0"/>
                <a:cs typeface="Times New Roman" panose="02020603050405020304" pitchFamily="18" charset="0"/>
              </a:rPr>
              <a:t>подготовка населения по вопросам гражданской обороны, защиты от чрезвычайных ситуаций природного и техногенного характера и террористических акций;</a:t>
            </a:r>
          </a:p>
          <a:p>
            <a:pPr marL="171450" indent="-171450" algn="just">
              <a:buFont typeface="Wingdings" panose="05000000000000000000" pitchFamily="2" charset="2"/>
              <a:buChar char="v"/>
            </a:pPr>
            <a:r>
              <a:rPr lang="ru-RU" sz="1100" dirty="0" smtClean="0">
                <a:solidFill>
                  <a:schemeClr val="tx1"/>
                </a:solidFill>
                <a:latin typeface="Times New Roman" panose="02020603050405020304" pitchFamily="18" charset="0"/>
                <a:cs typeface="Times New Roman" panose="02020603050405020304" pitchFamily="18" charset="0"/>
              </a:rPr>
              <a:t>создание на базе муниципальных образований комплексной информационной системы, обеспечивающей прогнозирование, мониторинг, предупреждение и ликвидацию возможных угроз, а также контроль устранения последствий чрезвычайных ситуаций и правонарушений</a:t>
            </a:r>
            <a:endParaRPr lang="ru-RU" sz="1100" dirty="0">
              <a:solidFill>
                <a:schemeClr val="tx1"/>
              </a:solidFill>
              <a:latin typeface="Times New Roman" panose="02020603050405020304" pitchFamily="18" charset="0"/>
              <a:cs typeface="Times New Roman" panose="02020603050405020304" pitchFamily="18" charset="0"/>
            </a:endParaRPr>
          </a:p>
        </p:txBody>
      </p:sp>
      <p:graphicFrame>
        <p:nvGraphicFramePr>
          <p:cNvPr id="6" name="Диаграмма 5"/>
          <p:cNvGraphicFramePr>
            <a:graphicFrameLocks/>
          </p:cNvGraphicFramePr>
          <p:nvPr>
            <p:extLst>
              <p:ext uri="{D42A27DB-BD31-4B8C-83A1-F6EECF244321}">
                <p14:modId xmlns:p14="http://schemas.microsoft.com/office/powerpoint/2010/main" val="4021955531"/>
              </p:ext>
            </p:extLst>
          </p:nvPr>
        </p:nvGraphicFramePr>
        <p:xfrm>
          <a:off x="157475" y="3789295"/>
          <a:ext cx="4054485" cy="283627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82554" y="3481263"/>
            <a:ext cx="4032448" cy="307777"/>
          </a:xfrm>
          <a:prstGeom prst="rect">
            <a:avLst/>
          </a:prstGeom>
          <a:noFill/>
        </p:spPr>
        <p:txBody>
          <a:bodyPr wrap="square" rtlCol="0">
            <a:spAutoFit/>
          </a:bodyPr>
          <a:lstStyle/>
          <a:p>
            <a:r>
              <a:rPr lang="ru-RU" sz="1400" b="1" dirty="0" smtClean="0">
                <a:latin typeface="Times New Roman" panose="02020603050405020304" pitchFamily="18" charset="0"/>
                <a:cs typeface="Times New Roman" panose="02020603050405020304" pitchFamily="18" charset="0"/>
              </a:rPr>
              <a:t>Расходы республиканского бюджета, млн. руб.</a:t>
            </a:r>
            <a:endParaRPr lang="ru-RU" sz="1400" b="1" dirty="0">
              <a:latin typeface="Times New Roman" panose="02020603050405020304" pitchFamily="18" charset="0"/>
              <a:cs typeface="Times New Roman" panose="02020603050405020304" pitchFamily="18" charset="0"/>
            </a:endParaRPr>
          </a:p>
        </p:txBody>
      </p:sp>
      <p:sp>
        <p:nvSpPr>
          <p:cNvPr id="24" name="Полилиния 23"/>
          <p:cNvSpPr/>
          <p:nvPr/>
        </p:nvSpPr>
        <p:spPr>
          <a:xfrm>
            <a:off x="4491294" y="2421017"/>
            <a:ext cx="4474506" cy="431918"/>
          </a:xfrm>
          <a:custGeom>
            <a:avLst/>
            <a:gdLst>
              <a:gd name="connsiteX0" fmla="*/ 0 w 3933156"/>
              <a:gd name="connsiteY0" fmla="*/ 47719 h 477185"/>
              <a:gd name="connsiteX1" fmla="*/ 47719 w 3933156"/>
              <a:gd name="connsiteY1" fmla="*/ 0 h 477185"/>
              <a:gd name="connsiteX2" fmla="*/ 3885438 w 3933156"/>
              <a:gd name="connsiteY2" fmla="*/ 0 h 477185"/>
              <a:gd name="connsiteX3" fmla="*/ 3933157 w 3933156"/>
              <a:gd name="connsiteY3" fmla="*/ 47719 h 477185"/>
              <a:gd name="connsiteX4" fmla="*/ 3933156 w 3933156"/>
              <a:gd name="connsiteY4" fmla="*/ 429467 h 477185"/>
              <a:gd name="connsiteX5" fmla="*/ 3885437 w 3933156"/>
              <a:gd name="connsiteY5" fmla="*/ 477186 h 477185"/>
              <a:gd name="connsiteX6" fmla="*/ 47719 w 3933156"/>
              <a:gd name="connsiteY6" fmla="*/ 477185 h 477185"/>
              <a:gd name="connsiteX7" fmla="*/ 0 w 3933156"/>
              <a:gd name="connsiteY7" fmla="*/ 429466 h 477185"/>
              <a:gd name="connsiteX8" fmla="*/ 0 w 3933156"/>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156" h="477185">
                <a:moveTo>
                  <a:pt x="0" y="47719"/>
                </a:moveTo>
                <a:cubicBezTo>
                  <a:pt x="0" y="21365"/>
                  <a:pt x="21365" y="0"/>
                  <a:pt x="47719" y="0"/>
                </a:cubicBezTo>
                <a:lnTo>
                  <a:pt x="3885438" y="0"/>
                </a:lnTo>
                <a:cubicBezTo>
                  <a:pt x="3911792" y="0"/>
                  <a:pt x="3933157" y="21365"/>
                  <a:pt x="3933157" y="47719"/>
                </a:cubicBezTo>
                <a:cubicBezTo>
                  <a:pt x="3933157" y="174968"/>
                  <a:pt x="3933156" y="302218"/>
                  <a:pt x="3933156" y="429467"/>
                </a:cubicBezTo>
                <a:cubicBezTo>
                  <a:pt x="3933156" y="455821"/>
                  <a:pt x="3911791" y="477186"/>
                  <a:pt x="3885437"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i="1" dirty="0">
                <a:solidFill>
                  <a:schemeClr val="tx1"/>
                </a:solidFill>
                <a:latin typeface="Times New Roman" panose="02020603050405020304" pitchFamily="18" charset="0"/>
                <a:cs typeface="Times New Roman" panose="02020603050405020304" pitchFamily="18" charset="0"/>
              </a:rPr>
              <a:t>Расходы в разрезе </a:t>
            </a:r>
            <a:r>
              <a:rPr lang="ru-RU" sz="1300" b="1" i="1" dirty="0" smtClean="0">
                <a:solidFill>
                  <a:schemeClr val="tx1"/>
                </a:solidFill>
                <a:latin typeface="Times New Roman" panose="02020603050405020304" pitchFamily="18" charset="0"/>
                <a:cs typeface="Times New Roman" panose="02020603050405020304" pitchFamily="18" charset="0"/>
              </a:rPr>
              <a:t>подпрограмм </a:t>
            </a:r>
            <a:r>
              <a:rPr lang="ru-RU" sz="1300" b="1" i="1" smtClean="0">
                <a:solidFill>
                  <a:schemeClr val="tx1"/>
                </a:solidFill>
                <a:latin typeface="Times New Roman" panose="02020603050405020304" pitchFamily="18" charset="0"/>
                <a:cs typeface="Times New Roman" panose="02020603050405020304" pitchFamily="18" charset="0"/>
              </a:rPr>
              <a:t>в 2021 </a:t>
            </a:r>
            <a:r>
              <a:rPr lang="ru-RU" sz="1300" b="1" i="1" dirty="0" smtClean="0">
                <a:solidFill>
                  <a:schemeClr val="tx1"/>
                </a:solidFill>
                <a:latin typeface="Times New Roman" panose="02020603050405020304" pitchFamily="18" charset="0"/>
                <a:cs typeface="Times New Roman" panose="02020603050405020304" pitchFamily="18" charset="0"/>
              </a:rPr>
              <a:t>году,  </a:t>
            </a:r>
            <a:r>
              <a:rPr lang="ru-RU" sz="1300" b="1" i="1" dirty="0">
                <a:solidFill>
                  <a:schemeClr val="tx1"/>
                </a:solidFill>
                <a:latin typeface="Times New Roman" panose="02020603050405020304" pitchFamily="18" charset="0"/>
                <a:cs typeface="Times New Roman" panose="02020603050405020304" pitchFamily="18" charset="0"/>
              </a:rPr>
              <a:t>млн. руб.</a:t>
            </a:r>
          </a:p>
        </p:txBody>
      </p:sp>
      <p:sp>
        <p:nvSpPr>
          <p:cNvPr id="25" name="Полилиния 24"/>
          <p:cNvSpPr/>
          <p:nvPr/>
        </p:nvSpPr>
        <p:spPr>
          <a:xfrm>
            <a:off x="4491293" y="3339116"/>
            <a:ext cx="2745003" cy="1152127"/>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a:solidFill>
                  <a:schemeClr val="tx1"/>
                </a:solidFill>
                <a:latin typeface="Times New Roman" panose="02020603050405020304" pitchFamily="18" charset="0"/>
                <a:cs typeface="Times New Roman" panose="02020603050405020304" pitchFamily="18" charset="0"/>
              </a:rPr>
              <a:t>Защита населения и территорий от чрезвычайных </a:t>
            </a:r>
            <a:r>
              <a:rPr lang="ru-RU" sz="1100" dirty="0" smtClean="0">
                <a:solidFill>
                  <a:schemeClr val="tx1"/>
                </a:solidFill>
                <a:latin typeface="Times New Roman" panose="02020603050405020304" pitchFamily="18" charset="0"/>
                <a:cs typeface="Times New Roman" panose="02020603050405020304" pitchFamily="18" charset="0"/>
              </a:rPr>
              <a:t>ситуаций, </a:t>
            </a:r>
            <a:r>
              <a:rPr lang="ru-RU" sz="1100" dirty="0">
                <a:solidFill>
                  <a:schemeClr val="tx1"/>
                </a:solidFill>
                <a:latin typeface="Times New Roman" panose="02020603050405020304" pitchFamily="18" charset="0"/>
                <a:cs typeface="Times New Roman" panose="02020603050405020304" pitchFamily="18" charset="0"/>
              </a:rPr>
              <a:t>обеспечение пожарной безопасности и безопасности населения на водных </a:t>
            </a:r>
            <a:r>
              <a:rPr lang="ru-RU" sz="1100" dirty="0" smtClean="0">
                <a:solidFill>
                  <a:schemeClr val="tx1"/>
                </a:solidFill>
                <a:latin typeface="Times New Roman" panose="02020603050405020304" pitchFamily="18" charset="0"/>
                <a:cs typeface="Times New Roman" panose="02020603050405020304" pitchFamily="18" charset="0"/>
              </a:rPr>
              <a:t>объектах</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4510126" y="4565656"/>
            <a:ext cx="2726170" cy="468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a:solidFill>
                  <a:schemeClr val="tx1"/>
                </a:solidFill>
                <a:latin typeface="Times New Roman" panose="02020603050405020304" pitchFamily="18" charset="0"/>
                <a:cs typeface="Times New Roman" panose="02020603050405020304" pitchFamily="18" charset="0"/>
              </a:rPr>
              <a:t>Профилактика терроризма и экстремистской деятельности</a:t>
            </a:r>
          </a:p>
        </p:txBody>
      </p:sp>
      <p:sp>
        <p:nvSpPr>
          <p:cNvPr id="28" name="Полилиния 27"/>
          <p:cNvSpPr/>
          <p:nvPr/>
        </p:nvSpPr>
        <p:spPr>
          <a:xfrm>
            <a:off x="4510125" y="5102529"/>
            <a:ext cx="2726171" cy="555083"/>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schemeClr val="tx1"/>
                </a:solidFill>
                <a:latin typeface="Times New Roman" panose="02020603050405020304" pitchFamily="18" charset="0"/>
                <a:cs typeface="Times New Roman" panose="02020603050405020304" pitchFamily="18" charset="0"/>
              </a:rPr>
              <a:t>Построение (развитие) аппаратно-программного комплекса «Безопасный город» </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33" name="Полилиния 32"/>
          <p:cNvSpPr/>
          <p:nvPr/>
        </p:nvSpPr>
        <p:spPr>
          <a:xfrm>
            <a:off x="8244408" y="3339117"/>
            <a:ext cx="648000" cy="1152127"/>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253,5</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36" name="Полилиния 35"/>
          <p:cNvSpPr/>
          <p:nvPr/>
        </p:nvSpPr>
        <p:spPr>
          <a:xfrm>
            <a:off x="8244408" y="5724441"/>
            <a:ext cx="648000" cy="584879"/>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50,7</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7" name="Полилиния 36"/>
          <p:cNvSpPr/>
          <p:nvPr/>
        </p:nvSpPr>
        <p:spPr>
          <a:xfrm>
            <a:off x="8244408" y="4565656"/>
            <a:ext cx="648000" cy="492474"/>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0,7</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4"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6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600" dirty="0" smtClean="0">
                <a:solidFill>
                  <a:schemeClr val="tx1"/>
                </a:solidFill>
                <a:effectLst/>
                <a:latin typeface="Times New Roman" panose="02020603050405020304" pitchFamily="18" charset="0"/>
                <a:cs typeface="Times New Roman" panose="02020603050405020304" pitchFamily="18" charset="0"/>
              </a:rPr>
              <a:t>Республики «Повышение </a:t>
            </a:r>
            <a:r>
              <a:rPr lang="ru-RU" sz="1600" dirty="0">
                <a:solidFill>
                  <a:schemeClr val="tx1"/>
                </a:solidFill>
                <a:effectLst/>
                <a:latin typeface="Times New Roman" panose="02020603050405020304" pitchFamily="18" charset="0"/>
                <a:cs typeface="Times New Roman" panose="02020603050405020304" pitchFamily="18" charset="0"/>
              </a:rPr>
              <a:t>безопасности жизнедеятельности населения и территорий Чувашской Республики»</a:t>
            </a:r>
          </a:p>
        </p:txBody>
      </p:sp>
      <p:cxnSp>
        <p:nvCxnSpPr>
          <p:cNvPr id="35" name="Прямая соединительная линия 3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47" name="Скругленный прямоугольник 46"/>
          <p:cNvSpPr/>
          <p:nvPr/>
        </p:nvSpPr>
        <p:spPr>
          <a:xfrm>
            <a:off x="4491292" y="2912311"/>
            <a:ext cx="2745003" cy="324000"/>
          </a:xfrm>
          <a:prstGeom prst="roundRect">
            <a:avLst>
              <a:gd name="adj" fmla="val 10000"/>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Подпрограмма</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45" name="Скругленный прямоугольник 44"/>
          <p:cNvSpPr/>
          <p:nvPr/>
        </p:nvSpPr>
        <p:spPr>
          <a:xfrm>
            <a:off x="8244408" y="2912311"/>
            <a:ext cx="648000" cy="324000"/>
          </a:xfrm>
          <a:prstGeom prst="roundRect">
            <a:avLst>
              <a:gd name="adj" fmla="val 10000"/>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Факт</a:t>
            </a:r>
          </a:p>
          <a:p>
            <a:pPr algn="ct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7443676" y="4554788"/>
            <a:ext cx="648000" cy="489735"/>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0,8</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7472249" y="5739756"/>
            <a:ext cx="648000" cy="584879"/>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51,0</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52" name="Полилиния 51"/>
          <p:cNvSpPr/>
          <p:nvPr/>
        </p:nvSpPr>
        <p:spPr>
          <a:xfrm>
            <a:off x="7418700" y="3356993"/>
            <a:ext cx="648000" cy="1152127"/>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253,6</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54" name="Скругленный прямоугольник 53"/>
          <p:cNvSpPr/>
          <p:nvPr/>
        </p:nvSpPr>
        <p:spPr>
          <a:xfrm>
            <a:off x="7401313" y="2912311"/>
            <a:ext cx="660727" cy="324000"/>
          </a:xfrm>
          <a:prstGeom prst="roundRect">
            <a:avLst>
              <a:gd name="adj" fmla="val 10000"/>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ctr"/>
            <a:r>
              <a:rPr lang="ru-RU" sz="1200" b="1" dirty="0">
                <a:solidFill>
                  <a:schemeClr val="tx1"/>
                </a:solidFill>
                <a:latin typeface="Times New Roman" panose="02020603050405020304" pitchFamily="18" charset="0"/>
                <a:cs typeface="Times New Roman" panose="02020603050405020304" pitchFamily="18" charset="0"/>
              </a:rPr>
              <a:t>П</a:t>
            </a:r>
            <a:r>
              <a:rPr lang="ru-RU" sz="1200" b="1" dirty="0" smtClean="0">
                <a:solidFill>
                  <a:schemeClr val="tx1"/>
                </a:solidFill>
                <a:latin typeface="Times New Roman" panose="02020603050405020304" pitchFamily="18" charset="0"/>
                <a:cs typeface="Times New Roman" panose="02020603050405020304" pitchFamily="18" charset="0"/>
              </a:rPr>
              <a:t>лан</a:t>
            </a:r>
            <a:endParaRPr lang="ru-RU" sz="1200" b="1" dirty="0">
              <a:solidFill>
                <a:schemeClr val="tx1"/>
              </a:solidFill>
              <a:latin typeface="Times New Roman" panose="02020603050405020304" pitchFamily="18" charset="0"/>
              <a:cs typeface="Times New Roman" panose="02020603050405020304" pitchFamily="18" charset="0"/>
            </a:endParaRPr>
          </a:p>
        </p:txBody>
      </p:sp>
      <p:pic>
        <p:nvPicPr>
          <p:cNvPr id="44" name="Рисунок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7548" y="814951"/>
            <a:ext cx="1528788" cy="1462774"/>
          </a:xfrm>
          <a:prstGeom prst="rect">
            <a:avLst/>
          </a:prstGeom>
        </p:spPr>
      </p:pic>
      <p:sp>
        <p:nvSpPr>
          <p:cNvPr id="48" name="Полилиния 47"/>
          <p:cNvSpPr/>
          <p:nvPr/>
        </p:nvSpPr>
        <p:spPr>
          <a:xfrm>
            <a:off x="4526863" y="5724441"/>
            <a:ext cx="2709433" cy="584879"/>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a:solidFill>
                  <a:schemeClr val="tx1"/>
                </a:solidFill>
                <a:latin typeface="Times New Roman" panose="02020603050405020304" pitchFamily="18" charset="0"/>
                <a:cs typeface="Times New Roman" panose="02020603050405020304" pitchFamily="18" charset="0"/>
              </a:rPr>
              <a:t>Обеспечение реализации государственной </a:t>
            </a:r>
            <a:r>
              <a:rPr lang="ru-RU" sz="1100" dirty="0" smtClean="0">
                <a:solidFill>
                  <a:schemeClr val="tx1"/>
                </a:solidFill>
                <a:latin typeface="Times New Roman" panose="02020603050405020304" pitchFamily="18" charset="0"/>
                <a:cs typeface="Times New Roman" panose="02020603050405020304" pitchFamily="18" charset="0"/>
              </a:rPr>
              <a:t>программы</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55" name="Полилиния 54"/>
          <p:cNvSpPr/>
          <p:nvPr/>
        </p:nvSpPr>
        <p:spPr>
          <a:xfrm>
            <a:off x="8244408" y="5088954"/>
            <a:ext cx="648000" cy="582232"/>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9,3</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56" name="Полилиния 55"/>
          <p:cNvSpPr/>
          <p:nvPr/>
        </p:nvSpPr>
        <p:spPr>
          <a:xfrm>
            <a:off x="7452370" y="5116033"/>
            <a:ext cx="648000" cy="569598"/>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9,3</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pPr>
              <a:defRPr/>
            </a:pPr>
            <a:fld id="{8135DCAC-F131-4C56-82C1-BB591457AF70}" type="slidenum">
              <a:rPr lang="ru-RU" smtClean="0"/>
              <a:pPr>
                <a:defRPr/>
              </a:pPr>
              <a:t>58</a:t>
            </a:fld>
            <a:endParaRPr lang="ru-RU" dirty="0"/>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814951"/>
            <a:ext cx="1639564" cy="1459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337" y="799426"/>
            <a:ext cx="1405928" cy="1475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335335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Скругленный прямоугольник 23"/>
          <p:cNvSpPr/>
          <p:nvPr/>
        </p:nvSpPr>
        <p:spPr>
          <a:xfrm>
            <a:off x="119597" y="3867919"/>
            <a:ext cx="4950000" cy="59286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smtClean="0">
                <a:solidFill>
                  <a:schemeClr val="tx1"/>
                </a:solidFill>
                <a:latin typeface="Times New Roman" panose="02020603050405020304" pitchFamily="18" charset="0"/>
                <a:cs typeface="Times New Roman" panose="02020603050405020304" pitchFamily="18" charset="0"/>
              </a:rPr>
              <a:t>Снижение количества чрезвычайных ситуаций природного и техногенного характера, пожаров, происшествий на водных объектах, единиц</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3" name="Скругленный прямоугольник 32"/>
          <p:cNvSpPr/>
          <p:nvPr/>
        </p:nvSpPr>
        <p:spPr>
          <a:xfrm>
            <a:off x="129097" y="4744184"/>
            <a:ext cx="4950000" cy="61200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smtClean="0">
                <a:solidFill>
                  <a:schemeClr val="tx1"/>
                </a:solidFill>
                <a:latin typeface="Times New Roman" panose="02020603050405020304" pitchFamily="18" charset="0"/>
                <a:cs typeface="Times New Roman" panose="02020603050405020304" pitchFamily="18" charset="0"/>
              </a:rPr>
              <a:t>Снижение количества </a:t>
            </a:r>
            <a:r>
              <a:rPr lang="ru-RU" sz="1200" dirty="0">
                <a:solidFill>
                  <a:schemeClr val="tx1"/>
                </a:solidFill>
                <a:latin typeface="Times New Roman" panose="02020603050405020304" pitchFamily="18" charset="0"/>
                <a:cs typeface="Times New Roman" panose="02020603050405020304" pitchFamily="18" charset="0"/>
              </a:rPr>
              <a:t>населения, </a:t>
            </a:r>
            <a:r>
              <a:rPr lang="ru-RU" sz="1200" dirty="0" smtClean="0">
                <a:solidFill>
                  <a:schemeClr val="tx1"/>
                </a:solidFill>
                <a:latin typeface="Times New Roman" panose="02020603050405020304" pitchFamily="18" charset="0"/>
                <a:cs typeface="Times New Roman" panose="02020603050405020304" pitchFamily="18" charset="0"/>
              </a:rPr>
              <a:t>погибшего при ЧС природного и техногенного характера, </a:t>
            </a:r>
            <a:r>
              <a:rPr lang="ru-RU" sz="1200" dirty="0">
                <a:solidFill>
                  <a:schemeClr val="tx1"/>
                </a:solidFill>
                <a:latin typeface="Times New Roman" panose="02020603050405020304" pitchFamily="18" charset="0"/>
                <a:cs typeface="Times New Roman" panose="02020603050405020304" pitchFamily="18" charset="0"/>
              </a:rPr>
              <a:t>пожарах, происшествиях на водных объектах, </a:t>
            </a:r>
            <a:r>
              <a:rPr lang="ru-RU" sz="1200" dirty="0" smtClean="0">
                <a:solidFill>
                  <a:schemeClr val="tx1"/>
                </a:solidFill>
                <a:latin typeface="Times New Roman" panose="02020603050405020304" pitchFamily="18" charset="0"/>
                <a:cs typeface="Times New Roman" panose="02020603050405020304" pitchFamily="18" charset="0"/>
              </a:rPr>
              <a:t>человек</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6" name="Скругленный прямоугольник 35"/>
          <p:cNvSpPr/>
          <p:nvPr/>
        </p:nvSpPr>
        <p:spPr>
          <a:xfrm>
            <a:off x="119597" y="5644446"/>
            <a:ext cx="4950000" cy="66487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Доля населения Чувашской Республики, проживающего на территориях муниципальных образований, в которых развернута система – 112, в общей численности населения Чувашской Республики, % </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89787" y="1961237"/>
            <a:ext cx="2177958"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Основные индикаторы</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7" name="Скругленный прямоугольник 16"/>
          <p:cNvSpPr/>
          <p:nvPr/>
        </p:nvSpPr>
        <p:spPr>
          <a:xfrm>
            <a:off x="129097" y="2831934"/>
            <a:ext cx="4950000" cy="76079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a:solidFill>
                  <a:schemeClr val="tx1"/>
                </a:solidFill>
                <a:latin typeface="Times New Roman" panose="02020603050405020304" pitchFamily="18" charset="0"/>
                <a:cs typeface="Times New Roman" panose="02020603050405020304" pitchFamily="18" charset="0"/>
              </a:rPr>
              <a:t>Готовность </a:t>
            </a:r>
            <a:r>
              <a:rPr lang="ru-RU" sz="1200" dirty="0" smtClean="0">
                <a:solidFill>
                  <a:schemeClr val="tx1"/>
                </a:solidFill>
                <a:latin typeface="Times New Roman" panose="02020603050405020304" pitchFamily="18" charset="0"/>
                <a:cs typeface="Times New Roman" panose="02020603050405020304" pitchFamily="18" charset="0"/>
              </a:rPr>
              <a:t>автоматизированных систем оповещения населения об опасностях, возникающих при чрезвычайных ситуаций природного и техногенного характера, %</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 name="Полилиния 2"/>
          <p:cNvSpPr/>
          <p:nvPr/>
        </p:nvSpPr>
        <p:spPr>
          <a:xfrm>
            <a:off x="5135526" y="1240981"/>
            <a:ext cx="3903032" cy="592866"/>
          </a:xfrm>
          <a:custGeom>
            <a:avLst/>
            <a:gdLst>
              <a:gd name="connsiteX0" fmla="*/ 0 w 3903032"/>
              <a:gd name="connsiteY0" fmla="*/ 59287 h 592866"/>
              <a:gd name="connsiteX1" fmla="*/ 59287 w 3903032"/>
              <a:gd name="connsiteY1" fmla="*/ 0 h 592866"/>
              <a:gd name="connsiteX2" fmla="*/ 3843745 w 3903032"/>
              <a:gd name="connsiteY2" fmla="*/ 0 h 592866"/>
              <a:gd name="connsiteX3" fmla="*/ 3903032 w 3903032"/>
              <a:gd name="connsiteY3" fmla="*/ 59287 h 592866"/>
              <a:gd name="connsiteX4" fmla="*/ 3903032 w 3903032"/>
              <a:gd name="connsiteY4" fmla="*/ 533579 h 592866"/>
              <a:gd name="connsiteX5" fmla="*/ 3843745 w 3903032"/>
              <a:gd name="connsiteY5" fmla="*/ 592866 h 592866"/>
              <a:gd name="connsiteX6" fmla="*/ 59287 w 3903032"/>
              <a:gd name="connsiteY6" fmla="*/ 592866 h 592866"/>
              <a:gd name="connsiteX7" fmla="*/ 0 w 3903032"/>
              <a:gd name="connsiteY7" fmla="*/ 533579 h 592866"/>
              <a:gd name="connsiteX8" fmla="*/ 0 w 390303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592866">
                <a:moveTo>
                  <a:pt x="0" y="59287"/>
                </a:moveTo>
                <a:cubicBezTo>
                  <a:pt x="0" y="26544"/>
                  <a:pt x="26544" y="0"/>
                  <a:pt x="59287" y="0"/>
                </a:cubicBezTo>
                <a:lnTo>
                  <a:pt x="3843745" y="0"/>
                </a:lnTo>
                <a:cubicBezTo>
                  <a:pt x="3876488" y="0"/>
                  <a:pt x="3903032" y="26544"/>
                  <a:pt x="3903032" y="59287"/>
                </a:cubicBezTo>
                <a:lnTo>
                  <a:pt x="3903032" y="533579"/>
                </a:lnTo>
                <a:cubicBezTo>
                  <a:pt x="3903032" y="566322"/>
                  <a:pt x="3876488" y="592866"/>
                  <a:pt x="3843745" y="592866"/>
                </a:cubicBezTo>
                <a:lnTo>
                  <a:pt x="59287" y="592866"/>
                </a:lnTo>
                <a:cubicBezTo>
                  <a:pt x="26544" y="592866"/>
                  <a:pt x="0" y="566322"/>
                  <a:pt x="0" y="533579"/>
                </a:cubicBezTo>
                <a:lnTo>
                  <a:pt x="0" y="59287"/>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70704" tIns="70704" rIns="70704" bIns="70704"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accent1">
                    <a:lumMod val="50000"/>
                  </a:scheme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kern="1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Полилиния 3"/>
          <p:cNvSpPr/>
          <p:nvPr/>
        </p:nvSpPr>
        <p:spPr>
          <a:xfrm>
            <a:off x="5135356" y="2044046"/>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704" tIns="70704" rIns="70704" bIns="70704" numCol="1" spcCol="1270" anchor="ctr" anchorCtr="0">
            <a:noAutofit/>
          </a:bodyPr>
          <a:lstStyle/>
          <a:p>
            <a:pPr lvl="0" algn="ctr" defTabSz="622300">
              <a:lnSpc>
                <a:spcPct val="90000"/>
              </a:lnSpc>
              <a:spcBef>
                <a:spcPct val="0"/>
              </a:spcBef>
              <a:spcAft>
                <a:spcPts val="0"/>
              </a:spcAft>
            </a:pPr>
            <a:r>
              <a:rPr lang="ru-RU" sz="1400" b="1" kern="1200" dirty="0" smtClean="0">
                <a:solidFill>
                  <a:schemeClr val="tx1"/>
                </a:solidFill>
                <a:latin typeface="Times New Roman" panose="02020603050405020304" pitchFamily="18" charset="0"/>
                <a:cs typeface="Times New Roman" panose="02020603050405020304" pitchFamily="18" charset="0"/>
              </a:rPr>
              <a:t>2021</a:t>
            </a:r>
          </a:p>
          <a:p>
            <a:pPr lvl="0" algn="ctr" defTabSz="622300">
              <a:lnSpc>
                <a:spcPct val="90000"/>
              </a:lnSpc>
              <a:spcBef>
                <a:spcPct val="0"/>
              </a:spcBef>
              <a:spcAft>
                <a:spcPts val="0"/>
              </a:spcAft>
            </a:pPr>
            <a:r>
              <a:rPr lang="ru-RU" sz="1400" b="1" dirty="0" smtClean="0">
                <a:solidFill>
                  <a:schemeClr val="tx1"/>
                </a:solidFill>
                <a:latin typeface="Times New Roman" panose="02020603050405020304" pitchFamily="18" charset="0"/>
                <a:cs typeface="Times New Roman" panose="02020603050405020304" pitchFamily="18" charset="0"/>
              </a:rPr>
              <a:t>план</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5" name="Полилиния 4"/>
          <p:cNvSpPr/>
          <p:nvPr/>
        </p:nvSpPr>
        <p:spPr>
          <a:xfrm>
            <a:off x="5129552" y="2831935"/>
            <a:ext cx="731452" cy="760795"/>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7" name="Полилиния 6"/>
          <p:cNvSpPr/>
          <p:nvPr/>
        </p:nvSpPr>
        <p:spPr>
          <a:xfrm>
            <a:off x="5129552" y="3867919"/>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3</a:t>
            </a:r>
            <a:r>
              <a:rPr lang="en-US" sz="1200" b="1" dirty="0" smtClean="0">
                <a:solidFill>
                  <a:schemeClr val="tx1"/>
                </a:solidFill>
                <a:latin typeface="Times New Roman" panose="02020603050405020304" pitchFamily="18" charset="0"/>
                <a:cs typeface="Times New Roman" panose="02020603050405020304" pitchFamily="18" charset="0"/>
              </a:rPr>
              <a:t> </a:t>
            </a:r>
            <a:r>
              <a:rPr lang="ru-RU" sz="1200" b="1" dirty="0" smtClean="0">
                <a:solidFill>
                  <a:schemeClr val="tx1"/>
                </a:solidFill>
                <a:latin typeface="Times New Roman" panose="02020603050405020304" pitchFamily="18" charset="0"/>
                <a:cs typeface="Times New Roman" panose="02020603050405020304" pitchFamily="18" charset="0"/>
              </a:rPr>
              <a:t>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8" name="Полилиния 7"/>
          <p:cNvSpPr/>
          <p:nvPr/>
        </p:nvSpPr>
        <p:spPr>
          <a:xfrm>
            <a:off x="5129552" y="4744185"/>
            <a:ext cx="731452" cy="612000"/>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149</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5129552" y="5644446"/>
            <a:ext cx="731452" cy="664874"/>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3" name="Полилиния 12"/>
          <p:cNvSpPr/>
          <p:nvPr/>
        </p:nvSpPr>
        <p:spPr>
          <a:xfrm>
            <a:off x="5928251" y="2044046"/>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704" tIns="70704" rIns="70704" bIns="70704"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2021 факт</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14" name="Полилиния 13"/>
          <p:cNvSpPr/>
          <p:nvPr/>
        </p:nvSpPr>
        <p:spPr>
          <a:xfrm>
            <a:off x="5940709" y="2831935"/>
            <a:ext cx="731452" cy="760795"/>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25</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15" name="Полилиния 14"/>
          <p:cNvSpPr/>
          <p:nvPr/>
        </p:nvSpPr>
        <p:spPr>
          <a:xfrm>
            <a:off x="5957947" y="3867919"/>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a:t>
            </a:r>
            <a:r>
              <a:rPr lang="en-US" sz="1200" b="1" kern="1200" dirty="0" smtClean="0">
                <a:solidFill>
                  <a:schemeClr val="tx1"/>
                </a:solidFill>
                <a:latin typeface="Times New Roman" panose="02020603050405020304" pitchFamily="18" charset="0"/>
                <a:cs typeface="Times New Roman" panose="02020603050405020304" pitchFamily="18" charset="0"/>
              </a:rPr>
              <a:t> </a:t>
            </a:r>
            <a:r>
              <a:rPr lang="ru-RU" sz="1200" b="1" kern="1200" dirty="0" smtClean="0">
                <a:solidFill>
                  <a:schemeClr val="tx1"/>
                </a:solidFill>
                <a:latin typeface="Times New Roman" panose="02020603050405020304" pitchFamily="18" charset="0"/>
                <a:cs typeface="Times New Roman" panose="02020603050405020304" pitchFamily="18" charset="0"/>
              </a:rPr>
              <a:t>630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16" name="Полилиния 15"/>
          <p:cNvSpPr/>
          <p:nvPr/>
        </p:nvSpPr>
        <p:spPr>
          <a:xfrm>
            <a:off x="5940709" y="4744185"/>
            <a:ext cx="731452" cy="612000"/>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125</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5940709" y="5644446"/>
            <a:ext cx="731452" cy="664874"/>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6721146" y="2044046"/>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704" tIns="70704" rIns="70704" bIns="70704"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2022</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6726860" y="2831935"/>
            <a:ext cx="731452" cy="760795"/>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9" name="Полилиния 48"/>
          <p:cNvSpPr/>
          <p:nvPr/>
        </p:nvSpPr>
        <p:spPr>
          <a:xfrm>
            <a:off x="6749708" y="3867919"/>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3</a:t>
            </a:r>
            <a:r>
              <a:rPr lang="en-US" sz="1200" b="1" kern="1200" dirty="0" smtClean="0">
                <a:solidFill>
                  <a:schemeClr val="tx1"/>
                </a:solidFill>
                <a:latin typeface="Times New Roman" panose="02020603050405020304" pitchFamily="18" charset="0"/>
                <a:cs typeface="Times New Roman" panose="02020603050405020304" pitchFamily="18" charset="0"/>
              </a:rPr>
              <a:t> </a:t>
            </a:r>
            <a:r>
              <a:rPr lang="ru-RU" sz="1200" b="1" kern="1200" dirty="0" smtClean="0">
                <a:solidFill>
                  <a:schemeClr val="tx1"/>
                </a:solidFill>
                <a:latin typeface="Times New Roman" panose="02020603050405020304" pitchFamily="18" charset="0"/>
                <a:cs typeface="Times New Roman" panose="02020603050405020304" pitchFamily="18" charset="0"/>
              </a:rPr>
              <a:t>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6726860" y="4744185"/>
            <a:ext cx="731452" cy="612000"/>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149</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2" name="Полилиния 51"/>
          <p:cNvSpPr/>
          <p:nvPr/>
        </p:nvSpPr>
        <p:spPr>
          <a:xfrm>
            <a:off x="6726860" y="5644446"/>
            <a:ext cx="731452" cy="664874"/>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54" name="Полилиния 53"/>
          <p:cNvSpPr/>
          <p:nvPr/>
        </p:nvSpPr>
        <p:spPr>
          <a:xfrm>
            <a:off x="7514041" y="2044046"/>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704" tIns="70704" rIns="70704" bIns="70704"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2023</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55" name="Полилиния 54"/>
          <p:cNvSpPr/>
          <p:nvPr/>
        </p:nvSpPr>
        <p:spPr>
          <a:xfrm>
            <a:off x="7516244" y="2831935"/>
            <a:ext cx="731452" cy="760795"/>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a:t>
            </a:r>
          </a:p>
        </p:txBody>
      </p:sp>
      <p:sp>
        <p:nvSpPr>
          <p:cNvPr id="56" name="Полилиния 55"/>
          <p:cNvSpPr/>
          <p:nvPr/>
        </p:nvSpPr>
        <p:spPr>
          <a:xfrm>
            <a:off x="7516244" y="3867919"/>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2</a:t>
            </a:r>
            <a:r>
              <a:rPr lang="en-US" sz="1200" b="1" kern="1200" dirty="0" smtClean="0">
                <a:solidFill>
                  <a:schemeClr val="tx1"/>
                </a:solidFill>
                <a:latin typeface="Times New Roman" panose="02020603050405020304" pitchFamily="18" charset="0"/>
                <a:cs typeface="Times New Roman" panose="02020603050405020304" pitchFamily="18" charset="0"/>
              </a:rPr>
              <a:t> </a:t>
            </a:r>
            <a:r>
              <a:rPr lang="ru-RU" sz="1200" b="1" kern="1200" dirty="0" smtClean="0">
                <a:solidFill>
                  <a:schemeClr val="tx1"/>
                </a:solidFill>
                <a:latin typeface="Times New Roman" panose="02020603050405020304" pitchFamily="18" charset="0"/>
                <a:cs typeface="Times New Roman" panose="02020603050405020304" pitchFamily="18" charset="0"/>
              </a:rPr>
              <a:t>975</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7" name="Полилиния 56"/>
          <p:cNvSpPr/>
          <p:nvPr/>
        </p:nvSpPr>
        <p:spPr>
          <a:xfrm>
            <a:off x="7516244" y="4744185"/>
            <a:ext cx="731452" cy="612000"/>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145</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9" name="Полилиния 58"/>
          <p:cNvSpPr/>
          <p:nvPr/>
        </p:nvSpPr>
        <p:spPr>
          <a:xfrm>
            <a:off x="7516244" y="5644446"/>
            <a:ext cx="731452" cy="664874"/>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61" name="Полилиния 60"/>
          <p:cNvSpPr/>
          <p:nvPr/>
        </p:nvSpPr>
        <p:spPr>
          <a:xfrm>
            <a:off x="8306936" y="2044046"/>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704" tIns="70704" rIns="70704" bIns="70704"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2024</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62" name="Полилиния 61"/>
          <p:cNvSpPr/>
          <p:nvPr/>
        </p:nvSpPr>
        <p:spPr>
          <a:xfrm>
            <a:off x="8306936" y="2831935"/>
            <a:ext cx="731452" cy="760795"/>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63" name="Полилиния 62"/>
          <p:cNvSpPr/>
          <p:nvPr/>
        </p:nvSpPr>
        <p:spPr>
          <a:xfrm>
            <a:off x="8306936" y="3867919"/>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2</a:t>
            </a:r>
            <a:r>
              <a:rPr lang="en-US" sz="1200" b="1" kern="1200" dirty="0" smtClean="0">
                <a:solidFill>
                  <a:schemeClr val="tx1"/>
                </a:solidFill>
                <a:latin typeface="Times New Roman" panose="02020603050405020304" pitchFamily="18" charset="0"/>
                <a:cs typeface="Times New Roman" panose="02020603050405020304" pitchFamily="18" charset="0"/>
              </a:rPr>
              <a:t> </a:t>
            </a:r>
            <a:r>
              <a:rPr lang="ru-RU" sz="1200" b="1" kern="1200" dirty="0" smtClean="0">
                <a:solidFill>
                  <a:schemeClr val="tx1"/>
                </a:solidFill>
                <a:latin typeface="Times New Roman" panose="02020603050405020304" pitchFamily="18" charset="0"/>
                <a:cs typeface="Times New Roman" panose="02020603050405020304" pitchFamily="18" charset="0"/>
              </a:rPr>
              <a:t>950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64" name="Полилиния 63"/>
          <p:cNvSpPr/>
          <p:nvPr/>
        </p:nvSpPr>
        <p:spPr>
          <a:xfrm>
            <a:off x="8306936" y="4744185"/>
            <a:ext cx="731452" cy="612000"/>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141</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66" name="Полилиния 65"/>
          <p:cNvSpPr/>
          <p:nvPr/>
        </p:nvSpPr>
        <p:spPr>
          <a:xfrm>
            <a:off x="8306936" y="5644446"/>
            <a:ext cx="731452" cy="664874"/>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46"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6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600" dirty="0" smtClean="0">
                <a:solidFill>
                  <a:schemeClr val="tx1"/>
                </a:solidFill>
                <a:effectLst/>
                <a:latin typeface="Times New Roman" panose="02020603050405020304" pitchFamily="18" charset="0"/>
                <a:cs typeface="Times New Roman" panose="02020603050405020304" pitchFamily="18" charset="0"/>
              </a:rPr>
              <a:t>Республики «Повышение </a:t>
            </a:r>
            <a:r>
              <a:rPr lang="ru-RU" sz="1600" dirty="0">
                <a:solidFill>
                  <a:schemeClr val="tx1"/>
                </a:solidFill>
                <a:effectLst/>
                <a:latin typeface="Times New Roman" panose="02020603050405020304" pitchFamily="18" charset="0"/>
                <a:cs typeface="Times New Roman" panose="02020603050405020304" pitchFamily="18" charset="0"/>
              </a:rPr>
              <a:t>безопасности жизнедеятельности населения и территорий Чувашской Республики»</a:t>
            </a:r>
          </a:p>
        </p:txBody>
      </p:sp>
      <p:cxnSp>
        <p:nvCxnSpPr>
          <p:cNvPr id="47" name="Прямая соединительная линия 46"/>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760" y="945425"/>
            <a:ext cx="2576948" cy="1691487"/>
          </a:xfrm>
          <a:prstGeom prst="rect">
            <a:avLst/>
          </a:prstGeom>
          <a:ln>
            <a:noFill/>
          </a:ln>
          <a:effectLst>
            <a:softEdge rad="112500"/>
          </a:effectLst>
        </p:spPr>
      </p:pic>
      <p:sp>
        <p:nvSpPr>
          <p:cNvPr id="6" name="Номер слайда 5"/>
          <p:cNvSpPr>
            <a:spLocks noGrp="1"/>
          </p:cNvSpPr>
          <p:nvPr>
            <p:ph type="sldNum" sz="quarter" idx="12"/>
          </p:nvPr>
        </p:nvSpPr>
        <p:spPr/>
        <p:txBody>
          <a:bodyPr/>
          <a:lstStyle/>
          <a:p>
            <a:pPr>
              <a:defRPr/>
            </a:pPr>
            <a:fld id="{8135DCAC-F131-4C56-82C1-BB591457AF70}" type="slidenum">
              <a:rPr lang="ru-RU" smtClean="0"/>
              <a:pPr>
                <a:defRPr/>
              </a:pPr>
              <a:t>59</a:t>
            </a:fld>
            <a:endParaRPr lang="ru-RU" dirty="0"/>
          </a:p>
        </p:txBody>
      </p:sp>
    </p:spTree>
    <p:extLst>
      <p:ext uri="{BB962C8B-B14F-4D97-AF65-F5344CB8AC3E}">
        <p14:creationId xmlns:p14="http://schemas.microsoft.com/office/powerpoint/2010/main" val="18699588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730" y="3600694"/>
            <a:ext cx="3240360" cy="243027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539551" y="2983974"/>
            <a:ext cx="7872446" cy="369888"/>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fontAlgn="auto">
              <a:spcBef>
                <a:spcPts val="0"/>
              </a:spcBef>
              <a:spcAft>
                <a:spcPts val="0"/>
              </a:spcAft>
              <a:defRPr/>
            </a:pPr>
            <a:r>
              <a:rPr lang="ru-RU" dirty="0">
                <a:solidFill>
                  <a:schemeClr val="tx1"/>
                </a:solidFill>
                <a:latin typeface="Times New Roman" panose="02020603050405020304" pitchFamily="18" charset="0"/>
                <a:cs typeface="Times New Roman" panose="02020603050405020304" pitchFamily="18" charset="0"/>
              </a:rPr>
              <a:t>Структура государственного долга выглядит следующим образом:</a:t>
            </a:r>
          </a:p>
        </p:txBody>
      </p:sp>
      <p:grpSp>
        <p:nvGrpSpPr>
          <p:cNvPr id="14" name="Группа 136"/>
          <p:cNvGrpSpPr>
            <a:grpSpLocks/>
          </p:cNvGrpSpPr>
          <p:nvPr/>
        </p:nvGrpSpPr>
        <p:grpSpPr bwMode="auto">
          <a:xfrm>
            <a:off x="3690754" y="3412432"/>
            <a:ext cx="4099118" cy="2825700"/>
            <a:chOff x="2936230" y="2890313"/>
            <a:chExt cx="2621612" cy="2753265"/>
          </a:xfrm>
        </p:grpSpPr>
        <p:sp>
          <p:nvSpPr>
            <p:cNvPr id="15" name="Прямоугольник 14"/>
            <p:cNvSpPr/>
            <p:nvPr/>
          </p:nvSpPr>
          <p:spPr>
            <a:xfrm>
              <a:off x="3477735" y="2919723"/>
              <a:ext cx="2071702" cy="571504"/>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ru-RU" dirty="0">
                  <a:solidFill>
                    <a:schemeClr val="tx1"/>
                  </a:solidFill>
                  <a:latin typeface="Times New Roman" panose="02020603050405020304" pitchFamily="18" charset="0"/>
                  <a:cs typeface="Times New Roman" panose="02020603050405020304" pitchFamily="18" charset="0"/>
                </a:rPr>
                <a:t>Размещение ценных бумаг (облигаций)</a:t>
              </a:r>
            </a:p>
          </p:txBody>
        </p:sp>
        <p:sp>
          <p:nvSpPr>
            <p:cNvPr id="16" name="Прямоугольник 15"/>
            <p:cNvSpPr/>
            <p:nvPr/>
          </p:nvSpPr>
          <p:spPr>
            <a:xfrm>
              <a:off x="3486140" y="3572780"/>
              <a:ext cx="2071702" cy="571504"/>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ru-RU" sz="1600" dirty="0">
                <a:solidFill>
                  <a:schemeClr val="tx1"/>
                </a:solidFill>
              </a:endParaRPr>
            </a:p>
            <a:p>
              <a:pPr algn="ctr" fontAlgn="auto">
                <a:spcBef>
                  <a:spcPts val="0"/>
                </a:spcBef>
                <a:spcAft>
                  <a:spcPts val="0"/>
                </a:spcAft>
                <a:defRPr/>
              </a:pPr>
              <a:r>
                <a:rPr lang="ru-RU" dirty="0">
                  <a:solidFill>
                    <a:schemeClr val="tx1"/>
                  </a:solidFill>
                  <a:latin typeface="Times New Roman" panose="02020603050405020304" pitchFamily="18" charset="0"/>
                  <a:cs typeface="Times New Roman" panose="02020603050405020304" pitchFamily="18" charset="0"/>
                </a:rPr>
                <a:t>Привлечение бюджетных кредитов</a:t>
              </a:r>
            </a:p>
            <a:p>
              <a:pPr algn="ctr" fontAlgn="auto">
                <a:spcBef>
                  <a:spcPts val="0"/>
                </a:spcBef>
                <a:spcAft>
                  <a:spcPts val="0"/>
                </a:spcAft>
                <a:defRPr/>
              </a:pPr>
              <a:endParaRPr lang="ru-RU" sz="1600" dirty="0">
                <a:solidFill>
                  <a:schemeClr val="tx1"/>
                </a:solidFill>
              </a:endParaRPr>
            </a:p>
          </p:txBody>
        </p:sp>
        <p:sp>
          <p:nvSpPr>
            <p:cNvPr id="17" name="Прямоугольник 16"/>
            <p:cNvSpPr/>
            <p:nvPr/>
          </p:nvSpPr>
          <p:spPr>
            <a:xfrm>
              <a:off x="3486140" y="4257735"/>
              <a:ext cx="2071702" cy="571504"/>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ru-RU" sz="1600" dirty="0">
                <a:solidFill>
                  <a:schemeClr val="tx1"/>
                </a:solidFill>
              </a:endParaRPr>
            </a:p>
            <a:p>
              <a:pPr algn="ctr" fontAlgn="auto">
                <a:spcBef>
                  <a:spcPts val="0"/>
                </a:spcBef>
                <a:spcAft>
                  <a:spcPts val="0"/>
                </a:spcAft>
                <a:defRPr/>
              </a:pPr>
              <a:r>
                <a:rPr lang="ru-RU" dirty="0">
                  <a:solidFill>
                    <a:schemeClr val="tx1"/>
                  </a:solidFill>
                  <a:latin typeface="Times New Roman" panose="02020603050405020304" pitchFamily="18" charset="0"/>
                  <a:cs typeface="Times New Roman" panose="02020603050405020304" pitchFamily="18" charset="0"/>
                </a:rPr>
                <a:t>Привлечение банковских кредитов</a:t>
              </a:r>
            </a:p>
            <a:p>
              <a:pPr algn="ctr" fontAlgn="auto">
                <a:spcBef>
                  <a:spcPts val="0"/>
                </a:spcBef>
                <a:spcAft>
                  <a:spcPts val="0"/>
                </a:spcAft>
                <a:defRPr/>
              </a:pPr>
              <a:endParaRPr lang="ru-RU" sz="1600" dirty="0">
                <a:solidFill>
                  <a:schemeClr val="tx1"/>
                </a:solidFill>
              </a:endParaRPr>
            </a:p>
          </p:txBody>
        </p:sp>
        <p:sp>
          <p:nvSpPr>
            <p:cNvPr id="18" name="Прямоугольник 17"/>
            <p:cNvSpPr/>
            <p:nvPr/>
          </p:nvSpPr>
          <p:spPr>
            <a:xfrm>
              <a:off x="3477735" y="4929198"/>
              <a:ext cx="2080107" cy="714380"/>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ru-RU" sz="1600" dirty="0">
                <a:solidFill>
                  <a:schemeClr val="tx1"/>
                </a:solidFill>
              </a:endParaRPr>
            </a:p>
            <a:p>
              <a:pPr algn="ctr" fontAlgn="auto">
                <a:spcBef>
                  <a:spcPts val="0"/>
                </a:spcBef>
                <a:spcAft>
                  <a:spcPts val="0"/>
                </a:spcAft>
                <a:defRPr/>
              </a:pPr>
              <a:r>
                <a:rPr lang="ru-RU" dirty="0">
                  <a:solidFill>
                    <a:schemeClr val="tx1"/>
                  </a:solidFill>
                  <a:latin typeface="Times New Roman" panose="02020603050405020304" pitchFamily="18" charset="0"/>
                  <a:cs typeface="Times New Roman" panose="02020603050405020304" pitchFamily="18" charset="0"/>
                </a:rPr>
                <a:t>Предоставление государственных гарантий</a:t>
              </a:r>
            </a:p>
            <a:p>
              <a:pPr algn="ctr" fontAlgn="auto">
                <a:spcBef>
                  <a:spcPts val="0"/>
                </a:spcBef>
                <a:spcAft>
                  <a:spcPts val="0"/>
                </a:spcAft>
                <a:defRPr/>
              </a:pPr>
              <a:endParaRPr lang="ru-RU" sz="1600" dirty="0">
                <a:solidFill>
                  <a:schemeClr val="tx1"/>
                </a:solidFill>
              </a:endParaRPr>
            </a:p>
          </p:txBody>
        </p:sp>
        <p:grpSp>
          <p:nvGrpSpPr>
            <p:cNvPr id="19" name="Группа 114"/>
            <p:cNvGrpSpPr>
              <a:grpSpLocks/>
            </p:cNvGrpSpPr>
            <p:nvPr/>
          </p:nvGrpSpPr>
          <p:grpSpPr bwMode="auto">
            <a:xfrm rot="-5400000">
              <a:off x="1908058" y="3918485"/>
              <a:ext cx="2570791" cy="514448"/>
              <a:chOff x="1814470" y="3079116"/>
              <a:chExt cx="5643949" cy="514449"/>
            </a:xfrm>
          </p:grpSpPr>
          <p:cxnSp>
            <p:nvCxnSpPr>
              <p:cNvPr id="21" name="Прямая соединительная линия 20"/>
              <p:cNvCxnSpPr/>
              <p:nvPr/>
            </p:nvCxnSpPr>
            <p:spPr>
              <a:xfrm>
                <a:off x="1814470" y="3084403"/>
                <a:ext cx="5643949" cy="2011"/>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rot="5400000">
                <a:off x="1561899" y="3340995"/>
                <a:ext cx="505141"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rot="5400000">
                <a:off x="3513740" y="3339650"/>
                <a:ext cx="499696" cy="3397"/>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rot="5400000">
                <a:off x="6641087" y="3333457"/>
                <a:ext cx="512080" cy="3397"/>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0" name="Прямая соединительная линия 19"/>
            <p:cNvCxnSpPr/>
            <p:nvPr/>
          </p:nvCxnSpPr>
          <p:spPr>
            <a:xfrm>
              <a:off x="2948613" y="3934780"/>
              <a:ext cx="499695" cy="1546"/>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521923" y="1844824"/>
            <a:ext cx="7890073" cy="919401"/>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fontAlgn="auto">
              <a:spcBef>
                <a:spcPts val="0"/>
              </a:spcBef>
              <a:spcAft>
                <a:spcPts val="0"/>
              </a:spcAft>
              <a:defRPr/>
            </a:pPr>
            <a:r>
              <a:rPr lang="ru-RU" sz="1600" dirty="0" smtClean="0">
                <a:solidFill>
                  <a:schemeClr val="tx1"/>
                </a:solidFill>
                <a:latin typeface="Times New Roman" panose="02020603050405020304" pitchFamily="18" charset="0"/>
                <a:cs typeface="Times New Roman" panose="02020603050405020304" pitchFamily="18" charset="0"/>
              </a:rPr>
              <a:t>Когда </a:t>
            </a:r>
            <a:r>
              <a:rPr lang="ru-RU" sz="1600" dirty="0">
                <a:solidFill>
                  <a:schemeClr val="tx1"/>
                </a:solidFill>
                <a:latin typeface="Times New Roman" panose="02020603050405020304" pitchFamily="18" charset="0"/>
                <a:cs typeface="Times New Roman" panose="02020603050405020304" pitchFamily="18" charset="0"/>
              </a:rPr>
              <a:t>бюджет </a:t>
            </a:r>
            <a:r>
              <a:rPr lang="ru-RU" sz="1600" dirty="0" smtClean="0">
                <a:solidFill>
                  <a:schemeClr val="tx1"/>
                </a:solidFill>
                <a:latin typeface="Times New Roman" panose="02020603050405020304" pitchFamily="18" charset="0"/>
                <a:cs typeface="Times New Roman" panose="02020603050405020304" pitchFamily="18" charset="0"/>
              </a:rPr>
              <a:t>формируется </a:t>
            </a:r>
            <a:r>
              <a:rPr lang="ru-RU" sz="1600" dirty="0">
                <a:solidFill>
                  <a:schemeClr val="tx1"/>
                </a:solidFill>
                <a:latin typeface="Times New Roman" panose="02020603050405020304" pitchFamily="18" charset="0"/>
                <a:cs typeface="Times New Roman" panose="02020603050405020304" pitchFamily="18" charset="0"/>
              </a:rPr>
              <a:t>с дефицитом</a:t>
            </a:r>
            <a:r>
              <a:rPr lang="ru-RU" sz="1600" dirty="0" smtClean="0">
                <a:solidFill>
                  <a:schemeClr val="tx1"/>
                </a:solidFill>
                <a:latin typeface="Times New Roman" panose="02020603050405020304" pitchFamily="18" charset="0"/>
                <a:cs typeface="Times New Roman" panose="02020603050405020304" pitchFamily="18" charset="0"/>
              </a:rPr>
              <a:t>, </a:t>
            </a:r>
            <a:r>
              <a:rPr lang="ru-RU" sz="1600" dirty="0">
                <a:solidFill>
                  <a:schemeClr val="tx1"/>
                </a:solidFill>
                <a:latin typeface="Times New Roman" panose="02020603050405020304" pitchFamily="18" charset="0"/>
                <a:cs typeface="Times New Roman" panose="02020603050405020304" pitchFamily="18" charset="0"/>
              </a:rPr>
              <a:t>для финансирования расходов, не обеспеченных доходами, привлекаются банковские кредиты, кредиты из федерального бюджета, размещаются облигационные займы</a:t>
            </a:r>
          </a:p>
        </p:txBody>
      </p:sp>
      <p:sp>
        <p:nvSpPr>
          <p:cNvPr id="25" name="TextBox 24"/>
          <p:cNvSpPr txBox="1"/>
          <p:nvPr/>
        </p:nvSpPr>
        <p:spPr>
          <a:xfrm>
            <a:off x="521924" y="836712"/>
            <a:ext cx="7890073" cy="783193"/>
          </a:xfrm>
          <a:prstGeom prst="round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pPr algn="ctr" fontAlgn="auto">
              <a:spcBef>
                <a:spcPts val="0"/>
              </a:spcBef>
              <a:spcAft>
                <a:spcPts val="0"/>
              </a:spcAft>
              <a:defRPr/>
            </a:pPr>
            <a:r>
              <a:rPr lang="ru-RU" sz="2000" b="1" dirty="0">
                <a:latin typeface="Times New Roman" panose="02020603050405020304" pitchFamily="18" charset="0"/>
                <a:cs typeface="Times New Roman" panose="02020603050405020304" pitchFamily="18" charset="0"/>
              </a:rPr>
              <a:t>Государственный долг - </a:t>
            </a:r>
            <a:r>
              <a:rPr lang="ru-RU" sz="2000" b="1" dirty="0" smtClean="0">
                <a:latin typeface="Times New Roman" panose="02020603050405020304" pitchFamily="18" charset="0"/>
                <a:cs typeface="Times New Roman" panose="02020603050405020304" pitchFamily="18" charset="0"/>
              </a:rPr>
              <a:t>долговые </a:t>
            </a:r>
            <a:r>
              <a:rPr lang="ru-RU" sz="2000" b="1" dirty="0">
                <a:latin typeface="Times New Roman" panose="02020603050405020304" pitchFamily="18" charset="0"/>
                <a:cs typeface="Times New Roman" panose="02020603050405020304" pitchFamily="18" charset="0"/>
              </a:rPr>
              <a:t>обязательства бюджета, выраженные в валюте Российской Федерации</a:t>
            </a:r>
          </a:p>
        </p:txBody>
      </p:sp>
      <p:sp>
        <p:nvSpPr>
          <p:cNvPr id="2" name="Номер слайда 1"/>
          <p:cNvSpPr>
            <a:spLocks noGrp="1"/>
          </p:cNvSpPr>
          <p:nvPr>
            <p:ph type="sldNum" sz="quarter" idx="12"/>
          </p:nvPr>
        </p:nvSpPr>
        <p:spPr/>
        <p:txBody>
          <a:bodyPr/>
          <a:lstStyle/>
          <a:p>
            <a:pPr>
              <a:defRPr/>
            </a:pPr>
            <a:fld id="{667CCBFA-BFB9-4E9F-B6F6-694D72409F22}" type="slidenum">
              <a:rPr lang="ru-RU" smtClean="0"/>
              <a:pPr>
                <a:defRPr/>
              </a:pPr>
              <a:t>6</a:t>
            </a:fld>
            <a:endParaRPr lang="ru-RU" dirty="0"/>
          </a:p>
        </p:txBody>
      </p:sp>
      <p:sp>
        <p:nvSpPr>
          <p:cNvPr id="32" name="Заголовок 1"/>
          <p:cNvSpPr txBox="1">
            <a:spLocks/>
          </p:cNvSpPr>
          <p:nvPr/>
        </p:nvSpPr>
        <p:spPr>
          <a:xfrm>
            <a:off x="259730" y="69850"/>
            <a:ext cx="4572000"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Font typeface="Georgia" pitchFamily="18" charset="0"/>
              <a:buNone/>
            </a:pPr>
            <a:r>
              <a:rPr lang="ru-RU" sz="2400" dirty="0" smtClean="0">
                <a:solidFill>
                  <a:schemeClr val="tx1"/>
                </a:solidFill>
                <a:effectLst/>
                <a:latin typeface="Times New Roman" panose="02020603050405020304" pitchFamily="18" charset="0"/>
                <a:cs typeface="Times New Roman" panose="02020603050405020304" pitchFamily="18" charset="0"/>
              </a:rPr>
              <a:t>Основные термины и понятия</a:t>
            </a:r>
            <a:endParaRPr lang="ru-RU" sz="2400" dirty="0">
              <a:solidFill>
                <a:schemeClr val="tx1"/>
              </a:solidFill>
              <a:effectLst/>
              <a:latin typeface="Times New Roman" panose="02020603050405020304" pitchFamily="18" charset="0"/>
              <a:cs typeface="Times New Roman" panose="02020603050405020304" pitchFamily="18" charset="0"/>
            </a:endParaRPr>
          </a:p>
        </p:txBody>
      </p:sp>
      <p:cxnSp>
        <p:nvCxnSpPr>
          <p:cNvPr id="33" name="Прямая соединительная линия 3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18077005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ru-RU" dirty="0">
              <a:solidFill>
                <a:prstClr val="black"/>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ru-RU" dirty="0">
              <a:solidFill>
                <a:prstClr val="black"/>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28796" y="6600103"/>
            <a:ext cx="4104456" cy="400110"/>
          </a:xfrm>
          <a:prstGeom prst="rect">
            <a:avLst/>
          </a:prstGeom>
        </p:spPr>
        <p:txBody>
          <a:bodyPr wrap="square">
            <a:spAutoFit/>
          </a:bodyPr>
          <a:lstStyle/>
          <a:p>
            <a:pPr fontAlgn="base">
              <a:spcBef>
                <a:spcPct val="0"/>
              </a:spcBef>
              <a:spcAft>
                <a:spcPct val="0"/>
              </a:spcAft>
            </a:pPr>
            <a:endParaRPr lang="ru-RU" sz="1000" i="1" dirty="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endParaRPr lang="ru-RU" sz="1000" i="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07504" y="692696"/>
            <a:ext cx="4392488" cy="274799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600" b="1" i="1" dirty="0" smtClean="0">
                <a:solidFill>
                  <a:prstClr val="black"/>
                </a:solidFill>
                <a:latin typeface="Times New Roman" panose="02020603050405020304" pitchFamily="18" charset="0"/>
                <a:cs typeface="Times New Roman" panose="02020603050405020304" pitchFamily="18" charset="0"/>
              </a:rPr>
              <a:t>Цели </a:t>
            </a:r>
            <a:r>
              <a:rPr lang="ru-RU" sz="1600" b="1" i="1" dirty="0">
                <a:solidFill>
                  <a:prstClr val="black"/>
                </a:solidFill>
                <a:latin typeface="Times New Roman" panose="02020603050405020304" pitchFamily="18" charset="0"/>
                <a:cs typeface="Times New Roman" panose="02020603050405020304" pitchFamily="18" charset="0"/>
              </a:rPr>
              <a:t>программы:</a:t>
            </a:r>
            <a:r>
              <a:rPr lang="ru-RU" sz="1600" dirty="0">
                <a:solidFill>
                  <a:prstClr val="black"/>
                </a:solidFill>
                <a:latin typeface="Times New Roman" panose="02020603050405020304" pitchFamily="18" charset="0"/>
                <a:cs typeface="Times New Roman" panose="02020603050405020304" pitchFamily="18" charset="0"/>
              </a:rPr>
              <a:t> </a:t>
            </a:r>
          </a:p>
          <a:p>
            <a:pPr marL="171450" indent="-171450" algn="just">
              <a:buFont typeface="Wingdings" panose="05000000000000000000" pitchFamily="2" charset="2"/>
              <a:buChar char="v"/>
            </a:pPr>
            <a:r>
              <a:rPr lang="ru-RU" sz="1100" dirty="0">
                <a:solidFill>
                  <a:schemeClr val="tx1"/>
                </a:solidFill>
                <a:latin typeface="Times New Roman" panose="02020603050405020304" pitchFamily="18" charset="0"/>
                <a:cs typeface="Times New Roman" panose="02020603050405020304" pitchFamily="18" charset="0"/>
              </a:rPr>
              <a:t>повышение качества и результативности противодействия преступности, охраны общественного порядка, обеспечения общественной безопасности;</a:t>
            </a:r>
          </a:p>
          <a:p>
            <a:pPr marL="171450" indent="-171450" algn="just">
              <a:buFont typeface="Wingdings" panose="05000000000000000000" pitchFamily="2" charset="2"/>
              <a:buChar char="v"/>
            </a:pPr>
            <a:r>
              <a:rPr lang="ru-RU" sz="1100" dirty="0">
                <a:solidFill>
                  <a:schemeClr val="tx1"/>
                </a:solidFill>
                <a:latin typeface="Times New Roman" panose="02020603050405020304" pitchFamily="18" charset="0"/>
                <a:cs typeface="Times New Roman" panose="02020603050405020304" pitchFamily="18" charset="0"/>
              </a:rPr>
              <a:t>совершенствование взаимодействия органов исполнительной </a:t>
            </a:r>
            <a:r>
              <a:rPr lang="ru-RU" sz="1100" dirty="0" smtClean="0">
                <a:solidFill>
                  <a:schemeClr val="tx1"/>
                </a:solidFill>
                <a:latin typeface="Times New Roman" panose="02020603050405020304" pitchFamily="18" charset="0"/>
                <a:cs typeface="Times New Roman" panose="02020603050405020304" pitchFamily="18" charset="0"/>
              </a:rPr>
              <a:t>власти, </a:t>
            </a:r>
            <a:r>
              <a:rPr lang="ru-RU" sz="1100" dirty="0">
                <a:solidFill>
                  <a:schemeClr val="tx1"/>
                </a:solidFill>
                <a:latin typeface="Times New Roman" panose="02020603050405020304" pitchFamily="18" charset="0"/>
                <a:cs typeface="Times New Roman" panose="02020603050405020304" pitchFamily="18" charset="0"/>
              </a:rPr>
              <a:t>правоохранительных, контролирующих органов, органов местного </a:t>
            </a:r>
            <a:r>
              <a:rPr lang="ru-RU" sz="1100" dirty="0" smtClean="0">
                <a:solidFill>
                  <a:schemeClr val="tx1"/>
                </a:solidFill>
                <a:latin typeface="Times New Roman" panose="02020603050405020304" pitchFamily="18" charset="0"/>
                <a:cs typeface="Times New Roman" panose="02020603050405020304" pitchFamily="18" charset="0"/>
              </a:rPr>
              <a:t>самоуправления, </a:t>
            </a:r>
            <a:r>
              <a:rPr lang="ru-RU" sz="1100" dirty="0">
                <a:solidFill>
                  <a:schemeClr val="tx1"/>
                </a:solidFill>
                <a:latin typeface="Times New Roman" panose="02020603050405020304" pitchFamily="18" charset="0"/>
                <a:cs typeface="Times New Roman" panose="02020603050405020304" pitchFamily="18" charset="0"/>
              </a:rPr>
              <a:t>общественных объединений, участвующих в профилактике безнадзорности и правонарушений несовершеннолетних, семейного неблагополучия, а также действенный контроль за процессами, происходящими в подростковой среде, снижение уровня преступности, в том числе в отношении </a:t>
            </a:r>
            <a:r>
              <a:rPr lang="ru-RU" sz="1100" dirty="0" smtClean="0">
                <a:solidFill>
                  <a:schemeClr val="tx1"/>
                </a:solidFill>
                <a:latin typeface="Times New Roman" panose="02020603050405020304" pitchFamily="18" charset="0"/>
                <a:cs typeface="Times New Roman" panose="02020603050405020304" pitchFamily="18" charset="0"/>
              </a:rPr>
              <a:t>несовершеннолетних;</a:t>
            </a:r>
            <a:endParaRPr lang="ru-RU" sz="1100" dirty="0">
              <a:solidFill>
                <a:schemeClr val="tx1"/>
              </a:solidFill>
              <a:latin typeface="Times New Roman" panose="02020603050405020304" pitchFamily="18" charset="0"/>
              <a:cs typeface="Times New Roman" panose="02020603050405020304" pitchFamily="18" charset="0"/>
            </a:endParaRPr>
          </a:p>
          <a:p>
            <a:pPr marL="171450" indent="-171450" algn="just">
              <a:buFont typeface="Wingdings" panose="05000000000000000000" pitchFamily="2" charset="2"/>
              <a:buChar char="v"/>
            </a:pPr>
            <a:r>
              <a:rPr lang="ru-RU" sz="1100" dirty="0" smtClean="0">
                <a:solidFill>
                  <a:schemeClr val="tx1"/>
                </a:solidFill>
                <a:latin typeface="Times New Roman" panose="02020603050405020304" pitchFamily="18" charset="0"/>
                <a:cs typeface="Times New Roman" panose="02020603050405020304" pitchFamily="18" charset="0"/>
              </a:rPr>
              <a:t>совершенствование </a:t>
            </a:r>
            <a:r>
              <a:rPr lang="ru-RU" sz="1100" dirty="0">
                <a:solidFill>
                  <a:schemeClr val="tx1"/>
                </a:solidFill>
                <a:latin typeface="Times New Roman" panose="02020603050405020304" pitchFamily="18" charset="0"/>
                <a:cs typeface="Times New Roman" panose="02020603050405020304" pitchFamily="18" charset="0"/>
              </a:rPr>
              <a:t>системы мер по сокращению предложения и спроса на наркотические средства и психотропные </a:t>
            </a:r>
            <a:r>
              <a:rPr lang="ru-RU" sz="1100" dirty="0" smtClean="0">
                <a:solidFill>
                  <a:schemeClr val="tx1"/>
                </a:solidFill>
                <a:latin typeface="Times New Roman" panose="02020603050405020304" pitchFamily="18" charset="0"/>
                <a:cs typeface="Times New Roman" panose="02020603050405020304" pitchFamily="18" charset="0"/>
              </a:rPr>
              <a:t>вещества</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79843" y="3440694"/>
            <a:ext cx="4209357" cy="323165"/>
          </a:xfrm>
          <a:prstGeom prst="rect">
            <a:avLst/>
          </a:prstGeom>
          <a:noFill/>
        </p:spPr>
        <p:txBody>
          <a:bodyPr wrap="none" rtlCol="0">
            <a:spAutoFit/>
          </a:bodyPr>
          <a:lstStyle/>
          <a:p>
            <a:pPr fontAlgn="base">
              <a:spcBef>
                <a:spcPct val="0"/>
              </a:spcBef>
              <a:spcAft>
                <a:spcPct val="0"/>
              </a:spcAft>
            </a:pPr>
            <a:r>
              <a:rPr lang="ru-RU" sz="1500" b="1" dirty="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p>
        </p:txBody>
      </p:sp>
      <p:graphicFrame>
        <p:nvGraphicFramePr>
          <p:cNvPr id="12" name="Диаграмма 11"/>
          <p:cNvGraphicFramePr>
            <a:graphicFrameLocks/>
          </p:cNvGraphicFramePr>
          <p:nvPr>
            <p:extLst>
              <p:ext uri="{D42A27DB-BD31-4B8C-83A1-F6EECF244321}">
                <p14:modId xmlns:p14="http://schemas.microsoft.com/office/powerpoint/2010/main" val="3719035823"/>
              </p:ext>
            </p:extLst>
          </p:nvPr>
        </p:nvGraphicFramePr>
        <p:xfrm>
          <a:off x="270868" y="3797457"/>
          <a:ext cx="3962384" cy="2802646"/>
        </p:xfrm>
        <a:graphic>
          <a:graphicData uri="http://schemas.openxmlformats.org/drawingml/2006/chart">
            <c:chart xmlns:c="http://schemas.openxmlformats.org/drawingml/2006/chart" xmlns:r="http://schemas.openxmlformats.org/officeDocument/2006/relationships" r:id="rId3"/>
          </a:graphicData>
        </a:graphic>
      </p:graphicFrame>
      <p:sp>
        <p:nvSpPr>
          <p:cNvPr id="3" name="Полилиния 2"/>
          <p:cNvSpPr/>
          <p:nvPr/>
        </p:nvSpPr>
        <p:spPr>
          <a:xfrm>
            <a:off x="4633923" y="2204864"/>
            <a:ext cx="4302783" cy="435104"/>
          </a:xfrm>
          <a:custGeom>
            <a:avLst/>
            <a:gdLst>
              <a:gd name="connsiteX0" fmla="*/ 0 w 3828284"/>
              <a:gd name="connsiteY0" fmla="*/ 43510 h 435104"/>
              <a:gd name="connsiteX1" fmla="*/ 43510 w 3828284"/>
              <a:gd name="connsiteY1" fmla="*/ 0 h 435104"/>
              <a:gd name="connsiteX2" fmla="*/ 3784774 w 3828284"/>
              <a:gd name="connsiteY2" fmla="*/ 0 h 435104"/>
              <a:gd name="connsiteX3" fmla="*/ 3828284 w 3828284"/>
              <a:gd name="connsiteY3" fmla="*/ 43510 h 435104"/>
              <a:gd name="connsiteX4" fmla="*/ 3828284 w 3828284"/>
              <a:gd name="connsiteY4" fmla="*/ 391594 h 435104"/>
              <a:gd name="connsiteX5" fmla="*/ 3784774 w 3828284"/>
              <a:gd name="connsiteY5" fmla="*/ 435104 h 435104"/>
              <a:gd name="connsiteX6" fmla="*/ 43510 w 3828284"/>
              <a:gd name="connsiteY6" fmla="*/ 435104 h 435104"/>
              <a:gd name="connsiteX7" fmla="*/ 0 w 3828284"/>
              <a:gd name="connsiteY7" fmla="*/ 391594 h 435104"/>
              <a:gd name="connsiteX8" fmla="*/ 0 w 3828284"/>
              <a:gd name="connsiteY8" fmla="*/ 43510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8284" h="435104">
                <a:moveTo>
                  <a:pt x="0" y="43510"/>
                </a:moveTo>
                <a:cubicBezTo>
                  <a:pt x="0" y="19480"/>
                  <a:pt x="19480" y="0"/>
                  <a:pt x="43510" y="0"/>
                </a:cubicBezTo>
                <a:lnTo>
                  <a:pt x="3784774" y="0"/>
                </a:lnTo>
                <a:cubicBezTo>
                  <a:pt x="3808804" y="0"/>
                  <a:pt x="3828284" y="19480"/>
                  <a:pt x="3828284" y="43510"/>
                </a:cubicBezTo>
                <a:lnTo>
                  <a:pt x="3828284" y="391594"/>
                </a:lnTo>
                <a:cubicBezTo>
                  <a:pt x="3828284" y="415624"/>
                  <a:pt x="3808804" y="435104"/>
                  <a:pt x="3784774" y="435104"/>
                </a:cubicBezTo>
                <a:lnTo>
                  <a:pt x="43510" y="435104"/>
                </a:lnTo>
                <a:cubicBezTo>
                  <a:pt x="19480" y="435104"/>
                  <a:pt x="0" y="415624"/>
                  <a:pt x="0" y="391594"/>
                </a:cubicBezTo>
                <a:lnTo>
                  <a:pt x="0" y="4351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084" tIns="66084" rIns="66084" bIns="66084" numCol="1" spcCol="1270" anchor="ctr" anchorCtr="0">
            <a:noAutofit/>
          </a:bodyPr>
          <a:lstStyle/>
          <a:p>
            <a:pPr algn="ctr" defTabSz="622300" fontAlgn="base">
              <a:lnSpc>
                <a:spcPct val="90000"/>
              </a:lnSpc>
              <a:spcBef>
                <a:spcPct val="0"/>
              </a:spcBef>
              <a:spcAft>
                <a:spcPct val="35000"/>
              </a:spcAft>
            </a:pPr>
            <a:r>
              <a:rPr lang="ru-RU" sz="1400" b="1" i="1" dirty="0">
                <a:solidFill>
                  <a:prstClr val="black"/>
                </a:solidFill>
                <a:latin typeface="Times New Roman" panose="02020603050405020304" pitchFamily="18" charset="0"/>
                <a:cs typeface="Times New Roman" panose="02020603050405020304" pitchFamily="18" charset="0"/>
              </a:rPr>
              <a:t>Расходы в разрезе </a:t>
            </a:r>
            <a:r>
              <a:rPr lang="ru-RU" sz="1400" b="1" i="1" dirty="0" smtClean="0">
                <a:solidFill>
                  <a:prstClr val="black"/>
                </a:solidFill>
                <a:latin typeface="Times New Roman" panose="02020603050405020304" pitchFamily="18" charset="0"/>
                <a:cs typeface="Times New Roman" panose="02020603050405020304" pitchFamily="18" charset="0"/>
              </a:rPr>
              <a:t>подпрограмм в 2021 году, </a:t>
            </a:r>
            <a:r>
              <a:rPr lang="ru-RU" sz="1400" b="1" i="1" dirty="0">
                <a:solidFill>
                  <a:prstClr val="black"/>
                </a:solidFill>
                <a:latin typeface="Times New Roman" panose="02020603050405020304" pitchFamily="18" charset="0"/>
                <a:cs typeface="Times New Roman" panose="02020603050405020304" pitchFamily="18" charset="0"/>
              </a:rPr>
              <a:t>млн. руб.</a:t>
            </a:r>
          </a:p>
        </p:txBody>
      </p:sp>
      <p:sp>
        <p:nvSpPr>
          <p:cNvPr id="4" name="Полилиния 3"/>
          <p:cNvSpPr/>
          <p:nvPr/>
        </p:nvSpPr>
        <p:spPr>
          <a:xfrm>
            <a:off x="4631956" y="2715046"/>
            <a:ext cx="2531686" cy="402193"/>
          </a:xfrm>
          <a:custGeom>
            <a:avLst/>
            <a:gdLst>
              <a:gd name="connsiteX0" fmla="*/ 0 w 2092791"/>
              <a:gd name="connsiteY0" fmla="*/ 40219 h 402193"/>
              <a:gd name="connsiteX1" fmla="*/ 40219 w 2092791"/>
              <a:gd name="connsiteY1" fmla="*/ 0 h 402193"/>
              <a:gd name="connsiteX2" fmla="*/ 2052572 w 2092791"/>
              <a:gd name="connsiteY2" fmla="*/ 0 h 402193"/>
              <a:gd name="connsiteX3" fmla="*/ 2092791 w 2092791"/>
              <a:gd name="connsiteY3" fmla="*/ 40219 h 402193"/>
              <a:gd name="connsiteX4" fmla="*/ 2092791 w 2092791"/>
              <a:gd name="connsiteY4" fmla="*/ 361974 h 402193"/>
              <a:gd name="connsiteX5" fmla="*/ 2052572 w 2092791"/>
              <a:gd name="connsiteY5" fmla="*/ 402193 h 402193"/>
              <a:gd name="connsiteX6" fmla="*/ 40219 w 2092791"/>
              <a:gd name="connsiteY6" fmla="*/ 402193 h 402193"/>
              <a:gd name="connsiteX7" fmla="*/ 0 w 2092791"/>
              <a:gd name="connsiteY7" fmla="*/ 361974 h 402193"/>
              <a:gd name="connsiteX8" fmla="*/ 0 w 2092791"/>
              <a:gd name="connsiteY8" fmla="*/ 40219 h 40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2791" h="402193">
                <a:moveTo>
                  <a:pt x="0" y="40219"/>
                </a:moveTo>
                <a:cubicBezTo>
                  <a:pt x="0" y="18007"/>
                  <a:pt x="18007" y="0"/>
                  <a:pt x="40219" y="0"/>
                </a:cubicBezTo>
                <a:lnTo>
                  <a:pt x="2052572" y="0"/>
                </a:lnTo>
                <a:cubicBezTo>
                  <a:pt x="2074784" y="0"/>
                  <a:pt x="2092791" y="18007"/>
                  <a:pt x="2092791" y="40219"/>
                </a:cubicBezTo>
                <a:lnTo>
                  <a:pt x="2092791" y="361974"/>
                </a:lnTo>
                <a:cubicBezTo>
                  <a:pt x="2092791" y="384186"/>
                  <a:pt x="2074784" y="402193"/>
                  <a:pt x="2052572" y="402193"/>
                </a:cubicBezTo>
                <a:lnTo>
                  <a:pt x="40219" y="402193"/>
                </a:lnTo>
                <a:cubicBezTo>
                  <a:pt x="18007" y="402193"/>
                  <a:pt x="0" y="384186"/>
                  <a:pt x="0" y="361974"/>
                </a:cubicBezTo>
                <a:lnTo>
                  <a:pt x="0" y="4021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120" tIns="65120" rIns="65120" bIns="65120" numCol="1" spcCol="1270" anchor="ctr" anchorCtr="0">
            <a:noAutofit/>
          </a:bodyPr>
          <a:lstStyle/>
          <a:p>
            <a:pPr algn="ctr" defTabSz="622300" fontAlgn="base">
              <a:lnSpc>
                <a:spcPct val="90000"/>
              </a:lnSpc>
              <a:spcBef>
                <a:spcPct val="0"/>
              </a:spcBef>
              <a:spcAft>
                <a:spcPct val="35000"/>
              </a:spcAft>
            </a:pPr>
            <a:r>
              <a:rPr lang="ru-RU" sz="1400" b="1" dirty="0">
                <a:solidFill>
                  <a:prstClr val="black"/>
                </a:solidFill>
                <a:latin typeface="Times New Roman" panose="02020603050405020304" pitchFamily="18" charset="0"/>
                <a:cs typeface="Times New Roman" panose="02020603050405020304" pitchFamily="18" charset="0"/>
              </a:rPr>
              <a:t>Подпрограмма</a:t>
            </a:r>
          </a:p>
        </p:txBody>
      </p:sp>
      <p:sp>
        <p:nvSpPr>
          <p:cNvPr id="10" name="Полилиния 9"/>
          <p:cNvSpPr/>
          <p:nvPr/>
        </p:nvSpPr>
        <p:spPr>
          <a:xfrm>
            <a:off x="4622711" y="3215149"/>
            <a:ext cx="2541005" cy="309894"/>
          </a:xfrm>
          <a:custGeom>
            <a:avLst/>
            <a:gdLst>
              <a:gd name="connsiteX0" fmla="*/ 0 w 2109407"/>
              <a:gd name="connsiteY0" fmla="*/ 55259 h 552593"/>
              <a:gd name="connsiteX1" fmla="*/ 55259 w 2109407"/>
              <a:gd name="connsiteY1" fmla="*/ 0 h 552593"/>
              <a:gd name="connsiteX2" fmla="*/ 2054148 w 2109407"/>
              <a:gd name="connsiteY2" fmla="*/ 0 h 552593"/>
              <a:gd name="connsiteX3" fmla="*/ 2109407 w 2109407"/>
              <a:gd name="connsiteY3" fmla="*/ 55259 h 552593"/>
              <a:gd name="connsiteX4" fmla="*/ 2109407 w 2109407"/>
              <a:gd name="connsiteY4" fmla="*/ 497334 h 552593"/>
              <a:gd name="connsiteX5" fmla="*/ 2054148 w 2109407"/>
              <a:gd name="connsiteY5" fmla="*/ 552593 h 552593"/>
              <a:gd name="connsiteX6" fmla="*/ 55259 w 2109407"/>
              <a:gd name="connsiteY6" fmla="*/ 552593 h 552593"/>
              <a:gd name="connsiteX7" fmla="*/ 0 w 2109407"/>
              <a:gd name="connsiteY7" fmla="*/ 497334 h 552593"/>
              <a:gd name="connsiteX8" fmla="*/ 0 w 2109407"/>
              <a:gd name="connsiteY8" fmla="*/ 55259 h 55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9407" h="552593">
                <a:moveTo>
                  <a:pt x="0" y="55259"/>
                </a:moveTo>
                <a:cubicBezTo>
                  <a:pt x="0" y="24740"/>
                  <a:pt x="24740" y="0"/>
                  <a:pt x="55259" y="0"/>
                </a:cubicBezTo>
                <a:lnTo>
                  <a:pt x="2054148" y="0"/>
                </a:lnTo>
                <a:cubicBezTo>
                  <a:pt x="2084667" y="0"/>
                  <a:pt x="2109407" y="24740"/>
                  <a:pt x="2109407" y="55259"/>
                </a:cubicBezTo>
                <a:lnTo>
                  <a:pt x="2109407" y="497334"/>
                </a:lnTo>
                <a:cubicBezTo>
                  <a:pt x="2109407" y="527853"/>
                  <a:pt x="2084667" y="552593"/>
                  <a:pt x="2054148" y="552593"/>
                </a:cubicBezTo>
                <a:lnTo>
                  <a:pt x="55259" y="552593"/>
                </a:lnTo>
                <a:cubicBezTo>
                  <a:pt x="24740" y="552593"/>
                  <a:pt x="0" y="527853"/>
                  <a:pt x="0" y="497334"/>
                </a:cubicBezTo>
                <a:lnTo>
                  <a:pt x="0" y="5525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1905" tIns="61905" rIns="61905" bIns="61905" numCol="1" spcCol="1270" anchor="ctr" anchorCtr="0">
            <a:noAutofit/>
          </a:bodyPr>
          <a:lstStyle/>
          <a:p>
            <a:pPr algn="ctr" defTabSz="533400">
              <a:lnSpc>
                <a:spcPct val="90000"/>
              </a:lnSpc>
              <a:spcAft>
                <a:spcPct val="35000"/>
              </a:spcAft>
            </a:pPr>
            <a:r>
              <a:rPr lang="ru-RU" sz="1200" dirty="0">
                <a:solidFill>
                  <a:prstClr val="black"/>
                </a:solidFill>
                <a:latin typeface="Times New Roman" panose="02020603050405020304" pitchFamily="18" charset="0"/>
                <a:cs typeface="Times New Roman" panose="02020603050405020304" pitchFamily="18" charset="0"/>
              </a:rPr>
              <a:t>Профилактика </a:t>
            </a:r>
            <a:r>
              <a:rPr lang="ru-RU" sz="1200" dirty="0" smtClean="0">
                <a:solidFill>
                  <a:prstClr val="black"/>
                </a:solidFill>
                <a:latin typeface="Times New Roman" panose="02020603050405020304" pitchFamily="18" charset="0"/>
                <a:cs typeface="Times New Roman" panose="02020603050405020304" pitchFamily="18" charset="0"/>
              </a:rPr>
              <a:t>правонарушений</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1" name="Полилиния 10"/>
          <p:cNvSpPr/>
          <p:nvPr/>
        </p:nvSpPr>
        <p:spPr>
          <a:xfrm>
            <a:off x="4612369" y="3584913"/>
            <a:ext cx="2551273" cy="1023972"/>
          </a:xfrm>
          <a:custGeom>
            <a:avLst/>
            <a:gdLst>
              <a:gd name="connsiteX0" fmla="*/ 0 w 2123999"/>
              <a:gd name="connsiteY0" fmla="*/ 36961 h 369613"/>
              <a:gd name="connsiteX1" fmla="*/ 36961 w 2123999"/>
              <a:gd name="connsiteY1" fmla="*/ 0 h 369613"/>
              <a:gd name="connsiteX2" fmla="*/ 2087038 w 2123999"/>
              <a:gd name="connsiteY2" fmla="*/ 0 h 369613"/>
              <a:gd name="connsiteX3" fmla="*/ 2123999 w 2123999"/>
              <a:gd name="connsiteY3" fmla="*/ 36961 h 369613"/>
              <a:gd name="connsiteX4" fmla="*/ 2123999 w 2123999"/>
              <a:gd name="connsiteY4" fmla="*/ 332652 h 369613"/>
              <a:gd name="connsiteX5" fmla="*/ 2087038 w 2123999"/>
              <a:gd name="connsiteY5" fmla="*/ 369613 h 369613"/>
              <a:gd name="connsiteX6" fmla="*/ 36961 w 2123999"/>
              <a:gd name="connsiteY6" fmla="*/ 369613 h 369613"/>
              <a:gd name="connsiteX7" fmla="*/ 0 w 2123999"/>
              <a:gd name="connsiteY7" fmla="*/ 332652 h 369613"/>
              <a:gd name="connsiteX8" fmla="*/ 0 w 2123999"/>
              <a:gd name="connsiteY8" fmla="*/ 36961 h 36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999" h="369613">
                <a:moveTo>
                  <a:pt x="0" y="36961"/>
                </a:moveTo>
                <a:cubicBezTo>
                  <a:pt x="0" y="16548"/>
                  <a:pt x="16548" y="0"/>
                  <a:pt x="36961" y="0"/>
                </a:cubicBezTo>
                <a:lnTo>
                  <a:pt x="2087038" y="0"/>
                </a:lnTo>
                <a:cubicBezTo>
                  <a:pt x="2107451" y="0"/>
                  <a:pt x="2123999" y="16548"/>
                  <a:pt x="2123999" y="36961"/>
                </a:cubicBezTo>
                <a:lnTo>
                  <a:pt x="2123999" y="332652"/>
                </a:lnTo>
                <a:cubicBezTo>
                  <a:pt x="2123999" y="353065"/>
                  <a:pt x="2107451" y="369613"/>
                  <a:pt x="2087038" y="369613"/>
                </a:cubicBezTo>
                <a:lnTo>
                  <a:pt x="36961" y="369613"/>
                </a:lnTo>
                <a:cubicBezTo>
                  <a:pt x="16548" y="369613"/>
                  <a:pt x="0" y="353065"/>
                  <a:pt x="0" y="332652"/>
                </a:cubicBezTo>
                <a:lnTo>
                  <a:pt x="0" y="3696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6546" tIns="56546" rIns="56546" bIns="56546" numCol="1" spcCol="1270" anchor="ctr" anchorCtr="0">
            <a:noAutofit/>
          </a:bodyPr>
          <a:lstStyle/>
          <a:p>
            <a:pPr algn="ctr"/>
            <a:r>
              <a:rPr lang="ru-RU" sz="1200" dirty="0">
                <a:solidFill>
                  <a:prstClr val="black"/>
                </a:solidFill>
                <a:latin typeface="Times New Roman" panose="02020603050405020304" pitchFamily="18" charset="0"/>
                <a:cs typeface="Times New Roman" panose="02020603050405020304" pitchFamily="18" charset="0"/>
              </a:rPr>
              <a:t>Профилактика незаконного потребления наркотических средств и психотропных веществ, наркомании в Чувашской Республике</a:t>
            </a:r>
          </a:p>
        </p:txBody>
      </p:sp>
      <p:sp>
        <p:nvSpPr>
          <p:cNvPr id="17" name="Полилиния 16"/>
          <p:cNvSpPr/>
          <p:nvPr/>
        </p:nvSpPr>
        <p:spPr>
          <a:xfrm>
            <a:off x="4621396" y="4668753"/>
            <a:ext cx="2542320" cy="865154"/>
          </a:xfrm>
          <a:custGeom>
            <a:avLst/>
            <a:gdLst>
              <a:gd name="connsiteX0" fmla="*/ 0 w 2128385"/>
              <a:gd name="connsiteY0" fmla="*/ 99080 h 990804"/>
              <a:gd name="connsiteX1" fmla="*/ 99080 w 2128385"/>
              <a:gd name="connsiteY1" fmla="*/ 0 h 990804"/>
              <a:gd name="connsiteX2" fmla="*/ 2029305 w 2128385"/>
              <a:gd name="connsiteY2" fmla="*/ 0 h 990804"/>
              <a:gd name="connsiteX3" fmla="*/ 2128385 w 2128385"/>
              <a:gd name="connsiteY3" fmla="*/ 99080 h 990804"/>
              <a:gd name="connsiteX4" fmla="*/ 2128385 w 2128385"/>
              <a:gd name="connsiteY4" fmla="*/ 891724 h 990804"/>
              <a:gd name="connsiteX5" fmla="*/ 2029305 w 2128385"/>
              <a:gd name="connsiteY5" fmla="*/ 990804 h 990804"/>
              <a:gd name="connsiteX6" fmla="*/ 99080 w 2128385"/>
              <a:gd name="connsiteY6" fmla="*/ 990804 h 990804"/>
              <a:gd name="connsiteX7" fmla="*/ 0 w 2128385"/>
              <a:gd name="connsiteY7" fmla="*/ 891724 h 990804"/>
              <a:gd name="connsiteX8" fmla="*/ 0 w 2128385"/>
              <a:gd name="connsiteY8" fmla="*/ 99080 h 99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8385" h="990804">
                <a:moveTo>
                  <a:pt x="0" y="99080"/>
                </a:moveTo>
                <a:cubicBezTo>
                  <a:pt x="0" y="44360"/>
                  <a:pt x="44360" y="0"/>
                  <a:pt x="99080" y="0"/>
                </a:cubicBezTo>
                <a:lnTo>
                  <a:pt x="2029305" y="0"/>
                </a:lnTo>
                <a:cubicBezTo>
                  <a:pt x="2084025" y="0"/>
                  <a:pt x="2128385" y="44360"/>
                  <a:pt x="2128385" y="99080"/>
                </a:cubicBezTo>
                <a:lnTo>
                  <a:pt x="2128385" y="891724"/>
                </a:lnTo>
                <a:cubicBezTo>
                  <a:pt x="2128385" y="946444"/>
                  <a:pt x="2084025" y="990804"/>
                  <a:pt x="2029305" y="990804"/>
                </a:cubicBezTo>
                <a:lnTo>
                  <a:pt x="99080" y="990804"/>
                </a:lnTo>
                <a:cubicBezTo>
                  <a:pt x="44360" y="990804"/>
                  <a:pt x="0" y="946444"/>
                  <a:pt x="0" y="891724"/>
                </a:cubicBezTo>
                <a:lnTo>
                  <a:pt x="0" y="9908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4740" tIns="74740" rIns="74740" bIns="74740" numCol="1" spcCol="1270" anchor="ctr" anchorCtr="0">
            <a:noAutofit/>
          </a:bodyPr>
          <a:lstStyle/>
          <a:p>
            <a:pPr algn="ctr"/>
            <a:r>
              <a:rPr lang="ru-RU" sz="1200" dirty="0">
                <a:solidFill>
                  <a:prstClr val="black"/>
                </a:solidFill>
                <a:latin typeface="Times New Roman" panose="02020603050405020304" pitchFamily="18" charset="0"/>
                <a:cs typeface="Times New Roman" panose="02020603050405020304" pitchFamily="18" charset="0"/>
              </a:rPr>
              <a:t>Предупреждение детской беспризорности, </a:t>
            </a:r>
            <a:r>
              <a:rPr lang="ru-RU" sz="1200" dirty="0" smtClean="0">
                <a:solidFill>
                  <a:prstClr val="black"/>
                </a:solidFill>
                <a:latin typeface="Times New Roman" panose="02020603050405020304" pitchFamily="18" charset="0"/>
                <a:cs typeface="Times New Roman" panose="02020603050405020304" pitchFamily="18" charset="0"/>
              </a:rPr>
              <a:t>безнадзорности </a:t>
            </a:r>
            <a:r>
              <a:rPr lang="ru-RU" sz="1200" dirty="0">
                <a:solidFill>
                  <a:prstClr val="black"/>
                </a:solidFill>
                <a:latin typeface="Times New Roman" panose="02020603050405020304" pitchFamily="18" charset="0"/>
                <a:cs typeface="Times New Roman" panose="02020603050405020304" pitchFamily="18" charset="0"/>
              </a:rPr>
              <a:t>и правонарушений несовершеннолетних</a:t>
            </a:r>
          </a:p>
        </p:txBody>
      </p:sp>
      <p:sp>
        <p:nvSpPr>
          <p:cNvPr id="18" name="Полилиния 17"/>
          <p:cNvSpPr/>
          <p:nvPr/>
        </p:nvSpPr>
        <p:spPr>
          <a:xfrm>
            <a:off x="4620525" y="5593776"/>
            <a:ext cx="2543117" cy="515338"/>
          </a:xfrm>
          <a:custGeom>
            <a:avLst/>
            <a:gdLst>
              <a:gd name="connsiteX0" fmla="*/ 0 w 2113338"/>
              <a:gd name="connsiteY0" fmla="*/ 51534 h 515338"/>
              <a:gd name="connsiteX1" fmla="*/ 51534 w 2113338"/>
              <a:gd name="connsiteY1" fmla="*/ 0 h 515338"/>
              <a:gd name="connsiteX2" fmla="*/ 2061804 w 2113338"/>
              <a:gd name="connsiteY2" fmla="*/ 0 h 515338"/>
              <a:gd name="connsiteX3" fmla="*/ 2113338 w 2113338"/>
              <a:gd name="connsiteY3" fmla="*/ 51534 h 515338"/>
              <a:gd name="connsiteX4" fmla="*/ 2113338 w 2113338"/>
              <a:gd name="connsiteY4" fmla="*/ 463804 h 515338"/>
              <a:gd name="connsiteX5" fmla="*/ 2061804 w 2113338"/>
              <a:gd name="connsiteY5" fmla="*/ 515338 h 515338"/>
              <a:gd name="connsiteX6" fmla="*/ 51534 w 2113338"/>
              <a:gd name="connsiteY6" fmla="*/ 515338 h 515338"/>
              <a:gd name="connsiteX7" fmla="*/ 0 w 2113338"/>
              <a:gd name="connsiteY7" fmla="*/ 463804 h 515338"/>
              <a:gd name="connsiteX8" fmla="*/ 0 w 2113338"/>
              <a:gd name="connsiteY8" fmla="*/ 51534 h 51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338" h="515338">
                <a:moveTo>
                  <a:pt x="0" y="51534"/>
                </a:moveTo>
                <a:cubicBezTo>
                  <a:pt x="0" y="23073"/>
                  <a:pt x="23073" y="0"/>
                  <a:pt x="51534" y="0"/>
                </a:cubicBezTo>
                <a:lnTo>
                  <a:pt x="2061804" y="0"/>
                </a:lnTo>
                <a:cubicBezTo>
                  <a:pt x="2090265" y="0"/>
                  <a:pt x="2113338" y="23073"/>
                  <a:pt x="2113338" y="51534"/>
                </a:cubicBezTo>
                <a:lnTo>
                  <a:pt x="2113338" y="463804"/>
                </a:lnTo>
                <a:cubicBezTo>
                  <a:pt x="2113338" y="492265"/>
                  <a:pt x="2090265" y="515338"/>
                  <a:pt x="2061804" y="515338"/>
                </a:cubicBezTo>
                <a:lnTo>
                  <a:pt x="51534" y="515338"/>
                </a:lnTo>
                <a:cubicBezTo>
                  <a:pt x="23073" y="515338"/>
                  <a:pt x="0" y="492265"/>
                  <a:pt x="0" y="463804"/>
                </a:cubicBezTo>
                <a:lnTo>
                  <a:pt x="0" y="51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0814" tIns="60814" rIns="60814" bIns="60814" numCol="1" spcCol="1270" anchor="ctr" anchorCtr="0">
            <a:noAutofit/>
          </a:bodyPr>
          <a:lstStyle/>
          <a:p>
            <a:pPr algn="ctr" defTabSz="533400" fontAlgn="base">
              <a:lnSpc>
                <a:spcPct val="90000"/>
              </a:lnSpc>
              <a:spcBef>
                <a:spcPct val="0"/>
              </a:spcBef>
              <a:spcAft>
                <a:spcPct val="35000"/>
              </a:spcAft>
            </a:pPr>
            <a:r>
              <a:rPr lang="ru-RU" sz="1200" dirty="0">
                <a:solidFill>
                  <a:prstClr val="black"/>
                </a:solidFill>
                <a:latin typeface="Times New Roman" panose="02020603050405020304" pitchFamily="18" charset="0"/>
                <a:cs typeface="Times New Roman" panose="02020603050405020304" pitchFamily="18" charset="0"/>
              </a:rPr>
              <a:t>Обеспечение реализации государственной программы</a:t>
            </a:r>
          </a:p>
        </p:txBody>
      </p:sp>
      <p:sp>
        <p:nvSpPr>
          <p:cNvPr id="14" name="Заголовок 1"/>
          <p:cNvSpPr txBox="1">
            <a:spLocks/>
          </p:cNvSpPr>
          <p:nvPr/>
        </p:nvSpPr>
        <p:spPr>
          <a:xfrm>
            <a:off x="27086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6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Республики</a:t>
            </a:r>
          </a:p>
          <a:p>
            <a:pPr marL="0" indent="0" algn="l">
              <a:buClr>
                <a:srgbClr val="F14124">
                  <a:lumMod val="75000"/>
                </a:srgbClr>
              </a:buClr>
              <a:buNone/>
            </a:pPr>
            <a:r>
              <a:rPr lang="ru-RU" sz="1600" dirty="0">
                <a:solidFill>
                  <a:schemeClr val="tx1"/>
                </a:solidFill>
                <a:effectLst/>
                <a:latin typeface="Times New Roman" panose="02020603050405020304" pitchFamily="18" charset="0"/>
                <a:cs typeface="Times New Roman" panose="02020603050405020304" pitchFamily="18" charset="0"/>
              </a:rPr>
              <a:t>«Обеспечение общественного порядка и противодействие преступности</a:t>
            </a:r>
            <a:r>
              <a:rPr lang="ru-RU" sz="1600" dirty="0" smtClean="0">
                <a:solidFill>
                  <a:schemeClr val="tx1"/>
                </a:solidFill>
                <a:effectLst/>
                <a:latin typeface="Times New Roman" panose="02020603050405020304" pitchFamily="18" charset="0"/>
                <a:cs typeface="Times New Roman" panose="02020603050405020304" pitchFamily="18" charset="0"/>
              </a:rPr>
              <a:t>»</a:t>
            </a:r>
            <a:endParaRPr lang="ru-RU" sz="1800" dirty="0">
              <a:solidFill>
                <a:prstClr val="black"/>
              </a:solidFill>
              <a:effectLst/>
              <a:latin typeface="Times New Roman" panose="02020603050405020304" pitchFamily="18" charset="0"/>
              <a:cs typeface="Times New Roman" panose="02020603050405020304" pitchFamily="18" charset="0"/>
            </a:endParaRPr>
          </a:p>
        </p:txBody>
      </p:sp>
      <p:cxnSp>
        <p:nvCxnSpPr>
          <p:cNvPr id="15" name="Прямая соединительная линия 1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Полилиния 30"/>
          <p:cNvSpPr/>
          <p:nvPr/>
        </p:nvSpPr>
        <p:spPr>
          <a:xfrm>
            <a:off x="7323364" y="2715044"/>
            <a:ext cx="695675" cy="396411"/>
          </a:xfrm>
          <a:custGeom>
            <a:avLst/>
            <a:gdLst>
              <a:gd name="connsiteX0" fmla="*/ 0 w 655572"/>
              <a:gd name="connsiteY0" fmla="*/ 39641 h 396411"/>
              <a:gd name="connsiteX1" fmla="*/ 39641 w 655572"/>
              <a:gd name="connsiteY1" fmla="*/ 0 h 396411"/>
              <a:gd name="connsiteX2" fmla="*/ 615931 w 655572"/>
              <a:gd name="connsiteY2" fmla="*/ 0 h 396411"/>
              <a:gd name="connsiteX3" fmla="*/ 655572 w 655572"/>
              <a:gd name="connsiteY3" fmla="*/ 39641 h 396411"/>
              <a:gd name="connsiteX4" fmla="*/ 655572 w 655572"/>
              <a:gd name="connsiteY4" fmla="*/ 356770 h 396411"/>
              <a:gd name="connsiteX5" fmla="*/ 615931 w 655572"/>
              <a:gd name="connsiteY5" fmla="*/ 396411 h 396411"/>
              <a:gd name="connsiteX6" fmla="*/ 39641 w 655572"/>
              <a:gd name="connsiteY6" fmla="*/ 396411 h 396411"/>
              <a:gd name="connsiteX7" fmla="*/ 0 w 655572"/>
              <a:gd name="connsiteY7" fmla="*/ 356770 h 396411"/>
              <a:gd name="connsiteX8" fmla="*/ 0 w 655572"/>
              <a:gd name="connsiteY8" fmla="*/ 39641 h 39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72" h="396411">
                <a:moveTo>
                  <a:pt x="0" y="39641"/>
                </a:moveTo>
                <a:cubicBezTo>
                  <a:pt x="0" y="17748"/>
                  <a:pt x="17748" y="0"/>
                  <a:pt x="39641" y="0"/>
                </a:cubicBezTo>
                <a:lnTo>
                  <a:pt x="615931" y="0"/>
                </a:lnTo>
                <a:cubicBezTo>
                  <a:pt x="637824" y="0"/>
                  <a:pt x="655572" y="17748"/>
                  <a:pt x="655572" y="39641"/>
                </a:cubicBezTo>
                <a:lnTo>
                  <a:pt x="655572" y="356770"/>
                </a:lnTo>
                <a:cubicBezTo>
                  <a:pt x="655572" y="378663"/>
                  <a:pt x="637824" y="396411"/>
                  <a:pt x="615931" y="396411"/>
                </a:cubicBezTo>
                <a:lnTo>
                  <a:pt x="39641" y="396411"/>
                </a:lnTo>
                <a:cubicBezTo>
                  <a:pt x="17748" y="396411"/>
                  <a:pt x="0" y="378663"/>
                  <a:pt x="0" y="356770"/>
                </a:cubicBezTo>
                <a:lnTo>
                  <a:pt x="0" y="3964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30" tIns="57330" rIns="57330" bIns="57330" numCol="1" spcCol="1270" anchor="ctr" anchorCtr="0">
            <a:noAutofit/>
          </a:bodyPr>
          <a:lstStyle/>
          <a:p>
            <a:pPr algn="ctr" defTabSz="5334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План</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7323364" y="3211931"/>
            <a:ext cx="690250" cy="273946"/>
          </a:xfrm>
          <a:custGeom>
            <a:avLst/>
            <a:gdLst>
              <a:gd name="connsiteX0" fmla="*/ 0 w 655567"/>
              <a:gd name="connsiteY0" fmla="*/ 55497 h 554966"/>
              <a:gd name="connsiteX1" fmla="*/ 55497 w 655567"/>
              <a:gd name="connsiteY1" fmla="*/ 0 h 554966"/>
              <a:gd name="connsiteX2" fmla="*/ 600070 w 655567"/>
              <a:gd name="connsiteY2" fmla="*/ 0 h 554966"/>
              <a:gd name="connsiteX3" fmla="*/ 655567 w 655567"/>
              <a:gd name="connsiteY3" fmla="*/ 55497 h 554966"/>
              <a:gd name="connsiteX4" fmla="*/ 655567 w 655567"/>
              <a:gd name="connsiteY4" fmla="*/ 499469 h 554966"/>
              <a:gd name="connsiteX5" fmla="*/ 600070 w 655567"/>
              <a:gd name="connsiteY5" fmla="*/ 554966 h 554966"/>
              <a:gd name="connsiteX6" fmla="*/ 55497 w 655567"/>
              <a:gd name="connsiteY6" fmla="*/ 554966 h 554966"/>
              <a:gd name="connsiteX7" fmla="*/ 0 w 655567"/>
              <a:gd name="connsiteY7" fmla="*/ 499469 h 554966"/>
              <a:gd name="connsiteX8" fmla="*/ 0 w 655567"/>
              <a:gd name="connsiteY8" fmla="*/ 55497 h 55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67" h="554966">
                <a:moveTo>
                  <a:pt x="0" y="55497"/>
                </a:moveTo>
                <a:cubicBezTo>
                  <a:pt x="0" y="24847"/>
                  <a:pt x="24847" y="0"/>
                  <a:pt x="55497" y="0"/>
                </a:cubicBezTo>
                <a:lnTo>
                  <a:pt x="600070" y="0"/>
                </a:lnTo>
                <a:cubicBezTo>
                  <a:pt x="630720" y="0"/>
                  <a:pt x="655567" y="24847"/>
                  <a:pt x="655567" y="55497"/>
                </a:cubicBezTo>
                <a:lnTo>
                  <a:pt x="655567" y="499469"/>
                </a:lnTo>
                <a:cubicBezTo>
                  <a:pt x="655567" y="530119"/>
                  <a:pt x="630720" y="554966"/>
                  <a:pt x="600070" y="554966"/>
                </a:cubicBezTo>
                <a:lnTo>
                  <a:pt x="55497" y="554966"/>
                </a:lnTo>
                <a:cubicBezTo>
                  <a:pt x="24847" y="554966"/>
                  <a:pt x="0" y="530119"/>
                  <a:pt x="0" y="499469"/>
                </a:cubicBezTo>
                <a:lnTo>
                  <a:pt x="0" y="554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1974" tIns="61974" rIns="61974" bIns="61974"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2,4</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3" name="Полилиния 32"/>
          <p:cNvSpPr/>
          <p:nvPr/>
        </p:nvSpPr>
        <p:spPr>
          <a:xfrm>
            <a:off x="7323364" y="3570645"/>
            <a:ext cx="695675" cy="1038240"/>
          </a:xfrm>
          <a:custGeom>
            <a:avLst/>
            <a:gdLst>
              <a:gd name="connsiteX0" fmla="*/ 0 w 660747"/>
              <a:gd name="connsiteY0" fmla="*/ 39599 h 395993"/>
              <a:gd name="connsiteX1" fmla="*/ 39599 w 660747"/>
              <a:gd name="connsiteY1" fmla="*/ 0 h 395993"/>
              <a:gd name="connsiteX2" fmla="*/ 621148 w 660747"/>
              <a:gd name="connsiteY2" fmla="*/ 0 h 395993"/>
              <a:gd name="connsiteX3" fmla="*/ 660747 w 660747"/>
              <a:gd name="connsiteY3" fmla="*/ 39599 h 395993"/>
              <a:gd name="connsiteX4" fmla="*/ 660747 w 660747"/>
              <a:gd name="connsiteY4" fmla="*/ 356394 h 395993"/>
              <a:gd name="connsiteX5" fmla="*/ 621148 w 660747"/>
              <a:gd name="connsiteY5" fmla="*/ 395993 h 395993"/>
              <a:gd name="connsiteX6" fmla="*/ 39599 w 660747"/>
              <a:gd name="connsiteY6" fmla="*/ 395993 h 395993"/>
              <a:gd name="connsiteX7" fmla="*/ 0 w 660747"/>
              <a:gd name="connsiteY7" fmla="*/ 356394 h 395993"/>
              <a:gd name="connsiteX8" fmla="*/ 0 w 660747"/>
              <a:gd name="connsiteY8" fmla="*/ 39599 h 39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747" h="395993">
                <a:moveTo>
                  <a:pt x="0" y="39599"/>
                </a:moveTo>
                <a:cubicBezTo>
                  <a:pt x="0" y="17729"/>
                  <a:pt x="17729" y="0"/>
                  <a:pt x="39599" y="0"/>
                </a:cubicBezTo>
                <a:lnTo>
                  <a:pt x="621148" y="0"/>
                </a:lnTo>
                <a:cubicBezTo>
                  <a:pt x="643018" y="0"/>
                  <a:pt x="660747" y="17729"/>
                  <a:pt x="660747" y="39599"/>
                </a:cubicBezTo>
                <a:lnTo>
                  <a:pt x="660747" y="356394"/>
                </a:lnTo>
                <a:cubicBezTo>
                  <a:pt x="660747" y="378264"/>
                  <a:pt x="643018" y="395993"/>
                  <a:pt x="621148" y="395993"/>
                </a:cubicBezTo>
                <a:lnTo>
                  <a:pt x="39599" y="395993"/>
                </a:lnTo>
                <a:cubicBezTo>
                  <a:pt x="17729" y="395993"/>
                  <a:pt x="0" y="378264"/>
                  <a:pt x="0" y="356394"/>
                </a:cubicBezTo>
                <a:lnTo>
                  <a:pt x="0" y="3959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18" tIns="57318" rIns="57318" bIns="57318"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2,3</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7323364" y="4696037"/>
            <a:ext cx="681934" cy="844283"/>
          </a:xfrm>
          <a:custGeom>
            <a:avLst/>
            <a:gdLst>
              <a:gd name="connsiteX0" fmla="*/ 0 w 657498"/>
              <a:gd name="connsiteY0" fmla="*/ 65750 h 968106"/>
              <a:gd name="connsiteX1" fmla="*/ 65750 w 657498"/>
              <a:gd name="connsiteY1" fmla="*/ 0 h 968106"/>
              <a:gd name="connsiteX2" fmla="*/ 591748 w 657498"/>
              <a:gd name="connsiteY2" fmla="*/ 0 h 968106"/>
              <a:gd name="connsiteX3" fmla="*/ 657498 w 657498"/>
              <a:gd name="connsiteY3" fmla="*/ 65750 h 968106"/>
              <a:gd name="connsiteX4" fmla="*/ 657498 w 657498"/>
              <a:gd name="connsiteY4" fmla="*/ 902356 h 968106"/>
              <a:gd name="connsiteX5" fmla="*/ 591748 w 657498"/>
              <a:gd name="connsiteY5" fmla="*/ 968106 h 968106"/>
              <a:gd name="connsiteX6" fmla="*/ 65750 w 657498"/>
              <a:gd name="connsiteY6" fmla="*/ 968106 h 968106"/>
              <a:gd name="connsiteX7" fmla="*/ 0 w 657498"/>
              <a:gd name="connsiteY7" fmla="*/ 902356 h 968106"/>
              <a:gd name="connsiteX8" fmla="*/ 0 w 657498"/>
              <a:gd name="connsiteY8" fmla="*/ 65750 h 96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98" h="968106">
                <a:moveTo>
                  <a:pt x="0" y="65750"/>
                </a:moveTo>
                <a:cubicBezTo>
                  <a:pt x="0" y="29437"/>
                  <a:pt x="29437" y="0"/>
                  <a:pt x="65750" y="0"/>
                </a:cubicBezTo>
                <a:lnTo>
                  <a:pt x="591748" y="0"/>
                </a:lnTo>
                <a:cubicBezTo>
                  <a:pt x="628061" y="0"/>
                  <a:pt x="657498" y="29437"/>
                  <a:pt x="657498" y="65750"/>
                </a:cubicBezTo>
                <a:lnTo>
                  <a:pt x="657498" y="902356"/>
                </a:lnTo>
                <a:cubicBezTo>
                  <a:pt x="657498" y="938669"/>
                  <a:pt x="628061" y="968106"/>
                  <a:pt x="591748" y="968106"/>
                </a:cubicBezTo>
                <a:lnTo>
                  <a:pt x="65750" y="968106"/>
                </a:lnTo>
                <a:cubicBezTo>
                  <a:pt x="29437" y="968106"/>
                  <a:pt x="0" y="938669"/>
                  <a:pt x="0" y="902356"/>
                </a:cubicBezTo>
                <a:lnTo>
                  <a:pt x="0" y="6575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977" tIns="64977" rIns="64977" bIns="64977"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19,5</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7323364" y="5595991"/>
            <a:ext cx="695675" cy="513123"/>
          </a:xfrm>
          <a:custGeom>
            <a:avLst/>
            <a:gdLst>
              <a:gd name="connsiteX0" fmla="*/ 0 w 657498"/>
              <a:gd name="connsiteY0" fmla="*/ 51312 h 513123"/>
              <a:gd name="connsiteX1" fmla="*/ 51312 w 657498"/>
              <a:gd name="connsiteY1" fmla="*/ 0 h 513123"/>
              <a:gd name="connsiteX2" fmla="*/ 606186 w 657498"/>
              <a:gd name="connsiteY2" fmla="*/ 0 h 513123"/>
              <a:gd name="connsiteX3" fmla="*/ 657498 w 657498"/>
              <a:gd name="connsiteY3" fmla="*/ 51312 h 513123"/>
              <a:gd name="connsiteX4" fmla="*/ 657498 w 657498"/>
              <a:gd name="connsiteY4" fmla="*/ 461811 h 513123"/>
              <a:gd name="connsiteX5" fmla="*/ 606186 w 657498"/>
              <a:gd name="connsiteY5" fmla="*/ 513123 h 513123"/>
              <a:gd name="connsiteX6" fmla="*/ 51312 w 657498"/>
              <a:gd name="connsiteY6" fmla="*/ 513123 h 513123"/>
              <a:gd name="connsiteX7" fmla="*/ 0 w 657498"/>
              <a:gd name="connsiteY7" fmla="*/ 461811 h 513123"/>
              <a:gd name="connsiteX8" fmla="*/ 0 w 657498"/>
              <a:gd name="connsiteY8" fmla="*/ 51312 h 51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98" h="513123">
                <a:moveTo>
                  <a:pt x="0" y="51312"/>
                </a:moveTo>
                <a:cubicBezTo>
                  <a:pt x="0" y="22973"/>
                  <a:pt x="22973" y="0"/>
                  <a:pt x="51312" y="0"/>
                </a:cubicBezTo>
                <a:lnTo>
                  <a:pt x="606186" y="0"/>
                </a:lnTo>
                <a:cubicBezTo>
                  <a:pt x="634525" y="0"/>
                  <a:pt x="657498" y="22973"/>
                  <a:pt x="657498" y="51312"/>
                </a:cubicBezTo>
                <a:lnTo>
                  <a:pt x="657498" y="461811"/>
                </a:lnTo>
                <a:cubicBezTo>
                  <a:pt x="657498" y="490150"/>
                  <a:pt x="634525" y="513123"/>
                  <a:pt x="606186" y="513123"/>
                </a:cubicBezTo>
                <a:lnTo>
                  <a:pt x="51312" y="513123"/>
                </a:lnTo>
                <a:cubicBezTo>
                  <a:pt x="22973" y="513123"/>
                  <a:pt x="0" y="490150"/>
                  <a:pt x="0" y="461811"/>
                </a:cubicBezTo>
                <a:lnTo>
                  <a:pt x="0" y="5131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0749" tIns="60749" rIns="60749" bIns="60749"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0,2</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3923" y="766942"/>
            <a:ext cx="1432029" cy="1294332"/>
          </a:xfrm>
          <a:prstGeom prst="rect">
            <a:avLst/>
          </a:prstGeom>
          <a:ln>
            <a:noFill/>
          </a:ln>
          <a:effectLst>
            <a:softEdge rad="112500"/>
          </a:effectLst>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5952" y="766942"/>
            <a:ext cx="1386367" cy="1278039"/>
          </a:xfrm>
          <a:prstGeom prst="rect">
            <a:avLst/>
          </a:prstGeom>
          <a:ln>
            <a:noFill/>
          </a:ln>
          <a:effectLst>
            <a:softEdge rad="112500"/>
          </a:effectLst>
        </p:spPr>
      </p:pic>
      <p:pic>
        <p:nvPicPr>
          <p:cNvPr id="16" name="Рисунок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5641" y="774305"/>
            <a:ext cx="1346228" cy="1263312"/>
          </a:xfrm>
          <a:prstGeom prst="rect">
            <a:avLst/>
          </a:prstGeom>
          <a:ln>
            <a:noFill/>
          </a:ln>
          <a:effectLst>
            <a:softEdge rad="112500"/>
          </a:effectLst>
        </p:spPr>
      </p:pic>
      <p:sp>
        <p:nvSpPr>
          <p:cNvPr id="7" name="Номер слайда 6"/>
          <p:cNvSpPr>
            <a:spLocks noGrp="1"/>
          </p:cNvSpPr>
          <p:nvPr>
            <p:ph type="sldNum" sz="quarter" idx="12"/>
          </p:nvPr>
        </p:nvSpPr>
        <p:spPr/>
        <p:txBody>
          <a:bodyPr/>
          <a:lstStyle/>
          <a:p>
            <a:pPr>
              <a:defRPr/>
            </a:pPr>
            <a:fld id="{8135DCAC-F131-4C56-82C1-BB591457AF70}" type="slidenum">
              <a:rPr lang="ru-RU" smtClean="0"/>
              <a:pPr>
                <a:defRPr/>
              </a:pPr>
              <a:t>60</a:t>
            </a:fld>
            <a:endParaRPr lang="ru-RU" dirty="0"/>
          </a:p>
        </p:txBody>
      </p:sp>
      <p:sp>
        <p:nvSpPr>
          <p:cNvPr id="38" name="Полилиния 37"/>
          <p:cNvSpPr/>
          <p:nvPr/>
        </p:nvSpPr>
        <p:spPr>
          <a:xfrm>
            <a:off x="8168131" y="2720828"/>
            <a:ext cx="768575" cy="396411"/>
          </a:xfrm>
          <a:custGeom>
            <a:avLst/>
            <a:gdLst>
              <a:gd name="connsiteX0" fmla="*/ 0 w 655572"/>
              <a:gd name="connsiteY0" fmla="*/ 39641 h 396411"/>
              <a:gd name="connsiteX1" fmla="*/ 39641 w 655572"/>
              <a:gd name="connsiteY1" fmla="*/ 0 h 396411"/>
              <a:gd name="connsiteX2" fmla="*/ 615931 w 655572"/>
              <a:gd name="connsiteY2" fmla="*/ 0 h 396411"/>
              <a:gd name="connsiteX3" fmla="*/ 655572 w 655572"/>
              <a:gd name="connsiteY3" fmla="*/ 39641 h 396411"/>
              <a:gd name="connsiteX4" fmla="*/ 655572 w 655572"/>
              <a:gd name="connsiteY4" fmla="*/ 356770 h 396411"/>
              <a:gd name="connsiteX5" fmla="*/ 615931 w 655572"/>
              <a:gd name="connsiteY5" fmla="*/ 396411 h 396411"/>
              <a:gd name="connsiteX6" fmla="*/ 39641 w 655572"/>
              <a:gd name="connsiteY6" fmla="*/ 396411 h 396411"/>
              <a:gd name="connsiteX7" fmla="*/ 0 w 655572"/>
              <a:gd name="connsiteY7" fmla="*/ 356770 h 396411"/>
              <a:gd name="connsiteX8" fmla="*/ 0 w 655572"/>
              <a:gd name="connsiteY8" fmla="*/ 39641 h 39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72" h="396411">
                <a:moveTo>
                  <a:pt x="0" y="39641"/>
                </a:moveTo>
                <a:cubicBezTo>
                  <a:pt x="0" y="17748"/>
                  <a:pt x="17748" y="0"/>
                  <a:pt x="39641" y="0"/>
                </a:cubicBezTo>
                <a:lnTo>
                  <a:pt x="615931" y="0"/>
                </a:lnTo>
                <a:cubicBezTo>
                  <a:pt x="637824" y="0"/>
                  <a:pt x="655572" y="17748"/>
                  <a:pt x="655572" y="39641"/>
                </a:cubicBezTo>
                <a:lnTo>
                  <a:pt x="655572" y="356770"/>
                </a:lnTo>
                <a:cubicBezTo>
                  <a:pt x="655572" y="378663"/>
                  <a:pt x="637824" y="396411"/>
                  <a:pt x="615931" y="396411"/>
                </a:cubicBezTo>
                <a:lnTo>
                  <a:pt x="39641" y="396411"/>
                </a:lnTo>
                <a:cubicBezTo>
                  <a:pt x="17748" y="396411"/>
                  <a:pt x="0" y="378663"/>
                  <a:pt x="0" y="356770"/>
                </a:cubicBezTo>
                <a:lnTo>
                  <a:pt x="0" y="3964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30" tIns="57330" rIns="57330" bIns="57330" numCol="1" spcCol="1270" anchor="ctr" anchorCtr="0">
            <a:noAutofit/>
          </a:bodyPr>
          <a:lstStyle/>
          <a:p>
            <a:pPr algn="ctr" defTabSz="5334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8168131" y="5595991"/>
            <a:ext cx="763267" cy="513123"/>
          </a:xfrm>
          <a:custGeom>
            <a:avLst/>
            <a:gdLst>
              <a:gd name="connsiteX0" fmla="*/ 0 w 657498"/>
              <a:gd name="connsiteY0" fmla="*/ 51312 h 513123"/>
              <a:gd name="connsiteX1" fmla="*/ 51312 w 657498"/>
              <a:gd name="connsiteY1" fmla="*/ 0 h 513123"/>
              <a:gd name="connsiteX2" fmla="*/ 606186 w 657498"/>
              <a:gd name="connsiteY2" fmla="*/ 0 h 513123"/>
              <a:gd name="connsiteX3" fmla="*/ 657498 w 657498"/>
              <a:gd name="connsiteY3" fmla="*/ 51312 h 513123"/>
              <a:gd name="connsiteX4" fmla="*/ 657498 w 657498"/>
              <a:gd name="connsiteY4" fmla="*/ 461811 h 513123"/>
              <a:gd name="connsiteX5" fmla="*/ 606186 w 657498"/>
              <a:gd name="connsiteY5" fmla="*/ 513123 h 513123"/>
              <a:gd name="connsiteX6" fmla="*/ 51312 w 657498"/>
              <a:gd name="connsiteY6" fmla="*/ 513123 h 513123"/>
              <a:gd name="connsiteX7" fmla="*/ 0 w 657498"/>
              <a:gd name="connsiteY7" fmla="*/ 461811 h 513123"/>
              <a:gd name="connsiteX8" fmla="*/ 0 w 657498"/>
              <a:gd name="connsiteY8" fmla="*/ 51312 h 51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98" h="513123">
                <a:moveTo>
                  <a:pt x="0" y="51312"/>
                </a:moveTo>
                <a:cubicBezTo>
                  <a:pt x="0" y="22973"/>
                  <a:pt x="22973" y="0"/>
                  <a:pt x="51312" y="0"/>
                </a:cubicBezTo>
                <a:lnTo>
                  <a:pt x="606186" y="0"/>
                </a:lnTo>
                <a:cubicBezTo>
                  <a:pt x="634525" y="0"/>
                  <a:pt x="657498" y="22973"/>
                  <a:pt x="657498" y="51312"/>
                </a:cubicBezTo>
                <a:lnTo>
                  <a:pt x="657498" y="461811"/>
                </a:lnTo>
                <a:cubicBezTo>
                  <a:pt x="657498" y="490150"/>
                  <a:pt x="634525" y="513123"/>
                  <a:pt x="606186" y="513123"/>
                </a:cubicBezTo>
                <a:lnTo>
                  <a:pt x="51312" y="513123"/>
                </a:lnTo>
                <a:cubicBezTo>
                  <a:pt x="22973" y="513123"/>
                  <a:pt x="0" y="490150"/>
                  <a:pt x="0" y="461811"/>
                </a:cubicBezTo>
                <a:lnTo>
                  <a:pt x="0" y="5131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0749" tIns="60749" rIns="60749" bIns="60749"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0,2</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8168131" y="4689624"/>
            <a:ext cx="768575" cy="844283"/>
          </a:xfrm>
          <a:custGeom>
            <a:avLst/>
            <a:gdLst>
              <a:gd name="connsiteX0" fmla="*/ 0 w 657498"/>
              <a:gd name="connsiteY0" fmla="*/ 65750 h 968106"/>
              <a:gd name="connsiteX1" fmla="*/ 65750 w 657498"/>
              <a:gd name="connsiteY1" fmla="*/ 0 h 968106"/>
              <a:gd name="connsiteX2" fmla="*/ 591748 w 657498"/>
              <a:gd name="connsiteY2" fmla="*/ 0 h 968106"/>
              <a:gd name="connsiteX3" fmla="*/ 657498 w 657498"/>
              <a:gd name="connsiteY3" fmla="*/ 65750 h 968106"/>
              <a:gd name="connsiteX4" fmla="*/ 657498 w 657498"/>
              <a:gd name="connsiteY4" fmla="*/ 902356 h 968106"/>
              <a:gd name="connsiteX5" fmla="*/ 591748 w 657498"/>
              <a:gd name="connsiteY5" fmla="*/ 968106 h 968106"/>
              <a:gd name="connsiteX6" fmla="*/ 65750 w 657498"/>
              <a:gd name="connsiteY6" fmla="*/ 968106 h 968106"/>
              <a:gd name="connsiteX7" fmla="*/ 0 w 657498"/>
              <a:gd name="connsiteY7" fmla="*/ 902356 h 968106"/>
              <a:gd name="connsiteX8" fmla="*/ 0 w 657498"/>
              <a:gd name="connsiteY8" fmla="*/ 65750 h 96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98" h="968106">
                <a:moveTo>
                  <a:pt x="0" y="65750"/>
                </a:moveTo>
                <a:cubicBezTo>
                  <a:pt x="0" y="29437"/>
                  <a:pt x="29437" y="0"/>
                  <a:pt x="65750" y="0"/>
                </a:cubicBezTo>
                <a:lnTo>
                  <a:pt x="591748" y="0"/>
                </a:lnTo>
                <a:cubicBezTo>
                  <a:pt x="628061" y="0"/>
                  <a:pt x="657498" y="29437"/>
                  <a:pt x="657498" y="65750"/>
                </a:cubicBezTo>
                <a:lnTo>
                  <a:pt x="657498" y="902356"/>
                </a:lnTo>
                <a:cubicBezTo>
                  <a:pt x="657498" y="938669"/>
                  <a:pt x="628061" y="968106"/>
                  <a:pt x="591748" y="968106"/>
                </a:cubicBezTo>
                <a:lnTo>
                  <a:pt x="65750" y="968106"/>
                </a:lnTo>
                <a:cubicBezTo>
                  <a:pt x="29437" y="968106"/>
                  <a:pt x="0" y="938669"/>
                  <a:pt x="0" y="902356"/>
                </a:cubicBezTo>
                <a:lnTo>
                  <a:pt x="0" y="6575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977" tIns="64977" rIns="64977" bIns="64977"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19,4</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8168131" y="3579789"/>
            <a:ext cx="768575" cy="1038240"/>
          </a:xfrm>
          <a:custGeom>
            <a:avLst/>
            <a:gdLst>
              <a:gd name="connsiteX0" fmla="*/ 0 w 660747"/>
              <a:gd name="connsiteY0" fmla="*/ 39599 h 395993"/>
              <a:gd name="connsiteX1" fmla="*/ 39599 w 660747"/>
              <a:gd name="connsiteY1" fmla="*/ 0 h 395993"/>
              <a:gd name="connsiteX2" fmla="*/ 621148 w 660747"/>
              <a:gd name="connsiteY2" fmla="*/ 0 h 395993"/>
              <a:gd name="connsiteX3" fmla="*/ 660747 w 660747"/>
              <a:gd name="connsiteY3" fmla="*/ 39599 h 395993"/>
              <a:gd name="connsiteX4" fmla="*/ 660747 w 660747"/>
              <a:gd name="connsiteY4" fmla="*/ 356394 h 395993"/>
              <a:gd name="connsiteX5" fmla="*/ 621148 w 660747"/>
              <a:gd name="connsiteY5" fmla="*/ 395993 h 395993"/>
              <a:gd name="connsiteX6" fmla="*/ 39599 w 660747"/>
              <a:gd name="connsiteY6" fmla="*/ 395993 h 395993"/>
              <a:gd name="connsiteX7" fmla="*/ 0 w 660747"/>
              <a:gd name="connsiteY7" fmla="*/ 356394 h 395993"/>
              <a:gd name="connsiteX8" fmla="*/ 0 w 660747"/>
              <a:gd name="connsiteY8" fmla="*/ 39599 h 39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747" h="395993">
                <a:moveTo>
                  <a:pt x="0" y="39599"/>
                </a:moveTo>
                <a:cubicBezTo>
                  <a:pt x="0" y="17729"/>
                  <a:pt x="17729" y="0"/>
                  <a:pt x="39599" y="0"/>
                </a:cubicBezTo>
                <a:lnTo>
                  <a:pt x="621148" y="0"/>
                </a:lnTo>
                <a:cubicBezTo>
                  <a:pt x="643018" y="0"/>
                  <a:pt x="660747" y="17729"/>
                  <a:pt x="660747" y="39599"/>
                </a:cubicBezTo>
                <a:lnTo>
                  <a:pt x="660747" y="356394"/>
                </a:lnTo>
                <a:cubicBezTo>
                  <a:pt x="660747" y="378264"/>
                  <a:pt x="643018" y="395993"/>
                  <a:pt x="621148" y="395993"/>
                </a:cubicBezTo>
                <a:lnTo>
                  <a:pt x="39599" y="395993"/>
                </a:lnTo>
                <a:cubicBezTo>
                  <a:pt x="17729" y="395993"/>
                  <a:pt x="0" y="378264"/>
                  <a:pt x="0" y="356394"/>
                </a:cubicBezTo>
                <a:lnTo>
                  <a:pt x="0" y="3959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18" tIns="57318" rIns="57318" bIns="57318"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1,7</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8168131" y="3230134"/>
            <a:ext cx="768575" cy="273946"/>
          </a:xfrm>
          <a:custGeom>
            <a:avLst/>
            <a:gdLst>
              <a:gd name="connsiteX0" fmla="*/ 0 w 655567"/>
              <a:gd name="connsiteY0" fmla="*/ 55497 h 554966"/>
              <a:gd name="connsiteX1" fmla="*/ 55497 w 655567"/>
              <a:gd name="connsiteY1" fmla="*/ 0 h 554966"/>
              <a:gd name="connsiteX2" fmla="*/ 600070 w 655567"/>
              <a:gd name="connsiteY2" fmla="*/ 0 h 554966"/>
              <a:gd name="connsiteX3" fmla="*/ 655567 w 655567"/>
              <a:gd name="connsiteY3" fmla="*/ 55497 h 554966"/>
              <a:gd name="connsiteX4" fmla="*/ 655567 w 655567"/>
              <a:gd name="connsiteY4" fmla="*/ 499469 h 554966"/>
              <a:gd name="connsiteX5" fmla="*/ 600070 w 655567"/>
              <a:gd name="connsiteY5" fmla="*/ 554966 h 554966"/>
              <a:gd name="connsiteX6" fmla="*/ 55497 w 655567"/>
              <a:gd name="connsiteY6" fmla="*/ 554966 h 554966"/>
              <a:gd name="connsiteX7" fmla="*/ 0 w 655567"/>
              <a:gd name="connsiteY7" fmla="*/ 499469 h 554966"/>
              <a:gd name="connsiteX8" fmla="*/ 0 w 655567"/>
              <a:gd name="connsiteY8" fmla="*/ 55497 h 55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67" h="554966">
                <a:moveTo>
                  <a:pt x="0" y="55497"/>
                </a:moveTo>
                <a:cubicBezTo>
                  <a:pt x="0" y="24847"/>
                  <a:pt x="24847" y="0"/>
                  <a:pt x="55497" y="0"/>
                </a:cubicBezTo>
                <a:lnTo>
                  <a:pt x="600070" y="0"/>
                </a:lnTo>
                <a:cubicBezTo>
                  <a:pt x="630720" y="0"/>
                  <a:pt x="655567" y="24847"/>
                  <a:pt x="655567" y="55497"/>
                </a:cubicBezTo>
                <a:lnTo>
                  <a:pt x="655567" y="499469"/>
                </a:lnTo>
                <a:cubicBezTo>
                  <a:pt x="655567" y="530119"/>
                  <a:pt x="630720" y="554966"/>
                  <a:pt x="600070" y="554966"/>
                </a:cubicBezTo>
                <a:lnTo>
                  <a:pt x="55497" y="554966"/>
                </a:lnTo>
                <a:cubicBezTo>
                  <a:pt x="24847" y="554966"/>
                  <a:pt x="0" y="530119"/>
                  <a:pt x="0" y="499469"/>
                </a:cubicBezTo>
                <a:lnTo>
                  <a:pt x="0" y="554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1974" tIns="61974" rIns="61974" bIns="61974"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2,4</a:t>
            </a:r>
            <a:endParaRPr lang="ru-RU"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61013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Рисунок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764704"/>
            <a:ext cx="3126557" cy="2304256"/>
          </a:xfrm>
          <a:prstGeom prst="rect">
            <a:avLst/>
          </a:prstGeom>
          <a:ln>
            <a:noFill/>
          </a:ln>
          <a:effectLst>
            <a:softEdge rad="112500"/>
          </a:effectLst>
        </p:spPr>
      </p:pic>
      <p:sp>
        <p:nvSpPr>
          <p:cNvPr id="4" name="Полилиния 3"/>
          <p:cNvSpPr/>
          <p:nvPr/>
        </p:nvSpPr>
        <p:spPr>
          <a:xfrm>
            <a:off x="5724128" y="1395879"/>
            <a:ext cx="3323719" cy="735023"/>
          </a:xfrm>
          <a:custGeom>
            <a:avLst/>
            <a:gdLst>
              <a:gd name="connsiteX0" fmla="*/ 0 w 3903032"/>
              <a:gd name="connsiteY0" fmla="*/ 73502 h 735023"/>
              <a:gd name="connsiteX1" fmla="*/ 73502 w 3903032"/>
              <a:gd name="connsiteY1" fmla="*/ 0 h 735023"/>
              <a:gd name="connsiteX2" fmla="*/ 3829530 w 3903032"/>
              <a:gd name="connsiteY2" fmla="*/ 0 h 735023"/>
              <a:gd name="connsiteX3" fmla="*/ 3903032 w 3903032"/>
              <a:gd name="connsiteY3" fmla="*/ 73502 h 735023"/>
              <a:gd name="connsiteX4" fmla="*/ 3903032 w 3903032"/>
              <a:gd name="connsiteY4" fmla="*/ 661521 h 735023"/>
              <a:gd name="connsiteX5" fmla="*/ 3829530 w 3903032"/>
              <a:gd name="connsiteY5" fmla="*/ 735023 h 735023"/>
              <a:gd name="connsiteX6" fmla="*/ 73502 w 3903032"/>
              <a:gd name="connsiteY6" fmla="*/ 735023 h 735023"/>
              <a:gd name="connsiteX7" fmla="*/ 0 w 3903032"/>
              <a:gd name="connsiteY7" fmla="*/ 661521 h 735023"/>
              <a:gd name="connsiteX8" fmla="*/ 0 w 3903032"/>
              <a:gd name="connsiteY8" fmla="*/ 73502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735023">
                <a:moveTo>
                  <a:pt x="0" y="73502"/>
                </a:moveTo>
                <a:cubicBezTo>
                  <a:pt x="0" y="32908"/>
                  <a:pt x="32908" y="0"/>
                  <a:pt x="73502" y="0"/>
                </a:cubicBezTo>
                <a:lnTo>
                  <a:pt x="3829530" y="0"/>
                </a:lnTo>
                <a:cubicBezTo>
                  <a:pt x="3870124" y="0"/>
                  <a:pt x="3903032" y="32908"/>
                  <a:pt x="3903032" y="73502"/>
                </a:cubicBezTo>
                <a:lnTo>
                  <a:pt x="3903032" y="661521"/>
                </a:lnTo>
                <a:cubicBezTo>
                  <a:pt x="3903032" y="702115"/>
                  <a:pt x="3870124" y="735023"/>
                  <a:pt x="3829530" y="735023"/>
                </a:cubicBezTo>
                <a:lnTo>
                  <a:pt x="73502" y="735023"/>
                </a:lnTo>
                <a:cubicBezTo>
                  <a:pt x="32908" y="735023"/>
                  <a:pt x="0" y="702115"/>
                  <a:pt x="0" y="661521"/>
                </a:cubicBezTo>
                <a:lnTo>
                  <a:pt x="0" y="73502"/>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74868" tIns="74868" rIns="74868" bIns="74868" numCol="1" spcCol="1270" anchor="ctr" anchorCtr="0">
            <a:noAutofit/>
          </a:bodyPr>
          <a:lstStyle/>
          <a:p>
            <a:pPr algn="ctr" defTabSz="622300" fontAlgn="base">
              <a:lnSpc>
                <a:spcPct val="90000"/>
              </a:lnSpc>
              <a:spcBef>
                <a:spcPct val="0"/>
              </a:spcBef>
              <a:spcAft>
                <a:spcPct val="3500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p>
        </p:txBody>
      </p:sp>
      <p:sp>
        <p:nvSpPr>
          <p:cNvPr id="25" name="Полилиния 24"/>
          <p:cNvSpPr/>
          <p:nvPr/>
        </p:nvSpPr>
        <p:spPr>
          <a:xfrm>
            <a:off x="5580112" y="2584160"/>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2021 план</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5580112" y="5167465"/>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9,3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5580112" y="3406707"/>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20,5</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5580112" y="4252368"/>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87,5</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6285093" y="2584160"/>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2021 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6285093" y="5167465"/>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3,9</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6285093" y="3404443"/>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10,8</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6285093" y="4261673"/>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67,8</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6990074" y="2584160"/>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6990074" y="5167465"/>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9,0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0" name="Полилиния 39"/>
          <p:cNvSpPr/>
          <p:nvPr/>
        </p:nvSpPr>
        <p:spPr>
          <a:xfrm>
            <a:off x="6990074" y="3406707"/>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20,4</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6990074" y="4261673"/>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85,0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03532" y="3391457"/>
            <a:ext cx="5404572" cy="72008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400" dirty="0">
                <a:solidFill>
                  <a:prstClr val="black"/>
                </a:solidFill>
                <a:latin typeface="Times New Roman" panose="02020603050405020304" pitchFamily="18" charset="0"/>
                <a:cs typeface="Times New Roman" panose="02020603050405020304" pitchFamily="18" charset="0"/>
              </a:rPr>
              <a:t>Доля преступлений, совершенных на улицах, в общем числе зарегистрированных </a:t>
            </a:r>
            <a:r>
              <a:rPr lang="ru-RU" sz="1400" dirty="0" smtClean="0">
                <a:solidFill>
                  <a:prstClr val="black"/>
                </a:solidFill>
                <a:latin typeface="Times New Roman" panose="02020603050405020304" pitchFamily="18" charset="0"/>
                <a:cs typeface="Times New Roman" panose="02020603050405020304" pitchFamily="18" charset="0"/>
              </a:rPr>
              <a:t>преступлений, </a:t>
            </a:r>
            <a:r>
              <a:rPr lang="ru-RU" sz="1200" i="1" dirty="0" smtClean="0">
                <a:solidFill>
                  <a:prstClr val="black"/>
                </a:solidFill>
                <a:latin typeface="Times New Roman" panose="02020603050405020304" pitchFamily="18" charset="0"/>
                <a:cs typeface="Times New Roman" panose="02020603050405020304" pitchFamily="18" charset="0"/>
              </a:rPr>
              <a:t>%</a:t>
            </a:r>
            <a:endParaRPr lang="ru-RU" sz="1400" i="1" dirty="0">
              <a:solidFill>
                <a:prstClr val="black"/>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103532" y="4251227"/>
            <a:ext cx="5404572" cy="70563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500" dirty="0">
                <a:solidFill>
                  <a:prstClr val="black"/>
                </a:solidFill>
                <a:latin typeface="Times New Roman" panose="02020603050405020304" pitchFamily="18" charset="0"/>
                <a:cs typeface="Times New Roman" panose="02020603050405020304" pitchFamily="18" charset="0"/>
              </a:rPr>
              <a:t>Распространенность преступлений в сфере незаконного оборота </a:t>
            </a:r>
            <a:r>
              <a:rPr lang="ru-RU" sz="1500" dirty="0" smtClean="0">
                <a:solidFill>
                  <a:prstClr val="black"/>
                </a:solidFill>
                <a:latin typeface="Times New Roman" panose="02020603050405020304" pitchFamily="18" charset="0"/>
                <a:cs typeface="Times New Roman" panose="02020603050405020304" pitchFamily="18" charset="0"/>
              </a:rPr>
              <a:t>наркотиков, </a:t>
            </a:r>
            <a:r>
              <a:rPr lang="ru-RU" sz="1200" i="1" dirty="0" smtClean="0">
                <a:solidFill>
                  <a:prstClr val="black"/>
                </a:solidFill>
                <a:latin typeface="Times New Roman" panose="02020603050405020304" pitchFamily="18" charset="0"/>
                <a:cs typeface="Times New Roman" panose="02020603050405020304" pitchFamily="18" charset="0"/>
              </a:rPr>
              <a:t>преступлений на 100 тыс. населения</a:t>
            </a:r>
            <a:endParaRPr lang="ru-RU" sz="1500" i="1" dirty="0">
              <a:solidFill>
                <a:prstClr val="black"/>
              </a:solidFill>
              <a:latin typeface="Times New Roman" panose="02020603050405020304" pitchFamily="18" charset="0"/>
              <a:cs typeface="Times New Roman" panose="02020603050405020304" pitchFamily="18" charset="0"/>
            </a:endParaRPr>
          </a:p>
        </p:txBody>
      </p:sp>
      <p:sp>
        <p:nvSpPr>
          <p:cNvPr id="33" name="Скругленный прямоугольник 32"/>
          <p:cNvSpPr/>
          <p:nvPr/>
        </p:nvSpPr>
        <p:spPr>
          <a:xfrm>
            <a:off x="103532" y="5135822"/>
            <a:ext cx="5404572" cy="74145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400" dirty="0">
                <a:solidFill>
                  <a:prstClr val="black"/>
                </a:solidFill>
                <a:latin typeface="Times New Roman" panose="02020603050405020304" pitchFamily="18" charset="0"/>
                <a:cs typeface="Times New Roman" panose="02020603050405020304" pitchFamily="18" charset="0"/>
              </a:rPr>
              <a:t>Число несовершеннолетних, совершивших преступления, в расчете на 1 тыс. несовершеннолетних в возрасте от 14 до 18 </a:t>
            </a:r>
            <a:r>
              <a:rPr lang="ru-RU" sz="1400" dirty="0" smtClean="0">
                <a:solidFill>
                  <a:prstClr val="black"/>
                </a:solidFill>
                <a:latin typeface="Times New Roman" panose="02020603050405020304" pitchFamily="18" charset="0"/>
                <a:cs typeface="Times New Roman" panose="02020603050405020304" pitchFamily="18" charset="0"/>
              </a:rPr>
              <a:t>лет, </a:t>
            </a:r>
            <a:r>
              <a:rPr lang="ru-RU" sz="1200" i="1" dirty="0">
                <a:solidFill>
                  <a:prstClr val="black"/>
                </a:solidFill>
                <a:latin typeface="Times New Roman" panose="02020603050405020304" pitchFamily="18" charset="0"/>
                <a:cs typeface="Times New Roman" panose="02020603050405020304" pitchFamily="18" charset="0"/>
              </a:rPr>
              <a:t>человек</a:t>
            </a:r>
          </a:p>
        </p:txBody>
      </p:sp>
      <p:sp>
        <p:nvSpPr>
          <p:cNvPr id="11" name="Скругленный прямоугольник 10"/>
          <p:cNvSpPr/>
          <p:nvPr/>
        </p:nvSpPr>
        <p:spPr>
          <a:xfrm>
            <a:off x="125891" y="2130902"/>
            <a:ext cx="2213861"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Основные индикаторы</a:t>
            </a:r>
          </a:p>
        </p:txBody>
      </p:sp>
      <p:sp>
        <p:nvSpPr>
          <p:cNvPr id="12" name="Заголовок 1"/>
          <p:cNvSpPr txBox="1">
            <a:spLocks/>
          </p:cNvSpPr>
          <p:nvPr/>
        </p:nvSpPr>
        <p:spPr>
          <a:xfrm>
            <a:off x="259728" y="0"/>
            <a:ext cx="72646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None/>
            </a:pPr>
            <a:r>
              <a:rPr lang="ru-RU" sz="16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Республики</a:t>
            </a:r>
          </a:p>
          <a:p>
            <a:pPr marL="0" indent="0" algn="l">
              <a:buClr>
                <a:srgbClr val="F14124">
                  <a:lumMod val="75000"/>
                </a:srgbClr>
              </a:buClr>
              <a:buNone/>
            </a:pPr>
            <a:r>
              <a:rPr lang="ru-RU" sz="1600" dirty="0">
                <a:solidFill>
                  <a:schemeClr val="tx1"/>
                </a:solidFill>
                <a:effectLst/>
                <a:latin typeface="Times New Roman" panose="02020603050405020304" pitchFamily="18" charset="0"/>
                <a:cs typeface="Times New Roman" panose="02020603050405020304" pitchFamily="18" charset="0"/>
              </a:rPr>
              <a:t>«Обеспечение общественного порядка и противодействие преступности»</a:t>
            </a: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2" name="Номер слайда 1"/>
          <p:cNvSpPr>
            <a:spLocks noGrp="1"/>
          </p:cNvSpPr>
          <p:nvPr>
            <p:ph type="sldNum" sz="quarter" idx="12"/>
          </p:nvPr>
        </p:nvSpPr>
        <p:spPr/>
        <p:txBody>
          <a:bodyPr/>
          <a:lstStyle/>
          <a:p>
            <a:pPr>
              <a:defRPr/>
            </a:pPr>
            <a:fld id="{8135DCAC-F131-4C56-82C1-BB591457AF70}" type="slidenum">
              <a:rPr lang="ru-RU" smtClean="0"/>
              <a:pPr>
                <a:defRPr/>
              </a:pPr>
              <a:t>61</a:t>
            </a:fld>
            <a:endParaRPr lang="ru-RU" dirty="0"/>
          </a:p>
        </p:txBody>
      </p:sp>
      <p:sp>
        <p:nvSpPr>
          <p:cNvPr id="29" name="Полилиния 28"/>
          <p:cNvSpPr/>
          <p:nvPr/>
        </p:nvSpPr>
        <p:spPr>
          <a:xfrm>
            <a:off x="7695055" y="2584160"/>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7695055" y="3406707"/>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6" name="Полилиния 35"/>
          <p:cNvSpPr/>
          <p:nvPr/>
        </p:nvSpPr>
        <p:spPr>
          <a:xfrm>
            <a:off x="7695055" y="4261673"/>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83,1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7" name="Полилиния 36"/>
          <p:cNvSpPr/>
          <p:nvPr/>
        </p:nvSpPr>
        <p:spPr>
          <a:xfrm>
            <a:off x="7695055" y="5167465"/>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8,7</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8400036" y="2584160"/>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2024</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8400036" y="3391457"/>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8400036" y="4244044"/>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82,4</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8400036" y="5167465"/>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8,4</a:t>
            </a:r>
            <a:endParaRPr lang="ru-RU" sz="1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45452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739888"/>
            <a:ext cx="2520280" cy="18864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ru-RU" dirty="0">
              <a:solidFill>
                <a:prstClr val="black"/>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ru-RU" dirty="0">
              <a:solidFill>
                <a:prstClr val="black"/>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07504" y="6230638"/>
            <a:ext cx="4104456" cy="400110"/>
          </a:xfrm>
          <a:prstGeom prst="rect">
            <a:avLst/>
          </a:prstGeom>
        </p:spPr>
        <p:txBody>
          <a:bodyPr wrap="square">
            <a:spAutoFit/>
          </a:bodyPr>
          <a:lstStyle/>
          <a:p>
            <a:pPr fontAlgn="base">
              <a:spcBef>
                <a:spcPct val="0"/>
              </a:spcBef>
              <a:spcAft>
                <a:spcPct val="0"/>
              </a:spcAft>
            </a:pPr>
            <a:endParaRPr lang="ru-RU" sz="1000" i="1" dirty="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endParaRPr lang="ru-RU" sz="1000" i="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47780" y="858547"/>
            <a:ext cx="5576348" cy="130416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600" b="1" i="1" dirty="0">
                <a:solidFill>
                  <a:prstClr val="black"/>
                </a:solidFill>
                <a:latin typeface="Times New Roman" panose="02020603050405020304" pitchFamily="18" charset="0"/>
                <a:cs typeface="Times New Roman" panose="02020603050405020304" pitchFamily="18" charset="0"/>
              </a:rPr>
              <a:t>Цель программы:</a:t>
            </a:r>
            <a:r>
              <a:rPr lang="ru-RU" sz="1600" dirty="0">
                <a:solidFill>
                  <a:prstClr val="black"/>
                </a:solidFill>
                <a:latin typeface="Times New Roman" panose="02020603050405020304" pitchFamily="18" charset="0"/>
                <a:cs typeface="Times New Roman" panose="02020603050405020304" pitchFamily="18" charset="0"/>
              </a:rPr>
              <a:t> </a:t>
            </a:r>
          </a:p>
          <a:p>
            <a:pPr marL="285750" indent="-285750" algn="just" fontAlgn="base">
              <a:spcBef>
                <a:spcPct val="0"/>
              </a:spcBef>
              <a:spcAft>
                <a:spcPct val="0"/>
              </a:spcAft>
              <a:buFont typeface="Wingdings" panose="05000000000000000000" pitchFamily="2" charset="2"/>
              <a:buChar char="v"/>
            </a:pPr>
            <a:r>
              <a:rPr lang="ru-RU" sz="1400" dirty="0">
                <a:solidFill>
                  <a:prstClr val="black"/>
                </a:solidFill>
                <a:latin typeface="Times New Roman" panose="02020603050405020304" pitchFamily="18" charset="0"/>
                <a:cs typeface="Times New Roman" panose="02020603050405020304" pitchFamily="18" charset="0"/>
              </a:rPr>
              <a:t>развитие на территории Чувашской Республики информационных и телекоммуникационных технологий в экономической, социально-политической, культурной и других сферах жизни общества</a:t>
            </a:r>
          </a:p>
        </p:txBody>
      </p:sp>
      <p:sp>
        <p:nvSpPr>
          <p:cNvPr id="6" name="TextBox 5"/>
          <p:cNvSpPr txBox="1"/>
          <p:nvPr/>
        </p:nvSpPr>
        <p:spPr>
          <a:xfrm>
            <a:off x="147780" y="2556956"/>
            <a:ext cx="4507516" cy="323165"/>
          </a:xfrm>
          <a:prstGeom prst="rect">
            <a:avLst/>
          </a:prstGeom>
          <a:noFill/>
        </p:spPr>
        <p:txBody>
          <a:bodyPr wrap="none" rtlCol="0">
            <a:spAutoFit/>
          </a:bodyPr>
          <a:lstStyle/>
          <a:p>
            <a:pPr fontAlgn="base">
              <a:spcBef>
                <a:spcPct val="0"/>
              </a:spcBef>
              <a:spcAft>
                <a:spcPct val="0"/>
              </a:spcAft>
            </a:pPr>
            <a:r>
              <a:rPr lang="ru-RU" sz="1500" b="1" dirty="0">
                <a:solidFill>
                  <a:prstClr val="black"/>
                </a:solidFill>
                <a:latin typeface="Times New Roman" panose="02020603050405020304" pitchFamily="18" charset="0"/>
                <a:cs typeface="Times New Roman" panose="02020603050405020304" pitchFamily="18" charset="0"/>
              </a:rPr>
              <a:t>Расходы республиканского бюджета, млн. </a:t>
            </a:r>
            <a:r>
              <a:rPr lang="ru-RU" sz="1500" b="1" dirty="0" smtClean="0">
                <a:solidFill>
                  <a:prstClr val="black"/>
                </a:solidFill>
                <a:latin typeface="Times New Roman" panose="02020603050405020304" pitchFamily="18" charset="0"/>
                <a:cs typeface="Times New Roman" panose="02020603050405020304" pitchFamily="18" charset="0"/>
              </a:rPr>
              <a:t>рублей.</a:t>
            </a:r>
            <a:endParaRPr lang="ru-RU" sz="15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12" name="Диаграмма 11"/>
          <p:cNvGraphicFramePr>
            <a:graphicFrameLocks/>
          </p:cNvGraphicFramePr>
          <p:nvPr>
            <p:extLst>
              <p:ext uri="{D42A27DB-BD31-4B8C-83A1-F6EECF244321}">
                <p14:modId xmlns:p14="http://schemas.microsoft.com/office/powerpoint/2010/main" val="1841802162"/>
              </p:ext>
            </p:extLst>
          </p:nvPr>
        </p:nvGraphicFramePr>
        <p:xfrm>
          <a:off x="147780" y="3156937"/>
          <a:ext cx="4784260" cy="3195319"/>
        </p:xfrm>
        <a:graphic>
          <a:graphicData uri="http://schemas.openxmlformats.org/drawingml/2006/chart">
            <c:chart xmlns:c="http://schemas.openxmlformats.org/drawingml/2006/chart" xmlns:r="http://schemas.openxmlformats.org/officeDocument/2006/relationships" r:id="rId4"/>
          </a:graphicData>
        </a:graphic>
      </p:graphicFrame>
      <p:sp>
        <p:nvSpPr>
          <p:cNvPr id="7" name="Номер слайда 6"/>
          <p:cNvSpPr>
            <a:spLocks noGrp="1"/>
          </p:cNvSpPr>
          <p:nvPr>
            <p:ph type="sldNum" sz="quarter" idx="12"/>
          </p:nvPr>
        </p:nvSpPr>
        <p:spPr/>
        <p:txBody>
          <a:bodyPr/>
          <a:lstStyle/>
          <a:p>
            <a:pPr>
              <a:defRPr/>
            </a:pPr>
            <a:r>
              <a:rPr lang="ru-RU" dirty="0" smtClean="0">
                <a:solidFill>
                  <a:prstClr val="black"/>
                </a:solidFill>
              </a:rPr>
              <a:t>62</a:t>
            </a:r>
            <a:endParaRPr lang="ru-RU" dirty="0">
              <a:solidFill>
                <a:prstClr val="black"/>
              </a:solidFill>
            </a:endParaRPr>
          </a:p>
        </p:txBody>
      </p:sp>
      <p:sp>
        <p:nvSpPr>
          <p:cNvPr id="3" name="Полилиния 2"/>
          <p:cNvSpPr/>
          <p:nvPr/>
        </p:nvSpPr>
        <p:spPr>
          <a:xfrm>
            <a:off x="5076055" y="2786941"/>
            <a:ext cx="3860651" cy="435104"/>
          </a:xfrm>
          <a:custGeom>
            <a:avLst/>
            <a:gdLst>
              <a:gd name="connsiteX0" fmla="*/ 0 w 3828284"/>
              <a:gd name="connsiteY0" fmla="*/ 43510 h 435104"/>
              <a:gd name="connsiteX1" fmla="*/ 43510 w 3828284"/>
              <a:gd name="connsiteY1" fmla="*/ 0 h 435104"/>
              <a:gd name="connsiteX2" fmla="*/ 3784774 w 3828284"/>
              <a:gd name="connsiteY2" fmla="*/ 0 h 435104"/>
              <a:gd name="connsiteX3" fmla="*/ 3828284 w 3828284"/>
              <a:gd name="connsiteY3" fmla="*/ 43510 h 435104"/>
              <a:gd name="connsiteX4" fmla="*/ 3828284 w 3828284"/>
              <a:gd name="connsiteY4" fmla="*/ 391594 h 435104"/>
              <a:gd name="connsiteX5" fmla="*/ 3784774 w 3828284"/>
              <a:gd name="connsiteY5" fmla="*/ 435104 h 435104"/>
              <a:gd name="connsiteX6" fmla="*/ 43510 w 3828284"/>
              <a:gd name="connsiteY6" fmla="*/ 435104 h 435104"/>
              <a:gd name="connsiteX7" fmla="*/ 0 w 3828284"/>
              <a:gd name="connsiteY7" fmla="*/ 391594 h 435104"/>
              <a:gd name="connsiteX8" fmla="*/ 0 w 3828284"/>
              <a:gd name="connsiteY8" fmla="*/ 43510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8284" h="435104">
                <a:moveTo>
                  <a:pt x="0" y="43510"/>
                </a:moveTo>
                <a:cubicBezTo>
                  <a:pt x="0" y="19480"/>
                  <a:pt x="19480" y="0"/>
                  <a:pt x="43510" y="0"/>
                </a:cubicBezTo>
                <a:lnTo>
                  <a:pt x="3784774" y="0"/>
                </a:lnTo>
                <a:cubicBezTo>
                  <a:pt x="3808804" y="0"/>
                  <a:pt x="3828284" y="19480"/>
                  <a:pt x="3828284" y="43510"/>
                </a:cubicBezTo>
                <a:lnTo>
                  <a:pt x="3828284" y="391594"/>
                </a:lnTo>
                <a:cubicBezTo>
                  <a:pt x="3828284" y="415624"/>
                  <a:pt x="3808804" y="435104"/>
                  <a:pt x="3784774" y="435104"/>
                </a:cubicBezTo>
                <a:lnTo>
                  <a:pt x="43510" y="435104"/>
                </a:lnTo>
                <a:cubicBezTo>
                  <a:pt x="19480" y="435104"/>
                  <a:pt x="0" y="415624"/>
                  <a:pt x="0" y="391594"/>
                </a:cubicBezTo>
                <a:lnTo>
                  <a:pt x="0" y="4351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084" tIns="66084" rIns="66084" bIns="66084" numCol="1" spcCol="1270" anchor="ctr" anchorCtr="0">
            <a:noAutofit/>
          </a:bodyPr>
          <a:lstStyle/>
          <a:p>
            <a:pPr lvl="0" algn="ctr" defTabSz="577850">
              <a:lnSpc>
                <a:spcPct val="90000"/>
              </a:lnSpc>
              <a:spcAft>
                <a:spcPct val="35000"/>
              </a:spcAft>
            </a:pPr>
            <a:r>
              <a:rPr lang="ru-RU" sz="1400" b="1" i="1" dirty="0">
                <a:solidFill>
                  <a:schemeClr val="tx1"/>
                </a:solidFill>
                <a:latin typeface="Times New Roman" panose="02020603050405020304" pitchFamily="18" charset="0"/>
                <a:cs typeface="Times New Roman" panose="02020603050405020304" pitchFamily="18" charset="0"/>
              </a:rPr>
              <a:t>Расходы в разрезе подпрограмм в </a:t>
            </a:r>
            <a:r>
              <a:rPr lang="ru-RU" sz="1400" b="1" i="1" dirty="0" smtClean="0">
                <a:solidFill>
                  <a:schemeClr val="tx1"/>
                </a:solidFill>
                <a:latin typeface="Times New Roman" panose="02020603050405020304" pitchFamily="18" charset="0"/>
                <a:cs typeface="Times New Roman" panose="02020603050405020304" pitchFamily="18" charset="0"/>
              </a:rPr>
              <a:t>2021 году,</a:t>
            </a:r>
          </a:p>
          <a:p>
            <a:pPr lvl="0" algn="ctr" defTabSz="577850">
              <a:lnSpc>
                <a:spcPct val="90000"/>
              </a:lnSpc>
              <a:spcAft>
                <a:spcPct val="35000"/>
              </a:spcAft>
            </a:pPr>
            <a:r>
              <a:rPr lang="ru-RU" sz="1400" b="1" i="1" dirty="0" smtClean="0">
                <a:solidFill>
                  <a:schemeClr val="tx1"/>
                </a:solidFill>
                <a:latin typeface="Times New Roman" panose="02020603050405020304" pitchFamily="18" charset="0"/>
                <a:cs typeface="Times New Roman" panose="02020603050405020304" pitchFamily="18" charset="0"/>
              </a:rPr>
              <a:t>млн</a:t>
            </a:r>
            <a:r>
              <a:rPr lang="ru-RU" sz="1400" b="1" i="1" dirty="0">
                <a:solidFill>
                  <a:schemeClr val="tx1"/>
                </a:solidFill>
                <a:latin typeface="Times New Roman" panose="02020603050405020304" pitchFamily="18" charset="0"/>
                <a:cs typeface="Times New Roman" panose="02020603050405020304" pitchFamily="18" charset="0"/>
              </a:rPr>
              <a:t>. </a:t>
            </a:r>
            <a:r>
              <a:rPr lang="ru-RU" sz="1400" b="1" i="1" dirty="0" smtClean="0">
                <a:solidFill>
                  <a:schemeClr val="tx1"/>
                </a:solidFill>
                <a:latin typeface="Times New Roman" panose="02020603050405020304" pitchFamily="18" charset="0"/>
                <a:cs typeface="Times New Roman" panose="02020603050405020304" pitchFamily="18" charset="0"/>
              </a:rPr>
              <a:t>руб.</a:t>
            </a:r>
            <a:endParaRPr lang="ru-RU" sz="1400" b="1" i="1" dirty="0">
              <a:solidFill>
                <a:schemeClr val="tx1"/>
              </a:solidFill>
              <a:latin typeface="Times New Roman" panose="02020603050405020304" pitchFamily="18" charset="0"/>
              <a:cs typeface="Times New Roman" panose="02020603050405020304" pitchFamily="18" charset="0"/>
            </a:endParaRPr>
          </a:p>
        </p:txBody>
      </p:sp>
      <p:sp>
        <p:nvSpPr>
          <p:cNvPr id="4" name="Полилиния 3"/>
          <p:cNvSpPr/>
          <p:nvPr/>
        </p:nvSpPr>
        <p:spPr>
          <a:xfrm>
            <a:off x="5115289" y="3294441"/>
            <a:ext cx="2416679" cy="402193"/>
          </a:xfrm>
          <a:custGeom>
            <a:avLst/>
            <a:gdLst>
              <a:gd name="connsiteX0" fmla="*/ 0 w 2092791"/>
              <a:gd name="connsiteY0" fmla="*/ 40219 h 402193"/>
              <a:gd name="connsiteX1" fmla="*/ 40219 w 2092791"/>
              <a:gd name="connsiteY1" fmla="*/ 0 h 402193"/>
              <a:gd name="connsiteX2" fmla="*/ 2052572 w 2092791"/>
              <a:gd name="connsiteY2" fmla="*/ 0 h 402193"/>
              <a:gd name="connsiteX3" fmla="*/ 2092791 w 2092791"/>
              <a:gd name="connsiteY3" fmla="*/ 40219 h 402193"/>
              <a:gd name="connsiteX4" fmla="*/ 2092791 w 2092791"/>
              <a:gd name="connsiteY4" fmla="*/ 361974 h 402193"/>
              <a:gd name="connsiteX5" fmla="*/ 2052572 w 2092791"/>
              <a:gd name="connsiteY5" fmla="*/ 402193 h 402193"/>
              <a:gd name="connsiteX6" fmla="*/ 40219 w 2092791"/>
              <a:gd name="connsiteY6" fmla="*/ 402193 h 402193"/>
              <a:gd name="connsiteX7" fmla="*/ 0 w 2092791"/>
              <a:gd name="connsiteY7" fmla="*/ 361974 h 402193"/>
              <a:gd name="connsiteX8" fmla="*/ 0 w 2092791"/>
              <a:gd name="connsiteY8" fmla="*/ 40219 h 40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2791" h="402193">
                <a:moveTo>
                  <a:pt x="0" y="40219"/>
                </a:moveTo>
                <a:cubicBezTo>
                  <a:pt x="0" y="18007"/>
                  <a:pt x="18007" y="0"/>
                  <a:pt x="40219" y="0"/>
                </a:cubicBezTo>
                <a:lnTo>
                  <a:pt x="2052572" y="0"/>
                </a:lnTo>
                <a:cubicBezTo>
                  <a:pt x="2074784" y="0"/>
                  <a:pt x="2092791" y="18007"/>
                  <a:pt x="2092791" y="40219"/>
                </a:cubicBezTo>
                <a:lnTo>
                  <a:pt x="2092791" y="361974"/>
                </a:lnTo>
                <a:cubicBezTo>
                  <a:pt x="2092791" y="384186"/>
                  <a:pt x="2074784" y="402193"/>
                  <a:pt x="2052572" y="402193"/>
                </a:cubicBezTo>
                <a:lnTo>
                  <a:pt x="40219" y="402193"/>
                </a:lnTo>
                <a:cubicBezTo>
                  <a:pt x="18007" y="402193"/>
                  <a:pt x="0" y="384186"/>
                  <a:pt x="0" y="361974"/>
                </a:cubicBezTo>
                <a:lnTo>
                  <a:pt x="0" y="4021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120" tIns="65120" rIns="65120" bIns="65120" numCol="1" spcCol="1270" anchor="ctr" anchorCtr="0">
            <a:noAutofit/>
          </a:bodyPr>
          <a:lstStyle/>
          <a:p>
            <a:pPr algn="ctr" defTabSz="622300" fontAlgn="base">
              <a:lnSpc>
                <a:spcPct val="90000"/>
              </a:lnSpc>
              <a:spcBef>
                <a:spcPct val="0"/>
              </a:spcBef>
              <a:spcAft>
                <a:spcPct val="35000"/>
              </a:spcAft>
            </a:pPr>
            <a:r>
              <a:rPr lang="ru-RU" sz="1400" b="1" dirty="0">
                <a:solidFill>
                  <a:prstClr val="black"/>
                </a:solidFill>
                <a:latin typeface="Times New Roman" panose="02020603050405020304" pitchFamily="18" charset="0"/>
                <a:cs typeface="Times New Roman" panose="02020603050405020304" pitchFamily="18" charset="0"/>
              </a:rPr>
              <a:t>Подпрограмма</a:t>
            </a:r>
          </a:p>
        </p:txBody>
      </p:sp>
      <p:sp>
        <p:nvSpPr>
          <p:cNvPr id="10" name="Полилиния 9"/>
          <p:cNvSpPr/>
          <p:nvPr/>
        </p:nvSpPr>
        <p:spPr>
          <a:xfrm>
            <a:off x="5114416" y="3766910"/>
            <a:ext cx="2435865" cy="552593"/>
          </a:xfrm>
          <a:custGeom>
            <a:avLst/>
            <a:gdLst>
              <a:gd name="connsiteX0" fmla="*/ 0 w 2109407"/>
              <a:gd name="connsiteY0" fmla="*/ 55259 h 552593"/>
              <a:gd name="connsiteX1" fmla="*/ 55259 w 2109407"/>
              <a:gd name="connsiteY1" fmla="*/ 0 h 552593"/>
              <a:gd name="connsiteX2" fmla="*/ 2054148 w 2109407"/>
              <a:gd name="connsiteY2" fmla="*/ 0 h 552593"/>
              <a:gd name="connsiteX3" fmla="*/ 2109407 w 2109407"/>
              <a:gd name="connsiteY3" fmla="*/ 55259 h 552593"/>
              <a:gd name="connsiteX4" fmla="*/ 2109407 w 2109407"/>
              <a:gd name="connsiteY4" fmla="*/ 497334 h 552593"/>
              <a:gd name="connsiteX5" fmla="*/ 2054148 w 2109407"/>
              <a:gd name="connsiteY5" fmla="*/ 552593 h 552593"/>
              <a:gd name="connsiteX6" fmla="*/ 55259 w 2109407"/>
              <a:gd name="connsiteY6" fmla="*/ 552593 h 552593"/>
              <a:gd name="connsiteX7" fmla="*/ 0 w 2109407"/>
              <a:gd name="connsiteY7" fmla="*/ 497334 h 552593"/>
              <a:gd name="connsiteX8" fmla="*/ 0 w 2109407"/>
              <a:gd name="connsiteY8" fmla="*/ 55259 h 55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9407" h="552593">
                <a:moveTo>
                  <a:pt x="0" y="55259"/>
                </a:moveTo>
                <a:cubicBezTo>
                  <a:pt x="0" y="24740"/>
                  <a:pt x="24740" y="0"/>
                  <a:pt x="55259" y="0"/>
                </a:cubicBezTo>
                <a:lnTo>
                  <a:pt x="2054148" y="0"/>
                </a:lnTo>
                <a:cubicBezTo>
                  <a:pt x="2084667" y="0"/>
                  <a:pt x="2109407" y="24740"/>
                  <a:pt x="2109407" y="55259"/>
                </a:cubicBezTo>
                <a:lnTo>
                  <a:pt x="2109407" y="497334"/>
                </a:lnTo>
                <a:cubicBezTo>
                  <a:pt x="2109407" y="527853"/>
                  <a:pt x="2084667" y="552593"/>
                  <a:pt x="2054148" y="552593"/>
                </a:cubicBezTo>
                <a:lnTo>
                  <a:pt x="55259" y="552593"/>
                </a:lnTo>
                <a:cubicBezTo>
                  <a:pt x="24740" y="552593"/>
                  <a:pt x="0" y="527853"/>
                  <a:pt x="0" y="497334"/>
                </a:cubicBezTo>
                <a:lnTo>
                  <a:pt x="0" y="5525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1905" tIns="61905" rIns="61905" bIns="61905" numCol="1" spcCol="1270" anchor="ctr" anchorCtr="0">
            <a:noAutofit/>
          </a:bodyPr>
          <a:lstStyle/>
          <a:p>
            <a:pPr algn="ctr" defTabSz="533400" fontAlgn="base">
              <a:lnSpc>
                <a:spcPct val="90000"/>
              </a:lnSpc>
              <a:spcBef>
                <a:spcPct val="0"/>
              </a:spcBef>
              <a:spcAft>
                <a:spcPct val="35000"/>
              </a:spcAft>
            </a:pPr>
            <a:r>
              <a:rPr lang="ru-RU" sz="1200" dirty="0">
                <a:solidFill>
                  <a:prstClr val="black"/>
                </a:solidFill>
                <a:latin typeface="Times New Roman" panose="02020603050405020304" pitchFamily="18" charset="0"/>
                <a:cs typeface="Times New Roman" panose="02020603050405020304" pitchFamily="18" charset="0"/>
              </a:rPr>
              <a:t>Развитие информационных технологий</a:t>
            </a:r>
          </a:p>
        </p:txBody>
      </p:sp>
      <p:sp>
        <p:nvSpPr>
          <p:cNvPr id="11" name="Полилиния 10"/>
          <p:cNvSpPr/>
          <p:nvPr/>
        </p:nvSpPr>
        <p:spPr>
          <a:xfrm>
            <a:off x="5113651" y="4385869"/>
            <a:ext cx="2452716" cy="369613"/>
          </a:xfrm>
          <a:custGeom>
            <a:avLst/>
            <a:gdLst>
              <a:gd name="connsiteX0" fmla="*/ 0 w 2123999"/>
              <a:gd name="connsiteY0" fmla="*/ 36961 h 369613"/>
              <a:gd name="connsiteX1" fmla="*/ 36961 w 2123999"/>
              <a:gd name="connsiteY1" fmla="*/ 0 h 369613"/>
              <a:gd name="connsiteX2" fmla="*/ 2087038 w 2123999"/>
              <a:gd name="connsiteY2" fmla="*/ 0 h 369613"/>
              <a:gd name="connsiteX3" fmla="*/ 2123999 w 2123999"/>
              <a:gd name="connsiteY3" fmla="*/ 36961 h 369613"/>
              <a:gd name="connsiteX4" fmla="*/ 2123999 w 2123999"/>
              <a:gd name="connsiteY4" fmla="*/ 332652 h 369613"/>
              <a:gd name="connsiteX5" fmla="*/ 2087038 w 2123999"/>
              <a:gd name="connsiteY5" fmla="*/ 369613 h 369613"/>
              <a:gd name="connsiteX6" fmla="*/ 36961 w 2123999"/>
              <a:gd name="connsiteY6" fmla="*/ 369613 h 369613"/>
              <a:gd name="connsiteX7" fmla="*/ 0 w 2123999"/>
              <a:gd name="connsiteY7" fmla="*/ 332652 h 369613"/>
              <a:gd name="connsiteX8" fmla="*/ 0 w 2123999"/>
              <a:gd name="connsiteY8" fmla="*/ 36961 h 36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999" h="369613">
                <a:moveTo>
                  <a:pt x="0" y="36961"/>
                </a:moveTo>
                <a:cubicBezTo>
                  <a:pt x="0" y="16548"/>
                  <a:pt x="16548" y="0"/>
                  <a:pt x="36961" y="0"/>
                </a:cubicBezTo>
                <a:lnTo>
                  <a:pt x="2087038" y="0"/>
                </a:lnTo>
                <a:cubicBezTo>
                  <a:pt x="2107451" y="0"/>
                  <a:pt x="2123999" y="16548"/>
                  <a:pt x="2123999" y="36961"/>
                </a:cubicBezTo>
                <a:lnTo>
                  <a:pt x="2123999" y="332652"/>
                </a:lnTo>
                <a:cubicBezTo>
                  <a:pt x="2123999" y="353065"/>
                  <a:pt x="2107451" y="369613"/>
                  <a:pt x="2087038" y="369613"/>
                </a:cubicBezTo>
                <a:lnTo>
                  <a:pt x="36961" y="369613"/>
                </a:lnTo>
                <a:cubicBezTo>
                  <a:pt x="16548" y="369613"/>
                  <a:pt x="0" y="353065"/>
                  <a:pt x="0" y="332652"/>
                </a:cubicBezTo>
                <a:lnTo>
                  <a:pt x="0" y="3696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6546" tIns="56546" rIns="56546" bIns="56546" numCol="1" spcCol="1270" anchor="ctr" anchorCtr="0">
            <a:noAutofit/>
          </a:bodyPr>
          <a:lstStyle/>
          <a:p>
            <a:pPr algn="ctr" defTabSz="533400" fontAlgn="base">
              <a:lnSpc>
                <a:spcPct val="90000"/>
              </a:lnSpc>
              <a:spcBef>
                <a:spcPct val="0"/>
              </a:spcBef>
              <a:spcAft>
                <a:spcPct val="35000"/>
              </a:spcAft>
            </a:pPr>
            <a:r>
              <a:rPr lang="ru-RU" sz="1200" dirty="0">
                <a:solidFill>
                  <a:prstClr val="black"/>
                </a:solidFill>
                <a:latin typeface="Times New Roman" panose="02020603050405020304" pitchFamily="18" charset="0"/>
                <a:cs typeface="Times New Roman" panose="02020603050405020304" pitchFamily="18" charset="0"/>
              </a:rPr>
              <a:t>Информационная </a:t>
            </a:r>
            <a:r>
              <a:rPr lang="ru-RU" sz="1200" dirty="0" smtClean="0">
                <a:solidFill>
                  <a:prstClr val="black"/>
                </a:solidFill>
                <a:latin typeface="Times New Roman" panose="02020603050405020304" pitchFamily="18" charset="0"/>
                <a:cs typeface="Times New Roman" panose="02020603050405020304" pitchFamily="18" charset="0"/>
              </a:rPr>
              <a:t>инфраструктура</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7" name="Полилиния 16"/>
          <p:cNvSpPr/>
          <p:nvPr/>
        </p:nvSpPr>
        <p:spPr>
          <a:xfrm>
            <a:off x="5113421" y="4820601"/>
            <a:ext cx="2457781" cy="345641"/>
          </a:xfrm>
          <a:custGeom>
            <a:avLst/>
            <a:gdLst>
              <a:gd name="connsiteX0" fmla="*/ 0 w 2128385"/>
              <a:gd name="connsiteY0" fmla="*/ 99080 h 990804"/>
              <a:gd name="connsiteX1" fmla="*/ 99080 w 2128385"/>
              <a:gd name="connsiteY1" fmla="*/ 0 h 990804"/>
              <a:gd name="connsiteX2" fmla="*/ 2029305 w 2128385"/>
              <a:gd name="connsiteY2" fmla="*/ 0 h 990804"/>
              <a:gd name="connsiteX3" fmla="*/ 2128385 w 2128385"/>
              <a:gd name="connsiteY3" fmla="*/ 99080 h 990804"/>
              <a:gd name="connsiteX4" fmla="*/ 2128385 w 2128385"/>
              <a:gd name="connsiteY4" fmla="*/ 891724 h 990804"/>
              <a:gd name="connsiteX5" fmla="*/ 2029305 w 2128385"/>
              <a:gd name="connsiteY5" fmla="*/ 990804 h 990804"/>
              <a:gd name="connsiteX6" fmla="*/ 99080 w 2128385"/>
              <a:gd name="connsiteY6" fmla="*/ 990804 h 990804"/>
              <a:gd name="connsiteX7" fmla="*/ 0 w 2128385"/>
              <a:gd name="connsiteY7" fmla="*/ 891724 h 990804"/>
              <a:gd name="connsiteX8" fmla="*/ 0 w 2128385"/>
              <a:gd name="connsiteY8" fmla="*/ 99080 h 99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8385" h="990804">
                <a:moveTo>
                  <a:pt x="0" y="99080"/>
                </a:moveTo>
                <a:cubicBezTo>
                  <a:pt x="0" y="44360"/>
                  <a:pt x="44360" y="0"/>
                  <a:pt x="99080" y="0"/>
                </a:cubicBezTo>
                <a:lnTo>
                  <a:pt x="2029305" y="0"/>
                </a:lnTo>
                <a:cubicBezTo>
                  <a:pt x="2084025" y="0"/>
                  <a:pt x="2128385" y="44360"/>
                  <a:pt x="2128385" y="99080"/>
                </a:cubicBezTo>
                <a:lnTo>
                  <a:pt x="2128385" y="891724"/>
                </a:lnTo>
                <a:cubicBezTo>
                  <a:pt x="2128385" y="946444"/>
                  <a:pt x="2084025" y="990804"/>
                  <a:pt x="2029305" y="990804"/>
                </a:cubicBezTo>
                <a:lnTo>
                  <a:pt x="99080" y="990804"/>
                </a:lnTo>
                <a:cubicBezTo>
                  <a:pt x="44360" y="990804"/>
                  <a:pt x="0" y="946444"/>
                  <a:pt x="0" y="891724"/>
                </a:cubicBezTo>
                <a:lnTo>
                  <a:pt x="0" y="9908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4740" tIns="74740" rIns="74740" bIns="74740"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Информационная безопасность</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5143077" y="5619285"/>
            <a:ext cx="2440405" cy="515338"/>
          </a:xfrm>
          <a:custGeom>
            <a:avLst/>
            <a:gdLst>
              <a:gd name="connsiteX0" fmla="*/ 0 w 2113338"/>
              <a:gd name="connsiteY0" fmla="*/ 51534 h 515338"/>
              <a:gd name="connsiteX1" fmla="*/ 51534 w 2113338"/>
              <a:gd name="connsiteY1" fmla="*/ 0 h 515338"/>
              <a:gd name="connsiteX2" fmla="*/ 2061804 w 2113338"/>
              <a:gd name="connsiteY2" fmla="*/ 0 h 515338"/>
              <a:gd name="connsiteX3" fmla="*/ 2113338 w 2113338"/>
              <a:gd name="connsiteY3" fmla="*/ 51534 h 515338"/>
              <a:gd name="connsiteX4" fmla="*/ 2113338 w 2113338"/>
              <a:gd name="connsiteY4" fmla="*/ 463804 h 515338"/>
              <a:gd name="connsiteX5" fmla="*/ 2061804 w 2113338"/>
              <a:gd name="connsiteY5" fmla="*/ 515338 h 515338"/>
              <a:gd name="connsiteX6" fmla="*/ 51534 w 2113338"/>
              <a:gd name="connsiteY6" fmla="*/ 515338 h 515338"/>
              <a:gd name="connsiteX7" fmla="*/ 0 w 2113338"/>
              <a:gd name="connsiteY7" fmla="*/ 463804 h 515338"/>
              <a:gd name="connsiteX8" fmla="*/ 0 w 2113338"/>
              <a:gd name="connsiteY8" fmla="*/ 51534 h 51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338" h="515338">
                <a:moveTo>
                  <a:pt x="0" y="51534"/>
                </a:moveTo>
                <a:cubicBezTo>
                  <a:pt x="0" y="23073"/>
                  <a:pt x="23073" y="0"/>
                  <a:pt x="51534" y="0"/>
                </a:cubicBezTo>
                <a:lnTo>
                  <a:pt x="2061804" y="0"/>
                </a:lnTo>
                <a:cubicBezTo>
                  <a:pt x="2090265" y="0"/>
                  <a:pt x="2113338" y="23073"/>
                  <a:pt x="2113338" y="51534"/>
                </a:cubicBezTo>
                <a:lnTo>
                  <a:pt x="2113338" y="463804"/>
                </a:lnTo>
                <a:cubicBezTo>
                  <a:pt x="2113338" y="492265"/>
                  <a:pt x="2090265" y="515338"/>
                  <a:pt x="2061804" y="515338"/>
                </a:cubicBezTo>
                <a:lnTo>
                  <a:pt x="51534" y="515338"/>
                </a:lnTo>
                <a:cubicBezTo>
                  <a:pt x="23073" y="515338"/>
                  <a:pt x="0" y="492265"/>
                  <a:pt x="0" y="463804"/>
                </a:cubicBezTo>
                <a:lnTo>
                  <a:pt x="0" y="51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0814" tIns="60814" rIns="60814" bIns="60814" numCol="1" spcCol="1270" anchor="ctr" anchorCtr="0">
            <a:noAutofit/>
          </a:bodyPr>
          <a:lstStyle/>
          <a:p>
            <a:pPr algn="ctr" defTabSz="533400" fontAlgn="base">
              <a:lnSpc>
                <a:spcPct val="90000"/>
              </a:lnSpc>
              <a:spcBef>
                <a:spcPct val="0"/>
              </a:spcBef>
              <a:spcAft>
                <a:spcPct val="35000"/>
              </a:spcAft>
            </a:pPr>
            <a:r>
              <a:rPr lang="ru-RU" sz="1200" dirty="0">
                <a:solidFill>
                  <a:prstClr val="black"/>
                </a:solidFill>
                <a:latin typeface="Times New Roman" panose="02020603050405020304" pitchFamily="18" charset="0"/>
                <a:cs typeface="Times New Roman" panose="02020603050405020304" pitchFamily="18" charset="0"/>
              </a:rPr>
              <a:t>Обеспечение реализации государственной программы</a:t>
            </a:r>
          </a:p>
        </p:txBody>
      </p:sp>
      <p:sp>
        <p:nvSpPr>
          <p:cNvPr id="19" name="Полилиния 18"/>
          <p:cNvSpPr/>
          <p:nvPr/>
        </p:nvSpPr>
        <p:spPr>
          <a:xfrm>
            <a:off x="8356728" y="3287531"/>
            <a:ext cx="576000" cy="396411"/>
          </a:xfrm>
          <a:custGeom>
            <a:avLst/>
            <a:gdLst>
              <a:gd name="connsiteX0" fmla="*/ 0 w 655572"/>
              <a:gd name="connsiteY0" fmla="*/ 39641 h 396411"/>
              <a:gd name="connsiteX1" fmla="*/ 39641 w 655572"/>
              <a:gd name="connsiteY1" fmla="*/ 0 h 396411"/>
              <a:gd name="connsiteX2" fmla="*/ 615931 w 655572"/>
              <a:gd name="connsiteY2" fmla="*/ 0 h 396411"/>
              <a:gd name="connsiteX3" fmla="*/ 655572 w 655572"/>
              <a:gd name="connsiteY3" fmla="*/ 39641 h 396411"/>
              <a:gd name="connsiteX4" fmla="*/ 655572 w 655572"/>
              <a:gd name="connsiteY4" fmla="*/ 356770 h 396411"/>
              <a:gd name="connsiteX5" fmla="*/ 615931 w 655572"/>
              <a:gd name="connsiteY5" fmla="*/ 396411 h 396411"/>
              <a:gd name="connsiteX6" fmla="*/ 39641 w 655572"/>
              <a:gd name="connsiteY6" fmla="*/ 396411 h 396411"/>
              <a:gd name="connsiteX7" fmla="*/ 0 w 655572"/>
              <a:gd name="connsiteY7" fmla="*/ 356770 h 396411"/>
              <a:gd name="connsiteX8" fmla="*/ 0 w 655572"/>
              <a:gd name="connsiteY8" fmla="*/ 39641 h 39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72" h="396411">
                <a:moveTo>
                  <a:pt x="0" y="39641"/>
                </a:moveTo>
                <a:cubicBezTo>
                  <a:pt x="0" y="17748"/>
                  <a:pt x="17748" y="0"/>
                  <a:pt x="39641" y="0"/>
                </a:cubicBezTo>
                <a:lnTo>
                  <a:pt x="615931" y="0"/>
                </a:lnTo>
                <a:cubicBezTo>
                  <a:pt x="637824" y="0"/>
                  <a:pt x="655572" y="17748"/>
                  <a:pt x="655572" y="39641"/>
                </a:cubicBezTo>
                <a:lnTo>
                  <a:pt x="655572" y="356770"/>
                </a:lnTo>
                <a:cubicBezTo>
                  <a:pt x="655572" y="378663"/>
                  <a:pt x="637824" y="396411"/>
                  <a:pt x="615931" y="396411"/>
                </a:cubicBezTo>
                <a:lnTo>
                  <a:pt x="39641" y="396411"/>
                </a:lnTo>
                <a:cubicBezTo>
                  <a:pt x="17748" y="396411"/>
                  <a:pt x="0" y="378663"/>
                  <a:pt x="0" y="356770"/>
                </a:cubicBezTo>
                <a:lnTo>
                  <a:pt x="0" y="3964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30" tIns="57330" rIns="57330" bIns="57330"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Факт</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8361504" y="3759743"/>
            <a:ext cx="576000" cy="554966"/>
          </a:xfrm>
          <a:custGeom>
            <a:avLst/>
            <a:gdLst>
              <a:gd name="connsiteX0" fmla="*/ 0 w 655567"/>
              <a:gd name="connsiteY0" fmla="*/ 55497 h 554966"/>
              <a:gd name="connsiteX1" fmla="*/ 55497 w 655567"/>
              <a:gd name="connsiteY1" fmla="*/ 0 h 554966"/>
              <a:gd name="connsiteX2" fmla="*/ 600070 w 655567"/>
              <a:gd name="connsiteY2" fmla="*/ 0 h 554966"/>
              <a:gd name="connsiteX3" fmla="*/ 655567 w 655567"/>
              <a:gd name="connsiteY3" fmla="*/ 55497 h 554966"/>
              <a:gd name="connsiteX4" fmla="*/ 655567 w 655567"/>
              <a:gd name="connsiteY4" fmla="*/ 499469 h 554966"/>
              <a:gd name="connsiteX5" fmla="*/ 600070 w 655567"/>
              <a:gd name="connsiteY5" fmla="*/ 554966 h 554966"/>
              <a:gd name="connsiteX6" fmla="*/ 55497 w 655567"/>
              <a:gd name="connsiteY6" fmla="*/ 554966 h 554966"/>
              <a:gd name="connsiteX7" fmla="*/ 0 w 655567"/>
              <a:gd name="connsiteY7" fmla="*/ 499469 h 554966"/>
              <a:gd name="connsiteX8" fmla="*/ 0 w 655567"/>
              <a:gd name="connsiteY8" fmla="*/ 55497 h 55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67" h="554966">
                <a:moveTo>
                  <a:pt x="0" y="55497"/>
                </a:moveTo>
                <a:cubicBezTo>
                  <a:pt x="0" y="24847"/>
                  <a:pt x="24847" y="0"/>
                  <a:pt x="55497" y="0"/>
                </a:cubicBezTo>
                <a:lnTo>
                  <a:pt x="600070" y="0"/>
                </a:lnTo>
                <a:cubicBezTo>
                  <a:pt x="630720" y="0"/>
                  <a:pt x="655567" y="24847"/>
                  <a:pt x="655567" y="55497"/>
                </a:cubicBezTo>
                <a:lnTo>
                  <a:pt x="655567" y="499469"/>
                </a:lnTo>
                <a:cubicBezTo>
                  <a:pt x="655567" y="530119"/>
                  <a:pt x="630720" y="554966"/>
                  <a:pt x="600070" y="554966"/>
                </a:cubicBezTo>
                <a:lnTo>
                  <a:pt x="55497" y="554966"/>
                </a:lnTo>
                <a:cubicBezTo>
                  <a:pt x="24847" y="554966"/>
                  <a:pt x="0" y="530119"/>
                  <a:pt x="0" y="499469"/>
                </a:cubicBezTo>
                <a:lnTo>
                  <a:pt x="0" y="554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1974" tIns="61974" rIns="61974" bIns="61974"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91,4</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8361504" y="4369114"/>
            <a:ext cx="576000" cy="395993"/>
          </a:xfrm>
          <a:custGeom>
            <a:avLst/>
            <a:gdLst>
              <a:gd name="connsiteX0" fmla="*/ 0 w 660747"/>
              <a:gd name="connsiteY0" fmla="*/ 39599 h 395993"/>
              <a:gd name="connsiteX1" fmla="*/ 39599 w 660747"/>
              <a:gd name="connsiteY1" fmla="*/ 0 h 395993"/>
              <a:gd name="connsiteX2" fmla="*/ 621148 w 660747"/>
              <a:gd name="connsiteY2" fmla="*/ 0 h 395993"/>
              <a:gd name="connsiteX3" fmla="*/ 660747 w 660747"/>
              <a:gd name="connsiteY3" fmla="*/ 39599 h 395993"/>
              <a:gd name="connsiteX4" fmla="*/ 660747 w 660747"/>
              <a:gd name="connsiteY4" fmla="*/ 356394 h 395993"/>
              <a:gd name="connsiteX5" fmla="*/ 621148 w 660747"/>
              <a:gd name="connsiteY5" fmla="*/ 395993 h 395993"/>
              <a:gd name="connsiteX6" fmla="*/ 39599 w 660747"/>
              <a:gd name="connsiteY6" fmla="*/ 395993 h 395993"/>
              <a:gd name="connsiteX7" fmla="*/ 0 w 660747"/>
              <a:gd name="connsiteY7" fmla="*/ 356394 h 395993"/>
              <a:gd name="connsiteX8" fmla="*/ 0 w 660747"/>
              <a:gd name="connsiteY8" fmla="*/ 39599 h 39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747" h="395993">
                <a:moveTo>
                  <a:pt x="0" y="39599"/>
                </a:moveTo>
                <a:cubicBezTo>
                  <a:pt x="0" y="17729"/>
                  <a:pt x="17729" y="0"/>
                  <a:pt x="39599" y="0"/>
                </a:cubicBezTo>
                <a:lnTo>
                  <a:pt x="621148" y="0"/>
                </a:lnTo>
                <a:cubicBezTo>
                  <a:pt x="643018" y="0"/>
                  <a:pt x="660747" y="17729"/>
                  <a:pt x="660747" y="39599"/>
                </a:cubicBezTo>
                <a:lnTo>
                  <a:pt x="660747" y="356394"/>
                </a:lnTo>
                <a:cubicBezTo>
                  <a:pt x="660747" y="378264"/>
                  <a:pt x="643018" y="395993"/>
                  <a:pt x="621148" y="395993"/>
                </a:cubicBezTo>
                <a:lnTo>
                  <a:pt x="39599" y="395993"/>
                </a:lnTo>
                <a:cubicBezTo>
                  <a:pt x="17729" y="395993"/>
                  <a:pt x="0" y="378264"/>
                  <a:pt x="0" y="356394"/>
                </a:cubicBezTo>
                <a:lnTo>
                  <a:pt x="0" y="3959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18" tIns="57318" rIns="57318" bIns="57318"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152,6</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8361504" y="4815519"/>
            <a:ext cx="576000" cy="350724"/>
          </a:xfrm>
          <a:custGeom>
            <a:avLst/>
            <a:gdLst>
              <a:gd name="connsiteX0" fmla="*/ 0 w 657498"/>
              <a:gd name="connsiteY0" fmla="*/ 65750 h 968106"/>
              <a:gd name="connsiteX1" fmla="*/ 65750 w 657498"/>
              <a:gd name="connsiteY1" fmla="*/ 0 h 968106"/>
              <a:gd name="connsiteX2" fmla="*/ 591748 w 657498"/>
              <a:gd name="connsiteY2" fmla="*/ 0 h 968106"/>
              <a:gd name="connsiteX3" fmla="*/ 657498 w 657498"/>
              <a:gd name="connsiteY3" fmla="*/ 65750 h 968106"/>
              <a:gd name="connsiteX4" fmla="*/ 657498 w 657498"/>
              <a:gd name="connsiteY4" fmla="*/ 902356 h 968106"/>
              <a:gd name="connsiteX5" fmla="*/ 591748 w 657498"/>
              <a:gd name="connsiteY5" fmla="*/ 968106 h 968106"/>
              <a:gd name="connsiteX6" fmla="*/ 65750 w 657498"/>
              <a:gd name="connsiteY6" fmla="*/ 968106 h 968106"/>
              <a:gd name="connsiteX7" fmla="*/ 0 w 657498"/>
              <a:gd name="connsiteY7" fmla="*/ 902356 h 968106"/>
              <a:gd name="connsiteX8" fmla="*/ 0 w 657498"/>
              <a:gd name="connsiteY8" fmla="*/ 65750 h 96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98" h="968106">
                <a:moveTo>
                  <a:pt x="0" y="65750"/>
                </a:moveTo>
                <a:cubicBezTo>
                  <a:pt x="0" y="29437"/>
                  <a:pt x="29437" y="0"/>
                  <a:pt x="65750" y="0"/>
                </a:cubicBezTo>
                <a:lnTo>
                  <a:pt x="591748" y="0"/>
                </a:lnTo>
                <a:cubicBezTo>
                  <a:pt x="628061" y="0"/>
                  <a:pt x="657498" y="29437"/>
                  <a:pt x="657498" y="65750"/>
                </a:cubicBezTo>
                <a:lnTo>
                  <a:pt x="657498" y="902356"/>
                </a:lnTo>
                <a:cubicBezTo>
                  <a:pt x="657498" y="938669"/>
                  <a:pt x="628061" y="968106"/>
                  <a:pt x="591748" y="968106"/>
                </a:cubicBezTo>
                <a:lnTo>
                  <a:pt x="65750" y="968106"/>
                </a:lnTo>
                <a:cubicBezTo>
                  <a:pt x="29437" y="968106"/>
                  <a:pt x="0" y="938669"/>
                  <a:pt x="0" y="902356"/>
                </a:cubicBezTo>
                <a:lnTo>
                  <a:pt x="0" y="6575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977" tIns="64977" rIns="64977" bIns="64977"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18,4</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8361504" y="5628839"/>
            <a:ext cx="576000" cy="513123"/>
          </a:xfrm>
          <a:custGeom>
            <a:avLst/>
            <a:gdLst>
              <a:gd name="connsiteX0" fmla="*/ 0 w 657498"/>
              <a:gd name="connsiteY0" fmla="*/ 51312 h 513123"/>
              <a:gd name="connsiteX1" fmla="*/ 51312 w 657498"/>
              <a:gd name="connsiteY1" fmla="*/ 0 h 513123"/>
              <a:gd name="connsiteX2" fmla="*/ 606186 w 657498"/>
              <a:gd name="connsiteY2" fmla="*/ 0 h 513123"/>
              <a:gd name="connsiteX3" fmla="*/ 657498 w 657498"/>
              <a:gd name="connsiteY3" fmla="*/ 51312 h 513123"/>
              <a:gd name="connsiteX4" fmla="*/ 657498 w 657498"/>
              <a:gd name="connsiteY4" fmla="*/ 461811 h 513123"/>
              <a:gd name="connsiteX5" fmla="*/ 606186 w 657498"/>
              <a:gd name="connsiteY5" fmla="*/ 513123 h 513123"/>
              <a:gd name="connsiteX6" fmla="*/ 51312 w 657498"/>
              <a:gd name="connsiteY6" fmla="*/ 513123 h 513123"/>
              <a:gd name="connsiteX7" fmla="*/ 0 w 657498"/>
              <a:gd name="connsiteY7" fmla="*/ 461811 h 513123"/>
              <a:gd name="connsiteX8" fmla="*/ 0 w 657498"/>
              <a:gd name="connsiteY8" fmla="*/ 51312 h 51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98" h="513123">
                <a:moveTo>
                  <a:pt x="0" y="51312"/>
                </a:moveTo>
                <a:cubicBezTo>
                  <a:pt x="0" y="22973"/>
                  <a:pt x="22973" y="0"/>
                  <a:pt x="51312" y="0"/>
                </a:cubicBezTo>
                <a:lnTo>
                  <a:pt x="606186" y="0"/>
                </a:lnTo>
                <a:cubicBezTo>
                  <a:pt x="634525" y="0"/>
                  <a:pt x="657498" y="22973"/>
                  <a:pt x="657498" y="51312"/>
                </a:cubicBezTo>
                <a:lnTo>
                  <a:pt x="657498" y="461811"/>
                </a:lnTo>
                <a:cubicBezTo>
                  <a:pt x="657498" y="490150"/>
                  <a:pt x="634525" y="513123"/>
                  <a:pt x="606186" y="513123"/>
                </a:cubicBezTo>
                <a:lnTo>
                  <a:pt x="51312" y="513123"/>
                </a:lnTo>
                <a:cubicBezTo>
                  <a:pt x="22973" y="513123"/>
                  <a:pt x="0" y="490150"/>
                  <a:pt x="0" y="461811"/>
                </a:cubicBezTo>
                <a:lnTo>
                  <a:pt x="0" y="5131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0749" tIns="60749" rIns="60749" bIns="60749"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26,0</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4" name="Заголовок 1"/>
          <p:cNvSpPr txBox="1">
            <a:spLocks/>
          </p:cNvSpPr>
          <p:nvPr/>
        </p:nvSpPr>
        <p:spPr>
          <a:xfrm>
            <a:off x="259728" y="0"/>
            <a:ext cx="72646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a:buClr>
                <a:srgbClr val="F14124">
                  <a:lumMod val="75000"/>
                </a:srgbClr>
              </a:buClr>
              <a:buFont typeface="Georgia" pitchFamily="18" charset="0"/>
              <a:buNone/>
            </a:pPr>
            <a:r>
              <a:rPr lang="ru-RU" sz="1800" dirty="0" smtClean="0">
                <a:solidFill>
                  <a:prstClr val="black"/>
                </a:solidFill>
                <a:effectLst/>
                <a:latin typeface="Times New Roman" panose="02020603050405020304" pitchFamily="18" charset="0"/>
                <a:cs typeface="Times New Roman" panose="02020603050405020304" pitchFamily="18" charset="0"/>
              </a:rPr>
              <a:t>«Цифровое общество Чувашии»</a:t>
            </a:r>
            <a:endParaRPr lang="ru-RU" sz="1800" dirty="0">
              <a:solidFill>
                <a:prstClr val="black"/>
              </a:solidFill>
              <a:effectLst/>
              <a:latin typeface="Times New Roman" panose="02020603050405020304" pitchFamily="18" charset="0"/>
              <a:cs typeface="Times New Roman" panose="02020603050405020304" pitchFamily="18" charset="0"/>
            </a:endParaRPr>
          </a:p>
        </p:txBody>
      </p:sp>
      <p:cxnSp>
        <p:nvCxnSpPr>
          <p:cNvPr id="15" name="Прямая соединительная линия 1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Полилиния 30"/>
          <p:cNvSpPr/>
          <p:nvPr/>
        </p:nvSpPr>
        <p:spPr>
          <a:xfrm>
            <a:off x="7697307" y="3287531"/>
            <a:ext cx="576000" cy="396411"/>
          </a:xfrm>
          <a:custGeom>
            <a:avLst/>
            <a:gdLst>
              <a:gd name="connsiteX0" fmla="*/ 0 w 655572"/>
              <a:gd name="connsiteY0" fmla="*/ 39641 h 396411"/>
              <a:gd name="connsiteX1" fmla="*/ 39641 w 655572"/>
              <a:gd name="connsiteY1" fmla="*/ 0 h 396411"/>
              <a:gd name="connsiteX2" fmla="*/ 615931 w 655572"/>
              <a:gd name="connsiteY2" fmla="*/ 0 h 396411"/>
              <a:gd name="connsiteX3" fmla="*/ 655572 w 655572"/>
              <a:gd name="connsiteY3" fmla="*/ 39641 h 396411"/>
              <a:gd name="connsiteX4" fmla="*/ 655572 w 655572"/>
              <a:gd name="connsiteY4" fmla="*/ 356770 h 396411"/>
              <a:gd name="connsiteX5" fmla="*/ 615931 w 655572"/>
              <a:gd name="connsiteY5" fmla="*/ 396411 h 396411"/>
              <a:gd name="connsiteX6" fmla="*/ 39641 w 655572"/>
              <a:gd name="connsiteY6" fmla="*/ 396411 h 396411"/>
              <a:gd name="connsiteX7" fmla="*/ 0 w 655572"/>
              <a:gd name="connsiteY7" fmla="*/ 356770 h 396411"/>
              <a:gd name="connsiteX8" fmla="*/ 0 w 655572"/>
              <a:gd name="connsiteY8" fmla="*/ 39641 h 39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72" h="396411">
                <a:moveTo>
                  <a:pt x="0" y="39641"/>
                </a:moveTo>
                <a:cubicBezTo>
                  <a:pt x="0" y="17748"/>
                  <a:pt x="17748" y="0"/>
                  <a:pt x="39641" y="0"/>
                </a:cubicBezTo>
                <a:lnTo>
                  <a:pt x="615931" y="0"/>
                </a:lnTo>
                <a:cubicBezTo>
                  <a:pt x="637824" y="0"/>
                  <a:pt x="655572" y="17748"/>
                  <a:pt x="655572" y="39641"/>
                </a:cubicBezTo>
                <a:lnTo>
                  <a:pt x="655572" y="356770"/>
                </a:lnTo>
                <a:cubicBezTo>
                  <a:pt x="655572" y="378663"/>
                  <a:pt x="637824" y="396411"/>
                  <a:pt x="615931" y="396411"/>
                </a:cubicBezTo>
                <a:lnTo>
                  <a:pt x="39641" y="396411"/>
                </a:lnTo>
                <a:cubicBezTo>
                  <a:pt x="17748" y="396411"/>
                  <a:pt x="0" y="378663"/>
                  <a:pt x="0" y="356770"/>
                </a:cubicBezTo>
                <a:lnTo>
                  <a:pt x="0" y="3964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30" tIns="57330" rIns="57330" bIns="57330"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План</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7697307" y="3759743"/>
            <a:ext cx="576000" cy="554966"/>
          </a:xfrm>
          <a:custGeom>
            <a:avLst/>
            <a:gdLst>
              <a:gd name="connsiteX0" fmla="*/ 0 w 655567"/>
              <a:gd name="connsiteY0" fmla="*/ 55497 h 554966"/>
              <a:gd name="connsiteX1" fmla="*/ 55497 w 655567"/>
              <a:gd name="connsiteY1" fmla="*/ 0 h 554966"/>
              <a:gd name="connsiteX2" fmla="*/ 600070 w 655567"/>
              <a:gd name="connsiteY2" fmla="*/ 0 h 554966"/>
              <a:gd name="connsiteX3" fmla="*/ 655567 w 655567"/>
              <a:gd name="connsiteY3" fmla="*/ 55497 h 554966"/>
              <a:gd name="connsiteX4" fmla="*/ 655567 w 655567"/>
              <a:gd name="connsiteY4" fmla="*/ 499469 h 554966"/>
              <a:gd name="connsiteX5" fmla="*/ 600070 w 655567"/>
              <a:gd name="connsiteY5" fmla="*/ 554966 h 554966"/>
              <a:gd name="connsiteX6" fmla="*/ 55497 w 655567"/>
              <a:gd name="connsiteY6" fmla="*/ 554966 h 554966"/>
              <a:gd name="connsiteX7" fmla="*/ 0 w 655567"/>
              <a:gd name="connsiteY7" fmla="*/ 499469 h 554966"/>
              <a:gd name="connsiteX8" fmla="*/ 0 w 655567"/>
              <a:gd name="connsiteY8" fmla="*/ 55497 h 55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67" h="554966">
                <a:moveTo>
                  <a:pt x="0" y="55497"/>
                </a:moveTo>
                <a:cubicBezTo>
                  <a:pt x="0" y="24847"/>
                  <a:pt x="24847" y="0"/>
                  <a:pt x="55497" y="0"/>
                </a:cubicBezTo>
                <a:lnTo>
                  <a:pt x="600070" y="0"/>
                </a:lnTo>
                <a:cubicBezTo>
                  <a:pt x="630720" y="0"/>
                  <a:pt x="655567" y="24847"/>
                  <a:pt x="655567" y="55497"/>
                </a:cubicBezTo>
                <a:lnTo>
                  <a:pt x="655567" y="499469"/>
                </a:lnTo>
                <a:cubicBezTo>
                  <a:pt x="655567" y="530119"/>
                  <a:pt x="630720" y="554966"/>
                  <a:pt x="600070" y="554966"/>
                </a:cubicBezTo>
                <a:lnTo>
                  <a:pt x="55497" y="554966"/>
                </a:lnTo>
                <a:cubicBezTo>
                  <a:pt x="24847" y="554966"/>
                  <a:pt x="0" y="530119"/>
                  <a:pt x="0" y="499469"/>
                </a:cubicBezTo>
                <a:lnTo>
                  <a:pt x="0" y="554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1974" tIns="61974" rIns="61974" bIns="61974"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93,5</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3" name="Полилиния 32"/>
          <p:cNvSpPr/>
          <p:nvPr/>
        </p:nvSpPr>
        <p:spPr>
          <a:xfrm>
            <a:off x="7697307" y="4369114"/>
            <a:ext cx="576000" cy="395993"/>
          </a:xfrm>
          <a:custGeom>
            <a:avLst/>
            <a:gdLst>
              <a:gd name="connsiteX0" fmla="*/ 0 w 660747"/>
              <a:gd name="connsiteY0" fmla="*/ 39599 h 395993"/>
              <a:gd name="connsiteX1" fmla="*/ 39599 w 660747"/>
              <a:gd name="connsiteY1" fmla="*/ 0 h 395993"/>
              <a:gd name="connsiteX2" fmla="*/ 621148 w 660747"/>
              <a:gd name="connsiteY2" fmla="*/ 0 h 395993"/>
              <a:gd name="connsiteX3" fmla="*/ 660747 w 660747"/>
              <a:gd name="connsiteY3" fmla="*/ 39599 h 395993"/>
              <a:gd name="connsiteX4" fmla="*/ 660747 w 660747"/>
              <a:gd name="connsiteY4" fmla="*/ 356394 h 395993"/>
              <a:gd name="connsiteX5" fmla="*/ 621148 w 660747"/>
              <a:gd name="connsiteY5" fmla="*/ 395993 h 395993"/>
              <a:gd name="connsiteX6" fmla="*/ 39599 w 660747"/>
              <a:gd name="connsiteY6" fmla="*/ 395993 h 395993"/>
              <a:gd name="connsiteX7" fmla="*/ 0 w 660747"/>
              <a:gd name="connsiteY7" fmla="*/ 356394 h 395993"/>
              <a:gd name="connsiteX8" fmla="*/ 0 w 660747"/>
              <a:gd name="connsiteY8" fmla="*/ 39599 h 39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747" h="395993">
                <a:moveTo>
                  <a:pt x="0" y="39599"/>
                </a:moveTo>
                <a:cubicBezTo>
                  <a:pt x="0" y="17729"/>
                  <a:pt x="17729" y="0"/>
                  <a:pt x="39599" y="0"/>
                </a:cubicBezTo>
                <a:lnTo>
                  <a:pt x="621148" y="0"/>
                </a:lnTo>
                <a:cubicBezTo>
                  <a:pt x="643018" y="0"/>
                  <a:pt x="660747" y="17729"/>
                  <a:pt x="660747" y="39599"/>
                </a:cubicBezTo>
                <a:lnTo>
                  <a:pt x="660747" y="356394"/>
                </a:lnTo>
                <a:cubicBezTo>
                  <a:pt x="660747" y="378264"/>
                  <a:pt x="643018" y="395993"/>
                  <a:pt x="621148" y="395993"/>
                </a:cubicBezTo>
                <a:lnTo>
                  <a:pt x="39599" y="395993"/>
                </a:lnTo>
                <a:cubicBezTo>
                  <a:pt x="17729" y="395993"/>
                  <a:pt x="0" y="378264"/>
                  <a:pt x="0" y="356394"/>
                </a:cubicBezTo>
                <a:lnTo>
                  <a:pt x="0" y="3959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18" tIns="57318" rIns="57318" bIns="57318"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171,5</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7697307" y="4815519"/>
            <a:ext cx="576000" cy="350724"/>
          </a:xfrm>
          <a:custGeom>
            <a:avLst/>
            <a:gdLst>
              <a:gd name="connsiteX0" fmla="*/ 0 w 657498"/>
              <a:gd name="connsiteY0" fmla="*/ 65750 h 968106"/>
              <a:gd name="connsiteX1" fmla="*/ 65750 w 657498"/>
              <a:gd name="connsiteY1" fmla="*/ 0 h 968106"/>
              <a:gd name="connsiteX2" fmla="*/ 591748 w 657498"/>
              <a:gd name="connsiteY2" fmla="*/ 0 h 968106"/>
              <a:gd name="connsiteX3" fmla="*/ 657498 w 657498"/>
              <a:gd name="connsiteY3" fmla="*/ 65750 h 968106"/>
              <a:gd name="connsiteX4" fmla="*/ 657498 w 657498"/>
              <a:gd name="connsiteY4" fmla="*/ 902356 h 968106"/>
              <a:gd name="connsiteX5" fmla="*/ 591748 w 657498"/>
              <a:gd name="connsiteY5" fmla="*/ 968106 h 968106"/>
              <a:gd name="connsiteX6" fmla="*/ 65750 w 657498"/>
              <a:gd name="connsiteY6" fmla="*/ 968106 h 968106"/>
              <a:gd name="connsiteX7" fmla="*/ 0 w 657498"/>
              <a:gd name="connsiteY7" fmla="*/ 902356 h 968106"/>
              <a:gd name="connsiteX8" fmla="*/ 0 w 657498"/>
              <a:gd name="connsiteY8" fmla="*/ 65750 h 96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98" h="968106">
                <a:moveTo>
                  <a:pt x="0" y="65750"/>
                </a:moveTo>
                <a:cubicBezTo>
                  <a:pt x="0" y="29437"/>
                  <a:pt x="29437" y="0"/>
                  <a:pt x="65750" y="0"/>
                </a:cubicBezTo>
                <a:lnTo>
                  <a:pt x="591748" y="0"/>
                </a:lnTo>
                <a:cubicBezTo>
                  <a:pt x="628061" y="0"/>
                  <a:pt x="657498" y="29437"/>
                  <a:pt x="657498" y="65750"/>
                </a:cubicBezTo>
                <a:lnTo>
                  <a:pt x="657498" y="902356"/>
                </a:lnTo>
                <a:cubicBezTo>
                  <a:pt x="657498" y="938669"/>
                  <a:pt x="628061" y="968106"/>
                  <a:pt x="591748" y="968106"/>
                </a:cubicBezTo>
                <a:lnTo>
                  <a:pt x="65750" y="968106"/>
                </a:lnTo>
                <a:cubicBezTo>
                  <a:pt x="29437" y="968106"/>
                  <a:pt x="0" y="938669"/>
                  <a:pt x="0" y="902356"/>
                </a:cubicBezTo>
                <a:lnTo>
                  <a:pt x="0" y="6575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977" tIns="64977" rIns="64977" bIns="64977"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18,4</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7697307" y="5628839"/>
            <a:ext cx="576000" cy="513123"/>
          </a:xfrm>
          <a:custGeom>
            <a:avLst/>
            <a:gdLst>
              <a:gd name="connsiteX0" fmla="*/ 0 w 657498"/>
              <a:gd name="connsiteY0" fmla="*/ 51312 h 513123"/>
              <a:gd name="connsiteX1" fmla="*/ 51312 w 657498"/>
              <a:gd name="connsiteY1" fmla="*/ 0 h 513123"/>
              <a:gd name="connsiteX2" fmla="*/ 606186 w 657498"/>
              <a:gd name="connsiteY2" fmla="*/ 0 h 513123"/>
              <a:gd name="connsiteX3" fmla="*/ 657498 w 657498"/>
              <a:gd name="connsiteY3" fmla="*/ 51312 h 513123"/>
              <a:gd name="connsiteX4" fmla="*/ 657498 w 657498"/>
              <a:gd name="connsiteY4" fmla="*/ 461811 h 513123"/>
              <a:gd name="connsiteX5" fmla="*/ 606186 w 657498"/>
              <a:gd name="connsiteY5" fmla="*/ 513123 h 513123"/>
              <a:gd name="connsiteX6" fmla="*/ 51312 w 657498"/>
              <a:gd name="connsiteY6" fmla="*/ 513123 h 513123"/>
              <a:gd name="connsiteX7" fmla="*/ 0 w 657498"/>
              <a:gd name="connsiteY7" fmla="*/ 461811 h 513123"/>
              <a:gd name="connsiteX8" fmla="*/ 0 w 657498"/>
              <a:gd name="connsiteY8" fmla="*/ 51312 h 51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98" h="513123">
                <a:moveTo>
                  <a:pt x="0" y="51312"/>
                </a:moveTo>
                <a:cubicBezTo>
                  <a:pt x="0" y="22973"/>
                  <a:pt x="22973" y="0"/>
                  <a:pt x="51312" y="0"/>
                </a:cubicBezTo>
                <a:lnTo>
                  <a:pt x="606186" y="0"/>
                </a:lnTo>
                <a:cubicBezTo>
                  <a:pt x="634525" y="0"/>
                  <a:pt x="657498" y="22973"/>
                  <a:pt x="657498" y="51312"/>
                </a:cubicBezTo>
                <a:lnTo>
                  <a:pt x="657498" y="461811"/>
                </a:lnTo>
                <a:cubicBezTo>
                  <a:pt x="657498" y="490150"/>
                  <a:pt x="634525" y="513123"/>
                  <a:pt x="606186" y="513123"/>
                </a:cubicBezTo>
                <a:lnTo>
                  <a:pt x="51312" y="513123"/>
                </a:lnTo>
                <a:cubicBezTo>
                  <a:pt x="22973" y="513123"/>
                  <a:pt x="0" y="490150"/>
                  <a:pt x="0" y="461811"/>
                </a:cubicBezTo>
                <a:lnTo>
                  <a:pt x="0" y="5131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0749" tIns="60749" rIns="60749" bIns="60749"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26,1</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29" name="Полилиния 28"/>
          <p:cNvSpPr/>
          <p:nvPr/>
        </p:nvSpPr>
        <p:spPr>
          <a:xfrm>
            <a:off x="5132379" y="5214469"/>
            <a:ext cx="2457781" cy="345641"/>
          </a:xfrm>
          <a:custGeom>
            <a:avLst/>
            <a:gdLst>
              <a:gd name="connsiteX0" fmla="*/ 0 w 2128385"/>
              <a:gd name="connsiteY0" fmla="*/ 99080 h 990804"/>
              <a:gd name="connsiteX1" fmla="*/ 99080 w 2128385"/>
              <a:gd name="connsiteY1" fmla="*/ 0 h 990804"/>
              <a:gd name="connsiteX2" fmla="*/ 2029305 w 2128385"/>
              <a:gd name="connsiteY2" fmla="*/ 0 h 990804"/>
              <a:gd name="connsiteX3" fmla="*/ 2128385 w 2128385"/>
              <a:gd name="connsiteY3" fmla="*/ 99080 h 990804"/>
              <a:gd name="connsiteX4" fmla="*/ 2128385 w 2128385"/>
              <a:gd name="connsiteY4" fmla="*/ 891724 h 990804"/>
              <a:gd name="connsiteX5" fmla="*/ 2029305 w 2128385"/>
              <a:gd name="connsiteY5" fmla="*/ 990804 h 990804"/>
              <a:gd name="connsiteX6" fmla="*/ 99080 w 2128385"/>
              <a:gd name="connsiteY6" fmla="*/ 990804 h 990804"/>
              <a:gd name="connsiteX7" fmla="*/ 0 w 2128385"/>
              <a:gd name="connsiteY7" fmla="*/ 891724 h 990804"/>
              <a:gd name="connsiteX8" fmla="*/ 0 w 2128385"/>
              <a:gd name="connsiteY8" fmla="*/ 99080 h 99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8385" h="990804">
                <a:moveTo>
                  <a:pt x="0" y="99080"/>
                </a:moveTo>
                <a:cubicBezTo>
                  <a:pt x="0" y="44360"/>
                  <a:pt x="44360" y="0"/>
                  <a:pt x="99080" y="0"/>
                </a:cubicBezTo>
                <a:lnTo>
                  <a:pt x="2029305" y="0"/>
                </a:lnTo>
                <a:cubicBezTo>
                  <a:pt x="2084025" y="0"/>
                  <a:pt x="2128385" y="44360"/>
                  <a:pt x="2128385" y="99080"/>
                </a:cubicBezTo>
                <a:lnTo>
                  <a:pt x="2128385" y="891724"/>
                </a:lnTo>
                <a:cubicBezTo>
                  <a:pt x="2128385" y="946444"/>
                  <a:pt x="2084025" y="990804"/>
                  <a:pt x="2029305" y="990804"/>
                </a:cubicBezTo>
                <a:lnTo>
                  <a:pt x="99080" y="990804"/>
                </a:lnTo>
                <a:cubicBezTo>
                  <a:pt x="44360" y="990804"/>
                  <a:pt x="0" y="946444"/>
                  <a:pt x="0" y="891724"/>
                </a:cubicBezTo>
                <a:lnTo>
                  <a:pt x="0" y="9908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4740" tIns="74740" rIns="74740" bIns="74740"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Массовые коммуникации</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7697307" y="5214469"/>
            <a:ext cx="576000" cy="350724"/>
          </a:xfrm>
          <a:custGeom>
            <a:avLst/>
            <a:gdLst>
              <a:gd name="connsiteX0" fmla="*/ 0 w 657498"/>
              <a:gd name="connsiteY0" fmla="*/ 65750 h 968106"/>
              <a:gd name="connsiteX1" fmla="*/ 65750 w 657498"/>
              <a:gd name="connsiteY1" fmla="*/ 0 h 968106"/>
              <a:gd name="connsiteX2" fmla="*/ 591748 w 657498"/>
              <a:gd name="connsiteY2" fmla="*/ 0 h 968106"/>
              <a:gd name="connsiteX3" fmla="*/ 657498 w 657498"/>
              <a:gd name="connsiteY3" fmla="*/ 65750 h 968106"/>
              <a:gd name="connsiteX4" fmla="*/ 657498 w 657498"/>
              <a:gd name="connsiteY4" fmla="*/ 902356 h 968106"/>
              <a:gd name="connsiteX5" fmla="*/ 591748 w 657498"/>
              <a:gd name="connsiteY5" fmla="*/ 968106 h 968106"/>
              <a:gd name="connsiteX6" fmla="*/ 65750 w 657498"/>
              <a:gd name="connsiteY6" fmla="*/ 968106 h 968106"/>
              <a:gd name="connsiteX7" fmla="*/ 0 w 657498"/>
              <a:gd name="connsiteY7" fmla="*/ 902356 h 968106"/>
              <a:gd name="connsiteX8" fmla="*/ 0 w 657498"/>
              <a:gd name="connsiteY8" fmla="*/ 65750 h 96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98" h="968106">
                <a:moveTo>
                  <a:pt x="0" y="65750"/>
                </a:moveTo>
                <a:cubicBezTo>
                  <a:pt x="0" y="29437"/>
                  <a:pt x="29437" y="0"/>
                  <a:pt x="65750" y="0"/>
                </a:cubicBezTo>
                <a:lnTo>
                  <a:pt x="591748" y="0"/>
                </a:lnTo>
                <a:cubicBezTo>
                  <a:pt x="628061" y="0"/>
                  <a:pt x="657498" y="29437"/>
                  <a:pt x="657498" y="65750"/>
                </a:cubicBezTo>
                <a:lnTo>
                  <a:pt x="657498" y="902356"/>
                </a:lnTo>
                <a:cubicBezTo>
                  <a:pt x="657498" y="938669"/>
                  <a:pt x="628061" y="968106"/>
                  <a:pt x="591748" y="968106"/>
                </a:cubicBezTo>
                <a:lnTo>
                  <a:pt x="65750" y="968106"/>
                </a:lnTo>
                <a:cubicBezTo>
                  <a:pt x="29437" y="968106"/>
                  <a:pt x="0" y="938669"/>
                  <a:pt x="0" y="902356"/>
                </a:cubicBezTo>
                <a:lnTo>
                  <a:pt x="0" y="6575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977" tIns="64977" rIns="64977" bIns="64977"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144,3</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7" name="Полилиния 36"/>
          <p:cNvSpPr/>
          <p:nvPr/>
        </p:nvSpPr>
        <p:spPr>
          <a:xfrm>
            <a:off x="8361504" y="5214469"/>
            <a:ext cx="576000" cy="350724"/>
          </a:xfrm>
          <a:custGeom>
            <a:avLst/>
            <a:gdLst>
              <a:gd name="connsiteX0" fmla="*/ 0 w 657498"/>
              <a:gd name="connsiteY0" fmla="*/ 65750 h 968106"/>
              <a:gd name="connsiteX1" fmla="*/ 65750 w 657498"/>
              <a:gd name="connsiteY1" fmla="*/ 0 h 968106"/>
              <a:gd name="connsiteX2" fmla="*/ 591748 w 657498"/>
              <a:gd name="connsiteY2" fmla="*/ 0 h 968106"/>
              <a:gd name="connsiteX3" fmla="*/ 657498 w 657498"/>
              <a:gd name="connsiteY3" fmla="*/ 65750 h 968106"/>
              <a:gd name="connsiteX4" fmla="*/ 657498 w 657498"/>
              <a:gd name="connsiteY4" fmla="*/ 902356 h 968106"/>
              <a:gd name="connsiteX5" fmla="*/ 591748 w 657498"/>
              <a:gd name="connsiteY5" fmla="*/ 968106 h 968106"/>
              <a:gd name="connsiteX6" fmla="*/ 65750 w 657498"/>
              <a:gd name="connsiteY6" fmla="*/ 968106 h 968106"/>
              <a:gd name="connsiteX7" fmla="*/ 0 w 657498"/>
              <a:gd name="connsiteY7" fmla="*/ 902356 h 968106"/>
              <a:gd name="connsiteX8" fmla="*/ 0 w 657498"/>
              <a:gd name="connsiteY8" fmla="*/ 65750 h 96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98" h="968106">
                <a:moveTo>
                  <a:pt x="0" y="65750"/>
                </a:moveTo>
                <a:cubicBezTo>
                  <a:pt x="0" y="29437"/>
                  <a:pt x="29437" y="0"/>
                  <a:pt x="65750" y="0"/>
                </a:cubicBezTo>
                <a:lnTo>
                  <a:pt x="591748" y="0"/>
                </a:lnTo>
                <a:cubicBezTo>
                  <a:pt x="628061" y="0"/>
                  <a:pt x="657498" y="29437"/>
                  <a:pt x="657498" y="65750"/>
                </a:cubicBezTo>
                <a:lnTo>
                  <a:pt x="657498" y="902356"/>
                </a:lnTo>
                <a:cubicBezTo>
                  <a:pt x="657498" y="938669"/>
                  <a:pt x="628061" y="968106"/>
                  <a:pt x="591748" y="968106"/>
                </a:cubicBezTo>
                <a:lnTo>
                  <a:pt x="65750" y="968106"/>
                </a:lnTo>
                <a:cubicBezTo>
                  <a:pt x="29437" y="968106"/>
                  <a:pt x="0" y="938669"/>
                  <a:pt x="0" y="902356"/>
                </a:cubicBezTo>
                <a:lnTo>
                  <a:pt x="0" y="6575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977" tIns="64977" rIns="64977" bIns="64977"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144,1</a:t>
            </a:r>
            <a:endParaRPr lang="ru-RU"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92959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лилиния 3"/>
          <p:cNvSpPr/>
          <p:nvPr/>
        </p:nvSpPr>
        <p:spPr>
          <a:xfrm>
            <a:off x="5130328" y="1628800"/>
            <a:ext cx="3903032" cy="735023"/>
          </a:xfrm>
          <a:custGeom>
            <a:avLst/>
            <a:gdLst>
              <a:gd name="connsiteX0" fmla="*/ 0 w 3903032"/>
              <a:gd name="connsiteY0" fmla="*/ 73502 h 735023"/>
              <a:gd name="connsiteX1" fmla="*/ 73502 w 3903032"/>
              <a:gd name="connsiteY1" fmla="*/ 0 h 735023"/>
              <a:gd name="connsiteX2" fmla="*/ 3829530 w 3903032"/>
              <a:gd name="connsiteY2" fmla="*/ 0 h 735023"/>
              <a:gd name="connsiteX3" fmla="*/ 3903032 w 3903032"/>
              <a:gd name="connsiteY3" fmla="*/ 73502 h 735023"/>
              <a:gd name="connsiteX4" fmla="*/ 3903032 w 3903032"/>
              <a:gd name="connsiteY4" fmla="*/ 661521 h 735023"/>
              <a:gd name="connsiteX5" fmla="*/ 3829530 w 3903032"/>
              <a:gd name="connsiteY5" fmla="*/ 735023 h 735023"/>
              <a:gd name="connsiteX6" fmla="*/ 73502 w 3903032"/>
              <a:gd name="connsiteY6" fmla="*/ 735023 h 735023"/>
              <a:gd name="connsiteX7" fmla="*/ 0 w 3903032"/>
              <a:gd name="connsiteY7" fmla="*/ 661521 h 735023"/>
              <a:gd name="connsiteX8" fmla="*/ 0 w 3903032"/>
              <a:gd name="connsiteY8" fmla="*/ 73502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735023">
                <a:moveTo>
                  <a:pt x="0" y="73502"/>
                </a:moveTo>
                <a:cubicBezTo>
                  <a:pt x="0" y="32908"/>
                  <a:pt x="32908" y="0"/>
                  <a:pt x="73502" y="0"/>
                </a:cubicBezTo>
                <a:lnTo>
                  <a:pt x="3829530" y="0"/>
                </a:lnTo>
                <a:cubicBezTo>
                  <a:pt x="3870124" y="0"/>
                  <a:pt x="3903032" y="32908"/>
                  <a:pt x="3903032" y="73502"/>
                </a:cubicBezTo>
                <a:lnTo>
                  <a:pt x="3903032" y="661521"/>
                </a:lnTo>
                <a:cubicBezTo>
                  <a:pt x="3903032" y="702115"/>
                  <a:pt x="3870124" y="735023"/>
                  <a:pt x="3829530" y="735023"/>
                </a:cubicBezTo>
                <a:lnTo>
                  <a:pt x="73502" y="735023"/>
                </a:lnTo>
                <a:cubicBezTo>
                  <a:pt x="32908" y="735023"/>
                  <a:pt x="0" y="702115"/>
                  <a:pt x="0" y="661521"/>
                </a:cubicBezTo>
                <a:lnTo>
                  <a:pt x="0" y="73502"/>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74868" tIns="74868" rIns="74868" bIns="74868" numCol="1" spcCol="1270" anchor="ctr" anchorCtr="0">
            <a:noAutofit/>
          </a:bodyPr>
          <a:lstStyle/>
          <a:p>
            <a:pPr algn="ctr" defTabSz="622300" fontAlgn="base">
              <a:lnSpc>
                <a:spcPct val="90000"/>
              </a:lnSpc>
              <a:spcBef>
                <a:spcPct val="0"/>
              </a:spcBef>
              <a:spcAft>
                <a:spcPct val="3500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p>
        </p:txBody>
      </p:sp>
      <p:sp>
        <p:nvSpPr>
          <p:cNvPr id="7" name="Полилиния 6"/>
          <p:cNvSpPr/>
          <p:nvPr/>
        </p:nvSpPr>
        <p:spPr>
          <a:xfrm>
            <a:off x="5130328" y="2515664"/>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a:t>
            </a:r>
            <a:r>
              <a:rPr lang="en-US" sz="1400" b="1" dirty="0" smtClean="0">
                <a:solidFill>
                  <a:prstClr val="black"/>
                </a:solidFill>
                <a:latin typeface="Times New Roman" panose="02020603050405020304" pitchFamily="18" charset="0"/>
                <a:cs typeface="Times New Roman" panose="02020603050405020304" pitchFamily="18" charset="0"/>
              </a:rPr>
              <a:t>2</a:t>
            </a:r>
            <a:r>
              <a:rPr lang="ru-RU" sz="1400" b="1" dirty="0" smtClean="0">
                <a:solidFill>
                  <a:prstClr val="black"/>
                </a:solidFill>
                <a:latin typeface="Times New Roman" panose="02020603050405020304" pitchFamily="18" charset="0"/>
                <a:cs typeface="Times New Roman" panose="02020603050405020304" pitchFamily="18" charset="0"/>
              </a:rPr>
              <a:t>1 план</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9" name="Полилиния 8"/>
          <p:cNvSpPr/>
          <p:nvPr/>
        </p:nvSpPr>
        <p:spPr>
          <a:xfrm>
            <a:off x="5131895" y="3373312"/>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81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17" name="Полилиния 16"/>
          <p:cNvSpPr/>
          <p:nvPr/>
        </p:nvSpPr>
        <p:spPr>
          <a:xfrm>
            <a:off x="5143677" y="4411242"/>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smtClean="0">
                <a:solidFill>
                  <a:prstClr val="black"/>
                </a:solidFill>
                <a:latin typeface="Times New Roman" panose="02020603050405020304" pitchFamily="18" charset="0"/>
                <a:cs typeface="Times New Roman" panose="02020603050405020304" pitchFamily="18" charset="0"/>
              </a:rPr>
              <a:t>71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5924790" y="2515664"/>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a:t>
            </a:r>
            <a:r>
              <a:rPr lang="en-US" sz="1400" b="1" dirty="0" smtClean="0">
                <a:solidFill>
                  <a:prstClr val="black"/>
                </a:solidFill>
                <a:latin typeface="Times New Roman" panose="02020603050405020304" pitchFamily="18" charset="0"/>
                <a:cs typeface="Times New Roman" panose="02020603050405020304" pitchFamily="18" charset="0"/>
              </a:rPr>
              <a:t>2</a:t>
            </a:r>
            <a:r>
              <a:rPr lang="ru-RU" sz="1400" b="1" dirty="0" smtClean="0">
                <a:solidFill>
                  <a:prstClr val="black"/>
                </a:solidFill>
                <a:latin typeface="Times New Roman" panose="02020603050405020304" pitchFamily="18" charset="0"/>
                <a:cs typeface="Times New Roman" panose="02020603050405020304" pitchFamily="18" charset="0"/>
              </a:rPr>
              <a:t>1 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5924790" y="3373312"/>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81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5937392" y="4411242"/>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smtClean="0">
                <a:solidFill>
                  <a:prstClr val="black"/>
                </a:solidFill>
                <a:latin typeface="Times New Roman" panose="02020603050405020304" pitchFamily="18" charset="0"/>
                <a:cs typeface="Times New Roman" panose="02020603050405020304" pitchFamily="18" charset="0"/>
              </a:rPr>
              <a:t>71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6717685" y="2515664"/>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en-US" sz="1400" b="1" dirty="0" smtClean="0">
                <a:solidFill>
                  <a:prstClr val="black"/>
                </a:solidFill>
                <a:latin typeface="Times New Roman" panose="02020603050405020304" pitchFamily="18" charset="0"/>
                <a:cs typeface="Times New Roman" panose="02020603050405020304" pitchFamily="18" charset="0"/>
              </a:rPr>
              <a:t>202</a:t>
            </a:r>
            <a:r>
              <a:rPr lang="ru-RU" sz="1400" b="1" dirty="0" smtClean="0">
                <a:solidFill>
                  <a:prstClr val="black"/>
                </a:solidFill>
                <a:latin typeface="Times New Roman" panose="02020603050405020304" pitchFamily="18" charset="0"/>
                <a:cs typeface="Times New Roman" panose="02020603050405020304" pitchFamily="18" charset="0"/>
              </a:rPr>
              <a:t>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6716118" y="3373312"/>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82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6717685" y="4411242"/>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72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7510580" y="2515664"/>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en-US" sz="1400" b="1" dirty="0" smtClean="0">
                <a:solidFill>
                  <a:prstClr val="black"/>
                </a:solidFill>
                <a:latin typeface="Times New Roman" panose="02020603050405020304" pitchFamily="18" charset="0"/>
                <a:cs typeface="Times New Roman" panose="02020603050405020304" pitchFamily="18" charset="0"/>
              </a:rPr>
              <a:t>202</a:t>
            </a:r>
            <a:r>
              <a:rPr lang="ru-RU" sz="1400" b="1" dirty="0" smtClean="0">
                <a:solidFill>
                  <a:prstClr val="black"/>
                </a:solidFill>
                <a:latin typeface="Times New Roman" panose="02020603050405020304" pitchFamily="18" charset="0"/>
                <a:cs typeface="Times New Roman" panose="02020603050405020304" pitchFamily="18" charset="0"/>
              </a:rPr>
              <a:t>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7510580" y="3373312"/>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83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7" name="Полилиния 36"/>
          <p:cNvSpPr/>
          <p:nvPr/>
        </p:nvSpPr>
        <p:spPr>
          <a:xfrm>
            <a:off x="7510580" y="4411242"/>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73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8303475" y="2515664"/>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2024</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0" name="Полилиния 39"/>
          <p:cNvSpPr/>
          <p:nvPr/>
        </p:nvSpPr>
        <p:spPr>
          <a:xfrm>
            <a:off x="8300067" y="3373312"/>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84</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8303475" y="4411242"/>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74</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81173" y="3351081"/>
            <a:ext cx="5001736" cy="76228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fontAlgn="base">
              <a:spcBef>
                <a:spcPct val="0"/>
              </a:spcBef>
              <a:spcAft>
                <a:spcPct val="0"/>
              </a:spcAft>
            </a:pPr>
            <a:r>
              <a:rPr lang="ru-RU" sz="1400" dirty="0">
                <a:solidFill>
                  <a:prstClr val="black"/>
                </a:solidFill>
                <a:latin typeface="Times New Roman" panose="02020603050405020304" pitchFamily="18" charset="0"/>
                <a:cs typeface="Times New Roman" panose="02020603050405020304" pitchFamily="18" charset="0"/>
              </a:rPr>
              <a:t>Число домашних хозяйств, имеющих широкополосный доступ к информационно-телекоммуникационной сети "Интернет", в расчете на 100 домашних </a:t>
            </a:r>
            <a:r>
              <a:rPr lang="ru-RU" sz="1400" dirty="0" smtClean="0">
                <a:solidFill>
                  <a:prstClr val="black"/>
                </a:solidFill>
                <a:latin typeface="Times New Roman" panose="02020603050405020304" pitchFamily="18" charset="0"/>
                <a:cs typeface="Times New Roman" panose="02020603050405020304" pitchFamily="18" charset="0"/>
              </a:rPr>
              <a:t>хозяйств</a:t>
            </a:r>
            <a:endParaRPr lang="ru-RU" sz="1500" dirty="0">
              <a:solidFill>
                <a:prstClr val="black"/>
              </a:solidFill>
              <a:latin typeface="Times New Roman" panose="02020603050405020304" pitchFamily="18" charset="0"/>
              <a:cs typeface="Times New Roman" panose="02020603050405020304" pitchFamily="18" charset="0"/>
            </a:endParaRPr>
          </a:p>
        </p:txBody>
      </p:sp>
      <p:sp>
        <p:nvSpPr>
          <p:cNvPr id="33" name="Скругленный прямоугольник 32"/>
          <p:cNvSpPr/>
          <p:nvPr/>
        </p:nvSpPr>
        <p:spPr>
          <a:xfrm>
            <a:off x="81173" y="4459849"/>
            <a:ext cx="4993577" cy="697343"/>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fontAlgn="base">
              <a:spcBef>
                <a:spcPct val="0"/>
              </a:spcBef>
              <a:spcAft>
                <a:spcPct val="0"/>
              </a:spcAft>
            </a:pPr>
            <a:r>
              <a:rPr lang="ru-RU" sz="1400" dirty="0">
                <a:solidFill>
                  <a:prstClr val="black"/>
                </a:solidFill>
                <a:latin typeface="Times New Roman" panose="02020603050405020304" pitchFamily="18" charset="0"/>
                <a:cs typeface="Times New Roman" panose="02020603050405020304" pitchFamily="18" charset="0"/>
              </a:rPr>
              <a:t>Доля граждан, использующих механизм получения государственных и муниципальных услуг в электронной форме, %</a:t>
            </a:r>
          </a:p>
        </p:txBody>
      </p:sp>
      <p:sp>
        <p:nvSpPr>
          <p:cNvPr id="11" name="Скругленный прямоугольник 10"/>
          <p:cNvSpPr/>
          <p:nvPr/>
        </p:nvSpPr>
        <p:spPr>
          <a:xfrm>
            <a:off x="72949" y="1433384"/>
            <a:ext cx="2592288"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Основные индикаторы</a:t>
            </a:r>
          </a:p>
        </p:txBody>
      </p:sp>
      <p:sp>
        <p:nvSpPr>
          <p:cNvPr id="6" name="Номер слайда 5"/>
          <p:cNvSpPr>
            <a:spLocks noGrp="1"/>
          </p:cNvSpPr>
          <p:nvPr>
            <p:ph type="sldNum" sz="quarter" idx="12"/>
          </p:nvPr>
        </p:nvSpPr>
        <p:spPr/>
        <p:txBody>
          <a:bodyPr/>
          <a:lstStyle/>
          <a:p>
            <a:pPr>
              <a:defRPr/>
            </a:pPr>
            <a:r>
              <a:rPr lang="ru-RU" dirty="0" smtClean="0">
                <a:solidFill>
                  <a:prstClr val="black"/>
                </a:solidFill>
              </a:rPr>
              <a:t>63</a:t>
            </a:r>
            <a:endParaRPr lang="ru-RU"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9954" y="765504"/>
            <a:ext cx="2211780" cy="16567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0250" y="1937313"/>
            <a:ext cx="1410072" cy="13907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Заголовок 1"/>
          <p:cNvSpPr txBox="1">
            <a:spLocks/>
          </p:cNvSpPr>
          <p:nvPr/>
        </p:nvSpPr>
        <p:spPr>
          <a:xfrm>
            <a:off x="259728" y="0"/>
            <a:ext cx="72646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a:buClr>
                <a:srgbClr val="F14124">
                  <a:lumMod val="75000"/>
                </a:srgbClr>
              </a:buClr>
              <a:buFont typeface="Georgia" pitchFamily="18" charset="0"/>
              <a:buNone/>
            </a:pPr>
            <a:r>
              <a:rPr lang="ru-RU" sz="1800" smtClean="0">
                <a:solidFill>
                  <a:prstClr val="black"/>
                </a:solidFill>
                <a:effectLst/>
                <a:latin typeface="Times New Roman" panose="02020603050405020304" pitchFamily="18" charset="0"/>
                <a:cs typeface="Times New Roman" panose="02020603050405020304" pitchFamily="18" charset="0"/>
              </a:rPr>
              <a:t>«Цифровое </a:t>
            </a:r>
            <a:r>
              <a:rPr lang="ru-RU" sz="1800" dirty="0" smtClean="0">
                <a:solidFill>
                  <a:prstClr val="black"/>
                </a:solidFill>
                <a:effectLst/>
                <a:latin typeface="Times New Roman" panose="02020603050405020304" pitchFamily="18" charset="0"/>
                <a:cs typeface="Times New Roman" panose="02020603050405020304" pitchFamily="18" charset="0"/>
              </a:rPr>
              <a:t>общество Чувашии»</a:t>
            </a:r>
            <a:endParaRPr lang="ru-RU" sz="1800" dirty="0">
              <a:solidFill>
                <a:prstClr val="black"/>
              </a:solidFill>
              <a:effectLst/>
              <a:latin typeface="Times New Roman" panose="02020603050405020304" pitchFamily="18" charset="0"/>
              <a:cs typeface="Times New Roman" panose="02020603050405020304" pitchFamily="18" charset="0"/>
            </a:endParaRP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39696407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64</a:t>
            </a:fld>
            <a:endParaRPr lang="ru-RU" dirty="0">
              <a:solidFill>
                <a:prstClr val="black"/>
              </a:solidFill>
            </a:endParaRPr>
          </a:p>
        </p:txBody>
      </p:sp>
      <p:sp>
        <p:nvSpPr>
          <p:cNvPr id="5" name="Скругленный прямоугольник 4"/>
          <p:cNvSpPr/>
          <p:nvPr/>
        </p:nvSpPr>
        <p:spPr>
          <a:xfrm>
            <a:off x="125579" y="764704"/>
            <a:ext cx="5958589" cy="1872207"/>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endParaRPr lang="ru-RU" sz="1400" b="1" i="1" dirty="0">
              <a:solidFill>
                <a:prstClr val="black"/>
              </a:solidFill>
              <a:latin typeface="Times New Roman" panose="02020603050405020304" pitchFamily="18" charset="0"/>
              <a:cs typeface="Times New Roman" panose="02020603050405020304" pitchFamily="18" charset="0"/>
            </a:endParaRPr>
          </a:p>
          <a:p>
            <a:pPr algn="just"/>
            <a:r>
              <a:rPr lang="ru-RU" sz="1400" b="1" i="1" dirty="0">
                <a:solidFill>
                  <a:prstClr val="black"/>
                </a:solidFill>
                <a:latin typeface="Times New Roman" panose="02020603050405020304" pitchFamily="18" charset="0"/>
                <a:cs typeface="Times New Roman" panose="02020603050405020304" pitchFamily="18" charset="0"/>
              </a:rPr>
              <a:t>Цели программы:</a:t>
            </a:r>
            <a:r>
              <a:rPr lang="ru-RU" sz="1400" dirty="0">
                <a:solidFill>
                  <a:prstClr val="black"/>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pPr>
            <a:r>
              <a:rPr lang="ru-RU" sz="1100" dirty="0">
                <a:solidFill>
                  <a:prstClr val="black"/>
                </a:solidFill>
                <a:latin typeface="Times New Roman" panose="02020603050405020304" pitchFamily="18" charset="0"/>
                <a:cs typeface="Times New Roman" panose="02020603050405020304" pitchFamily="18" charset="0"/>
              </a:rPr>
              <a:t>развитие современной и эффективной транспортной инфраструктуры;</a:t>
            </a:r>
          </a:p>
          <a:p>
            <a:pPr marL="285750" indent="-285750" algn="just">
              <a:buFont typeface="Wingdings" panose="05000000000000000000" pitchFamily="2" charset="2"/>
              <a:buChar char="v"/>
            </a:pPr>
            <a:r>
              <a:rPr lang="ru-RU" sz="1100" dirty="0">
                <a:solidFill>
                  <a:prstClr val="black"/>
                </a:solidFill>
                <a:latin typeface="Times New Roman" panose="02020603050405020304" pitchFamily="18" charset="0"/>
                <a:cs typeface="Times New Roman" panose="02020603050405020304" pitchFamily="18" charset="0"/>
              </a:rPr>
              <a:t>повышение доступности и качества услуг транспортного комплекса;</a:t>
            </a:r>
          </a:p>
          <a:p>
            <a:pPr marL="285750" indent="-285750" algn="just">
              <a:buFont typeface="Wingdings" panose="05000000000000000000" pitchFamily="2" charset="2"/>
              <a:buChar char="v"/>
            </a:pPr>
            <a:r>
              <a:rPr lang="ru-RU" sz="1100" dirty="0">
                <a:solidFill>
                  <a:prstClr val="black"/>
                </a:solidFill>
                <a:latin typeface="Times New Roman" panose="02020603050405020304" pitchFamily="18" charset="0"/>
                <a:cs typeface="Times New Roman" panose="02020603050405020304" pitchFamily="18" charset="0"/>
              </a:rPr>
              <a:t>обеспечение охраны жизни, здоровья граждан и их имущества, законных прав на безопасные условия движения на автомобильных дорогах общего пользования;</a:t>
            </a:r>
          </a:p>
          <a:p>
            <a:pPr marL="285750" indent="-285750" algn="just">
              <a:buFont typeface="Wingdings" panose="05000000000000000000" pitchFamily="2" charset="2"/>
              <a:buChar char="v"/>
            </a:pPr>
            <a:r>
              <a:rPr lang="ru-RU" sz="1100" dirty="0">
                <a:solidFill>
                  <a:prstClr val="black"/>
                </a:solidFill>
                <a:latin typeface="Times New Roman" panose="02020603050405020304" pitchFamily="18" charset="0"/>
                <a:cs typeface="Times New Roman" panose="02020603050405020304" pitchFamily="18" charset="0"/>
              </a:rPr>
              <a:t>создание на автомобильном транспорте базовых условий, обеспечивающих доступ к результатам космической деятельности, и их эффективное использование на базе информационно-навигационной системы в Чувашской Республике;</a:t>
            </a:r>
          </a:p>
          <a:p>
            <a:pPr marL="285750" indent="-285750" algn="just">
              <a:buFont typeface="Wingdings" panose="05000000000000000000" pitchFamily="2" charset="2"/>
              <a:buChar char="v"/>
            </a:pPr>
            <a:r>
              <a:rPr lang="ru-RU" sz="1100" dirty="0">
                <a:solidFill>
                  <a:prstClr val="black"/>
                </a:solidFill>
                <a:latin typeface="Times New Roman" panose="02020603050405020304" pitchFamily="18" charset="0"/>
                <a:cs typeface="Times New Roman" panose="02020603050405020304" pitchFamily="18" charset="0"/>
              </a:rPr>
              <a:t>повышение эффективности использования топливно-энергетических ресурсов на автомобильном транспорте</a:t>
            </a:r>
          </a:p>
          <a:p>
            <a:endParaRPr lang="ru-RU" sz="1400" dirty="0">
              <a:solidFill>
                <a:prstClr val="black"/>
              </a:solidFill>
              <a:latin typeface="Times New Roman" panose="02020603050405020304" pitchFamily="18" charset="0"/>
              <a:cs typeface="Times New Roman" panose="02020603050405020304" pitchFamily="18" charset="0"/>
            </a:endParaRPr>
          </a:p>
        </p:txBody>
      </p:sp>
      <p:graphicFrame>
        <p:nvGraphicFramePr>
          <p:cNvPr id="6" name="Диаграмма 5"/>
          <p:cNvGraphicFramePr>
            <a:graphicFrameLocks/>
          </p:cNvGraphicFramePr>
          <p:nvPr>
            <p:extLst>
              <p:ext uri="{D42A27DB-BD31-4B8C-83A1-F6EECF244321}">
                <p14:modId xmlns:p14="http://schemas.microsoft.com/office/powerpoint/2010/main" val="1677379975"/>
              </p:ext>
            </p:extLst>
          </p:nvPr>
        </p:nvGraphicFramePr>
        <p:xfrm>
          <a:off x="125579" y="3063897"/>
          <a:ext cx="3920164" cy="330478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47780" y="2756120"/>
            <a:ext cx="4032448" cy="307777"/>
          </a:xfrm>
          <a:prstGeom prst="rect">
            <a:avLst/>
          </a:prstGeom>
          <a:noFill/>
        </p:spPr>
        <p:txBody>
          <a:bodyPr wrap="square" rtlCol="0">
            <a:spAutoFit/>
          </a:bodyPr>
          <a:lstStyle/>
          <a:p>
            <a:r>
              <a:rPr lang="ru-RU" sz="1400" b="1" dirty="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p>
        </p:txBody>
      </p:sp>
      <p:pic>
        <p:nvPicPr>
          <p:cNvPr id="8" name="Рисунок 7" descr="http://www.pfrf.ru/files/branches/rostov/invaliddd.jpg"/>
          <p:cNvPicPr/>
          <p:nvPr/>
        </p:nvPicPr>
        <p:blipFill>
          <a:blip r:embed="rId4" cstate="print"/>
          <a:srcRect/>
          <a:stretch>
            <a:fillRect/>
          </a:stretch>
        </p:blipFill>
        <p:spPr bwMode="auto">
          <a:xfrm>
            <a:off x="6228183" y="1052736"/>
            <a:ext cx="2376265" cy="1584175"/>
          </a:xfrm>
          <a:prstGeom prst="rect">
            <a:avLst/>
          </a:prstGeom>
          <a:ln>
            <a:noFill/>
          </a:ln>
          <a:effectLst>
            <a:softEdge rad="112500"/>
          </a:effectLst>
        </p:spPr>
      </p:pic>
      <p:pic>
        <p:nvPicPr>
          <p:cNvPr id="10" name="Picture 2" descr="T:\Сектор финансирования\09a7768ed1d70c506897087c270a7b7a_640_480_c_thumb1.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8881" y="726602"/>
            <a:ext cx="2587470" cy="17249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Clr>
                <a:srgbClr val="F14124">
                  <a:lumMod val="75000"/>
                </a:srgbClr>
              </a:buClr>
              <a:buFont typeface="Georgia" pitchFamily="18" charset="0"/>
              <a:buNone/>
            </a:pPr>
            <a:r>
              <a:rPr lang="ru-RU" sz="1800" dirty="0" smtClean="0">
                <a:solidFill>
                  <a:prstClr val="black"/>
                </a:solidFill>
                <a:effectLst/>
                <a:latin typeface="Times New Roman" panose="02020603050405020304" pitchFamily="18" charset="0"/>
                <a:cs typeface="Times New Roman" panose="02020603050405020304" pitchFamily="18" charset="0"/>
              </a:rPr>
              <a:t>«</a:t>
            </a:r>
            <a:r>
              <a:rPr lang="ru-RU" sz="1800" dirty="0">
                <a:solidFill>
                  <a:prstClr val="black"/>
                </a:solidFill>
                <a:effectLst/>
                <a:latin typeface="Times New Roman" panose="02020603050405020304" pitchFamily="18" charset="0"/>
                <a:cs typeface="Times New Roman" panose="02020603050405020304" pitchFamily="18" charset="0"/>
              </a:rPr>
              <a:t>Развитие транспортной системы Чувашской Республики»</a:t>
            </a: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873228" y="69850"/>
            <a:ext cx="1223412" cy="492443"/>
          </a:xfrm>
          <a:prstGeom prst="rect">
            <a:avLst/>
          </a:prstGeom>
          <a:noFill/>
        </p:spPr>
        <p:txBody>
          <a:bodyPr wrap="none" rtlCol="0">
            <a:spAutoFit/>
          </a:bodyPr>
          <a:lstStyle/>
          <a:p>
            <a:pPr algn="ctr"/>
            <a:r>
              <a:rPr lang="ru-RU" sz="1300" b="1" i="1" dirty="0">
                <a:solidFill>
                  <a:srgbClr val="4E67C8"/>
                </a:solidFill>
                <a:latin typeface="Trebuchet MS"/>
              </a:rPr>
              <a:t>Бюджет</a:t>
            </a:r>
          </a:p>
          <a:p>
            <a:pPr algn="ctr"/>
            <a:r>
              <a:rPr lang="ru-RU" sz="1300" b="1" i="1" dirty="0">
                <a:solidFill>
                  <a:srgbClr val="4E67C8"/>
                </a:solidFill>
                <a:latin typeface="Trebuchet MS"/>
              </a:rPr>
              <a:t>для граждан</a:t>
            </a:r>
          </a:p>
        </p:txBody>
      </p:sp>
      <p:sp>
        <p:nvSpPr>
          <p:cNvPr id="16" name="Скругленный прямоугольник 15"/>
          <p:cNvSpPr/>
          <p:nvPr/>
        </p:nvSpPr>
        <p:spPr>
          <a:xfrm>
            <a:off x="4166167" y="2851970"/>
            <a:ext cx="4712225" cy="405137"/>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Скругленный прямоугольник 4"/>
          <p:cNvSpPr/>
          <p:nvPr/>
        </p:nvSpPr>
        <p:spPr>
          <a:xfrm>
            <a:off x="4181438" y="2863836"/>
            <a:ext cx="4681683" cy="3814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algn="ctr" defTabSz="755650">
              <a:lnSpc>
                <a:spcPct val="90000"/>
              </a:lnSpc>
              <a:spcAft>
                <a:spcPct val="35000"/>
              </a:spcAft>
            </a:pPr>
            <a:r>
              <a:rPr lang="ru-RU" sz="1600" b="1" i="1" dirty="0">
                <a:solidFill>
                  <a:prstClr val="black"/>
                </a:solidFill>
                <a:latin typeface="Times New Roman" panose="02020603050405020304" pitchFamily="18" charset="0"/>
                <a:cs typeface="Times New Roman" panose="02020603050405020304" pitchFamily="18" charset="0"/>
              </a:rPr>
              <a:t>Расходы в разрезе подпрограмм в </a:t>
            </a:r>
            <a:r>
              <a:rPr lang="ru-RU" sz="1600" b="1" i="1" dirty="0" smtClean="0">
                <a:solidFill>
                  <a:prstClr val="black"/>
                </a:solidFill>
                <a:latin typeface="Times New Roman" panose="02020603050405020304" pitchFamily="18" charset="0"/>
                <a:cs typeface="Times New Roman" panose="02020603050405020304" pitchFamily="18" charset="0"/>
              </a:rPr>
              <a:t>2021 году,           млн</a:t>
            </a:r>
            <a:r>
              <a:rPr lang="ru-RU" sz="1600" b="1" i="1" dirty="0">
                <a:solidFill>
                  <a:prstClr val="black"/>
                </a:solidFill>
                <a:latin typeface="Times New Roman" panose="02020603050405020304" pitchFamily="18" charset="0"/>
                <a:cs typeface="Times New Roman" panose="02020603050405020304" pitchFamily="18" charset="0"/>
              </a:rPr>
              <a:t>. руб.</a:t>
            </a:r>
          </a:p>
        </p:txBody>
      </p:sp>
      <p:sp>
        <p:nvSpPr>
          <p:cNvPr id="19" name="Скругленный прямоугольник 18"/>
          <p:cNvSpPr/>
          <p:nvPr/>
        </p:nvSpPr>
        <p:spPr>
          <a:xfrm>
            <a:off x="4164923" y="3291895"/>
            <a:ext cx="2940701" cy="380059"/>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0" name="Скругленный прямоугольник 4"/>
          <p:cNvSpPr/>
          <p:nvPr/>
        </p:nvSpPr>
        <p:spPr>
          <a:xfrm>
            <a:off x="4176417" y="3303027"/>
            <a:ext cx="2917712" cy="3577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ru-RU" sz="1600" b="1" dirty="0">
                <a:solidFill>
                  <a:prstClr val="black"/>
                </a:solidFill>
                <a:latin typeface="Times New Roman" panose="02020603050405020304" pitchFamily="18" charset="0"/>
                <a:cs typeface="Times New Roman" panose="02020603050405020304" pitchFamily="18" charset="0"/>
              </a:rPr>
              <a:t>Подпрограмма</a:t>
            </a:r>
          </a:p>
        </p:txBody>
      </p:sp>
      <p:sp>
        <p:nvSpPr>
          <p:cNvPr id="22" name="Скругленный прямоугольник 21"/>
          <p:cNvSpPr/>
          <p:nvPr/>
        </p:nvSpPr>
        <p:spPr>
          <a:xfrm>
            <a:off x="4160880" y="3735120"/>
            <a:ext cx="2929371" cy="485112"/>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3" name="Скругленный прямоугольник 4"/>
          <p:cNvSpPr/>
          <p:nvPr/>
        </p:nvSpPr>
        <p:spPr>
          <a:xfrm>
            <a:off x="4170783" y="3749329"/>
            <a:ext cx="2909566" cy="4566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Aft>
                <a:spcPct val="35000"/>
              </a:spcAft>
            </a:pPr>
            <a:r>
              <a:rPr lang="ru-RU" sz="1300" dirty="0">
                <a:solidFill>
                  <a:prstClr val="black"/>
                </a:solidFill>
                <a:latin typeface="Times New Roman" panose="02020603050405020304" pitchFamily="18" charset="0"/>
                <a:cs typeface="Times New Roman" panose="02020603050405020304" pitchFamily="18" charset="0"/>
              </a:rPr>
              <a:t>Безопасные и качественные автомобильные дороги</a:t>
            </a:r>
          </a:p>
        </p:txBody>
      </p:sp>
      <p:sp>
        <p:nvSpPr>
          <p:cNvPr id="25" name="Скругленный прямоугольник 24"/>
          <p:cNvSpPr/>
          <p:nvPr/>
        </p:nvSpPr>
        <p:spPr>
          <a:xfrm>
            <a:off x="4163196" y="4302865"/>
            <a:ext cx="2939458" cy="50400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6" name="Скругленный прямоугольник 4"/>
          <p:cNvSpPr/>
          <p:nvPr/>
        </p:nvSpPr>
        <p:spPr>
          <a:xfrm>
            <a:off x="4174624" y="4306580"/>
            <a:ext cx="2916603" cy="5062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Aft>
                <a:spcPct val="35000"/>
              </a:spcAft>
            </a:pPr>
            <a:r>
              <a:rPr lang="ru-RU" sz="1300" dirty="0">
                <a:solidFill>
                  <a:prstClr val="black"/>
                </a:solidFill>
                <a:latin typeface="Times New Roman" panose="02020603050405020304" pitchFamily="18" charset="0"/>
                <a:cs typeface="Times New Roman" panose="02020603050405020304" pitchFamily="18" charset="0"/>
              </a:rPr>
              <a:t>Пассажирский транспорт</a:t>
            </a:r>
          </a:p>
        </p:txBody>
      </p:sp>
      <p:sp>
        <p:nvSpPr>
          <p:cNvPr id="28" name="Скругленный прямоугольник 27"/>
          <p:cNvSpPr/>
          <p:nvPr/>
        </p:nvSpPr>
        <p:spPr>
          <a:xfrm>
            <a:off x="4163873" y="4891204"/>
            <a:ext cx="2928190" cy="43200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9" name="Скругленный прямоугольник 4"/>
          <p:cNvSpPr/>
          <p:nvPr/>
        </p:nvSpPr>
        <p:spPr>
          <a:xfrm>
            <a:off x="4173622" y="4908610"/>
            <a:ext cx="2908692" cy="383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Aft>
                <a:spcPct val="35000"/>
              </a:spcAft>
            </a:pPr>
            <a:r>
              <a:rPr lang="ru-RU" sz="1300" dirty="0">
                <a:solidFill>
                  <a:prstClr val="black"/>
                </a:solidFill>
                <a:latin typeface="Times New Roman" panose="02020603050405020304" pitchFamily="18" charset="0"/>
                <a:cs typeface="Times New Roman" panose="02020603050405020304" pitchFamily="18" charset="0"/>
              </a:rPr>
              <a:t>Безопасность дорожного движения</a:t>
            </a:r>
          </a:p>
        </p:txBody>
      </p:sp>
      <p:sp>
        <p:nvSpPr>
          <p:cNvPr id="31" name="Скругленный прямоугольник 30"/>
          <p:cNvSpPr/>
          <p:nvPr/>
        </p:nvSpPr>
        <p:spPr>
          <a:xfrm>
            <a:off x="7180300" y="3297588"/>
            <a:ext cx="834850" cy="380059"/>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2" name="Скругленный прямоугольник 4"/>
          <p:cNvSpPr/>
          <p:nvPr/>
        </p:nvSpPr>
        <p:spPr>
          <a:xfrm>
            <a:off x="7192531" y="3308720"/>
            <a:ext cx="810388" cy="3577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ru-RU" sz="1600" b="1" dirty="0">
                <a:solidFill>
                  <a:prstClr val="black"/>
                </a:solidFill>
                <a:latin typeface="Times New Roman" panose="02020603050405020304" pitchFamily="18" charset="0"/>
                <a:cs typeface="Times New Roman" panose="02020603050405020304" pitchFamily="18" charset="0"/>
              </a:rPr>
              <a:t>План</a:t>
            </a:r>
          </a:p>
        </p:txBody>
      </p:sp>
      <p:sp>
        <p:nvSpPr>
          <p:cNvPr id="34" name="Скругленный прямоугольник 33"/>
          <p:cNvSpPr/>
          <p:nvPr/>
        </p:nvSpPr>
        <p:spPr>
          <a:xfrm>
            <a:off x="8052189" y="3297747"/>
            <a:ext cx="812745" cy="372897"/>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5" name="Скругленный прямоугольник 4"/>
          <p:cNvSpPr/>
          <p:nvPr/>
        </p:nvSpPr>
        <p:spPr>
          <a:xfrm>
            <a:off x="8065369" y="3308669"/>
            <a:ext cx="786385" cy="3510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ru-RU" sz="1600" b="1" dirty="0">
                <a:solidFill>
                  <a:prstClr val="black"/>
                </a:solidFill>
                <a:latin typeface="Times New Roman" panose="02020603050405020304" pitchFamily="18" charset="0"/>
                <a:cs typeface="Times New Roman" panose="02020603050405020304" pitchFamily="18" charset="0"/>
              </a:rPr>
              <a:t>Факт</a:t>
            </a:r>
          </a:p>
        </p:txBody>
      </p:sp>
      <p:sp>
        <p:nvSpPr>
          <p:cNvPr id="37" name="Скругленный прямоугольник 36"/>
          <p:cNvSpPr/>
          <p:nvPr/>
        </p:nvSpPr>
        <p:spPr>
          <a:xfrm>
            <a:off x="7174264" y="3758919"/>
            <a:ext cx="830914" cy="470903"/>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8" name="Скругленный прямоугольник 4"/>
          <p:cNvSpPr/>
          <p:nvPr/>
        </p:nvSpPr>
        <p:spPr>
          <a:xfrm>
            <a:off x="7184677" y="3772712"/>
            <a:ext cx="810088" cy="4433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4 956,1</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43" name="Скругленный прямоугольник 42"/>
          <p:cNvSpPr/>
          <p:nvPr/>
        </p:nvSpPr>
        <p:spPr>
          <a:xfrm>
            <a:off x="7180142" y="4302865"/>
            <a:ext cx="822070" cy="50400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4" name="Скругленный прямоугольник 4"/>
          <p:cNvSpPr/>
          <p:nvPr/>
        </p:nvSpPr>
        <p:spPr>
          <a:xfrm>
            <a:off x="7195854" y="4322834"/>
            <a:ext cx="787735" cy="4643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1 225</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49" name="Скругленный прямоугольник 48"/>
          <p:cNvSpPr/>
          <p:nvPr/>
        </p:nvSpPr>
        <p:spPr>
          <a:xfrm>
            <a:off x="8038417" y="4891204"/>
            <a:ext cx="842088" cy="43200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0" name="Скругленный прямоугольник 4"/>
          <p:cNvSpPr/>
          <p:nvPr/>
        </p:nvSpPr>
        <p:spPr>
          <a:xfrm>
            <a:off x="8048597" y="4904081"/>
            <a:ext cx="821729" cy="4138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3,7</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52" name="Скругленный прямоугольник 51"/>
          <p:cNvSpPr/>
          <p:nvPr/>
        </p:nvSpPr>
        <p:spPr>
          <a:xfrm>
            <a:off x="7156223" y="4891204"/>
            <a:ext cx="830914" cy="43200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3" name="Скругленный прямоугольник 4"/>
          <p:cNvSpPr/>
          <p:nvPr/>
        </p:nvSpPr>
        <p:spPr>
          <a:xfrm>
            <a:off x="7165197" y="4918072"/>
            <a:ext cx="812967" cy="400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3,</a:t>
            </a:r>
            <a:r>
              <a:rPr lang="ru-RU" sz="1400" dirty="0">
                <a:solidFill>
                  <a:prstClr val="black"/>
                </a:solidFill>
                <a:latin typeface="Times New Roman" panose="02020603050405020304" pitchFamily="18" charset="0"/>
                <a:cs typeface="Times New Roman" panose="02020603050405020304" pitchFamily="18" charset="0"/>
              </a:rPr>
              <a:t>8</a:t>
            </a:r>
          </a:p>
        </p:txBody>
      </p:sp>
      <p:sp>
        <p:nvSpPr>
          <p:cNvPr id="55" name="Скругленный прямоугольник 54"/>
          <p:cNvSpPr/>
          <p:nvPr/>
        </p:nvSpPr>
        <p:spPr>
          <a:xfrm>
            <a:off x="4162640" y="5386387"/>
            <a:ext cx="2928189" cy="509205"/>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6" name="Скругленный прямоугольник 4"/>
          <p:cNvSpPr/>
          <p:nvPr/>
        </p:nvSpPr>
        <p:spPr>
          <a:xfrm>
            <a:off x="4173864" y="5401300"/>
            <a:ext cx="2905741" cy="4793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Aft>
                <a:spcPct val="35000"/>
              </a:spcAft>
            </a:pPr>
            <a:r>
              <a:rPr lang="ru-RU" sz="1300" dirty="0">
                <a:solidFill>
                  <a:prstClr val="black"/>
                </a:solidFill>
                <a:latin typeface="Times New Roman" panose="02020603050405020304" pitchFamily="18" charset="0"/>
                <a:cs typeface="Times New Roman" panose="02020603050405020304" pitchFamily="18" charset="0"/>
              </a:rPr>
              <a:t>Расширение использования природного газа в качестве моторного топлива</a:t>
            </a:r>
          </a:p>
        </p:txBody>
      </p:sp>
      <p:sp>
        <p:nvSpPr>
          <p:cNvPr id="64" name="Скругленный прямоугольник 63"/>
          <p:cNvSpPr/>
          <p:nvPr/>
        </p:nvSpPr>
        <p:spPr>
          <a:xfrm>
            <a:off x="4125241" y="5963017"/>
            <a:ext cx="2920812" cy="532398"/>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5" name="Скругленный прямоугольник 4"/>
          <p:cNvSpPr/>
          <p:nvPr/>
        </p:nvSpPr>
        <p:spPr>
          <a:xfrm>
            <a:off x="4164923" y="5978610"/>
            <a:ext cx="2898342" cy="5012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Aft>
                <a:spcPct val="35000"/>
              </a:spcAft>
            </a:pPr>
            <a:r>
              <a:rPr lang="ru-RU" sz="1300" dirty="0">
                <a:solidFill>
                  <a:prstClr val="black"/>
                </a:solidFill>
                <a:latin typeface="Times New Roman" panose="02020603050405020304" pitchFamily="18" charset="0"/>
                <a:cs typeface="Times New Roman" panose="02020603050405020304" pitchFamily="18" charset="0"/>
              </a:rPr>
              <a:t>Обеспечение реализации государственной программы</a:t>
            </a:r>
          </a:p>
        </p:txBody>
      </p:sp>
      <p:sp>
        <p:nvSpPr>
          <p:cNvPr id="67" name="Скругленный прямоугольник 66"/>
          <p:cNvSpPr/>
          <p:nvPr/>
        </p:nvSpPr>
        <p:spPr>
          <a:xfrm>
            <a:off x="7140993" y="5978609"/>
            <a:ext cx="836923" cy="501213"/>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8" name="Скругленный прямоугольник 4"/>
          <p:cNvSpPr/>
          <p:nvPr/>
        </p:nvSpPr>
        <p:spPr>
          <a:xfrm>
            <a:off x="7148462" y="5993289"/>
            <a:ext cx="821986" cy="4718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23,9</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85" name="Скругленный прямоугольник 84"/>
          <p:cNvSpPr/>
          <p:nvPr/>
        </p:nvSpPr>
        <p:spPr>
          <a:xfrm>
            <a:off x="8034598" y="5978609"/>
            <a:ext cx="830336" cy="486534"/>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6" name="Скругленный прямоугольник 4"/>
          <p:cNvSpPr/>
          <p:nvPr/>
        </p:nvSpPr>
        <p:spPr>
          <a:xfrm>
            <a:off x="8042008" y="5992859"/>
            <a:ext cx="815517" cy="4580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23,8</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88" name="Скругленный прямоугольник 87"/>
          <p:cNvSpPr/>
          <p:nvPr/>
        </p:nvSpPr>
        <p:spPr>
          <a:xfrm>
            <a:off x="7165197" y="5386004"/>
            <a:ext cx="830914" cy="494291"/>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9" name="Скругленный прямоугольник 4"/>
          <p:cNvSpPr/>
          <p:nvPr/>
        </p:nvSpPr>
        <p:spPr>
          <a:xfrm>
            <a:off x="7174171" y="5400481"/>
            <a:ext cx="812967" cy="4653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88,6</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91" name="Скругленный прямоугольник 90"/>
          <p:cNvSpPr/>
          <p:nvPr/>
        </p:nvSpPr>
        <p:spPr>
          <a:xfrm>
            <a:off x="8050444" y="5386003"/>
            <a:ext cx="830914" cy="494291"/>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2" name="Скругленный прямоугольник 4"/>
          <p:cNvSpPr/>
          <p:nvPr/>
        </p:nvSpPr>
        <p:spPr>
          <a:xfrm>
            <a:off x="8059418" y="5400480"/>
            <a:ext cx="812967" cy="4653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11,4</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94" name="Скругленный прямоугольник 93"/>
          <p:cNvSpPr/>
          <p:nvPr/>
        </p:nvSpPr>
        <p:spPr>
          <a:xfrm>
            <a:off x="8048426" y="4302865"/>
            <a:ext cx="822070" cy="50400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5" name="Скругленный прямоугольник 4"/>
          <p:cNvSpPr/>
          <p:nvPr/>
        </p:nvSpPr>
        <p:spPr>
          <a:xfrm>
            <a:off x="8064138" y="4328968"/>
            <a:ext cx="787735" cy="4520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1 212,4</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102" name="Скругленный прямоугольник 101"/>
          <p:cNvSpPr/>
          <p:nvPr/>
        </p:nvSpPr>
        <p:spPr>
          <a:xfrm>
            <a:off x="8056322" y="3768509"/>
            <a:ext cx="822070" cy="461313"/>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3" name="Скругленный прямоугольник 4"/>
          <p:cNvSpPr/>
          <p:nvPr/>
        </p:nvSpPr>
        <p:spPr>
          <a:xfrm>
            <a:off x="8072034" y="3758918"/>
            <a:ext cx="787735" cy="4573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a:solidFill>
                  <a:prstClr val="black"/>
                </a:solidFill>
                <a:latin typeface="Times New Roman" panose="02020603050405020304" pitchFamily="18" charset="0"/>
                <a:cs typeface="Times New Roman" panose="02020603050405020304" pitchFamily="18" charset="0"/>
              </a:rPr>
              <a:t>4 </a:t>
            </a:r>
            <a:r>
              <a:rPr lang="ru-RU" sz="1400" dirty="0" smtClean="0">
                <a:solidFill>
                  <a:prstClr val="black"/>
                </a:solidFill>
                <a:latin typeface="Times New Roman" panose="02020603050405020304" pitchFamily="18" charset="0"/>
                <a:cs typeface="Times New Roman" panose="02020603050405020304" pitchFamily="18" charset="0"/>
              </a:rPr>
              <a:t>902,6</a:t>
            </a:r>
            <a:endParaRPr lang="ru-RU" sz="1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95149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07504" y="2348936"/>
            <a:ext cx="4968552" cy="54364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smtClean="0">
                <a:solidFill>
                  <a:prstClr val="black"/>
                </a:solidFill>
                <a:latin typeface="Times New Roman" panose="02020603050405020304" pitchFamily="18" charset="0"/>
                <a:cs typeface="Times New Roman" panose="02020603050405020304" pitchFamily="18" charset="0"/>
              </a:rPr>
              <a:t>Протяженность автомобильных дорог общего пользования регионального, межмуниципального и местного значения на территории Чувашской Республики, км</a:t>
            </a:r>
            <a:endParaRPr lang="ru-RU" sz="1100" i="1" dirty="0">
              <a:solidFill>
                <a:prstClr val="black"/>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107504" y="2982048"/>
            <a:ext cx="4968552" cy="56833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Протяженность автомобильных дорог общего пользования регионального, межмуниципального и местного значения на территории Чувашской Республики, находящихся в нормативном </a:t>
            </a:r>
            <a:r>
              <a:rPr lang="ru-RU" sz="1100" dirty="0" smtClean="0">
                <a:solidFill>
                  <a:prstClr val="black"/>
                </a:solidFill>
                <a:latin typeface="Times New Roman" panose="02020603050405020304" pitchFamily="18" charset="0"/>
                <a:cs typeface="Times New Roman" panose="02020603050405020304" pitchFamily="18" charset="0"/>
              </a:rPr>
              <a:t>состоянии, км</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3" name="Скругленный прямоугольник 32"/>
          <p:cNvSpPr/>
          <p:nvPr/>
        </p:nvSpPr>
        <p:spPr>
          <a:xfrm>
            <a:off x="107504" y="3645080"/>
            <a:ext cx="4968552" cy="69581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Доля протяженности автомобильных дорог общего пользования регионального, межмуниципального и местного значения на территории Чувашской Республики, соответствующих нормативным требованиям, в их общей </a:t>
            </a:r>
            <a:r>
              <a:rPr lang="ru-RU" sz="1100" dirty="0" smtClean="0">
                <a:solidFill>
                  <a:prstClr val="black"/>
                </a:solidFill>
                <a:latin typeface="Times New Roman" panose="02020603050405020304" pitchFamily="18" charset="0"/>
                <a:cs typeface="Times New Roman" panose="02020603050405020304" pitchFamily="18" charset="0"/>
              </a:rPr>
              <a:t>протяженности, %</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5" name="Скругленный прямоугольник 34"/>
          <p:cNvSpPr/>
          <p:nvPr/>
        </p:nvSpPr>
        <p:spPr>
          <a:xfrm>
            <a:off x="107504" y="4437168"/>
            <a:ext cx="4968552" cy="63367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Протяженность автомобильных дорог общего пользования регионального, межмуниципального и местного значения, в отношении которых проведены работы по капитальному ремонту или </a:t>
            </a:r>
            <a:r>
              <a:rPr lang="ru-RU" sz="1100" dirty="0" smtClean="0">
                <a:solidFill>
                  <a:prstClr val="black"/>
                </a:solidFill>
                <a:latin typeface="Times New Roman" panose="02020603050405020304" pitchFamily="18" charset="0"/>
                <a:cs typeface="Times New Roman" panose="02020603050405020304" pitchFamily="18" charset="0"/>
              </a:rPr>
              <a:t>ремонту, км</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6" name="Скругленный прямоугольник 35"/>
          <p:cNvSpPr/>
          <p:nvPr/>
        </p:nvSpPr>
        <p:spPr>
          <a:xfrm>
            <a:off x="107504" y="5157248"/>
            <a:ext cx="4968552" cy="50405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Количество перевезенных транспортом общего пользования </a:t>
            </a:r>
            <a:r>
              <a:rPr lang="ru-RU" sz="1100" dirty="0" smtClean="0">
                <a:solidFill>
                  <a:prstClr val="black"/>
                </a:solidFill>
                <a:latin typeface="Times New Roman" panose="02020603050405020304" pitchFamily="18" charset="0"/>
                <a:cs typeface="Times New Roman" panose="02020603050405020304" pitchFamily="18" charset="0"/>
              </a:rPr>
              <a:t>пассажиров</a:t>
            </a:r>
            <a:r>
              <a:rPr lang="ru-RU" sz="1100" dirty="0">
                <a:solidFill>
                  <a:prstClr val="black"/>
                </a:solidFill>
                <a:latin typeface="Times New Roman" panose="02020603050405020304" pitchFamily="18" charset="0"/>
                <a:cs typeface="Times New Roman" panose="02020603050405020304" pitchFamily="18" charset="0"/>
              </a:rPr>
              <a:t>, тыс. </a:t>
            </a:r>
            <a:r>
              <a:rPr lang="ru-RU" sz="1100" dirty="0" smtClean="0">
                <a:solidFill>
                  <a:prstClr val="black"/>
                </a:solidFill>
                <a:latin typeface="Times New Roman" panose="02020603050405020304" pitchFamily="18" charset="0"/>
                <a:cs typeface="Times New Roman" panose="02020603050405020304" pitchFamily="18" charset="0"/>
              </a:rPr>
              <a:t>чел.</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7" name="Скругленный прямоугольник 36"/>
          <p:cNvSpPr/>
          <p:nvPr/>
        </p:nvSpPr>
        <p:spPr>
          <a:xfrm>
            <a:off x="107504" y="5785267"/>
            <a:ext cx="4968552" cy="4320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Численность парка транспортных средств, работающих на компримированном природном </a:t>
            </a:r>
            <a:r>
              <a:rPr lang="ru-RU" sz="1100" dirty="0" smtClean="0">
                <a:solidFill>
                  <a:prstClr val="black"/>
                </a:solidFill>
                <a:latin typeface="Times New Roman" panose="02020603050405020304" pitchFamily="18" charset="0"/>
                <a:cs typeface="Times New Roman" panose="02020603050405020304" pitchFamily="18" charset="0"/>
              </a:rPr>
              <a:t>газе, </a:t>
            </a:r>
            <a:r>
              <a:rPr lang="ru-RU" sz="1100" dirty="0">
                <a:solidFill>
                  <a:prstClr val="black"/>
                </a:solidFill>
                <a:latin typeface="Times New Roman" panose="02020603050405020304" pitchFamily="18" charset="0"/>
                <a:cs typeface="Times New Roman" panose="02020603050405020304" pitchFamily="18" charset="0"/>
              </a:rPr>
              <a:t>ед. </a:t>
            </a:r>
          </a:p>
        </p:txBody>
      </p:sp>
      <p:sp>
        <p:nvSpPr>
          <p:cNvPr id="11" name="Скругленный прямоугольник 10"/>
          <p:cNvSpPr/>
          <p:nvPr/>
        </p:nvSpPr>
        <p:spPr>
          <a:xfrm>
            <a:off x="107504" y="1494505"/>
            <a:ext cx="2336446"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Основные индикаторы</a:t>
            </a:r>
          </a:p>
        </p:txBody>
      </p:sp>
      <p:pic>
        <p:nvPicPr>
          <p:cNvPr id="17" name="Picture 2" descr="T:\Сектор финансирования\glonas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9967" y="789394"/>
            <a:ext cx="2596089" cy="14102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Скругленный прямоугольник 26"/>
          <p:cNvSpPr/>
          <p:nvPr/>
        </p:nvSpPr>
        <p:spPr>
          <a:xfrm>
            <a:off x="5148064" y="692696"/>
            <a:ext cx="3940523" cy="801809"/>
          </a:xfrm>
          <a:prstGeom prst="roundRect">
            <a:avLst>
              <a:gd name="adj" fmla="val 10000"/>
            </a:avLst>
          </a:prstGeom>
        </p:spPr>
        <p:style>
          <a:lnRef idx="3">
            <a:schemeClr val="lt1"/>
          </a:lnRef>
          <a:fillRef idx="1">
            <a:schemeClr val="accent2"/>
          </a:fillRef>
          <a:effectRef idx="1">
            <a:schemeClr val="accent2"/>
          </a:effectRef>
          <a:fontRef idx="minor">
            <a:schemeClr val="lt1"/>
          </a:fontRef>
        </p:style>
      </p:sp>
      <p:sp>
        <p:nvSpPr>
          <p:cNvPr id="28" name="Скругленный прямоугольник 4"/>
          <p:cNvSpPr/>
          <p:nvPr/>
        </p:nvSpPr>
        <p:spPr>
          <a:xfrm>
            <a:off x="5148064" y="692696"/>
            <a:ext cx="3893555" cy="7548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fontAlgn="base">
              <a:lnSpc>
                <a:spcPct val="90000"/>
              </a:lnSpc>
              <a:spcBef>
                <a:spcPct val="0"/>
              </a:spcBef>
              <a:spcAft>
                <a:spcPct val="3500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p>
        </p:txBody>
      </p:sp>
      <p:sp>
        <p:nvSpPr>
          <p:cNvPr id="45" name="Скругленный прямоугольник 6"/>
          <p:cNvSpPr/>
          <p:nvPr/>
        </p:nvSpPr>
        <p:spPr>
          <a:xfrm>
            <a:off x="5906019" y="1680500"/>
            <a:ext cx="772579" cy="3395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fontAlgn="base">
              <a:lnSpc>
                <a:spcPct val="90000"/>
              </a:lnSpc>
              <a:spcBef>
                <a:spcPct val="0"/>
              </a:spcBef>
              <a:spcAft>
                <a:spcPct val="35000"/>
              </a:spcAft>
            </a:pPr>
            <a:endParaRPr lang="ru-RU" sz="1400" b="1" dirty="0">
              <a:solidFill>
                <a:prstClr val="black"/>
              </a:solidFill>
            </a:endParaRPr>
          </a:p>
        </p:txBody>
      </p:sp>
      <p:sp>
        <p:nvSpPr>
          <p:cNvPr id="296" name="Скругленный прямоугольник 295"/>
          <p:cNvSpPr/>
          <p:nvPr/>
        </p:nvSpPr>
        <p:spPr>
          <a:xfrm>
            <a:off x="5940152" y="2348936"/>
            <a:ext cx="731452" cy="527076"/>
          </a:xfrm>
          <a:prstGeom prst="roundRect">
            <a:avLst>
              <a:gd name="adj" fmla="val 10000"/>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12 231,0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94" name="Скругленный прямоугольник 293"/>
          <p:cNvSpPr/>
          <p:nvPr/>
        </p:nvSpPr>
        <p:spPr>
          <a:xfrm>
            <a:off x="8316416" y="2348936"/>
            <a:ext cx="731452" cy="527076"/>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12 238,6</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92" name="Скругленный прямоугольник 291"/>
          <p:cNvSpPr/>
          <p:nvPr/>
        </p:nvSpPr>
        <p:spPr>
          <a:xfrm>
            <a:off x="6732240" y="2348936"/>
            <a:ext cx="731452" cy="527076"/>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12 231,0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90" name="Скругленный прямоугольник 289"/>
          <p:cNvSpPr/>
          <p:nvPr/>
        </p:nvSpPr>
        <p:spPr>
          <a:xfrm>
            <a:off x="7524328" y="2348936"/>
            <a:ext cx="731452" cy="527076"/>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12 234,8</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11" name="Скругленный прямоугольник 310"/>
          <p:cNvSpPr/>
          <p:nvPr/>
        </p:nvSpPr>
        <p:spPr>
          <a:xfrm>
            <a:off x="5940152" y="2983923"/>
            <a:ext cx="731452" cy="527076"/>
          </a:xfrm>
          <a:prstGeom prst="roundRect">
            <a:avLst>
              <a:gd name="adj" fmla="val 10000"/>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a:solidFill>
                  <a:prstClr val="black"/>
                </a:solidFill>
                <a:latin typeface="Times New Roman" panose="02020603050405020304" pitchFamily="18" charset="0"/>
                <a:cs typeface="Times New Roman" panose="02020603050405020304" pitchFamily="18" charset="0"/>
              </a:rPr>
              <a:t>4 </a:t>
            </a:r>
            <a:r>
              <a:rPr lang="ru-RU" sz="1100" b="1" dirty="0" smtClean="0">
                <a:solidFill>
                  <a:prstClr val="black"/>
                </a:solidFill>
                <a:latin typeface="Times New Roman" panose="02020603050405020304" pitchFamily="18" charset="0"/>
                <a:cs typeface="Times New Roman" panose="02020603050405020304" pitchFamily="18" charset="0"/>
              </a:rPr>
              <a:t>212,5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09" name="Скругленный прямоугольник 308"/>
          <p:cNvSpPr/>
          <p:nvPr/>
        </p:nvSpPr>
        <p:spPr>
          <a:xfrm>
            <a:off x="8316416" y="2983923"/>
            <a:ext cx="731452" cy="527076"/>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4 562,3</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07" name="Скругленный прямоугольник 306"/>
          <p:cNvSpPr/>
          <p:nvPr/>
        </p:nvSpPr>
        <p:spPr>
          <a:xfrm>
            <a:off x="6732240" y="2983923"/>
            <a:ext cx="731452" cy="527076"/>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4 331,9</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05" name="Скругленный прямоугольник 304"/>
          <p:cNvSpPr/>
          <p:nvPr/>
        </p:nvSpPr>
        <p:spPr>
          <a:xfrm>
            <a:off x="7524328" y="2983923"/>
            <a:ext cx="731452" cy="527076"/>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4 446,5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26" name="Скругленный прямоугольник 325"/>
          <p:cNvSpPr/>
          <p:nvPr/>
        </p:nvSpPr>
        <p:spPr>
          <a:xfrm>
            <a:off x="5940152" y="3645080"/>
            <a:ext cx="731452" cy="695818"/>
          </a:xfrm>
          <a:prstGeom prst="roundRect">
            <a:avLst>
              <a:gd name="adj" fmla="val 10000"/>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34,4</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24" name="Скругленный прямоугольник 323"/>
          <p:cNvSpPr/>
          <p:nvPr/>
        </p:nvSpPr>
        <p:spPr>
          <a:xfrm>
            <a:off x="8316416" y="3645080"/>
            <a:ext cx="731452" cy="695818"/>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37,3</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22" name="Скругленный прямоугольник 321"/>
          <p:cNvSpPr/>
          <p:nvPr/>
        </p:nvSpPr>
        <p:spPr>
          <a:xfrm>
            <a:off x="6732240" y="3645080"/>
            <a:ext cx="731452" cy="695818"/>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35,4</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20" name="Скругленный прямоугольник 319"/>
          <p:cNvSpPr/>
          <p:nvPr/>
        </p:nvSpPr>
        <p:spPr>
          <a:xfrm>
            <a:off x="7524328" y="3645080"/>
            <a:ext cx="731452" cy="695818"/>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36,3</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41" name="Скругленный прямоугольник 340"/>
          <p:cNvSpPr/>
          <p:nvPr/>
        </p:nvSpPr>
        <p:spPr>
          <a:xfrm>
            <a:off x="5940152" y="4437171"/>
            <a:ext cx="731452" cy="633600"/>
          </a:xfrm>
          <a:prstGeom prst="roundRect">
            <a:avLst>
              <a:gd name="adj" fmla="val 10000"/>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smtClean="0">
                <a:solidFill>
                  <a:prstClr val="black"/>
                </a:solidFill>
                <a:latin typeface="Times New Roman" panose="02020603050405020304" pitchFamily="18" charset="0"/>
                <a:cs typeface="Times New Roman" panose="02020603050405020304" pitchFamily="18" charset="0"/>
              </a:rPr>
              <a:t>294,2</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39" name="Скругленный прямоугольник 338"/>
          <p:cNvSpPr/>
          <p:nvPr/>
        </p:nvSpPr>
        <p:spPr>
          <a:xfrm>
            <a:off x="8316416" y="4437171"/>
            <a:ext cx="731452" cy="633600"/>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175,4</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37" name="Скругленный прямоугольник 336"/>
          <p:cNvSpPr/>
          <p:nvPr/>
        </p:nvSpPr>
        <p:spPr>
          <a:xfrm>
            <a:off x="6732240" y="4437171"/>
            <a:ext cx="731452" cy="633600"/>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179,0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35" name="Скругленный прямоугольник 334"/>
          <p:cNvSpPr/>
          <p:nvPr/>
        </p:nvSpPr>
        <p:spPr>
          <a:xfrm>
            <a:off x="7524328" y="4437235"/>
            <a:ext cx="731452" cy="633600"/>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174,2</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56" name="Скругленный прямоугольник 355"/>
          <p:cNvSpPr/>
          <p:nvPr/>
        </p:nvSpPr>
        <p:spPr>
          <a:xfrm>
            <a:off x="5940152" y="5171677"/>
            <a:ext cx="731452" cy="475200"/>
          </a:xfrm>
          <a:prstGeom prst="roundRect">
            <a:avLst>
              <a:gd name="adj" fmla="val 10000"/>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000" b="1" dirty="0" smtClean="0">
                <a:solidFill>
                  <a:prstClr val="black"/>
                </a:solidFill>
                <a:latin typeface="Times New Roman" panose="02020603050405020304" pitchFamily="18" charset="0"/>
                <a:cs typeface="Times New Roman" panose="02020603050405020304" pitchFamily="18" charset="0"/>
              </a:rPr>
              <a:t>152 360,9</a:t>
            </a:r>
            <a:endParaRPr lang="ru-RU" sz="1000" b="1" dirty="0">
              <a:solidFill>
                <a:prstClr val="black"/>
              </a:solidFill>
              <a:latin typeface="Times New Roman" panose="02020603050405020304" pitchFamily="18" charset="0"/>
              <a:cs typeface="Times New Roman" panose="02020603050405020304" pitchFamily="18" charset="0"/>
            </a:endParaRPr>
          </a:p>
        </p:txBody>
      </p:sp>
      <p:sp>
        <p:nvSpPr>
          <p:cNvPr id="354" name="Скругленный прямоугольник 353"/>
          <p:cNvSpPr/>
          <p:nvPr/>
        </p:nvSpPr>
        <p:spPr>
          <a:xfrm>
            <a:off x="8316416" y="5171677"/>
            <a:ext cx="731452" cy="475200"/>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000" b="1" dirty="0">
                <a:solidFill>
                  <a:prstClr val="black"/>
                </a:solidFill>
                <a:latin typeface="Times New Roman" panose="02020603050405020304" pitchFamily="18" charset="0"/>
                <a:cs typeface="Times New Roman" panose="02020603050405020304" pitchFamily="18" charset="0"/>
              </a:rPr>
              <a:t>123 </a:t>
            </a:r>
            <a:r>
              <a:rPr lang="ru-RU" sz="1000" b="1" dirty="0" smtClean="0">
                <a:solidFill>
                  <a:prstClr val="black"/>
                </a:solidFill>
                <a:latin typeface="Times New Roman" panose="02020603050405020304" pitchFamily="18" charset="0"/>
                <a:cs typeface="Times New Roman" panose="02020603050405020304" pitchFamily="18" charset="0"/>
              </a:rPr>
              <a:t>650,0</a:t>
            </a:r>
            <a:endParaRPr lang="ru-RU" sz="1000" b="1" dirty="0">
              <a:solidFill>
                <a:prstClr val="black"/>
              </a:solidFill>
              <a:latin typeface="Times New Roman" panose="02020603050405020304" pitchFamily="18" charset="0"/>
              <a:cs typeface="Times New Roman" panose="02020603050405020304" pitchFamily="18" charset="0"/>
            </a:endParaRPr>
          </a:p>
        </p:txBody>
      </p:sp>
      <p:sp>
        <p:nvSpPr>
          <p:cNvPr id="352" name="Скругленный прямоугольник 351"/>
          <p:cNvSpPr/>
          <p:nvPr/>
        </p:nvSpPr>
        <p:spPr>
          <a:xfrm>
            <a:off x="6732240" y="5171677"/>
            <a:ext cx="731452" cy="475200"/>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lvl="0" algn="ctr"/>
            <a:r>
              <a:rPr lang="ru-RU" sz="1000" b="1" dirty="0" smtClean="0">
                <a:solidFill>
                  <a:prstClr val="black"/>
                </a:solidFill>
                <a:latin typeface="Times New Roman" panose="02020603050405020304" pitchFamily="18" charset="0"/>
                <a:cs typeface="Times New Roman" panose="02020603050405020304" pitchFamily="18" charset="0"/>
              </a:rPr>
              <a:t>123 450,0</a:t>
            </a:r>
            <a:endParaRPr lang="ru-RU" sz="1000" b="1" dirty="0">
              <a:solidFill>
                <a:prstClr val="black"/>
              </a:solidFill>
              <a:latin typeface="Times New Roman" panose="02020603050405020304" pitchFamily="18" charset="0"/>
              <a:cs typeface="Times New Roman" panose="02020603050405020304" pitchFamily="18" charset="0"/>
            </a:endParaRPr>
          </a:p>
        </p:txBody>
      </p:sp>
      <p:sp>
        <p:nvSpPr>
          <p:cNvPr id="350" name="Скругленный прямоугольник 349"/>
          <p:cNvSpPr/>
          <p:nvPr/>
        </p:nvSpPr>
        <p:spPr>
          <a:xfrm>
            <a:off x="7524328" y="5158560"/>
            <a:ext cx="731452" cy="475200"/>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000" b="1" dirty="0" smtClean="0">
                <a:solidFill>
                  <a:prstClr val="black"/>
                </a:solidFill>
                <a:latin typeface="Times New Roman" panose="02020603050405020304" pitchFamily="18" charset="0"/>
                <a:cs typeface="Times New Roman" panose="02020603050405020304" pitchFamily="18" charset="0"/>
              </a:rPr>
              <a:t>123 450,0</a:t>
            </a:r>
            <a:endParaRPr lang="ru-RU" sz="1000" b="1" dirty="0">
              <a:solidFill>
                <a:prstClr val="black"/>
              </a:solidFill>
              <a:latin typeface="Times New Roman" panose="02020603050405020304" pitchFamily="18" charset="0"/>
              <a:cs typeface="Times New Roman" panose="02020603050405020304" pitchFamily="18" charset="0"/>
            </a:endParaRPr>
          </a:p>
        </p:txBody>
      </p:sp>
      <p:sp>
        <p:nvSpPr>
          <p:cNvPr id="371" name="Скругленный прямоугольник 370"/>
          <p:cNvSpPr/>
          <p:nvPr/>
        </p:nvSpPr>
        <p:spPr>
          <a:xfrm>
            <a:off x="5929761" y="5769312"/>
            <a:ext cx="731452" cy="468000"/>
          </a:xfrm>
          <a:prstGeom prst="roundRect">
            <a:avLst>
              <a:gd name="adj" fmla="val 10000"/>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100" b="1" dirty="0" smtClean="0">
                <a:solidFill>
                  <a:prstClr val="black"/>
                </a:solidFill>
                <a:latin typeface="Times New Roman" panose="02020603050405020304" pitchFamily="18" charset="0"/>
                <a:cs typeface="Times New Roman" panose="02020603050405020304" pitchFamily="18" charset="0"/>
              </a:rPr>
              <a:t>993</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69" name="Скругленный прямоугольник 368"/>
          <p:cNvSpPr/>
          <p:nvPr/>
        </p:nvSpPr>
        <p:spPr>
          <a:xfrm>
            <a:off x="8306025" y="5769312"/>
            <a:ext cx="731452" cy="468000"/>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1 066</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67" name="Скругленный прямоугольник 366"/>
          <p:cNvSpPr/>
          <p:nvPr/>
        </p:nvSpPr>
        <p:spPr>
          <a:xfrm>
            <a:off x="6721849" y="5769312"/>
            <a:ext cx="731452" cy="468000"/>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1 066</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65" name="Скругленный прямоугольник 364"/>
          <p:cNvSpPr/>
          <p:nvPr/>
        </p:nvSpPr>
        <p:spPr>
          <a:xfrm>
            <a:off x="7513937" y="5769312"/>
            <a:ext cx="731452" cy="468000"/>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1 066</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18" name="Скругленный прямоугольник 417"/>
          <p:cNvSpPr/>
          <p:nvPr/>
        </p:nvSpPr>
        <p:spPr>
          <a:xfrm>
            <a:off x="5148064" y="1586731"/>
            <a:ext cx="731452" cy="546125"/>
          </a:xfrm>
          <a:prstGeom prst="roundRect">
            <a:avLst>
              <a:gd name="adj" fmla="val 10000"/>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500" b="1" dirty="0" smtClean="0">
                <a:solidFill>
                  <a:prstClr val="black"/>
                </a:solidFill>
                <a:latin typeface="Times New Roman" panose="02020603050405020304" pitchFamily="18" charset="0"/>
                <a:cs typeface="Times New Roman" panose="02020603050405020304" pitchFamily="18" charset="0"/>
              </a:rPr>
              <a:t>2021 план</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416" name="Скругленный прямоугольник 415"/>
          <p:cNvSpPr/>
          <p:nvPr/>
        </p:nvSpPr>
        <p:spPr>
          <a:xfrm>
            <a:off x="5940152" y="1586731"/>
            <a:ext cx="731452" cy="546125"/>
          </a:xfrm>
          <a:prstGeom prst="roundRect">
            <a:avLst>
              <a:gd name="adj" fmla="val 10000"/>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500" b="1" dirty="0" smtClean="0">
                <a:solidFill>
                  <a:prstClr val="black"/>
                </a:solidFill>
                <a:latin typeface="Times New Roman" panose="02020603050405020304" pitchFamily="18" charset="0"/>
                <a:cs typeface="Times New Roman" panose="02020603050405020304" pitchFamily="18" charset="0"/>
              </a:rPr>
              <a:t>2021 факт</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414" name="Скругленный прямоугольник 413"/>
          <p:cNvSpPr/>
          <p:nvPr/>
        </p:nvSpPr>
        <p:spPr>
          <a:xfrm>
            <a:off x="8316416" y="1586731"/>
            <a:ext cx="731452" cy="546125"/>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500" b="1" dirty="0" smtClean="0">
                <a:solidFill>
                  <a:prstClr val="black"/>
                </a:solidFill>
                <a:latin typeface="Times New Roman" panose="02020603050405020304" pitchFamily="18" charset="0"/>
                <a:cs typeface="Times New Roman" panose="02020603050405020304" pitchFamily="18" charset="0"/>
              </a:rPr>
              <a:t>2024</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412" name="Скругленный прямоугольник 411"/>
          <p:cNvSpPr/>
          <p:nvPr/>
        </p:nvSpPr>
        <p:spPr>
          <a:xfrm>
            <a:off x="6732240" y="1586731"/>
            <a:ext cx="731452" cy="546125"/>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500" b="1" dirty="0" smtClean="0">
                <a:solidFill>
                  <a:prstClr val="black"/>
                </a:solidFill>
                <a:latin typeface="Times New Roman" panose="02020603050405020304" pitchFamily="18" charset="0"/>
                <a:cs typeface="Times New Roman" panose="02020603050405020304" pitchFamily="18" charset="0"/>
              </a:rPr>
              <a:t>2022</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410" name="Скругленный прямоугольник 409"/>
          <p:cNvSpPr/>
          <p:nvPr/>
        </p:nvSpPr>
        <p:spPr>
          <a:xfrm>
            <a:off x="7524328" y="1586731"/>
            <a:ext cx="731452" cy="546125"/>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500" b="1" dirty="0" smtClean="0">
                <a:solidFill>
                  <a:prstClr val="black"/>
                </a:solidFill>
                <a:latin typeface="Times New Roman" panose="02020603050405020304" pitchFamily="18" charset="0"/>
                <a:cs typeface="Times New Roman" panose="02020603050405020304" pitchFamily="18" charset="0"/>
              </a:rPr>
              <a:t>2023</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156"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a:buClr>
                <a:srgbClr val="F14124">
                  <a:lumMod val="75000"/>
                </a:srgbClr>
              </a:buClr>
              <a:buFont typeface="Georgia" pitchFamily="18" charset="0"/>
              <a:buNone/>
            </a:pPr>
            <a:r>
              <a:rPr lang="ru-RU" sz="1800" dirty="0" smtClean="0">
                <a:solidFill>
                  <a:prstClr val="black"/>
                </a:solidFill>
                <a:effectLst/>
                <a:latin typeface="Times New Roman" panose="02020603050405020304" pitchFamily="18" charset="0"/>
                <a:cs typeface="Times New Roman" panose="02020603050405020304" pitchFamily="18" charset="0"/>
              </a:rPr>
              <a:t>«</a:t>
            </a:r>
            <a:r>
              <a:rPr lang="ru-RU" sz="1800" dirty="0">
                <a:solidFill>
                  <a:prstClr val="black"/>
                </a:solidFill>
                <a:effectLst/>
                <a:latin typeface="Times New Roman" panose="02020603050405020304" pitchFamily="18" charset="0"/>
                <a:cs typeface="Times New Roman" panose="02020603050405020304" pitchFamily="18" charset="0"/>
              </a:rPr>
              <a:t>Развитие транспортной системы Чувашской Республики»</a:t>
            </a:r>
          </a:p>
        </p:txBody>
      </p:sp>
      <p:cxnSp>
        <p:nvCxnSpPr>
          <p:cNvPr id="157" name="Прямая соединительная линия 156"/>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53" name="Скругленный прямоугольник 52"/>
          <p:cNvSpPr/>
          <p:nvPr/>
        </p:nvSpPr>
        <p:spPr>
          <a:xfrm>
            <a:off x="5142643" y="2348936"/>
            <a:ext cx="731452" cy="527076"/>
          </a:xfrm>
          <a:prstGeom prst="roundRect">
            <a:avLst>
              <a:gd name="adj" fmla="val 10000"/>
            </a:avLst>
          </a:pr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a:solidFill>
                  <a:prstClr val="black"/>
                </a:solidFill>
                <a:latin typeface="Times New Roman" panose="02020603050405020304" pitchFamily="18" charset="0"/>
                <a:cs typeface="Times New Roman" panose="02020603050405020304" pitchFamily="18" charset="0"/>
              </a:rPr>
              <a:t>12 </a:t>
            </a:r>
            <a:r>
              <a:rPr lang="ru-RU" sz="1100" b="1" dirty="0" smtClean="0">
                <a:solidFill>
                  <a:prstClr val="black"/>
                </a:solidFill>
                <a:latin typeface="Times New Roman" panose="02020603050405020304" pitchFamily="18" charset="0"/>
                <a:cs typeface="Times New Roman" panose="02020603050405020304" pitchFamily="18" charset="0"/>
              </a:rPr>
              <a:t>231,0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4" name="Скругленный прямоугольник 53"/>
          <p:cNvSpPr/>
          <p:nvPr/>
        </p:nvSpPr>
        <p:spPr>
          <a:xfrm>
            <a:off x="5142643" y="2981863"/>
            <a:ext cx="731452" cy="527076"/>
          </a:xfrm>
          <a:prstGeom prst="roundRect">
            <a:avLst>
              <a:gd name="adj" fmla="val 10000"/>
            </a:avLst>
          </a:pr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4 212,5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5" name="Скругленный прямоугольник 54"/>
          <p:cNvSpPr/>
          <p:nvPr/>
        </p:nvSpPr>
        <p:spPr>
          <a:xfrm>
            <a:off x="5142643" y="3643020"/>
            <a:ext cx="731452" cy="695818"/>
          </a:xfrm>
          <a:prstGeom prst="roundRect">
            <a:avLst>
              <a:gd name="adj" fmla="val 10000"/>
            </a:avLst>
          </a:pr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34,4</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6" name="Скругленный прямоугольник 55"/>
          <p:cNvSpPr/>
          <p:nvPr/>
        </p:nvSpPr>
        <p:spPr>
          <a:xfrm>
            <a:off x="5142643" y="4435111"/>
            <a:ext cx="731452" cy="633600"/>
          </a:xfrm>
          <a:prstGeom prst="roundRect">
            <a:avLst>
              <a:gd name="adj" fmla="val 10000"/>
            </a:avLst>
          </a:pr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294,4</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7" name="Скругленный прямоугольник 56"/>
          <p:cNvSpPr/>
          <p:nvPr/>
        </p:nvSpPr>
        <p:spPr>
          <a:xfrm>
            <a:off x="5142643" y="5169617"/>
            <a:ext cx="731452" cy="475200"/>
          </a:xfrm>
          <a:prstGeom prst="roundRect">
            <a:avLst>
              <a:gd name="adj" fmla="val 10000"/>
            </a:avLst>
          </a:pr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000" b="1" dirty="0" smtClean="0">
                <a:solidFill>
                  <a:prstClr val="black"/>
                </a:solidFill>
                <a:latin typeface="Times New Roman" panose="02020603050405020304" pitchFamily="18" charset="0"/>
                <a:cs typeface="Times New Roman" panose="02020603050405020304" pitchFamily="18" charset="0"/>
              </a:rPr>
              <a:t>123 450,0</a:t>
            </a:r>
            <a:endParaRPr lang="ru-RU" sz="1000" b="1" dirty="0">
              <a:solidFill>
                <a:prstClr val="black"/>
              </a:solidFill>
              <a:latin typeface="Times New Roman" panose="02020603050405020304" pitchFamily="18" charset="0"/>
              <a:cs typeface="Times New Roman" panose="02020603050405020304" pitchFamily="18" charset="0"/>
            </a:endParaRPr>
          </a:p>
        </p:txBody>
      </p:sp>
      <p:sp>
        <p:nvSpPr>
          <p:cNvPr id="58" name="Скругленный прямоугольник 57"/>
          <p:cNvSpPr/>
          <p:nvPr/>
        </p:nvSpPr>
        <p:spPr>
          <a:xfrm>
            <a:off x="5132252" y="5767252"/>
            <a:ext cx="731452" cy="468000"/>
          </a:xfrm>
          <a:prstGeom prst="roundRect">
            <a:avLst>
              <a:gd name="adj" fmla="val 10000"/>
            </a:avLst>
          </a:pr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100" b="1" dirty="0" smtClean="0">
                <a:solidFill>
                  <a:prstClr val="black"/>
                </a:solidFill>
                <a:latin typeface="Times New Roman" panose="02020603050405020304" pitchFamily="18" charset="0"/>
                <a:cs typeface="Times New Roman" panose="02020603050405020304" pitchFamily="18" charset="0"/>
              </a:rPr>
              <a:t>1 066</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9" name="Номер слайда 2"/>
          <p:cNvSpPr txBox="1">
            <a:spLocks/>
          </p:cNvSpPr>
          <p:nvPr/>
        </p:nvSpPr>
        <p:spPr>
          <a:xfrm>
            <a:off x="8147248" y="6473403"/>
            <a:ext cx="1006489" cy="365125"/>
          </a:xfrm>
          <a:prstGeom prst="rect">
            <a:avLst/>
          </a:prstGeom>
        </p:spPr>
        <p:txBody>
          <a:bodyPr vert="horz" lIns="91440" tIns="45720" rIns="91440" bIns="45720" rtlCol="0" anchor="ctr"/>
          <a:lstStyle>
            <a:defPPr>
              <a:defRPr lang="ru-RU"/>
            </a:defPPr>
            <a:lvl1pPr algn="ctr" rtl="0" fontAlgn="base">
              <a:spcBef>
                <a:spcPct val="0"/>
              </a:spcBef>
              <a:spcAft>
                <a:spcPct val="0"/>
              </a:spcAft>
              <a:defRPr sz="1200" b="1"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667CCBFA-BFB9-4E9F-B6F6-694D72409F22}" type="slidenum">
              <a:rPr lang="ru-RU" smtClean="0">
                <a:solidFill>
                  <a:prstClr val="black"/>
                </a:solidFill>
              </a:rPr>
              <a:pPr>
                <a:defRPr/>
              </a:pPr>
              <a:t>65</a:t>
            </a:fld>
            <a:endParaRPr lang="ru-RU" dirty="0">
              <a:solidFill>
                <a:prstClr val="black"/>
              </a:solidFill>
            </a:endParaRPr>
          </a:p>
        </p:txBody>
      </p:sp>
    </p:spTree>
    <p:extLst>
      <p:ext uri="{BB962C8B-B14F-4D97-AF65-F5344CB8AC3E}">
        <p14:creationId xmlns:p14="http://schemas.microsoft.com/office/powerpoint/2010/main" val="24986564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r>
              <a:rPr lang="ru-RU" dirty="0" smtClean="0">
                <a:solidFill>
                  <a:prstClr val="black"/>
                </a:solidFill>
              </a:rPr>
              <a:t>66</a:t>
            </a:r>
            <a:endParaRPr lang="ru-RU" dirty="0">
              <a:solidFill>
                <a:prstClr val="black"/>
              </a:solidFill>
            </a:endParaRPr>
          </a:p>
        </p:txBody>
      </p:sp>
      <p:sp>
        <p:nvSpPr>
          <p:cNvPr id="5" name="Скругленный прямоугольник 4"/>
          <p:cNvSpPr/>
          <p:nvPr/>
        </p:nvSpPr>
        <p:spPr>
          <a:xfrm>
            <a:off x="121388" y="764703"/>
            <a:ext cx="5386716" cy="151216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600" b="1" i="1" dirty="0">
                <a:solidFill>
                  <a:prstClr val="black"/>
                </a:solidFill>
                <a:latin typeface="Times New Roman" panose="02020603050405020304" pitchFamily="18" charset="0"/>
                <a:cs typeface="Times New Roman" panose="02020603050405020304" pitchFamily="18" charset="0"/>
              </a:rPr>
              <a:t>Цели программы:</a:t>
            </a:r>
            <a:r>
              <a:rPr lang="ru-RU" sz="1600" dirty="0">
                <a:solidFill>
                  <a:prstClr val="black"/>
                </a:solidFill>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v"/>
            </a:pPr>
            <a:r>
              <a:rPr lang="ru-RU" sz="1400" dirty="0">
                <a:solidFill>
                  <a:schemeClr val="tx1"/>
                </a:solidFill>
                <a:latin typeface="Times New Roman" panose="02020603050405020304" pitchFamily="18" charset="0"/>
                <a:cs typeface="Times New Roman" panose="02020603050405020304" pitchFamily="18" charset="0"/>
              </a:rPr>
              <a:t>создание условий для системного повышения качества и комфорта городской среды на всей территории Чувашской Республики путем реализации в период 2018 - </a:t>
            </a:r>
            <a:r>
              <a:rPr lang="ru-RU" sz="1400" dirty="0" smtClean="0">
                <a:solidFill>
                  <a:schemeClr val="tx1"/>
                </a:solidFill>
                <a:latin typeface="Times New Roman" panose="02020603050405020304" pitchFamily="18" charset="0"/>
                <a:cs typeface="Times New Roman" panose="02020603050405020304" pitchFamily="18" charset="0"/>
              </a:rPr>
              <a:t>202</a:t>
            </a:r>
            <a:r>
              <a:rPr lang="en-US" sz="1400" dirty="0" smtClean="0">
                <a:solidFill>
                  <a:schemeClr val="tx1"/>
                </a:solidFill>
                <a:latin typeface="Times New Roman" panose="02020603050405020304" pitchFamily="18" charset="0"/>
                <a:cs typeface="Times New Roman" panose="02020603050405020304" pitchFamily="18" charset="0"/>
              </a:rPr>
              <a:t>4</a:t>
            </a:r>
            <a:r>
              <a:rPr lang="ru-RU" sz="1400" dirty="0" smtClean="0">
                <a:solidFill>
                  <a:schemeClr val="tx1"/>
                </a:solidFill>
                <a:latin typeface="Times New Roman" panose="02020603050405020304" pitchFamily="18" charset="0"/>
                <a:cs typeface="Times New Roman" panose="02020603050405020304" pitchFamily="18" charset="0"/>
              </a:rPr>
              <a:t> </a:t>
            </a:r>
            <a:r>
              <a:rPr lang="ru-RU" sz="1400" dirty="0">
                <a:solidFill>
                  <a:schemeClr val="tx1"/>
                </a:solidFill>
                <a:latin typeface="Times New Roman" panose="02020603050405020304" pitchFamily="18" charset="0"/>
                <a:cs typeface="Times New Roman" panose="02020603050405020304" pitchFamily="18" charset="0"/>
              </a:rPr>
              <a:t>годов </a:t>
            </a:r>
            <a:r>
              <a:rPr lang="ru-RU" sz="1400" dirty="0" smtClean="0">
                <a:solidFill>
                  <a:schemeClr val="tx1"/>
                </a:solidFill>
                <a:latin typeface="Times New Roman" panose="02020603050405020304" pitchFamily="18" charset="0"/>
                <a:cs typeface="Times New Roman" panose="02020603050405020304" pitchFamily="18" charset="0"/>
              </a:rPr>
              <a:t>мероприятий </a:t>
            </a:r>
            <a:r>
              <a:rPr lang="ru-RU" sz="1400" dirty="0">
                <a:solidFill>
                  <a:schemeClr val="tx1"/>
                </a:solidFill>
                <a:latin typeface="Times New Roman" panose="02020603050405020304" pitchFamily="18" charset="0"/>
                <a:cs typeface="Times New Roman" panose="02020603050405020304" pitchFamily="18" charset="0"/>
              </a:rPr>
              <a:t>по благоустройству территорий муниципальных </a:t>
            </a:r>
            <a:r>
              <a:rPr lang="ru-RU" sz="1400" dirty="0" smtClean="0">
                <a:solidFill>
                  <a:schemeClr val="tx1"/>
                </a:solidFill>
                <a:latin typeface="Times New Roman" panose="02020603050405020304" pitchFamily="18" charset="0"/>
                <a:cs typeface="Times New Roman" panose="02020603050405020304" pitchFamily="18" charset="0"/>
              </a:rPr>
              <a:t>образований</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16734" y="2464973"/>
            <a:ext cx="4032448" cy="307777"/>
          </a:xfrm>
          <a:prstGeom prst="rect">
            <a:avLst/>
          </a:prstGeom>
          <a:noFill/>
        </p:spPr>
        <p:txBody>
          <a:bodyPr wrap="square" rtlCol="0">
            <a:spAutoFit/>
          </a:bodyPr>
          <a:lstStyle/>
          <a:p>
            <a:pPr fontAlgn="base">
              <a:spcBef>
                <a:spcPct val="0"/>
              </a:spcBef>
              <a:spcAft>
                <a:spcPct val="0"/>
              </a:spcAft>
            </a:pPr>
            <a:r>
              <a:rPr lang="ru-RU" sz="1400" b="1" dirty="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p>
        </p:txBody>
      </p:sp>
      <p:sp>
        <p:nvSpPr>
          <p:cNvPr id="4" name="Полилиния 3"/>
          <p:cNvSpPr/>
          <p:nvPr/>
        </p:nvSpPr>
        <p:spPr>
          <a:xfrm>
            <a:off x="4734696" y="3429001"/>
            <a:ext cx="4241059" cy="504056"/>
          </a:xfrm>
          <a:custGeom>
            <a:avLst/>
            <a:gdLst>
              <a:gd name="connsiteX0" fmla="*/ 0 w 4928030"/>
              <a:gd name="connsiteY0" fmla="*/ 40668 h 406676"/>
              <a:gd name="connsiteX1" fmla="*/ 40668 w 4928030"/>
              <a:gd name="connsiteY1" fmla="*/ 0 h 406676"/>
              <a:gd name="connsiteX2" fmla="*/ 4887362 w 4928030"/>
              <a:gd name="connsiteY2" fmla="*/ 0 h 406676"/>
              <a:gd name="connsiteX3" fmla="*/ 4928030 w 4928030"/>
              <a:gd name="connsiteY3" fmla="*/ 40668 h 406676"/>
              <a:gd name="connsiteX4" fmla="*/ 4928030 w 4928030"/>
              <a:gd name="connsiteY4" fmla="*/ 366008 h 406676"/>
              <a:gd name="connsiteX5" fmla="*/ 4887362 w 4928030"/>
              <a:gd name="connsiteY5" fmla="*/ 406676 h 406676"/>
              <a:gd name="connsiteX6" fmla="*/ 40668 w 4928030"/>
              <a:gd name="connsiteY6" fmla="*/ 406676 h 406676"/>
              <a:gd name="connsiteX7" fmla="*/ 0 w 4928030"/>
              <a:gd name="connsiteY7" fmla="*/ 366008 h 406676"/>
              <a:gd name="connsiteX8" fmla="*/ 0 w 4928030"/>
              <a:gd name="connsiteY8" fmla="*/ 40668 h 40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8030" h="406676">
                <a:moveTo>
                  <a:pt x="0" y="40668"/>
                </a:moveTo>
                <a:cubicBezTo>
                  <a:pt x="0" y="18208"/>
                  <a:pt x="18208" y="0"/>
                  <a:pt x="40668" y="0"/>
                </a:cubicBezTo>
                <a:lnTo>
                  <a:pt x="4887362" y="0"/>
                </a:lnTo>
                <a:cubicBezTo>
                  <a:pt x="4909822" y="0"/>
                  <a:pt x="4928030" y="18208"/>
                  <a:pt x="4928030" y="40668"/>
                </a:cubicBezTo>
                <a:lnTo>
                  <a:pt x="4928030" y="366008"/>
                </a:lnTo>
                <a:cubicBezTo>
                  <a:pt x="4928030" y="388468"/>
                  <a:pt x="4909822" y="406676"/>
                  <a:pt x="4887362" y="406676"/>
                </a:cubicBezTo>
                <a:lnTo>
                  <a:pt x="40668" y="406676"/>
                </a:lnTo>
                <a:cubicBezTo>
                  <a:pt x="18208" y="406676"/>
                  <a:pt x="0" y="388468"/>
                  <a:pt x="0" y="366008"/>
                </a:cubicBezTo>
                <a:lnTo>
                  <a:pt x="0" y="40668"/>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2871" tIns="72871" rIns="72871" bIns="72871" numCol="1" spcCol="1270" anchor="ctr" anchorCtr="0">
            <a:noAutofit/>
          </a:bodyPr>
          <a:lstStyle/>
          <a:p>
            <a:pPr lvl="0" algn="ctr" defTabSz="577850">
              <a:lnSpc>
                <a:spcPct val="90000"/>
              </a:lnSpc>
              <a:spcAft>
                <a:spcPct val="35000"/>
              </a:spcAft>
            </a:pPr>
            <a:r>
              <a:rPr lang="ru-RU" sz="1600" b="1" i="1" dirty="0">
                <a:solidFill>
                  <a:schemeClr val="tx1"/>
                </a:solidFill>
                <a:latin typeface="Times New Roman" panose="02020603050405020304" pitchFamily="18" charset="0"/>
                <a:cs typeface="Times New Roman" panose="02020603050405020304" pitchFamily="18" charset="0"/>
              </a:rPr>
              <a:t>Расходы в разрезе подпрограмм в </a:t>
            </a:r>
            <a:r>
              <a:rPr lang="ru-RU" sz="1600" b="1" i="1" dirty="0" smtClean="0">
                <a:solidFill>
                  <a:schemeClr val="tx1"/>
                </a:solidFill>
                <a:latin typeface="Times New Roman" panose="02020603050405020304" pitchFamily="18" charset="0"/>
                <a:cs typeface="Times New Roman" panose="02020603050405020304" pitchFamily="18" charset="0"/>
              </a:rPr>
              <a:t>20</a:t>
            </a:r>
            <a:r>
              <a:rPr lang="en-US" sz="1600" b="1" i="1" dirty="0" smtClean="0">
                <a:solidFill>
                  <a:schemeClr val="tx1"/>
                </a:solidFill>
                <a:latin typeface="Times New Roman" panose="02020603050405020304" pitchFamily="18" charset="0"/>
                <a:cs typeface="Times New Roman" panose="02020603050405020304" pitchFamily="18" charset="0"/>
              </a:rPr>
              <a:t>2</a:t>
            </a:r>
            <a:r>
              <a:rPr lang="ru-RU" sz="1600" b="1" i="1" dirty="0" smtClean="0">
                <a:solidFill>
                  <a:schemeClr val="tx1"/>
                </a:solidFill>
                <a:latin typeface="Times New Roman" panose="02020603050405020304" pitchFamily="18" charset="0"/>
                <a:cs typeface="Times New Roman" panose="02020603050405020304" pitchFamily="18" charset="0"/>
              </a:rPr>
              <a:t>1 году, </a:t>
            </a:r>
            <a:r>
              <a:rPr lang="ru-RU" sz="1600" b="1" i="1" dirty="0">
                <a:solidFill>
                  <a:schemeClr val="tx1"/>
                </a:solidFill>
                <a:latin typeface="Times New Roman" panose="02020603050405020304" pitchFamily="18" charset="0"/>
                <a:cs typeface="Times New Roman" panose="02020603050405020304" pitchFamily="18" charset="0"/>
              </a:rPr>
              <a:t>млн. руб.</a:t>
            </a:r>
          </a:p>
        </p:txBody>
      </p:sp>
      <p:sp>
        <p:nvSpPr>
          <p:cNvPr id="6" name="Полилиния 5"/>
          <p:cNvSpPr/>
          <p:nvPr/>
        </p:nvSpPr>
        <p:spPr>
          <a:xfrm>
            <a:off x="4734696" y="4062474"/>
            <a:ext cx="2429591" cy="462827"/>
          </a:xfrm>
          <a:custGeom>
            <a:avLst/>
            <a:gdLst>
              <a:gd name="connsiteX0" fmla="*/ 0 w 2842959"/>
              <a:gd name="connsiteY0" fmla="*/ 30897 h 308968"/>
              <a:gd name="connsiteX1" fmla="*/ 30897 w 2842959"/>
              <a:gd name="connsiteY1" fmla="*/ 0 h 308968"/>
              <a:gd name="connsiteX2" fmla="*/ 2812062 w 2842959"/>
              <a:gd name="connsiteY2" fmla="*/ 0 h 308968"/>
              <a:gd name="connsiteX3" fmla="*/ 2842959 w 2842959"/>
              <a:gd name="connsiteY3" fmla="*/ 30897 h 308968"/>
              <a:gd name="connsiteX4" fmla="*/ 2842959 w 2842959"/>
              <a:gd name="connsiteY4" fmla="*/ 278071 h 308968"/>
              <a:gd name="connsiteX5" fmla="*/ 2812062 w 2842959"/>
              <a:gd name="connsiteY5" fmla="*/ 308968 h 308968"/>
              <a:gd name="connsiteX6" fmla="*/ 30897 w 2842959"/>
              <a:gd name="connsiteY6" fmla="*/ 308968 h 308968"/>
              <a:gd name="connsiteX7" fmla="*/ 0 w 2842959"/>
              <a:gd name="connsiteY7" fmla="*/ 278071 h 308968"/>
              <a:gd name="connsiteX8" fmla="*/ 0 w 2842959"/>
              <a:gd name="connsiteY8" fmla="*/ 30897 h 30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308968">
                <a:moveTo>
                  <a:pt x="0" y="30897"/>
                </a:moveTo>
                <a:cubicBezTo>
                  <a:pt x="0" y="13833"/>
                  <a:pt x="13833" y="0"/>
                  <a:pt x="30897" y="0"/>
                </a:cubicBezTo>
                <a:lnTo>
                  <a:pt x="2812062" y="0"/>
                </a:lnTo>
                <a:cubicBezTo>
                  <a:pt x="2829126" y="0"/>
                  <a:pt x="2842959" y="13833"/>
                  <a:pt x="2842959" y="30897"/>
                </a:cubicBezTo>
                <a:lnTo>
                  <a:pt x="2842959" y="278071"/>
                </a:lnTo>
                <a:cubicBezTo>
                  <a:pt x="2842959" y="295135"/>
                  <a:pt x="2829126" y="308968"/>
                  <a:pt x="2812062" y="308968"/>
                </a:cubicBezTo>
                <a:lnTo>
                  <a:pt x="30897" y="308968"/>
                </a:lnTo>
                <a:cubicBezTo>
                  <a:pt x="13833" y="308968"/>
                  <a:pt x="0" y="295135"/>
                  <a:pt x="0" y="278071"/>
                </a:cubicBezTo>
                <a:lnTo>
                  <a:pt x="0" y="308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199" tIns="66199" rIns="66199" bIns="66199" numCol="1" spcCol="1270" anchor="ctr" anchorCtr="0">
            <a:noAutofit/>
          </a:bodyPr>
          <a:lstStyle/>
          <a:p>
            <a:pPr algn="ctr" defTabSz="666750" fontAlgn="base">
              <a:lnSpc>
                <a:spcPct val="90000"/>
              </a:lnSpc>
              <a:spcBef>
                <a:spcPct val="0"/>
              </a:spcBef>
              <a:spcAft>
                <a:spcPct val="35000"/>
              </a:spcAft>
            </a:pPr>
            <a:r>
              <a:rPr lang="ru-RU" sz="1500" b="1" dirty="0">
                <a:solidFill>
                  <a:prstClr val="black"/>
                </a:solidFill>
                <a:latin typeface="Times New Roman" panose="02020603050405020304" pitchFamily="18" charset="0"/>
                <a:cs typeface="Times New Roman" panose="02020603050405020304" pitchFamily="18" charset="0"/>
              </a:rPr>
              <a:t>Подпрограмма</a:t>
            </a:r>
          </a:p>
        </p:txBody>
      </p:sp>
      <p:sp>
        <p:nvSpPr>
          <p:cNvPr id="20" name="Полилиния 19"/>
          <p:cNvSpPr/>
          <p:nvPr/>
        </p:nvSpPr>
        <p:spPr>
          <a:xfrm>
            <a:off x="7300901" y="4062474"/>
            <a:ext cx="792088" cy="468485"/>
          </a:xfrm>
          <a:custGeom>
            <a:avLst/>
            <a:gdLst>
              <a:gd name="connsiteX0" fmla="*/ 0 w 761117"/>
              <a:gd name="connsiteY0" fmla="*/ 30897 h 308968"/>
              <a:gd name="connsiteX1" fmla="*/ 30897 w 761117"/>
              <a:gd name="connsiteY1" fmla="*/ 0 h 308968"/>
              <a:gd name="connsiteX2" fmla="*/ 730220 w 761117"/>
              <a:gd name="connsiteY2" fmla="*/ 0 h 308968"/>
              <a:gd name="connsiteX3" fmla="*/ 761117 w 761117"/>
              <a:gd name="connsiteY3" fmla="*/ 30897 h 308968"/>
              <a:gd name="connsiteX4" fmla="*/ 761117 w 761117"/>
              <a:gd name="connsiteY4" fmla="*/ 278071 h 308968"/>
              <a:gd name="connsiteX5" fmla="*/ 730220 w 761117"/>
              <a:gd name="connsiteY5" fmla="*/ 308968 h 308968"/>
              <a:gd name="connsiteX6" fmla="*/ 30897 w 761117"/>
              <a:gd name="connsiteY6" fmla="*/ 308968 h 308968"/>
              <a:gd name="connsiteX7" fmla="*/ 0 w 761117"/>
              <a:gd name="connsiteY7" fmla="*/ 278071 h 308968"/>
              <a:gd name="connsiteX8" fmla="*/ 0 w 761117"/>
              <a:gd name="connsiteY8" fmla="*/ 30897 h 30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117" h="308968">
                <a:moveTo>
                  <a:pt x="0" y="30897"/>
                </a:moveTo>
                <a:cubicBezTo>
                  <a:pt x="0" y="13833"/>
                  <a:pt x="13833" y="0"/>
                  <a:pt x="30897" y="0"/>
                </a:cubicBezTo>
                <a:lnTo>
                  <a:pt x="730220" y="0"/>
                </a:lnTo>
                <a:cubicBezTo>
                  <a:pt x="747284" y="0"/>
                  <a:pt x="761117" y="13833"/>
                  <a:pt x="761117" y="30897"/>
                </a:cubicBezTo>
                <a:lnTo>
                  <a:pt x="761117" y="278071"/>
                </a:lnTo>
                <a:cubicBezTo>
                  <a:pt x="761117" y="295135"/>
                  <a:pt x="747284" y="308968"/>
                  <a:pt x="730220" y="308968"/>
                </a:cubicBezTo>
                <a:lnTo>
                  <a:pt x="30897" y="308968"/>
                </a:lnTo>
                <a:cubicBezTo>
                  <a:pt x="13833" y="308968"/>
                  <a:pt x="0" y="295135"/>
                  <a:pt x="0" y="278071"/>
                </a:cubicBezTo>
                <a:lnTo>
                  <a:pt x="0" y="308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2389" tIns="62389" rIns="62389" bIns="62389"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План</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7300900" y="4608447"/>
            <a:ext cx="792088" cy="612000"/>
          </a:xfrm>
          <a:custGeom>
            <a:avLst/>
            <a:gdLst>
              <a:gd name="connsiteX0" fmla="*/ 0 w 816003"/>
              <a:gd name="connsiteY0" fmla="*/ 61344 h 613435"/>
              <a:gd name="connsiteX1" fmla="*/ 61344 w 816003"/>
              <a:gd name="connsiteY1" fmla="*/ 0 h 613435"/>
              <a:gd name="connsiteX2" fmla="*/ 754660 w 816003"/>
              <a:gd name="connsiteY2" fmla="*/ 0 h 613435"/>
              <a:gd name="connsiteX3" fmla="*/ 816004 w 816003"/>
              <a:gd name="connsiteY3" fmla="*/ 61344 h 613435"/>
              <a:gd name="connsiteX4" fmla="*/ 816003 w 816003"/>
              <a:gd name="connsiteY4" fmla="*/ 552092 h 613435"/>
              <a:gd name="connsiteX5" fmla="*/ 754659 w 816003"/>
              <a:gd name="connsiteY5" fmla="*/ 613436 h 613435"/>
              <a:gd name="connsiteX6" fmla="*/ 61344 w 816003"/>
              <a:gd name="connsiteY6" fmla="*/ 613435 h 613435"/>
              <a:gd name="connsiteX7" fmla="*/ 0 w 816003"/>
              <a:gd name="connsiteY7" fmla="*/ 552091 h 613435"/>
              <a:gd name="connsiteX8" fmla="*/ 0 w 816003"/>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6003" h="613435">
                <a:moveTo>
                  <a:pt x="0" y="61344"/>
                </a:moveTo>
                <a:cubicBezTo>
                  <a:pt x="0" y="27465"/>
                  <a:pt x="27465" y="0"/>
                  <a:pt x="61344" y="0"/>
                </a:cubicBezTo>
                <a:lnTo>
                  <a:pt x="754660" y="0"/>
                </a:lnTo>
                <a:cubicBezTo>
                  <a:pt x="788539" y="0"/>
                  <a:pt x="816004" y="27465"/>
                  <a:pt x="816004" y="61344"/>
                </a:cubicBezTo>
                <a:cubicBezTo>
                  <a:pt x="816004" y="224927"/>
                  <a:pt x="816003" y="388509"/>
                  <a:pt x="816003" y="552092"/>
                </a:cubicBezTo>
                <a:cubicBezTo>
                  <a:pt x="816003" y="585971"/>
                  <a:pt x="788538" y="613436"/>
                  <a:pt x="754659"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a:lnSpc>
                <a:spcPct val="90000"/>
              </a:lnSpc>
              <a:spcAft>
                <a:spcPct val="35000"/>
              </a:spcAft>
            </a:pPr>
            <a:r>
              <a:rPr lang="en-US" sz="1400" dirty="0" smtClean="0">
                <a:solidFill>
                  <a:prstClr val="black"/>
                </a:solidFill>
                <a:latin typeface="Times New Roman" panose="02020603050405020304" pitchFamily="18" charset="0"/>
                <a:cs typeface="Times New Roman" panose="02020603050405020304" pitchFamily="18" charset="0"/>
              </a:rPr>
              <a:t>2</a:t>
            </a:r>
            <a:r>
              <a:rPr lang="ru-RU" sz="1400" dirty="0" smtClean="0">
                <a:solidFill>
                  <a:prstClr val="black"/>
                </a:solidFill>
                <a:latin typeface="Times New Roman" panose="02020603050405020304" pitchFamily="18" charset="0"/>
                <a:cs typeface="Times New Roman" panose="02020603050405020304" pitchFamily="18" charset="0"/>
              </a:rPr>
              <a:t> </a:t>
            </a:r>
            <a:r>
              <a:rPr lang="en-US" sz="1400" dirty="0" smtClean="0">
                <a:solidFill>
                  <a:prstClr val="black"/>
                </a:solidFill>
                <a:latin typeface="Times New Roman" panose="02020603050405020304" pitchFamily="18" charset="0"/>
                <a:cs typeface="Times New Roman" panose="02020603050405020304" pitchFamily="18" charset="0"/>
              </a:rPr>
              <a:t>6</a:t>
            </a:r>
            <a:r>
              <a:rPr lang="ru-RU" sz="1400" dirty="0" smtClean="0">
                <a:solidFill>
                  <a:prstClr val="black"/>
                </a:solidFill>
                <a:latin typeface="Times New Roman" panose="02020603050405020304" pitchFamily="18" charset="0"/>
                <a:cs typeface="Times New Roman" panose="02020603050405020304" pitchFamily="18" charset="0"/>
              </a:rPr>
              <a:t>71,9</a:t>
            </a:r>
          </a:p>
        </p:txBody>
      </p:sp>
      <p:graphicFrame>
        <p:nvGraphicFramePr>
          <p:cNvPr id="11" name="Диаграмма 10"/>
          <p:cNvGraphicFramePr>
            <a:graphicFrameLocks/>
          </p:cNvGraphicFramePr>
          <p:nvPr>
            <p:extLst>
              <p:ext uri="{D42A27DB-BD31-4B8C-83A1-F6EECF244321}">
                <p14:modId xmlns:p14="http://schemas.microsoft.com/office/powerpoint/2010/main" val="227458373"/>
              </p:ext>
            </p:extLst>
          </p:nvPr>
        </p:nvGraphicFramePr>
        <p:xfrm>
          <a:off x="215056" y="2884822"/>
          <a:ext cx="4356944" cy="3424498"/>
        </p:xfrm>
        <a:graphic>
          <a:graphicData uri="http://schemas.openxmlformats.org/drawingml/2006/chart">
            <c:chart xmlns:c="http://schemas.openxmlformats.org/drawingml/2006/chart" xmlns:r="http://schemas.openxmlformats.org/officeDocument/2006/relationships" r:id="rId2"/>
          </a:graphicData>
        </a:graphic>
      </p:graphicFrame>
      <p:sp>
        <p:nvSpPr>
          <p:cNvPr id="10"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Республики «Формирование современной городской среды на территории Чувашской Республики»</a:t>
            </a: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Полилиния 31"/>
          <p:cNvSpPr/>
          <p:nvPr/>
        </p:nvSpPr>
        <p:spPr>
          <a:xfrm>
            <a:off x="8244408" y="4062474"/>
            <a:ext cx="731347" cy="468485"/>
          </a:xfrm>
          <a:custGeom>
            <a:avLst/>
            <a:gdLst>
              <a:gd name="connsiteX0" fmla="*/ 0 w 761117"/>
              <a:gd name="connsiteY0" fmla="*/ 30897 h 308968"/>
              <a:gd name="connsiteX1" fmla="*/ 30897 w 761117"/>
              <a:gd name="connsiteY1" fmla="*/ 0 h 308968"/>
              <a:gd name="connsiteX2" fmla="*/ 730220 w 761117"/>
              <a:gd name="connsiteY2" fmla="*/ 0 h 308968"/>
              <a:gd name="connsiteX3" fmla="*/ 761117 w 761117"/>
              <a:gd name="connsiteY3" fmla="*/ 30897 h 308968"/>
              <a:gd name="connsiteX4" fmla="*/ 761117 w 761117"/>
              <a:gd name="connsiteY4" fmla="*/ 278071 h 308968"/>
              <a:gd name="connsiteX5" fmla="*/ 730220 w 761117"/>
              <a:gd name="connsiteY5" fmla="*/ 308968 h 308968"/>
              <a:gd name="connsiteX6" fmla="*/ 30897 w 761117"/>
              <a:gd name="connsiteY6" fmla="*/ 308968 h 308968"/>
              <a:gd name="connsiteX7" fmla="*/ 0 w 761117"/>
              <a:gd name="connsiteY7" fmla="*/ 278071 h 308968"/>
              <a:gd name="connsiteX8" fmla="*/ 0 w 761117"/>
              <a:gd name="connsiteY8" fmla="*/ 30897 h 30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117" h="308968">
                <a:moveTo>
                  <a:pt x="0" y="30897"/>
                </a:moveTo>
                <a:cubicBezTo>
                  <a:pt x="0" y="13833"/>
                  <a:pt x="13833" y="0"/>
                  <a:pt x="30897" y="0"/>
                </a:cubicBezTo>
                <a:lnTo>
                  <a:pt x="730220" y="0"/>
                </a:lnTo>
                <a:cubicBezTo>
                  <a:pt x="747284" y="0"/>
                  <a:pt x="761117" y="13833"/>
                  <a:pt x="761117" y="30897"/>
                </a:cubicBezTo>
                <a:lnTo>
                  <a:pt x="761117" y="278071"/>
                </a:lnTo>
                <a:cubicBezTo>
                  <a:pt x="761117" y="295135"/>
                  <a:pt x="747284" y="308968"/>
                  <a:pt x="730220" y="308968"/>
                </a:cubicBezTo>
                <a:lnTo>
                  <a:pt x="30897" y="308968"/>
                </a:lnTo>
                <a:cubicBezTo>
                  <a:pt x="13833" y="308968"/>
                  <a:pt x="0" y="295135"/>
                  <a:pt x="0" y="278071"/>
                </a:cubicBezTo>
                <a:lnTo>
                  <a:pt x="0" y="308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2389" tIns="62389" rIns="62389" bIns="62389"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4744435" y="4608447"/>
            <a:ext cx="2419852" cy="692761"/>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fontAlgn="base">
              <a:lnSpc>
                <a:spcPct val="90000"/>
              </a:lnSpc>
              <a:spcBef>
                <a:spcPct val="0"/>
              </a:spcBef>
              <a:spcAft>
                <a:spcPct val="35000"/>
              </a:spcAft>
            </a:pPr>
            <a:r>
              <a:rPr lang="ru-RU" sz="1300" dirty="0" smtClean="0">
                <a:solidFill>
                  <a:prstClr val="black"/>
                </a:solidFill>
                <a:latin typeface="Times New Roman" panose="02020603050405020304" pitchFamily="18" charset="0"/>
                <a:cs typeface="Times New Roman" panose="02020603050405020304" pitchFamily="18" charset="0"/>
              </a:rPr>
              <a:t>Благоустройство дворовых и общественных территорий муниципальных образований</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8244408" y="4609348"/>
            <a:ext cx="743767" cy="612000"/>
          </a:xfrm>
          <a:custGeom>
            <a:avLst/>
            <a:gdLst>
              <a:gd name="connsiteX0" fmla="*/ 0 w 816003"/>
              <a:gd name="connsiteY0" fmla="*/ 61344 h 613435"/>
              <a:gd name="connsiteX1" fmla="*/ 61344 w 816003"/>
              <a:gd name="connsiteY1" fmla="*/ 0 h 613435"/>
              <a:gd name="connsiteX2" fmla="*/ 754660 w 816003"/>
              <a:gd name="connsiteY2" fmla="*/ 0 h 613435"/>
              <a:gd name="connsiteX3" fmla="*/ 816004 w 816003"/>
              <a:gd name="connsiteY3" fmla="*/ 61344 h 613435"/>
              <a:gd name="connsiteX4" fmla="*/ 816003 w 816003"/>
              <a:gd name="connsiteY4" fmla="*/ 552092 h 613435"/>
              <a:gd name="connsiteX5" fmla="*/ 754659 w 816003"/>
              <a:gd name="connsiteY5" fmla="*/ 613436 h 613435"/>
              <a:gd name="connsiteX6" fmla="*/ 61344 w 816003"/>
              <a:gd name="connsiteY6" fmla="*/ 613435 h 613435"/>
              <a:gd name="connsiteX7" fmla="*/ 0 w 816003"/>
              <a:gd name="connsiteY7" fmla="*/ 552091 h 613435"/>
              <a:gd name="connsiteX8" fmla="*/ 0 w 816003"/>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6003" h="613435">
                <a:moveTo>
                  <a:pt x="0" y="61344"/>
                </a:moveTo>
                <a:cubicBezTo>
                  <a:pt x="0" y="27465"/>
                  <a:pt x="27465" y="0"/>
                  <a:pt x="61344" y="0"/>
                </a:cubicBezTo>
                <a:lnTo>
                  <a:pt x="754660" y="0"/>
                </a:lnTo>
                <a:cubicBezTo>
                  <a:pt x="788539" y="0"/>
                  <a:pt x="816004" y="27465"/>
                  <a:pt x="816004" y="61344"/>
                </a:cubicBezTo>
                <a:cubicBezTo>
                  <a:pt x="816004" y="224927"/>
                  <a:pt x="816003" y="388509"/>
                  <a:pt x="816003" y="552092"/>
                </a:cubicBezTo>
                <a:cubicBezTo>
                  <a:pt x="816003" y="585971"/>
                  <a:pt x="788538" y="613436"/>
                  <a:pt x="754659"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a:lnSpc>
                <a:spcPct val="90000"/>
              </a:lnSpc>
              <a:spcAft>
                <a:spcPct val="35000"/>
              </a:spcAft>
            </a:pPr>
            <a:r>
              <a:rPr lang="en-US" sz="1400" dirty="0" smtClean="0">
                <a:solidFill>
                  <a:prstClr val="black"/>
                </a:solidFill>
                <a:latin typeface="Times New Roman" panose="02020603050405020304" pitchFamily="18" charset="0"/>
                <a:cs typeface="Times New Roman" panose="02020603050405020304" pitchFamily="18" charset="0"/>
              </a:rPr>
              <a:t>2</a:t>
            </a:r>
            <a:r>
              <a:rPr lang="ru-RU" sz="1400" dirty="0" smtClean="0">
                <a:solidFill>
                  <a:prstClr val="black"/>
                </a:solidFill>
                <a:latin typeface="Times New Roman" panose="02020603050405020304" pitchFamily="18" charset="0"/>
                <a:cs typeface="Times New Roman" panose="02020603050405020304" pitchFamily="18" charset="0"/>
              </a:rPr>
              <a:t> </a:t>
            </a:r>
            <a:r>
              <a:rPr lang="en-US" sz="1400" dirty="0" smtClean="0">
                <a:solidFill>
                  <a:prstClr val="black"/>
                </a:solidFill>
                <a:latin typeface="Times New Roman" panose="02020603050405020304" pitchFamily="18" charset="0"/>
                <a:cs typeface="Times New Roman" panose="02020603050405020304" pitchFamily="18" charset="0"/>
              </a:rPr>
              <a:t>5</a:t>
            </a:r>
            <a:r>
              <a:rPr lang="ru-RU" sz="1400" dirty="0" smtClean="0">
                <a:solidFill>
                  <a:prstClr val="black"/>
                </a:solidFill>
                <a:latin typeface="Times New Roman" panose="02020603050405020304" pitchFamily="18" charset="0"/>
                <a:cs typeface="Times New Roman" panose="02020603050405020304" pitchFamily="18" charset="0"/>
              </a:rPr>
              <a:t>81,9</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pic>
        <p:nvPicPr>
          <p:cNvPr id="3074" name="Picture 2" descr="C:\Users\i.smirnov\Documents\Бюджет для граждан\Фото\1\0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7725" y="764702"/>
            <a:ext cx="2752355" cy="20230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96552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лилиния 3"/>
          <p:cNvSpPr/>
          <p:nvPr/>
        </p:nvSpPr>
        <p:spPr>
          <a:xfrm>
            <a:off x="5126783" y="836712"/>
            <a:ext cx="3837705" cy="684000"/>
          </a:xfrm>
          <a:custGeom>
            <a:avLst/>
            <a:gdLst>
              <a:gd name="connsiteX0" fmla="*/ 0 w 3903032"/>
              <a:gd name="connsiteY0" fmla="*/ 109278 h 1092777"/>
              <a:gd name="connsiteX1" fmla="*/ 109278 w 3903032"/>
              <a:gd name="connsiteY1" fmla="*/ 0 h 1092777"/>
              <a:gd name="connsiteX2" fmla="*/ 3793754 w 3903032"/>
              <a:gd name="connsiteY2" fmla="*/ 0 h 1092777"/>
              <a:gd name="connsiteX3" fmla="*/ 3903032 w 3903032"/>
              <a:gd name="connsiteY3" fmla="*/ 109278 h 1092777"/>
              <a:gd name="connsiteX4" fmla="*/ 3903032 w 3903032"/>
              <a:gd name="connsiteY4" fmla="*/ 983499 h 1092777"/>
              <a:gd name="connsiteX5" fmla="*/ 3793754 w 3903032"/>
              <a:gd name="connsiteY5" fmla="*/ 1092777 h 1092777"/>
              <a:gd name="connsiteX6" fmla="*/ 109278 w 3903032"/>
              <a:gd name="connsiteY6" fmla="*/ 1092777 h 1092777"/>
              <a:gd name="connsiteX7" fmla="*/ 0 w 3903032"/>
              <a:gd name="connsiteY7" fmla="*/ 983499 h 1092777"/>
              <a:gd name="connsiteX8" fmla="*/ 0 w 3903032"/>
              <a:gd name="connsiteY8" fmla="*/ 109278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1092777">
                <a:moveTo>
                  <a:pt x="0" y="109278"/>
                </a:moveTo>
                <a:cubicBezTo>
                  <a:pt x="0" y="48925"/>
                  <a:pt x="48925" y="0"/>
                  <a:pt x="109278" y="0"/>
                </a:cubicBezTo>
                <a:lnTo>
                  <a:pt x="3793754" y="0"/>
                </a:lnTo>
                <a:cubicBezTo>
                  <a:pt x="3854107" y="0"/>
                  <a:pt x="3903032" y="48925"/>
                  <a:pt x="3903032" y="109278"/>
                </a:cubicBezTo>
                <a:lnTo>
                  <a:pt x="3903032" y="983499"/>
                </a:lnTo>
                <a:cubicBezTo>
                  <a:pt x="3903032" y="1043852"/>
                  <a:pt x="3854107" y="1092777"/>
                  <a:pt x="3793754" y="1092777"/>
                </a:cubicBezTo>
                <a:lnTo>
                  <a:pt x="109278" y="1092777"/>
                </a:lnTo>
                <a:cubicBezTo>
                  <a:pt x="48925" y="1092777"/>
                  <a:pt x="0" y="1043852"/>
                  <a:pt x="0" y="983499"/>
                </a:cubicBezTo>
                <a:lnTo>
                  <a:pt x="0" y="10927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92966" tIns="92966" rIns="92966" bIns="92966" numCol="1" spcCol="1270" anchor="ctr" anchorCtr="0">
            <a:noAutofit/>
          </a:bodyPr>
          <a:lstStyle/>
          <a:p>
            <a:pPr algn="ctr" defTabSz="711200" fontAlgn="base">
              <a:lnSpc>
                <a:spcPct val="90000"/>
              </a:lnSpc>
              <a:spcBef>
                <a:spcPct val="0"/>
              </a:spcBef>
              <a:spcAft>
                <a:spcPct val="35000"/>
              </a:spcAft>
            </a:pPr>
            <a:r>
              <a:rPr lang="ru-RU" sz="1600" b="1" dirty="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p>
        </p:txBody>
      </p:sp>
      <p:sp>
        <p:nvSpPr>
          <p:cNvPr id="25" name="Полилиния 24"/>
          <p:cNvSpPr/>
          <p:nvPr/>
        </p:nvSpPr>
        <p:spPr>
          <a:xfrm>
            <a:off x="6767181" y="1700808"/>
            <a:ext cx="720000" cy="775751"/>
          </a:xfrm>
          <a:custGeom>
            <a:avLst/>
            <a:gdLst>
              <a:gd name="connsiteX0" fmla="*/ 0 w 730024"/>
              <a:gd name="connsiteY0" fmla="*/ 73002 h 775751"/>
              <a:gd name="connsiteX1" fmla="*/ 73002 w 730024"/>
              <a:gd name="connsiteY1" fmla="*/ 0 h 775751"/>
              <a:gd name="connsiteX2" fmla="*/ 657022 w 730024"/>
              <a:gd name="connsiteY2" fmla="*/ 0 h 775751"/>
              <a:gd name="connsiteX3" fmla="*/ 730024 w 730024"/>
              <a:gd name="connsiteY3" fmla="*/ 73002 h 775751"/>
              <a:gd name="connsiteX4" fmla="*/ 730024 w 730024"/>
              <a:gd name="connsiteY4" fmla="*/ 702749 h 775751"/>
              <a:gd name="connsiteX5" fmla="*/ 657022 w 730024"/>
              <a:gd name="connsiteY5" fmla="*/ 775751 h 775751"/>
              <a:gd name="connsiteX6" fmla="*/ 73002 w 730024"/>
              <a:gd name="connsiteY6" fmla="*/ 775751 h 775751"/>
              <a:gd name="connsiteX7" fmla="*/ 0 w 730024"/>
              <a:gd name="connsiteY7" fmla="*/ 702749 h 775751"/>
              <a:gd name="connsiteX8" fmla="*/ 0 w 730024"/>
              <a:gd name="connsiteY8" fmla="*/ 73002 h 77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775751">
                <a:moveTo>
                  <a:pt x="0" y="73002"/>
                </a:moveTo>
                <a:cubicBezTo>
                  <a:pt x="0" y="32684"/>
                  <a:pt x="32684" y="0"/>
                  <a:pt x="73002" y="0"/>
                </a:cubicBezTo>
                <a:lnTo>
                  <a:pt x="657022" y="0"/>
                </a:lnTo>
                <a:cubicBezTo>
                  <a:pt x="697340" y="0"/>
                  <a:pt x="730024" y="32684"/>
                  <a:pt x="730024" y="73002"/>
                </a:cubicBezTo>
                <a:lnTo>
                  <a:pt x="730024" y="702749"/>
                </a:lnTo>
                <a:cubicBezTo>
                  <a:pt x="730024" y="743067"/>
                  <a:pt x="697340" y="775751"/>
                  <a:pt x="657022" y="775751"/>
                </a:cubicBezTo>
                <a:lnTo>
                  <a:pt x="73002" y="775751"/>
                </a:lnTo>
                <a:cubicBezTo>
                  <a:pt x="32684" y="775751"/>
                  <a:pt x="0" y="743067"/>
                  <a:pt x="0" y="702749"/>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22" tIns="74722" rIns="74722" bIns="74722" numCol="1" spcCol="1270" anchor="ctr" anchorCtr="0">
            <a:noAutofit/>
          </a:bodyPr>
          <a:lstStyle/>
          <a:p>
            <a:pPr algn="ctr" defTabSz="622300" fontAlgn="base">
              <a:lnSpc>
                <a:spcPct val="90000"/>
              </a:lnSpc>
              <a:spcBef>
                <a:spcPct val="0"/>
              </a:spcBef>
              <a:spcAft>
                <a:spcPct val="35000"/>
              </a:spcAft>
            </a:pPr>
            <a:r>
              <a:rPr lang="en-US" sz="1400" b="1" dirty="0" smtClean="0">
                <a:solidFill>
                  <a:prstClr val="black"/>
                </a:solidFill>
                <a:latin typeface="Times New Roman" panose="02020603050405020304" pitchFamily="18" charset="0"/>
                <a:cs typeface="Times New Roman" panose="02020603050405020304" pitchFamily="18" charset="0"/>
              </a:rPr>
              <a:t>202</a:t>
            </a:r>
            <a:r>
              <a:rPr lang="ru-RU" sz="1400" b="1" dirty="0" smtClean="0">
                <a:solidFill>
                  <a:prstClr val="black"/>
                </a:solidFill>
                <a:latin typeface="Times New Roman" panose="02020603050405020304" pitchFamily="18" charset="0"/>
                <a:cs typeface="Times New Roman" panose="02020603050405020304" pitchFamily="18" charset="0"/>
              </a:rPr>
              <a:t>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6767181" y="2583167"/>
            <a:ext cx="720000" cy="324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208</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6758729" y="3020779"/>
            <a:ext cx="720000" cy="396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en-US" sz="1200" b="1" dirty="0" smtClean="0">
                <a:solidFill>
                  <a:prstClr val="black"/>
                </a:solidFill>
                <a:latin typeface="Times New Roman" panose="02020603050405020304" pitchFamily="18" charset="0"/>
                <a:cs typeface="Times New Roman" panose="02020603050405020304" pitchFamily="18" charset="0"/>
              </a:rPr>
              <a:t>108</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7557668" y="1700808"/>
            <a:ext cx="720000" cy="775751"/>
          </a:xfrm>
          <a:custGeom>
            <a:avLst/>
            <a:gdLst>
              <a:gd name="connsiteX0" fmla="*/ 0 w 730024"/>
              <a:gd name="connsiteY0" fmla="*/ 73002 h 775751"/>
              <a:gd name="connsiteX1" fmla="*/ 73002 w 730024"/>
              <a:gd name="connsiteY1" fmla="*/ 0 h 775751"/>
              <a:gd name="connsiteX2" fmla="*/ 657022 w 730024"/>
              <a:gd name="connsiteY2" fmla="*/ 0 h 775751"/>
              <a:gd name="connsiteX3" fmla="*/ 730024 w 730024"/>
              <a:gd name="connsiteY3" fmla="*/ 73002 h 775751"/>
              <a:gd name="connsiteX4" fmla="*/ 730024 w 730024"/>
              <a:gd name="connsiteY4" fmla="*/ 702749 h 775751"/>
              <a:gd name="connsiteX5" fmla="*/ 657022 w 730024"/>
              <a:gd name="connsiteY5" fmla="*/ 775751 h 775751"/>
              <a:gd name="connsiteX6" fmla="*/ 73002 w 730024"/>
              <a:gd name="connsiteY6" fmla="*/ 775751 h 775751"/>
              <a:gd name="connsiteX7" fmla="*/ 0 w 730024"/>
              <a:gd name="connsiteY7" fmla="*/ 702749 h 775751"/>
              <a:gd name="connsiteX8" fmla="*/ 0 w 730024"/>
              <a:gd name="connsiteY8" fmla="*/ 73002 h 77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775751">
                <a:moveTo>
                  <a:pt x="0" y="73002"/>
                </a:moveTo>
                <a:cubicBezTo>
                  <a:pt x="0" y="32684"/>
                  <a:pt x="32684" y="0"/>
                  <a:pt x="73002" y="0"/>
                </a:cubicBezTo>
                <a:lnTo>
                  <a:pt x="657022" y="0"/>
                </a:lnTo>
                <a:cubicBezTo>
                  <a:pt x="697340" y="0"/>
                  <a:pt x="730024" y="32684"/>
                  <a:pt x="730024" y="73002"/>
                </a:cubicBezTo>
                <a:lnTo>
                  <a:pt x="730024" y="702749"/>
                </a:lnTo>
                <a:cubicBezTo>
                  <a:pt x="730024" y="743067"/>
                  <a:pt x="697340" y="775751"/>
                  <a:pt x="657022" y="775751"/>
                </a:cubicBezTo>
                <a:lnTo>
                  <a:pt x="73002" y="775751"/>
                </a:lnTo>
                <a:cubicBezTo>
                  <a:pt x="32684" y="775751"/>
                  <a:pt x="0" y="743067"/>
                  <a:pt x="0" y="702749"/>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22" tIns="74722" rIns="74722" bIns="74722"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7557668" y="2583167"/>
            <a:ext cx="720000" cy="324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216</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7549216" y="3020779"/>
            <a:ext cx="720000" cy="396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en-US" sz="1200" b="1" dirty="0" smtClean="0">
                <a:solidFill>
                  <a:prstClr val="black"/>
                </a:solidFill>
                <a:latin typeface="Times New Roman" panose="02020603050405020304" pitchFamily="18" charset="0"/>
                <a:cs typeface="Times New Roman" panose="02020603050405020304" pitchFamily="18" charset="0"/>
              </a:rPr>
              <a:t>129</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07756" y="2563471"/>
            <a:ext cx="4981401" cy="34369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prstClr val="black"/>
                </a:solidFill>
                <a:latin typeface="Times New Roman" panose="02020603050405020304" pitchFamily="18" charset="0"/>
                <a:cs typeface="Times New Roman" panose="02020603050405020304" pitchFamily="18" charset="0"/>
              </a:rPr>
              <a:t>Индекс качества городской среды</a:t>
            </a:r>
          </a:p>
        </p:txBody>
      </p:sp>
      <p:sp>
        <p:nvSpPr>
          <p:cNvPr id="24" name="Скругленный прямоугольник 23"/>
          <p:cNvSpPr/>
          <p:nvPr/>
        </p:nvSpPr>
        <p:spPr>
          <a:xfrm>
            <a:off x="116207" y="3020466"/>
            <a:ext cx="4964498"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prstClr val="black"/>
                </a:solidFill>
                <a:latin typeface="Times New Roman" panose="02020603050405020304" pitchFamily="18" charset="0"/>
                <a:cs typeface="Times New Roman" panose="02020603050405020304" pitchFamily="18" charset="0"/>
              </a:rPr>
              <a:t>Количество благоустроенных общественных территорий</a:t>
            </a:r>
          </a:p>
        </p:txBody>
      </p:sp>
      <p:sp>
        <p:nvSpPr>
          <p:cNvPr id="11" name="Скругленный прямоугольник 10"/>
          <p:cNvSpPr/>
          <p:nvPr/>
        </p:nvSpPr>
        <p:spPr>
          <a:xfrm>
            <a:off x="107756" y="1773493"/>
            <a:ext cx="2694136" cy="558333"/>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ru-RU" b="1" dirty="0">
                <a:solidFill>
                  <a:srgbClr val="4E67C8">
                    <a:lumMod val="50000"/>
                  </a:srgbClr>
                </a:solidFill>
                <a:latin typeface="Times New Roman" panose="02020603050405020304" pitchFamily="18" charset="0"/>
                <a:cs typeface="Times New Roman" panose="02020603050405020304" pitchFamily="18" charset="0"/>
              </a:rPr>
              <a:t>Основные индикаторы</a:t>
            </a:r>
          </a:p>
        </p:txBody>
      </p:sp>
      <p:sp>
        <p:nvSpPr>
          <p:cNvPr id="33" name="Полилиния 32"/>
          <p:cNvSpPr/>
          <p:nvPr/>
        </p:nvSpPr>
        <p:spPr>
          <a:xfrm>
            <a:off x="5957310" y="1700808"/>
            <a:ext cx="720000" cy="775751"/>
          </a:xfrm>
          <a:custGeom>
            <a:avLst/>
            <a:gdLst>
              <a:gd name="connsiteX0" fmla="*/ 0 w 730024"/>
              <a:gd name="connsiteY0" fmla="*/ 73002 h 775751"/>
              <a:gd name="connsiteX1" fmla="*/ 73002 w 730024"/>
              <a:gd name="connsiteY1" fmla="*/ 0 h 775751"/>
              <a:gd name="connsiteX2" fmla="*/ 657022 w 730024"/>
              <a:gd name="connsiteY2" fmla="*/ 0 h 775751"/>
              <a:gd name="connsiteX3" fmla="*/ 730024 w 730024"/>
              <a:gd name="connsiteY3" fmla="*/ 73002 h 775751"/>
              <a:gd name="connsiteX4" fmla="*/ 730024 w 730024"/>
              <a:gd name="connsiteY4" fmla="*/ 702749 h 775751"/>
              <a:gd name="connsiteX5" fmla="*/ 657022 w 730024"/>
              <a:gd name="connsiteY5" fmla="*/ 775751 h 775751"/>
              <a:gd name="connsiteX6" fmla="*/ 73002 w 730024"/>
              <a:gd name="connsiteY6" fmla="*/ 775751 h 775751"/>
              <a:gd name="connsiteX7" fmla="*/ 0 w 730024"/>
              <a:gd name="connsiteY7" fmla="*/ 702749 h 775751"/>
              <a:gd name="connsiteX8" fmla="*/ 0 w 730024"/>
              <a:gd name="connsiteY8" fmla="*/ 73002 h 77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775751">
                <a:moveTo>
                  <a:pt x="0" y="73002"/>
                </a:moveTo>
                <a:cubicBezTo>
                  <a:pt x="0" y="32684"/>
                  <a:pt x="32684" y="0"/>
                  <a:pt x="73002" y="0"/>
                </a:cubicBezTo>
                <a:lnTo>
                  <a:pt x="657022" y="0"/>
                </a:lnTo>
                <a:cubicBezTo>
                  <a:pt x="697340" y="0"/>
                  <a:pt x="730024" y="32684"/>
                  <a:pt x="730024" y="73002"/>
                </a:cubicBezTo>
                <a:lnTo>
                  <a:pt x="730024" y="702749"/>
                </a:lnTo>
                <a:cubicBezTo>
                  <a:pt x="730024" y="743067"/>
                  <a:pt x="697340" y="775751"/>
                  <a:pt x="657022" y="775751"/>
                </a:cubicBezTo>
                <a:lnTo>
                  <a:pt x="73002" y="775751"/>
                </a:lnTo>
                <a:cubicBezTo>
                  <a:pt x="32684" y="775751"/>
                  <a:pt x="0" y="743067"/>
                  <a:pt x="0" y="702749"/>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22" tIns="74722" rIns="74722" bIns="74722"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a:t>
            </a:r>
            <a:r>
              <a:rPr lang="en-US" sz="1400" b="1" dirty="0" smtClean="0">
                <a:solidFill>
                  <a:prstClr val="black"/>
                </a:solidFill>
                <a:latin typeface="Times New Roman" panose="02020603050405020304" pitchFamily="18" charset="0"/>
                <a:cs typeface="Times New Roman" panose="02020603050405020304" pitchFamily="18" charset="0"/>
              </a:rPr>
              <a:t>2</a:t>
            </a:r>
            <a:r>
              <a:rPr lang="ru-RU" sz="1400" b="1" dirty="0" smtClean="0">
                <a:solidFill>
                  <a:prstClr val="black"/>
                </a:solidFill>
                <a:latin typeface="Times New Roman" panose="02020603050405020304" pitchFamily="18" charset="0"/>
                <a:cs typeface="Times New Roman" panose="02020603050405020304" pitchFamily="18" charset="0"/>
              </a:rPr>
              <a:t>1 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pic>
        <p:nvPicPr>
          <p:cNvPr id="2" name="Picture 2" descr="C:\Users\i.smirnov\Documents\Бюджет для граждан\Фото\1\536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1044" y="1062952"/>
            <a:ext cx="2260091" cy="15067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3" name="Полилиния 42"/>
          <p:cNvSpPr/>
          <p:nvPr/>
        </p:nvSpPr>
        <p:spPr>
          <a:xfrm>
            <a:off x="5940152" y="2583167"/>
            <a:ext cx="720000" cy="324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199</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4" name="Полилиния 43"/>
          <p:cNvSpPr/>
          <p:nvPr/>
        </p:nvSpPr>
        <p:spPr>
          <a:xfrm>
            <a:off x="5948858" y="3020779"/>
            <a:ext cx="720000" cy="396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en-US" sz="1200" b="1" dirty="0" smtClean="0">
                <a:solidFill>
                  <a:prstClr val="black"/>
                </a:solidFill>
                <a:latin typeface="Times New Roman" panose="02020603050405020304" pitchFamily="18" charset="0"/>
                <a:cs typeface="Times New Roman" panose="02020603050405020304" pitchFamily="18" charset="0"/>
              </a:rPr>
              <a:t>88</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8355483" y="1700808"/>
            <a:ext cx="720000" cy="775751"/>
          </a:xfrm>
          <a:custGeom>
            <a:avLst/>
            <a:gdLst>
              <a:gd name="connsiteX0" fmla="*/ 0 w 730024"/>
              <a:gd name="connsiteY0" fmla="*/ 73002 h 775751"/>
              <a:gd name="connsiteX1" fmla="*/ 73002 w 730024"/>
              <a:gd name="connsiteY1" fmla="*/ 0 h 775751"/>
              <a:gd name="connsiteX2" fmla="*/ 657022 w 730024"/>
              <a:gd name="connsiteY2" fmla="*/ 0 h 775751"/>
              <a:gd name="connsiteX3" fmla="*/ 730024 w 730024"/>
              <a:gd name="connsiteY3" fmla="*/ 73002 h 775751"/>
              <a:gd name="connsiteX4" fmla="*/ 730024 w 730024"/>
              <a:gd name="connsiteY4" fmla="*/ 702749 h 775751"/>
              <a:gd name="connsiteX5" fmla="*/ 657022 w 730024"/>
              <a:gd name="connsiteY5" fmla="*/ 775751 h 775751"/>
              <a:gd name="connsiteX6" fmla="*/ 73002 w 730024"/>
              <a:gd name="connsiteY6" fmla="*/ 775751 h 775751"/>
              <a:gd name="connsiteX7" fmla="*/ 0 w 730024"/>
              <a:gd name="connsiteY7" fmla="*/ 702749 h 775751"/>
              <a:gd name="connsiteX8" fmla="*/ 0 w 730024"/>
              <a:gd name="connsiteY8" fmla="*/ 73002 h 77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775751">
                <a:moveTo>
                  <a:pt x="0" y="73002"/>
                </a:moveTo>
                <a:cubicBezTo>
                  <a:pt x="0" y="32684"/>
                  <a:pt x="32684" y="0"/>
                  <a:pt x="73002" y="0"/>
                </a:cubicBezTo>
                <a:lnTo>
                  <a:pt x="657022" y="0"/>
                </a:lnTo>
                <a:cubicBezTo>
                  <a:pt x="697340" y="0"/>
                  <a:pt x="730024" y="32684"/>
                  <a:pt x="730024" y="73002"/>
                </a:cubicBezTo>
                <a:lnTo>
                  <a:pt x="730024" y="702749"/>
                </a:lnTo>
                <a:cubicBezTo>
                  <a:pt x="730024" y="743067"/>
                  <a:pt x="697340" y="775751"/>
                  <a:pt x="657022" y="775751"/>
                </a:cubicBezTo>
                <a:lnTo>
                  <a:pt x="73002" y="775751"/>
                </a:lnTo>
                <a:cubicBezTo>
                  <a:pt x="32684" y="775751"/>
                  <a:pt x="0" y="743067"/>
                  <a:pt x="0" y="702749"/>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22" tIns="74722" rIns="74722" bIns="74722" numCol="1" spcCol="1270" anchor="ctr" anchorCtr="0">
            <a:noAutofit/>
          </a:bodyPr>
          <a:lstStyle/>
          <a:p>
            <a:pPr algn="ctr" defTabSz="622300" fontAlgn="base">
              <a:lnSpc>
                <a:spcPct val="90000"/>
              </a:lnSpc>
              <a:spcBef>
                <a:spcPct val="0"/>
              </a:spcBef>
              <a:spcAft>
                <a:spcPct val="35000"/>
              </a:spcAft>
            </a:pPr>
            <a:r>
              <a:rPr lang="ru-RU" sz="1400" b="1" smtClean="0">
                <a:solidFill>
                  <a:prstClr val="black"/>
                </a:solidFill>
                <a:latin typeface="Times New Roman" panose="02020603050405020304" pitchFamily="18" charset="0"/>
                <a:cs typeface="Times New Roman" panose="02020603050405020304" pitchFamily="18" charset="0"/>
              </a:rPr>
              <a:t>202</a:t>
            </a:r>
            <a:r>
              <a:rPr lang="ru-RU" sz="1400" b="1" dirty="0">
                <a:solidFill>
                  <a:prstClr val="black"/>
                </a:solidFill>
                <a:latin typeface="Times New Roman" panose="02020603050405020304" pitchFamily="18" charset="0"/>
                <a:cs typeface="Times New Roman" panose="02020603050405020304" pitchFamily="18" charset="0"/>
              </a:rPr>
              <a:t>4</a:t>
            </a:r>
          </a:p>
        </p:txBody>
      </p:sp>
      <p:sp>
        <p:nvSpPr>
          <p:cNvPr id="48" name="Полилиния 47"/>
          <p:cNvSpPr/>
          <p:nvPr/>
        </p:nvSpPr>
        <p:spPr>
          <a:xfrm>
            <a:off x="8355483" y="2583167"/>
            <a:ext cx="720000" cy="324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225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9" name="Полилиния 48"/>
          <p:cNvSpPr/>
          <p:nvPr/>
        </p:nvSpPr>
        <p:spPr>
          <a:xfrm>
            <a:off x="8355483" y="3020466"/>
            <a:ext cx="720000" cy="396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en-US" sz="1200" b="1" dirty="0" smtClean="0">
                <a:solidFill>
                  <a:prstClr val="black"/>
                </a:solidFill>
                <a:latin typeface="Times New Roman" panose="02020603050405020304" pitchFamily="18" charset="0"/>
                <a:cs typeface="Times New Roman" panose="02020603050405020304" pitchFamily="18" charset="0"/>
              </a:rPr>
              <a:t>147</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3" name="Полилиния 52"/>
          <p:cNvSpPr/>
          <p:nvPr/>
        </p:nvSpPr>
        <p:spPr>
          <a:xfrm>
            <a:off x="5963811" y="4653136"/>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233</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5" name="Полилиния 54"/>
          <p:cNvSpPr/>
          <p:nvPr/>
        </p:nvSpPr>
        <p:spPr>
          <a:xfrm>
            <a:off x="6773682" y="4653136"/>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170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6" name="Полилиния 55"/>
          <p:cNvSpPr/>
          <p:nvPr/>
        </p:nvSpPr>
        <p:spPr>
          <a:xfrm>
            <a:off x="7564169" y="4653136"/>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en-US" sz="1200" b="1" dirty="0">
                <a:solidFill>
                  <a:prstClr val="black"/>
                </a:solidFill>
                <a:latin typeface="Times New Roman" panose="02020603050405020304" pitchFamily="18" charset="0"/>
                <a:cs typeface="Times New Roman" panose="02020603050405020304" pitchFamily="18" charset="0"/>
              </a:rPr>
              <a:t>x</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7" name="Полилиния 56"/>
          <p:cNvSpPr/>
          <p:nvPr/>
        </p:nvSpPr>
        <p:spPr>
          <a:xfrm>
            <a:off x="8355483" y="4653136"/>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en-US" sz="1200" b="1" dirty="0" smtClean="0">
                <a:solidFill>
                  <a:prstClr val="black"/>
                </a:solidFill>
                <a:latin typeface="Times New Roman" panose="02020603050405020304" pitchFamily="18" charset="0"/>
                <a:cs typeface="Times New Roman" panose="02020603050405020304" pitchFamily="18" charset="0"/>
              </a:rPr>
              <a:t>x</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8" name="Скругленный прямоугольник 57"/>
          <p:cNvSpPr/>
          <p:nvPr/>
        </p:nvSpPr>
        <p:spPr>
          <a:xfrm>
            <a:off x="113365" y="5158902"/>
            <a:ext cx="4982355"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prstClr val="black"/>
                </a:solidFill>
                <a:latin typeface="Times New Roman" panose="02020603050405020304" pitchFamily="18" charset="0"/>
                <a:cs typeface="Times New Roman" panose="02020603050405020304" pitchFamily="18" charset="0"/>
              </a:rPr>
              <a:t>Доля финансового участия граждан, организаций в выполнении мероприятий по благоустройству дворовых территорий, </a:t>
            </a:r>
            <a:r>
              <a:rPr lang="ru-RU" sz="1200" dirty="0" smtClean="0">
                <a:solidFill>
                  <a:prstClr val="black"/>
                </a:solidFill>
                <a:latin typeface="Times New Roman" panose="02020603050405020304" pitchFamily="18" charset="0"/>
                <a:cs typeface="Times New Roman" panose="02020603050405020304" pitchFamily="18" charset="0"/>
              </a:rPr>
              <a:t>%</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60" name="Полилиния 59"/>
          <p:cNvSpPr/>
          <p:nvPr/>
        </p:nvSpPr>
        <p:spPr>
          <a:xfrm>
            <a:off x="5963811" y="5157192"/>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62" name="Полилиния 61"/>
          <p:cNvSpPr/>
          <p:nvPr/>
        </p:nvSpPr>
        <p:spPr>
          <a:xfrm>
            <a:off x="6773682" y="5157192"/>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63" name="Полилиния 62"/>
          <p:cNvSpPr/>
          <p:nvPr/>
        </p:nvSpPr>
        <p:spPr>
          <a:xfrm>
            <a:off x="7564169" y="5157192"/>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64" name="Полилиния 63"/>
          <p:cNvSpPr/>
          <p:nvPr/>
        </p:nvSpPr>
        <p:spPr>
          <a:xfrm>
            <a:off x="8355483" y="5157192"/>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65" name="Полилиния 64"/>
          <p:cNvSpPr/>
          <p:nvPr/>
        </p:nvSpPr>
        <p:spPr>
          <a:xfrm>
            <a:off x="5963811" y="5685054"/>
            <a:ext cx="720000" cy="696274"/>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a:t>
            </a:r>
            <a:r>
              <a:rPr lang="en-US" sz="1200" b="1" dirty="0" smtClean="0">
                <a:solidFill>
                  <a:prstClr val="black"/>
                </a:solidFill>
                <a:latin typeface="Times New Roman" panose="02020603050405020304" pitchFamily="18" charset="0"/>
                <a:cs typeface="Times New Roman" panose="02020603050405020304" pitchFamily="18" charset="0"/>
              </a:rPr>
              <a:t>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67" name="Полилиния 66"/>
          <p:cNvSpPr/>
          <p:nvPr/>
        </p:nvSpPr>
        <p:spPr>
          <a:xfrm>
            <a:off x="6773682" y="5685054"/>
            <a:ext cx="720000" cy="696274"/>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a:t>
            </a:r>
            <a:r>
              <a:rPr lang="en-US" sz="1200" b="1" dirty="0" smtClean="0">
                <a:solidFill>
                  <a:prstClr val="black"/>
                </a:solidFill>
                <a:latin typeface="Times New Roman" panose="02020603050405020304" pitchFamily="18" charset="0"/>
                <a:cs typeface="Times New Roman" panose="02020603050405020304" pitchFamily="18" charset="0"/>
              </a:rPr>
              <a:t>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68" name="Полилиния 67"/>
          <p:cNvSpPr/>
          <p:nvPr/>
        </p:nvSpPr>
        <p:spPr>
          <a:xfrm>
            <a:off x="7564169" y="5685054"/>
            <a:ext cx="720000" cy="696274"/>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69" name="Полилиния 68"/>
          <p:cNvSpPr/>
          <p:nvPr/>
        </p:nvSpPr>
        <p:spPr>
          <a:xfrm>
            <a:off x="8355483" y="5685054"/>
            <a:ext cx="720000" cy="696274"/>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30</a:t>
            </a:r>
            <a:endParaRPr lang="ru-RU" sz="1200" b="1" dirty="0">
              <a:solidFill>
                <a:prstClr val="black"/>
              </a:solidFill>
              <a:latin typeface="Times New Roman" panose="02020603050405020304" pitchFamily="18" charset="0"/>
              <a:cs typeface="Times New Roman" panose="02020603050405020304" pitchFamily="18" charset="0"/>
            </a:endParaRPr>
          </a:p>
        </p:txBody>
      </p:sp>
      <p:cxnSp>
        <p:nvCxnSpPr>
          <p:cNvPr id="70" name="Прямая соединительная линия 6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1"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base">
              <a:spcAft>
                <a:spcPct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 «Формирование современной городской среды на территории Чувашской Республики»</a:t>
            </a:r>
            <a:endParaRPr lang="ru-RU" sz="1800" dirty="0">
              <a:solidFill>
                <a:prstClr val="black"/>
              </a:solidFill>
              <a:effectLst/>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pPr>
              <a:defRPr/>
            </a:pPr>
            <a:fld id="{8135DCAC-F131-4C56-82C1-BB591457AF70}" type="slidenum">
              <a:rPr lang="ru-RU" smtClean="0"/>
              <a:pPr>
                <a:defRPr/>
              </a:pPr>
              <a:t>67</a:t>
            </a:fld>
            <a:endParaRPr lang="ru-RU" dirty="0"/>
          </a:p>
        </p:txBody>
      </p:sp>
      <p:sp>
        <p:nvSpPr>
          <p:cNvPr id="54" name="Полилиния 53"/>
          <p:cNvSpPr/>
          <p:nvPr/>
        </p:nvSpPr>
        <p:spPr>
          <a:xfrm>
            <a:off x="5150472" y="1700808"/>
            <a:ext cx="720000" cy="775751"/>
          </a:xfrm>
          <a:custGeom>
            <a:avLst/>
            <a:gdLst>
              <a:gd name="connsiteX0" fmla="*/ 0 w 730024"/>
              <a:gd name="connsiteY0" fmla="*/ 73002 h 775751"/>
              <a:gd name="connsiteX1" fmla="*/ 73002 w 730024"/>
              <a:gd name="connsiteY1" fmla="*/ 0 h 775751"/>
              <a:gd name="connsiteX2" fmla="*/ 657022 w 730024"/>
              <a:gd name="connsiteY2" fmla="*/ 0 h 775751"/>
              <a:gd name="connsiteX3" fmla="*/ 730024 w 730024"/>
              <a:gd name="connsiteY3" fmla="*/ 73002 h 775751"/>
              <a:gd name="connsiteX4" fmla="*/ 730024 w 730024"/>
              <a:gd name="connsiteY4" fmla="*/ 702749 h 775751"/>
              <a:gd name="connsiteX5" fmla="*/ 657022 w 730024"/>
              <a:gd name="connsiteY5" fmla="*/ 775751 h 775751"/>
              <a:gd name="connsiteX6" fmla="*/ 73002 w 730024"/>
              <a:gd name="connsiteY6" fmla="*/ 775751 h 775751"/>
              <a:gd name="connsiteX7" fmla="*/ 0 w 730024"/>
              <a:gd name="connsiteY7" fmla="*/ 702749 h 775751"/>
              <a:gd name="connsiteX8" fmla="*/ 0 w 730024"/>
              <a:gd name="connsiteY8" fmla="*/ 73002 h 77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775751">
                <a:moveTo>
                  <a:pt x="0" y="73002"/>
                </a:moveTo>
                <a:cubicBezTo>
                  <a:pt x="0" y="32684"/>
                  <a:pt x="32684" y="0"/>
                  <a:pt x="73002" y="0"/>
                </a:cubicBezTo>
                <a:lnTo>
                  <a:pt x="657022" y="0"/>
                </a:lnTo>
                <a:cubicBezTo>
                  <a:pt x="697340" y="0"/>
                  <a:pt x="730024" y="32684"/>
                  <a:pt x="730024" y="73002"/>
                </a:cubicBezTo>
                <a:lnTo>
                  <a:pt x="730024" y="702749"/>
                </a:lnTo>
                <a:cubicBezTo>
                  <a:pt x="730024" y="743067"/>
                  <a:pt x="697340" y="775751"/>
                  <a:pt x="657022" y="775751"/>
                </a:cubicBezTo>
                <a:lnTo>
                  <a:pt x="73002" y="775751"/>
                </a:lnTo>
                <a:cubicBezTo>
                  <a:pt x="32684" y="775751"/>
                  <a:pt x="0" y="743067"/>
                  <a:pt x="0" y="702749"/>
                </a:cubicBezTo>
                <a:lnTo>
                  <a:pt x="0" y="73002"/>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22" tIns="74722" rIns="74722" bIns="74722"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a:t>
            </a:r>
            <a:r>
              <a:rPr lang="en-US" sz="1400" b="1" dirty="0" smtClean="0">
                <a:solidFill>
                  <a:prstClr val="black"/>
                </a:solidFill>
                <a:latin typeface="Times New Roman" panose="02020603050405020304" pitchFamily="18" charset="0"/>
                <a:cs typeface="Times New Roman" panose="02020603050405020304" pitchFamily="18" charset="0"/>
              </a:rPr>
              <a:t>2</a:t>
            </a:r>
            <a:r>
              <a:rPr lang="ru-RU" sz="1400" b="1" dirty="0" smtClean="0">
                <a:solidFill>
                  <a:prstClr val="black"/>
                </a:solidFill>
                <a:latin typeface="Times New Roman" panose="02020603050405020304" pitchFamily="18" charset="0"/>
                <a:cs typeface="Times New Roman" panose="02020603050405020304" pitchFamily="18" charset="0"/>
              </a:rPr>
              <a:t>1 план</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61" name="Полилиния 60"/>
          <p:cNvSpPr/>
          <p:nvPr/>
        </p:nvSpPr>
        <p:spPr>
          <a:xfrm>
            <a:off x="5150472" y="2583167"/>
            <a:ext cx="720000" cy="324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199</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66" name="Полилиния 65"/>
          <p:cNvSpPr/>
          <p:nvPr/>
        </p:nvSpPr>
        <p:spPr>
          <a:xfrm>
            <a:off x="5142020" y="3020779"/>
            <a:ext cx="720000" cy="396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en-US" sz="1200" b="1" dirty="0" smtClean="0">
                <a:solidFill>
                  <a:prstClr val="black"/>
                </a:solidFill>
                <a:latin typeface="Times New Roman" panose="02020603050405020304" pitchFamily="18" charset="0"/>
                <a:cs typeface="Times New Roman" panose="02020603050405020304" pitchFamily="18" charset="0"/>
              </a:rPr>
              <a:t>88</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74" name="Полилиния 73"/>
          <p:cNvSpPr/>
          <p:nvPr/>
        </p:nvSpPr>
        <p:spPr>
          <a:xfrm>
            <a:off x="5156973" y="4653136"/>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190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75" name="Полилиния 74"/>
          <p:cNvSpPr/>
          <p:nvPr/>
        </p:nvSpPr>
        <p:spPr>
          <a:xfrm>
            <a:off x="5156973" y="5157192"/>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76" name="Полилиния 75"/>
          <p:cNvSpPr/>
          <p:nvPr/>
        </p:nvSpPr>
        <p:spPr>
          <a:xfrm>
            <a:off x="5156973" y="5685054"/>
            <a:ext cx="720000" cy="696274"/>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a:t>
            </a:r>
            <a:r>
              <a:rPr lang="en-US" sz="1200" b="1" dirty="0" smtClean="0">
                <a:solidFill>
                  <a:prstClr val="black"/>
                </a:solidFill>
                <a:latin typeface="Times New Roman" panose="02020603050405020304" pitchFamily="18" charset="0"/>
                <a:cs typeface="Times New Roman" panose="02020603050405020304" pitchFamily="18" charset="0"/>
              </a:rPr>
              <a:t>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77" name="Скругленный прямоугольник 76"/>
          <p:cNvSpPr/>
          <p:nvPr/>
        </p:nvSpPr>
        <p:spPr>
          <a:xfrm>
            <a:off x="125386" y="3492603"/>
            <a:ext cx="4955320" cy="39998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endParaRPr lang="en-US" sz="1200" dirty="0" smtClean="0">
              <a:latin typeface="Times New Roman"/>
            </a:endParaRPr>
          </a:p>
          <a:p>
            <a:r>
              <a:rPr lang="ru-RU" sz="1200" dirty="0" smtClean="0">
                <a:latin typeface="Times New Roman"/>
              </a:rPr>
              <a:t>Доля </a:t>
            </a:r>
            <a:r>
              <a:rPr lang="ru-RU" sz="1200" dirty="0">
                <a:latin typeface="Times New Roman"/>
              </a:rPr>
              <a:t>городов с благоприятной городской средой от общего количества городов (индекс качества городской среды выше 50%) </a:t>
            </a:r>
          </a:p>
          <a:p>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79" name="Скругленный прямоугольник 78"/>
          <p:cNvSpPr/>
          <p:nvPr/>
        </p:nvSpPr>
        <p:spPr>
          <a:xfrm>
            <a:off x="91178" y="3996656"/>
            <a:ext cx="4989527" cy="51949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prstClr val="black"/>
                </a:solidFill>
                <a:latin typeface="Times New Roman" panose="02020603050405020304" pitchFamily="18" charset="0"/>
                <a:cs typeface="Times New Roman" panose="02020603050405020304" pitchFamily="18" charset="0"/>
              </a:rPr>
              <a:t>Количество реализованных проектов - победителей Всероссийского конкурса лучших проектов создания комфортной городской среды в малых городах и исторических поселениях, ед.</a:t>
            </a:r>
          </a:p>
        </p:txBody>
      </p:sp>
      <p:sp>
        <p:nvSpPr>
          <p:cNvPr id="80" name="Скругленный прямоугольник 79"/>
          <p:cNvSpPr/>
          <p:nvPr/>
        </p:nvSpPr>
        <p:spPr>
          <a:xfrm>
            <a:off x="91178" y="4653136"/>
            <a:ext cx="5004480"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prstClr val="black"/>
                </a:solidFill>
                <a:latin typeface="Times New Roman" panose="02020603050405020304" pitchFamily="18" charset="0"/>
                <a:cs typeface="Times New Roman" panose="02020603050405020304" pitchFamily="18" charset="0"/>
              </a:rPr>
              <a:t>Количество благоустроенных дворовых территорий, тротуаров и улиц населенных </a:t>
            </a:r>
            <a:r>
              <a:rPr lang="ru-RU" sz="1200" dirty="0" smtClean="0">
                <a:solidFill>
                  <a:prstClr val="black"/>
                </a:solidFill>
                <a:latin typeface="Times New Roman" panose="02020603050405020304" pitchFamily="18" charset="0"/>
                <a:cs typeface="Times New Roman" panose="02020603050405020304" pitchFamily="18" charset="0"/>
              </a:rPr>
              <a:t>пунктов, </a:t>
            </a:r>
            <a:r>
              <a:rPr lang="ru-RU" sz="1200" dirty="0" err="1" smtClean="0">
                <a:solidFill>
                  <a:prstClr val="black"/>
                </a:solidFill>
                <a:latin typeface="Times New Roman" panose="02020603050405020304" pitchFamily="18" charset="0"/>
                <a:cs typeface="Times New Roman" panose="02020603050405020304" pitchFamily="18" charset="0"/>
              </a:rPr>
              <a:t>ед</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72" name="Скругленный прямоугольник 71"/>
          <p:cNvSpPr/>
          <p:nvPr/>
        </p:nvSpPr>
        <p:spPr>
          <a:xfrm>
            <a:off x="131160" y="5654774"/>
            <a:ext cx="4964498" cy="72655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prstClr val="black"/>
                </a:solidFill>
                <a:latin typeface="Times New Roman" panose="02020603050405020304" pitchFamily="18" charset="0"/>
                <a:cs typeface="Times New Roman" panose="02020603050405020304" pitchFamily="18" charset="0"/>
              </a:rPr>
              <a:t>Доля граждан, принявших участие в решении вопросов развития городской среды, от общего количества граждан в возрасте от 14 лет, проживающих в муниципальных образованиях, на территории которых реализуются проекты по созданию комфортной городской среды</a:t>
            </a:r>
          </a:p>
        </p:txBody>
      </p:sp>
      <p:sp>
        <p:nvSpPr>
          <p:cNvPr id="78" name="Полилиния 77"/>
          <p:cNvSpPr/>
          <p:nvPr/>
        </p:nvSpPr>
        <p:spPr>
          <a:xfrm>
            <a:off x="6758729" y="4039693"/>
            <a:ext cx="720000" cy="476458"/>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4</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81" name="Полилиния 80"/>
          <p:cNvSpPr/>
          <p:nvPr/>
        </p:nvSpPr>
        <p:spPr>
          <a:xfrm>
            <a:off x="7549216" y="4039693"/>
            <a:ext cx="720000" cy="476458"/>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a:solidFill>
                  <a:prstClr val="black"/>
                </a:solidFill>
                <a:latin typeface="Times New Roman" panose="02020603050405020304" pitchFamily="18" charset="0"/>
                <a:cs typeface="Times New Roman" panose="02020603050405020304" pitchFamily="18" charset="0"/>
              </a:rPr>
              <a:t>х</a:t>
            </a:r>
          </a:p>
        </p:txBody>
      </p:sp>
      <p:sp>
        <p:nvSpPr>
          <p:cNvPr id="82" name="Полилиния 81"/>
          <p:cNvSpPr/>
          <p:nvPr/>
        </p:nvSpPr>
        <p:spPr>
          <a:xfrm>
            <a:off x="5948858" y="4039693"/>
            <a:ext cx="720000" cy="476458"/>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83" name="Полилиния 82"/>
          <p:cNvSpPr/>
          <p:nvPr/>
        </p:nvSpPr>
        <p:spPr>
          <a:xfrm>
            <a:off x="8355483" y="4039693"/>
            <a:ext cx="720000" cy="476458"/>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х</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84" name="Полилиния 83"/>
          <p:cNvSpPr/>
          <p:nvPr/>
        </p:nvSpPr>
        <p:spPr>
          <a:xfrm>
            <a:off x="5142020" y="4039693"/>
            <a:ext cx="720000" cy="476458"/>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85" name="Полилиния 84"/>
          <p:cNvSpPr/>
          <p:nvPr/>
        </p:nvSpPr>
        <p:spPr>
          <a:xfrm>
            <a:off x="6758729" y="3564607"/>
            <a:ext cx="720000" cy="327975"/>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en-US" sz="1200" b="1" dirty="0" smtClean="0">
                <a:solidFill>
                  <a:prstClr val="black"/>
                </a:solidFill>
                <a:latin typeface="Times New Roman" panose="02020603050405020304" pitchFamily="18" charset="0"/>
                <a:cs typeface="Times New Roman" panose="02020603050405020304" pitchFamily="18" charset="0"/>
              </a:rPr>
              <a:t>67</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86" name="Полилиния 85"/>
          <p:cNvSpPr/>
          <p:nvPr/>
        </p:nvSpPr>
        <p:spPr>
          <a:xfrm>
            <a:off x="7549216" y="3564607"/>
            <a:ext cx="720000" cy="327975"/>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en-US" sz="1200" b="1" dirty="0" smtClean="0">
                <a:solidFill>
                  <a:prstClr val="black"/>
                </a:solidFill>
                <a:latin typeface="Times New Roman" panose="02020603050405020304" pitchFamily="18" charset="0"/>
                <a:cs typeface="Times New Roman" panose="02020603050405020304" pitchFamily="18" charset="0"/>
              </a:rPr>
              <a:t>78</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87" name="Полилиния 86"/>
          <p:cNvSpPr/>
          <p:nvPr/>
        </p:nvSpPr>
        <p:spPr>
          <a:xfrm>
            <a:off x="5948858" y="3564607"/>
            <a:ext cx="720000" cy="327975"/>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en-US" sz="1200" b="1" dirty="0" smtClean="0">
                <a:solidFill>
                  <a:prstClr val="black"/>
                </a:solidFill>
                <a:latin typeface="Times New Roman" panose="02020603050405020304" pitchFamily="18" charset="0"/>
                <a:cs typeface="Times New Roman" panose="02020603050405020304" pitchFamily="18" charset="0"/>
              </a:rPr>
              <a:t>67</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88" name="Полилиния 87"/>
          <p:cNvSpPr/>
          <p:nvPr/>
        </p:nvSpPr>
        <p:spPr>
          <a:xfrm>
            <a:off x="8346224" y="3564608"/>
            <a:ext cx="720000" cy="327975"/>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en-US" sz="1200" b="1" dirty="0" smtClean="0">
                <a:solidFill>
                  <a:prstClr val="black"/>
                </a:solidFill>
                <a:latin typeface="Times New Roman" panose="02020603050405020304" pitchFamily="18" charset="0"/>
                <a:cs typeface="Times New Roman" panose="02020603050405020304" pitchFamily="18" charset="0"/>
              </a:rPr>
              <a:t>78</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89" name="Полилиния 88"/>
          <p:cNvSpPr/>
          <p:nvPr/>
        </p:nvSpPr>
        <p:spPr>
          <a:xfrm>
            <a:off x="5142020" y="3564607"/>
            <a:ext cx="720000" cy="327975"/>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en-US" sz="1200" b="1" dirty="0" smtClean="0">
                <a:solidFill>
                  <a:prstClr val="black"/>
                </a:solidFill>
                <a:latin typeface="Times New Roman" panose="02020603050405020304" pitchFamily="18" charset="0"/>
                <a:cs typeface="Times New Roman" panose="02020603050405020304" pitchFamily="18" charset="0"/>
              </a:rPr>
              <a:t>67</a:t>
            </a:r>
            <a:endParaRPr lang="ru-RU" sz="1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966903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r>
              <a:rPr lang="ru-RU" dirty="0" smtClean="0">
                <a:solidFill>
                  <a:prstClr val="black"/>
                </a:solidFill>
              </a:rPr>
              <a:t>68</a:t>
            </a:r>
            <a:endParaRPr lang="ru-RU" dirty="0">
              <a:solidFill>
                <a:prstClr val="black"/>
              </a:solidFill>
            </a:endParaRPr>
          </a:p>
        </p:txBody>
      </p:sp>
      <p:sp>
        <p:nvSpPr>
          <p:cNvPr id="5" name="Скругленный прямоугольник 4"/>
          <p:cNvSpPr/>
          <p:nvPr/>
        </p:nvSpPr>
        <p:spPr>
          <a:xfrm>
            <a:off x="121388" y="836712"/>
            <a:ext cx="5386716" cy="129614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600" b="1" i="1" dirty="0">
                <a:solidFill>
                  <a:prstClr val="black"/>
                </a:solidFill>
                <a:latin typeface="Times New Roman" panose="02020603050405020304" pitchFamily="18" charset="0"/>
                <a:cs typeface="Times New Roman" panose="02020603050405020304" pitchFamily="18" charset="0"/>
              </a:rPr>
              <a:t>Цели программы:</a:t>
            </a:r>
            <a:r>
              <a:rPr lang="ru-RU" sz="1600" dirty="0">
                <a:solidFill>
                  <a:prstClr val="black"/>
                </a:solidFill>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v"/>
            </a:pPr>
            <a:r>
              <a:rPr lang="ru-RU" sz="1400" dirty="0">
                <a:solidFill>
                  <a:schemeClr val="tx1"/>
                </a:solidFill>
                <a:latin typeface="Times New Roman" panose="02020603050405020304" pitchFamily="18" charset="0"/>
                <a:cs typeface="Times New Roman" panose="02020603050405020304" pitchFamily="18" charset="0"/>
              </a:rPr>
              <a:t>создание благоприятных условий для развития промышленности Чувашской Республики;</a:t>
            </a:r>
          </a:p>
          <a:p>
            <a:pPr marL="285750" indent="-285750">
              <a:buFont typeface="Wingdings" panose="05000000000000000000" pitchFamily="2" charset="2"/>
              <a:buChar char="v"/>
            </a:pPr>
            <a:r>
              <a:rPr lang="ru-RU" sz="1400" dirty="0">
                <a:solidFill>
                  <a:schemeClr val="tx1"/>
                </a:solidFill>
                <a:latin typeface="Times New Roman" panose="02020603050405020304" pitchFamily="18" charset="0"/>
                <a:cs typeface="Times New Roman" panose="02020603050405020304" pitchFamily="18" charset="0"/>
              </a:rPr>
              <a:t>обеспечение инновационной активности бизнеса</a:t>
            </a:r>
            <a:r>
              <a:rPr lang="ru-RU" sz="1400" dirty="0" smtClean="0">
                <a:solidFill>
                  <a:schemeClr val="tx1"/>
                </a:solidFill>
                <a:latin typeface="Times New Roman" panose="02020603050405020304" pitchFamily="18" charset="0"/>
                <a:cs typeface="Times New Roman" panose="02020603050405020304" pitchFamily="18" charset="0"/>
              </a:rPr>
              <a:t>.</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16734" y="2464973"/>
            <a:ext cx="4032448" cy="307777"/>
          </a:xfrm>
          <a:prstGeom prst="rect">
            <a:avLst/>
          </a:prstGeom>
          <a:noFill/>
        </p:spPr>
        <p:txBody>
          <a:bodyPr wrap="square" rtlCol="0">
            <a:spAutoFit/>
          </a:bodyPr>
          <a:lstStyle/>
          <a:p>
            <a:pPr fontAlgn="base">
              <a:spcBef>
                <a:spcPct val="0"/>
              </a:spcBef>
              <a:spcAft>
                <a:spcPct val="0"/>
              </a:spcAft>
            </a:pPr>
            <a:r>
              <a:rPr lang="ru-RU" sz="1400" b="1" dirty="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p>
        </p:txBody>
      </p:sp>
      <p:sp>
        <p:nvSpPr>
          <p:cNvPr id="4" name="Полилиния 3"/>
          <p:cNvSpPr/>
          <p:nvPr/>
        </p:nvSpPr>
        <p:spPr>
          <a:xfrm>
            <a:off x="4066478" y="3174052"/>
            <a:ext cx="4915632" cy="351214"/>
          </a:xfrm>
          <a:custGeom>
            <a:avLst/>
            <a:gdLst>
              <a:gd name="connsiteX0" fmla="*/ 0 w 4928030"/>
              <a:gd name="connsiteY0" fmla="*/ 40668 h 406676"/>
              <a:gd name="connsiteX1" fmla="*/ 40668 w 4928030"/>
              <a:gd name="connsiteY1" fmla="*/ 0 h 406676"/>
              <a:gd name="connsiteX2" fmla="*/ 4887362 w 4928030"/>
              <a:gd name="connsiteY2" fmla="*/ 0 h 406676"/>
              <a:gd name="connsiteX3" fmla="*/ 4928030 w 4928030"/>
              <a:gd name="connsiteY3" fmla="*/ 40668 h 406676"/>
              <a:gd name="connsiteX4" fmla="*/ 4928030 w 4928030"/>
              <a:gd name="connsiteY4" fmla="*/ 366008 h 406676"/>
              <a:gd name="connsiteX5" fmla="*/ 4887362 w 4928030"/>
              <a:gd name="connsiteY5" fmla="*/ 406676 h 406676"/>
              <a:gd name="connsiteX6" fmla="*/ 40668 w 4928030"/>
              <a:gd name="connsiteY6" fmla="*/ 406676 h 406676"/>
              <a:gd name="connsiteX7" fmla="*/ 0 w 4928030"/>
              <a:gd name="connsiteY7" fmla="*/ 366008 h 406676"/>
              <a:gd name="connsiteX8" fmla="*/ 0 w 4928030"/>
              <a:gd name="connsiteY8" fmla="*/ 40668 h 40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8030" h="406676">
                <a:moveTo>
                  <a:pt x="0" y="40668"/>
                </a:moveTo>
                <a:cubicBezTo>
                  <a:pt x="0" y="18208"/>
                  <a:pt x="18208" y="0"/>
                  <a:pt x="40668" y="0"/>
                </a:cubicBezTo>
                <a:lnTo>
                  <a:pt x="4887362" y="0"/>
                </a:lnTo>
                <a:cubicBezTo>
                  <a:pt x="4909822" y="0"/>
                  <a:pt x="4928030" y="18208"/>
                  <a:pt x="4928030" y="40668"/>
                </a:cubicBezTo>
                <a:lnTo>
                  <a:pt x="4928030" y="366008"/>
                </a:lnTo>
                <a:cubicBezTo>
                  <a:pt x="4928030" y="388468"/>
                  <a:pt x="4909822" y="406676"/>
                  <a:pt x="4887362" y="406676"/>
                </a:cubicBezTo>
                <a:lnTo>
                  <a:pt x="40668" y="406676"/>
                </a:lnTo>
                <a:cubicBezTo>
                  <a:pt x="18208" y="406676"/>
                  <a:pt x="0" y="388468"/>
                  <a:pt x="0" y="366008"/>
                </a:cubicBezTo>
                <a:lnTo>
                  <a:pt x="0" y="40668"/>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2871" tIns="72871" rIns="72871" bIns="72871" numCol="1" spcCol="1270" anchor="ctr" anchorCtr="0">
            <a:noAutofit/>
          </a:bodyPr>
          <a:lstStyle/>
          <a:p>
            <a:pPr algn="ctr" defTabSz="711200" fontAlgn="base">
              <a:lnSpc>
                <a:spcPct val="90000"/>
              </a:lnSpc>
              <a:spcBef>
                <a:spcPct val="0"/>
              </a:spcBef>
              <a:spcAft>
                <a:spcPct val="35000"/>
              </a:spcAft>
            </a:pPr>
            <a:r>
              <a:rPr lang="ru-RU" sz="1600" b="1" i="1" dirty="0">
                <a:solidFill>
                  <a:prstClr val="black"/>
                </a:solidFill>
                <a:latin typeface="Times New Roman" panose="02020603050405020304" pitchFamily="18" charset="0"/>
                <a:cs typeface="Times New Roman" panose="02020603050405020304" pitchFamily="18" charset="0"/>
              </a:rPr>
              <a:t>Расходы в разрезе </a:t>
            </a:r>
            <a:r>
              <a:rPr lang="ru-RU" sz="1600" b="1" i="1" dirty="0" smtClean="0">
                <a:solidFill>
                  <a:prstClr val="black"/>
                </a:solidFill>
                <a:latin typeface="Times New Roman" panose="02020603050405020304" pitchFamily="18" charset="0"/>
                <a:cs typeface="Times New Roman" panose="02020603050405020304" pitchFamily="18" charset="0"/>
              </a:rPr>
              <a:t>подпрограмм в 2021 году, млн</a:t>
            </a:r>
            <a:r>
              <a:rPr lang="ru-RU" sz="1600" b="1" i="1" dirty="0">
                <a:solidFill>
                  <a:prstClr val="black"/>
                </a:solidFill>
                <a:latin typeface="Times New Roman" panose="02020603050405020304" pitchFamily="18" charset="0"/>
                <a:cs typeface="Times New Roman" panose="02020603050405020304" pitchFamily="18" charset="0"/>
              </a:rPr>
              <a:t>. руб.</a:t>
            </a:r>
          </a:p>
        </p:txBody>
      </p:sp>
      <p:sp>
        <p:nvSpPr>
          <p:cNvPr id="6" name="Полилиния 5"/>
          <p:cNvSpPr/>
          <p:nvPr/>
        </p:nvSpPr>
        <p:spPr>
          <a:xfrm>
            <a:off x="4066478" y="3603106"/>
            <a:ext cx="2916433" cy="462827"/>
          </a:xfrm>
          <a:custGeom>
            <a:avLst/>
            <a:gdLst>
              <a:gd name="connsiteX0" fmla="*/ 0 w 2842959"/>
              <a:gd name="connsiteY0" fmla="*/ 30897 h 308968"/>
              <a:gd name="connsiteX1" fmla="*/ 30897 w 2842959"/>
              <a:gd name="connsiteY1" fmla="*/ 0 h 308968"/>
              <a:gd name="connsiteX2" fmla="*/ 2812062 w 2842959"/>
              <a:gd name="connsiteY2" fmla="*/ 0 h 308968"/>
              <a:gd name="connsiteX3" fmla="*/ 2842959 w 2842959"/>
              <a:gd name="connsiteY3" fmla="*/ 30897 h 308968"/>
              <a:gd name="connsiteX4" fmla="*/ 2842959 w 2842959"/>
              <a:gd name="connsiteY4" fmla="*/ 278071 h 308968"/>
              <a:gd name="connsiteX5" fmla="*/ 2812062 w 2842959"/>
              <a:gd name="connsiteY5" fmla="*/ 308968 h 308968"/>
              <a:gd name="connsiteX6" fmla="*/ 30897 w 2842959"/>
              <a:gd name="connsiteY6" fmla="*/ 308968 h 308968"/>
              <a:gd name="connsiteX7" fmla="*/ 0 w 2842959"/>
              <a:gd name="connsiteY7" fmla="*/ 278071 h 308968"/>
              <a:gd name="connsiteX8" fmla="*/ 0 w 2842959"/>
              <a:gd name="connsiteY8" fmla="*/ 30897 h 30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308968">
                <a:moveTo>
                  <a:pt x="0" y="30897"/>
                </a:moveTo>
                <a:cubicBezTo>
                  <a:pt x="0" y="13833"/>
                  <a:pt x="13833" y="0"/>
                  <a:pt x="30897" y="0"/>
                </a:cubicBezTo>
                <a:lnTo>
                  <a:pt x="2812062" y="0"/>
                </a:lnTo>
                <a:cubicBezTo>
                  <a:pt x="2829126" y="0"/>
                  <a:pt x="2842959" y="13833"/>
                  <a:pt x="2842959" y="30897"/>
                </a:cubicBezTo>
                <a:lnTo>
                  <a:pt x="2842959" y="278071"/>
                </a:lnTo>
                <a:cubicBezTo>
                  <a:pt x="2842959" y="295135"/>
                  <a:pt x="2829126" y="308968"/>
                  <a:pt x="2812062" y="308968"/>
                </a:cubicBezTo>
                <a:lnTo>
                  <a:pt x="30897" y="308968"/>
                </a:lnTo>
                <a:cubicBezTo>
                  <a:pt x="13833" y="308968"/>
                  <a:pt x="0" y="295135"/>
                  <a:pt x="0" y="278071"/>
                </a:cubicBezTo>
                <a:lnTo>
                  <a:pt x="0" y="308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199" tIns="66199" rIns="66199" bIns="66199" numCol="1" spcCol="1270" anchor="ctr" anchorCtr="0">
            <a:noAutofit/>
          </a:bodyPr>
          <a:lstStyle/>
          <a:p>
            <a:pPr algn="ctr" defTabSz="666750" fontAlgn="base">
              <a:lnSpc>
                <a:spcPct val="90000"/>
              </a:lnSpc>
              <a:spcBef>
                <a:spcPct val="0"/>
              </a:spcBef>
              <a:spcAft>
                <a:spcPct val="35000"/>
              </a:spcAft>
            </a:pPr>
            <a:r>
              <a:rPr lang="ru-RU" sz="1500" b="1" dirty="0">
                <a:solidFill>
                  <a:prstClr val="black"/>
                </a:solidFill>
                <a:latin typeface="Times New Roman" panose="02020603050405020304" pitchFamily="18" charset="0"/>
                <a:cs typeface="Times New Roman" panose="02020603050405020304" pitchFamily="18" charset="0"/>
              </a:rPr>
              <a:t>Подпрограмма</a:t>
            </a:r>
          </a:p>
        </p:txBody>
      </p:sp>
      <p:sp>
        <p:nvSpPr>
          <p:cNvPr id="8" name="Полилиния 7"/>
          <p:cNvSpPr/>
          <p:nvPr/>
        </p:nvSpPr>
        <p:spPr>
          <a:xfrm>
            <a:off x="4066478" y="4849868"/>
            <a:ext cx="2916433" cy="447775"/>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fontAlgn="base">
              <a:lnSpc>
                <a:spcPct val="90000"/>
              </a:lnSpc>
              <a:spcBef>
                <a:spcPct val="0"/>
              </a:spcBef>
              <a:spcAft>
                <a:spcPct val="35000"/>
              </a:spcAft>
            </a:pPr>
            <a:r>
              <a:rPr lang="ru-RU" sz="1300" dirty="0">
                <a:solidFill>
                  <a:prstClr val="black"/>
                </a:solidFill>
                <a:latin typeface="Times New Roman" panose="02020603050405020304" pitchFamily="18" charset="0"/>
                <a:cs typeface="Times New Roman" panose="02020603050405020304" pitchFamily="18" charset="0"/>
              </a:rPr>
              <a:t>Качество</a:t>
            </a:r>
          </a:p>
        </p:txBody>
      </p:sp>
      <p:sp>
        <p:nvSpPr>
          <p:cNvPr id="20" name="Полилиния 19"/>
          <p:cNvSpPr/>
          <p:nvPr/>
        </p:nvSpPr>
        <p:spPr>
          <a:xfrm>
            <a:off x="7056376" y="3597448"/>
            <a:ext cx="900000" cy="468485"/>
          </a:xfrm>
          <a:custGeom>
            <a:avLst/>
            <a:gdLst>
              <a:gd name="connsiteX0" fmla="*/ 0 w 761117"/>
              <a:gd name="connsiteY0" fmla="*/ 30897 h 308968"/>
              <a:gd name="connsiteX1" fmla="*/ 30897 w 761117"/>
              <a:gd name="connsiteY1" fmla="*/ 0 h 308968"/>
              <a:gd name="connsiteX2" fmla="*/ 730220 w 761117"/>
              <a:gd name="connsiteY2" fmla="*/ 0 h 308968"/>
              <a:gd name="connsiteX3" fmla="*/ 761117 w 761117"/>
              <a:gd name="connsiteY3" fmla="*/ 30897 h 308968"/>
              <a:gd name="connsiteX4" fmla="*/ 761117 w 761117"/>
              <a:gd name="connsiteY4" fmla="*/ 278071 h 308968"/>
              <a:gd name="connsiteX5" fmla="*/ 730220 w 761117"/>
              <a:gd name="connsiteY5" fmla="*/ 308968 h 308968"/>
              <a:gd name="connsiteX6" fmla="*/ 30897 w 761117"/>
              <a:gd name="connsiteY6" fmla="*/ 308968 h 308968"/>
              <a:gd name="connsiteX7" fmla="*/ 0 w 761117"/>
              <a:gd name="connsiteY7" fmla="*/ 278071 h 308968"/>
              <a:gd name="connsiteX8" fmla="*/ 0 w 761117"/>
              <a:gd name="connsiteY8" fmla="*/ 30897 h 30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117" h="308968">
                <a:moveTo>
                  <a:pt x="0" y="30897"/>
                </a:moveTo>
                <a:cubicBezTo>
                  <a:pt x="0" y="13833"/>
                  <a:pt x="13833" y="0"/>
                  <a:pt x="30897" y="0"/>
                </a:cubicBezTo>
                <a:lnTo>
                  <a:pt x="730220" y="0"/>
                </a:lnTo>
                <a:cubicBezTo>
                  <a:pt x="747284" y="0"/>
                  <a:pt x="761117" y="13833"/>
                  <a:pt x="761117" y="30897"/>
                </a:cubicBezTo>
                <a:lnTo>
                  <a:pt x="761117" y="278071"/>
                </a:lnTo>
                <a:cubicBezTo>
                  <a:pt x="761117" y="295135"/>
                  <a:pt x="747284" y="308968"/>
                  <a:pt x="730220" y="308968"/>
                </a:cubicBezTo>
                <a:lnTo>
                  <a:pt x="30897" y="308968"/>
                </a:lnTo>
                <a:cubicBezTo>
                  <a:pt x="13833" y="308968"/>
                  <a:pt x="0" y="295135"/>
                  <a:pt x="0" y="278071"/>
                </a:cubicBezTo>
                <a:lnTo>
                  <a:pt x="0" y="308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2389" tIns="62389" rIns="62389" bIns="62389" numCol="1" spcCol="1270" anchor="ctr" anchorCtr="0">
            <a:noAutofit/>
          </a:bodyPr>
          <a:lstStyle/>
          <a:p>
            <a:pPr algn="ctr" defTabSz="622300" fontAlgn="base">
              <a:lnSpc>
                <a:spcPct val="90000"/>
              </a:lnSpc>
              <a:spcBef>
                <a:spcPct val="0"/>
              </a:spcBef>
              <a:spcAft>
                <a:spcPct val="35000"/>
              </a:spcAft>
            </a:pPr>
            <a:r>
              <a:rPr lang="ru-RU" sz="1500" b="1" dirty="0" smtClean="0">
                <a:solidFill>
                  <a:prstClr val="black"/>
                </a:solidFill>
                <a:latin typeface="Times New Roman" panose="02020603050405020304" pitchFamily="18" charset="0"/>
                <a:cs typeface="Times New Roman" panose="02020603050405020304" pitchFamily="18" charset="0"/>
              </a:rPr>
              <a:t>План</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7056376" y="4114414"/>
            <a:ext cx="900000" cy="649876"/>
          </a:xfrm>
          <a:custGeom>
            <a:avLst/>
            <a:gdLst>
              <a:gd name="connsiteX0" fmla="*/ 0 w 816003"/>
              <a:gd name="connsiteY0" fmla="*/ 61344 h 613435"/>
              <a:gd name="connsiteX1" fmla="*/ 61344 w 816003"/>
              <a:gd name="connsiteY1" fmla="*/ 0 h 613435"/>
              <a:gd name="connsiteX2" fmla="*/ 754660 w 816003"/>
              <a:gd name="connsiteY2" fmla="*/ 0 h 613435"/>
              <a:gd name="connsiteX3" fmla="*/ 816004 w 816003"/>
              <a:gd name="connsiteY3" fmla="*/ 61344 h 613435"/>
              <a:gd name="connsiteX4" fmla="*/ 816003 w 816003"/>
              <a:gd name="connsiteY4" fmla="*/ 552092 h 613435"/>
              <a:gd name="connsiteX5" fmla="*/ 754659 w 816003"/>
              <a:gd name="connsiteY5" fmla="*/ 613436 h 613435"/>
              <a:gd name="connsiteX6" fmla="*/ 61344 w 816003"/>
              <a:gd name="connsiteY6" fmla="*/ 613435 h 613435"/>
              <a:gd name="connsiteX7" fmla="*/ 0 w 816003"/>
              <a:gd name="connsiteY7" fmla="*/ 552091 h 613435"/>
              <a:gd name="connsiteX8" fmla="*/ 0 w 816003"/>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6003" h="613435">
                <a:moveTo>
                  <a:pt x="0" y="61344"/>
                </a:moveTo>
                <a:cubicBezTo>
                  <a:pt x="0" y="27465"/>
                  <a:pt x="27465" y="0"/>
                  <a:pt x="61344" y="0"/>
                </a:cubicBezTo>
                <a:lnTo>
                  <a:pt x="754660" y="0"/>
                </a:lnTo>
                <a:cubicBezTo>
                  <a:pt x="788539" y="0"/>
                  <a:pt x="816004" y="27465"/>
                  <a:pt x="816004" y="61344"/>
                </a:cubicBezTo>
                <a:cubicBezTo>
                  <a:pt x="816004" y="224927"/>
                  <a:pt x="816003" y="388509"/>
                  <a:pt x="816003" y="552092"/>
                </a:cubicBezTo>
                <a:cubicBezTo>
                  <a:pt x="816003" y="585971"/>
                  <a:pt x="788538" y="613436"/>
                  <a:pt x="754659"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110,7</a:t>
            </a:r>
          </a:p>
        </p:txBody>
      </p:sp>
      <p:sp>
        <p:nvSpPr>
          <p:cNvPr id="22" name="Полилиния 21"/>
          <p:cNvSpPr/>
          <p:nvPr/>
        </p:nvSpPr>
        <p:spPr>
          <a:xfrm>
            <a:off x="7056376" y="4861372"/>
            <a:ext cx="900000" cy="447775"/>
          </a:xfrm>
          <a:custGeom>
            <a:avLst/>
            <a:gdLst>
              <a:gd name="connsiteX0" fmla="*/ 0 w 809650"/>
              <a:gd name="connsiteY0" fmla="*/ 61344 h 613435"/>
              <a:gd name="connsiteX1" fmla="*/ 61344 w 809650"/>
              <a:gd name="connsiteY1" fmla="*/ 0 h 613435"/>
              <a:gd name="connsiteX2" fmla="*/ 748307 w 809650"/>
              <a:gd name="connsiteY2" fmla="*/ 0 h 613435"/>
              <a:gd name="connsiteX3" fmla="*/ 809651 w 809650"/>
              <a:gd name="connsiteY3" fmla="*/ 61344 h 613435"/>
              <a:gd name="connsiteX4" fmla="*/ 809650 w 809650"/>
              <a:gd name="connsiteY4" fmla="*/ 552092 h 613435"/>
              <a:gd name="connsiteX5" fmla="*/ 748306 w 809650"/>
              <a:gd name="connsiteY5" fmla="*/ 613436 h 613435"/>
              <a:gd name="connsiteX6" fmla="*/ 61344 w 809650"/>
              <a:gd name="connsiteY6" fmla="*/ 613435 h 613435"/>
              <a:gd name="connsiteX7" fmla="*/ 0 w 809650"/>
              <a:gd name="connsiteY7" fmla="*/ 552091 h 613435"/>
              <a:gd name="connsiteX8" fmla="*/ 0 w 809650"/>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650" h="613435">
                <a:moveTo>
                  <a:pt x="0" y="61344"/>
                </a:moveTo>
                <a:cubicBezTo>
                  <a:pt x="0" y="27465"/>
                  <a:pt x="27465" y="0"/>
                  <a:pt x="61344" y="0"/>
                </a:cubicBezTo>
                <a:lnTo>
                  <a:pt x="748307" y="0"/>
                </a:lnTo>
                <a:cubicBezTo>
                  <a:pt x="782186" y="0"/>
                  <a:pt x="809651" y="27465"/>
                  <a:pt x="809651" y="61344"/>
                </a:cubicBezTo>
                <a:cubicBezTo>
                  <a:pt x="809651" y="224927"/>
                  <a:pt x="809650" y="388509"/>
                  <a:pt x="809650" y="552092"/>
                </a:cubicBezTo>
                <a:cubicBezTo>
                  <a:pt x="809650" y="585971"/>
                  <a:pt x="782185" y="613436"/>
                  <a:pt x="748306"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0,5</a:t>
            </a:r>
            <a:endParaRPr lang="ru-RU" sz="1400" dirty="0">
              <a:solidFill>
                <a:prstClr val="black"/>
              </a:solidFill>
              <a:latin typeface="Times New Roman" panose="02020603050405020304" pitchFamily="18" charset="0"/>
              <a:cs typeface="Times New Roman" panose="02020603050405020304" pitchFamily="18" charset="0"/>
            </a:endParaRPr>
          </a:p>
        </p:txBody>
      </p:sp>
      <p:graphicFrame>
        <p:nvGraphicFramePr>
          <p:cNvPr id="11" name="Диаграмма 10"/>
          <p:cNvGraphicFramePr>
            <a:graphicFrameLocks/>
          </p:cNvGraphicFramePr>
          <p:nvPr>
            <p:extLst>
              <p:ext uri="{D42A27DB-BD31-4B8C-83A1-F6EECF244321}">
                <p14:modId xmlns:p14="http://schemas.microsoft.com/office/powerpoint/2010/main" val="1998732913"/>
              </p:ext>
            </p:extLst>
          </p:nvPr>
        </p:nvGraphicFramePr>
        <p:xfrm>
          <a:off x="215056" y="2884822"/>
          <a:ext cx="3851422" cy="3424498"/>
        </p:xfrm>
        <a:graphic>
          <a:graphicData uri="http://schemas.openxmlformats.org/drawingml/2006/chart">
            <c:chart xmlns:c="http://schemas.openxmlformats.org/drawingml/2006/chart" xmlns:r="http://schemas.openxmlformats.org/officeDocument/2006/relationships" r:id="rId2"/>
          </a:graphicData>
        </a:graphic>
      </p:graphicFrame>
      <p:sp>
        <p:nvSpPr>
          <p:cNvPr id="10"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base">
              <a:spcAft>
                <a:spcPct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base">
              <a:spcAft>
                <a:spcPct val="0"/>
              </a:spcAft>
              <a:buClr>
                <a:srgbClr val="F14124">
                  <a:lumMod val="75000"/>
                </a:srgbClr>
              </a:buClr>
              <a:buNone/>
            </a:pPr>
            <a:r>
              <a:rPr lang="ru-RU" sz="1800" dirty="0">
                <a:solidFill>
                  <a:prstClr val="black"/>
                </a:solidFill>
                <a:effectLst/>
                <a:latin typeface="Times New Roman" panose="02020603050405020304" pitchFamily="18" charset="0"/>
                <a:cs typeface="Times New Roman" panose="02020603050405020304" pitchFamily="18" charset="0"/>
              </a:rPr>
              <a:t>«Развитие промышленности и инновационная экономика»</a:t>
            </a: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Полилиния 31"/>
          <p:cNvSpPr/>
          <p:nvPr/>
        </p:nvSpPr>
        <p:spPr>
          <a:xfrm>
            <a:off x="8021538" y="3603106"/>
            <a:ext cx="936000" cy="468485"/>
          </a:xfrm>
          <a:custGeom>
            <a:avLst/>
            <a:gdLst>
              <a:gd name="connsiteX0" fmla="*/ 0 w 761117"/>
              <a:gd name="connsiteY0" fmla="*/ 30897 h 308968"/>
              <a:gd name="connsiteX1" fmla="*/ 30897 w 761117"/>
              <a:gd name="connsiteY1" fmla="*/ 0 h 308968"/>
              <a:gd name="connsiteX2" fmla="*/ 730220 w 761117"/>
              <a:gd name="connsiteY2" fmla="*/ 0 h 308968"/>
              <a:gd name="connsiteX3" fmla="*/ 761117 w 761117"/>
              <a:gd name="connsiteY3" fmla="*/ 30897 h 308968"/>
              <a:gd name="connsiteX4" fmla="*/ 761117 w 761117"/>
              <a:gd name="connsiteY4" fmla="*/ 278071 h 308968"/>
              <a:gd name="connsiteX5" fmla="*/ 730220 w 761117"/>
              <a:gd name="connsiteY5" fmla="*/ 308968 h 308968"/>
              <a:gd name="connsiteX6" fmla="*/ 30897 w 761117"/>
              <a:gd name="connsiteY6" fmla="*/ 308968 h 308968"/>
              <a:gd name="connsiteX7" fmla="*/ 0 w 761117"/>
              <a:gd name="connsiteY7" fmla="*/ 278071 h 308968"/>
              <a:gd name="connsiteX8" fmla="*/ 0 w 761117"/>
              <a:gd name="connsiteY8" fmla="*/ 30897 h 30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117" h="308968">
                <a:moveTo>
                  <a:pt x="0" y="30897"/>
                </a:moveTo>
                <a:cubicBezTo>
                  <a:pt x="0" y="13833"/>
                  <a:pt x="13833" y="0"/>
                  <a:pt x="30897" y="0"/>
                </a:cubicBezTo>
                <a:lnTo>
                  <a:pt x="730220" y="0"/>
                </a:lnTo>
                <a:cubicBezTo>
                  <a:pt x="747284" y="0"/>
                  <a:pt x="761117" y="13833"/>
                  <a:pt x="761117" y="30897"/>
                </a:cubicBezTo>
                <a:lnTo>
                  <a:pt x="761117" y="278071"/>
                </a:lnTo>
                <a:cubicBezTo>
                  <a:pt x="761117" y="295135"/>
                  <a:pt x="747284" y="308968"/>
                  <a:pt x="730220" y="308968"/>
                </a:cubicBezTo>
                <a:lnTo>
                  <a:pt x="30897" y="308968"/>
                </a:lnTo>
                <a:cubicBezTo>
                  <a:pt x="13833" y="308968"/>
                  <a:pt x="0" y="295135"/>
                  <a:pt x="0" y="278071"/>
                </a:cubicBezTo>
                <a:lnTo>
                  <a:pt x="0" y="308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2389" tIns="62389" rIns="62389" bIns="62389" numCol="1" spcCol="1270" anchor="ctr" anchorCtr="0">
            <a:noAutofit/>
          </a:bodyPr>
          <a:lstStyle/>
          <a:p>
            <a:pPr algn="ctr" defTabSz="622300" fontAlgn="base">
              <a:lnSpc>
                <a:spcPct val="90000"/>
              </a:lnSpc>
              <a:spcBef>
                <a:spcPct val="0"/>
              </a:spcBef>
              <a:spcAft>
                <a:spcPct val="35000"/>
              </a:spcAft>
            </a:pPr>
            <a:r>
              <a:rPr lang="ru-RU" sz="1500" b="1" dirty="0" smtClean="0">
                <a:solidFill>
                  <a:prstClr val="black"/>
                </a:solidFill>
                <a:latin typeface="Times New Roman" panose="02020603050405020304" pitchFamily="18" charset="0"/>
                <a:cs typeface="Times New Roman" panose="02020603050405020304" pitchFamily="18" charset="0"/>
              </a:rPr>
              <a:t>Факт</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4066478" y="4109197"/>
            <a:ext cx="2916433" cy="649875"/>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fontAlgn="base">
              <a:lnSpc>
                <a:spcPct val="90000"/>
              </a:lnSpc>
              <a:spcBef>
                <a:spcPct val="0"/>
              </a:spcBef>
              <a:spcAft>
                <a:spcPts val="0"/>
              </a:spcAft>
            </a:pPr>
            <a:r>
              <a:rPr lang="ru-RU" sz="1300" dirty="0">
                <a:solidFill>
                  <a:prstClr val="black"/>
                </a:solidFill>
                <a:latin typeface="Times New Roman" panose="02020603050405020304" pitchFamily="18" charset="0"/>
                <a:cs typeface="Times New Roman" panose="02020603050405020304" pitchFamily="18" charset="0"/>
              </a:rPr>
              <a:t>Инновационное развитие промышленности </a:t>
            </a:r>
            <a:endParaRPr lang="ru-RU" sz="1300" dirty="0" smtClean="0">
              <a:solidFill>
                <a:prstClr val="black"/>
              </a:solidFill>
              <a:latin typeface="Times New Roman" panose="02020603050405020304" pitchFamily="18" charset="0"/>
              <a:cs typeface="Times New Roman" panose="02020603050405020304" pitchFamily="18" charset="0"/>
            </a:endParaRPr>
          </a:p>
          <a:p>
            <a:pPr algn="ctr" defTabSz="488950" fontAlgn="base">
              <a:lnSpc>
                <a:spcPct val="90000"/>
              </a:lnSpc>
              <a:spcBef>
                <a:spcPct val="0"/>
              </a:spcBef>
              <a:spcAft>
                <a:spcPts val="0"/>
              </a:spcAft>
            </a:pPr>
            <a:r>
              <a:rPr lang="ru-RU" sz="1300" dirty="0" smtClean="0">
                <a:solidFill>
                  <a:prstClr val="black"/>
                </a:solidFill>
                <a:latin typeface="Times New Roman" panose="02020603050405020304" pitchFamily="18" charset="0"/>
                <a:cs typeface="Times New Roman" panose="02020603050405020304" pitchFamily="18" charset="0"/>
              </a:rPr>
              <a:t>Чувашской </a:t>
            </a:r>
            <a:r>
              <a:rPr lang="ru-RU" sz="1300" dirty="0">
                <a:solidFill>
                  <a:prstClr val="black"/>
                </a:solidFill>
                <a:latin typeface="Times New Roman" panose="02020603050405020304" pitchFamily="18" charset="0"/>
                <a:cs typeface="Times New Roman" panose="02020603050405020304" pitchFamily="18" charset="0"/>
              </a:rPr>
              <a:t>Республики</a:t>
            </a:r>
          </a:p>
        </p:txBody>
      </p:sp>
      <p:sp>
        <p:nvSpPr>
          <p:cNvPr id="39" name="Полилиния 38"/>
          <p:cNvSpPr/>
          <p:nvPr/>
        </p:nvSpPr>
        <p:spPr>
          <a:xfrm>
            <a:off x="8021538" y="4110097"/>
            <a:ext cx="936000" cy="649876"/>
          </a:xfrm>
          <a:custGeom>
            <a:avLst/>
            <a:gdLst>
              <a:gd name="connsiteX0" fmla="*/ 0 w 816003"/>
              <a:gd name="connsiteY0" fmla="*/ 61344 h 613435"/>
              <a:gd name="connsiteX1" fmla="*/ 61344 w 816003"/>
              <a:gd name="connsiteY1" fmla="*/ 0 h 613435"/>
              <a:gd name="connsiteX2" fmla="*/ 754660 w 816003"/>
              <a:gd name="connsiteY2" fmla="*/ 0 h 613435"/>
              <a:gd name="connsiteX3" fmla="*/ 816004 w 816003"/>
              <a:gd name="connsiteY3" fmla="*/ 61344 h 613435"/>
              <a:gd name="connsiteX4" fmla="*/ 816003 w 816003"/>
              <a:gd name="connsiteY4" fmla="*/ 552092 h 613435"/>
              <a:gd name="connsiteX5" fmla="*/ 754659 w 816003"/>
              <a:gd name="connsiteY5" fmla="*/ 613436 h 613435"/>
              <a:gd name="connsiteX6" fmla="*/ 61344 w 816003"/>
              <a:gd name="connsiteY6" fmla="*/ 613435 h 613435"/>
              <a:gd name="connsiteX7" fmla="*/ 0 w 816003"/>
              <a:gd name="connsiteY7" fmla="*/ 552091 h 613435"/>
              <a:gd name="connsiteX8" fmla="*/ 0 w 816003"/>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6003" h="613435">
                <a:moveTo>
                  <a:pt x="0" y="61344"/>
                </a:moveTo>
                <a:cubicBezTo>
                  <a:pt x="0" y="27465"/>
                  <a:pt x="27465" y="0"/>
                  <a:pt x="61344" y="0"/>
                </a:cubicBezTo>
                <a:lnTo>
                  <a:pt x="754660" y="0"/>
                </a:lnTo>
                <a:cubicBezTo>
                  <a:pt x="788539" y="0"/>
                  <a:pt x="816004" y="27465"/>
                  <a:pt x="816004" y="61344"/>
                </a:cubicBezTo>
                <a:cubicBezTo>
                  <a:pt x="816004" y="224927"/>
                  <a:pt x="816003" y="388509"/>
                  <a:pt x="816003" y="552092"/>
                </a:cubicBezTo>
                <a:cubicBezTo>
                  <a:pt x="816003" y="585971"/>
                  <a:pt x="788538" y="613436"/>
                  <a:pt x="754659"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107,9</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8021538" y="4866589"/>
            <a:ext cx="936000" cy="447775"/>
          </a:xfrm>
          <a:custGeom>
            <a:avLst/>
            <a:gdLst>
              <a:gd name="connsiteX0" fmla="*/ 0 w 809650"/>
              <a:gd name="connsiteY0" fmla="*/ 61344 h 613435"/>
              <a:gd name="connsiteX1" fmla="*/ 61344 w 809650"/>
              <a:gd name="connsiteY1" fmla="*/ 0 h 613435"/>
              <a:gd name="connsiteX2" fmla="*/ 748307 w 809650"/>
              <a:gd name="connsiteY2" fmla="*/ 0 h 613435"/>
              <a:gd name="connsiteX3" fmla="*/ 809651 w 809650"/>
              <a:gd name="connsiteY3" fmla="*/ 61344 h 613435"/>
              <a:gd name="connsiteX4" fmla="*/ 809650 w 809650"/>
              <a:gd name="connsiteY4" fmla="*/ 552092 h 613435"/>
              <a:gd name="connsiteX5" fmla="*/ 748306 w 809650"/>
              <a:gd name="connsiteY5" fmla="*/ 613436 h 613435"/>
              <a:gd name="connsiteX6" fmla="*/ 61344 w 809650"/>
              <a:gd name="connsiteY6" fmla="*/ 613435 h 613435"/>
              <a:gd name="connsiteX7" fmla="*/ 0 w 809650"/>
              <a:gd name="connsiteY7" fmla="*/ 552091 h 613435"/>
              <a:gd name="connsiteX8" fmla="*/ 0 w 809650"/>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650" h="613435">
                <a:moveTo>
                  <a:pt x="0" y="61344"/>
                </a:moveTo>
                <a:cubicBezTo>
                  <a:pt x="0" y="27465"/>
                  <a:pt x="27465" y="0"/>
                  <a:pt x="61344" y="0"/>
                </a:cubicBezTo>
                <a:lnTo>
                  <a:pt x="748307" y="0"/>
                </a:lnTo>
                <a:cubicBezTo>
                  <a:pt x="782186" y="0"/>
                  <a:pt x="809651" y="27465"/>
                  <a:pt x="809651" y="61344"/>
                </a:cubicBezTo>
                <a:cubicBezTo>
                  <a:pt x="809651" y="224927"/>
                  <a:pt x="809650" y="388509"/>
                  <a:pt x="809650" y="552092"/>
                </a:cubicBezTo>
                <a:cubicBezTo>
                  <a:pt x="809650" y="585971"/>
                  <a:pt x="782185" y="613436"/>
                  <a:pt x="748306"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0,5</a:t>
            </a:r>
            <a:endParaRPr lang="ru-RU" sz="1400" dirty="0">
              <a:solidFill>
                <a:prstClr val="black"/>
              </a:solidFill>
              <a:latin typeface="Times New Roman" panose="02020603050405020304" pitchFamily="18" charset="0"/>
              <a:cs typeface="Times New Roman" panose="02020603050405020304" pitchFamily="18" charset="0"/>
            </a:endParaRPr>
          </a:p>
        </p:txBody>
      </p:sp>
      <p:pic>
        <p:nvPicPr>
          <p:cNvPr id="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7774" y="620688"/>
            <a:ext cx="3024336" cy="22653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23" name="Полилиния 22"/>
          <p:cNvSpPr/>
          <p:nvPr/>
        </p:nvSpPr>
        <p:spPr>
          <a:xfrm>
            <a:off x="4066478" y="5373216"/>
            <a:ext cx="2916433" cy="511170"/>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a:lnSpc>
                <a:spcPct val="90000"/>
              </a:lnSpc>
              <a:spcAft>
                <a:spcPts val="0"/>
              </a:spcAft>
            </a:pPr>
            <a:r>
              <a:rPr lang="ru-RU" sz="1300" dirty="0">
                <a:solidFill>
                  <a:prstClr val="black"/>
                </a:solidFill>
                <a:latin typeface="Times New Roman" panose="02020603050405020304" pitchFamily="18" charset="0"/>
                <a:cs typeface="Times New Roman" panose="02020603050405020304" pitchFamily="18" charset="0"/>
              </a:rPr>
              <a:t>Энергосбережение в </a:t>
            </a:r>
            <a:endParaRPr lang="ru-RU" sz="1300" dirty="0" smtClean="0">
              <a:solidFill>
                <a:prstClr val="black"/>
              </a:solidFill>
              <a:latin typeface="Times New Roman" panose="02020603050405020304" pitchFamily="18" charset="0"/>
              <a:cs typeface="Times New Roman" panose="02020603050405020304" pitchFamily="18" charset="0"/>
            </a:endParaRPr>
          </a:p>
          <a:p>
            <a:pPr algn="ctr" defTabSz="488950">
              <a:lnSpc>
                <a:spcPct val="90000"/>
              </a:lnSpc>
              <a:spcAft>
                <a:spcPts val="0"/>
              </a:spcAft>
            </a:pPr>
            <a:r>
              <a:rPr lang="ru-RU" sz="1300" dirty="0" smtClean="0">
                <a:solidFill>
                  <a:prstClr val="black"/>
                </a:solidFill>
                <a:latin typeface="Times New Roman" panose="02020603050405020304" pitchFamily="18" charset="0"/>
                <a:cs typeface="Times New Roman" panose="02020603050405020304" pitchFamily="18" charset="0"/>
              </a:rPr>
              <a:t>Чувашской </a:t>
            </a:r>
            <a:r>
              <a:rPr lang="ru-RU" sz="1300" dirty="0">
                <a:solidFill>
                  <a:prstClr val="black"/>
                </a:solidFill>
                <a:latin typeface="Times New Roman" panose="02020603050405020304" pitchFamily="18" charset="0"/>
                <a:cs typeface="Times New Roman" panose="02020603050405020304" pitchFamily="18" charset="0"/>
              </a:rPr>
              <a:t>Республике</a:t>
            </a:r>
          </a:p>
        </p:txBody>
      </p:sp>
      <p:sp>
        <p:nvSpPr>
          <p:cNvPr id="27" name="Полилиния 26"/>
          <p:cNvSpPr/>
          <p:nvPr/>
        </p:nvSpPr>
        <p:spPr>
          <a:xfrm>
            <a:off x="7056376" y="5382525"/>
            <a:ext cx="900000" cy="492552"/>
          </a:xfrm>
          <a:custGeom>
            <a:avLst/>
            <a:gdLst>
              <a:gd name="connsiteX0" fmla="*/ 0 w 809650"/>
              <a:gd name="connsiteY0" fmla="*/ 61344 h 613435"/>
              <a:gd name="connsiteX1" fmla="*/ 61344 w 809650"/>
              <a:gd name="connsiteY1" fmla="*/ 0 h 613435"/>
              <a:gd name="connsiteX2" fmla="*/ 748307 w 809650"/>
              <a:gd name="connsiteY2" fmla="*/ 0 h 613435"/>
              <a:gd name="connsiteX3" fmla="*/ 809651 w 809650"/>
              <a:gd name="connsiteY3" fmla="*/ 61344 h 613435"/>
              <a:gd name="connsiteX4" fmla="*/ 809650 w 809650"/>
              <a:gd name="connsiteY4" fmla="*/ 552092 h 613435"/>
              <a:gd name="connsiteX5" fmla="*/ 748306 w 809650"/>
              <a:gd name="connsiteY5" fmla="*/ 613436 h 613435"/>
              <a:gd name="connsiteX6" fmla="*/ 61344 w 809650"/>
              <a:gd name="connsiteY6" fmla="*/ 613435 h 613435"/>
              <a:gd name="connsiteX7" fmla="*/ 0 w 809650"/>
              <a:gd name="connsiteY7" fmla="*/ 552091 h 613435"/>
              <a:gd name="connsiteX8" fmla="*/ 0 w 809650"/>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650" h="613435">
                <a:moveTo>
                  <a:pt x="0" y="61344"/>
                </a:moveTo>
                <a:cubicBezTo>
                  <a:pt x="0" y="27465"/>
                  <a:pt x="27465" y="0"/>
                  <a:pt x="61344" y="0"/>
                </a:cubicBezTo>
                <a:lnTo>
                  <a:pt x="748307" y="0"/>
                </a:lnTo>
                <a:cubicBezTo>
                  <a:pt x="782186" y="0"/>
                  <a:pt x="809651" y="27465"/>
                  <a:pt x="809651" y="61344"/>
                </a:cubicBezTo>
                <a:cubicBezTo>
                  <a:pt x="809651" y="224927"/>
                  <a:pt x="809650" y="388509"/>
                  <a:pt x="809650" y="552092"/>
                </a:cubicBezTo>
                <a:cubicBezTo>
                  <a:pt x="809650" y="585971"/>
                  <a:pt x="782185" y="613436"/>
                  <a:pt x="748306"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5,7</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8021538" y="5387742"/>
            <a:ext cx="936000" cy="492552"/>
          </a:xfrm>
          <a:custGeom>
            <a:avLst/>
            <a:gdLst>
              <a:gd name="connsiteX0" fmla="*/ 0 w 809650"/>
              <a:gd name="connsiteY0" fmla="*/ 61344 h 613435"/>
              <a:gd name="connsiteX1" fmla="*/ 61344 w 809650"/>
              <a:gd name="connsiteY1" fmla="*/ 0 h 613435"/>
              <a:gd name="connsiteX2" fmla="*/ 748307 w 809650"/>
              <a:gd name="connsiteY2" fmla="*/ 0 h 613435"/>
              <a:gd name="connsiteX3" fmla="*/ 809651 w 809650"/>
              <a:gd name="connsiteY3" fmla="*/ 61344 h 613435"/>
              <a:gd name="connsiteX4" fmla="*/ 809650 w 809650"/>
              <a:gd name="connsiteY4" fmla="*/ 552092 h 613435"/>
              <a:gd name="connsiteX5" fmla="*/ 748306 w 809650"/>
              <a:gd name="connsiteY5" fmla="*/ 613436 h 613435"/>
              <a:gd name="connsiteX6" fmla="*/ 61344 w 809650"/>
              <a:gd name="connsiteY6" fmla="*/ 613435 h 613435"/>
              <a:gd name="connsiteX7" fmla="*/ 0 w 809650"/>
              <a:gd name="connsiteY7" fmla="*/ 552091 h 613435"/>
              <a:gd name="connsiteX8" fmla="*/ 0 w 809650"/>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650" h="613435">
                <a:moveTo>
                  <a:pt x="0" y="61344"/>
                </a:moveTo>
                <a:cubicBezTo>
                  <a:pt x="0" y="27465"/>
                  <a:pt x="27465" y="0"/>
                  <a:pt x="61344" y="0"/>
                </a:cubicBezTo>
                <a:lnTo>
                  <a:pt x="748307" y="0"/>
                </a:lnTo>
                <a:cubicBezTo>
                  <a:pt x="782186" y="0"/>
                  <a:pt x="809651" y="27465"/>
                  <a:pt x="809651" y="61344"/>
                </a:cubicBezTo>
                <a:cubicBezTo>
                  <a:pt x="809651" y="224927"/>
                  <a:pt x="809650" y="388509"/>
                  <a:pt x="809650" y="552092"/>
                </a:cubicBezTo>
                <a:cubicBezTo>
                  <a:pt x="809650" y="585971"/>
                  <a:pt x="782185" y="613436"/>
                  <a:pt x="748306"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5,7</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4072702" y="5949280"/>
            <a:ext cx="2916433" cy="511170"/>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533400">
              <a:lnSpc>
                <a:spcPct val="90000"/>
              </a:lnSpc>
              <a:spcAft>
                <a:spcPct val="35000"/>
              </a:spcAft>
            </a:pPr>
            <a:r>
              <a:rPr lang="ru-RU" sz="1300" dirty="0">
                <a:solidFill>
                  <a:prstClr val="black"/>
                </a:solidFill>
                <a:latin typeface="Times New Roman" panose="02020603050405020304" pitchFamily="18" charset="0"/>
                <a:cs typeface="Times New Roman" panose="02020603050405020304" pitchFamily="18" charset="0"/>
              </a:rPr>
              <a:t>Обеспечение реализации государственной программы</a:t>
            </a:r>
          </a:p>
        </p:txBody>
      </p:sp>
      <p:sp>
        <p:nvSpPr>
          <p:cNvPr id="26" name="Полилиния 25"/>
          <p:cNvSpPr/>
          <p:nvPr/>
        </p:nvSpPr>
        <p:spPr>
          <a:xfrm>
            <a:off x="7056376" y="5949280"/>
            <a:ext cx="900000" cy="492552"/>
          </a:xfrm>
          <a:custGeom>
            <a:avLst/>
            <a:gdLst>
              <a:gd name="connsiteX0" fmla="*/ 0 w 809650"/>
              <a:gd name="connsiteY0" fmla="*/ 61344 h 613435"/>
              <a:gd name="connsiteX1" fmla="*/ 61344 w 809650"/>
              <a:gd name="connsiteY1" fmla="*/ 0 h 613435"/>
              <a:gd name="connsiteX2" fmla="*/ 748307 w 809650"/>
              <a:gd name="connsiteY2" fmla="*/ 0 h 613435"/>
              <a:gd name="connsiteX3" fmla="*/ 809651 w 809650"/>
              <a:gd name="connsiteY3" fmla="*/ 61344 h 613435"/>
              <a:gd name="connsiteX4" fmla="*/ 809650 w 809650"/>
              <a:gd name="connsiteY4" fmla="*/ 552092 h 613435"/>
              <a:gd name="connsiteX5" fmla="*/ 748306 w 809650"/>
              <a:gd name="connsiteY5" fmla="*/ 613436 h 613435"/>
              <a:gd name="connsiteX6" fmla="*/ 61344 w 809650"/>
              <a:gd name="connsiteY6" fmla="*/ 613435 h 613435"/>
              <a:gd name="connsiteX7" fmla="*/ 0 w 809650"/>
              <a:gd name="connsiteY7" fmla="*/ 552091 h 613435"/>
              <a:gd name="connsiteX8" fmla="*/ 0 w 809650"/>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650" h="613435">
                <a:moveTo>
                  <a:pt x="0" y="61344"/>
                </a:moveTo>
                <a:cubicBezTo>
                  <a:pt x="0" y="27465"/>
                  <a:pt x="27465" y="0"/>
                  <a:pt x="61344" y="0"/>
                </a:cubicBezTo>
                <a:lnTo>
                  <a:pt x="748307" y="0"/>
                </a:lnTo>
                <a:cubicBezTo>
                  <a:pt x="782186" y="0"/>
                  <a:pt x="809651" y="27465"/>
                  <a:pt x="809651" y="61344"/>
                </a:cubicBezTo>
                <a:cubicBezTo>
                  <a:pt x="809651" y="224927"/>
                  <a:pt x="809650" y="388509"/>
                  <a:pt x="809650" y="552092"/>
                </a:cubicBezTo>
                <a:cubicBezTo>
                  <a:pt x="809650" y="585971"/>
                  <a:pt x="782185" y="613436"/>
                  <a:pt x="748306"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20,3</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8016934" y="5940487"/>
            <a:ext cx="936000" cy="492552"/>
          </a:xfrm>
          <a:custGeom>
            <a:avLst/>
            <a:gdLst>
              <a:gd name="connsiteX0" fmla="*/ 0 w 809650"/>
              <a:gd name="connsiteY0" fmla="*/ 61344 h 613435"/>
              <a:gd name="connsiteX1" fmla="*/ 61344 w 809650"/>
              <a:gd name="connsiteY1" fmla="*/ 0 h 613435"/>
              <a:gd name="connsiteX2" fmla="*/ 748307 w 809650"/>
              <a:gd name="connsiteY2" fmla="*/ 0 h 613435"/>
              <a:gd name="connsiteX3" fmla="*/ 809651 w 809650"/>
              <a:gd name="connsiteY3" fmla="*/ 61344 h 613435"/>
              <a:gd name="connsiteX4" fmla="*/ 809650 w 809650"/>
              <a:gd name="connsiteY4" fmla="*/ 552092 h 613435"/>
              <a:gd name="connsiteX5" fmla="*/ 748306 w 809650"/>
              <a:gd name="connsiteY5" fmla="*/ 613436 h 613435"/>
              <a:gd name="connsiteX6" fmla="*/ 61344 w 809650"/>
              <a:gd name="connsiteY6" fmla="*/ 613435 h 613435"/>
              <a:gd name="connsiteX7" fmla="*/ 0 w 809650"/>
              <a:gd name="connsiteY7" fmla="*/ 552091 h 613435"/>
              <a:gd name="connsiteX8" fmla="*/ 0 w 809650"/>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650" h="613435">
                <a:moveTo>
                  <a:pt x="0" y="61344"/>
                </a:moveTo>
                <a:cubicBezTo>
                  <a:pt x="0" y="27465"/>
                  <a:pt x="27465" y="0"/>
                  <a:pt x="61344" y="0"/>
                </a:cubicBezTo>
                <a:lnTo>
                  <a:pt x="748307" y="0"/>
                </a:lnTo>
                <a:cubicBezTo>
                  <a:pt x="782186" y="0"/>
                  <a:pt x="809651" y="27465"/>
                  <a:pt x="809651" y="61344"/>
                </a:cubicBezTo>
                <a:cubicBezTo>
                  <a:pt x="809651" y="224927"/>
                  <a:pt x="809650" y="388509"/>
                  <a:pt x="809650" y="552092"/>
                </a:cubicBezTo>
                <a:cubicBezTo>
                  <a:pt x="809650" y="585971"/>
                  <a:pt x="782185" y="613436"/>
                  <a:pt x="748306"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20,0</a:t>
            </a:r>
            <a:endParaRPr lang="ru-RU" sz="1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274742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лилиния 3"/>
          <p:cNvSpPr/>
          <p:nvPr/>
        </p:nvSpPr>
        <p:spPr>
          <a:xfrm>
            <a:off x="5126783" y="827577"/>
            <a:ext cx="3903032" cy="1092777"/>
          </a:xfrm>
          <a:custGeom>
            <a:avLst/>
            <a:gdLst>
              <a:gd name="connsiteX0" fmla="*/ 0 w 3903032"/>
              <a:gd name="connsiteY0" fmla="*/ 109278 h 1092777"/>
              <a:gd name="connsiteX1" fmla="*/ 109278 w 3903032"/>
              <a:gd name="connsiteY1" fmla="*/ 0 h 1092777"/>
              <a:gd name="connsiteX2" fmla="*/ 3793754 w 3903032"/>
              <a:gd name="connsiteY2" fmla="*/ 0 h 1092777"/>
              <a:gd name="connsiteX3" fmla="*/ 3903032 w 3903032"/>
              <a:gd name="connsiteY3" fmla="*/ 109278 h 1092777"/>
              <a:gd name="connsiteX4" fmla="*/ 3903032 w 3903032"/>
              <a:gd name="connsiteY4" fmla="*/ 983499 h 1092777"/>
              <a:gd name="connsiteX5" fmla="*/ 3793754 w 3903032"/>
              <a:gd name="connsiteY5" fmla="*/ 1092777 h 1092777"/>
              <a:gd name="connsiteX6" fmla="*/ 109278 w 3903032"/>
              <a:gd name="connsiteY6" fmla="*/ 1092777 h 1092777"/>
              <a:gd name="connsiteX7" fmla="*/ 0 w 3903032"/>
              <a:gd name="connsiteY7" fmla="*/ 983499 h 1092777"/>
              <a:gd name="connsiteX8" fmla="*/ 0 w 3903032"/>
              <a:gd name="connsiteY8" fmla="*/ 109278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1092777">
                <a:moveTo>
                  <a:pt x="0" y="109278"/>
                </a:moveTo>
                <a:cubicBezTo>
                  <a:pt x="0" y="48925"/>
                  <a:pt x="48925" y="0"/>
                  <a:pt x="109278" y="0"/>
                </a:cubicBezTo>
                <a:lnTo>
                  <a:pt x="3793754" y="0"/>
                </a:lnTo>
                <a:cubicBezTo>
                  <a:pt x="3854107" y="0"/>
                  <a:pt x="3903032" y="48925"/>
                  <a:pt x="3903032" y="109278"/>
                </a:cubicBezTo>
                <a:lnTo>
                  <a:pt x="3903032" y="983499"/>
                </a:lnTo>
                <a:cubicBezTo>
                  <a:pt x="3903032" y="1043852"/>
                  <a:pt x="3854107" y="1092777"/>
                  <a:pt x="3793754" y="1092777"/>
                </a:cubicBezTo>
                <a:lnTo>
                  <a:pt x="109278" y="1092777"/>
                </a:lnTo>
                <a:cubicBezTo>
                  <a:pt x="48925" y="1092777"/>
                  <a:pt x="0" y="1043852"/>
                  <a:pt x="0" y="983499"/>
                </a:cubicBezTo>
                <a:lnTo>
                  <a:pt x="0" y="10927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92966" tIns="92966" rIns="92966" bIns="92966" numCol="1" spcCol="1270" anchor="ctr" anchorCtr="0">
            <a:noAutofit/>
          </a:bodyPr>
          <a:lstStyle/>
          <a:p>
            <a:pPr algn="ctr" defTabSz="711200" fontAlgn="base">
              <a:lnSpc>
                <a:spcPct val="90000"/>
              </a:lnSpc>
              <a:spcBef>
                <a:spcPct val="0"/>
              </a:spcBef>
              <a:spcAft>
                <a:spcPct val="35000"/>
              </a:spcAft>
            </a:pPr>
            <a:r>
              <a:rPr lang="ru-RU" sz="1600" b="1" dirty="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p>
        </p:txBody>
      </p:sp>
      <p:sp>
        <p:nvSpPr>
          <p:cNvPr id="16" name="Полилиния 15"/>
          <p:cNvSpPr/>
          <p:nvPr/>
        </p:nvSpPr>
        <p:spPr>
          <a:xfrm>
            <a:off x="5927052" y="2135973"/>
            <a:ext cx="730024" cy="775751"/>
          </a:xfrm>
          <a:custGeom>
            <a:avLst/>
            <a:gdLst>
              <a:gd name="connsiteX0" fmla="*/ 0 w 730024"/>
              <a:gd name="connsiteY0" fmla="*/ 73002 h 775751"/>
              <a:gd name="connsiteX1" fmla="*/ 73002 w 730024"/>
              <a:gd name="connsiteY1" fmla="*/ 0 h 775751"/>
              <a:gd name="connsiteX2" fmla="*/ 657022 w 730024"/>
              <a:gd name="connsiteY2" fmla="*/ 0 h 775751"/>
              <a:gd name="connsiteX3" fmla="*/ 730024 w 730024"/>
              <a:gd name="connsiteY3" fmla="*/ 73002 h 775751"/>
              <a:gd name="connsiteX4" fmla="*/ 730024 w 730024"/>
              <a:gd name="connsiteY4" fmla="*/ 702749 h 775751"/>
              <a:gd name="connsiteX5" fmla="*/ 657022 w 730024"/>
              <a:gd name="connsiteY5" fmla="*/ 775751 h 775751"/>
              <a:gd name="connsiteX6" fmla="*/ 73002 w 730024"/>
              <a:gd name="connsiteY6" fmla="*/ 775751 h 775751"/>
              <a:gd name="connsiteX7" fmla="*/ 0 w 730024"/>
              <a:gd name="connsiteY7" fmla="*/ 702749 h 775751"/>
              <a:gd name="connsiteX8" fmla="*/ 0 w 730024"/>
              <a:gd name="connsiteY8" fmla="*/ 73002 h 77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775751">
                <a:moveTo>
                  <a:pt x="0" y="73002"/>
                </a:moveTo>
                <a:cubicBezTo>
                  <a:pt x="0" y="32684"/>
                  <a:pt x="32684" y="0"/>
                  <a:pt x="73002" y="0"/>
                </a:cubicBezTo>
                <a:lnTo>
                  <a:pt x="657022" y="0"/>
                </a:lnTo>
                <a:cubicBezTo>
                  <a:pt x="697340" y="0"/>
                  <a:pt x="730024" y="32684"/>
                  <a:pt x="730024" y="73002"/>
                </a:cubicBezTo>
                <a:lnTo>
                  <a:pt x="730024" y="702749"/>
                </a:lnTo>
                <a:cubicBezTo>
                  <a:pt x="730024" y="743067"/>
                  <a:pt x="697340" y="775751"/>
                  <a:pt x="657022" y="775751"/>
                </a:cubicBezTo>
                <a:lnTo>
                  <a:pt x="73002" y="775751"/>
                </a:lnTo>
                <a:cubicBezTo>
                  <a:pt x="32684" y="775751"/>
                  <a:pt x="0" y="743067"/>
                  <a:pt x="0" y="702749"/>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22" tIns="74722" rIns="74722" bIns="74722"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2021 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17" name="Полилиния 16"/>
          <p:cNvSpPr/>
          <p:nvPr/>
        </p:nvSpPr>
        <p:spPr>
          <a:xfrm>
            <a:off x="5934792" y="3147870"/>
            <a:ext cx="730024" cy="568147"/>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97,9</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5934792" y="3836161"/>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107,0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6718399" y="2135973"/>
            <a:ext cx="730024" cy="775751"/>
          </a:xfrm>
          <a:custGeom>
            <a:avLst/>
            <a:gdLst>
              <a:gd name="connsiteX0" fmla="*/ 0 w 730024"/>
              <a:gd name="connsiteY0" fmla="*/ 73002 h 775751"/>
              <a:gd name="connsiteX1" fmla="*/ 73002 w 730024"/>
              <a:gd name="connsiteY1" fmla="*/ 0 h 775751"/>
              <a:gd name="connsiteX2" fmla="*/ 657022 w 730024"/>
              <a:gd name="connsiteY2" fmla="*/ 0 h 775751"/>
              <a:gd name="connsiteX3" fmla="*/ 730024 w 730024"/>
              <a:gd name="connsiteY3" fmla="*/ 73002 h 775751"/>
              <a:gd name="connsiteX4" fmla="*/ 730024 w 730024"/>
              <a:gd name="connsiteY4" fmla="*/ 702749 h 775751"/>
              <a:gd name="connsiteX5" fmla="*/ 657022 w 730024"/>
              <a:gd name="connsiteY5" fmla="*/ 775751 h 775751"/>
              <a:gd name="connsiteX6" fmla="*/ 73002 w 730024"/>
              <a:gd name="connsiteY6" fmla="*/ 775751 h 775751"/>
              <a:gd name="connsiteX7" fmla="*/ 0 w 730024"/>
              <a:gd name="connsiteY7" fmla="*/ 702749 h 775751"/>
              <a:gd name="connsiteX8" fmla="*/ 0 w 730024"/>
              <a:gd name="connsiteY8" fmla="*/ 73002 h 77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775751">
                <a:moveTo>
                  <a:pt x="0" y="73002"/>
                </a:moveTo>
                <a:cubicBezTo>
                  <a:pt x="0" y="32684"/>
                  <a:pt x="32684" y="0"/>
                  <a:pt x="73002" y="0"/>
                </a:cubicBezTo>
                <a:lnTo>
                  <a:pt x="657022" y="0"/>
                </a:lnTo>
                <a:cubicBezTo>
                  <a:pt x="697340" y="0"/>
                  <a:pt x="730024" y="32684"/>
                  <a:pt x="730024" y="73002"/>
                </a:cubicBezTo>
                <a:lnTo>
                  <a:pt x="730024" y="702749"/>
                </a:lnTo>
                <a:cubicBezTo>
                  <a:pt x="730024" y="743067"/>
                  <a:pt x="697340" y="775751"/>
                  <a:pt x="657022" y="775751"/>
                </a:cubicBezTo>
                <a:lnTo>
                  <a:pt x="73002" y="775751"/>
                </a:lnTo>
                <a:cubicBezTo>
                  <a:pt x="32684" y="775751"/>
                  <a:pt x="0" y="743067"/>
                  <a:pt x="0" y="702749"/>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22" tIns="74722" rIns="74722" bIns="74722"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6726139" y="3147870"/>
            <a:ext cx="730024" cy="568147"/>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103,8</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6726139" y="3836161"/>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a:lnSpc>
                <a:spcPct val="90000"/>
              </a:lnSpc>
              <a:spcAft>
                <a:spcPct val="35000"/>
              </a:spcAft>
            </a:pPr>
            <a:r>
              <a:rPr lang="ru-RU" sz="1200" b="1" dirty="0">
                <a:solidFill>
                  <a:prstClr val="black"/>
                </a:solidFill>
                <a:latin typeface="Times New Roman" panose="02020603050405020304" pitchFamily="18" charset="0"/>
                <a:cs typeface="Times New Roman" panose="02020603050405020304" pitchFamily="18" charset="0"/>
              </a:rPr>
              <a:t>114,7</a:t>
            </a:r>
          </a:p>
        </p:txBody>
      </p:sp>
      <p:sp>
        <p:nvSpPr>
          <p:cNvPr id="25" name="Полилиния 24"/>
          <p:cNvSpPr/>
          <p:nvPr/>
        </p:nvSpPr>
        <p:spPr>
          <a:xfrm>
            <a:off x="7509746" y="2135973"/>
            <a:ext cx="730024" cy="775751"/>
          </a:xfrm>
          <a:custGeom>
            <a:avLst/>
            <a:gdLst>
              <a:gd name="connsiteX0" fmla="*/ 0 w 730024"/>
              <a:gd name="connsiteY0" fmla="*/ 73002 h 775751"/>
              <a:gd name="connsiteX1" fmla="*/ 73002 w 730024"/>
              <a:gd name="connsiteY1" fmla="*/ 0 h 775751"/>
              <a:gd name="connsiteX2" fmla="*/ 657022 w 730024"/>
              <a:gd name="connsiteY2" fmla="*/ 0 h 775751"/>
              <a:gd name="connsiteX3" fmla="*/ 730024 w 730024"/>
              <a:gd name="connsiteY3" fmla="*/ 73002 h 775751"/>
              <a:gd name="connsiteX4" fmla="*/ 730024 w 730024"/>
              <a:gd name="connsiteY4" fmla="*/ 702749 h 775751"/>
              <a:gd name="connsiteX5" fmla="*/ 657022 w 730024"/>
              <a:gd name="connsiteY5" fmla="*/ 775751 h 775751"/>
              <a:gd name="connsiteX6" fmla="*/ 73002 w 730024"/>
              <a:gd name="connsiteY6" fmla="*/ 775751 h 775751"/>
              <a:gd name="connsiteX7" fmla="*/ 0 w 730024"/>
              <a:gd name="connsiteY7" fmla="*/ 702749 h 775751"/>
              <a:gd name="connsiteX8" fmla="*/ 0 w 730024"/>
              <a:gd name="connsiteY8" fmla="*/ 73002 h 77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775751">
                <a:moveTo>
                  <a:pt x="0" y="73002"/>
                </a:moveTo>
                <a:cubicBezTo>
                  <a:pt x="0" y="32684"/>
                  <a:pt x="32684" y="0"/>
                  <a:pt x="73002" y="0"/>
                </a:cubicBezTo>
                <a:lnTo>
                  <a:pt x="657022" y="0"/>
                </a:lnTo>
                <a:cubicBezTo>
                  <a:pt x="697340" y="0"/>
                  <a:pt x="730024" y="32684"/>
                  <a:pt x="730024" y="73002"/>
                </a:cubicBezTo>
                <a:lnTo>
                  <a:pt x="730024" y="702749"/>
                </a:lnTo>
                <a:cubicBezTo>
                  <a:pt x="730024" y="743067"/>
                  <a:pt x="697340" y="775751"/>
                  <a:pt x="657022" y="775751"/>
                </a:cubicBezTo>
                <a:lnTo>
                  <a:pt x="73002" y="775751"/>
                </a:lnTo>
                <a:cubicBezTo>
                  <a:pt x="32684" y="775751"/>
                  <a:pt x="0" y="743067"/>
                  <a:pt x="0" y="702749"/>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22" tIns="74722" rIns="74722" bIns="74722"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7517486" y="3147870"/>
            <a:ext cx="730024" cy="568147"/>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104,5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7517486" y="3836161"/>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119,3</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8301093" y="2135973"/>
            <a:ext cx="730024" cy="775751"/>
          </a:xfrm>
          <a:custGeom>
            <a:avLst/>
            <a:gdLst>
              <a:gd name="connsiteX0" fmla="*/ 0 w 730024"/>
              <a:gd name="connsiteY0" fmla="*/ 73002 h 775751"/>
              <a:gd name="connsiteX1" fmla="*/ 73002 w 730024"/>
              <a:gd name="connsiteY1" fmla="*/ 0 h 775751"/>
              <a:gd name="connsiteX2" fmla="*/ 657022 w 730024"/>
              <a:gd name="connsiteY2" fmla="*/ 0 h 775751"/>
              <a:gd name="connsiteX3" fmla="*/ 730024 w 730024"/>
              <a:gd name="connsiteY3" fmla="*/ 73002 h 775751"/>
              <a:gd name="connsiteX4" fmla="*/ 730024 w 730024"/>
              <a:gd name="connsiteY4" fmla="*/ 702749 h 775751"/>
              <a:gd name="connsiteX5" fmla="*/ 657022 w 730024"/>
              <a:gd name="connsiteY5" fmla="*/ 775751 h 775751"/>
              <a:gd name="connsiteX6" fmla="*/ 73002 w 730024"/>
              <a:gd name="connsiteY6" fmla="*/ 775751 h 775751"/>
              <a:gd name="connsiteX7" fmla="*/ 0 w 730024"/>
              <a:gd name="connsiteY7" fmla="*/ 702749 h 775751"/>
              <a:gd name="connsiteX8" fmla="*/ 0 w 730024"/>
              <a:gd name="connsiteY8" fmla="*/ 73002 h 77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775751">
                <a:moveTo>
                  <a:pt x="0" y="73002"/>
                </a:moveTo>
                <a:cubicBezTo>
                  <a:pt x="0" y="32684"/>
                  <a:pt x="32684" y="0"/>
                  <a:pt x="73002" y="0"/>
                </a:cubicBezTo>
                <a:lnTo>
                  <a:pt x="657022" y="0"/>
                </a:lnTo>
                <a:cubicBezTo>
                  <a:pt x="697340" y="0"/>
                  <a:pt x="730024" y="32684"/>
                  <a:pt x="730024" y="73002"/>
                </a:cubicBezTo>
                <a:lnTo>
                  <a:pt x="730024" y="702749"/>
                </a:lnTo>
                <a:cubicBezTo>
                  <a:pt x="730024" y="743067"/>
                  <a:pt x="697340" y="775751"/>
                  <a:pt x="657022" y="775751"/>
                </a:cubicBezTo>
                <a:lnTo>
                  <a:pt x="73002" y="775751"/>
                </a:lnTo>
                <a:cubicBezTo>
                  <a:pt x="32684" y="775751"/>
                  <a:pt x="0" y="743067"/>
                  <a:pt x="0" y="702749"/>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22" tIns="74722" rIns="74722" bIns="74722"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2024</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8301093" y="3147870"/>
            <a:ext cx="730024" cy="568147"/>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104,5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8308842" y="3836161"/>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123,9</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07832" y="3151160"/>
            <a:ext cx="4903478" cy="56156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300" dirty="0">
                <a:solidFill>
                  <a:prstClr val="black"/>
                </a:solidFill>
                <a:latin typeface="Times New Roman" panose="02020603050405020304" pitchFamily="18" charset="0"/>
                <a:cs typeface="Times New Roman" panose="02020603050405020304" pitchFamily="18" charset="0"/>
              </a:rPr>
              <a:t>Индекс производства обрабатывающих производств, </a:t>
            </a:r>
            <a:r>
              <a:rPr lang="ru-RU" sz="1300" dirty="0" smtClean="0">
                <a:solidFill>
                  <a:prstClr val="black"/>
                </a:solidFill>
                <a:latin typeface="Times New Roman" panose="02020603050405020304" pitchFamily="18" charset="0"/>
                <a:cs typeface="Times New Roman" panose="02020603050405020304" pitchFamily="18" charset="0"/>
              </a:rPr>
              <a:t>%</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107362" y="3833967"/>
            <a:ext cx="4904418" cy="5616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300" dirty="0">
                <a:solidFill>
                  <a:prstClr val="black"/>
                </a:solidFill>
                <a:latin typeface="Times New Roman" panose="02020603050405020304" pitchFamily="18" charset="0"/>
                <a:cs typeface="Times New Roman" panose="02020603050405020304" pitchFamily="18" charset="0"/>
              </a:rPr>
              <a:t>Рост количества высокопроизводительных рабочих мест по сравнению с базовым 2018 годом</a:t>
            </a:r>
          </a:p>
        </p:txBody>
      </p:sp>
      <p:sp>
        <p:nvSpPr>
          <p:cNvPr id="11" name="Скругленный прямоугольник 10"/>
          <p:cNvSpPr/>
          <p:nvPr/>
        </p:nvSpPr>
        <p:spPr>
          <a:xfrm>
            <a:off x="107756" y="2150587"/>
            <a:ext cx="2694136" cy="648072"/>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ru-RU" b="1" dirty="0">
                <a:solidFill>
                  <a:srgbClr val="4E67C8">
                    <a:lumMod val="50000"/>
                  </a:srgbClr>
                </a:solidFill>
                <a:latin typeface="Times New Roman" panose="02020603050405020304" pitchFamily="18" charset="0"/>
                <a:cs typeface="Times New Roman" panose="02020603050405020304" pitchFamily="18" charset="0"/>
              </a:rPr>
              <a:t>Основные индикаторы</a:t>
            </a:r>
          </a:p>
        </p:txBody>
      </p:sp>
      <p:sp>
        <p:nvSpPr>
          <p:cNvPr id="6" name="Номер слайда 5"/>
          <p:cNvSpPr>
            <a:spLocks noGrp="1"/>
          </p:cNvSpPr>
          <p:nvPr>
            <p:ph type="sldNum" sz="quarter" idx="12"/>
          </p:nvPr>
        </p:nvSpPr>
        <p:spPr/>
        <p:txBody>
          <a:bodyPr/>
          <a:lstStyle/>
          <a:p>
            <a:pPr>
              <a:defRPr/>
            </a:pPr>
            <a:r>
              <a:rPr lang="ru-RU" dirty="0" smtClean="0">
                <a:solidFill>
                  <a:prstClr val="black"/>
                </a:solidFill>
              </a:rPr>
              <a:t>69</a:t>
            </a:r>
            <a:endParaRPr lang="ru-RU" dirty="0">
              <a:solidFill>
                <a:prstClr val="black"/>
              </a:solidFill>
            </a:endParaRPr>
          </a:p>
        </p:txBody>
      </p:sp>
      <p:pic>
        <p:nvPicPr>
          <p:cNvPr id="2050" name="Picture 2" descr="T:\Сектор финансирования\198186_origin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6675" y="1129559"/>
            <a:ext cx="2279984" cy="17566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Рисунок 11" descr="http://ppt.ru/images/news/128416.jpg"/>
          <p:cNvPicPr/>
          <p:nvPr/>
        </p:nvPicPr>
        <p:blipFill>
          <a:blip r:embed="rId4" cstate="print"/>
          <a:srcRect/>
          <a:stretch>
            <a:fillRect/>
          </a:stretch>
        </p:blipFill>
        <p:spPr bwMode="auto">
          <a:xfrm>
            <a:off x="55837" y="702808"/>
            <a:ext cx="2832574" cy="1217546"/>
          </a:xfrm>
          <a:prstGeom prst="rect">
            <a:avLst/>
          </a:prstGeom>
          <a:ln>
            <a:noFill/>
          </a:ln>
          <a:effectLst>
            <a:softEdge rad="112500"/>
          </a:effectLst>
        </p:spPr>
      </p:pic>
      <p:sp>
        <p:nvSpPr>
          <p:cNvPr id="13"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base">
              <a:spcAft>
                <a:spcPct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base">
              <a:spcAft>
                <a:spcPct val="0"/>
              </a:spcAft>
              <a:buClr>
                <a:srgbClr val="F14124">
                  <a:lumMod val="75000"/>
                </a:srgbClr>
              </a:buClr>
              <a:buNone/>
            </a:pPr>
            <a:r>
              <a:rPr lang="ru-RU" sz="1800" dirty="0">
                <a:solidFill>
                  <a:prstClr val="black"/>
                </a:solidFill>
                <a:effectLst/>
                <a:latin typeface="Times New Roman" panose="02020603050405020304" pitchFamily="18" charset="0"/>
                <a:cs typeface="Times New Roman" panose="02020603050405020304" pitchFamily="18" charset="0"/>
              </a:rPr>
              <a:t>«Развитие промышленности и инновационная экономика»</a:t>
            </a:r>
          </a:p>
        </p:txBody>
      </p:sp>
      <p:cxnSp>
        <p:nvCxnSpPr>
          <p:cNvPr id="14" name="Прямая соединительная линия 13"/>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Полилиния 31"/>
          <p:cNvSpPr/>
          <p:nvPr/>
        </p:nvSpPr>
        <p:spPr>
          <a:xfrm>
            <a:off x="5934792" y="4517905"/>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32,8</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3" name="Полилиния 32"/>
          <p:cNvSpPr/>
          <p:nvPr/>
        </p:nvSpPr>
        <p:spPr>
          <a:xfrm>
            <a:off x="6726139" y="4517905"/>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a:lnSpc>
                <a:spcPct val="90000"/>
              </a:lnSpc>
              <a:spcAft>
                <a:spcPct val="35000"/>
              </a:spcAft>
            </a:pPr>
            <a:r>
              <a:rPr lang="ru-RU" sz="1200" b="1" dirty="0">
                <a:solidFill>
                  <a:prstClr val="black"/>
                </a:solidFill>
                <a:latin typeface="Times New Roman" panose="02020603050405020304" pitchFamily="18" charset="0"/>
                <a:cs typeface="Times New Roman" panose="02020603050405020304" pitchFamily="18" charset="0"/>
              </a:rPr>
              <a:t>37,4</a:t>
            </a:r>
          </a:p>
        </p:txBody>
      </p:sp>
      <p:sp>
        <p:nvSpPr>
          <p:cNvPr id="34" name="Полилиния 33"/>
          <p:cNvSpPr/>
          <p:nvPr/>
        </p:nvSpPr>
        <p:spPr>
          <a:xfrm>
            <a:off x="7517486" y="4517905"/>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43,7</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8308842" y="4517905"/>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50,1</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6" name="Скругленный прямоугольник 35"/>
          <p:cNvSpPr/>
          <p:nvPr/>
        </p:nvSpPr>
        <p:spPr>
          <a:xfrm>
            <a:off x="107362" y="4516808"/>
            <a:ext cx="4904418" cy="5616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300" dirty="0">
                <a:solidFill>
                  <a:prstClr val="black"/>
                </a:solidFill>
                <a:latin typeface="Times New Roman" panose="02020603050405020304" pitchFamily="18" charset="0"/>
                <a:cs typeface="Times New Roman" panose="02020603050405020304" pitchFamily="18" charset="0"/>
              </a:rPr>
              <a:t>Удельный вес </a:t>
            </a:r>
            <a:r>
              <a:rPr lang="ru-RU" sz="1300" dirty="0" smtClean="0">
                <a:solidFill>
                  <a:prstClr val="black"/>
                </a:solidFill>
                <a:latin typeface="Times New Roman" panose="02020603050405020304" pitchFamily="18" charset="0"/>
                <a:cs typeface="Times New Roman" panose="02020603050405020304" pitchFamily="18" charset="0"/>
              </a:rPr>
              <a:t>организаций, осуществлявших </a:t>
            </a:r>
            <a:r>
              <a:rPr lang="ru-RU" sz="1300" dirty="0">
                <a:solidFill>
                  <a:prstClr val="black"/>
                </a:solidFill>
                <a:latin typeface="Times New Roman" panose="02020603050405020304" pitchFamily="18" charset="0"/>
                <a:cs typeface="Times New Roman" panose="02020603050405020304" pitchFamily="18" charset="0"/>
              </a:rPr>
              <a:t>технологические инновации, в общем числе обследованных организаций, %</a:t>
            </a:r>
          </a:p>
        </p:txBody>
      </p:sp>
      <p:sp>
        <p:nvSpPr>
          <p:cNvPr id="37" name="Полилиния 36"/>
          <p:cNvSpPr/>
          <p:nvPr/>
        </p:nvSpPr>
        <p:spPr>
          <a:xfrm>
            <a:off x="5934792" y="5199649"/>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142</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6726139" y="5199649"/>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143</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7517486" y="5199649"/>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145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0" name="Полилиния 39"/>
          <p:cNvSpPr/>
          <p:nvPr/>
        </p:nvSpPr>
        <p:spPr>
          <a:xfrm>
            <a:off x="8308842" y="5199649"/>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147</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1" name="Скругленный прямоугольник 40"/>
          <p:cNvSpPr/>
          <p:nvPr/>
        </p:nvSpPr>
        <p:spPr>
          <a:xfrm>
            <a:off x="107362" y="5199649"/>
            <a:ext cx="4904418" cy="5616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300" dirty="0">
                <a:solidFill>
                  <a:prstClr val="black"/>
                </a:solidFill>
                <a:latin typeface="Times New Roman" panose="02020603050405020304" pitchFamily="18" charset="0"/>
                <a:cs typeface="Times New Roman" panose="02020603050405020304" pitchFamily="18" charset="0"/>
              </a:rPr>
              <a:t>Рост количества организаций, внедривших международные стандарты качества (современные технологии управления), по отношению к </a:t>
            </a:r>
            <a:r>
              <a:rPr lang="ru-RU" sz="1300" dirty="0" smtClean="0">
                <a:solidFill>
                  <a:prstClr val="black"/>
                </a:solidFill>
                <a:latin typeface="Times New Roman" panose="02020603050405020304" pitchFamily="18" charset="0"/>
                <a:cs typeface="Times New Roman" panose="02020603050405020304" pitchFamily="18" charset="0"/>
              </a:rPr>
              <a:t>2017 году, </a:t>
            </a:r>
            <a:r>
              <a:rPr lang="ru-RU" sz="1300" dirty="0">
                <a:solidFill>
                  <a:prstClr val="black"/>
                </a:solidFill>
                <a:latin typeface="Times New Roman" panose="02020603050405020304" pitchFamily="18" charset="0"/>
                <a:cs typeface="Times New Roman" panose="02020603050405020304" pitchFamily="18" charset="0"/>
              </a:rPr>
              <a:t>%</a:t>
            </a:r>
          </a:p>
        </p:txBody>
      </p:sp>
      <p:sp>
        <p:nvSpPr>
          <p:cNvPr id="42" name="TextBox 41"/>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48" name="Полилиния 47"/>
          <p:cNvSpPr/>
          <p:nvPr/>
        </p:nvSpPr>
        <p:spPr>
          <a:xfrm>
            <a:off x="5126659" y="2135048"/>
            <a:ext cx="730800" cy="777600"/>
          </a:xfrm>
          <a:custGeom>
            <a:avLst/>
            <a:gdLst>
              <a:gd name="connsiteX0" fmla="*/ 0 w 1612017"/>
              <a:gd name="connsiteY0" fmla="*/ 91715 h 917152"/>
              <a:gd name="connsiteX1" fmla="*/ 91715 w 1612017"/>
              <a:gd name="connsiteY1" fmla="*/ 0 h 917152"/>
              <a:gd name="connsiteX2" fmla="*/ 1520302 w 1612017"/>
              <a:gd name="connsiteY2" fmla="*/ 0 h 917152"/>
              <a:gd name="connsiteX3" fmla="*/ 1612017 w 1612017"/>
              <a:gd name="connsiteY3" fmla="*/ 91715 h 917152"/>
              <a:gd name="connsiteX4" fmla="*/ 1612017 w 1612017"/>
              <a:gd name="connsiteY4" fmla="*/ 825437 h 917152"/>
              <a:gd name="connsiteX5" fmla="*/ 1520302 w 1612017"/>
              <a:gd name="connsiteY5" fmla="*/ 917152 h 917152"/>
              <a:gd name="connsiteX6" fmla="*/ 91715 w 1612017"/>
              <a:gd name="connsiteY6" fmla="*/ 917152 h 917152"/>
              <a:gd name="connsiteX7" fmla="*/ 0 w 1612017"/>
              <a:gd name="connsiteY7" fmla="*/ 825437 h 917152"/>
              <a:gd name="connsiteX8" fmla="*/ 0 w 1612017"/>
              <a:gd name="connsiteY8" fmla="*/ 91715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2017" h="917152">
                <a:moveTo>
                  <a:pt x="0" y="91715"/>
                </a:moveTo>
                <a:cubicBezTo>
                  <a:pt x="0" y="41062"/>
                  <a:pt x="41062" y="0"/>
                  <a:pt x="91715" y="0"/>
                </a:cubicBezTo>
                <a:lnTo>
                  <a:pt x="1520302" y="0"/>
                </a:lnTo>
                <a:cubicBezTo>
                  <a:pt x="1570955" y="0"/>
                  <a:pt x="1612017" y="41062"/>
                  <a:pt x="1612017" y="91715"/>
                </a:cubicBezTo>
                <a:lnTo>
                  <a:pt x="1612017" y="825437"/>
                </a:lnTo>
                <a:cubicBezTo>
                  <a:pt x="1612017" y="876090"/>
                  <a:pt x="1570955" y="917152"/>
                  <a:pt x="1520302" y="917152"/>
                </a:cubicBezTo>
                <a:lnTo>
                  <a:pt x="91715" y="917152"/>
                </a:lnTo>
                <a:cubicBezTo>
                  <a:pt x="41062" y="917152"/>
                  <a:pt x="0" y="876090"/>
                  <a:pt x="0" y="825437"/>
                </a:cubicBezTo>
                <a:lnTo>
                  <a:pt x="0" y="91715"/>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0202" tIns="80202" rIns="80202" bIns="80202"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2021 план</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49" name="Полилиния 48"/>
          <p:cNvSpPr/>
          <p:nvPr/>
        </p:nvSpPr>
        <p:spPr>
          <a:xfrm>
            <a:off x="5117146" y="3151160"/>
            <a:ext cx="730800" cy="568800"/>
          </a:xfrm>
          <a:custGeom>
            <a:avLst/>
            <a:gdLst>
              <a:gd name="connsiteX0" fmla="*/ 0 w 1605729"/>
              <a:gd name="connsiteY0" fmla="*/ 46558 h 465583"/>
              <a:gd name="connsiteX1" fmla="*/ 46558 w 1605729"/>
              <a:gd name="connsiteY1" fmla="*/ 0 h 465583"/>
              <a:gd name="connsiteX2" fmla="*/ 1559171 w 1605729"/>
              <a:gd name="connsiteY2" fmla="*/ 0 h 465583"/>
              <a:gd name="connsiteX3" fmla="*/ 1605729 w 1605729"/>
              <a:gd name="connsiteY3" fmla="*/ 46558 h 465583"/>
              <a:gd name="connsiteX4" fmla="*/ 1605729 w 1605729"/>
              <a:gd name="connsiteY4" fmla="*/ 419025 h 465583"/>
              <a:gd name="connsiteX5" fmla="*/ 1559171 w 1605729"/>
              <a:gd name="connsiteY5" fmla="*/ 465583 h 465583"/>
              <a:gd name="connsiteX6" fmla="*/ 46558 w 1605729"/>
              <a:gd name="connsiteY6" fmla="*/ 465583 h 465583"/>
              <a:gd name="connsiteX7" fmla="*/ 0 w 1605729"/>
              <a:gd name="connsiteY7" fmla="*/ 419025 h 465583"/>
              <a:gd name="connsiteX8" fmla="*/ 0 w 1605729"/>
              <a:gd name="connsiteY8" fmla="*/ 46558 h 4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5729" h="465583">
                <a:moveTo>
                  <a:pt x="0" y="46558"/>
                </a:moveTo>
                <a:cubicBezTo>
                  <a:pt x="0" y="20845"/>
                  <a:pt x="20845" y="0"/>
                  <a:pt x="46558" y="0"/>
                </a:cubicBezTo>
                <a:lnTo>
                  <a:pt x="1559171" y="0"/>
                </a:lnTo>
                <a:cubicBezTo>
                  <a:pt x="1584884" y="0"/>
                  <a:pt x="1605729" y="20845"/>
                  <a:pt x="1605729" y="46558"/>
                </a:cubicBezTo>
                <a:lnTo>
                  <a:pt x="1605729" y="419025"/>
                </a:lnTo>
                <a:cubicBezTo>
                  <a:pt x="1605729" y="444738"/>
                  <a:pt x="1584884" y="465583"/>
                  <a:pt x="1559171" y="465583"/>
                </a:cubicBezTo>
                <a:lnTo>
                  <a:pt x="46558" y="465583"/>
                </a:lnTo>
                <a:cubicBezTo>
                  <a:pt x="20845" y="465583"/>
                  <a:pt x="0" y="444738"/>
                  <a:pt x="0" y="419025"/>
                </a:cubicBezTo>
                <a:lnTo>
                  <a:pt x="0" y="46558"/>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5546" tIns="55546" rIns="55546" bIns="55546"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103,6</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5103803" y="3845233"/>
            <a:ext cx="730800" cy="568800"/>
          </a:xfrm>
          <a:custGeom>
            <a:avLst/>
            <a:gdLst>
              <a:gd name="connsiteX0" fmla="*/ 0 w 1452281"/>
              <a:gd name="connsiteY0" fmla="*/ 50764 h 507644"/>
              <a:gd name="connsiteX1" fmla="*/ 50764 w 1452281"/>
              <a:gd name="connsiteY1" fmla="*/ 0 h 507644"/>
              <a:gd name="connsiteX2" fmla="*/ 1401517 w 1452281"/>
              <a:gd name="connsiteY2" fmla="*/ 0 h 507644"/>
              <a:gd name="connsiteX3" fmla="*/ 1452281 w 1452281"/>
              <a:gd name="connsiteY3" fmla="*/ 50764 h 507644"/>
              <a:gd name="connsiteX4" fmla="*/ 1452281 w 1452281"/>
              <a:gd name="connsiteY4" fmla="*/ 456880 h 507644"/>
              <a:gd name="connsiteX5" fmla="*/ 1401517 w 1452281"/>
              <a:gd name="connsiteY5" fmla="*/ 507644 h 507644"/>
              <a:gd name="connsiteX6" fmla="*/ 50764 w 1452281"/>
              <a:gd name="connsiteY6" fmla="*/ 507644 h 507644"/>
              <a:gd name="connsiteX7" fmla="*/ 0 w 1452281"/>
              <a:gd name="connsiteY7" fmla="*/ 456880 h 507644"/>
              <a:gd name="connsiteX8" fmla="*/ 0 w 1452281"/>
              <a:gd name="connsiteY8" fmla="*/ 50764 h 50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281" h="507644">
                <a:moveTo>
                  <a:pt x="0" y="50764"/>
                </a:moveTo>
                <a:cubicBezTo>
                  <a:pt x="0" y="22728"/>
                  <a:pt x="22728" y="0"/>
                  <a:pt x="50764" y="0"/>
                </a:cubicBezTo>
                <a:lnTo>
                  <a:pt x="1401517" y="0"/>
                </a:lnTo>
                <a:cubicBezTo>
                  <a:pt x="1429553" y="0"/>
                  <a:pt x="1452281" y="22728"/>
                  <a:pt x="1452281" y="50764"/>
                </a:cubicBezTo>
                <a:lnTo>
                  <a:pt x="1452281" y="456880"/>
                </a:lnTo>
                <a:cubicBezTo>
                  <a:pt x="1452281" y="484916"/>
                  <a:pt x="1429553" y="507644"/>
                  <a:pt x="1401517" y="507644"/>
                </a:cubicBezTo>
                <a:lnTo>
                  <a:pt x="50764" y="507644"/>
                </a:lnTo>
                <a:cubicBezTo>
                  <a:pt x="22728" y="507644"/>
                  <a:pt x="0" y="484916"/>
                  <a:pt x="0" y="456880"/>
                </a:cubicBezTo>
                <a:lnTo>
                  <a:pt x="0" y="50764"/>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6778" tIns="56778" rIns="56778" bIns="56778"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110,2</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5103803" y="4517905"/>
            <a:ext cx="730800" cy="568800"/>
          </a:xfrm>
          <a:custGeom>
            <a:avLst/>
            <a:gdLst>
              <a:gd name="connsiteX0" fmla="*/ 0 w 941167"/>
              <a:gd name="connsiteY0" fmla="*/ 69781 h 697806"/>
              <a:gd name="connsiteX1" fmla="*/ 69781 w 941167"/>
              <a:gd name="connsiteY1" fmla="*/ 0 h 697806"/>
              <a:gd name="connsiteX2" fmla="*/ 871386 w 941167"/>
              <a:gd name="connsiteY2" fmla="*/ 0 h 697806"/>
              <a:gd name="connsiteX3" fmla="*/ 941167 w 941167"/>
              <a:gd name="connsiteY3" fmla="*/ 69781 h 697806"/>
              <a:gd name="connsiteX4" fmla="*/ 941167 w 941167"/>
              <a:gd name="connsiteY4" fmla="*/ 628025 h 697806"/>
              <a:gd name="connsiteX5" fmla="*/ 871386 w 941167"/>
              <a:gd name="connsiteY5" fmla="*/ 697806 h 697806"/>
              <a:gd name="connsiteX6" fmla="*/ 69781 w 941167"/>
              <a:gd name="connsiteY6" fmla="*/ 697806 h 697806"/>
              <a:gd name="connsiteX7" fmla="*/ 0 w 941167"/>
              <a:gd name="connsiteY7" fmla="*/ 628025 h 697806"/>
              <a:gd name="connsiteX8" fmla="*/ 0 w 941167"/>
              <a:gd name="connsiteY8" fmla="*/ 69781 h 69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1167" h="697806">
                <a:moveTo>
                  <a:pt x="0" y="69781"/>
                </a:moveTo>
                <a:cubicBezTo>
                  <a:pt x="0" y="31242"/>
                  <a:pt x="31242" y="0"/>
                  <a:pt x="69781" y="0"/>
                </a:cubicBezTo>
                <a:lnTo>
                  <a:pt x="871386" y="0"/>
                </a:lnTo>
                <a:cubicBezTo>
                  <a:pt x="909925" y="0"/>
                  <a:pt x="941167" y="31242"/>
                  <a:pt x="941167" y="69781"/>
                </a:cubicBezTo>
                <a:lnTo>
                  <a:pt x="941167" y="628025"/>
                </a:lnTo>
                <a:cubicBezTo>
                  <a:pt x="941167" y="666564"/>
                  <a:pt x="909925" y="697806"/>
                  <a:pt x="871386" y="697806"/>
                </a:cubicBezTo>
                <a:lnTo>
                  <a:pt x="69781" y="697806"/>
                </a:lnTo>
                <a:cubicBezTo>
                  <a:pt x="31242" y="697806"/>
                  <a:pt x="0" y="666564"/>
                  <a:pt x="0" y="628025"/>
                </a:cubicBezTo>
                <a:lnTo>
                  <a:pt x="0" y="69781"/>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48" tIns="62348" rIns="62348" bIns="62348"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32,8</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2" name="Полилиния 51"/>
          <p:cNvSpPr/>
          <p:nvPr/>
        </p:nvSpPr>
        <p:spPr>
          <a:xfrm>
            <a:off x="5091723" y="5199649"/>
            <a:ext cx="730800" cy="568800"/>
          </a:xfrm>
          <a:custGeom>
            <a:avLst/>
            <a:gdLst>
              <a:gd name="connsiteX0" fmla="*/ 0 w 941167"/>
              <a:gd name="connsiteY0" fmla="*/ 69781 h 697806"/>
              <a:gd name="connsiteX1" fmla="*/ 69781 w 941167"/>
              <a:gd name="connsiteY1" fmla="*/ 0 h 697806"/>
              <a:gd name="connsiteX2" fmla="*/ 871386 w 941167"/>
              <a:gd name="connsiteY2" fmla="*/ 0 h 697806"/>
              <a:gd name="connsiteX3" fmla="*/ 941167 w 941167"/>
              <a:gd name="connsiteY3" fmla="*/ 69781 h 697806"/>
              <a:gd name="connsiteX4" fmla="*/ 941167 w 941167"/>
              <a:gd name="connsiteY4" fmla="*/ 628025 h 697806"/>
              <a:gd name="connsiteX5" fmla="*/ 871386 w 941167"/>
              <a:gd name="connsiteY5" fmla="*/ 697806 h 697806"/>
              <a:gd name="connsiteX6" fmla="*/ 69781 w 941167"/>
              <a:gd name="connsiteY6" fmla="*/ 697806 h 697806"/>
              <a:gd name="connsiteX7" fmla="*/ 0 w 941167"/>
              <a:gd name="connsiteY7" fmla="*/ 628025 h 697806"/>
              <a:gd name="connsiteX8" fmla="*/ 0 w 941167"/>
              <a:gd name="connsiteY8" fmla="*/ 69781 h 69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1167" h="697806">
                <a:moveTo>
                  <a:pt x="0" y="69781"/>
                </a:moveTo>
                <a:cubicBezTo>
                  <a:pt x="0" y="31242"/>
                  <a:pt x="31242" y="0"/>
                  <a:pt x="69781" y="0"/>
                </a:cubicBezTo>
                <a:lnTo>
                  <a:pt x="871386" y="0"/>
                </a:lnTo>
                <a:cubicBezTo>
                  <a:pt x="909925" y="0"/>
                  <a:pt x="941167" y="31242"/>
                  <a:pt x="941167" y="69781"/>
                </a:cubicBezTo>
                <a:lnTo>
                  <a:pt x="941167" y="628025"/>
                </a:lnTo>
                <a:cubicBezTo>
                  <a:pt x="941167" y="666564"/>
                  <a:pt x="909925" y="697806"/>
                  <a:pt x="871386" y="697806"/>
                </a:cubicBezTo>
                <a:lnTo>
                  <a:pt x="69781" y="697806"/>
                </a:lnTo>
                <a:cubicBezTo>
                  <a:pt x="31242" y="697806"/>
                  <a:pt x="0" y="666564"/>
                  <a:pt x="0" y="628025"/>
                </a:cubicBezTo>
                <a:lnTo>
                  <a:pt x="0" y="69781"/>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48" tIns="62348" rIns="62348" bIns="62348"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142</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23659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667CCBFA-BFB9-4E9F-B6F6-694D72409F22}" type="slidenum">
              <a:rPr lang="ru-RU" smtClean="0"/>
              <a:pPr>
                <a:defRPr/>
              </a:pPr>
              <a:t>7</a:t>
            </a:fld>
            <a:endParaRPr lang="ru-RU" dirty="0"/>
          </a:p>
        </p:txBody>
      </p:sp>
      <p:sp>
        <p:nvSpPr>
          <p:cNvPr id="11" name="Номер слайда 2"/>
          <p:cNvSpPr txBox="1">
            <a:spLocks/>
          </p:cNvSpPr>
          <p:nvPr/>
        </p:nvSpPr>
        <p:spPr>
          <a:xfrm>
            <a:off x="8748464" y="6308725"/>
            <a:ext cx="395536" cy="412750"/>
          </a:xfrm>
          <a:prstGeom prst="rect">
            <a:avLst/>
          </a:prstGeom>
        </p:spPr>
        <p:txBody>
          <a:bodyPr vert="horz" lIns="91440" tIns="45720" rIns="91440" bIns="45720" rtlCol="0" anchor="ctr"/>
          <a:lstStyle>
            <a:defPPr>
              <a:defRPr lang="ru-RU"/>
            </a:defPPr>
            <a:lvl1pPr algn="r" rtl="0" fontAlgn="auto">
              <a:spcBef>
                <a:spcPts val="0"/>
              </a:spcBef>
              <a:spcAft>
                <a:spcPts val="0"/>
              </a:spcAft>
              <a:defRPr sz="1400" kern="1200" baseline="0">
                <a:solidFill>
                  <a:srgbClr val="A03202"/>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endParaRPr lang="ru-RU" sz="1600" b="1" dirty="0">
              <a:solidFill>
                <a:prstClr val="black"/>
              </a:solidFill>
            </a:endParaRPr>
          </a:p>
        </p:txBody>
      </p:sp>
      <p:graphicFrame>
        <p:nvGraphicFramePr>
          <p:cNvPr id="4" name="Схема 3"/>
          <p:cNvGraphicFramePr/>
          <p:nvPr>
            <p:extLst>
              <p:ext uri="{D42A27DB-BD31-4B8C-83A1-F6EECF244321}">
                <p14:modId xmlns:p14="http://schemas.microsoft.com/office/powerpoint/2010/main" val="829675780"/>
              </p:ext>
            </p:extLst>
          </p:nvPr>
        </p:nvGraphicFramePr>
        <p:xfrm>
          <a:off x="21693" y="1083282"/>
          <a:ext cx="9144000" cy="5832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Скругленный прямоугольник 6"/>
          <p:cNvSpPr/>
          <p:nvPr/>
        </p:nvSpPr>
        <p:spPr>
          <a:xfrm>
            <a:off x="611560" y="1412776"/>
            <a:ext cx="2005020" cy="864096"/>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600" b="1" dirty="0" smtClean="0">
                <a:solidFill>
                  <a:prstClr val="black"/>
                </a:solidFill>
                <a:latin typeface="Times New Roman" panose="02020603050405020304" pitchFamily="18" charset="0"/>
                <a:cs typeface="Times New Roman" panose="02020603050405020304" pitchFamily="18" charset="0"/>
              </a:rPr>
              <a:t>март – июнь</a:t>
            </a:r>
          </a:p>
          <a:p>
            <a:pPr algn="ctr"/>
            <a:r>
              <a:rPr lang="ru-RU" sz="1300" dirty="0">
                <a:solidFill>
                  <a:prstClr val="black"/>
                </a:solidFill>
                <a:latin typeface="Times New Roman" panose="02020603050405020304" pitchFamily="18" charset="0"/>
                <a:cs typeface="Times New Roman" panose="02020603050405020304" pitchFamily="18" charset="0"/>
              </a:rPr>
              <a:t>законодательные, представительные органы </a:t>
            </a:r>
            <a:r>
              <a:rPr lang="ru-RU" sz="1300" dirty="0" smtClean="0">
                <a:solidFill>
                  <a:prstClr val="black"/>
                </a:solidFill>
                <a:latin typeface="Times New Roman" panose="02020603050405020304" pitchFamily="18" charset="0"/>
                <a:cs typeface="Times New Roman" panose="02020603050405020304" pitchFamily="18" charset="0"/>
              </a:rPr>
              <a:t>власти</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9" name="Скругленный прямоугольник 8"/>
          <p:cNvSpPr/>
          <p:nvPr/>
        </p:nvSpPr>
        <p:spPr>
          <a:xfrm>
            <a:off x="6673476" y="1412776"/>
            <a:ext cx="2074988" cy="843114"/>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600" b="1" dirty="0" smtClean="0">
                <a:solidFill>
                  <a:prstClr val="black"/>
                </a:solidFill>
                <a:latin typeface="Times New Roman" panose="02020603050405020304" pitchFamily="18" charset="0"/>
                <a:cs typeface="Times New Roman" panose="02020603050405020304" pitchFamily="18" charset="0"/>
              </a:rPr>
              <a:t>февраль – октябрь</a:t>
            </a:r>
          </a:p>
          <a:p>
            <a:pPr algn="ctr"/>
            <a:r>
              <a:rPr lang="ru-RU" sz="1300" dirty="0">
                <a:solidFill>
                  <a:prstClr val="black"/>
                </a:solidFill>
                <a:latin typeface="Times New Roman" panose="02020603050405020304" pitchFamily="18" charset="0"/>
                <a:cs typeface="Times New Roman" panose="02020603050405020304" pitchFamily="18" charset="0"/>
              </a:rPr>
              <a:t>органы исполнительной </a:t>
            </a:r>
            <a:r>
              <a:rPr lang="ru-RU" sz="1300" dirty="0" smtClean="0">
                <a:solidFill>
                  <a:prstClr val="black"/>
                </a:solidFill>
                <a:latin typeface="Times New Roman" panose="02020603050405020304" pitchFamily="18" charset="0"/>
                <a:cs typeface="Times New Roman" panose="02020603050405020304" pitchFamily="18" charset="0"/>
              </a:rPr>
              <a:t>власти</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12" name="Скругленный прямоугольник 11"/>
          <p:cNvSpPr/>
          <p:nvPr/>
        </p:nvSpPr>
        <p:spPr>
          <a:xfrm>
            <a:off x="7367405" y="3246323"/>
            <a:ext cx="1657364" cy="1082920"/>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600" b="1" dirty="0" smtClean="0">
                <a:solidFill>
                  <a:prstClr val="black"/>
                </a:solidFill>
                <a:latin typeface="Times New Roman" panose="02020603050405020304" pitchFamily="18" charset="0"/>
                <a:cs typeface="Times New Roman" panose="02020603050405020304" pitchFamily="18" charset="0"/>
              </a:rPr>
              <a:t>октябрь – декабрь</a:t>
            </a:r>
          </a:p>
          <a:p>
            <a:pPr algn="ctr"/>
            <a:r>
              <a:rPr lang="ru-RU" sz="1300" dirty="0">
                <a:solidFill>
                  <a:prstClr val="black"/>
                </a:solidFill>
                <a:latin typeface="Times New Roman" panose="02020603050405020304" pitchFamily="18" charset="0"/>
                <a:cs typeface="Times New Roman" panose="02020603050405020304" pitchFamily="18" charset="0"/>
              </a:rPr>
              <a:t>законодательные, представительные органы </a:t>
            </a:r>
            <a:r>
              <a:rPr lang="ru-RU" sz="1300" dirty="0" smtClean="0">
                <a:solidFill>
                  <a:prstClr val="black"/>
                </a:solidFill>
                <a:latin typeface="Times New Roman" panose="02020603050405020304" pitchFamily="18" charset="0"/>
                <a:cs typeface="Times New Roman" panose="02020603050405020304" pitchFamily="18" charset="0"/>
              </a:rPr>
              <a:t>власти</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14" name="Скругленный прямоугольник 13"/>
          <p:cNvSpPr/>
          <p:nvPr/>
        </p:nvSpPr>
        <p:spPr>
          <a:xfrm>
            <a:off x="6403585" y="5767962"/>
            <a:ext cx="2039911" cy="916545"/>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600" b="1" dirty="0" smtClean="0">
                <a:solidFill>
                  <a:prstClr val="black"/>
                </a:solidFill>
                <a:latin typeface="Times New Roman" panose="02020603050405020304" pitchFamily="18" charset="0"/>
                <a:cs typeface="Times New Roman" panose="02020603050405020304" pitchFamily="18" charset="0"/>
              </a:rPr>
              <a:t>декабрь</a:t>
            </a:r>
          </a:p>
          <a:p>
            <a:pPr algn="ctr"/>
            <a:r>
              <a:rPr lang="ru-RU" sz="1300" dirty="0">
                <a:solidFill>
                  <a:prstClr val="black"/>
                </a:solidFill>
                <a:latin typeface="Times New Roman" panose="02020603050405020304" pitchFamily="18" charset="0"/>
                <a:cs typeface="Times New Roman" panose="02020603050405020304" pitchFamily="18" charset="0"/>
              </a:rPr>
              <a:t>законодательные, представительные органы </a:t>
            </a:r>
            <a:r>
              <a:rPr lang="ru-RU" sz="1300" dirty="0" smtClean="0">
                <a:solidFill>
                  <a:prstClr val="black"/>
                </a:solidFill>
                <a:latin typeface="Times New Roman" panose="02020603050405020304" pitchFamily="18" charset="0"/>
                <a:cs typeface="Times New Roman" panose="02020603050405020304" pitchFamily="18" charset="0"/>
              </a:rPr>
              <a:t>власти</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16" name="Скругленный прямоугольник 15"/>
          <p:cNvSpPr/>
          <p:nvPr/>
        </p:nvSpPr>
        <p:spPr>
          <a:xfrm>
            <a:off x="474954" y="5733671"/>
            <a:ext cx="2278232" cy="985128"/>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600" b="1" dirty="0" smtClean="0">
                <a:solidFill>
                  <a:prstClr val="black"/>
                </a:solidFill>
                <a:latin typeface="Times New Roman" panose="02020603050405020304" pitchFamily="18" charset="0"/>
                <a:cs typeface="Times New Roman" panose="02020603050405020304" pitchFamily="18" charset="0"/>
              </a:rPr>
              <a:t>январь – декабрь</a:t>
            </a:r>
          </a:p>
          <a:p>
            <a:pPr algn="ctr"/>
            <a:r>
              <a:rPr lang="ru-RU" sz="1300" dirty="0">
                <a:solidFill>
                  <a:prstClr val="black"/>
                </a:solidFill>
                <a:latin typeface="Times New Roman" panose="02020603050405020304" pitchFamily="18" charset="0"/>
                <a:cs typeface="Times New Roman" panose="02020603050405020304" pitchFamily="18" charset="0"/>
              </a:rPr>
              <a:t>органы исполнительной власти, органы местного </a:t>
            </a:r>
            <a:r>
              <a:rPr lang="ru-RU" sz="1300" dirty="0" smtClean="0">
                <a:solidFill>
                  <a:prstClr val="black"/>
                </a:solidFill>
                <a:latin typeface="Times New Roman" panose="02020603050405020304" pitchFamily="18" charset="0"/>
                <a:cs typeface="Times New Roman" panose="02020603050405020304" pitchFamily="18" charset="0"/>
              </a:rPr>
              <a:t>самоуправления</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18" name="Скругленный прямоугольник 17"/>
          <p:cNvSpPr/>
          <p:nvPr/>
        </p:nvSpPr>
        <p:spPr>
          <a:xfrm>
            <a:off x="174001" y="3246323"/>
            <a:ext cx="1661695" cy="1082920"/>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600" b="1" dirty="0" smtClean="0">
                <a:solidFill>
                  <a:prstClr val="black"/>
                </a:solidFill>
                <a:latin typeface="Times New Roman" panose="02020603050405020304" pitchFamily="18" charset="0"/>
                <a:cs typeface="Times New Roman" panose="02020603050405020304" pitchFamily="18" charset="0"/>
              </a:rPr>
              <a:t>январь – февраль</a:t>
            </a:r>
          </a:p>
          <a:p>
            <a:pPr algn="ctr"/>
            <a:r>
              <a:rPr lang="ru-RU" sz="1300" dirty="0">
                <a:solidFill>
                  <a:prstClr val="black"/>
                </a:solidFill>
                <a:latin typeface="Times New Roman" panose="02020603050405020304" pitchFamily="18" charset="0"/>
                <a:cs typeface="Times New Roman" panose="02020603050405020304" pitchFamily="18" charset="0"/>
              </a:rPr>
              <a:t>органы исполнительной </a:t>
            </a:r>
            <a:r>
              <a:rPr lang="ru-RU" sz="1300" dirty="0" smtClean="0">
                <a:solidFill>
                  <a:prstClr val="black"/>
                </a:solidFill>
                <a:latin typeface="Times New Roman" panose="02020603050405020304" pitchFamily="18" charset="0"/>
                <a:cs typeface="Times New Roman" panose="02020603050405020304" pitchFamily="18" charset="0"/>
              </a:rPr>
              <a:t>власти</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19" name="Скругленный прямоугольник 18"/>
          <p:cNvSpPr/>
          <p:nvPr/>
        </p:nvSpPr>
        <p:spPr>
          <a:xfrm>
            <a:off x="1318937" y="673863"/>
            <a:ext cx="6719609" cy="488377"/>
          </a:xfrm>
          <a:prstGeom prst="roundRect">
            <a:avLst/>
          </a:prstGeom>
          <a:solidFill>
            <a:schemeClr val="accent4">
              <a:lumMod val="60000"/>
              <a:lumOff val="40000"/>
            </a:schemeClr>
          </a:solidFill>
          <a:ln>
            <a:solidFill>
              <a:schemeClr val="accent4">
                <a:lumMod val="75000"/>
              </a:schemeClr>
            </a:solidFill>
          </a:ln>
        </p:spPr>
        <p:style>
          <a:lnRef idx="1">
            <a:schemeClr val="accent3"/>
          </a:lnRef>
          <a:fillRef idx="2">
            <a:schemeClr val="accent3"/>
          </a:fillRef>
          <a:effectRef idx="1">
            <a:schemeClr val="accent3"/>
          </a:effectRef>
          <a:fontRef idx="minor">
            <a:schemeClr val="dk1"/>
          </a:fontRef>
        </p:style>
        <p:txBody>
          <a:bodyPr anchor="ctr"/>
          <a:lstStyle/>
          <a:p>
            <a:pPr>
              <a:spcBef>
                <a:spcPct val="20000"/>
              </a:spcBef>
              <a:buFont typeface="Arial" charset="0"/>
              <a:buNone/>
              <a:defRPr/>
            </a:pPr>
            <a:r>
              <a:rPr lang="ru-RU" sz="1600" b="1" i="1" dirty="0" smtClean="0">
                <a:solidFill>
                  <a:schemeClr val="tx1"/>
                </a:solidFill>
                <a:latin typeface="Times New Roman" panose="02020603050405020304" pitchFamily="18" charset="0"/>
                <a:cs typeface="Times New Roman" panose="02020603050405020304" pitchFamily="18" charset="0"/>
              </a:rPr>
              <a:t>Бюджетный процесс</a:t>
            </a:r>
            <a:r>
              <a:rPr lang="ru-RU" sz="1600" dirty="0" smtClean="0">
                <a:solidFill>
                  <a:schemeClr val="tx1"/>
                </a:solidFill>
                <a:latin typeface="Times New Roman" panose="02020603050405020304" pitchFamily="18" charset="0"/>
                <a:cs typeface="Times New Roman" panose="02020603050405020304" pitchFamily="18" charset="0"/>
              </a:rPr>
              <a:t> – ежегодное формирование и исполнение бюджета</a:t>
            </a:r>
          </a:p>
        </p:txBody>
      </p:sp>
      <p:sp>
        <p:nvSpPr>
          <p:cNvPr id="20" name="Заголовок 1"/>
          <p:cNvSpPr txBox="1">
            <a:spLocks/>
          </p:cNvSpPr>
          <p:nvPr/>
        </p:nvSpPr>
        <p:spPr>
          <a:xfrm>
            <a:off x="259730" y="69850"/>
            <a:ext cx="4572000"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Font typeface="Georgia" pitchFamily="18" charset="0"/>
              <a:buNone/>
            </a:pPr>
            <a:r>
              <a:rPr lang="ru-RU" sz="2400" dirty="0" smtClean="0">
                <a:solidFill>
                  <a:schemeClr val="tx1"/>
                </a:solidFill>
                <a:effectLst/>
                <a:latin typeface="Times New Roman" panose="02020603050405020304" pitchFamily="18" charset="0"/>
                <a:cs typeface="Times New Roman" panose="02020603050405020304" pitchFamily="18" charset="0"/>
              </a:rPr>
              <a:t>Основные термины и понятия</a:t>
            </a:r>
            <a:endParaRPr lang="ru-RU" sz="2400" dirty="0">
              <a:solidFill>
                <a:schemeClr val="tx1"/>
              </a:solidFill>
              <a:effectLst/>
              <a:latin typeface="Times New Roman" panose="02020603050405020304" pitchFamily="18" charset="0"/>
              <a:cs typeface="Times New Roman" panose="02020603050405020304" pitchFamily="18" charset="0"/>
            </a:endParaRPr>
          </a:p>
        </p:txBody>
      </p:sp>
      <p:cxnSp>
        <p:nvCxnSpPr>
          <p:cNvPr id="21" name="Прямая соединительная линия 20"/>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38454111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390405"/>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ru-RU" dirty="0">
              <a:solidFill>
                <a:prstClr val="black"/>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759495"/>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ru-RU"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47780" y="858545"/>
            <a:ext cx="5432332" cy="1922383"/>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600" b="1" i="1" dirty="0" smtClean="0">
                <a:solidFill>
                  <a:prstClr val="black"/>
                </a:solidFill>
                <a:latin typeface="Times New Roman" panose="02020603050405020304" pitchFamily="18" charset="0"/>
                <a:cs typeface="Times New Roman" panose="02020603050405020304" pitchFamily="18" charset="0"/>
              </a:rPr>
              <a:t>Цели </a:t>
            </a:r>
            <a:r>
              <a:rPr lang="ru-RU" sz="1600" b="1" i="1" dirty="0">
                <a:solidFill>
                  <a:prstClr val="black"/>
                </a:solidFill>
                <a:latin typeface="Times New Roman" panose="02020603050405020304" pitchFamily="18" charset="0"/>
                <a:cs typeface="Times New Roman" panose="02020603050405020304" pitchFamily="18" charset="0"/>
              </a:rPr>
              <a:t>программы:</a:t>
            </a:r>
            <a:r>
              <a:rPr lang="ru-RU" sz="1600" dirty="0">
                <a:solidFill>
                  <a:prstClr val="black"/>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Ø"/>
            </a:pPr>
            <a:r>
              <a:rPr lang="ru-RU" sz="1400" dirty="0">
                <a:solidFill>
                  <a:prstClr val="black"/>
                </a:solidFill>
                <a:latin typeface="Times New Roman" panose="02020603050405020304" pitchFamily="18" charset="0"/>
                <a:cs typeface="Times New Roman" panose="02020603050405020304" pitchFamily="18" charset="0"/>
              </a:rPr>
              <a:t>повышение эффективности управления государственным имуществом Чувашской Республики;</a:t>
            </a:r>
          </a:p>
          <a:p>
            <a:pPr marL="285750" indent="-285750" algn="just">
              <a:buFont typeface="Wingdings" panose="05000000000000000000" pitchFamily="2" charset="2"/>
              <a:buChar char="Ø"/>
            </a:pPr>
            <a:r>
              <a:rPr lang="ru-RU" sz="1400" dirty="0">
                <a:solidFill>
                  <a:prstClr val="black"/>
                </a:solidFill>
                <a:latin typeface="Times New Roman" panose="02020603050405020304" pitchFamily="18" charset="0"/>
                <a:cs typeface="Times New Roman" panose="02020603050405020304" pitchFamily="18" charset="0"/>
              </a:rPr>
              <a:t>оптимизация состава и структуры государственного имущества Чувашской Республики;</a:t>
            </a:r>
          </a:p>
          <a:p>
            <a:pPr marL="285750" indent="-285750" algn="just">
              <a:buFont typeface="Wingdings" panose="05000000000000000000" pitchFamily="2" charset="2"/>
              <a:buChar char="Ø"/>
            </a:pPr>
            <a:r>
              <a:rPr lang="ru-RU" sz="1400" dirty="0">
                <a:solidFill>
                  <a:prstClr val="black"/>
                </a:solidFill>
                <a:latin typeface="Times New Roman" panose="02020603050405020304" pitchFamily="18" charset="0"/>
                <a:cs typeface="Times New Roman" panose="02020603050405020304" pitchFamily="18" charset="0"/>
              </a:rPr>
              <a:t>обеспечение эффективного функционирования </a:t>
            </a:r>
            <a:r>
              <a:rPr lang="ru-RU" sz="1400" dirty="0" smtClean="0">
                <a:solidFill>
                  <a:prstClr val="black"/>
                </a:solidFill>
                <a:latin typeface="Times New Roman" panose="02020603050405020304" pitchFamily="18" charset="0"/>
                <a:cs typeface="Times New Roman" panose="02020603050405020304" pitchFamily="18" charset="0"/>
              </a:rPr>
              <a:t>государственного </a:t>
            </a:r>
            <a:r>
              <a:rPr lang="ru-RU" sz="1400" dirty="0">
                <a:solidFill>
                  <a:prstClr val="black"/>
                </a:solidFill>
                <a:latin typeface="Times New Roman" panose="02020603050405020304" pitchFamily="18" charset="0"/>
                <a:cs typeface="Times New Roman" panose="02020603050405020304" pitchFamily="18" charset="0"/>
              </a:rPr>
              <a:t>сектора экономики Чувашской </a:t>
            </a:r>
            <a:r>
              <a:rPr lang="ru-RU" sz="1400" dirty="0" smtClean="0">
                <a:solidFill>
                  <a:prstClr val="black"/>
                </a:solidFill>
                <a:latin typeface="Times New Roman" panose="02020603050405020304" pitchFamily="18" charset="0"/>
                <a:cs typeface="Times New Roman" panose="02020603050405020304" pitchFamily="18" charset="0"/>
              </a:rPr>
              <a:t>Республики</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59728" y="2996952"/>
            <a:ext cx="4507516" cy="323165"/>
          </a:xfrm>
          <a:prstGeom prst="rect">
            <a:avLst/>
          </a:prstGeom>
          <a:noFill/>
        </p:spPr>
        <p:txBody>
          <a:bodyPr wrap="none" rtlCol="0">
            <a:spAutoFit/>
          </a:bodyPr>
          <a:lstStyle/>
          <a:p>
            <a:pPr fontAlgn="base">
              <a:spcBef>
                <a:spcPct val="0"/>
              </a:spcBef>
              <a:spcAft>
                <a:spcPct val="0"/>
              </a:spcAft>
            </a:pPr>
            <a:r>
              <a:rPr lang="ru-RU" sz="1500" b="1" dirty="0">
                <a:solidFill>
                  <a:prstClr val="black"/>
                </a:solidFill>
                <a:latin typeface="Times New Roman" panose="02020603050405020304" pitchFamily="18" charset="0"/>
                <a:cs typeface="Times New Roman" panose="02020603050405020304" pitchFamily="18" charset="0"/>
              </a:rPr>
              <a:t>Расходы республиканского бюджета, млн. </a:t>
            </a:r>
            <a:r>
              <a:rPr lang="ru-RU" sz="1500" b="1" dirty="0" smtClean="0">
                <a:solidFill>
                  <a:prstClr val="black"/>
                </a:solidFill>
                <a:latin typeface="Times New Roman" panose="02020603050405020304" pitchFamily="18" charset="0"/>
                <a:cs typeface="Times New Roman" panose="02020603050405020304" pitchFamily="18" charset="0"/>
              </a:rPr>
              <a:t>рублей.</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7" name="Номер слайда 6"/>
          <p:cNvSpPr>
            <a:spLocks noGrp="1"/>
          </p:cNvSpPr>
          <p:nvPr>
            <p:ph type="sldNum" sz="quarter" idx="12"/>
          </p:nvPr>
        </p:nvSpPr>
        <p:spPr>
          <a:xfrm>
            <a:off x="8122166" y="6525344"/>
            <a:ext cx="1031571" cy="300307"/>
          </a:xfrm>
        </p:spPr>
        <p:txBody>
          <a:bodyPr/>
          <a:lstStyle/>
          <a:p>
            <a:pPr>
              <a:defRPr/>
            </a:pPr>
            <a:r>
              <a:rPr lang="ru-RU" dirty="0" smtClean="0">
                <a:solidFill>
                  <a:prstClr val="black"/>
                </a:solidFill>
              </a:rPr>
              <a:t>70</a:t>
            </a:r>
            <a:endParaRPr lang="ru-RU" dirty="0">
              <a:solidFill>
                <a:prstClr val="black"/>
              </a:solidFill>
            </a:endParaRPr>
          </a:p>
        </p:txBody>
      </p:sp>
      <p:sp>
        <p:nvSpPr>
          <p:cNvPr id="3" name="Полилиния 2"/>
          <p:cNvSpPr/>
          <p:nvPr/>
        </p:nvSpPr>
        <p:spPr>
          <a:xfrm>
            <a:off x="4601217" y="3501008"/>
            <a:ext cx="4381866" cy="501879"/>
          </a:xfrm>
          <a:custGeom>
            <a:avLst/>
            <a:gdLst>
              <a:gd name="connsiteX0" fmla="*/ 0 w 3828284"/>
              <a:gd name="connsiteY0" fmla="*/ 43510 h 435104"/>
              <a:gd name="connsiteX1" fmla="*/ 43510 w 3828284"/>
              <a:gd name="connsiteY1" fmla="*/ 0 h 435104"/>
              <a:gd name="connsiteX2" fmla="*/ 3784774 w 3828284"/>
              <a:gd name="connsiteY2" fmla="*/ 0 h 435104"/>
              <a:gd name="connsiteX3" fmla="*/ 3828284 w 3828284"/>
              <a:gd name="connsiteY3" fmla="*/ 43510 h 435104"/>
              <a:gd name="connsiteX4" fmla="*/ 3828284 w 3828284"/>
              <a:gd name="connsiteY4" fmla="*/ 391594 h 435104"/>
              <a:gd name="connsiteX5" fmla="*/ 3784774 w 3828284"/>
              <a:gd name="connsiteY5" fmla="*/ 435104 h 435104"/>
              <a:gd name="connsiteX6" fmla="*/ 43510 w 3828284"/>
              <a:gd name="connsiteY6" fmla="*/ 435104 h 435104"/>
              <a:gd name="connsiteX7" fmla="*/ 0 w 3828284"/>
              <a:gd name="connsiteY7" fmla="*/ 391594 h 435104"/>
              <a:gd name="connsiteX8" fmla="*/ 0 w 3828284"/>
              <a:gd name="connsiteY8" fmla="*/ 43510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8284" h="435104">
                <a:moveTo>
                  <a:pt x="0" y="43510"/>
                </a:moveTo>
                <a:cubicBezTo>
                  <a:pt x="0" y="19480"/>
                  <a:pt x="19480" y="0"/>
                  <a:pt x="43510" y="0"/>
                </a:cubicBezTo>
                <a:lnTo>
                  <a:pt x="3784774" y="0"/>
                </a:lnTo>
                <a:cubicBezTo>
                  <a:pt x="3808804" y="0"/>
                  <a:pt x="3828284" y="19480"/>
                  <a:pt x="3828284" y="43510"/>
                </a:cubicBezTo>
                <a:lnTo>
                  <a:pt x="3828284" y="391594"/>
                </a:lnTo>
                <a:cubicBezTo>
                  <a:pt x="3828284" y="415624"/>
                  <a:pt x="3808804" y="435104"/>
                  <a:pt x="3784774" y="435104"/>
                </a:cubicBezTo>
                <a:lnTo>
                  <a:pt x="43510" y="435104"/>
                </a:lnTo>
                <a:cubicBezTo>
                  <a:pt x="19480" y="435104"/>
                  <a:pt x="0" y="415624"/>
                  <a:pt x="0" y="391594"/>
                </a:cubicBezTo>
                <a:lnTo>
                  <a:pt x="0" y="4351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084" tIns="66084" rIns="66084" bIns="66084" numCol="1" spcCol="1270" anchor="ctr" anchorCtr="0">
            <a:noAutofit/>
          </a:bodyPr>
          <a:lstStyle/>
          <a:p>
            <a:pPr algn="ctr" defTabSz="622300" fontAlgn="base">
              <a:lnSpc>
                <a:spcPct val="90000"/>
              </a:lnSpc>
              <a:spcBef>
                <a:spcPct val="0"/>
              </a:spcBef>
              <a:spcAft>
                <a:spcPct val="35000"/>
              </a:spcAft>
            </a:pPr>
            <a:r>
              <a:rPr lang="ru-RU" sz="1400" b="1" i="1" dirty="0">
                <a:solidFill>
                  <a:prstClr val="black"/>
                </a:solidFill>
                <a:latin typeface="Times New Roman" panose="02020603050405020304" pitchFamily="18" charset="0"/>
                <a:cs typeface="Times New Roman" panose="02020603050405020304" pitchFamily="18" charset="0"/>
              </a:rPr>
              <a:t>Расходы в разрезе </a:t>
            </a:r>
            <a:r>
              <a:rPr lang="ru-RU" sz="1400" b="1" i="1" dirty="0" smtClean="0">
                <a:solidFill>
                  <a:prstClr val="black"/>
                </a:solidFill>
                <a:latin typeface="Times New Roman" panose="02020603050405020304" pitchFamily="18" charset="0"/>
                <a:cs typeface="Times New Roman" panose="02020603050405020304" pitchFamily="18" charset="0"/>
              </a:rPr>
              <a:t>подпрограмм в 2021 году, </a:t>
            </a:r>
            <a:r>
              <a:rPr lang="ru-RU" sz="1400" b="1" i="1" dirty="0">
                <a:solidFill>
                  <a:prstClr val="black"/>
                </a:solidFill>
                <a:latin typeface="Times New Roman" panose="02020603050405020304" pitchFamily="18" charset="0"/>
                <a:cs typeface="Times New Roman" panose="02020603050405020304" pitchFamily="18" charset="0"/>
              </a:rPr>
              <a:t>млн. </a:t>
            </a:r>
            <a:r>
              <a:rPr lang="ru-RU" sz="1400" b="1" i="1" dirty="0" smtClean="0">
                <a:solidFill>
                  <a:prstClr val="black"/>
                </a:solidFill>
                <a:latin typeface="Times New Roman" panose="02020603050405020304" pitchFamily="18" charset="0"/>
                <a:cs typeface="Times New Roman" panose="02020603050405020304" pitchFamily="18" charset="0"/>
              </a:rPr>
              <a:t>рублей</a:t>
            </a:r>
            <a:endParaRPr lang="ru-RU" sz="1400" b="1" i="1" dirty="0">
              <a:solidFill>
                <a:prstClr val="black"/>
              </a:solidFill>
              <a:latin typeface="Times New Roman" panose="02020603050405020304" pitchFamily="18" charset="0"/>
              <a:cs typeface="Times New Roman" panose="02020603050405020304" pitchFamily="18" charset="0"/>
            </a:endParaRPr>
          </a:p>
        </p:txBody>
      </p:sp>
      <p:sp>
        <p:nvSpPr>
          <p:cNvPr id="4" name="Полилиния 3"/>
          <p:cNvSpPr/>
          <p:nvPr/>
        </p:nvSpPr>
        <p:spPr>
          <a:xfrm>
            <a:off x="4601217" y="4077072"/>
            <a:ext cx="2491063" cy="360000"/>
          </a:xfrm>
          <a:custGeom>
            <a:avLst/>
            <a:gdLst>
              <a:gd name="connsiteX0" fmla="*/ 0 w 2092791"/>
              <a:gd name="connsiteY0" fmla="*/ 40219 h 402193"/>
              <a:gd name="connsiteX1" fmla="*/ 40219 w 2092791"/>
              <a:gd name="connsiteY1" fmla="*/ 0 h 402193"/>
              <a:gd name="connsiteX2" fmla="*/ 2052572 w 2092791"/>
              <a:gd name="connsiteY2" fmla="*/ 0 h 402193"/>
              <a:gd name="connsiteX3" fmla="*/ 2092791 w 2092791"/>
              <a:gd name="connsiteY3" fmla="*/ 40219 h 402193"/>
              <a:gd name="connsiteX4" fmla="*/ 2092791 w 2092791"/>
              <a:gd name="connsiteY4" fmla="*/ 361974 h 402193"/>
              <a:gd name="connsiteX5" fmla="*/ 2052572 w 2092791"/>
              <a:gd name="connsiteY5" fmla="*/ 402193 h 402193"/>
              <a:gd name="connsiteX6" fmla="*/ 40219 w 2092791"/>
              <a:gd name="connsiteY6" fmla="*/ 402193 h 402193"/>
              <a:gd name="connsiteX7" fmla="*/ 0 w 2092791"/>
              <a:gd name="connsiteY7" fmla="*/ 361974 h 402193"/>
              <a:gd name="connsiteX8" fmla="*/ 0 w 2092791"/>
              <a:gd name="connsiteY8" fmla="*/ 40219 h 40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2791" h="402193">
                <a:moveTo>
                  <a:pt x="0" y="40219"/>
                </a:moveTo>
                <a:cubicBezTo>
                  <a:pt x="0" y="18007"/>
                  <a:pt x="18007" y="0"/>
                  <a:pt x="40219" y="0"/>
                </a:cubicBezTo>
                <a:lnTo>
                  <a:pt x="2052572" y="0"/>
                </a:lnTo>
                <a:cubicBezTo>
                  <a:pt x="2074784" y="0"/>
                  <a:pt x="2092791" y="18007"/>
                  <a:pt x="2092791" y="40219"/>
                </a:cubicBezTo>
                <a:lnTo>
                  <a:pt x="2092791" y="361974"/>
                </a:lnTo>
                <a:cubicBezTo>
                  <a:pt x="2092791" y="384186"/>
                  <a:pt x="2074784" y="402193"/>
                  <a:pt x="2052572" y="402193"/>
                </a:cubicBezTo>
                <a:lnTo>
                  <a:pt x="40219" y="402193"/>
                </a:lnTo>
                <a:cubicBezTo>
                  <a:pt x="18007" y="402193"/>
                  <a:pt x="0" y="384186"/>
                  <a:pt x="0" y="361974"/>
                </a:cubicBezTo>
                <a:lnTo>
                  <a:pt x="0" y="4021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120" tIns="65120" rIns="65120" bIns="65120" numCol="1" spcCol="1270" anchor="ctr" anchorCtr="0">
            <a:noAutofit/>
          </a:bodyPr>
          <a:lstStyle/>
          <a:p>
            <a:pPr algn="ctr" defTabSz="622300" fontAlgn="base">
              <a:lnSpc>
                <a:spcPct val="90000"/>
              </a:lnSpc>
              <a:spcBef>
                <a:spcPct val="0"/>
              </a:spcBef>
              <a:spcAft>
                <a:spcPct val="35000"/>
              </a:spcAft>
            </a:pPr>
            <a:r>
              <a:rPr lang="ru-RU" sz="1400" b="1" dirty="0">
                <a:solidFill>
                  <a:prstClr val="black"/>
                </a:solidFill>
                <a:latin typeface="Times New Roman" panose="02020603050405020304" pitchFamily="18" charset="0"/>
                <a:cs typeface="Times New Roman" panose="02020603050405020304" pitchFamily="18" charset="0"/>
              </a:rPr>
              <a:t>Подпрограмма</a:t>
            </a:r>
          </a:p>
        </p:txBody>
      </p:sp>
      <p:sp>
        <p:nvSpPr>
          <p:cNvPr id="10" name="Полилиния 9"/>
          <p:cNvSpPr/>
          <p:nvPr/>
        </p:nvSpPr>
        <p:spPr>
          <a:xfrm>
            <a:off x="4601217" y="4547137"/>
            <a:ext cx="2509370" cy="432000"/>
          </a:xfrm>
          <a:custGeom>
            <a:avLst/>
            <a:gdLst>
              <a:gd name="connsiteX0" fmla="*/ 0 w 2109407"/>
              <a:gd name="connsiteY0" fmla="*/ 55259 h 552593"/>
              <a:gd name="connsiteX1" fmla="*/ 55259 w 2109407"/>
              <a:gd name="connsiteY1" fmla="*/ 0 h 552593"/>
              <a:gd name="connsiteX2" fmla="*/ 2054148 w 2109407"/>
              <a:gd name="connsiteY2" fmla="*/ 0 h 552593"/>
              <a:gd name="connsiteX3" fmla="*/ 2109407 w 2109407"/>
              <a:gd name="connsiteY3" fmla="*/ 55259 h 552593"/>
              <a:gd name="connsiteX4" fmla="*/ 2109407 w 2109407"/>
              <a:gd name="connsiteY4" fmla="*/ 497334 h 552593"/>
              <a:gd name="connsiteX5" fmla="*/ 2054148 w 2109407"/>
              <a:gd name="connsiteY5" fmla="*/ 552593 h 552593"/>
              <a:gd name="connsiteX6" fmla="*/ 55259 w 2109407"/>
              <a:gd name="connsiteY6" fmla="*/ 552593 h 552593"/>
              <a:gd name="connsiteX7" fmla="*/ 0 w 2109407"/>
              <a:gd name="connsiteY7" fmla="*/ 497334 h 552593"/>
              <a:gd name="connsiteX8" fmla="*/ 0 w 2109407"/>
              <a:gd name="connsiteY8" fmla="*/ 55259 h 55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9407" h="552593">
                <a:moveTo>
                  <a:pt x="0" y="55259"/>
                </a:moveTo>
                <a:cubicBezTo>
                  <a:pt x="0" y="24740"/>
                  <a:pt x="24740" y="0"/>
                  <a:pt x="55259" y="0"/>
                </a:cubicBezTo>
                <a:lnTo>
                  <a:pt x="2054148" y="0"/>
                </a:lnTo>
                <a:cubicBezTo>
                  <a:pt x="2084667" y="0"/>
                  <a:pt x="2109407" y="24740"/>
                  <a:pt x="2109407" y="55259"/>
                </a:cubicBezTo>
                <a:lnTo>
                  <a:pt x="2109407" y="497334"/>
                </a:lnTo>
                <a:cubicBezTo>
                  <a:pt x="2109407" y="527853"/>
                  <a:pt x="2084667" y="552593"/>
                  <a:pt x="2054148" y="552593"/>
                </a:cubicBezTo>
                <a:lnTo>
                  <a:pt x="55259" y="552593"/>
                </a:lnTo>
                <a:cubicBezTo>
                  <a:pt x="24740" y="552593"/>
                  <a:pt x="0" y="527853"/>
                  <a:pt x="0" y="497334"/>
                </a:cubicBezTo>
                <a:lnTo>
                  <a:pt x="0" y="5525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1905" tIns="61905" rIns="61905" bIns="61905" numCol="1" spcCol="1270" anchor="ctr" anchorCtr="0">
            <a:noAutofit/>
          </a:bodyPr>
          <a:lstStyle/>
          <a:p>
            <a:pPr algn="ctr" defTabSz="53340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Управление государственным </a:t>
            </a:r>
            <a:r>
              <a:rPr lang="ru-RU" sz="1200" dirty="0">
                <a:solidFill>
                  <a:prstClr val="black"/>
                </a:solidFill>
                <a:latin typeface="Times New Roman" panose="02020603050405020304" pitchFamily="18" charset="0"/>
                <a:cs typeface="Times New Roman" panose="02020603050405020304" pitchFamily="18" charset="0"/>
              </a:rPr>
              <a:t>имуществом Чувашской </a:t>
            </a:r>
            <a:r>
              <a:rPr lang="ru-RU" sz="1200" dirty="0" smtClean="0">
                <a:solidFill>
                  <a:prstClr val="black"/>
                </a:solidFill>
                <a:latin typeface="Times New Roman" panose="02020603050405020304" pitchFamily="18" charset="0"/>
                <a:cs typeface="Times New Roman" panose="02020603050405020304" pitchFamily="18" charset="0"/>
              </a:rPr>
              <a:t>Республики</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1" name="Полилиния 10"/>
          <p:cNvSpPr/>
          <p:nvPr/>
        </p:nvSpPr>
        <p:spPr>
          <a:xfrm>
            <a:off x="4601217" y="5052193"/>
            <a:ext cx="2525450" cy="684000"/>
          </a:xfrm>
          <a:custGeom>
            <a:avLst/>
            <a:gdLst>
              <a:gd name="connsiteX0" fmla="*/ 0 w 2123999"/>
              <a:gd name="connsiteY0" fmla="*/ 36961 h 369613"/>
              <a:gd name="connsiteX1" fmla="*/ 36961 w 2123999"/>
              <a:gd name="connsiteY1" fmla="*/ 0 h 369613"/>
              <a:gd name="connsiteX2" fmla="*/ 2087038 w 2123999"/>
              <a:gd name="connsiteY2" fmla="*/ 0 h 369613"/>
              <a:gd name="connsiteX3" fmla="*/ 2123999 w 2123999"/>
              <a:gd name="connsiteY3" fmla="*/ 36961 h 369613"/>
              <a:gd name="connsiteX4" fmla="*/ 2123999 w 2123999"/>
              <a:gd name="connsiteY4" fmla="*/ 332652 h 369613"/>
              <a:gd name="connsiteX5" fmla="*/ 2087038 w 2123999"/>
              <a:gd name="connsiteY5" fmla="*/ 369613 h 369613"/>
              <a:gd name="connsiteX6" fmla="*/ 36961 w 2123999"/>
              <a:gd name="connsiteY6" fmla="*/ 369613 h 369613"/>
              <a:gd name="connsiteX7" fmla="*/ 0 w 2123999"/>
              <a:gd name="connsiteY7" fmla="*/ 332652 h 369613"/>
              <a:gd name="connsiteX8" fmla="*/ 0 w 2123999"/>
              <a:gd name="connsiteY8" fmla="*/ 36961 h 36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999" h="369613">
                <a:moveTo>
                  <a:pt x="0" y="36961"/>
                </a:moveTo>
                <a:cubicBezTo>
                  <a:pt x="0" y="16548"/>
                  <a:pt x="16548" y="0"/>
                  <a:pt x="36961" y="0"/>
                </a:cubicBezTo>
                <a:lnTo>
                  <a:pt x="2087038" y="0"/>
                </a:lnTo>
                <a:cubicBezTo>
                  <a:pt x="2107451" y="0"/>
                  <a:pt x="2123999" y="16548"/>
                  <a:pt x="2123999" y="36961"/>
                </a:cubicBezTo>
                <a:lnTo>
                  <a:pt x="2123999" y="332652"/>
                </a:lnTo>
                <a:cubicBezTo>
                  <a:pt x="2123999" y="353065"/>
                  <a:pt x="2107451" y="369613"/>
                  <a:pt x="2087038" y="369613"/>
                </a:cubicBezTo>
                <a:lnTo>
                  <a:pt x="36961" y="369613"/>
                </a:lnTo>
                <a:cubicBezTo>
                  <a:pt x="16548" y="369613"/>
                  <a:pt x="0" y="353065"/>
                  <a:pt x="0" y="332652"/>
                </a:cubicBezTo>
                <a:lnTo>
                  <a:pt x="0" y="3696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6546" tIns="56546" rIns="56546" bIns="56546" numCol="1" spcCol="1270" anchor="ctr" anchorCtr="0">
            <a:noAutofit/>
          </a:bodyPr>
          <a:lstStyle/>
          <a:p>
            <a:pPr algn="ctr" defTabSz="533400">
              <a:lnSpc>
                <a:spcPct val="90000"/>
              </a:lnSpc>
              <a:spcAft>
                <a:spcPct val="35000"/>
              </a:spcAft>
            </a:pPr>
            <a:r>
              <a:rPr lang="ru-RU" sz="1200" dirty="0">
                <a:solidFill>
                  <a:prstClr val="black"/>
                </a:solidFill>
                <a:latin typeface="Times New Roman" panose="02020603050405020304" pitchFamily="18" charset="0"/>
                <a:cs typeface="Times New Roman" panose="02020603050405020304" pitchFamily="18" charset="0"/>
              </a:rPr>
              <a:t>Формирование </a:t>
            </a:r>
            <a:r>
              <a:rPr lang="ru-RU" sz="1200" dirty="0" smtClean="0">
                <a:solidFill>
                  <a:prstClr val="black"/>
                </a:solidFill>
                <a:latin typeface="Times New Roman" panose="02020603050405020304" pitchFamily="18" charset="0"/>
                <a:cs typeface="Times New Roman" panose="02020603050405020304" pitchFamily="18" charset="0"/>
              </a:rPr>
              <a:t>эффективного государственного </a:t>
            </a:r>
            <a:r>
              <a:rPr lang="ru-RU" sz="1200" dirty="0">
                <a:solidFill>
                  <a:prstClr val="black"/>
                </a:solidFill>
                <a:latin typeface="Times New Roman" panose="02020603050405020304" pitchFamily="18" charset="0"/>
                <a:cs typeface="Times New Roman" panose="02020603050405020304" pitchFamily="18" charset="0"/>
              </a:rPr>
              <a:t>сектора </a:t>
            </a:r>
            <a:r>
              <a:rPr lang="ru-RU" sz="1200" dirty="0" smtClean="0">
                <a:solidFill>
                  <a:prstClr val="black"/>
                </a:solidFill>
                <a:latin typeface="Times New Roman" panose="02020603050405020304" pitchFamily="18" charset="0"/>
                <a:cs typeface="Times New Roman" panose="02020603050405020304" pitchFamily="18" charset="0"/>
              </a:rPr>
              <a:t>экономики </a:t>
            </a:r>
            <a:r>
              <a:rPr lang="ru-RU" sz="1200" dirty="0">
                <a:solidFill>
                  <a:prstClr val="black"/>
                </a:solidFill>
                <a:latin typeface="Times New Roman" panose="02020603050405020304" pitchFamily="18" charset="0"/>
                <a:cs typeface="Times New Roman" panose="02020603050405020304" pitchFamily="18" charset="0"/>
              </a:rPr>
              <a:t>Чувашской </a:t>
            </a:r>
            <a:r>
              <a:rPr lang="ru-RU" sz="1200" dirty="0" smtClean="0">
                <a:solidFill>
                  <a:prstClr val="black"/>
                </a:solidFill>
                <a:latin typeface="Times New Roman" panose="02020603050405020304" pitchFamily="18" charset="0"/>
                <a:cs typeface="Times New Roman" panose="02020603050405020304" pitchFamily="18" charset="0"/>
              </a:rPr>
              <a:t>Республики</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9" name="Полилиния 18"/>
          <p:cNvSpPr/>
          <p:nvPr/>
        </p:nvSpPr>
        <p:spPr>
          <a:xfrm>
            <a:off x="8252987" y="4077072"/>
            <a:ext cx="720000" cy="360000"/>
          </a:xfrm>
          <a:custGeom>
            <a:avLst/>
            <a:gdLst>
              <a:gd name="connsiteX0" fmla="*/ 0 w 655572"/>
              <a:gd name="connsiteY0" fmla="*/ 39641 h 396411"/>
              <a:gd name="connsiteX1" fmla="*/ 39641 w 655572"/>
              <a:gd name="connsiteY1" fmla="*/ 0 h 396411"/>
              <a:gd name="connsiteX2" fmla="*/ 615931 w 655572"/>
              <a:gd name="connsiteY2" fmla="*/ 0 h 396411"/>
              <a:gd name="connsiteX3" fmla="*/ 655572 w 655572"/>
              <a:gd name="connsiteY3" fmla="*/ 39641 h 396411"/>
              <a:gd name="connsiteX4" fmla="*/ 655572 w 655572"/>
              <a:gd name="connsiteY4" fmla="*/ 356770 h 396411"/>
              <a:gd name="connsiteX5" fmla="*/ 615931 w 655572"/>
              <a:gd name="connsiteY5" fmla="*/ 396411 h 396411"/>
              <a:gd name="connsiteX6" fmla="*/ 39641 w 655572"/>
              <a:gd name="connsiteY6" fmla="*/ 396411 h 396411"/>
              <a:gd name="connsiteX7" fmla="*/ 0 w 655572"/>
              <a:gd name="connsiteY7" fmla="*/ 356770 h 396411"/>
              <a:gd name="connsiteX8" fmla="*/ 0 w 655572"/>
              <a:gd name="connsiteY8" fmla="*/ 39641 h 39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72" h="396411">
                <a:moveTo>
                  <a:pt x="0" y="39641"/>
                </a:moveTo>
                <a:cubicBezTo>
                  <a:pt x="0" y="17748"/>
                  <a:pt x="17748" y="0"/>
                  <a:pt x="39641" y="0"/>
                </a:cubicBezTo>
                <a:lnTo>
                  <a:pt x="615931" y="0"/>
                </a:lnTo>
                <a:cubicBezTo>
                  <a:pt x="637824" y="0"/>
                  <a:pt x="655572" y="17748"/>
                  <a:pt x="655572" y="39641"/>
                </a:cubicBezTo>
                <a:lnTo>
                  <a:pt x="655572" y="356770"/>
                </a:lnTo>
                <a:cubicBezTo>
                  <a:pt x="655572" y="378663"/>
                  <a:pt x="637824" y="396411"/>
                  <a:pt x="615931" y="396411"/>
                </a:cubicBezTo>
                <a:lnTo>
                  <a:pt x="39641" y="396411"/>
                </a:lnTo>
                <a:cubicBezTo>
                  <a:pt x="17748" y="396411"/>
                  <a:pt x="0" y="378663"/>
                  <a:pt x="0" y="356770"/>
                </a:cubicBezTo>
                <a:lnTo>
                  <a:pt x="0" y="3964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30" tIns="57330" rIns="57330" bIns="57330" numCol="1" spcCol="1270" anchor="ctr" anchorCtr="0">
            <a:noAutofit/>
          </a:bodyPr>
          <a:lstStyle/>
          <a:p>
            <a:pPr algn="ctr" defTabSz="5334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8252987" y="4547137"/>
            <a:ext cx="720000" cy="432000"/>
          </a:xfrm>
          <a:custGeom>
            <a:avLst/>
            <a:gdLst>
              <a:gd name="connsiteX0" fmla="*/ 0 w 655567"/>
              <a:gd name="connsiteY0" fmla="*/ 55497 h 554966"/>
              <a:gd name="connsiteX1" fmla="*/ 55497 w 655567"/>
              <a:gd name="connsiteY1" fmla="*/ 0 h 554966"/>
              <a:gd name="connsiteX2" fmla="*/ 600070 w 655567"/>
              <a:gd name="connsiteY2" fmla="*/ 0 h 554966"/>
              <a:gd name="connsiteX3" fmla="*/ 655567 w 655567"/>
              <a:gd name="connsiteY3" fmla="*/ 55497 h 554966"/>
              <a:gd name="connsiteX4" fmla="*/ 655567 w 655567"/>
              <a:gd name="connsiteY4" fmla="*/ 499469 h 554966"/>
              <a:gd name="connsiteX5" fmla="*/ 600070 w 655567"/>
              <a:gd name="connsiteY5" fmla="*/ 554966 h 554966"/>
              <a:gd name="connsiteX6" fmla="*/ 55497 w 655567"/>
              <a:gd name="connsiteY6" fmla="*/ 554966 h 554966"/>
              <a:gd name="connsiteX7" fmla="*/ 0 w 655567"/>
              <a:gd name="connsiteY7" fmla="*/ 499469 h 554966"/>
              <a:gd name="connsiteX8" fmla="*/ 0 w 655567"/>
              <a:gd name="connsiteY8" fmla="*/ 55497 h 55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67" h="554966">
                <a:moveTo>
                  <a:pt x="0" y="55497"/>
                </a:moveTo>
                <a:cubicBezTo>
                  <a:pt x="0" y="24847"/>
                  <a:pt x="24847" y="0"/>
                  <a:pt x="55497" y="0"/>
                </a:cubicBezTo>
                <a:lnTo>
                  <a:pt x="600070" y="0"/>
                </a:lnTo>
                <a:cubicBezTo>
                  <a:pt x="630720" y="0"/>
                  <a:pt x="655567" y="24847"/>
                  <a:pt x="655567" y="55497"/>
                </a:cubicBezTo>
                <a:lnTo>
                  <a:pt x="655567" y="499469"/>
                </a:lnTo>
                <a:cubicBezTo>
                  <a:pt x="655567" y="530119"/>
                  <a:pt x="630720" y="554966"/>
                  <a:pt x="600070" y="554966"/>
                </a:cubicBezTo>
                <a:lnTo>
                  <a:pt x="55497" y="554966"/>
                </a:lnTo>
                <a:cubicBezTo>
                  <a:pt x="24847" y="554966"/>
                  <a:pt x="0" y="530119"/>
                  <a:pt x="0" y="499469"/>
                </a:cubicBezTo>
                <a:lnTo>
                  <a:pt x="0" y="554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1974" tIns="61974" rIns="61974" bIns="61974" numCol="1" spcCol="1270" anchor="ctr" anchorCtr="0">
            <a:noAutofit/>
          </a:bodyPr>
          <a:lstStyle/>
          <a:p>
            <a:pPr algn="ctr" defTabSz="533400" fontAlgn="base">
              <a:lnSpc>
                <a:spcPct val="90000"/>
              </a:lnSpc>
              <a:spcBef>
                <a:spcPct val="0"/>
              </a:spcBef>
              <a:spcAft>
                <a:spcPct val="35000"/>
              </a:spcAft>
            </a:pPr>
            <a:r>
              <a:rPr lang="en-US" sz="1200" dirty="0" smtClean="0">
                <a:solidFill>
                  <a:prstClr val="black"/>
                </a:solidFill>
                <a:latin typeface="Times New Roman" panose="02020603050405020304" pitchFamily="18" charset="0"/>
                <a:cs typeface="Times New Roman" panose="02020603050405020304" pitchFamily="18" charset="0"/>
              </a:rPr>
              <a:t>12,</a:t>
            </a:r>
            <a:r>
              <a:rPr lang="ru-RU" sz="1200" dirty="0" smtClean="0">
                <a:solidFill>
                  <a:prstClr val="black"/>
                </a:solidFill>
                <a:latin typeface="Times New Roman" panose="02020603050405020304" pitchFamily="18" charset="0"/>
                <a:cs typeface="Times New Roman" panose="02020603050405020304" pitchFamily="18" charset="0"/>
              </a:rPr>
              <a:t>7</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8252987" y="5052193"/>
            <a:ext cx="720000" cy="684000"/>
          </a:xfrm>
          <a:custGeom>
            <a:avLst/>
            <a:gdLst>
              <a:gd name="connsiteX0" fmla="*/ 0 w 660747"/>
              <a:gd name="connsiteY0" fmla="*/ 39599 h 395993"/>
              <a:gd name="connsiteX1" fmla="*/ 39599 w 660747"/>
              <a:gd name="connsiteY1" fmla="*/ 0 h 395993"/>
              <a:gd name="connsiteX2" fmla="*/ 621148 w 660747"/>
              <a:gd name="connsiteY2" fmla="*/ 0 h 395993"/>
              <a:gd name="connsiteX3" fmla="*/ 660747 w 660747"/>
              <a:gd name="connsiteY3" fmla="*/ 39599 h 395993"/>
              <a:gd name="connsiteX4" fmla="*/ 660747 w 660747"/>
              <a:gd name="connsiteY4" fmla="*/ 356394 h 395993"/>
              <a:gd name="connsiteX5" fmla="*/ 621148 w 660747"/>
              <a:gd name="connsiteY5" fmla="*/ 395993 h 395993"/>
              <a:gd name="connsiteX6" fmla="*/ 39599 w 660747"/>
              <a:gd name="connsiteY6" fmla="*/ 395993 h 395993"/>
              <a:gd name="connsiteX7" fmla="*/ 0 w 660747"/>
              <a:gd name="connsiteY7" fmla="*/ 356394 h 395993"/>
              <a:gd name="connsiteX8" fmla="*/ 0 w 660747"/>
              <a:gd name="connsiteY8" fmla="*/ 39599 h 39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747" h="395993">
                <a:moveTo>
                  <a:pt x="0" y="39599"/>
                </a:moveTo>
                <a:cubicBezTo>
                  <a:pt x="0" y="17729"/>
                  <a:pt x="17729" y="0"/>
                  <a:pt x="39599" y="0"/>
                </a:cubicBezTo>
                <a:lnTo>
                  <a:pt x="621148" y="0"/>
                </a:lnTo>
                <a:cubicBezTo>
                  <a:pt x="643018" y="0"/>
                  <a:pt x="660747" y="17729"/>
                  <a:pt x="660747" y="39599"/>
                </a:cubicBezTo>
                <a:lnTo>
                  <a:pt x="660747" y="356394"/>
                </a:lnTo>
                <a:cubicBezTo>
                  <a:pt x="660747" y="378264"/>
                  <a:pt x="643018" y="395993"/>
                  <a:pt x="621148" y="395993"/>
                </a:cubicBezTo>
                <a:lnTo>
                  <a:pt x="39599" y="395993"/>
                </a:lnTo>
                <a:cubicBezTo>
                  <a:pt x="17729" y="395993"/>
                  <a:pt x="0" y="378264"/>
                  <a:pt x="0" y="356394"/>
                </a:cubicBezTo>
                <a:lnTo>
                  <a:pt x="0" y="3959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18" tIns="57318" rIns="57318" bIns="57318"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2,2</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4" name="Заголовок 1"/>
          <p:cNvSpPr txBox="1">
            <a:spLocks/>
          </p:cNvSpPr>
          <p:nvPr/>
        </p:nvSpPr>
        <p:spPr>
          <a:xfrm>
            <a:off x="259728" y="0"/>
            <a:ext cx="72646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a:buClr>
                <a:srgbClr val="F14124">
                  <a:lumMod val="75000"/>
                </a:srgbClr>
              </a:buClr>
              <a:buNone/>
            </a:pPr>
            <a:r>
              <a:rPr lang="ru-RU" sz="1800" dirty="0">
                <a:solidFill>
                  <a:prstClr val="black"/>
                </a:solidFill>
                <a:effectLst/>
                <a:latin typeface="Times New Roman" panose="02020603050405020304" pitchFamily="18" charset="0"/>
                <a:cs typeface="Times New Roman" panose="02020603050405020304" pitchFamily="18" charset="0"/>
              </a:rPr>
              <a:t>«Развитие земельных и имущественных отношений»</a:t>
            </a:r>
          </a:p>
        </p:txBody>
      </p:sp>
      <p:cxnSp>
        <p:nvCxnSpPr>
          <p:cNvPr id="15" name="Прямая соединительная линия 1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Полилиния 30"/>
          <p:cNvSpPr/>
          <p:nvPr/>
        </p:nvSpPr>
        <p:spPr>
          <a:xfrm>
            <a:off x="7363236" y="4077072"/>
            <a:ext cx="720000" cy="360000"/>
          </a:xfrm>
          <a:custGeom>
            <a:avLst/>
            <a:gdLst>
              <a:gd name="connsiteX0" fmla="*/ 0 w 655572"/>
              <a:gd name="connsiteY0" fmla="*/ 39641 h 396411"/>
              <a:gd name="connsiteX1" fmla="*/ 39641 w 655572"/>
              <a:gd name="connsiteY1" fmla="*/ 0 h 396411"/>
              <a:gd name="connsiteX2" fmla="*/ 615931 w 655572"/>
              <a:gd name="connsiteY2" fmla="*/ 0 h 396411"/>
              <a:gd name="connsiteX3" fmla="*/ 655572 w 655572"/>
              <a:gd name="connsiteY3" fmla="*/ 39641 h 396411"/>
              <a:gd name="connsiteX4" fmla="*/ 655572 w 655572"/>
              <a:gd name="connsiteY4" fmla="*/ 356770 h 396411"/>
              <a:gd name="connsiteX5" fmla="*/ 615931 w 655572"/>
              <a:gd name="connsiteY5" fmla="*/ 396411 h 396411"/>
              <a:gd name="connsiteX6" fmla="*/ 39641 w 655572"/>
              <a:gd name="connsiteY6" fmla="*/ 396411 h 396411"/>
              <a:gd name="connsiteX7" fmla="*/ 0 w 655572"/>
              <a:gd name="connsiteY7" fmla="*/ 356770 h 396411"/>
              <a:gd name="connsiteX8" fmla="*/ 0 w 655572"/>
              <a:gd name="connsiteY8" fmla="*/ 39641 h 39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72" h="396411">
                <a:moveTo>
                  <a:pt x="0" y="39641"/>
                </a:moveTo>
                <a:cubicBezTo>
                  <a:pt x="0" y="17748"/>
                  <a:pt x="17748" y="0"/>
                  <a:pt x="39641" y="0"/>
                </a:cubicBezTo>
                <a:lnTo>
                  <a:pt x="615931" y="0"/>
                </a:lnTo>
                <a:cubicBezTo>
                  <a:pt x="637824" y="0"/>
                  <a:pt x="655572" y="17748"/>
                  <a:pt x="655572" y="39641"/>
                </a:cubicBezTo>
                <a:lnTo>
                  <a:pt x="655572" y="356770"/>
                </a:lnTo>
                <a:cubicBezTo>
                  <a:pt x="655572" y="378663"/>
                  <a:pt x="637824" y="396411"/>
                  <a:pt x="615931" y="396411"/>
                </a:cubicBezTo>
                <a:lnTo>
                  <a:pt x="39641" y="396411"/>
                </a:lnTo>
                <a:cubicBezTo>
                  <a:pt x="17748" y="396411"/>
                  <a:pt x="0" y="378663"/>
                  <a:pt x="0" y="356770"/>
                </a:cubicBezTo>
                <a:lnTo>
                  <a:pt x="0" y="3964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30" tIns="57330" rIns="57330" bIns="57330" numCol="1" spcCol="1270" anchor="ctr" anchorCtr="0">
            <a:noAutofit/>
          </a:bodyPr>
          <a:lstStyle/>
          <a:p>
            <a:pPr algn="ctr" defTabSz="5334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План</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7363236" y="4547137"/>
            <a:ext cx="720000" cy="432000"/>
          </a:xfrm>
          <a:custGeom>
            <a:avLst/>
            <a:gdLst>
              <a:gd name="connsiteX0" fmla="*/ 0 w 655567"/>
              <a:gd name="connsiteY0" fmla="*/ 55497 h 554966"/>
              <a:gd name="connsiteX1" fmla="*/ 55497 w 655567"/>
              <a:gd name="connsiteY1" fmla="*/ 0 h 554966"/>
              <a:gd name="connsiteX2" fmla="*/ 600070 w 655567"/>
              <a:gd name="connsiteY2" fmla="*/ 0 h 554966"/>
              <a:gd name="connsiteX3" fmla="*/ 655567 w 655567"/>
              <a:gd name="connsiteY3" fmla="*/ 55497 h 554966"/>
              <a:gd name="connsiteX4" fmla="*/ 655567 w 655567"/>
              <a:gd name="connsiteY4" fmla="*/ 499469 h 554966"/>
              <a:gd name="connsiteX5" fmla="*/ 600070 w 655567"/>
              <a:gd name="connsiteY5" fmla="*/ 554966 h 554966"/>
              <a:gd name="connsiteX6" fmla="*/ 55497 w 655567"/>
              <a:gd name="connsiteY6" fmla="*/ 554966 h 554966"/>
              <a:gd name="connsiteX7" fmla="*/ 0 w 655567"/>
              <a:gd name="connsiteY7" fmla="*/ 499469 h 554966"/>
              <a:gd name="connsiteX8" fmla="*/ 0 w 655567"/>
              <a:gd name="connsiteY8" fmla="*/ 55497 h 55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67" h="554966">
                <a:moveTo>
                  <a:pt x="0" y="55497"/>
                </a:moveTo>
                <a:cubicBezTo>
                  <a:pt x="0" y="24847"/>
                  <a:pt x="24847" y="0"/>
                  <a:pt x="55497" y="0"/>
                </a:cubicBezTo>
                <a:lnTo>
                  <a:pt x="600070" y="0"/>
                </a:lnTo>
                <a:cubicBezTo>
                  <a:pt x="630720" y="0"/>
                  <a:pt x="655567" y="24847"/>
                  <a:pt x="655567" y="55497"/>
                </a:cubicBezTo>
                <a:lnTo>
                  <a:pt x="655567" y="499469"/>
                </a:lnTo>
                <a:cubicBezTo>
                  <a:pt x="655567" y="530119"/>
                  <a:pt x="630720" y="554966"/>
                  <a:pt x="600070" y="554966"/>
                </a:cubicBezTo>
                <a:lnTo>
                  <a:pt x="55497" y="554966"/>
                </a:lnTo>
                <a:cubicBezTo>
                  <a:pt x="24847" y="554966"/>
                  <a:pt x="0" y="530119"/>
                  <a:pt x="0" y="499469"/>
                </a:cubicBezTo>
                <a:lnTo>
                  <a:pt x="0" y="554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1974" tIns="61974" rIns="61974" bIns="61974"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29</a:t>
            </a:r>
            <a:r>
              <a:rPr lang="en-US" sz="1200" dirty="0" smtClean="0">
                <a:solidFill>
                  <a:prstClr val="black"/>
                </a:solidFill>
                <a:latin typeface="Times New Roman" panose="02020603050405020304" pitchFamily="18" charset="0"/>
                <a:cs typeface="Times New Roman" panose="02020603050405020304" pitchFamily="18" charset="0"/>
              </a:rPr>
              <a:t>,</a:t>
            </a:r>
            <a:r>
              <a:rPr lang="ru-RU" sz="1200" dirty="0">
                <a:solidFill>
                  <a:prstClr val="black"/>
                </a:solidFill>
                <a:latin typeface="Times New Roman" panose="02020603050405020304" pitchFamily="18" charset="0"/>
                <a:cs typeface="Times New Roman" panose="02020603050405020304" pitchFamily="18" charset="0"/>
              </a:rPr>
              <a:t>7</a:t>
            </a:r>
          </a:p>
        </p:txBody>
      </p:sp>
      <p:sp>
        <p:nvSpPr>
          <p:cNvPr id="33" name="Полилиния 32"/>
          <p:cNvSpPr/>
          <p:nvPr/>
        </p:nvSpPr>
        <p:spPr>
          <a:xfrm>
            <a:off x="7363236" y="5052193"/>
            <a:ext cx="720000" cy="684000"/>
          </a:xfrm>
          <a:custGeom>
            <a:avLst/>
            <a:gdLst>
              <a:gd name="connsiteX0" fmla="*/ 0 w 660747"/>
              <a:gd name="connsiteY0" fmla="*/ 39599 h 395993"/>
              <a:gd name="connsiteX1" fmla="*/ 39599 w 660747"/>
              <a:gd name="connsiteY1" fmla="*/ 0 h 395993"/>
              <a:gd name="connsiteX2" fmla="*/ 621148 w 660747"/>
              <a:gd name="connsiteY2" fmla="*/ 0 h 395993"/>
              <a:gd name="connsiteX3" fmla="*/ 660747 w 660747"/>
              <a:gd name="connsiteY3" fmla="*/ 39599 h 395993"/>
              <a:gd name="connsiteX4" fmla="*/ 660747 w 660747"/>
              <a:gd name="connsiteY4" fmla="*/ 356394 h 395993"/>
              <a:gd name="connsiteX5" fmla="*/ 621148 w 660747"/>
              <a:gd name="connsiteY5" fmla="*/ 395993 h 395993"/>
              <a:gd name="connsiteX6" fmla="*/ 39599 w 660747"/>
              <a:gd name="connsiteY6" fmla="*/ 395993 h 395993"/>
              <a:gd name="connsiteX7" fmla="*/ 0 w 660747"/>
              <a:gd name="connsiteY7" fmla="*/ 356394 h 395993"/>
              <a:gd name="connsiteX8" fmla="*/ 0 w 660747"/>
              <a:gd name="connsiteY8" fmla="*/ 39599 h 39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747" h="395993">
                <a:moveTo>
                  <a:pt x="0" y="39599"/>
                </a:moveTo>
                <a:cubicBezTo>
                  <a:pt x="0" y="17729"/>
                  <a:pt x="17729" y="0"/>
                  <a:pt x="39599" y="0"/>
                </a:cubicBezTo>
                <a:lnTo>
                  <a:pt x="621148" y="0"/>
                </a:lnTo>
                <a:cubicBezTo>
                  <a:pt x="643018" y="0"/>
                  <a:pt x="660747" y="17729"/>
                  <a:pt x="660747" y="39599"/>
                </a:cubicBezTo>
                <a:lnTo>
                  <a:pt x="660747" y="356394"/>
                </a:lnTo>
                <a:cubicBezTo>
                  <a:pt x="660747" y="378264"/>
                  <a:pt x="643018" y="395993"/>
                  <a:pt x="621148" y="395993"/>
                </a:cubicBezTo>
                <a:lnTo>
                  <a:pt x="39599" y="395993"/>
                </a:lnTo>
                <a:cubicBezTo>
                  <a:pt x="17729" y="395993"/>
                  <a:pt x="0" y="378264"/>
                  <a:pt x="0" y="356394"/>
                </a:cubicBezTo>
                <a:lnTo>
                  <a:pt x="0" y="3959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18" tIns="57318" rIns="57318" bIns="57318"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3,0</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pic>
        <p:nvPicPr>
          <p:cNvPr id="1028" name="Picture 4" descr="https://media2.24aul.ru/imgs/5b1a9eff63d0d4ff2c73ad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2936" y="810747"/>
            <a:ext cx="3420300" cy="20179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29" name="Диаграмма 28"/>
          <p:cNvGraphicFramePr>
            <a:graphicFrameLocks/>
          </p:cNvGraphicFramePr>
          <p:nvPr>
            <p:extLst>
              <p:ext uri="{D42A27DB-BD31-4B8C-83A1-F6EECF244321}">
                <p14:modId xmlns:p14="http://schemas.microsoft.com/office/powerpoint/2010/main" val="1086828277"/>
              </p:ext>
            </p:extLst>
          </p:nvPr>
        </p:nvGraphicFramePr>
        <p:xfrm>
          <a:off x="147780" y="3320117"/>
          <a:ext cx="4568236" cy="303213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146925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лилиния 3"/>
          <p:cNvSpPr/>
          <p:nvPr/>
        </p:nvSpPr>
        <p:spPr>
          <a:xfrm>
            <a:off x="5364088" y="878377"/>
            <a:ext cx="3503779" cy="735023"/>
          </a:xfrm>
          <a:custGeom>
            <a:avLst/>
            <a:gdLst>
              <a:gd name="connsiteX0" fmla="*/ 0 w 3903032"/>
              <a:gd name="connsiteY0" fmla="*/ 73502 h 735023"/>
              <a:gd name="connsiteX1" fmla="*/ 73502 w 3903032"/>
              <a:gd name="connsiteY1" fmla="*/ 0 h 735023"/>
              <a:gd name="connsiteX2" fmla="*/ 3829530 w 3903032"/>
              <a:gd name="connsiteY2" fmla="*/ 0 h 735023"/>
              <a:gd name="connsiteX3" fmla="*/ 3903032 w 3903032"/>
              <a:gd name="connsiteY3" fmla="*/ 73502 h 735023"/>
              <a:gd name="connsiteX4" fmla="*/ 3903032 w 3903032"/>
              <a:gd name="connsiteY4" fmla="*/ 661521 h 735023"/>
              <a:gd name="connsiteX5" fmla="*/ 3829530 w 3903032"/>
              <a:gd name="connsiteY5" fmla="*/ 735023 h 735023"/>
              <a:gd name="connsiteX6" fmla="*/ 73502 w 3903032"/>
              <a:gd name="connsiteY6" fmla="*/ 735023 h 735023"/>
              <a:gd name="connsiteX7" fmla="*/ 0 w 3903032"/>
              <a:gd name="connsiteY7" fmla="*/ 661521 h 735023"/>
              <a:gd name="connsiteX8" fmla="*/ 0 w 3903032"/>
              <a:gd name="connsiteY8" fmla="*/ 73502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735023">
                <a:moveTo>
                  <a:pt x="0" y="73502"/>
                </a:moveTo>
                <a:cubicBezTo>
                  <a:pt x="0" y="32908"/>
                  <a:pt x="32908" y="0"/>
                  <a:pt x="73502" y="0"/>
                </a:cubicBezTo>
                <a:lnTo>
                  <a:pt x="3829530" y="0"/>
                </a:lnTo>
                <a:cubicBezTo>
                  <a:pt x="3870124" y="0"/>
                  <a:pt x="3903032" y="32908"/>
                  <a:pt x="3903032" y="73502"/>
                </a:cubicBezTo>
                <a:lnTo>
                  <a:pt x="3903032" y="661521"/>
                </a:lnTo>
                <a:cubicBezTo>
                  <a:pt x="3903032" y="702115"/>
                  <a:pt x="3870124" y="735023"/>
                  <a:pt x="3829530" y="735023"/>
                </a:cubicBezTo>
                <a:lnTo>
                  <a:pt x="73502" y="735023"/>
                </a:lnTo>
                <a:cubicBezTo>
                  <a:pt x="32908" y="735023"/>
                  <a:pt x="0" y="702115"/>
                  <a:pt x="0" y="661521"/>
                </a:cubicBezTo>
                <a:lnTo>
                  <a:pt x="0" y="73502"/>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74868" tIns="74868" rIns="74868" bIns="74868" numCol="1" spcCol="1270" anchor="ctr" anchorCtr="0">
            <a:noAutofit/>
          </a:bodyPr>
          <a:lstStyle/>
          <a:p>
            <a:pPr algn="ctr" defTabSz="622300" fontAlgn="base">
              <a:lnSpc>
                <a:spcPct val="90000"/>
              </a:lnSpc>
              <a:spcBef>
                <a:spcPct val="0"/>
              </a:spcBef>
              <a:spcAft>
                <a:spcPct val="3500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p>
        </p:txBody>
      </p:sp>
      <p:sp>
        <p:nvSpPr>
          <p:cNvPr id="25" name="Полилиния 24"/>
          <p:cNvSpPr/>
          <p:nvPr/>
        </p:nvSpPr>
        <p:spPr>
          <a:xfrm>
            <a:off x="5364088" y="1829881"/>
            <a:ext cx="648000"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20</a:t>
            </a:r>
            <a:r>
              <a:rPr lang="en-US" sz="1200" b="1" dirty="0" smtClean="0">
                <a:solidFill>
                  <a:prstClr val="black"/>
                </a:solidFill>
                <a:latin typeface="Times New Roman" panose="02020603050405020304" pitchFamily="18" charset="0"/>
                <a:cs typeface="Times New Roman" panose="02020603050405020304" pitchFamily="18" charset="0"/>
              </a:rPr>
              <a:t>2</a:t>
            </a:r>
            <a:r>
              <a:rPr lang="ru-RU" sz="1200" b="1" dirty="0" smtClean="0">
                <a:solidFill>
                  <a:prstClr val="black"/>
                </a:solidFill>
                <a:latin typeface="Times New Roman" panose="02020603050405020304" pitchFamily="18" charset="0"/>
                <a:cs typeface="Times New Roman" panose="02020603050405020304" pitchFamily="18" charset="0"/>
              </a:rPr>
              <a:t>1</a:t>
            </a:r>
            <a:r>
              <a:rPr lang="en-US" sz="1200" b="1" dirty="0" smtClean="0">
                <a:solidFill>
                  <a:prstClr val="black"/>
                </a:solidFill>
                <a:latin typeface="Times New Roman" panose="02020603050405020304" pitchFamily="18" charset="0"/>
                <a:cs typeface="Times New Roman" panose="02020603050405020304" pitchFamily="18" charset="0"/>
              </a:rPr>
              <a:t> </a:t>
            </a:r>
            <a:r>
              <a:rPr lang="ru-RU" sz="1200" b="1" dirty="0" smtClean="0">
                <a:solidFill>
                  <a:prstClr val="black"/>
                </a:solidFill>
                <a:latin typeface="Times New Roman" panose="02020603050405020304" pitchFamily="18" charset="0"/>
                <a:cs typeface="Times New Roman" panose="02020603050405020304" pitchFamily="18" charset="0"/>
              </a:rPr>
              <a:t>план</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5364088" y="2924944"/>
            <a:ext cx="648000" cy="468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en-US" sz="1200" b="1" dirty="0" smtClean="0">
                <a:solidFill>
                  <a:prstClr val="black"/>
                </a:solidFill>
                <a:latin typeface="Times New Roman" panose="02020603050405020304" pitchFamily="18" charset="0"/>
                <a:cs typeface="Times New Roman" panose="02020603050405020304" pitchFamily="18" charset="0"/>
              </a:rPr>
              <a:t>100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5364088" y="3781515"/>
            <a:ext cx="648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5364088" y="5326274"/>
            <a:ext cx="648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9</a:t>
            </a:r>
            <a:r>
              <a:rPr lang="en-US" sz="1200" b="1" dirty="0" smtClean="0">
                <a:solidFill>
                  <a:prstClr val="black"/>
                </a:solidFill>
                <a:latin typeface="Times New Roman" panose="02020603050405020304" pitchFamily="18" charset="0"/>
                <a:cs typeface="Times New Roman" panose="02020603050405020304" pitchFamily="18" charset="0"/>
              </a:rPr>
              <a:t>8,</a:t>
            </a:r>
            <a:r>
              <a:rPr lang="ru-RU" sz="1200" b="1" dirty="0" smtClean="0">
                <a:solidFill>
                  <a:prstClr val="black"/>
                </a:solidFill>
                <a:latin typeface="Times New Roman" panose="02020603050405020304" pitchFamily="18" charset="0"/>
                <a:cs typeface="Times New Roman" panose="02020603050405020304" pitchFamily="18" charset="0"/>
              </a:rPr>
              <a:t>5</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6084168" y="1829880"/>
            <a:ext cx="648000"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20</a:t>
            </a:r>
            <a:r>
              <a:rPr lang="en-US" sz="1200" b="1" dirty="0" smtClean="0">
                <a:solidFill>
                  <a:prstClr val="black"/>
                </a:solidFill>
                <a:latin typeface="Times New Roman" panose="02020603050405020304" pitchFamily="18" charset="0"/>
                <a:cs typeface="Times New Roman" panose="02020603050405020304" pitchFamily="18" charset="0"/>
              </a:rPr>
              <a:t>2</a:t>
            </a:r>
            <a:r>
              <a:rPr lang="ru-RU" sz="1200" b="1" dirty="0" smtClean="0">
                <a:solidFill>
                  <a:prstClr val="black"/>
                </a:solidFill>
                <a:latin typeface="Times New Roman" panose="02020603050405020304" pitchFamily="18" charset="0"/>
                <a:cs typeface="Times New Roman" panose="02020603050405020304" pitchFamily="18" charset="0"/>
              </a:rPr>
              <a:t>1</a:t>
            </a:r>
            <a:r>
              <a:rPr lang="ru-RU" sz="1400" b="1" dirty="0" smtClean="0">
                <a:solidFill>
                  <a:prstClr val="black"/>
                </a:solidFill>
                <a:latin typeface="Times New Roman" panose="02020603050405020304" pitchFamily="18" charset="0"/>
                <a:cs typeface="Times New Roman" panose="02020603050405020304" pitchFamily="18" charset="0"/>
              </a:rPr>
              <a:t> </a:t>
            </a:r>
            <a:r>
              <a:rPr lang="ru-RU" sz="1200" b="1" dirty="0" smtClean="0">
                <a:solidFill>
                  <a:prstClr val="black"/>
                </a:solidFill>
                <a:latin typeface="Times New Roman" panose="02020603050405020304" pitchFamily="18" charset="0"/>
                <a:cs typeface="Times New Roman" panose="02020603050405020304" pitchFamily="18" charset="0"/>
              </a:rPr>
              <a:t>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6084168" y="2924944"/>
            <a:ext cx="648000" cy="468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en-US" sz="1200" b="1" dirty="0" smtClean="0">
                <a:solidFill>
                  <a:prstClr val="black"/>
                </a:solidFill>
                <a:latin typeface="Times New Roman" panose="02020603050405020304" pitchFamily="18" charset="0"/>
                <a:cs typeface="Times New Roman" panose="02020603050405020304" pitchFamily="18" charset="0"/>
              </a:rPr>
              <a:t>100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6084168" y="3781515"/>
            <a:ext cx="648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7" name="Полилиния 36"/>
          <p:cNvSpPr/>
          <p:nvPr/>
        </p:nvSpPr>
        <p:spPr>
          <a:xfrm>
            <a:off x="6084168" y="5326274"/>
            <a:ext cx="648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en-US" sz="1200" b="1" dirty="0" smtClean="0">
                <a:solidFill>
                  <a:prstClr val="black"/>
                </a:solidFill>
                <a:latin typeface="Times New Roman" panose="02020603050405020304" pitchFamily="18" charset="0"/>
                <a:cs typeface="Times New Roman" panose="02020603050405020304" pitchFamily="18" charset="0"/>
              </a:rPr>
              <a:t>98,</a:t>
            </a:r>
            <a:r>
              <a:rPr lang="ru-RU" sz="1200" b="1" dirty="0" smtClean="0">
                <a:solidFill>
                  <a:prstClr val="black"/>
                </a:solidFill>
                <a:latin typeface="Times New Roman" panose="02020603050405020304" pitchFamily="18" charset="0"/>
                <a:cs typeface="Times New Roman" panose="02020603050405020304" pitchFamily="18" charset="0"/>
              </a:rPr>
              <a:t>9</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6804248" y="1826995"/>
            <a:ext cx="648000"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202</a:t>
            </a:r>
            <a:r>
              <a:rPr lang="ru-RU" sz="1200" b="1" dirty="0">
                <a:solidFill>
                  <a:prstClr val="black"/>
                </a:solidFill>
                <a:latin typeface="Times New Roman" panose="02020603050405020304" pitchFamily="18" charset="0"/>
                <a:cs typeface="Times New Roman" panose="02020603050405020304" pitchFamily="18" charset="0"/>
              </a:rPr>
              <a:t>2</a:t>
            </a:r>
          </a:p>
        </p:txBody>
      </p:sp>
      <p:sp>
        <p:nvSpPr>
          <p:cNvPr id="40" name="Полилиния 39"/>
          <p:cNvSpPr/>
          <p:nvPr/>
        </p:nvSpPr>
        <p:spPr>
          <a:xfrm>
            <a:off x="6804248" y="2924944"/>
            <a:ext cx="648000" cy="468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6804248" y="3781515"/>
            <a:ext cx="648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6804248" y="5326274"/>
            <a:ext cx="648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99,0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179513" y="2919296"/>
            <a:ext cx="4968552" cy="506847"/>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a:solidFill>
                  <a:prstClr val="black"/>
                </a:solidFill>
                <a:latin typeface="Times New Roman" panose="02020603050405020304" pitchFamily="18" charset="0"/>
                <a:cs typeface="Times New Roman" panose="02020603050405020304" pitchFamily="18" charset="0"/>
              </a:rPr>
              <a:t>доля государственного имущества Чувашской Республики, </a:t>
            </a:r>
            <a:r>
              <a:rPr lang="ru-RU" sz="1200" dirty="0" smtClean="0">
                <a:solidFill>
                  <a:prstClr val="black"/>
                </a:solidFill>
                <a:latin typeface="Times New Roman" panose="02020603050405020304" pitchFamily="18" charset="0"/>
                <a:cs typeface="Times New Roman" panose="02020603050405020304" pitchFamily="18" charset="0"/>
              </a:rPr>
              <a:t>вовлеченного в </a:t>
            </a:r>
            <a:r>
              <a:rPr lang="ru-RU" sz="1200" dirty="0">
                <a:solidFill>
                  <a:prstClr val="black"/>
                </a:solidFill>
                <a:latin typeface="Times New Roman" panose="02020603050405020304" pitchFamily="18" charset="0"/>
                <a:cs typeface="Times New Roman" panose="02020603050405020304" pitchFamily="18" charset="0"/>
              </a:rPr>
              <a:t>хозяйственный оборот, </a:t>
            </a:r>
            <a:r>
              <a:rPr lang="ru-RU" sz="1200" dirty="0" smtClean="0">
                <a:solidFill>
                  <a:prstClr val="black"/>
                </a:solidFill>
                <a:latin typeface="Times New Roman" panose="02020603050405020304" pitchFamily="18" charset="0"/>
                <a:cs typeface="Times New Roman" panose="02020603050405020304" pitchFamily="18" charset="0"/>
              </a:rPr>
              <a:t>% </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3" name="Скругленный прямоугольник 32"/>
          <p:cNvSpPr/>
          <p:nvPr/>
        </p:nvSpPr>
        <p:spPr>
          <a:xfrm>
            <a:off x="179947" y="5006249"/>
            <a:ext cx="4990453" cy="137507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a:solidFill>
                  <a:prstClr val="black"/>
                </a:solidFill>
                <a:latin typeface="Times New Roman" panose="02020603050405020304" pitchFamily="18" charset="0"/>
                <a:cs typeface="Times New Roman" panose="02020603050405020304" pitchFamily="18" charset="0"/>
              </a:rPr>
              <a:t>доля площади земельных участков, находящихся в государственной собственности Чувашской Республики, предоставленных в постоянное (бессрочное) пользование, безвозмездное пользование, аренду и переданных в собственность, в общей площади земельных участков, находящихся в государственной собственности Чувашской Республики (за исключением земельных участков, изъятых из оборота и ограниченных в обороте</a:t>
            </a:r>
            <a:r>
              <a:rPr lang="ru-RU" sz="1200" dirty="0" smtClean="0">
                <a:solidFill>
                  <a:prstClr val="black"/>
                </a:solidFill>
                <a:latin typeface="Times New Roman" panose="02020603050405020304" pitchFamily="18" charset="0"/>
                <a:cs typeface="Times New Roman" panose="02020603050405020304" pitchFamily="18" charset="0"/>
              </a:rPr>
              <a:t>), </a:t>
            </a:r>
            <a:r>
              <a:rPr lang="ru-RU" sz="1200" dirty="0">
                <a:solidFill>
                  <a:prstClr val="black"/>
                </a:solidFill>
                <a:latin typeface="Times New Roman" panose="02020603050405020304" pitchFamily="18" charset="0"/>
                <a:cs typeface="Times New Roman" panose="02020603050405020304" pitchFamily="18" charset="0"/>
              </a:rPr>
              <a:t>%</a:t>
            </a:r>
          </a:p>
        </p:txBody>
      </p:sp>
      <p:sp>
        <p:nvSpPr>
          <p:cNvPr id="11" name="Скругленный прямоугольник 10"/>
          <p:cNvSpPr/>
          <p:nvPr/>
        </p:nvSpPr>
        <p:spPr>
          <a:xfrm>
            <a:off x="179512" y="1948128"/>
            <a:ext cx="2592288"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Основные индикаторы</a:t>
            </a:r>
          </a:p>
        </p:txBody>
      </p:sp>
      <p:sp>
        <p:nvSpPr>
          <p:cNvPr id="6" name="Номер слайда 5"/>
          <p:cNvSpPr>
            <a:spLocks noGrp="1"/>
          </p:cNvSpPr>
          <p:nvPr>
            <p:ph type="sldNum" sz="quarter" idx="12"/>
          </p:nvPr>
        </p:nvSpPr>
        <p:spPr>
          <a:xfrm>
            <a:off x="8147248" y="6453336"/>
            <a:ext cx="1006489" cy="365125"/>
          </a:xfrm>
        </p:spPr>
        <p:txBody>
          <a:bodyPr/>
          <a:lstStyle/>
          <a:p>
            <a:pPr>
              <a:defRPr/>
            </a:pPr>
            <a:r>
              <a:rPr lang="ru-RU" dirty="0" smtClean="0">
                <a:solidFill>
                  <a:prstClr val="black"/>
                </a:solidFill>
              </a:rPr>
              <a:t>71</a:t>
            </a:r>
            <a:endParaRPr lang="ru-RU" dirty="0">
              <a:solidFill>
                <a:prstClr val="black"/>
              </a:solidFill>
            </a:endParaRPr>
          </a:p>
        </p:txBody>
      </p:sp>
      <p:sp>
        <p:nvSpPr>
          <p:cNvPr id="12" name="Заголовок 1"/>
          <p:cNvSpPr txBox="1">
            <a:spLocks/>
          </p:cNvSpPr>
          <p:nvPr/>
        </p:nvSpPr>
        <p:spPr>
          <a:xfrm>
            <a:off x="259728" y="0"/>
            <a:ext cx="72646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a:buClr>
                <a:srgbClr val="F14124">
                  <a:lumMod val="75000"/>
                </a:srgbClr>
              </a:buClr>
              <a:buNone/>
            </a:pPr>
            <a:r>
              <a:rPr lang="ru-RU" sz="1800" dirty="0">
                <a:solidFill>
                  <a:prstClr val="black"/>
                </a:solidFill>
                <a:effectLst/>
                <a:latin typeface="Times New Roman" panose="02020603050405020304" pitchFamily="18" charset="0"/>
                <a:cs typeface="Times New Roman" panose="02020603050405020304" pitchFamily="18" charset="0"/>
              </a:rPr>
              <a:t>«Развитие земельных и имущественных отношений»</a:t>
            </a: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32" name="Скругленный прямоугольник 31"/>
          <p:cNvSpPr/>
          <p:nvPr/>
        </p:nvSpPr>
        <p:spPr>
          <a:xfrm>
            <a:off x="179512" y="3567367"/>
            <a:ext cx="4968552" cy="133328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smtClean="0">
                <a:solidFill>
                  <a:prstClr val="black"/>
                </a:solidFill>
                <a:latin typeface="Times New Roman" panose="02020603050405020304" pitchFamily="18" charset="0"/>
                <a:cs typeface="Times New Roman" panose="02020603050405020304" pitchFamily="18" charset="0"/>
              </a:rPr>
              <a:t>отношение </a:t>
            </a:r>
            <a:r>
              <a:rPr lang="ru-RU" sz="1200" dirty="0">
                <a:solidFill>
                  <a:prstClr val="black"/>
                </a:solidFill>
                <a:latin typeface="Times New Roman" panose="02020603050405020304" pitchFamily="18" charset="0"/>
                <a:cs typeface="Times New Roman" panose="02020603050405020304" pitchFamily="18" charset="0"/>
              </a:rPr>
              <a:t>суммы дивидендов (чистой прибыли) по пакетам акций (долям) хозяйственных обществ, при-надлежащим Чувашской Республике, фактически </a:t>
            </a:r>
            <a:r>
              <a:rPr lang="ru-RU" sz="1200" dirty="0" smtClean="0">
                <a:solidFill>
                  <a:prstClr val="black"/>
                </a:solidFill>
                <a:latin typeface="Times New Roman" panose="02020603050405020304" pitchFamily="18" charset="0"/>
                <a:cs typeface="Times New Roman" panose="02020603050405020304" pitchFamily="18" charset="0"/>
              </a:rPr>
              <a:t>поступившей </a:t>
            </a:r>
            <a:r>
              <a:rPr lang="ru-RU" sz="1200" dirty="0">
                <a:solidFill>
                  <a:prstClr val="black"/>
                </a:solidFill>
                <a:latin typeface="Times New Roman" panose="02020603050405020304" pitchFamily="18" charset="0"/>
                <a:cs typeface="Times New Roman" panose="02020603050405020304" pitchFamily="18" charset="0"/>
              </a:rPr>
              <a:t>в республиканский бюджет Чувашской Республики, к сумме дивидендов (чистой прибыли), подлежащей перечислению в республиканский </a:t>
            </a:r>
            <a:r>
              <a:rPr lang="ru-RU" sz="1200" dirty="0" smtClean="0">
                <a:solidFill>
                  <a:prstClr val="black"/>
                </a:solidFill>
                <a:latin typeface="Times New Roman" panose="02020603050405020304" pitchFamily="18" charset="0"/>
                <a:cs typeface="Times New Roman" panose="02020603050405020304" pitchFamily="18" charset="0"/>
              </a:rPr>
              <a:t>бюджет </a:t>
            </a:r>
            <a:r>
              <a:rPr lang="ru-RU" sz="1200" dirty="0">
                <a:solidFill>
                  <a:prstClr val="black"/>
                </a:solidFill>
                <a:latin typeface="Times New Roman" panose="02020603050405020304" pitchFamily="18" charset="0"/>
                <a:cs typeface="Times New Roman" panose="02020603050405020304" pitchFamily="18" charset="0"/>
              </a:rPr>
              <a:t>Чувашской Республики в соответствии с решениями собраний акционеров (участников) в отчетном году</a:t>
            </a:r>
            <a:r>
              <a:rPr lang="ru-RU" sz="1200" dirty="0" smtClean="0">
                <a:solidFill>
                  <a:prstClr val="black"/>
                </a:solidFill>
                <a:latin typeface="Times New Roman" panose="02020603050405020304" pitchFamily="18" charset="0"/>
                <a:cs typeface="Times New Roman" panose="02020603050405020304" pitchFamily="18" charset="0"/>
              </a:rPr>
              <a:t>, %</a:t>
            </a:r>
            <a:endParaRPr lang="ru-RU" sz="1200" dirty="0">
              <a:solidFill>
                <a:prstClr val="black"/>
              </a:solidFill>
              <a:latin typeface="Times New Roman" panose="02020603050405020304" pitchFamily="18" charset="0"/>
              <a:cs typeface="Times New Roman" panose="02020603050405020304" pitchFamily="18" charset="0"/>
            </a:endParaRPr>
          </a:p>
        </p:txBody>
      </p:sp>
      <p:pic>
        <p:nvPicPr>
          <p:cNvPr id="2052" name="Picture 4" descr="http://atameken.kz/ru/imagecache/news/crop_zemlya_15192952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1287887"/>
            <a:ext cx="2304256" cy="13174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6" name="Полилиния 25"/>
          <p:cNvSpPr/>
          <p:nvPr/>
        </p:nvSpPr>
        <p:spPr>
          <a:xfrm>
            <a:off x="7524328" y="1827996"/>
            <a:ext cx="648000"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2023</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8244408" y="1826940"/>
            <a:ext cx="648000" cy="74643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2024</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6" name="Полилиния 35"/>
          <p:cNvSpPr/>
          <p:nvPr/>
        </p:nvSpPr>
        <p:spPr>
          <a:xfrm>
            <a:off x="7524328" y="2924944"/>
            <a:ext cx="648000" cy="468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8244408" y="2924944"/>
            <a:ext cx="648000" cy="468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7524328" y="3781515"/>
            <a:ext cx="648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7524328" y="5326274"/>
            <a:ext cx="648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9</a:t>
            </a:r>
            <a:r>
              <a:rPr lang="en-US" sz="1200" b="1" dirty="0" smtClean="0">
                <a:solidFill>
                  <a:prstClr val="black"/>
                </a:solidFill>
                <a:latin typeface="Times New Roman" panose="02020603050405020304" pitchFamily="18" charset="0"/>
                <a:cs typeface="Times New Roman" panose="02020603050405020304" pitchFamily="18" charset="0"/>
              </a:rPr>
              <a:t>9,</a:t>
            </a:r>
            <a:r>
              <a:rPr lang="ru-RU" sz="1200" b="1" dirty="0" smtClean="0">
                <a:solidFill>
                  <a:prstClr val="black"/>
                </a:solidFill>
                <a:latin typeface="Times New Roman" panose="02020603050405020304" pitchFamily="18" charset="0"/>
                <a:cs typeface="Times New Roman" panose="02020603050405020304" pitchFamily="18" charset="0"/>
              </a:rPr>
              <a:t>5</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8244408" y="3781515"/>
            <a:ext cx="648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8244408" y="5326274"/>
            <a:ext cx="648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100,0</a:t>
            </a:r>
            <a:endParaRPr lang="ru-RU" sz="1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199508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schemeClr val="tx1"/>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07504" y="6230638"/>
            <a:ext cx="4104456" cy="400110"/>
          </a:xfrm>
          <a:prstGeom prst="rect">
            <a:avLst/>
          </a:prstGeom>
        </p:spPr>
        <p:txBody>
          <a:bodyPr wrap="square">
            <a:spAutoFit/>
          </a:bodyPr>
          <a:lstStyle/>
          <a:p>
            <a:endParaRPr lang="ru-RU" sz="1000" i="1" dirty="0">
              <a:latin typeface="Times New Roman" panose="02020603050405020304" pitchFamily="18" charset="0"/>
              <a:cs typeface="Times New Roman" panose="02020603050405020304" pitchFamily="18" charset="0"/>
            </a:endParaRPr>
          </a:p>
          <a:p>
            <a:endParaRPr lang="ru-RU" sz="1000" i="1" dirty="0">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76796" y="696541"/>
            <a:ext cx="6372200" cy="203423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300" b="1" i="1" dirty="0" smtClean="0">
                <a:solidFill>
                  <a:schemeClr val="tx1"/>
                </a:solidFill>
                <a:latin typeface="Times New Roman" panose="02020603050405020304" pitchFamily="18" charset="0"/>
                <a:cs typeface="Times New Roman" panose="02020603050405020304" pitchFamily="18" charset="0"/>
              </a:rPr>
              <a:t>Цели программы:</a:t>
            </a:r>
            <a:r>
              <a:rPr lang="ru-RU" sz="1300" dirty="0" smtClean="0">
                <a:solidFill>
                  <a:schemeClr val="tx1"/>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pPr>
            <a:r>
              <a:rPr lang="ru-RU" sz="1100" dirty="0" smtClean="0">
                <a:solidFill>
                  <a:schemeClr val="tx1"/>
                </a:solidFill>
                <a:latin typeface="Times New Roman" panose="02020603050405020304" pitchFamily="18" charset="0"/>
                <a:cs typeface="Times New Roman" panose="02020603050405020304" pitchFamily="18" charset="0"/>
              </a:rPr>
              <a:t>сбалансированное </a:t>
            </a:r>
            <a:r>
              <a:rPr lang="ru-RU" sz="1100" dirty="0">
                <a:solidFill>
                  <a:schemeClr val="tx1"/>
                </a:solidFill>
                <a:latin typeface="Times New Roman" panose="02020603050405020304" pitchFamily="18" charset="0"/>
                <a:cs typeface="Times New Roman" panose="02020603050405020304" pitchFamily="18" charset="0"/>
              </a:rPr>
              <a:t>развитие минерально-сырьевой </a:t>
            </a:r>
            <a:r>
              <a:rPr lang="ru-RU" sz="1100" dirty="0" smtClean="0">
                <a:solidFill>
                  <a:schemeClr val="tx1"/>
                </a:solidFill>
                <a:latin typeface="Times New Roman" panose="02020603050405020304" pitchFamily="18" charset="0"/>
                <a:cs typeface="Times New Roman" panose="02020603050405020304" pitchFamily="18" charset="0"/>
              </a:rPr>
              <a:t>базы;</a:t>
            </a:r>
            <a:endParaRPr lang="ru-RU" sz="1100" dirty="0">
              <a:solidFill>
                <a:schemeClr val="tx1"/>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ru-RU" sz="1100" dirty="0">
                <a:solidFill>
                  <a:schemeClr val="tx1"/>
                </a:solidFill>
                <a:latin typeface="Times New Roman" panose="02020603050405020304" pitchFamily="18" charset="0"/>
                <a:cs typeface="Times New Roman" panose="02020603050405020304" pitchFamily="18" charset="0"/>
              </a:rPr>
              <a:t>совершенствование систем государственного мониторинга земель и </a:t>
            </a:r>
            <a:r>
              <a:rPr lang="ru-RU" sz="1100" dirty="0" smtClean="0">
                <a:solidFill>
                  <a:schemeClr val="tx1"/>
                </a:solidFill>
                <a:latin typeface="Times New Roman" panose="02020603050405020304" pitchFamily="18" charset="0"/>
                <a:cs typeface="Times New Roman" panose="02020603050405020304" pitchFamily="18" charset="0"/>
              </a:rPr>
              <a:t>недр;</a:t>
            </a:r>
            <a:endParaRPr lang="ru-RU" sz="1100" dirty="0">
              <a:solidFill>
                <a:schemeClr val="tx1"/>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ru-RU" sz="1100" dirty="0">
                <a:solidFill>
                  <a:schemeClr val="tx1"/>
                </a:solidFill>
                <a:latin typeface="Times New Roman" panose="02020603050405020304" pitchFamily="18" charset="0"/>
                <a:cs typeface="Times New Roman" panose="02020603050405020304" pitchFamily="18" charset="0"/>
              </a:rPr>
              <a:t>сохранение биологического разнообразия на территории Чувашской </a:t>
            </a:r>
            <a:r>
              <a:rPr lang="ru-RU" sz="1100" dirty="0" smtClean="0">
                <a:solidFill>
                  <a:schemeClr val="tx1"/>
                </a:solidFill>
                <a:latin typeface="Times New Roman" panose="02020603050405020304" pitchFamily="18" charset="0"/>
                <a:cs typeface="Times New Roman" panose="02020603050405020304" pitchFamily="18" charset="0"/>
              </a:rPr>
              <a:t>Республики;</a:t>
            </a:r>
          </a:p>
          <a:p>
            <a:pPr marL="285750" indent="-285750" algn="just">
              <a:buFont typeface="Wingdings" panose="05000000000000000000" pitchFamily="2" charset="2"/>
              <a:buChar char="v"/>
            </a:pPr>
            <a:r>
              <a:rPr lang="ru-RU" sz="1100" dirty="0">
                <a:solidFill>
                  <a:schemeClr val="tx1"/>
                </a:solidFill>
                <a:latin typeface="Times New Roman" panose="02020603050405020304" pitchFamily="18" charset="0"/>
                <a:cs typeface="Times New Roman" panose="02020603050405020304" pitchFamily="18" charset="0"/>
              </a:rPr>
              <a:t>устойчивое управление </a:t>
            </a:r>
            <a:r>
              <a:rPr lang="ru-RU" sz="1100" dirty="0" smtClean="0">
                <a:solidFill>
                  <a:schemeClr val="tx1"/>
                </a:solidFill>
                <a:latin typeface="Times New Roman" panose="02020603050405020304" pitchFamily="18" charset="0"/>
                <a:cs typeface="Times New Roman" panose="02020603050405020304" pitchFamily="18" charset="0"/>
              </a:rPr>
              <a:t>лесами, </a:t>
            </a:r>
            <a:r>
              <a:rPr lang="ru-RU" sz="1100" dirty="0">
                <a:solidFill>
                  <a:schemeClr val="tx1"/>
                </a:solidFill>
                <a:latin typeface="Times New Roman" panose="02020603050405020304" pitchFamily="18" charset="0"/>
                <a:cs typeface="Times New Roman" panose="02020603050405020304" pitchFamily="18" charset="0"/>
              </a:rPr>
              <a:t>повышение эффективности использования, охраны, защиты и воспроизводства лесов, обеспечение стабильного удовлетворения общественных потребностей в ресурсах и полезных свойствах </a:t>
            </a:r>
            <a:r>
              <a:rPr lang="ru-RU" sz="1100" dirty="0" smtClean="0">
                <a:solidFill>
                  <a:schemeClr val="tx1"/>
                </a:solidFill>
                <a:latin typeface="Times New Roman" panose="02020603050405020304" pitchFamily="18" charset="0"/>
                <a:cs typeface="Times New Roman" panose="02020603050405020304" pitchFamily="18" charset="0"/>
              </a:rPr>
              <a:t>леса;</a:t>
            </a:r>
          </a:p>
          <a:p>
            <a:pPr marL="285750" indent="-285750" algn="just">
              <a:buFont typeface="Wingdings" panose="05000000000000000000" pitchFamily="2" charset="2"/>
              <a:buChar char="v"/>
            </a:pPr>
            <a:r>
              <a:rPr lang="ru-RU" sz="1100" dirty="0">
                <a:solidFill>
                  <a:schemeClr val="tx1"/>
                </a:solidFill>
                <a:latin typeface="Times New Roman" panose="02020603050405020304" pitchFamily="18" charset="0"/>
                <a:cs typeface="Times New Roman" panose="02020603050405020304" pitchFamily="18" charset="0"/>
              </a:rPr>
              <a:t>сохранение, воспроизводство и рациональное использование животного </a:t>
            </a:r>
            <a:r>
              <a:rPr lang="ru-RU" sz="1100" dirty="0" smtClean="0">
                <a:solidFill>
                  <a:schemeClr val="tx1"/>
                </a:solidFill>
                <a:latin typeface="Times New Roman" panose="02020603050405020304" pitchFamily="18" charset="0"/>
                <a:cs typeface="Times New Roman" panose="02020603050405020304" pitchFamily="18" charset="0"/>
              </a:rPr>
              <a:t>мира;</a:t>
            </a:r>
          </a:p>
          <a:p>
            <a:pPr marL="285750" indent="-285750" algn="just">
              <a:buFont typeface="Wingdings" panose="05000000000000000000" pitchFamily="2" charset="2"/>
              <a:buChar char="v"/>
            </a:pPr>
            <a:r>
              <a:rPr lang="ru-RU" sz="1100" dirty="0">
                <a:solidFill>
                  <a:schemeClr val="tx1"/>
                </a:solidFill>
                <a:latin typeface="Times New Roman" panose="02020603050405020304" pitchFamily="18" charset="0"/>
                <a:cs typeface="Times New Roman" panose="02020603050405020304" pitchFamily="18" charset="0"/>
              </a:rPr>
              <a:t>обеспечение защищенности населения и объектов экономики от негативного воздействия </a:t>
            </a:r>
            <a:r>
              <a:rPr lang="ru-RU" sz="1100" dirty="0" smtClean="0">
                <a:solidFill>
                  <a:schemeClr val="tx1"/>
                </a:solidFill>
                <a:latin typeface="Times New Roman" panose="02020603050405020304" pitchFamily="18" charset="0"/>
                <a:cs typeface="Times New Roman" panose="02020603050405020304" pitchFamily="18" charset="0"/>
              </a:rPr>
              <a:t>вод;</a:t>
            </a:r>
          </a:p>
          <a:p>
            <a:pPr marL="285750" indent="-285750" algn="just">
              <a:buFont typeface="Wingdings" panose="05000000000000000000" pitchFamily="2" charset="2"/>
              <a:buChar char="v"/>
            </a:pPr>
            <a:r>
              <a:rPr lang="ru-RU" sz="1100" dirty="0">
                <a:solidFill>
                  <a:schemeClr val="tx1"/>
                </a:solidFill>
                <a:latin typeface="Times New Roman" panose="02020603050405020304" pitchFamily="18" charset="0"/>
                <a:cs typeface="Times New Roman" panose="02020603050405020304" pitchFamily="18" charset="0"/>
              </a:rPr>
              <a:t>обеспечение безопасности гидротехнических </a:t>
            </a:r>
            <a:r>
              <a:rPr lang="ru-RU" sz="1100" dirty="0" smtClean="0">
                <a:solidFill>
                  <a:schemeClr val="tx1"/>
                </a:solidFill>
                <a:latin typeface="Times New Roman" panose="02020603050405020304" pitchFamily="18" charset="0"/>
                <a:cs typeface="Times New Roman" panose="02020603050405020304" pitchFamily="18" charset="0"/>
              </a:rPr>
              <a:t>сооружений;</a:t>
            </a:r>
          </a:p>
          <a:p>
            <a:pPr marL="285750" indent="-285750" algn="just">
              <a:buFont typeface="Wingdings" panose="05000000000000000000" pitchFamily="2" charset="2"/>
              <a:buChar char="v"/>
            </a:pPr>
            <a:r>
              <a:rPr lang="ru-RU" sz="1100" dirty="0">
                <a:solidFill>
                  <a:schemeClr val="tx1"/>
                </a:solidFill>
                <a:latin typeface="Times New Roman" panose="02020603050405020304" pitchFamily="18" charset="0"/>
                <a:cs typeface="Times New Roman" panose="02020603050405020304" pitchFamily="18" charset="0"/>
              </a:rPr>
              <a:t>повышение уровня экологической безопасности и улучшение состояния окружающей </a:t>
            </a:r>
            <a:r>
              <a:rPr lang="ru-RU" sz="1100" dirty="0" smtClean="0">
                <a:solidFill>
                  <a:schemeClr val="tx1"/>
                </a:solidFill>
                <a:latin typeface="Times New Roman" panose="02020603050405020304" pitchFamily="18" charset="0"/>
                <a:cs typeface="Times New Roman" panose="02020603050405020304" pitchFamily="18" charset="0"/>
              </a:rPr>
              <a:t>среды</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35070" y="3068960"/>
            <a:ext cx="4209357" cy="323165"/>
          </a:xfrm>
          <a:prstGeom prst="rect">
            <a:avLst/>
          </a:prstGeom>
          <a:noFill/>
        </p:spPr>
        <p:txBody>
          <a:bodyPr wrap="none" rtlCol="0">
            <a:spAutoFit/>
          </a:bodyPr>
          <a:lstStyle/>
          <a:p>
            <a:r>
              <a:rPr lang="ru-RU" sz="1500" b="1" dirty="0" smtClean="0">
                <a:latin typeface="Times New Roman" panose="02020603050405020304" pitchFamily="18" charset="0"/>
                <a:cs typeface="Times New Roman" panose="02020603050405020304" pitchFamily="18" charset="0"/>
              </a:rPr>
              <a:t>Расходы республиканского бюджета, млн. руб.</a:t>
            </a:r>
            <a:endParaRPr lang="ru-RU" sz="1500" b="1" dirty="0">
              <a:latin typeface="Times New Roman" panose="02020603050405020304" pitchFamily="18" charset="0"/>
              <a:cs typeface="Times New Roman" panose="02020603050405020304" pitchFamily="18" charset="0"/>
            </a:endParaRPr>
          </a:p>
        </p:txBody>
      </p:sp>
      <p:graphicFrame>
        <p:nvGraphicFramePr>
          <p:cNvPr id="12" name="Диаграмма 11"/>
          <p:cNvGraphicFramePr>
            <a:graphicFrameLocks/>
          </p:cNvGraphicFramePr>
          <p:nvPr>
            <p:extLst>
              <p:ext uri="{D42A27DB-BD31-4B8C-83A1-F6EECF244321}">
                <p14:modId xmlns:p14="http://schemas.microsoft.com/office/powerpoint/2010/main" val="797811478"/>
              </p:ext>
            </p:extLst>
          </p:nvPr>
        </p:nvGraphicFramePr>
        <p:xfrm>
          <a:off x="75964" y="3546549"/>
          <a:ext cx="4268464" cy="2985724"/>
        </p:xfrm>
        <a:graphic>
          <a:graphicData uri="http://schemas.openxmlformats.org/drawingml/2006/chart">
            <c:chart xmlns:c="http://schemas.openxmlformats.org/drawingml/2006/chart" xmlns:r="http://schemas.openxmlformats.org/officeDocument/2006/relationships" r:id="rId3"/>
          </a:graphicData>
        </a:graphic>
      </p:graphicFrame>
      <p:pic>
        <p:nvPicPr>
          <p:cNvPr id="13"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603330" y="840556"/>
            <a:ext cx="2412711" cy="1746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Полилиния 3"/>
          <p:cNvSpPr/>
          <p:nvPr/>
        </p:nvSpPr>
        <p:spPr>
          <a:xfrm>
            <a:off x="4485082" y="2782454"/>
            <a:ext cx="4491625" cy="324000"/>
          </a:xfrm>
          <a:custGeom>
            <a:avLst/>
            <a:gdLst>
              <a:gd name="connsiteX0" fmla="*/ 0 w 4573005"/>
              <a:gd name="connsiteY0" fmla="*/ 33226 h 332263"/>
              <a:gd name="connsiteX1" fmla="*/ 33226 w 4573005"/>
              <a:gd name="connsiteY1" fmla="*/ 0 h 332263"/>
              <a:gd name="connsiteX2" fmla="*/ 4539779 w 4573005"/>
              <a:gd name="connsiteY2" fmla="*/ 0 h 332263"/>
              <a:gd name="connsiteX3" fmla="*/ 4573005 w 4573005"/>
              <a:gd name="connsiteY3" fmla="*/ 33226 h 332263"/>
              <a:gd name="connsiteX4" fmla="*/ 4573005 w 4573005"/>
              <a:gd name="connsiteY4" fmla="*/ 299037 h 332263"/>
              <a:gd name="connsiteX5" fmla="*/ 4539779 w 4573005"/>
              <a:gd name="connsiteY5" fmla="*/ 332263 h 332263"/>
              <a:gd name="connsiteX6" fmla="*/ 33226 w 4573005"/>
              <a:gd name="connsiteY6" fmla="*/ 332263 h 332263"/>
              <a:gd name="connsiteX7" fmla="*/ 0 w 4573005"/>
              <a:gd name="connsiteY7" fmla="*/ 299037 h 332263"/>
              <a:gd name="connsiteX8" fmla="*/ 0 w 4573005"/>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3005" h="332263">
                <a:moveTo>
                  <a:pt x="0" y="33226"/>
                </a:moveTo>
                <a:cubicBezTo>
                  <a:pt x="0" y="14876"/>
                  <a:pt x="14876" y="0"/>
                  <a:pt x="33226" y="0"/>
                </a:cubicBezTo>
                <a:lnTo>
                  <a:pt x="4539779" y="0"/>
                </a:lnTo>
                <a:cubicBezTo>
                  <a:pt x="4558129" y="0"/>
                  <a:pt x="4573005" y="14876"/>
                  <a:pt x="4573005" y="33226"/>
                </a:cubicBezTo>
                <a:lnTo>
                  <a:pt x="4573005" y="299037"/>
                </a:lnTo>
                <a:cubicBezTo>
                  <a:pt x="4573005" y="317387"/>
                  <a:pt x="4558129" y="332263"/>
                  <a:pt x="4539779"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882" tIns="66882" rIns="66882" bIns="66882" numCol="1" spcCol="1270" anchor="ctr" anchorCtr="0">
            <a:noAutofit/>
          </a:bodyPr>
          <a:lstStyle/>
          <a:p>
            <a:pPr lvl="0" algn="ctr" defTabSz="666750">
              <a:lnSpc>
                <a:spcPct val="90000"/>
              </a:lnSpc>
              <a:spcBef>
                <a:spcPct val="0"/>
              </a:spcBef>
              <a:spcAft>
                <a:spcPct val="35000"/>
              </a:spcAft>
            </a:pPr>
            <a:r>
              <a:rPr lang="ru-RU" sz="1400" b="1" i="1" kern="1200" dirty="0" smtClean="0">
                <a:solidFill>
                  <a:schemeClr val="tx1"/>
                </a:solidFill>
                <a:latin typeface="Times New Roman" panose="02020603050405020304" pitchFamily="18" charset="0"/>
                <a:cs typeface="Times New Roman" panose="02020603050405020304" pitchFamily="18" charset="0"/>
              </a:rPr>
              <a:t>Расходы в разрезе подпрограмм </a:t>
            </a:r>
            <a:r>
              <a:rPr lang="ru-RU" sz="1400" b="1" i="1" kern="1200" smtClean="0">
                <a:solidFill>
                  <a:schemeClr val="tx1"/>
                </a:solidFill>
                <a:latin typeface="Times New Roman" panose="02020603050405020304" pitchFamily="18" charset="0"/>
                <a:cs typeface="Times New Roman" panose="02020603050405020304" pitchFamily="18" charset="0"/>
              </a:rPr>
              <a:t>в 2021 </a:t>
            </a:r>
            <a:r>
              <a:rPr lang="ru-RU" sz="1400" b="1" i="1" kern="1200" dirty="0" smtClean="0">
                <a:solidFill>
                  <a:schemeClr val="tx1"/>
                </a:solidFill>
                <a:latin typeface="Times New Roman" panose="02020603050405020304" pitchFamily="18" charset="0"/>
                <a:cs typeface="Times New Roman" panose="02020603050405020304" pitchFamily="18" charset="0"/>
              </a:rPr>
              <a:t>году, млн. руб.</a:t>
            </a:r>
          </a:p>
        </p:txBody>
      </p:sp>
      <p:sp>
        <p:nvSpPr>
          <p:cNvPr id="7" name="Полилиния 6"/>
          <p:cNvSpPr/>
          <p:nvPr/>
        </p:nvSpPr>
        <p:spPr>
          <a:xfrm>
            <a:off x="4485085" y="3114717"/>
            <a:ext cx="2687748" cy="324000"/>
          </a:xfrm>
          <a:custGeom>
            <a:avLst/>
            <a:gdLst>
              <a:gd name="connsiteX0" fmla="*/ 0 w 2570092"/>
              <a:gd name="connsiteY0" fmla="*/ 33226 h 332263"/>
              <a:gd name="connsiteX1" fmla="*/ 33226 w 2570092"/>
              <a:gd name="connsiteY1" fmla="*/ 0 h 332263"/>
              <a:gd name="connsiteX2" fmla="*/ 2536866 w 2570092"/>
              <a:gd name="connsiteY2" fmla="*/ 0 h 332263"/>
              <a:gd name="connsiteX3" fmla="*/ 2570092 w 2570092"/>
              <a:gd name="connsiteY3" fmla="*/ 33226 h 332263"/>
              <a:gd name="connsiteX4" fmla="*/ 2570092 w 2570092"/>
              <a:gd name="connsiteY4" fmla="*/ 299037 h 332263"/>
              <a:gd name="connsiteX5" fmla="*/ 2536866 w 2570092"/>
              <a:gd name="connsiteY5" fmla="*/ 332263 h 332263"/>
              <a:gd name="connsiteX6" fmla="*/ 33226 w 2570092"/>
              <a:gd name="connsiteY6" fmla="*/ 332263 h 332263"/>
              <a:gd name="connsiteX7" fmla="*/ 0 w 2570092"/>
              <a:gd name="connsiteY7" fmla="*/ 299037 h 332263"/>
              <a:gd name="connsiteX8" fmla="*/ 0 w 2570092"/>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092" h="332263">
                <a:moveTo>
                  <a:pt x="0" y="33226"/>
                </a:moveTo>
                <a:cubicBezTo>
                  <a:pt x="0" y="14876"/>
                  <a:pt x="14876" y="0"/>
                  <a:pt x="33226" y="0"/>
                </a:cubicBezTo>
                <a:lnTo>
                  <a:pt x="2536866" y="0"/>
                </a:lnTo>
                <a:cubicBezTo>
                  <a:pt x="2555216" y="0"/>
                  <a:pt x="2570092" y="14876"/>
                  <a:pt x="2570092" y="33226"/>
                </a:cubicBezTo>
                <a:lnTo>
                  <a:pt x="2570092" y="299037"/>
                </a:lnTo>
                <a:cubicBezTo>
                  <a:pt x="2570092" y="317387"/>
                  <a:pt x="2555216" y="332263"/>
                  <a:pt x="2536866"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452" tIns="55452" rIns="55452" bIns="55452"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Подпрограмма</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7364170" y="3114717"/>
            <a:ext cx="720000" cy="324000"/>
          </a:xfrm>
          <a:custGeom>
            <a:avLst/>
            <a:gdLst>
              <a:gd name="connsiteX0" fmla="*/ 0 w 696083"/>
              <a:gd name="connsiteY0" fmla="*/ 36390 h 363898"/>
              <a:gd name="connsiteX1" fmla="*/ 36390 w 696083"/>
              <a:gd name="connsiteY1" fmla="*/ 0 h 363898"/>
              <a:gd name="connsiteX2" fmla="*/ 659693 w 696083"/>
              <a:gd name="connsiteY2" fmla="*/ 0 h 363898"/>
              <a:gd name="connsiteX3" fmla="*/ 696083 w 696083"/>
              <a:gd name="connsiteY3" fmla="*/ 36390 h 363898"/>
              <a:gd name="connsiteX4" fmla="*/ 696083 w 696083"/>
              <a:gd name="connsiteY4" fmla="*/ 327508 h 363898"/>
              <a:gd name="connsiteX5" fmla="*/ 659693 w 696083"/>
              <a:gd name="connsiteY5" fmla="*/ 363898 h 363898"/>
              <a:gd name="connsiteX6" fmla="*/ 36390 w 696083"/>
              <a:gd name="connsiteY6" fmla="*/ 363898 h 363898"/>
              <a:gd name="connsiteX7" fmla="*/ 0 w 696083"/>
              <a:gd name="connsiteY7" fmla="*/ 327508 h 363898"/>
              <a:gd name="connsiteX8" fmla="*/ 0 w 696083"/>
              <a:gd name="connsiteY8" fmla="*/ 36390 h 36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083" h="363898">
                <a:moveTo>
                  <a:pt x="0" y="36390"/>
                </a:moveTo>
                <a:cubicBezTo>
                  <a:pt x="0" y="16292"/>
                  <a:pt x="16292" y="0"/>
                  <a:pt x="36390" y="0"/>
                </a:cubicBezTo>
                <a:lnTo>
                  <a:pt x="659693" y="0"/>
                </a:lnTo>
                <a:cubicBezTo>
                  <a:pt x="679791" y="0"/>
                  <a:pt x="696083" y="16292"/>
                  <a:pt x="696083" y="36390"/>
                </a:cubicBezTo>
                <a:lnTo>
                  <a:pt x="696083" y="327508"/>
                </a:lnTo>
                <a:cubicBezTo>
                  <a:pt x="696083" y="347606"/>
                  <a:pt x="679791" y="363898"/>
                  <a:pt x="659693" y="363898"/>
                </a:cubicBezTo>
                <a:lnTo>
                  <a:pt x="36390" y="363898"/>
                </a:lnTo>
                <a:cubicBezTo>
                  <a:pt x="16292" y="363898"/>
                  <a:pt x="0" y="347606"/>
                  <a:pt x="0" y="327508"/>
                </a:cubicBezTo>
                <a:lnTo>
                  <a:pt x="0" y="3639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6378" tIns="56378" rIns="56378" bIns="56378"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План</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4" name="Полилиния 23"/>
          <p:cNvSpPr/>
          <p:nvPr/>
        </p:nvSpPr>
        <p:spPr>
          <a:xfrm>
            <a:off x="7364170" y="3464841"/>
            <a:ext cx="720000" cy="324000"/>
          </a:xfrm>
          <a:custGeom>
            <a:avLst/>
            <a:gdLst>
              <a:gd name="connsiteX0" fmla="*/ 0 w 694718"/>
              <a:gd name="connsiteY0" fmla="*/ 30017 h 300173"/>
              <a:gd name="connsiteX1" fmla="*/ 30017 w 694718"/>
              <a:gd name="connsiteY1" fmla="*/ 0 h 300173"/>
              <a:gd name="connsiteX2" fmla="*/ 664701 w 694718"/>
              <a:gd name="connsiteY2" fmla="*/ 0 h 300173"/>
              <a:gd name="connsiteX3" fmla="*/ 694718 w 694718"/>
              <a:gd name="connsiteY3" fmla="*/ 30017 h 300173"/>
              <a:gd name="connsiteX4" fmla="*/ 694718 w 694718"/>
              <a:gd name="connsiteY4" fmla="*/ 270156 h 300173"/>
              <a:gd name="connsiteX5" fmla="*/ 664701 w 694718"/>
              <a:gd name="connsiteY5" fmla="*/ 300173 h 300173"/>
              <a:gd name="connsiteX6" fmla="*/ 30017 w 694718"/>
              <a:gd name="connsiteY6" fmla="*/ 300173 h 300173"/>
              <a:gd name="connsiteX7" fmla="*/ 0 w 694718"/>
              <a:gd name="connsiteY7" fmla="*/ 270156 h 300173"/>
              <a:gd name="connsiteX8" fmla="*/ 0 w 694718"/>
              <a:gd name="connsiteY8" fmla="*/ 30017 h 30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718" h="300173">
                <a:moveTo>
                  <a:pt x="0" y="30017"/>
                </a:moveTo>
                <a:cubicBezTo>
                  <a:pt x="0" y="13439"/>
                  <a:pt x="13439" y="0"/>
                  <a:pt x="30017" y="0"/>
                </a:cubicBezTo>
                <a:lnTo>
                  <a:pt x="664701" y="0"/>
                </a:lnTo>
                <a:cubicBezTo>
                  <a:pt x="681279" y="0"/>
                  <a:pt x="694718" y="13439"/>
                  <a:pt x="694718" y="30017"/>
                </a:cubicBezTo>
                <a:lnTo>
                  <a:pt x="694718" y="270156"/>
                </a:lnTo>
                <a:cubicBezTo>
                  <a:pt x="694718" y="286734"/>
                  <a:pt x="681279" y="300173"/>
                  <a:pt x="664701" y="300173"/>
                </a:cubicBezTo>
                <a:lnTo>
                  <a:pt x="30017" y="300173"/>
                </a:lnTo>
                <a:cubicBezTo>
                  <a:pt x="13439" y="300173"/>
                  <a:pt x="0" y="286734"/>
                  <a:pt x="0" y="270156"/>
                </a:cubicBezTo>
                <a:lnTo>
                  <a:pt x="0" y="3001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8322" tIns="58322" rIns="58322" bIns="58322"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0,3</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7364170" y="3825080"/>
            <a:ext cx="720000" cy="324000"/>
          </a:xfrm>
          <a:custGeom>
            <a:avLst/>
            <a:gdLst>
              <a:gd name="connsiteX0" fmla="*/ 0 w 694035"/>
              <a:gd name="connsiteY0" fmla="*/ 36161 h 361608"/>
              <a:gd name="connsiteX1" fmla="*/ 36161 w 694035"/>
              <a:gd name="connsiteY1" fmla="*/ 0 h 361608"/>
              <a:gd name="connsiteX2" fmla="*/ 657874 w 694035"/>
              <a:gd name="connsiteY2" fmla="*/ 0 h 361608"/>
              <a:gd name="connsiteX3" fmla="*/ 694035 w 694035"/>
              <a:gd name="connsiteY3" fmla="*/ 36161 h 361608"/>
              <a:gd name="connsiteX4" fmla="*/ 694035 w 694035"/>
              <a:gd name="connsiteY4" fmla="*/ 325447 h 361608"/>
              <a:gd name="connsiteX5" fmla="*/ 657874 w 694035"/>
              <a:gd name="connsiteY5" fmla="*/ 361608 h 361608"/>
              <a:gd name="connsiteX6" fmla="*/ 36161 w 694035"/>
              <a:gd name="connsiteY6" fmla="*/ 361608 h 361608"/>
              <a:gd name="connsiteX7" fmla="*/ 0 w 694035"/>
              <a:gd name="connsiteY7" fmla="*/ 325447 h 361608"/>
              <a:gd name="connsiteX8" fmla="*/ 0 w 694035"/>
              <a:gd name="connsiteY8" fmla="*/ 36161 h 36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035" h="361608">
                <a:moveTo>
                  <a:pt x="0" y="36161"/>
                </a:moveTo>
                <a:cubicBezTo>
                  <a:pt x="0" y="16190"/>
                  <a:pt x="16190" y="0"/>
                  <a:pt x="36161" y="0"/>
                </a:cubicBezTo>
                <a:lnTo>
                  <a:pt x="657874" y="0"/>
                </a:lnTo>
                <a:cubicBezTo>
                  <a:pt x="677845" y="0"/>
                  <a:pt x="694035" y="16190"/>
                  <a:pt x="694035" y="36161"/>
                </a:cubicBezTo>
                <a:lnTo>
                  <a:pt x="694035" y="325447"/>
                </a:lnTo>
                <a:cubicBezTo>
                  <a:pt x="694035" y="345418"/>
                  <a:pt x="677845" y="361608"/>
                  <a:pt x="657874" y="361608"/>
                </a:cubicBezTo>
                <a:lnTo>
                  <a:pt x="36161" y="361608"/>
                </a:lnTo>
                <a:cubicBezTo>
                  <a:pt x="16190" y="361608"/>
                  <a:pt x="0" y="345418"/>
                  <a:pt x="0" y="325447"/>
                </a:cubicBezTo>
                <a:lnTo>
                  <a:pt x="0" y="3616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0121" tIns="60121" rIns="60121" bIns="60121"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8,7</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7364170" y="4185120"/>
            <a:ext cx="720000" cy="324000"/>
          </a:xfrm>
          <a:custGeom>
            <a:avLst/>
            <a:gdLst>
              <a:gd name="connsiteX0" fmla="*/ 0 w 691334"/>
              <a:gd name="connsiteY0" fmla="*/ 33905 h 339054"/>
              <a:gd name="connsiteX1" fmla="*/ 33905 w 691334"/>
              <a:gd name="connsiteY1" fmla="*/ 0 h 339054"/>
              <a:gd name="connsiteX2" fmla="*/ 657429 w 691334"/>
              <a:gd name="connsiteY2" fmla="*/ 0 h 339054"/>
              <a:gd name="connsiteX3" fmla="*/ 691334 w 691334"/>
              <a:gd name="connsiteY3" fmla="*/ 33905 h 339054"/>
              <a:gd name="connsiteX4" fmla="*/ 691334 w 691334"/>
              <a:gd name="connsiteY4" fmla="*/ 305149 h 339054"/>
              <a:gd name="connsiteX5" fmla="*/ 657429 w 691334"/>
              <a:gd name="connsiteY5" fmla="*/ 339054 h 339054"/>
              <a:gd name="connsiteX6" fmla="*/ 33905 w 691334"/>
              <a:gd name="connsiteY6" fmla="*/ 339054 h 339054"/>
              <a:gd name="connsiteX7" fmla="*/ 0 w 691334"/>
              <a:gd name="connsiteY7" fmla="*/ 305149 h 339054"/>
              <a:gd name="connsiteX8" fmla="*/ 0 w 691334"/>
              <a:gd name="connsiteY8" fmla="*/ 33905 h 33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1334" h="339054">
                <a:moveTo>
                  <a:pt x="0" y="33905"/>
                </a:moveTo>
                <a:cubicBezTo>
                  <a:pt x="0" y="15180"/>
                  <a:pt x="15180" y="0"/>
                  <a:pt x="33905" y="0"/>
                </a:cubicBezTo>
                <a:lnTo>
                  <a:pt x="657429" y="0"/>
                </a:lnTo>
                <a:cubicBezTo>
                  <a:pt x="676154" y="0"/>
                  <a:pt x="691334" y="15180"/>
                  <a:pt x="691334" y="33905"/>
                </a:cubicBezTo>
                <a:lnTo>
                  <a:pt x="691334" y="305149"/>
                </a:lnTo>
                <a:cubicBezTo>
                  <a:pt x="691334" y="323874"/>
                  <a:pt x="676154" y="339054"/>
                  <a:pt x="657429" y="339054"/>
                </a:cubicBezTo>
                <a:lnTo>
                  <a:pt x="33905" y="339054"/>
                </a:lnTo>
                <a:cubicBezTo>
                  <a:pt x="15180" y="339054"/>
                  <a:pt x="0" y="323874"/>
                  <a:pt x="0" y="305149"/>
                </a:cubicBezTo>
                <a:lnTo>
                  <a:pt x="0" y="33905"/>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1" tIns="59461" rIns="59461" bIns="59461"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15,1</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7364170" y="4545160"/>
            <a:ext cx="720000" cy="324000"/>
          </a:xfrm>
          <a:custGeom>
            <a:avLst/>
            <a:gdLst>
              <a:gd name="connsiteX0" fmla="*/ 0 w 685955"/>
              <a:gd name="connsiteY0" fmla="*/ 28800 h 287999"/>
              <a:gd name="connsiteX1" fmla="*/ 28800 w 685955"/>
              <a:gd name="connsiteY1" fmla="*/ 0 h 287999"/>
              <a:gd name="connsiteX2" fmla="*/ 657155 w 685955"/>
              <a:gd name="connsiteY2" fmla="*/ 0 h 287999"/>
              <a:gd name="connsiteX3" fmla="*/ 685955 w 685955"/>
              <a:gd name="connsiteY3" fmla="*/ 28800 h 287999"/>
              <a:gd name="connsiteX4" fmla="*/ 685955 w 685955"/>
              <a:gd name="connsiteY4" fmla="*/ 259199 h 287999"/>
              <a:gd name="connsiteX5" fmla="*/ 657155 w 685955"/>
              <a:gd name="connsiteY5" fmla="*/ 287999 h 287999"/>
              <a:gd name="connsiteX6" fmla="*/ 28800 w 685955"/>
              <a:gd name="connsiteY6" fmla="*/ 287999 h 287999"/>
              <a:gd name="connsiteX7" fmla="*/ 0 w 685955"/>
              <a:gd name="connsiteY7" fmla="*/ 259199 h 287999"/>
              <a:gd name="connsiteX8" fmla="*/ 0 w 685955"/>
              <a:gd name="connsiteY8" fmla="*/ 28800 h 28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955" h="287999">
                <a:moveTo>
                  <a:pt x="0" y="28800"/>
                </a:moveTo>
                <a:cubicBezTo>
                  <a:pt x="0" y="12894"/>
                  <a:pt x="12894" y="0"/>
                  <a:pt x="28800" y="0"/>
                </a:cubicBezTo>
                <a:lnTo>
                  <a:pt x="657155" y="0"/>
                </a:lnTo>
                <a:cubicBezTo>
                  <a:pt x="673061" y="0"/>
                  <a:pt x="685955" y="12894"/>
                  <a:pt x="685955" y="28800"/>
                </a:cubicBezTo>
                <a:lnTo>
                  <a:pt x="685955" y="259199"/>
                </a:lnTo>
                <a:cubicBezTo>
                  <a:pt x="685955" y="275105"/>
                  <a:pt x="673061" y="287999"/>
                  <a:pt x="657155" y="287999"/>
                </a:cubicBezTo>
                <a:lnTo>
                  <a:pt x="28800" y="287999"/>
                </a:lnTo>
                <a:cubicBezTo>
                  <a:pt x="12894" y="287999"/>
                  <a:pt x="0" y="275105"/>
                  <a:pt x="0" y="259199"/>
                </a:cubicBezTo>
                <a:lnTo>
                  <a:pt x="0" y="2880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965" tIns="57965" rIns="57965" bIns="57965"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51,8</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7364170" y="4905200"/>
            <a:ext cx="720000" cy="324000"/>
          </a:xfrm>
          <a:custGeom>
            <a:avLst/>
            <a:gdLst>
              <a:gd name="connsiteX0" fmla="*/ 0 w 660402"/>
              <a:gd name="connsiteY0" fmla="*/ 31324 h 313238"/>
              <a:gd name="connsiteX1" fmla="*/ 31324 w 660402"/>
              <a:gd name="connsiteY1" fmla="*/ 0 h 313238"/>
              <a:gd name="connsiteX2" fmla="*/ 629078 w 660402"/>
              <a:gd name="connsiteY2" fmla="*/ 0 h 313238"/>
              <a:gd name="connsiteX3" fmla="*/ 660402 w 660402"/>
              <a:gd name="connsiteY3" fmla="*/ 31324 h 313238"/>
              <a:gd name="connsiteX4" fmla="*/ 660402 w 660402"/>
              <a:gd name="connsiteY4" fmla="*/ 281914 h 313238"/>
              <a:gd name="connsiteX5" fmla="*/ 629078 w 660402"/>
              <a:gd name="connsiteY5" fmla="*/ 313238 h 313238"/>
              <a:gd name="connsiteX6" fmla="*/ 31324 w 660402"/>
              <a:gd name="connsiteY6" fmla="*/ 313238 h 313238"/>
              <a:gd name="connsiteX7" fmla="*/ 0 w 660402"/>
              <a:gd name="connsiteY7" fmla="*/ 281914 h 313238"/>
              <a:gd name="connsiteX8" fmla="*/ 0 w 660402"/>
              <a:gd name="connsiteY8" fmla="*/ 31324 h 31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402" h="313238">
                <a:moveTo>
                  <a:pt x="0" y="31324"/>
                </a:moveTo>
                <a:cubicBezTo>
                  <a:pt x="0" y="14024"/>
                  <a:pt x="14024" y="0"/>
                  <a:pt x="31324" y="0"/>
                </a:cubicBezTo>
                <a:lnTo>
                  <a:pt x="629078" y="0"/>
                </a:lnTo>
                <a:cubicBezTo>
                  <a:pt x="646378" y="0"/>
                  <a:pt x="660402" y="14024"/>
                  <a:pt x="660402" y="31324"/>
                </a:cubicBezTo>
                <a:lnTo>
                  <a:pt x="660402" y="281914"/>
                </a:lnTo>
                <a:cubicBezTo>
                  <a:pt x="660402" y="299214"/>
                  <a:pt x="646378" y="313238"/>
                  <a:pt x="629078" y="313238"/>
                </a:cubicBezTo>
                <a:lnTo>
                  <a:pt x="31324" y="313238"/>
                </a:lnTo>
                <a:cubicBezTo>
                  <a:pt x="14024" y="313238"/>
                  <a:pt x="0" y="299214"/>
                  <a:pt x="0" y="281914"/>
                </a:cubicBezTo>
                <a:lnTo>
                  <a:pt x="0" y="3132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8704" tIns="58704" rIns="58704" bIns="58704"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156,4</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7364170" y="5265256"/>
            <a:ext cx="720000" cy="432000"/>
          </a:xfrm>
          <a:custGeom>
            <a:avLst/>
            <a:gdLst>
              <a:gd name="connsiteX0" fmla="*/ 0 w 627521"/>
              <a:gd name="connsiteY0" fmla="*/ 30552 h 305516"/>
              <a:gd name="connsiteX1" fmla="*/ 30552 w 627521"/>
              <a:gd name="connsiteY1" fmla="*/ 0 h 305516"/>
              <a:gd name="connsiteX2" fmla="*/ 596969 w 627521"/>
              <a:gd name="connsiteY2" fmla="*/ 0 h 305516"/>
              <a:gd name="connsiteX3" fmla="*/ 627521 w 627521"/>
              <a:gd name="connsiteY3" fmla="*/ 30552 h 305516"/>
              <a:gd name="connsiteX4" fmla="*/ 627521 w 627521"/>
              <a:gd name="connsiteY4" fmla="*/ 274964 h 305516"/>
              <a:gd name="connsiteX5" fmla="*/ 596969 w 627521"/>
              <a:gd name="connsiteY5" fmla="*/ 305516 h 305516"/>
              <a:gd name="connsiteX6" fmla="*/ 30552 w 627521"/>
              <a:gd name="connsiteY6" fmla="*/ 305516 h 305516"/>
              <a:gd name="connsiteX7" fmla="*/ 0 w 627521"/>
              <a:gd name="connsiteY7" fmla="*/ 274964 h 305516"/>
              <a:gd name="connsiteX8" fmla="*/ 0 w 627521"/>
              <a:gd name="connsiteY8" fmla="*/ 30552 h 30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521" h="305516">
                <a:moveTo>
                  <a:pt x="0" y="30552"/>
                </a:moveTo>
                <a:cubicBezTo>
                  <a:pt x="0" y="13679"/>
                  <a:pt x="13679" y="0"/>
                  <a:pt x="30552" y="0"/>
                </a:cubicBezTo>
                <a:lnTo>
                  <a:pt x="596969" y="0"/>
                </a:lnTo>
                <a:cubicBezTo>
                  <a:pt x="613842" y="0"/>
                  <a:pt x="627521" y="13679"/>
                  <a:pt x="627521" y="30552"/>
                </a:cubicBezTo>
                <a:lnTo>
                  <a:pt x="627521" y="274964"/>
                </a:lnTo>
                <a:cubicBezTo>
                  <a:pt x="627521" y="291837"/>
                  <a:pt x="613842" y="305516"/>
                  <a:pt x="596969" y="305516"/>
                </a:cubicBezTo>
                <a:lnTo>
                  <a:pt x="30552" y="305516"/>
                </a:lnTo>
                <a:cubicBezTo>
                  <a:pt x="13679" y="305516"/>
                  <a:pt x="0" y="291837"/>
                  <a:pt x="0" y="274964"/>
                </a:cubicBezTo>
                <a:lnTo>
                  <a:pt x="0" y="3055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8478" tIns="58478" rIns="58478" bIns="58478"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93,2</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8256707" y="3114717"/>
            <a:ext cx="720000" cy="324000"/>
          </a:xfrm>
          <a:custGeom>
            <a:avLst/>
            <a:gdLst>
              <a:gd name="connsiteX0" fmla="*/ 0 w 646866"/>
              <a:gd name="connsiteY0" fmla="*/ 37841 h 378414"/>
              <a:gd name="connsiteX1" fmla="*/ 37841 w 646866"/>
              <a:gd name="connsiteY1" fmla="*/ 0 h 378414"/>
              <a:gd name="connsiteX2" fmla="*/ 609025 w 646866"/>
              <a:gd name="connsiteY2" fmla="*/ 0 h 378414"/>
              <a:gd name="connsiteX3" fmla="*/ 646866 w 646866"/>
              <a:gd name="connsiteY3" fmla="*/ 37841 h 378414"/>
              <a:gd name="connsiteX4" fmla="*/ 646866 w 646866"/>
              <a:gd name="connsiteY4" fmla="*/ 340573 h 378414"/>
              <a:gd name="connsiteX5" fmla="*/ 609025 w 646866"/>
              <a:gd name="connsiteY5" fmla="*/ 378414 h 378414"/>
              <a:gd name="connsiteX6" fmla="*/ 37841 w 646866"/>
              <a:gd name="connsiteY6" fmla="*/ 378414 h 378414"/>
              <a:gd name="connsiteX7" fmla="*/ 0 w 646866"/>
              <a:gd name="connsiteY7" fmla="*/ 340573 h 378414"/>
              <a:gd name="connsiteX8" fmla="*/ 0 w 646866"/>
              <a:gd name="connsiteY8" fmla="*/ 37841 h 37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866" h="378414">
                <a:moveTo>
                  <a:pt x="0" y="37841"/>
                </a:moveTo>
                <a:cubicBezTo>
                  <a:pt x="0" y="16942"/>
                  <a:pt x="16942" y="0"/>
                  <a:pt x="37841" y="0"/>
                </a:cubicBezTo>
                <a:lnTo>
                  <a:pt x="609025" y="0"/>
                </a:lnTo>
                <a:cubicBezTo>
                  <a:pt x="629924" y="0"/>
                  <a:pt x="646866" y="16942"/>
                  <a:pt x="646866" y="37841"/>
                </a:cubicBezTo>
                <a:lnTo>
                  <a:pt x="646866" y="340573"/>
                </a:lnTo>
                <a:cubicBezTo>
                  <a:pt x="646866" y="361472"/>
                  <a:pt x="629924" y="378414"/>
                  <a:pt x="609025" y="378414"/>
                </a:cubicBezTo>
                <a:lnTo>
                  <a:pt x="37841" y="378414"/>
                </a:lnTo>
                <a:cubicBezTo>
                  <a:pt x="16942" y="378414"/>
                  <a:pt x="0" y="361472"/>
                  <a:pt x="0" y="340573"/>
                </a:cubicBezTo>
                <a:lnTo>
                  <a:pt x="0" y="3784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6803" tIns="56803" rIns="56803" bIns="56803"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Факт</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8256707" y="3464841"/>
            <a:ext cx="720000" cy="324000"/>
          </a:xfrm>
          <a:custGeom>
            <a:avLst/>
            <a:gdLst>
              <a:gd name="connsiteX0" fmla="*/ 0 w 632541"/>
              <a:gd name="connsiteY0" fmla="*/ 30323 h 303230"/>
              <a:gd name="connsiteX1" fmla="*/ 30323 w 632541"/>
              <a:gd name="connsiteY1" fmla="*/ 0 h 303230"/>
              <a:gd name="connsiteX2" fmla="*/ 602218 w 632541"/>
              <a:gd name="connsiteY2" fmla="*/ 0 h 303230"/>
              <a:gd name="connsiteX3" fmla="*/ 632541 w 632541"/>
              <a:gd name="connsiteY3" fmla="*/ 30323 h 303230"/>
              <a:gd name="connsiteX4" fmla="*/ 632541 w 632541"/>
              <a:gd name="connsiteY4" fmla="*/ 272907 h 303230"/>
              <a:gd name="connsiteX5" fmla="*/ 602218 w 632541"/>
              <a:gd name="connsiteY5" fmla="*/ 303230 h 303230"/>
              <a:gd name="connsiteX6" fmla="*/ 30323 w 632541"/>
              <a:gd name="connsiteY6" fmla="*/ 303230 h 303230"/>
              <a:gd name="connsiteX7" fmla="*/ 0 w 632541"/>
              <a:gd name="connsiteY7" fmla="*/ 272907 h 303230"/>
              <a:gd name="connsiteX8" fmla="*/ 0 w 632541"/>
              <a:gd name="connsiteY8" fmla="*/ 30323 h 30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541" h="303230">
                <a:moveTo>
                  <a:pt x="0" y="30323"/>
                </a:moveTo>
                <a:cubicBezTo>
                  <a:pt x="0" y="13576"/>
                  <a:pt x="13576" y="0"/>
                  <a:pt x="30323" y="0"/>
                </a:cubicBezTo>
                <a:lnTo>
                  <a:pt x="602218" y="0"/>
                </a:lnTo>
                <a:cubicBezTo>
                  <a:pt x="618965" y="0"/>
                  <a:pt x="632541" y="13576"/>
                  <a:pt x="632541" y="30323"/>
                </a:cubicBezTo>
                <a:lnTo>
                  <a:pt x="632541" y="272907"/>
                </a:lnTo>
                <a:cubicBezTo>
                  <a:pt x="632541" y="289654"/>
                  <a:pt x="618965" y="303230"/>
                  <a:pt x="602218" y="303230"/>
                </a:cubicBezTo>
                <a:lnTo>
                  <a:pt x="30323" y="303230"/>
                </a:lnTo>
                <a:cubicBezTo>
                  <a:pt x="13576" y="303230"/>
                  <a:pt x="0" y="289654"/>
                  <a:pt x="0" y="272907"/>
                </a:cubicBezTo>
                <a:lnTo>
                  <a:pt x="0" y="3032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8411" tIns="58411" rIns="58411" bIns="58411"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0,3</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3" name="Полилиния 32"/>
          <p:cNvSpPr/>
          <p:nvPr/>
        </p:nvSpPr>
        <p:spPr>
          <a:xfrm>
            <a:off x="8256707" y="3825080"/>
            <a:ext cx="720000" cy="324000"/>
          </a:xfrm>
          <a:custGeom>
            <a:avLst/>
            <a:gdLst>
              <a:gd name="connsiteX0" fmla="*/ 0 w 632544"/>
              <a:gd name="connsiteY0" fmla="*/ 34341 h 343414"/>
              <a:gd name="connsiteX1" fmla="*/ 34341 w 632544"/>
              <a:gd name="connsiteY1" fmla="*/ 0 h 343414"/>
              <a:gd name="connsiteX2" fmla="*/ 598203 w 632544"/>
              <a:gd name="connsiteY2" fmla="*/ 0 h 343414"/>
              <a:gd name="connsiteX3" fmla="*/ 632544 w 632544"/>
              <a:gd name="connsiteY3" fmla="*/ 34341 h 343414"/>
              <a:gd name="connsiteX4" fmla="*/ 632544 w 632544"/>
              <a:gd name="connsiteY4" fmla="*/ 309073 h 343414"/>
              <a:gd name="connsiteX5" fmla="*/ 598203 w 632544"/>
              <a:gd name="connsiteY5" fmla="*/ 343414 h 343414"/>
              <a:gd name="connsiteX6" fmla="*/ 34341 w 632544"/>
              <a:gd name="connsiteY6" fmla="*/ 343414 h 343414"/>
              <a:gd name="connsiteX7" fmla="*/ 0 w 632544"/>
              <a:gd name="connsiteY7" fmla="*/ 309073 h 343414"/>
              <a:gd name="connsiteX8" fmla="*/ 0 w 632544"/>
              <a:gd name="connsiteY8" fmla="*/ 34341 h 34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544" h="343414">
                <a:moveTo>
                  <a:pt x="0" y="34341"/>
                </a:moveTo>
                <a:cubicBezTo>
                  <a:pt x="0" y="15375"/>
                  <a:pt x="15375" y="0"/>
                  <a:pt x="34341" y="0"/>
                </a:cubicBezTo>
                <a:lnTo>
                  <a:pt x="598203" y="0"/>
                </a:lnTo>
                <a:cubicBezTo>
                  <a:pt x="617169" y="0"/>
                  <a:pt x="632544" y="15375"/>
                  <a:pt x="632544" y="34341"/>
                </a:cubicBezTo>
                <a:lnTo>
                  <a:pt x="632544" y="309073"/>
                </a:lnTo>
                <a:cubicBezTo>
                  <a:pt x="632544" y="328039"/>
                  <a:pt x="617169" y="343414"/>
                  <a:pt x="598203" y="343414"/>
                </a:cubicBezTo>
                <a:lnTo>
                  <a:pt x="34341" y="343414"/>
                </a:lnTo>
                <a:cubicBezTo>
                  <a:pt x="15375" y="343414"/>
                  <a:pt x="0" y="328039"/>
                  <a:pt x="0" y="309073"/>
                </a:cubicBezTo>
                <a:lnTo>
                  <a:pt x="0" y="3434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588" tIns="59588" rIns="59588" bIns="59588"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8,7</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8256707" y="4185120"/>
            <a:ext cx="720000" cy="324000"/>
          </a:xfrm>
          <a:custGeom>
            <a:avLst/>
            <a:gdLst>
              <a:gd name="connsiteX0" fmla="*/ 0 w 632560"/>
              <a:gd name="connsiteY0" fmla="*/ 33178 h 331775"/>
              <a:gd name="connsiteX1" fmla="*/ 33178 w 632560"/>
              <a:gd name="connsiteY1" fmla="*/ 0 h 331775"/>
              <a:gd name="connsiteX2" fmla="*/ 599383 w 632560"/>
              <a:gd name="connsiteY2" fmla="*/ 0 h 331775"/>
              <a:gd name="connsiteX3" fmla="*/ 632561 w 632560"/>
              <a:gd name="connsiteY3" fmla="*/ 33178 h 331775"/>
              <a:gd name="connsiteX4" fmla="*/ 632560 w 632560"/>
              <a:gd name="connsiteY4" fmla="*/ 298598 h 331775"/>
              <a:gd name="connsiteX5" fmla="*/ 599382 w 632560"/>
              <a:gd name="connsiteY5" fmla="*/ 331776 h 331775"/>
              <a:gd name="connsiteX6" fmla="*/ 33178 w 632560"/>
              <a:gd name="connsiteY6" fmla="*/ 331775 h 331775"/>
              <a:gd name="connsiteX7" fmla="*/ 0 w 632560"/>
              <a:gd name="connsiteY7" fmla="*/ 298597 h 331775"/>
              <a:gd name="connsiteX8" fmla="*/ 0 w 632560"/>
              <a:gd name="connsiteY8" fmla="*/ 33178 h 33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560" h="331775">
                <a:moveTo>
                  <a:pt x="0" y="33178"/>
                </a:moveTo>
                <a:cubicBezTo>
                  <a:pt x="0" y="14854"/>
                  <a:pt x="14854" y="0"/>
                  <a:pt x="33178" y="0"/>
                </a:cubicBezTo>
                <a:lnTo>
                  <a:pt x="599383" y="0"/>
                </a:lnTo>
                <a:cubicBezTo>
                  <a:pt x="617707" y="0"/>
                  <a:pt x="632561" y="14854"/>
                  <a:pt x="632561" y="33178"/>
                </a:cubicBezTo>
                <a:cubicBezTo>
                  <a:pt x="632561" y="121651"/>
                  <a:pt x="632560" y="210125"/>
                  <a:pt x="632560" y="298598"/>
                </a:cubicBezTo>
                <a:cubicBezTo>
                  <a:pt x="632560" y="316922"/>
                  <a:pt x="617706" y="331776"/>
                  <a:pt x="599382" y="331776"/>
                </a:cubicBezTo>
                <a:lnTo>
                  <a:pt x="33178" y="331775"/>
                </a:lnTo>
                <a:cubicBezTo>
                  <a:pt x="14854" y="331775"/>
                  <a:pt x="0" y="316921"/>
                  <a:pt x="0" y="298597"/>
                </a:cubicBezTo>
                <a:lnTo>
                  <a:pt x="0" y="33178"/>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247" tIns="59247" rIns="59247" bIns="59247"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14,9</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8256707" y="4545160"/>
            <a:ext cx="720000" cy="324000"/>
          </a:xfrm>
          <a:custGeom>
            <a:avLst/>
            <a:gdLst>
              <a:gd name="connsiteX0" fmla="*/ 0 w 632552"/>
              <a:gd name="connsiteY0" fmla="*/ 33305 h 333050"/>
              <a:gd name="connsiteX1" fmla="*/ 33305 w 632552"/>
              <a:gd name="connsiteY1" fmla="*/ 0 h 333050"/>
              <a:gd name="connsiteX2" fmla="*/ 599247 w 632552"/>
              <a:gd name="connsiteY2" fmla="*/ 0 h 333050"/>
              <a:gd name="connsiteX3" fmla="*/ 632552 w 632552"/>
              <a:gd name="connsiteY3" fmla="*/ 33305 h 333050"/>
              <a:gd name="connsiteX4" fmla="*/ 632552 w 632552"/>
              <a:gd name="connsiteY4" fmla="*/ 299745 h 333050"/>
              <a:gd name="connsiteX5" fmla="*/ 599247 w 632552"/>
              <a:gd name="connsiteY5" fmla="*/ 333050 h 333050"/>
              <a:gd name="connsiteX6" fmla="*/ 33305 w 632552"/>
              <a:gd name="connsiteY6" fmla="*/ 333050 h 333050"/>
              <a:gd name="connsiteX7" fmla="*/ 0 w 632552"/>
              <a:gd name="connsiteY7" fmla="*/ 299745 h 333050"/>
              <a:gd name="connsiteX8" fmla="*/ 0 w 632552"/>
              <a:gd name="connsiteY8" fmla="*/ 33305 h 33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552" h="333050">
                <a:moveTo>
                  <a:pt x="0" y="33305"/>
                </a:moveTo>
                <a:cubicBezTo>
                  <a:pt x="0" y="14911"/>
                  <a:pt x="14911" y="0"/>
                  <a:pt x="33305" y="0"/>
                </a:cubicBezTo>
                <a:lnTo>
                  <a:pt x="599247" y="0"/>
                </a:lnTo>
                <a:cubicBezTo>
                  <a:pt x="617641" y="0"/>
                  <a:pt x="632552" y="14911"/>
                  <a:pt x="632552" y="33305"/>
                </a:cubicBezTo>
                <a:lnTo>
                  <a:pt x="632552" y="299745"/>
                </a:lnTo>
                <a:cubicBezTo>
                  <a:pt x="632552" y="318139"/>
                  <a:pt x="617641" y="333050"/>
                  <a:pt x="599247" y="333050"/>
                </a:cubicBezTo>
                <a:lnTo>
                  <a:pt x="33305" y="333050"/>
                </a:lnTo>
                <a:cubicBezTo>
                  <a:pt x="14911" y="333050"/>
                  <a:pt x="0" y="318139"/>
                  <a:pt x="0" y="299745"/>
                </a:cubicBezTo>
                <a:lnTo>
                  <a:pt x="0" y="33305"/>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285" tIns="59285" rIns="59285" bIns="59285"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50,3</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6" name="Полилиния 35"/>
          <p:cNvSpPr/>
          <p:nvPr/>
        </p:nvSpPr>
        <p:spPr>
          <a:xfrm>
            <a:off x="8256707" y="4905200"/>
            <a:ext cx="720000" cy="324000"/>
          </a:xfrm>
          <a:custGeom>
            <a:avLst/>
            <a:gdLst>
              <a:gd name="connsiteX0" fmla="*/ 0 w 632255"/>
              <a:gd name="connsiteY0" fmla="*/ 33226 h 332263"/>
              <a:gd name="connsiteX1" fmla="*/ 33226 w 632255"/>
              <a:gd name="connsiteY1" fmla="*/ 0 h 332263"/>
              <a:gd name="connsiteX2" fmla="*/ 599029 w 632255"/>
              <a:gd name="connsiteY2" fmla="*/ 0 h 332263"/>
              <a:gd name="connsiteX3" fmla="*/ 632255 w 632255"/>
              <a:gd name="connsiteY3" fmla="*/ 33226 h 332263"/>
              <a:gd name="connsiteX4" fmla="*/ 632255 w 632255"/>
              <a:gd name="connsiteY4" fmla="*/ 299037 h 332263"/>
              <a:gd name="connsiteX5" fmla="*/ 599029 w 632255"/>
              <a:gd name="connsiteY5" fmla="*/ 332263 h 332263"/>
              <a:gd name="connsiteX6" fmla="*/ 33226 w 632255"/>
              <a:gd name="connsiteY6" fmla="*/ 332263 h 332263"/>
              <a:gd name="connsiteX7" fmla="*/ 0 w 632255"/>
              <a:gd name="connsiteY7" fmla="*/ 299037 h 332263"/>
              <a:gd name="connsiteX8" fmla="*/ 0 w 632255"/>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255" h="332263">
                <a:moveTo>
                  <a:pt x="0" y="33226"/>
                </a:moveTo>
                <a:cubicBezTo>
                  <a:pt x="0" y="14876"/>
                  <a:pt x="14876" y="0"/>
                  <a:pt x="33226" y="0"/>
                </a:cubicBezTo>
                <a:lnTo>
                  <a:pt x="599029" y="0"/>
                </a:lnTo>
                <a:cubicBezTo>
                  <a:pt x="617379" y="0"/>
                  <a:pt x="632255" y="14876"/>
                  <a:pt x="632255" y="33226"/>
                </a:cubicBezTo>
                <a:lnTo>
                  <a:pt x="632255" y="299037"/>
                </a:lnTo>
                <a:cubicBezTo>
                  <a:pt x="632255" y="317387"/>
                  <a:pt x="617379" y="332263"/>
                  <a:pt x="599029"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262" tIns="59262" rIns="59262" bIns="59262"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155,3</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7" name="Полилиния 36"/>
          <p:cNvSpPr/>
          <p:nvPr/>
        </p:nvSpPr>
        <p:spPr>
          <a:xfrm>
            <a:off x="8256707" y="5265256"/>
            <a:ext cx="720000" cy="432000"/>
          </a:xfrm>
          <a:custGeom>
            <a:avLst/>
            <a:gdLst>
              <a:gd name="connsiteX0" fmla="*/ 0 w 610891"/>
              <a:gd name="connsiteY0" fmla="*/ 33226 h 332263"/>
              <a:gd name="connsiteX1" fmla="*/ 33226 w 610891"/>
              <a:gd name="connsiteY1" fmla="*/ 0 h 332263"/>
              <a:gd name="connsiteX2" fmla="*/ 577665 w 610891"/>
              <a:gd name="connsiteY2" fmla="*/ 0 h 332263"/>
              <a:gd name="connsiteX3" fmla="*/ 610891 w 610891"/>
              <a:gd name="connsiteY3" fmla="*/ 33226 h 332263"/>
              <a:gd name="connsiteX4" fmla="*/ 610891 w 610891"/>
              <a:gd name="connsiteY4" fmla="*/ 299037 h 332263"/>
              <a:gd name="connsiteX5" fmla="*/ 577665 w 610891"/>
              <a:gd name="connsiteY5" fmla="*/ 332263 h 332263"/>
              <a:gd name="connsiteX6" fmla="*/ 33226 w 610891"/>
              <a:gd name="connsiteY6" fmla="*/ 332263 h 332263"/>
              <a:gd name="connsiteX7" fmla="*/ 0 w 610891"/>
              <a:gd name="connsiteY7" fmla="*/ 299037 h 332263"/>
              <a:gd name="connsiteX8" fmla="*/ 0 w 610891"/>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891" h="332263">
                <a:moveTo>
                  <a:pt x="0" y="33226"/>
                </a:moveTo>
                <a:cubicBezTo>
                  <a:pt x="0" y="14876"/>
                  <a:pt x="14876" y="0"/>
                  <a:pt x="33226" y="0"/>
                </a:cubicBezTo>
                <a:lnTo>
                  <a:pt x="577665" y="0"/>
                </a:lnTo>
                <a:cubicBezTo>
                  <a:pt x="596015" y="0"/>
                  <a:pt x="610891" y="14876"/>
                  <a:pt x="610891" y="33226"/>
                </a:cubicBezTo>
                <a:lnTo>
                  <a:pt x="610891" y="299037"/>
                </a:lnTo>
                <a:cubicBezTo>
                  <a:pt x="610891" y="317387"/>
                  <a:pt x="596015" y="332263"/>
                  <a:pt x="577665"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262" tIns="59262" rIns="59262" bIns="59262"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88,6</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8238748" y="5733256"/>
            <a:ext cx="720000" cy="432000"/>
          </a:xfrm>
          <a:custGeom>
            <a:avLst/>
            <a:gdLst>
              <a:gd name="connsiteX0" fmla="*/ 0 w 608701"/>
              <a:gd name="connsiteY0" fmla="*/ 33226 h 332263"/>
              <a:gd name="connsiteX1" fmla="*/ 33226 w 608701"/>
              <a:gd name="connsiteY1" fmla="*/ 0 h 332263"/>
              <a:gd name="connsiteX2" fmla="*/ 575475 w 608701"/>
              <a:gd name="connsiteY2" fmla="*/ 0 h 332263"/>
              <a:gd name="connsiteX3" fmla="*/ 608701 w 608701"/>
              <a:gd name="connsiteY3" fmla="*/ 33226 h 332263"/>
              <a:gd name="connsiteX4" fmla="*/ 608701 w 608701"/>
              <a:gd name="connsiteY4" fmla="*/ 299037 h 332263"/>
              <a:gd name="connsiteX5" fmla="*/ 575475 w 608701"/>
              <a:gd name="connsiteY5" fmla="*/ 332263 h 332263"/>
              <a:gd name="connsiteX6" fmla="*/ 33226 w 608701"/>
              <a:gd name="connsiteY6" fmla="*/ 332263 h 332263"/>
              <a:gd name="connsiteX7" fmla="*/ 0 w 608701"/>
              <a:gd name="connsiteY7" fmla="*/ 299037 h 332263"/>
              <a:gd name="connsiteX8" fmla="*/ 0 w 608701"/>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701" h="332263">
                <a:moveTo>
                  <a:pt x="0" y="33226"/>
                </a:moveTo>
                <a:cubicBezTo>
                  <a:pt x="0" y="14876"/>
                  <a:pt x="14876" y="0"/>
                  <a:pt x="33226" y="0"/>
                </a:cubicBezTo>
                <a:lnTo>
                  <a:pt x="575475" y="0"/>
                </a:lnTo>
                <a:cubicBezTo>
                  <a:pt x="593825" y="0"/>
                  <a:pt x="608701" y="14876"/>
                  <a:pt x="608701" y="33226"/>
                </a:cubicBezTo>
                <a:lnTo>
                  <a:pt x="608701" y="299037"/>
                </a:lnTo>
                <a:cubicBezTo>
                  <a:pt x="608701" y="317387"/>
                  <a:pt x="593825" y="332263"/>
                  <a:pt x="575475"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262" tIns="59262" rIns="59262" bIns="59262"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643,4</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pPr>
              <a:defRPr/>
            </a:pPr>
            <a:fld id="{667CCBFA-BFB9-4E9F-B6F6-694D72409F22}" type="slidenum">
              <a:rPr lang="ru-RU" smtClean="0"/>
              <a:pPr>
                <a:defRPr/>
              </a:pPr>
              <a:t>72</a:t>
            </a:fld>
            <a:endParaRPr lang="ru-RU" dirty="0"/>
          </a:p>
        </p:txBody>
      </p:sp>
      <p:sp>
        <p:nvSpPr>
          <p:cNvPr id="14"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6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600" dirty="0" smtClean="0">
                <a:solidFill>
                  <a:schemeClr val="tx1"/>
                </a:solidFill>
                <a:effectLst/>
                <a:latin typeface="Times New Roman" panose="02020603050405020304" pitchFamily="18" charset="0"/>
                <a:cs typeface="Times New Roman" panose="02020603050405020304" pitchFamily="18" charset="0"/>
              </a:rPr>
              <a:t>Республики </a:t>
            </a:r>
            <a:r>
              <a:rPr lang="ru-RU" sz="1600" dirty="0">
                <a:solidFill>
                  <a:schemeClr val="tx1"/>
                </a:solidFill>
                <a:effectLst/>
                <a:latin typeface="Times New Roman" panose="02020603050405020304" pitchFamily="18" charset="0"/>
                <a:cs typeface="Times New Roman" panose="02020603050405020304" pitchFamily="18" charset="0"/>
              </a:rPr>
              <a:t>«Развитие потенциала природно-сырьевых ресурсов и обеспечение экологической безопасности»</a:t>
            </a:r>
          </a:p>
        </p:txBody>
      </p:sp>
      <p:cxnSp>
        <p:nvCxnSpPr>
          <p:cNvPr id="15" name="Прямая соединительная линия 1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39" name="Полилиния 38"/>
          <p:cNvSpPr/>
          <p:nvPr/>
        </p:nvSpPr>
        <p:spPr>
          <a:xfrm>
            <a:off x="4485085" y="3464841"/>
            <a:ext cx="2687748" cy="324000"/>
          </a:xfrm>
          <a:custGeom>
            <a:avLst/>
            <a:gdLst>
              <a:gd name="connsiteX0" fmla="*/ 0 w 2570092"/>
              <a:gd name="connsiteY0" fmla="*/ 33226 h 332263"/>
              <a:gd name="connsiteX1" fmla="*/ 33226 w 2570092"/>
              <a:gd name="connsiteY1" fmla="*/ 0 h 332263"/>
              <a:gd name="connsiteX2" fmla="*/ 2536866 w 2570092"/>
              <a:gd name="connsiteY2" fmla="*/ 0 h 332263"/>
              <a:gd name="connsiteX3" fmla="*/ 2570092 w 2570092"/>
              <a:gd name="connsiteY3" fmla="*/ 33226 h 332263"/>
              <a:gd name="connsiteX4" fmla="*/ 2570092 w 2570092"/>
              <a:gd name="connsiteY4" fmla="*/ 299037 h 332263"/>
              <a:gd name="connsiteX5" fmla="*/ 2536866 w 2570092"/>
              <a:gd name="connsiteY5" fmla="*/ 332263 h 332263"/>
              <a:gd name="connsiteX6" fmla="*/ 33226 w 2570092"/>
              <a:gd name="connsiteY6" fmla="*/ 332263 h 332263"/>
              <a:gd name="connsiteX7" fmla="*/ 0 w 2570092"/>
              <a:gd name="connsiteY7" fmla="*/ 299037 h 332263"/>
              <a:gd name="connsiteX8" fmla="*/ 0 w 2570092"/>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092" h="332263">
                <a:moveTo>
                  <a:pt x="0" y="33226"/>
                </a:moveTo>
                <a:cubicBezTo>
                  <a:pt x="0" y="14876"/>
                  <a:pt x="14876" y="0"/>
                  <a:pt x="33226" y="0"/>
                </a:cubicBezTo>
                <a:lnTo>
                  <a:pt x="2536866" y="0"/>
                </a:lnTo>
                <a:cubicBezTo>
                  <a:pt x="2555216" y="0"/>
                  <a:pt x="2570092" y="14876"/>
                  <a:pt x="2570092" y="33226"/>
                </a:cubicBezTo>
                <a:lnTo>
                  <a:pt x="2570092" y="299037"/>
                </a:lnTo>
                <a:cubicBezTo>
                  <a:pt x="2570092" y="317387"/>
                  <a:pt x="2555216" y="332263"/>
                  <a:pt x="2536866"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7832" tIns="47832" rIns="47832" bIns="47832" numCol="1" spcCol="1270" anchor="ctr" anchorCtr="0">
            <a:noAutofit/>
          </a:bodyPr>
          <a:lstStyle/>
          <a:p>
            <a:pPr algn="ctr" defTabSz="444500" fontAlgn="base">
              <a:lnSpc>
                <a:spcPct val="90000"/>
              </a:lnSpc>
              <a:spcBef>
                <a:spcPct val="0"/>
              </a:spcBef>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Использование минерально-сырьевых ресурсов и оценка их состояния</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4485085" y="3825080"/>
            <a:ext cx="2687748" cy="324000"/>
          </a:xfrm>
          <a:custGeom>
            <a:avLst/>
            <a:gdLst>
              <a:gd name="connsiteX0" fmla="*/ 0 w 2570092"/>
              <a:gd name="connsiteY0" fmla="*/ 33226 h 332263"/>
              <a:gd name="connsiteX1" fmla="*/ 33226 w 2570092"/>
              <a:gd name="connsiteY1" fmla="*/ 0 h 332263"/>
              <a:gd name="connsiteX2" fmla="*/ 2536866 w 2570092"/>
              <a:gd name="connsiteY2" fmla="*/ 0 h 332263"/>
              <a:gd name="connsiteX3" fmla="*/ 2570092 w 2570092"/>
              <a:gd name="connsiteY3" fmla="*/ 33226 h 332263"/>
              <a:gd name="connsiteX4" fmla="*/ 2570092 w 2570092"/>
              <a:gd name="connsiteY4" fmla="*/ 299037 h 332263"/>
              <a:gd name="connsiteX5" fmla="*/ 2536866 w 2570092"/>
              <a:gd name="connsiteY5" fmla="*/ 332263 h 332263"/>
              <a:gd name="connsiteX6" fmla="*/ 33226 w 2570092"/>
              <a:gd name="connsiteY6" fmla="*/ 332263 h 332263"/>
              <a:gd name="connsiteX7" fmla="*/ 0 w 2570092"/>
              <a:gd name="connsiteY7" fmla="*/ 299037 h 332263"/>
              <a:gd name="connsiteX8" fmla="*/ 0 w 2570092"/>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092" h="332263">
                <a:moveTo>
                  <a:pt x="0" y="33226"/>
                </a:moveTo>
                <a:cubicBezTo>
                  <a:pt x="0" y="14876"/>
                  <a:pt x="14876" y="0"/>
                  <a:pt x="33226" y="0"/>
                </a:cubicBezTo>
                <a:lnTo>
                  <a:pt x="2536866" y="0"/>
                </a:lnTo>
                <a:cubicBezTo>
                  <a:pt x="2555216" y="0"/>
                  <a:pt x="2570092" y="14876"/>
                  <a:pt x="2570092" y="33226"/>
                </a:cubicBezTo>
                <a:lnTo>
                  <a:pt x="2570092" y="299037"/>
                </a:lnTo>
                <a:cubicBezTo>
                  <a:pt x="2570092" y="317387"/>
                  <a:pt x="2555216" y="332263"/>
                  <a:pt x="2536866"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7832" tIns="47832" rIns="47832" bIns="47832" numCol="1" spcCol="1270" anchor="ctr" anchorCtr="0">
            <a:noAutofit/>
          </a:bodyPr>
          <a:lstStyle/>
          <a:p>
            <a:pPr algn="ctr" defTabSz="444500" fontAlgn="base">
              <a:lnSpc>
                <a:spcPct val="90000"/>
              </a:lnSpc>
              <a:spcBef>
                <a:spcPct val="0"/>
              </a:spcBef>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Обеспечение экологической безопасности на территории Чувашской Республики</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4485083" y="4185120"/>
            <a:ext cx="2687749" cy="324000"/>
          </a:xfrm>
          <a:custGeom>
            <a:avLst/>
            <a:gdLst>
              <a:gd name="connsiteX0" fmla="*/ 0 w 2570092"/>
              <a:gd name="connsiteY0" fmla="*/ 33226 h 332263"/>
              <a:gd name="connsiteX1" fmla="*/ 33226 w 2570092"/>
              <a:gd name="connsiteY1" fmla="*/ 0 h 332263"/>
              <a:gd name="connsiteX2" fmla="*/ 2536866 w 2570092"/>
              <a:gd name="connsiteY2" fmla="*/ 0 h 332263"/>
              <a:gd name="connsiteX3" fmla="*/ 2570092 w 2570092"/>
              <a:gd name="connsiteY3" fmla="*/ 33226 h 332263"/>
              <a:gd name="connsiteX4" fmla="*/ 2570092 w 2570092"/>
              <a:gd name="connsiteY4" fmla="*/ 299037 h 332263"/>
              <a:gd name="connsiteX5" fmla="*/ 2536866 w 2570092"/>
              <a:gd name="connsiteY5" fmla="*/ 332263 h 332263"/>
              <a:gd name="connsiteX6" fmla="*/ 33226 w 2570092"/>
              <a:gd name="connsiteY6" fmla="*/ 332263 h 332263"/>
              <a:gd name="connsiteX7" fmla="*/ 0 w 2570092"/>
              <a:gd name="connsiteY7" fmla="*/ 299037 h 332263"/>
              <a:gd name="connsiteX8" fmla="*/ 0 w 2570092"/>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092" h="332263">
                <a:moveTo>
                  <a:pt x="0" y="33226"/>
                </a:moveTo>
                <a:cubicBezTo>
                  <a:pt x="0" y="14876"/>
                  <a:pt x="14876" y="0"/>
                  <a:pt x="33226" y="0"/>
                </a:cubicBezTo>
                <a:lnTo>
                  <a:pt x="2536866" y="0"/>
                </a:lnTo>
                <a:cubicBezTo>
                  <a:pt x="2555216" y="0"/>
                  <a:pt x="2570092" y="14876"/>
                  <a:pt x="2570092" y="33226"/>
                </a:cubicBezTo>
                <a:lnTo>
                  <a:pt x="2570092" y="299037"/>
                </a:lnTo>
                <a:cubicBezTo>
                  <a:pt x="2570092" y="317387"/>
                  <a:pt x="2555216" y="332263"/>
                  <a:pt x="2536866"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7832" tIns="47832" rIns="47832" bIns="47832" numCol="1" spcCol="1270" anchor="ctr" anchorCtr="0">
            <a:noAutofit/>
          </a:bodyPr>
          <a:lstStyle/>
          <a:p>
            <a:pPr algn="ctr" defTabSz="444500">
              <a:lnSpc>
                <a:spcPct val="90000"/>
              </a:lnSpc>
              <a:spcAft>
                <a:spcPct val="35000"/>
              </a:spcAft>
            </a:pPr>
            <a:r>
              <a:rPr lang="ru-RU" sz="1000" dirty="0">
                <a:solidFill>
                  <a:prstClr val="black"/>
                </a:solidFill>
                <a:latin typeface="Times New Roman" panose="02020603050405020304" pitchFamily="18" charset="0"/>
                <a:cs typeface="Times New Roman" panose="02020603050405020304" pitchFamily="18" charset="0"/>
              </a:rPr>
              <a:t>Биологическое разнообразие Чувашской Республики</a:t>
            </a:r>
          </a:p>
        </p:txBody>
      </p:sp>
      <p:sp>
        <p:nvSpPr>
          <p:cNvPr id="43" name="Полилиния 42"/>
          <p:cNvSpPr/>
          <p:nvPr/>
        </p:nvSpPr>
        <p:spPr>
          <a:xfrm>
            <a:off x="4485085" y="4545160"/>
            <a:ext cx="2687747" cy="324000"/>
          </a:xfrm>
          <a:custGeom>
            <a:avLst/>
            <a:gdLst>
              <a:gd name="connsiteX0" fmla="*/ 0 w 2570092"/>
              <a:gd name="connsiteY0" fmla="*/ 33226 h 332263"/>
              <a:gd name="connsiteX1" fmla="*/ 33226 w 2570092"/>
              <a:gd name="connsiteY1" fmla="*/ 0 h 332263"/>
              <a:gd name="connsiteX2" fmla="*/ 2536866 w 2570092"/>
              <a:gd name="connsiteY2" fmla="*/ 0 h 332263"/>
              <a:gd name="connsiteX3" fmla="*/ 2570092 w 2570092"/>
              <a:gd name="connsiteY3" fmla="*/ 33226 h 332263"/>
              <a:gd name="connsiteX4" fmla="*/ 2570092 w 2570092"/>
              <a:gd name="connsiteY4" fmla="*/ 299037 h 332263"/>
              <a:gd name="connsiteX5" fmla="*/ 2536866 w 2570092"/>
              <a:gd name="connsiteY5" fmla="*/ 332263 h 332263"/>
              <a:gd name="connsiteX6" fmla="*/ 33226 w 2570092"/>
              <a:gd name="connsiteY6" fmla="*/ 332263 h 332263"/>
              <a:gd name="connsiteX7" fmla="*/ 0 w 2570092"/>
              <a:gd name="connsiteY7" fmla="*/ 299037 h 332263"/>
              <a:gd name="connsiteX8" fmla="*/ 0 w 2570092"/>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092" h="332263">
                <a:moveTo>
                  <a:pt x="0" y="33226"/>
                </a:moveTo>
                <a:cubicBezTo>
                  <a:pt x="0" y="14876"/>
                  <a:pt x="14876" y="0"/>
                  <a:pt x="33226" y="0"/>
                </a:cubicBezTo>
                <a:lnTo>
                  <a:pt x="2536866" y="0"/>
                </a:lnTo>
                <a:cubicBezTo>
                  <a:pt x="2555216" y="0"/>
                  <a:pt x="2570092" y="14876"/>
                  <a:pt x="2570092" y="33226"/>
                </a:cubicBezTo>
                <a:lnTo>
                  <a:pt x="2570092" y="299037"/>
                </a:lnTo>
                <a:cubicBezTo>
                  <a:pt x="2570092" y="317387"/>
                  <a:pt x="2555216" y="332263"/>
                  <a:pt x="2536866"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7832" tIns="47832" rIns="47832" bIns="47832" numCol="1" spcCol="1270" anchor="ctr" anchorCtr="0">
            <a:noAutofit/>
          </a:bodyPr>
          <a:lstStyle/>
          <a:p>
            <a:pPr algn="ctr" defTabSz="444500">
              <a:lnSpc>
                <a:spcPct val="90000"/>
              </a:lnSpc>
              <a:spcAft>
                <a:spcPct val="35000"/>
              </a:spcAft>
            </a:pPr>
            <a:r>
              <a:rPr lang="ru-RU" sz="1000" dirty="0">
                <a:solidFill>
                  <a:prstClr val="black"/>
                </a:solidFill>
                <a:latin typeface="Times New Roman" panose="02020603050405020304" pitchFamily="18" charset="0"/>
                <a:cs typeface="Times New Roman" panose="02020603050405020304" pitchFamily="18" charset="0"/>
              </a:rPr>
              <a:t>Развитие водохозяйственного комплекса Чувашской Республики</a:t>
            </a:r>
          </a:p>
        </p:txBody>
      </p:sp>
      <p:sp>
        <p:nvSpPr>
          <p:cNvPr id="44" name="Полилиния 43"/>
          <p:cNvSpPr/>
          <p:nvPr/>
        </p:nvSpPr>
        <p:spPr>
          <a:xfrm>
            <a:off x="4485082" y="4905200"/>
            <a:ext cx="2687749" cy="324000"/>
          </a:xfrm>
          <a:custGeom>
            <a:avLst/>
            <a:gdLst>
              <a:gd name="connsiteX0" fmla="*/ 0 w 2570092"/>
              <a:gd name="connsiteY0" fmla="*/ 33226 h 332263"/>
              <a:gd name="connsiteX1" fmla="*/ 33226 w 2570092"/>
              <a:gd name="connsiteY1" fmla="*/ 0 h 332263"/>
              <a:gd name="connsiteX2" fmla="*/ 2536866 w 2570092"/>
              <a:gd name="connsiteY2" fmla="*/ 0 h 332263"/>
              <a:gd name="connsiteX3" fmla="*/ 2570092 w 2570092"/>
              <a:gd name="connsiteY3" fmla="*/ 33226 h 332263"/>
              <a:gd name="connsiteX4" fmla="*/ 2570092 w 2570092"/>
              <a:gd name="connsiteY4" fmla="*/ 299037 h 332263"/>
              <a:gd name="connsiteX5" fmla="*/ 2536866 w 2570092"/>
              <a:gd name="connsiteY5" fmla="*/ 332263 h 332263"/>
              <a:gd name="connsiteX6" fmla="*/ 33226 w 2570092"/>
              <a:gd name="connsiteY6" fmla="*/ 332263 h 332263"/>
              <a:gd name="connsiteX7" fmla="*/ 0 w 2570092"/>
              <a:gd name="connsiteY7" fmla="*/ 299037 h 332263"/>
              <a:gd name="connsiteX8" fmla="*/ 0 w 2570092"/>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092" h="332263">
                <a:moveTo>
                  <a:pt x="0" y="33226"/>
                </a:moveTo>
                <a:cubicBezTo>
                  <a:pt x="0" y="14876"/>
                  <a:pt x="14876" y="0"/>
                  <a:pt x="33226" y="0"/>
                </a:cubicBezTo>
                <a:lnTo>
                  <a:pt x="2536866" y="0"/>
                </a:lnTo>
                <a:cubicBezTo>
                  <a:pt x="2555216" y="0"/>
                  <a:pt x="2570092" y="14876"/>
                  <a:pt x="2570092" y="33226"/>
                </a:cubicBezTo>
                <a:lnTo>
                  <a:pt x="2570092" y="299037"/>
                </a:lnTo>
                <a:cubicBezTo>
                  <a:pt x="2570092" y="317387"/>
                  <a:pt x="2555216" y="332263"/>
                  <a:pt x="2536866"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7832" tIns="47832" rIns="47832" bIns="47832" numCol="1" spcCol="1270" anchor="ctr" anchorCtr="0">
            <a:noAutofit/>
          </a:bodyPr>
          <a:lstStyle/>
          <a:p>
            <a:pPr algn="ctr" defTabSz="444500">
              <a:lnSpc>
                <a:spcPct val="90000"/>
              </a:lnSpc>
              <a:spcAft>
                <a:spcPct val="35000"/>
              </a:spcAft>
            </a:pPr>
            <a:r>
              <a:rPr lang="ru-RU" sz="1000" dirty="0">
                <a:solidFill>
                  <a:prstClr val="black"/>
                </a:solidFill>
                <a:latin typeface="Times New Roman" panose="02020603050405020304" pitchFamily="18" charset="0"/>
                <a:cs typeface="Times New Roman" panose="02020603050405020304" pitchFamily="18" charset="0"/>
              </a:rPr>
              <a:t>Развитие лесного хозяйства в Чувашской Республике</a:t>
            </a:r>
          </a:p>
        </p:txBody>
      </p:sp>
      <p:sp>
        <p:nvSpPr>
          <p:cNvPr id="45" name="Полилиния 44"/>
          <p:cNvSpPr/>
          <p:nvPr/>
        </p:nvSpPr>
        <p:spPr>
          <a:xfrm>
            <a:off x="4485085" y="5265256"/>
            <a:ext cx="2687746" cy="432000"/>
          </a:xfrm>
          <a:custGeom>
            <a:avLst/>
            <a:gdLst>
              <a:gd name="connsiteX0" fmla="*/ 0 w 2570092"/>
              <a:gd name="connsiteY0" fmla="*/ 33226 h 332263"/>
              <a:gd name="connsiteX1" fmla="*/ 33226 w 2570092"/>
              <a:gd name="connsiteY1" fmla="*/ 0 h 332263"/>
              <a:gd name="connsiteX2" fmla="*/ 2536866 w 2570092"/>
              <a:gd name="connsiteY2" fmla="*/ 0 h 332263"/>
              <a:gd name="connsiteX3" fmla="*/ 2570092 w 2570092"/>
              <a:gd name="connsiteY3" fmla="*/ 33226 h 332263"/>
              <a:gd name="connsiteX4" fmla="*/ 2570092 w 2570092"/>
              <a:gd name="connsiteY4" fmla="*/ 299037 h 332263"/>
              <a:gd name="connsiteX5" fmla="*/ 2536866 w 2570092"/>
              <a:gd name="connsiteY5" fmla="*/ 332263 h 332263"/>
              <a:gd name="connsiteX6" fmla="*/ 33226 w 2570092"/>
              <a:gd name="connsiteY6" fmla="*/ 332263 h 332263"/>
              <a:gd name="connsiteX7" fmla="*/ 0 w 2570092"/>
              <a:gd name="connsiteY7" fmla="*/ 299037 h 332263"/>
              <a:gd name="connsiteX8" fmla="*/ 0 w 2570092"/>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092" h="332263">
                <a:moveTo>
                  <a:pt x="0" y="33226"/>
                </a:moveTo>
                <a:cubicBezTo>
                  <a:pt x="0" y="14876"/>
                  <a:pt x="14876" y="0"/>
                  <a:pt x="33226" y="0"/>
                </a:cubicBezTo>
                <a:lnTo>
                  <a:pt x="2536866" y="0"/>
                </a:lnTo>
                <a:cubicBezTo>
                  <a:pt x="2555216" y="0"/>
                  <a:pt x="2570092" y="14876"/>
                  <a:pt x="2570092" y="33226"/>
                </a:cubicBezTo>
                <a:lnTo>
                  <a:pt x="2570092" y="299037"/>
                </a:lnTo>
                <a:cubicBezTo>
                  <a:pt x="2570092" y="317387"/>
                  <a:pt x="2555216" y="332263"/>
                  <a:pt x="2536866"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7832" tIns="47832" rIns="47832" bIns="47832" numCol="1" spcCol="1270" anchor="ctr" anchorCtr="0">
            <a:noAutofit/>
          </a:bodyPr>
          <a:lstStyle/>
          <a:p>
            <a:pPr algn="ctr" defTabSz="444500">
              <a:lnSpc>
                <a:spcPct val="90000"/>
              </a:lnSpc>
              <a:spcAft>
                <a:spcPct val="35000"/>
              </a:spcAft>
            </a:pPr>
            <a:r>
              <a:rPr lang="ru-RU" sz="1000" dirty="0">
                <a:solidFill>
                  <a:prstClr val="black"/>
                </a:solidFill>
                <a:latin typeface="Times New Roman" panose="02020603050405020304" pitchFamily="18" charset="0"/>
                <a:cs typeface="Times New Roman" panose="02020603050405020304" pitchFamily="18" charset="0"/>
              </a:rPr>
              <a:t>Обращение с отходами, в том числе с твердыми коммунальными отходами, на территории Чувашской Республики</a:t>
            </a:r>
          </a:p>
        </p:txBody>
      </p:sp>
      <p:sp>
        <p:nvSpPr>
          <p:cNvPr id="46" name="Полилиния 45"/>
          <p:cNvSpPr/>
          <p:nvPr/>
        </p:nvSpPr>
        <p:spPr>
          <a:xfrm>
            <a:off x="4491745" y="5733256"/>
            <a:ext cx="2681086" cy="432000"/>
          </a:xfrm>
          <a:custGeom>
            <a:avLst/>
            <a:gdLst>
              <a:gd name="connsiteX0" fmla="*/ 0 w 2570092"/>
              <a:gd name="connsiteY0" fmla="*/ 33226 h 332263"/>
              <a:gd name="connsiteX1" fmla="*/ 33226 w 2570092"/>
              <a:gd name="connsiteY1" fmla="*/ 0 h 332263"/>
              <a:gd name="connsiteX2" fmla="*/ 2536866 w 2570092"/>
              <a:gd name="connsiteY2" fmla="*/ 0 h 332263"/>
              <a:gd name="connsiteX3" fmla="*/ 2570092 w 2570092"/>
              <a:gd name="connsiteY3" fmla="*/ 33226 h 332263"/>
              <a:gd name="connsiteX4" fmla="*/ 2570092 w 2570092"/>
              <a:gd name="connsiteY4" fmla="*/ 299037 h 332263"/>
              <a:gd name="connsiteX5" fmla="*/ 2536866 w 2570092"/>
              <a:gd name="connsiteY5" fmla="*/ 332263 h 332263"/>
              <a:gd name="connsiteX6" fmla="*/ 33226 w 2570092"/>
              <a:gd name="connsiteY6" fmla="*/ 332263 h 332263"/>
              <a:gd name="connsiteX7" fmla="*/ 0 w 2570092"/>
              <a:gd name="connsiteY7" fmla="*/ 299037 h 332263"/>
              <a:gd name="connsiteX8" fmla="*/ 0 w 2570092"/>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092" h="332263">
                <a:moveTo>
                  <a:pt x="0" y="33226"/>
                </a:moveTo>
                <a:cubicBezTo>
                  <a:pt x="0" y="14876"/>
                  <a:pt x="14876" y="0"/>
                  <a:pt x="33226" y="0"/>
                </a:cubicBezTo>
                <a:lnTo>
                  <a:pt x="2536866" y="0"/>
                </a:lnTo>
                <a:cubicBezTo>
                  <a:pt x="2555216" y="0"/>
                  <a:pt x="2570092" y="14876"/>
                  <a:pt x="2570092" y="33226"/>
                </a:cubicBezTo>
                <a:lnTo>
                  <a:pt x="2570092" y="299037"/>
                </a:lnTo>
                <a:cubicBezTo>
                  <a:pt x="2570092" y="317387"/>
                  <a:pt x="2555216" y="332263"/>
                  <a:pt x="2536866"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7832" tIns="47832" rIns="47832" bIns="47832" numCol="1" spcCol="1270" anchor="ctr" anchorCtr="0">
            <a:noAutofit/>
          </a:bodyPr>
          <a:lstStyle/>
          <a:p>
            <a:pPr algn="ctr" defTabSz="44450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Строительство </a:t>
            </a:r>
            <a:r>
              <a:rPr lang="ru-RU" sz="1000" dirty="0">
                <a:solidFill>
                  <a:prstClr val="black"/>
                </a:solidFill>
                <a:latin typeface="Times New Roman" panose="02020603050405020304" pitchFamily="18" charset="0"/>
                <a:cs typeface="Times New Roman" panose="02020603050405020304" pitchFamily="18" charset="0"/>
              </a:rPr>
              <a:t>и реконструкция (модернизация) очистных сооружений централизованных систем </a:t>
            </a:r>
            <a:r>
              <a:rPr lang="ru-RU" sz="1000" dirty="0" smtClean="0">
                <a:solidFill>
                  <a:prstClr val="black"/>
                </a:solidFill>
                <a:latin typeface="Times New Roman" panose="02020603050405020304" pitchFamily="18" charset="0"/>
                <a:cs typeface="Times New Roman" panose="02020603050405020304" pitchFamily="18" charset="0"/>
              </a:rPr>
              <a:t>водоотведения</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4491745" y="6196685"/>
            <a:ext cx="2690949" cy="324000"/>
          </a:xfrm>
          <a:custGeom>
            <a:avLst/>
            <a:gdLst>
              <a:gd name="connsiteX0" fmla="*/ 0 w 2570092"/>
              <a:gd name="connsiteY0" fmla="*/ 33226 h 332263"/>
              <a:gd name="connsiteX1" fmla="*/ 33226 w 2570092"/>
              <a:gd name="connsiteY1" fmla="*/ 0 h 332263"/>
              <a:gd name="connsiteX2" fmla="*/ 2536866 w 2570092"/>
              <a:gd name="connsiteY2" fmla="*/ 0 h 332263"/>
              <a:gd name="connsiteX3" fmla="*/ 2570092 w 2570092"/>
              <a:gd name="connsiteY3" fmla="*/ 33226 h 332263"/>
              <a:gd name="connsiteX4" fmla="*/ 2570092 w 2570092"/>
              <a:gd name="connsiteY4" fmla="*/ 299037 h 332263"/>
              <a:gd name="connsiteX5" fmla="*/ 2536866 w 2570092"/>
              <a:gd name="connsiteY5" fmla="*/ 332263 h 332263"/>
              <a:gd name="connsiteX6" fmla="*/ 33226 w 2570092"/>
              <a:gd name="connsiteY6" fmla="*/ 332263 h 332263"/>
              <a:gd name="connsiteX7" fmla="*/ 0 w 2570092"/>
              <a:gd name="connsiteY7" fmla="*/ 299037 h 332263"/>
              <a:gd name="connsiteX8" fmla="*/ 0 w 2570092"/>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092" h="332263">
                <a:moveTo>
                  <a:pt x="0" y="33226"/>
                </a:moveTo>
                <a:cubicBezTo>
                  <a:pt x="0" y="14876"/>
                  <a:pt x="14876" y="0"/>
                  <a:pt x="33226" y="0"/>
                </a:cubicBezTo>
                <a:lnTo>
                  <a:pt x="2536866" y="0"/>
                </a:lnTo>
                <a:cubicBezTo>
                  <a:pt x="2555216" y="0"/>
                  <a:pt x="2570092" y="14876"/>
                  <a:pt x="2570092" y="33226"/>
                </a:cubicBezTo>
                <a:lnTo>
                  <a:pt x="2570092" y="299037"/>
                </a:lnTo>
                <a:cubicBezTo>
                  <a:pt x="2570092" y="317387"/>
                  <a:pt x="2555216" y="332263"/>
                  <a:pt x="2536866"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7832" tIns="47832" rIns="47832" bIns="47832" numCol="1" spcCol="1270" anchor="ctr" anchorCtr="0">
            <a:noAutofit/>
          </a:bodyPr>
          <a:lstStyle/>
          <a:p>
            <a:pPr algn="ctr" defTabSz="444500" fontAlgn="base">
              <a:lnSpc>
                <a:spcPct val="90000"/>
              </a:lnSpc>
              <a:spcBef>
                <a:spcPct val="0"/>
              </a:spcBef>
              <a:spcAft>
                <a:spcPct val="35000"/>
              </a:spcAft>
            </a:pPr>
            <a:r>
              <a:rPr lang="ru-RU" sz="1000" dirty="0">
                <a:solidFill>
                  <a:prstClr val="black"/>
                </a:solidFill>
                <a:latin typeface="Times New Roman" panose="02020603050405020304" pitchFamily="18" charset="0"/>
                <a:cs typeface="Times New Roman" panose="02020603050405020304" pitchFamily="18" charset="0"/>
              </a:rPr>
              <a:t>Обеспечение реализации государственной программы</a:t>
            </a:r>
          </a:p>
        </p:txBody>
      </p:sp>
      <p:sp>
        <p:nvSpPr>
          <p:cNvPr id="48" name="Полилиния 47"/>
          <p:cNvSpPr/>
          <p:nvPr/>
        </p:nvSpPr>
        <p:spPr>
          <a:xfrm>
            <a:off x="7360841" y="5733256"/>
            <a:ext cx="720000" cy="432000"/>
          </a:xfrm>
          <a:custGeom>
            <a:avLst/>
            <a:gdLst>
              <a:gd name="connsiteX0" fmla="*/ 0 w 646972"/>
              <a:gd name="connsiteY0" fmla="*/ 34962 h 349617"/>
              <a:gd name="connsiteX1" fmla="*/ 34962 w 646972"/>
              <a:gd name="connsiteY1" fmla="*/ 0 h 349617"/>
              <a:gd name="connsiteX2" fmla="*/ 612010 w 646972"/>
              <a:gd name="connsiteY2" fmla="*/ 0 h 349617"/>
              <a:gd name="connsiteX3" fmla="*/ 646972 w 646972"/>
              <a:gd name="connsiteY3" fmla="*/ 34962 h 349617"/>
              <a:gd name="connsiteX4" fmla="*/ 646972 w 646972"/>
              <a:gd name="connsiteY4" fmla="*/ 314655 h 349617"/>
              <a:gd name="connsiteX5" fmla="*/ 612010 w 646972"/>
              <a:gd name="connsiteY5" fmla="*/ 349617 h 349617"/>
              <a:gd name="connsiteX6" fmla="*/ 34962 w 646972"/>
              <a:gd name="connsiteY6" fmla="*/ 349617 h 349617"/>
              <a:gd name="connsiteX7" fmla="*/ 0 w 646972"/>
              <a:gd name="connsiteY7" fmla="*/ 314655 h 349617"/>
              <a:gd name="connsiteX8" fmla="*/ 0 w 646972"/>
              <a:gd name="connsiteY8" fmla="*/ 34962 h 34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972" h="349617">
                <a:moveTo>
                  <a:pt x="0" y="34962"/>
                </a:moveTo>
                <a:cubicBezTo>
                  <a:pt x="0" y="15653"/>
                  <a:pt x="15653" y="0"/>
                  <a:pt x="34962" y="0"/>
                </a:cubicBezTo>
                <a:lnTo>
                  <a:pt x="612010" y="0"/>
                </a:lnTo>
                <a:cubicBezTo>
                  <a:pt x="631319" y="0"/>
                  <a:pt x="646972" y="15653"/>
                  <a:pt x="646972" y="34962"/>
                </a:cubicBezTo>
                <a:lnTo>
                  <a:pt x="646972" y="314655"/>
                </a:lnTo>
                <a:cubicBezTo>
                  <a:pt x="646972" y="333964"/>
                  <a:pt x="631319" y="349617"/>
                  <a:pt x="612010" y="349617"/>
                </a:cubicBezTo>
                <a:lnTo>
                  <a:pt x="34962" y="349617"/>
                </a:lnTo>
                <a:cubicBezTo>
                  <a:pt x="15653" y="349617"/>
                  <a:pt x="0" y="333964"/>
                  <a:pt x="0" y="314655"/>
                </a:cubicBezTo>
                <a:lnTo>
                  <a:pt x="0" y="3496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770" tIns="59770" rIns="59770" bIns="59770"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 670,9</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49" name="Полилиния 48"/>
          <p:cNvSpPr/>
          <p:nvPr/>
        </p:nvSpPr>
        <p:spPr>
          <a:xfrm>
            <a:off x="7364170" y="6188878"/>
            <a:ext cx="720000" cy="324000"/>
          </a:xfrm>
          <a:custGeom>
            <a:avLst/>
            <a:gdLst>
              <a:gd name="connsiteX0" fmla="*/ 0 w 646972"/>
              <a:gd name="connsiteY0" fmla="*/ 34962 h 349617"/>
              <a:gd name="connsiteX1" fmla="*/ 34962 w 646972"/>
              <a:gd name="connsiteY1" fmla="*/ 0 h 349617"/>
              <a:gd name="connsiteX2" fmla="*/ 612010 w 646972"/>
              <a:gd name="connsiteY2" fmla="*/ 0 h 349617"/>
              <a:gd name="connsiteX3" fmla="*/ 646972 w 646972"/>
              <a:gd name="connsiteY3" fmla="*/ 34962 h 349617"/>
              <a:gd name="connsiteX4" fmla="*/ 646972 w 646972"/>
              <a:gd name="connsiteY4" fmla="*/ 314655 h 349617"/>
              <a:gd name="connsiteX5" fmla="*/ 612010 w 646972"/>
              <a:gd name="connsiteY5" fmla="*/ 349617 h 349617"/>
              <a:gd name="connsiteX6" fmla="*/ 34962 w 646972"/>
              <a:gd name="connsiteY6" fmla="*/ 349617 h 349617"/>
              <a:gd name="connsiteX7" fmla="*/ 0 w 646972"/>
              <a:gd name="connsiteY7" fmla="*/ 314655 h 349617"/>
              <a:gd name="connsiteX8" fmla="*/ 0 w 646972"/>
              <a:gd name="connsiteY8" fmla="*/ 34962 h 34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972" h="349617">
                <a:moveTo>
                  <a:pt x="0" y="34962"/>
                </a:moveTo>
                <a:cubicBezTo>
                  <a:pt x="0" y="15653"/>
                  <a:pt x="15653" y="0"/>
                  <a:pt x="34962" y="0"/>
                </a:cubicBezTo>
                <a:lnTo>
                  <a:pt x="612010" y="0"/>
                </a:lnTo>
                <a:cubicBezTo>
                  <a:pt x="631319" y="0"/>
                  <a:pt x="646972" y="15653"/>
                  <a:pt x="646972" y="34962"/>
                </a:cubicBezTo>
                <a:lnTo>
                  <a:pt x="646972" y="314655"/>
                </a:lnTo>
                <a:cubicBezTo>
                  <a:pt x="646972" y="333964"/>
                  <a:pt x="631319" y="349617"/>
                  <a:pt x="612010" y="349617"/>
                </a:cubicBezTo>
                <a:lnTo>
                  <a:pt x="34962" y="349617"/>
                </a:lnTo>
                <a:cubicBezTo>
                  <a:pt x="15653" y="349617"/>
                  <a:pt x="0" y="333964"/>
                  <a:pt x="0" y="314655"/>
                </a:cubicBezTo>
                <a:lnTo>
                  <a:pt x="0" y="3496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770" tIns="59770" rIns="59770" bIns="59770"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27,0</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8238748" y="6201344"/>
            <a:ext cx="720000" cy="324000"/>
          </a:xfrm>
          <a:custGeom>
            <a:avLst/>
            <a:gdLst>
              <a:gd name="connsiteX0" fmla="*/ 0 w 646972"/>
              <a:gd name="connsiteY0" fmla="*/ 34962 h 349617"/>
              <a:gd name="connsiteX1" fmla="*/ 34962 w 646972"/>
              <a:gd name="connsiteY1" fmla="*/ 0 h 349617"/>
              <a:gd name="connsiteX2" fmla="*/ 612010 w 646972"/>
              <a:gd name="connsiteY2" fmla="*/ 0 h 349617"/>
              <a:gd name="connsiteX3" fmla="*/ 646972 w 646972"/>
              <a:gd name="connsiteY3" fmla="*/ 34962 h 349617"/>
              <a:gd name="connsiteX4" fmla="*/ 646972 w 646972"/>
              <a:gd name="connsiteY4" fmla="*/ 314655 h 349617"/>
              <a:gd name="connsiteX5" fmla="*/ 612010 w 646972"/>
              <a:gd name="connsiteY5" fmla="*/ 349617 h 349617"/>
              <a:gd name="connsiteX6" fmla="*/ 34962 w 646972"/>
              <a:gd name="connsiteY6" fmla="*/ 349617 h 349617"/>
              <a:gd name="connsiteX7" fmla="*/ 0 w 646972"/>
              <a:gd name="connsiteY7" fmla="*/ 314655 h 349617"/>
              <a:gd name="connsiteX8" fmla="*/ 0 w 646972"/>
              <a:gd name="connsiteY8" fmla="*/ 34962 h 34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972" h="349617">
                <a:moveTo>
                  <a:pt x="0" y="34962"/>
                </a:moveTo>
                <a:cubicBezTo>
                  <a:pt x="0" y="15653"/>
                  <a:pt x="15653" y="0"/>
                  <a:pt x="34962" y="0"/>
                </a:cubicBezTo>
                <a:lnTo>
                  <a:pt x="612010" y="0"/>
                </a:lnTo>
                <a:cubicBezTo>
                  <a:pt x="631319" y="0"/>
                  <a:pt x="646972" y="15653"/>
                  <a:pt x="646972" y="34962"/>
                </a:cubicBezTo>
                <a:lnTo>
                  <a:pt x="646972" y="314655"/>
                </a:lnTo>
                <a:cubicBezTo>
                  <a:pt x="646972" y="333964"/>
                  <a:pt x="631319" y="349617"/>
                  <a:pt x="612010" y="349617"/>
                </a:cubicBezTo>
                <a:lnTo>
                  <a:pt x="34962" y="349617"/>
                </a:lnTo>
                <a:cubicBezTo>
                  <a:pt x="15653" y="349617"/>
                  <a:pt x="0" y="333964"/>
                  <a:pt x="0" y="314655"/>
                </a:cubicBezTo>
                <a:lnTo>
                  <a:pt x="0" y="3496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770" tIns="59770" rIns="59770" bIns="59770"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26,6</a:t>
            </a:r>
            <a:endParaRPr lang="ru-RU" sz="1300"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44637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олилиния 5"/>
          <p:cNvSpPr/>
          <p:nvPr/>
        </p:nvSpPr>
        <p:spPr>
          <a:xfrm>
            <a:off x="5124127" y="974160"/>
            <a:ext cx="3903032" cy="549475"/>
          </a:xfrm>
          <a:custGeom>
            <a:avLst/>
            <a:gdLst>
              <a:gd name="connsiteX0" fmla="*/ 0 w 3903032"/>
              <a:gd name="connsiteY0" fmla="*/ 38477 h 384765"/>
              <a:gd name="connsiteX1" fmla="*/ 38477 w 3903032"/>
              <a:gd name="connsiteY1" fmla="*/ 0 h 384765"/>
              <a:gd name="connsiteX2" fmla="*/ 3864556 w 3903032"/>
              <a:gd name="connsiteY2" fmla="*/ 0 h 384765"/>
              <a:gd name="connsiteX3" fmla="*/ 3903033 w 3903032"/>
              <a:gd name="connsiteY3" fmla="*/ 38477 h 384765"/>
              <a:gd name="connsiteX4" fmla="*/ 3903032 w 3903032"/>
              <a:gd name="connsiteY4" fmla="*/ 346289 h 384765"/>
              <a:gd name="connsiteX5" fmla="*/ 3864555 w 3903032"/>
              <a:gd name="connsiteY5" fmla="*/ 384766 h 384765"/>
              <a:gd name="connsiteX6" fmla="*/ 38477 w 3903032"/>
              <a:gd name="connsiteY6" fmla="*/ 384765 h 384765"/>
              <a:gd name="connsiteX7" fmla="*/ 0 w 3903032"/>
              <a:gd name="connsiteY7" fmla="*/ 346288 h 384765"/>
              <a:gd name="connsiteX8" fmla="*/ 0 w 390303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384765">
                <a:moveTo>
                  <a:pt x="0" y="38477"/>
                </a:moveTo>
                <a:cubicBezTo>
                  <a:pt x="0" y="17227"/>
                  <a:pt x="17227" y="0"/>
                  <a:pt x="38477" y="0"/>
                </a:cubicBezTo>
                <a:lnTo>
                  <a:pt x="3864556" y="0"/>
                </a:lnTo>
                <a:cubicBezTo>
                  <a:pt x="3885806" y="0"/>
                  <a:pt x="3903033" y="17227"/>
                  <a:pt x="3903033" y="38477"/>
                </a:cubicBezTo>
                <a:cubicBezTo>
                  <a:pt x="3903033" y="141081"/>
                  <a:pt x="3903032" y="243685"/>
                  <a:pt x="3903032" y="346289"/>
                </a:cubicBezTo>
                <a:cubicBezTo>
                  <a:pt x="3903032" y="367539"/>
                  <a:pt x="3885805" y="384766"/>
                  <a:pt x="3864555" y="384766"/>
                </a:cubicBezTo>
                <a:lnTo>
                  <a:pt x="38477" y="384765"/>
                </a:lnTo>
                <a:cubicBezTo>
                  <a:pt x="17227" y="384765"/>
                  <a:pt x="0" y="367538"/>
                  <a:pt x="0" y="346288"/>
                </a:cubicBezTo>
                <a:lnTo>
                  <a:pt x="0" y="38477"/>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64609" tIns="64609" rIns="64609" bIns="64609" numCol="1" spcCol="1270" anchor="ctr" anchorCtr="0">
            <a:noAutofit/>
          </a:bodyPr>
          <a:lstStyle/>
          <a:p>
            <a:pPr algn="ctr" defTabSz="622300" fontAlgn="base">
              <a:lnSpc>
                <a:spcPct val="90000"/>
              </a:lnSpc>
              <a:spcBef>
                <a:spcPct val="0"/>
              </a:spcBef>
              <a:spcAft>
                <a:spcPct val="3500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p>
        </p:txBody>
      </p:sp>
      <p:sp>
        <p:nvSpPr>
          <p:cNvPr id="7" name="Полилиния 6"/>
          <p:cNvSpPr/>
          <p:nvPr/>
        </p:nvSpPr>
        <p:spPr>
          <a:xfrm>
            <a:off x="5124127" y="1639247"/>
            <a:ext cx="731452" cy="483622"/>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609" tIns="64609" rIns="64609" bIns="64609" numCol="1" spcCol="1270" anchor="ctr" anchorCtr="0">
            <a:noAutofit/>
          </a:bodyPr>
          <a:lstStyle/>
          <a:p>
            <a:pPr algn="ctr" defTabSz="622300" fontAlgn="base">
              <a:lnSpc>
                <a:spcPct val="90000"/>
              </a:lnSpc>
              <a:spcBef>
                <a:spcPct val="0"/>
              </a:spcBef>
              <a:spcAft>
                <a:spcPts val="0"/>
              </a:spcAft>
            </a:pPr>
            <a:r>
              <a:rPr lang="ru-RU" sz="1400" b="1" dirty="0" smtClean="0">
                <a:solidFill>
                  <a:prstClr val="black"/>
                </a:solidFill>
                <a:latin typeface="Times New Roman" panose="02020603050405020304" pitchFamily="18" charset="0"/>
                <a:cs typeface="Times New Roman" panose="02020603050405020304" pitchFamily="18" charset="0"/>
              </a:rPr>
              <a:t>2021</a:t>
            </a:r>
          </a:p>
          <a:p>
            <a:pPr algn="ctr" defTabSz="622300" fontAlgn="base">
              <a:lnSpc>
                <a:spcPct val="90000"/>
              </a:lnSpc>
              <a:spcBef>
                <a:spcPct val="0"/>
              </a:spcBef>
              <a:spcAft>
                <a:spcPts val="0"/>
              </a:spcAft>
            </a:pPr>
            <a:r>
              <a:rPr lang="ru-RU" sz="1400" b="1" dirty="0" smtClean="0">
                <a:solidFill>
                  <a:prstClr val="black"/>
                </a:solidFill>
                <a:latin typeface="Times New Roman" panose="02020603050405020304" pitchFamily="18" charset="0"/>
                <a:cs typeface="Times New Roman" panose="02020603050405020304" pitchFamily="18" charset="0"/>
              </a:rPr>
              <a:t>план</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8" name="Полилиния 7"/>
          <p:cNvSpPr/>
          <p:nvPr/>
        </p:nvSpPr>
        <p:spPr>
          <a:xfrm>
            <a:off x="5153065" y="2311976"/>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50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9" name="Полилиния 8"/>
          <p:cNvSpPr/>
          <p:nvPr/>
        </p:nvSpPr>
        <p:spPr>
          <a:xfrm>
            <a:off x="5124127" y="2719512"/>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45,1</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5124127" y="3127048"/>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5,1</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2" name="Полилиния 11"/>
          <p:cNvSpPr/>
          <p:nvPr/>
        </p:nvSpPr>
        <p:spPr>
          <a:xfrm>
            <a:off x="5124127" y="3534584"/>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6" name="Полилиния 15"/>
          <p:cNvSpPr/>
          <p:nvPr/>
        </p:nvSpPr>
        <p:spPr>
          <a:xfrm>
            <a:off x="5124127" y="3942120"/>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1 950,0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7" name="Полилиния 16"/>
          <p:cNvSpPr/>
          <p:nvPr/>
        </p:nvSpPr>
        <p:spPr>
          <a:xfrm>
            <a:off x="5124127" y="4349656"/>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39,6</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5124127" y="4757192"/>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102,2</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5124127" y="5164728"/>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65,5</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5124127" y="5625288"/>
            <a:ext cx="731452" cy="396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61,9</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5917022" y="1639247"/>
            <a:ext cx="731452" cy="483622"/>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609" tIns="64609" rIns="64609" bIns="64609"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2021 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5917022" y="2311976"/>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50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5917022" y="2719512"/>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62,0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3" name="Полилиния 32"/>
          <p:cNvSpPr/>
          <p:nvPr/>
        </p:nvSpPr>
        <p:spPr>
          <a:xfrm>
            <a:off x="5917022" y="3127048"/>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5,1</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5917022" y="3534584"/>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5917022" y="3942120"/>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1 950,0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5917022" y="4349656"/>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5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39,6</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5917022" y="4757192"/>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102,2</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0" name="Полилиния 39"/>
          <p:cNvSpPr/>
          <p:nvPr/>
        </p:nvSpPr>
        <p:spPr>
          <a:xfrm>
            <a:off x="5917022" y="5164728"/>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65,5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5917022" y="5625288"/>
            <a:ext cx="731452" cy="396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61,9</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4" name="Полилиния 43"/>
          <p:cNvSpPr/>
          <p:nvPr/>
        </p:nvSpPr>
        <p:spPr>
          <a:xfrm>
            <a:off x="6709917" y="1639247"/>
            <a:ext cx="731452" cy="483622"/>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609" tIns="64609" rIns="64609" bIns="64609"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6709917" y="2311976"/>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70</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6709917" y="2719512"/>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52,2</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6709917" y="3120002"/>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5,1</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6709917" y="3541870"/>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9" name="Полилиния 48"/>
          <p:cNvSpPr/>
          <p:nvPr/>
        </p:nvSpPr>
        <p:spPr>
          <a:xfrm>
            <a:off x="6709917" y="3942120"/>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2 000,0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6709917" y="4349656"/>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39,7</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6709917" y="4757192"/>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102,2</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52" name="Полилиния 51"/>
          <p:cNvSpPr/>
          <p:nvPr/>
        </p:nvSpPr>
        <p:spPr>
          <a:xfrm>
            <a:off x="6709917" y="5164728"/>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66,0</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53" name="Полилиния 52"/>
          <p:cNvSpPr/>
          <p:nvPr/>
        </p:nvSpPr>
        <p:spPr>
          <a:xfrm>
            <a:off x="6709917" y="5625288"/>
            <a:ext cx="731452" cy="396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62,5</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56" name="Полилиния 55"/>
          <p:cNvSpPr/>
          <p:nvPr/>
        </p:nvSpPr>
        <p:spPr>
          <a:xfrm>
            <a:off x="7502812" y="1639247"/>
            <a:ext cx="731452" cy="483622"/>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609" tIns="64609" rIns="64609" bIns="64609"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57" name="Полилиния 56"/>
          <p:cNvSpPr/>
          <p:nvPr/>
        </p:nvSpPr>
        <p:spPr>
          <a:xfrm>
            <a:off x="7502812" y="2311976"/>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70</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58" name="Полилиния 57"/>
          <p:cNvSpPr/>
          <p:nvPr/>
        </p:nvSpPr>
        <p:spPr>
          <a:xfrm>
            <a:off x="7502812" y="2719512"/>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78,8</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9" name="Полилиния 58"/>
          <p:cNvSpPr/>
          <p:nvPr/>
        </p:nvSpPr>
        <p:spPr>
          <a:xfrm>
            <a:off x="7502812" y="3127048"/>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6,0</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60" name="Полилиния 59"/>
          <p:cNvSpPr/>
          <p:nvPr/>
        </p:nvSpPr>
        <p:spPr>
          <a:xfrm>
            <a:off x="7502812" y="3534584"/>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100,0</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61" name="Полилиния 60"/>
          <p:cNvSpPr/>
          <p:nvPr/>
        </p:nvSpPr>
        <p:spPr>
          <a:xfrm>
            <a:off x="7523267" y="3942120"/>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2 050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62" name="Полилиния 61"/>
          <p:cNvSpPr/>
          <p:nvPr/>
        </p:nvSpPr>
        <p:spPr>
          <a:xfrm>
            <a:off x="7502812" y="4349656"/>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39,8</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63" name="Полилиния 62"/>
          <p:cNvSpPr/>
          <p:nvPr/>
        </p:nvSpPr>
        <p:spPr>
          <a:xfrm>
            <a:off x="7502812" y="4757192"/>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102,3</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24" name="Полилиния 1023"/>
          <p:cNvSpPr/>
          <p:nvPr/>
        </p:nvSpPr>
        <p:spPr>
          <a:xfrm>
            <a:off x="7502812" y="5164728"/>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66,5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25" name="Полилиния 1024"/>
          <p:cNvSpPr/>
          <p:nvPr/>
        </p:nvSpPr>
        <p:spPr>
          <a:xfrm>
            <a:off x="7502812" y="5625288"/>
            <a:ext cx="731452" cy="396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63,1</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1028" name="Полилиния 1027"/>
          <p:cNvSpPr/>
          <p:nvPr/>
        </p:nvSpPr>
        <p:spPr>
          <a:xfrm>
            <a:off x="8295707" y="1639247"/>
            <a:ext cx="731452" cy="483622"/>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609" tIns="64609" rIns="64609" bIns="64609"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2024</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1029" name="Полилиния 1028"/>
          <p:cNvSpPr/>
          <p:nvPr/>
        </p:nvSpPr>
        <p:spPr>
          <a:xfrm>
            <a:off x="8295707" y="2311977"/>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70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31" name="Полилиния 1030"/>
          <p:cNvSpPr/>
          <p:nvPr/>
        </p:nvSpPr>
        <p:spPr>
          <a:xfrm>
            <a:off x="8295707" y="2712924"/>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81,9</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32" name="Полилиния 1031"/>
          <p:cNvSpPr/>
          <p:nvPr/>
        </p:nvSpPr>
        <p:spPr>
          <a:xfrm>
            <a:off x="8295707" y="3121192"/>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8,0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33" name="Полилиния 1032"/>
          <p:cNvSpPr/>
          <p:nvPr/>
        </p:nvSpPr>
        <p:spPr>
          <a:xfrm>
            <a:off x="8295707" y="3529460"/>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34" name="Полилиния 1033"/>
          <p:cNvSpPr/>
          <p:nvPr/>
        </p:nvSpPr>
        <p:spPr>
          <a:xfrm>
            <a:off x="8295707" y="3937728"/>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2 100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35" name="Полилиния 1034"/>
          <p:cNvSpPr/>
          <p:nvPr/>
        </p:nvSpPr>
        <p:spPr>
          <a:xfrm>
            <a:off x="8295707" y="4345996"/>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39,9</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36" name="Полилиния 1035"/>
          <p:cNvSpPr/>
          <p:nvPr/>
        </p:nvSpPr>
        <p:spPr>
          <a:xfrm>
            <a:off x="8295707" y="4754264"/>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102,3</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37" name="Полилиния 1036"/>
          <p:cNvSpPr/>
          <p:nvPr/>
        </p:nvSpPr>
        <p:spPr>
          <a:xfrm>
            <a:off x="8295707" y="5162532"/>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67,0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38" name="Полилиния 1037"/>
          <p:cNvSpPr/>
          <p:nvPr/>
        </p:nvSpPr>
        <p:spPr>
          <a:xfrm>
            <a:off x="8295707" y="5625288"/>
            <a:ext cx="731452" cy="396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63,7</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31835" y="2332302"/>
            <a:ext cx="505092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000" dirty="0">
                <a:latin typeface="Times New Roman" pitchFamily="18" charset="0"/>
                <a:cs typeface="Times New Roman" pitchFamily="18" charset="0"/>
              </a:rPr>
              <a:t>Доля ликвидированных объектов накопленного вреда окружающей среде, %</a:t>
            </a:r>
          </a:p>
        </p:txBody>
      </p:sp>
      <p:sp>
        <p:nvSpPr>
          <p:cNvPr id="24" name="Скругленный прямоугольник 23"/>
          <p:cNvSpPr/>
          <p:nvPr/>
        </p:nvSpPr>
        <p:spPr>
          <a:xfrm>
            <a:off x="31835" y="3534002"/>
            <a:ext cx="5049624" cy="360582"/>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000" dirty="0">
                <a:solidFill>
                  <a:prstClr val="black"/>
                </a:solidFill>
                <a:latin typeface="Times New Roman" panose="02020603050405020304" pitchFamily="18" charset="0"/>
                <a:cs typeface="Times New Roman" panose="02020603050405020304" pitchFamily="18" charset="0"/>
              </a:rPr>
              <a:t>Прирост мощности оборудования, обеспечивающего экологически безопасное обращение с отходами, %</a:t>
            </a:r>
          </a:p>
        </p:txBody>
      </p:sp>
      <p:sp>
        <p:nvSpPr>
          <p:cNvPr id="37" name="Скругленный прямоугольник 36"/>
          <p:cNvSpPr/>
          <p:nvPr/>
        </p:nvSpPr>
        <p:spPr>
          <a:xfrm>
            <a:off x="31835" y="4731154"/>
            <a:ext cx="5043648"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000" dirty="0">
                <a:solidFill>
                  <a:prstClr val="black"/>
                </a:solidFill>
                <a:latin typeface="Times New Roman" panose="02020603050405020304" pitchFamily="18" charset="0"/>
                <a:cs typeface="Times New Roman" panose="02020603050405020304" pitchFamily="18" charset="0"/>
              </a:rPr>
              <a:t>Выбросы загрязняющих атмосферу веществ, отходящих от стационарных источников, по отношению к 2017 году, %</a:t>
            </a:r>
          </a:p>
        </p:txBody>
      </p:sp>
      <p:sp>
        <p:nvSpPr>
          <p:cNvPr id="11" name="Скругленный прямоугольник 10"/>
          <p:cNvSpPr/>
          <p:nvPr/>
        </p:nvSpPr>
        <p:spPr>
          <a:xfrm>
            <a:off x="92650" y="1335774"/>
            <a:ext cx="2592288"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Основные индикаторы</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93018" y="1052736"/>
            <a:ext cx="2327076" cy="10701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Скругленный прямоугольник 12"/>
          <p:cNvSpPr/>
          <p:nvPr/>
        </p:nvSpPr>
        <p:spPr>
          <a:xfrm>
            <a:off x="43859" y="2653209"/>
            <a:ext cx="5050920"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000" dirty="0">
                <a:latin typeface="Times New Roman" panose="02020603050405020304" pitchFamily="18" charset="0"/>
                <a:cs typeface="Times New Roman" panose="02020603050405020304" pitchFamily="18" charset="0"/>
              </a:rPr>
              <a:t>Доля твердых коммунальных отходов, направленных на обработку (сортировку), в общей массе образованных твердых коммунальных </a:t>
            </a:r>
            <a:r>
              <a:rPr lang="ru-RU" sz="1000" dirty="0" smtClean="0">
                <a:latin typeface="Times New Roman" panose="02020603050405020304" pitchFamily="18" charset="0"/>
                <a:cs typeface="Times New Roman" panose="02020603050405020304" pitchFamily="18" charset="0"/>
              </a:rPr>
              <a:t>отходов</a:t>
            </a:r>
            <a:r>
              <a:rPr lang="ru-RU" sz="1000" dirty="0" smtClean="0">
                <a:solidFill>
                  <a:prstClr val="black"/>
                </a:solidFill>
                <a:latin typeface="Times New Roman" panose="02020603050405020304" pitchFamily="18" charset="0"/>
                <a:cs typeface="Times New Roman" panose="02020603050405020304" pitchFamily="18" charset="0"/>
              </a:rPr>
              <a:t>, </a:t>
            </a:r>
            <a:r>
              <a:rPr lang="ru-RU" sz="1000" dirty="0">
                <a:solidFill>
                  <a:prstClr val="black"/>
                </a:solidFill>
                <a:latin typeface="Times New Roman" panose="02020603050405020304" pitchFamily="18" charset="0"/>
                <a:cs typeface="Times New Roman" panose="02020603050405020304" pitchFamily="18" charset="0"/>
              </a:rPr>
              <a:t>%</a:t>
            </a:r>
          </a:p>
        </p:txBody>
      </p:sp>
      <p:sp>
        <p:nvSpPr>
          <p:cNvPr id="14" name="Скругленный прямоугольник 13"/>
          <p:cNvSpPr/>
          <p:nvPr/>
        </p:nvSpPr>
        <p:spPr>
          <a:xfrm>
            <a:off x="31836" y="3079512"/>
            <a:ext cx="5043648" cy="389994"/>
          </a:xfrm>
          <a:prstGeom prst="roundRect">
            <a:avLst>
              <a:gd name="adj" fmla="val 20854"/>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000" dirty="0" smtClean="0">
                <a:latin typeface="Times New Roman" panose="02020603050405020304" pitchFamily="18" charset="0"/>
                <a:cs typeface="Times New Roman" panose="02020603050405020304" pitchFamily="18" charset="0"/>
              </a:rPr>
              <a:t>Доля </a:t>
            </a:r>
            <a:r>
              <a:rPr lang="ru-RU" sz="1000" dirty="0">
                <a:latin typeface="Times New Roman" panose="02020603050405020304" pitchFamily="18" charset="0"/>
                <a:cs typeface="Times New Roman" panose="02020603050405020304" pitchFamily="18" charset="0"/>
              </a:rPr>
              <a:t>направленных на утилизацию отходов, выделенных в результате раздельного накопления и обработки (сортировки) твердых коммунальных отходов, в общей массе образованных твердых коммунальных </a:t>
            </a:r>
            <a:r>
              <a:rPr lang="ru-RU" sz="1000" dirty="0" smtClean="0">
                <a:latin typeface="Times New Roman" panose="02020603050405020304" pitchFamily="18" charset="0"/>
                <a:cs typeface="Times New Roman" panose="02020603050405020304" pitchFamily="18" charset="0"/>
              </a:rPr>
              <a:t>отходов,%</a:t>
            </a:r>
            <a:endParaRPr lang="ru-RU" sz="1000" dirty="0">
              <a:latin typeface="Times New Roman" panose="02020603050405020304" pitchFamily="18" charset="0"/>
              <a:cs typeface="Times New Roman" panose="02020603050405020304" pitchFamily="18" charset="0"/>
            </a:endParaRPr>
          </a:p>
        </p:txBody>
      </p:sp>
      <p:sp>
        <p:nvSpPr>
          <p:cNvPr id="15" name="Скругленный прямоугольник 14"/>
          <p:cNvSpPr/>
          <p:nvPr/>
        </p:nvSpPr>
        <p:spPr>
          <a:xfrm>
            <a:off x="31835" y="4307946"/>
            <a:ext cx="5033104"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000" dirty="0">
                <a:solidFill>
                  <a:prstClr val="black"/>
                </a:solidFill>
                <a:latin typeface="Times New Roman" panose="02020603050405020304" pitchFamily="18" charset="0"/>
                <a:cs typeface="Times New Roman" panose="02020603050405020304" pitchFamily="18" charset="0"/>
              </a:rPr>
              <a:t>Доля уловленных и обезвреженных загрязняющих атмосферу веществ в общем количестве отходящих от стационарных источников загрязняющих веществ, %</a:t>
            </a:r>
          </a:p>
        </p:txBody>
      </p:sp>
      <p:sp>
        <p:nvSpPr>
          <p:cNvPr id="18" name="Скругленный прямоугольник 17"/>
          <p:cNvSpPr/>
          <p:nvPr/>
        </p:nvSpPr>
        <p:spPr>
          <a:xfrm>
            <a:off x="31835" y="5163202"/>
            <a:ext cx="5026421"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fontAlgn="base">
              <a:spcBef>
                <a:spcPct val="0"/>
              </a:spcBef>
              <a:spcAft>
                <a:spcPct val="0"/>
              </a:spcAft>
            </a:pPr>
            <a:r>
              <a:rPr lang="ru-RU" sz="1000" dirty="0">
                <a:solidFill>
                  <a:prstClr val="black"/>
                </a:solidFill>
                <a:latin typeface="Times New Roman" panose="02020603050405020304" pitchFamily="18" charset="0"/>
                <a:cs typeface="Times New Roman" panose="02020603050405020304" pitchFamily="18" charset="0"/>
              </a:rPr>
              <a:t>Доля утилизированных и обезвреженных отходов производства и потребления в общем количестве отходов I - IV </a:t>
            </a:r>
            <a:r>
              <a:rPr lang="ru-RU" sz="1000" dirty="0" err="1">
                <a:solidFill>
                  <a:prstClr val="black"/>
                </a:solidFill>
                <a:latin typeface="Times New Roman" panose="02020603050405020304" pitchFamily="18" charset="0"/>
                <a:cs typeface="Times New Roman" panose="02020603050405020304" pitchFamily="18" charset="0"/>
              </a:rPr>
              <a:t>кл</a:t>
            </a:r>
            <a:r>
              <a:rPr lang="ru-RU" sz="1000" dirty="0">
                <a:solidFill>
                  <a:prstClr val="black"/>
                </a:solidFill>
                <a:latin typeface="Times New Roman" panose="02020603050405020304" pitchFamily="18" charset="0"/>
                <a:cs typeface="Times New Roman" panose="02020603050405020304" pitchFamily="18" charset="0"/>
              </a:rPr>
              <a:t>. опасности, %</a:t>
            </a:r>
          </a:p>
        </p:txBody>
      </p:sp>
      <p:sp>
        <p:nvSpPr>
          <p:cNvPr id="19" name="Скругленный прямоугольник 18"/>
          <p:cNvSpPr/>
          <p:nvPr/>
        </p:nvSpPr>
        <p:spPr>
          <a:xfrm>
            <a:off x="31835" y="5595250"/>
            <a:ext cx="5050920" cy="42603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000" dirty="0">
                <a:solidFill>
                  <a:prstClr val="black"/>
                </a:solidFill>
                <a:latin typeface="Times New Roman" panose="02020603050405020304" pitchFamily="18" charset="0"/>
                <a:cs typeface="Times New Roman" panose="02020603050405020304" pitchFamily="18" charset="0"/>
              </a:rPr>
              <a:t>Доля водохозяйственных участков, класс качества которых (по индексу загрязнения вод) повысился, в общем количестве водохозяйственных участков, расположенных на территории Чувашской Республики, %</a:t>
            </a:r>
          </a:p>
        </p:txBody>
      </p:sp>
      <p:sp>
        <p:nvSpPr>
          <p:cNvPr id="2" name="Номер слайда 1"/>
          <p:cNvSpPr>
            <a:spLocks noGrp="1"/>
          </p:cNvSpPr>
          <p:nvPr>
            <p:ph type="sldNum" sz="quarter" idx="12"/>
          </p:nvPr>
        </p:nvSpPr>
        <p:spPr/>
        <p:txBody>
          <a:bodyPr/>
          <a:lstStyle/>
          <a:p>
            <a:pPr>
              <a:defRPr/>
            </a:pPr>
            <a:r>
              <a:rPr lang="ru-RU" dirty="0" smtClean="0">
                <a:solidFill>
                  <a:prstClr val="black"/>
                </a:solidFill>
              </a:rPr>
              <a:t>73</a:t>
            </a:r>
          </a:p>
        </p:txBody>
      </p:sp>
      <p:sp>
        <p:nvSpPr>
          <p:cNvPr id="21"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6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600" dirty="0" smtClean="0">
                <a:solidFill>
                  <a:prstClr val="black"/>
                </a:solidFill>
                <a:effectLst/>
                <a:latin typeface="Times New Roman" panose="02020603050405020304" pitchFamily="18" charset="0"/>
                <a:cs typeface="Times New Roman" panose="02020603050405020304" pitchFamily="18" charset="0"/>
              </a:rPr>
              <a:t>Республики </a:t>
            </a:r>
            <a:r>
              <a:rPr lang="ru-RU" sz="1600" dirty="0">
                <a:solidFill>
                  <a:prstClr val="black"/>
                </a:solidFill>
                <a:effectLst/>
                <a:latin typeface="Times New Roman" panose="02020603050405020304" pitchFamily="18" charset="0"/>
                <a:cs typeface="Times New Roman" panose="02020603050405020304" pitchFamily="18" charset="0"/>
              </a:rPr>
              <a:t>«Развитие потенциала природно-сырьевых ресурсов и обеспечение экологической безопасности»</a:t>
            </a:r>
          </a:p>
        </p:txBody>
      </p:sp>
      <p:cxnSp>
        <p:nvCxnSpPr>
          <p:cNvPr id="22" name="Прямая соединительная линия 21"/>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80" name="Скругленный прямоугольник 79"/>
          <p:cNvSpPr/>
          <p:nvPr/>
        </p:nvSpPr>
        <p:spPr>
          <a:xfrm>
            <a:off x="21397" y="3947364"/>
            <a:ext cx="5049624"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000" dirty="0">
                <a:solidFill>
                  <a:prstClr val="black"/>
                </a:solidFill>
                <a:latin typeface="Times New Roman" panose="02020603050405020304" pitchFamily="18" charset="0"/>
                <a:cs typeface="Times New Roman" panose="02020603050405020304" pitchFamily="18" charset="0"/>
              </a:rPr>
              <a:t>Годовой объем добычи общераспространенных полезных ископаемых, тыс. куб. м</a:t>
            </a:r>
          </a:p>
        </p:txBody>
      </p:sp>
    </p:spTree>
    <p:extLst>
      <p:ext uri="{BB962C8B-B14F-4D97-AF65-F5344CB8AC3E}">
        <p14:creationId xmlns:p14="http://schemas.microsoft.com/office/powerpoint/2010/main" val="15358255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schemeClr val="tx1"/>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07504" y="6230638"/>
            <a:ext cx="4104456" cy="400110"/>
          </a:xfrm>
          <a:prstGeom prst="rect">
            <a:avLst/>
          </a:prstGeom>
        </p:spPr>
        <p:txBody>
          <a:bodyPr wrap="square">
            <a:spAutoFit/>
          </a:bodyPr>
          <a:lstStyle/>
          <a:p>
            <a:endParaRPr lang="ru-RU" sz="1000" i="1" dirty="0">
              <a:latin typeface="Times New Roman" panose="02020603050405020304" pitchFamily="18" charset="0"/>
              <a:cs typeface="Times New Roman" panose="02020603050405020304" pitchFamily="18" charset="0"/>
            </a:endParaRPr>
          </a:p>
          <a:p>
            <a:endParaRPr lang="ru-RU" sz="1000" i="1" dirty="0">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07504" y="742728"/>
            <a:ext cx="4428384" cy="238070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300" b="1" i="1" dirty="0" smtClean="0">
                <a:solidFill>
                  <a:schemeClr val="tx1"/>
                </a:solidFill>
                <a:latin typeface="Times New Roman" panose="02020603050405020304" pitchFamily="18" charset="0"/>
                <a:cs typeface="Times New Roman" panose="02020603050405020304" pitchFamily="18" charset="0"/>
              </a:rPr>
              <a:t>Цели программы:</a:t>
            </a:r>
            <a:r>
              <a:rPr lang="ru-RU" sz="1300" dirty="0" smtClean="0">
                <a:solidFill>
                  <a:schemeClr val="tx1"/>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pPr>
            <a:r>
              <a:rPr lang="ru-RU" sz="1100" dirty="0" smtClean="0">
                <a:solidFill>
                  <a:schemeClr val="tx1"/>
                </a:solidFill>
                <a:latin typeface="Times New Roman" panose="02020603050405020304" pitchFamily="18" charset="0"/>
                <a:cs typeface="Times New Roman" panose="02020603050405020304" pitchFamily="18" charset="0"/>
              </a:rPr>
              <a:t>повышение </a:t>
            </a:r>
            <a:r>
              <a:rPr lang="ru-RU" sz="1100" dirty="0">
                <a:solidFill>
                  <a:schemeClr val="tx1"/>
                </a:solidFill>
                <a:latin typeface="Times New Roman" panose="02020603050405020304" pitchFamily="18" charset="0"/>
                <a:cs typeface="Times New Roman" panose="02020603050405020304" pitchFamily="18" charset="0"/>
              </a:rPr>
              <a:t>эффективности агропромышленного комплекса</a:t>
            </a:r>
            <a:r>
              <a:rPr lang="ru-RU" sz="1100" dirty="0" smtClean="0">
                <a:solidFill>
                  <a:schemeClr val="tx1"/>
                </a:solidFill>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v"/>
            </a:pPr>
            <a:r>
              <a:rPr lang="ru-RU" sz="1100" dirty="0" smtClean="0">
                <a:solidFill>
                  <a:schemeClr val="tx1"/>
                </a:solidFill>
                <a:latin typeface="Times New Roman" panose="02020603050405020304" pitchFamily="18" charset="0"/>
                <a:cs typeface="Times New Roman" panose="02020603050405020304" pitchFamily="18" charset="0"/>
              </a:rPr>
              <a:t>обеспечение </a:t>
            </a:r>
            <a:r>
              <a:rPr lang="ru-RU" sz="1100" dirty="0">
                <a:solidFill>
                  <a:schemeClr val="tx1"/>
                </a:solidFill>
                <a:latin typeface="Times New Roman" panose="02020603050405020304" pitchFamily="18" charset="0"/>
                <a:cs typeface="Times New Roman" panose="02020603050405020304" pitchFamily="18" charset="0"/>
              </a:rPr>
              <a:t>продовольственной безопасности Чувашской Республики по основным продуктам питания</a:t>
            </a:r>
            <a:r>
              <a:rPr lang="ru-RU" sz="1100" dirty="0" smtClean="0">
                <a:solidFill>
                  <a:schemeClr val="tx1"/>
                </a:solidFill>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v"/>
            </a:pPr>
            <a:r>
              <a:rPr lang="ru-RU" sz="1100" dirty="0" smtClean="0">
                <a:solidFill>
                  <a:schemeClr val="tx1"/>
                </a:solidFill>
                <a:latin typeface="Times New Roman" panose="02020603050405020304" pitchFamily="18" charset="0"/>
                <a:cs typeface="Times New Roman" panose="02020603050405020304" pitchFamily="18" charset="0"/>
              </a:rPr>
              <a:t>повышение </a:t>
            </a:r>
            <a:r>
              <a:rPr lang="ru-RU" sz="1100" dirty="0">
                <a:solidFill>
                  <a:schemeClr val="tx1"/>
                </a:solidFill>
                <a:latin typeface="Times New Roman" panose="02020603050405020304" pitchFamily="18" charset="0"/>
                <a:cs typeface="Times New Roman" panose="02020603050405020304" pitchFamily="18" charset="0"/>
              </a:rPr>
              <a:t>конкурентоспособности производимой сельскохозяйственной продукции, создание благоприятной среды для развития и эффективного взаимодействия субъектов предпринимательской деятельности, повышения инвестиционной привлекательности агропромышленного комплекса в рамках вступления России </a:t>
            </a:r>
            <a:r>
              <a:rPr lang="ru-RU" sz="1100" dirty="0" smtClean="0">
                <a:solidFill>
                  <a:schemeClr val="tx1"/>
                </a:solidFill>
                <a:latin typeface="Times New Roman" panose="02020603050405020304" pitchFamily="18" charset="0"/>
                <a:cs typeface="Times New Roman" panose="02020603050405020304" pitchFamily="18" charset="0"/>
              </a:rPr>
              <a:t>в ВТО;</a:t>
            </a:r>
          </a:p>
          <a:p>
            <a:pPr marL="285750" indent="-285750" algn="just">
              <a:buFont typeface="Wingdings" panose="05000000000000000000" pitchFamily="2" charset="2"/>
              <a:buChar char="v"/>
            </a:pPr>
            <a:r>
              <a:rPr lang="ru-RU" sz="1100" dirty="0" smtClean="0">
                <a:solidFill>
                  <a:schemeClr val="tx1"/>
                </a:solidFill>
                <a:latin typeface="Times New Roman" panose="02020603050405020304" pitchFamily="18" charset="0"/>
                <a:cs typeface="Times New Roman" panose="02020603050405020304" pitchFamily="18" charset="0"/>
              </a:rPr>
              <a:t>повышение </a:t>
            </a:r>
            <a:r>
              <a:rPr lang="ru-RU" sz="1100" dirty="0">
                <a:solidFill>
                  <a:schemeClr val="tx1"/>
                </a:solidFill>
                <a:latin typeface="Times New Roman" panose="02020603050405020304" pitchFamily="18" charset="0"/>
                <a:cs typeface="Times New Roman" panose="02020603050405020304" pitchFamily="18" charset="0"/>
              </a:rPr>
              <a:t>финансовой устойчивости сельскохозяйственных товаропроизводителей</a:t>
            </a:r>
            <a:r>
              <a:rPr lang="ru-RU" sz="1100" dirty="0" smtClean="0">
                <a:solidFill>
                  <a:schemeClr val="tx1"/>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86524" y="3194807"/>
            <a:ext cx="4209357" cy="323165"/>
          </a:xfrm>
          <a:prstGeom prst="rect">
            <a:avLst/>
          </a:prstGeom>
          <a:noFill/>
        </p:spPr>
        <p:txBody>
          <a:bodyPr wrap="none" rtlCol="0">
            <a:spAutoFit/>
          </a:bodyPr>
          <a:lstStyle/>
          <a:p>
            <a:r>
              <a:rPr lang="ru-RU" sz="1500" b="1" dirty="0" smtClean="0">
                <a:latin typeface="Times New Roman" panose="02020603050405020304" pitchFamily="18" charset="0"/>
                <a:cs typeface="Times New Roman" panose="02020603050405020304" pitchFamily="18" charset="0"/>
              </a:rPr>
              <a:t>Расходы республиканского бюджета, млн. руб.</a:t>
            </a:r>
            <a:endParaRPr lang="ru-RU" sz="1500" b="1" dirty="0">
              <a:latin typeface="Times New Roman" panose="02020603050405020304" pitchFamily="18" charset="0"/>
              <a:cs typeface="Times New Roman" panose="02020603050405020304" pitchFamily="18" charset="0"/>
            </a:endParaRPr>
          </a:p>
        </p:txBody>
      </p:sp>
      <p:graphicFrame>
        <p:nvGraphicFramePr>
          <p:cNvPr id="12" name="Диаграмма 11"/>
          <p:cNvGraphicFramePr>
            <a:graphicFrameLocks/>
          </p:cNvGraphicFramePr>
          <p:nvPr>
            <p:extLst>
              <p:ext uri="{D42A27DB-BD31-4B8C-83A1-F6EECF244321}">
                <p14:modId xmlns:p14="http://schemas.microsoft.com/office/powerpoint/2010/main" val="377911004"/>
              </p:ext>
            </p:extLst>
          </p:nvPr>
        </p:nvGraphicFramePr>
        <p:xfrm>
          <a:off x="86524" y="3551671"/>
          <a:ext cx="4428383" cy="2879022"/>
        </p:xfrm>
        <a:graphic>
          <a:graphicData uri="http://schemas.openxmlformats.org/drawingml/2006/chart">
            <c:chart xmlns:c="http://schemas.openxmlformats.org/drawingml/2006/chart" xmlns:r="http://schemas.openxmlformats.org/officeDocument/2006/relationships" r:id="rId3"/>
          </a:graphicData>
        </a:graphic>
      </p:graphicFrame>
      <p:pic>
        <p:nvPicPr>
          <p:cNvPr id="2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663143"/>
            <a:ext cx="3700277" cy="132113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олилиния 12"/>
          <p:cNvSpPr/>
          <p:nvPr/>
        </p:nvSpPr>
        <p:spPr>
          <a:xfrm>
            <a:off x="4610513" y="2060848"/>
            <a:ext cx="4371510" cy="288032"/>
          </a:xfrm>
          <a:custGeom>
            <a:avLst/>
            <a:gdLst>
              <a:gd name="connsiteX0" fmla="*/ 0 w 3933156"/>
              <a:gd name="connsiteY0" fmla="*/ 47719 h 477185"/>
              <a:gd name="connsiteX1" fmla="*/ 47719 w 3933156"/>
              <a:gd name="connsiteY1" fmla="*/ 0 h 477185"/>
              <a:gd name="connsiteX2" fmla="*/ 3885438 w 3933156"/>
              <a:gd name="connsiteY2" fmla="*/ 0 h 477185"/>
              <a:gd name="connsiteX3" fmla="*/ 3933157 w 3933156"/>
              <a:gd name="connsiteY3" fmla="*/ 47719 h 477185"/>
              <a:gd name="connsiteX4" fmla="*/ 3933156 w 3933156"/>
              <a:gd name="connsiteY4" fmla="*/ 429467 h 477185"/>
              <a:gd name="connsiteX5" fmla="*/ 3885437 w 3933156"/>
              <a:gd name="connsiteY5" fmla="*/ 477186 h 477185"/>
              <a:gd name="connsiteX6" fmla="*/ 47719 w 3933156"/>
              <a:gd name="connsiteY6" fmla="*/ 477185 h 477185"/>
              <a:gd name="connsiteX7" fmla="*/ 0 w 3933156"/>
              <a:gd name="connsiteY7" fmla="*/ 429466 h 477185"/>
              <a:gd name="connsiteX8" fmla="*/ 0 w 3933156"/>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156" h="477185">
                <a:moveTo>
                  <a:pt x="0" y="47719"/>
                </a:moveTo>
                <a:cubicBezTo>
                  <a:pt x="0" y="21365"/>
                  <a:pt x="21365" y="0"/>
                  <a:pt x="47719" y="0"/>
                </a:cubicBezTo>
                <a:lnTo>
                  <a:pt x="3885438" y="0"/>
                </a:lnTo>
                <a:cubicBezTo>
                  <a:pt x="3911792" y="0"/>
                  <a:pt x="3933157" y="21365"/>
                  <a:pt x="3933157" y="47719"/>
                </a:cubicBezTo>
                <a:cubicBezTo>
                  <a:pt x="3933157" y="174968"/>
                  <a:pt x="3933156" y="302218"/>
                  <a:pt x="3933156" y="429467"/>
                </a:cubicBezTo>
                <a:cubicBezTo>
                  <a:pt x="3933156" y="455821"/>
                  <a:pt x="3911791" y="477186"/>
                  <a:pt x="3885437"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300" b="1" i="1" kern="1200" dirty="0" smtClean="0">
                <a:solidFill>
                  <a:schemeClr val="tx1"/>
                </a:solidFill>
                <a:latin typeface="Times New Roman" panose="02020603050405020304" pitchFamily="18" charset="0"/>
                <a:cs typeface="Times New Roman" panose="02020603050405020304" pitchFamily="18" charset="0"/>
              </a:rPr>
              <a:t>Расходы в разрезе подпрограмм в 202</a:t>
            </a:r>
            <a:r>
              <a:rPr lang="en-US" sz="1300" b="1" i="1" kern="1200" dirty="0" smtClean="0">
                <a:solidFill>
                  <a:schemeClr val="tx1"/>
                </a:solidFill>
                <a:latin typeface="Times New Roman" panose="02020603050405020304" pitchFamily="18" charset="0"/>
                <a:cs typeface="Times New Roman" panose="02020603050405020304" pitchFamily="18" charset="0"/>
              </a:rPr>
              <a:t>1</a:t>
            </a:r>
            <a:r>
              <a:rPr lang="ru-RU" sz="1300" b="1" i="1" kern="1200" dirty="0" smtClean="0">
                <a:solidFill>
                  <a:schemeClr val="tx1"/>
                </a:solidFill>
                <a:latin typeface="Times New Roman" panose="02020603050405020304" pitchFamily="18" charset="0"/>
                <a:cs typeface="Times New Roman" panose="02020603050405020304" pitchFamily="18" charset="0"/>
              </a:rPr>
              <a:t> году, млн. руб.</a:t>
            </a:r>
          </a:p>
        </p:txBody>
      </p:sp>
      <p:sp>
        <p:nvSpPr>
          <p:cNvPr id="17" name="Полилиния 16"/>
          <p:cNvSpPr/>
          <p:nvPr/>
        </p:nvSpPr>
        <p:spPr>
          <a:xfrm>
            <a:off x="4616544" y="3933056"/>
            <a:ext cx="273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r>
              <a:rPr lang="ru-RU" sz="1100" dirty="0">
                <a:solidFill>
                  <a:schemeClr val="tx1"/>
                </a:solidFill>
                <a:latin typeface="Times New Roman" panose="02020603050405020304" pitchFamily="18" charset="0"/>
                <a:cs typeface="Times New Roman" panose="02020603050405020304" pitchFamily="18" charset="0"/>
              </a:rPr>
              <a:t>Обеспечение реализации государственной </a:t>
            </a:r>
            <a:r>
              <a:rPr lang="ru-RU" sz="1100" dirty="0" smtClean="0">
                <a:solidFill>
                  <a:schemeClr val="tx1"/>
                </a:solidFill>
                <a:latin typeface="Times New Roman" panose="02020603050405020304" pitchFamily="18" charset="0"/>
                <a:cs typeface="Times New Roman" panose="02020603050405020304" pitchFamily="18" charset="0"/>
              </a:rPr>
              <a:t>программы</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19" name="Полилиния 18"/>
          <p:cNvSpPr/>
          <p:nvPr/>
        </p:nvSpPr>
        <p:spPr>
          <a:xfrm>
            <a:off x="4616544" y="4725144"/>
            <a:ext cx="273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r>
              <a:rPr lang="ru-RU" sz="1100" dirty="0">
                <a:solidFill>
                  <a:schemeClr val="tx1"/>
                </a:solidFill>
                <a:latin typeface="Times New Roman" panose="02020603050405020304" pitchFamily="18" charset="0"/>
                <a:cs typeface="Times New Roman" panose="02020603050405020304" pitchFamily="18" charset="0"/>
              </a:rPr>
              <a:t>Развитие отраслей агропромышленного комплекса</a:t>
            </a:r>
          </a:p>
        </p:txBody>
      </p:sp>
      <p:sp>
        <p:nvSpPr>
          <p:cNvPr id="24" name="Полилиния 23"/>
          <p:cNvSpPr/>
          <p:nvPr/>
        </p:nvSpPr>
        <p:spPr>
          <a:xfrm>
            <a:off x="8303234" y="3933056"/>
            <a:ext cx="684000" cy="324000"/>
          </a:xfrm>
          <a:custGeom>
            <a:avLst/>
            <a:gdLst>
              <a:gd name="connsiteX0" fmla="*/ 0 w 720374"/>
              <a:gd name="connsiteY0" fmla="*/ 47719 h 477185"/>
              <a:gd name="connsiteX1" fmla="*/ 47719 w 720374"/>
              <a:gd name="connsiteY1" fmla="*/ 0 h 477185"/>
              <a:gd name="connsiteX2" fmla="*/ 672656 w 720374"/>
              <a:gd name="connsiteY2" fmla="*/ 0 h 477185"/>
              <a:gd name="connsiteX3" fmla="*/ 720375 w 720374"/>
              <a:gd name="connsiteY3" fmla="*/ 47719 h 477185"/>
              <a:gd name="connsiteX4" fmla="*/ 720374 w 720374"/>
              <a:gd name="connsiteY4" fmla="*/ 429467 h 477185"/>
              <a:gd name="connsiteX5" fmla="*/ 672655 w 720374"/>
              <a:gd name="connsiteY5" fmla="*/ 477186 h 477185"/>
              <a:gd name="connsiteX6" fmla="*/ 47719 w 720374"/>
              <a:gd name="connsiteY6" fmla="*/ 477185 h 477185"/>
              <a:gd name="connsiteX7" fmla="*/ 0 w 720374"/>
              <a:gd name="connsiteY7" fmla="*/ 429466 h 477185"/>
              <a:gd name="connsiteX8" fmla="*/ 0 w 72037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74" h="477185">
                <a:moveTo>
                  <a:pt x="0" y="47719"/>
                </a:moveTo>
                <a:cubicBezTo>
                  <a:pt x="0" y="21365"/>
                  <a:pt x="21365" y="0"/>
                  <a:pt x="47719" y="0"/>
                </a:cubicBezTo>
                <a:lnTo>
                  <a:pt x="672656" y="0"/>
                </a:lnTo>
                <a:cubicBezTo>
                  <a:pt x="699010" y="0"/>
                  <a:pt x="720375" y="21365"/>
                  <a:pt x="720375" y="47719"/>
                </a:cubicBezTo>
                <a:cubicBezTo>
                  <a:pt x="720375" y="174968"/>
                  <a:pt x="720374" y="302218"/>
                  <a:pt x="720374" y="429467"/>
                </a:cubicBezTo>
                <a:cubicBezTo>
                  <a:pt x="720374" y="455821"/>
                  <a:pt x="699009" y="477186"/>
                  <a:pt x="67265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89,1</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8303234" y="4725144"/>
            <a:ext cx="684000" cy="324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1 645,2</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4616544" y="3140968"/>
            <a:ext cx="273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r>
              <a:rPr lang="ru-RU" sz="1100" dirty="0">
                <a:solidFill>
                  <a:schemeClr val="tx1"/>
                </a:solidFill>
                <a:latin typeface="Times New Roman" panose="02020603050405020304" pitchFamily="18" charset="0"/>
                <a:cs typeface="Times New Roman" panose="02020603050405020304" pitchFamily="18" charset="0"/>
              </a:rPr>
              <a:t>Техническая и технологическая модернизация, инновационное развитие</a:t>
            </a:r>
          </a:p>
        </p:txBody>
      </p:sp>
      <p:sp>
        <p:nvSpPr>
          <p:cNvPr id="29" name="Полилиния 28"/>
          <p:cNvSpPr/>
          <p:nvPr/>
        </p:nvSpPr>
        <p:spPr>
          <a:xfrm>
            <a:off x="4616544" y="3537048"/>
            <a:ext cx="273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696" tIns="59696" rIns="59696" bIns="59696" numCol="1" spcCol="1270" anchor="ctr" anchorCtr="0">
            <a:noAutofit/>
          </a:bodyPr>
          <a:lstStyle/>
          <a:p>
            <a:pPr fontAlgn="auto">
              <a:spcBef>
                <a:spcPts val="0"/>
              </a:spcBef>
              <a:spcAft>
                <a:spcPts val="0"/>
              </a:spcAft>
              <a:defRPr/>
            </a:pPr>
            <a:r>
              <a:rPr lang="ru-RU" sz="1100" dirty="0">
                <a:solidFill>
                  <a:schemeClr val="tx1"/>
                </a:solidFill>
                <a:latin typeface="Times New Roman" panose="02020603050405020304" pitchFamily="18" charset="0"/>
                <a:cs typeface="Times New Roman" panose="02020603050405020304" pitchFamily="18" charset="0"/>
              </a:rPr>
              <a:t>Развитие ветеринарии в Чувашской Республике</a:t>
            </a:r>
          </a:p>
        </p:txBody>
      </p:sp>
      <p:sp>
        <p:nvSpPr>
          <p:cNvPr id="32" name="Полилиния 31"/>
          <p:cNvSpPr/>
          <p:nvPr/>
        </p:nvSpPr>
        <p:spPr>
          <a:xfrm>
            <a:off x="4616544" y="5121224"/>
            <a:ext cx="273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r>
              <a:rPr lang="ru-RU" sz="1100" dirty="0">
                <a:solidFill>
                  <a:schemeClr val="tx1"/>
                </a:solidFill>
                <a:latin typeface="Times New Roman" panose="02020603050405020304" pitchFamily="18" charset="0"/>
                <a:cs typeface="Times New Roman" panose="02020603050405020304" pitchFamily="18" charset="0"/>
              </a:rPr>
              <a:t>Стимулирование инвестиционной деятельности в </a:t>
            </a:r>
            <a:r>
              <a:rPr lang="ru-RU" sz="1100" dirty="0" smtClean="0">
                <a:solidFill>
                  <a:schemeClr val="tx1"/>
                </a:solidFill>
                <a:latin typeface="Times New Roman" panose="02020603050405020304" pitchFamily="18" charset="0"/>
                <a:cs typeface="Times New Roman" panose="02020603050405020304" pitchFamily="18" charset="0"/>
              </a:rPr>
              <a:t>АПК</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8303234" y="3140968"/>
            <a:ext cx="684000" cy="324000"/>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1 160,9</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8303234" y="3537048"/>
            <a:ext cx="684000" cy="324000"/>
          </a:xfrm>
          <a:custGeom>
            <a:avLst/>
            <a:gdLst>
              <a:gd name="connsiteX0" fmla="*/ 0 w 720355"/>
              <a:gd name="connsiteY0" fmla="*/ 47719 h 477185"/>
              <a:gd name="connsiteX1" fmla="*/ 47719 w 720355"/>
              <a:gd name="connsiteY1" fmla="*/ 0 h 477185"/>
              <a:gd name="connsiteX2" fmla="*/ 672637 w 720355"/>
              <a:gd name="connsiteY2" fmla="*/ 0 h 477185"/>
              <a:gd name="connsiteX3" fmla="*/ 720356 w 720355"/>
              <a:gd name="connsiteY3" fmla="*/ 47719 h 477185"/>
              <a:gd name="connsiteX4" fmla="*/ 720355 w 720355"/>
              <a:gd name="connsiteY4" fmla="*/ 429467 h 477185"/>
              <a:gd name="connsiteX5" fmla="*/ 672636 w 720355"/>
              <a:gd name="connsiteY5" fmla="*/ 477186 h 477185"/>
              <a:gd name="connsiteX6" fmla="*/ 47719 w 720355"/>
              <a:gd name="connsiteY6" fmla="*/ 477185 h 477185"/>
              <a:gd name="connsiteX7" fmla="*/ 0 w 720355"/>
              <a:gd name="connsiteY7" fmla="*/ 429466 h 477185"/>
              <a:gd name="connsiteX8" fmla="*/ 0 w 72035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5" h="477185">
                <a:moveTo>
                  <a:pt x="0" y="47719"/>
                </a:moveTo>
                <a:cubicBezTo>
                  <a:pt x="0" y="21365"/>
                  <a:pt x="21365" y="0"/>
                  <a:pt x="47719" y="0"/>
                </a:cubicBezTo>
                <a:lnTo>
                  <a:pt x="672637" y="0"/>
                </a:lnTo>
                <a:cubicBezTo>
                  <a:pt x="698991" y="0"/>
                  <a:pt x="720356" y="21365"/>
                  <a:pt x="720356" y="47719"/>
                </a:cubicBezTo>
                <a:cubicBezTo>
                  <a:pt x="720356" y="174968"/>
                  <a:pt x="720355" y="302218"/>
                  <a:pt x="720355" y="429467"/>
                </a:cubicBezTo>
                <a:cubicBezTo>
                  <a:pt x="720355" y="455821"/>
                  <a:pt x="698990" y="477186"/>
                  <a:pt x="67263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267,2</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8303234" y="5121224"/>
            <a:ext cx="684000" cy="324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81,3</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a:xfrm>
            <a:off x="8102015" y="6453336"/>
            <a:ext cx="1006489" cy="365125"/>
          </a:xfrm>
        </p:spPr>
        <p:txBody>
          <a:bodyPr/>
          <a:lstStyle/>
          <a:p>
            <a:pPr>
              <a:defRPr/>
            </a:pPr>
            <a:fld id="{667CCBFA-BFB9-4E9F-B6F6-694D72409F22}" type="slidenum">
              <a:rPr lang="ru-RU" smtClean="0"/>
              <a:pPr>
                <a:defRPr/>
              </a:pPr>
              <a:t>74</a:t>
            </a:fld>
            <a:endParaRPr lang="ru-RU" dirty="0"/>
          </a:p>
        </p:txBody>
      </p:sp>
      <p:sp>
        <p:nvSpPr>
          <p:cNvPr id="44" name="Полилиния 43"/>
          <p:cNvSpPr/>
          <p:nvPr/>
        </p:nvSpPr>
        <p:spPr>
          <a:xfrm>
            <a:off x="7505723" y="2420920"/>
            <a:ext cx="684000" cy="288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План</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45" name="Скругленный прямоугольник 44"/>
          <p:cNvSpPr/>
          <p:nvPr/>
        </p:nvSpPr>
        <p:spPr>
          <a:xfrm>
            <a:off x="8303234" y="2420920"/>
            <a:ext cx="684000" cy="288000"/>
          </a:xfrm>
          <a:prstGeom prst="roundRect">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Факт</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7505723" y="3140968"/>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1 160,9</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52" name="Полилиния 51"/>
          <p:cNvSpPr/>
          <p:nvPr/>
        </p:nvSpPr>
        <p:spPr>
          <a:xfrm>
            <a:off x="7505723" y="3537048"/>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269,7</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54" name="Полилиния 53"/>
          <p:cNvSpPr/>
          <p:nvPr/>
        </p:nvSpPr>
        <p:spPr>
          <a:xfrm>
            <a:off x="7505723" y="3933056"/>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89,5</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58" name="Полилиния 57"/>
          <p:cNvSpPr/>
          <p:nvPr/>
        </p:nvSpPr>
        <p:spPr>
          <a:xfrm>
            <a:off x="7505723" y="4725144"/>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1 653,4</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59" name="Полилиния 58"/>
          <p:cNvSpPr/>
          <p:nvPr/>
        </p:nvSpPr>
        <p:spPr>
          <a:xfrm>
            <a:off x="7505723" y="5121224"/>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81,3</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61"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6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600" dirty="0" smtClean="0">
                <a:solidFill>
                  <a:schemeClr val="tx1"/>
                </a:solidFill>
                <a:effectLst/>
                <a:latin typeface="Times New Roman" panose="02020603050405020304" pitchFamily="18" charset="0"/>
                <a:cs typeface="Times New Roman" panose="02020603050405020304" pitchFamily="18" charset="0"/>
              </a:rPr>
              <a:t>Республики </a:t>
            </a:r>
            <a:r>
              <a:rPr lang="ru-RU" sz="1600" dirty="0">
                <a:solidFill>
                  <a:schemeClr val="tx1"/>
                </a:solidFill>
                <a:effectLst/>
                <a:latin typeface="Times New Roman" panose="02020603050405020304" pitchFamily="18" charset="0"/>
                <a:cs typeface="Times New Roman" panose="02020603050405020304" pitchFamily="18" charset="0"/>
              </a:rPr>
              <a:t>«Развитие сельского хозяйства и регулирование рынка </a:t>
            </a:r>
            <a:r>
              <a:rPr lang="ru-RU" sz="1600" dirty="0" smtClean="0">
                <a:solidFill>
                  <a:schemeClr val="tx1"/>
                </a:solidFill>
                <a:effectLst/>
                <a:latin typeface="Times New Roman" panose="02020603050405020304" pitchFamily="18" charset="0"/>
                <a:cs typeface="Times New Roman" panose="02020603050405020304" pitchFamily="18" charset="0"/>
              </a:rPr>
              <a:t>с/х продукции</a:t>
            </a:r>
            <a:r>
              <a:rPr lang="ru-RU" sz="1600" dirty="0">
                <a:solidFill>
                  <a:schemeClr val="tx1"/>
                </a:solidFill>
                <a:effectLst/>
                <a:latin typeface="Times New Roman" panose="02020603050405020304" pitchFamily="18" charset="0"/>
                <a:cs typeface="Times New Roman" panose="02020603050405020304" pitchFamily="18" charset="0"/>
              </a:rPr>
              <a:t>, сырья и </a:t>
            </a:r>
            <a:r>
              <a:rPr lang="ru-RU" sz="1600" dirty="0" smtClean="0">
                <a:solidFill>
                  <a:schemeClr val="tx1"/>
                </a:solidFill>
                <a:effectLst/>
                <a:latin typeface="Times New Roman" panose="02020603050405020304" pitchFamily="18" charset="0"/>
                <a:cs typeface="Times New Roman" panose="02020603050405020304" pitchFamily="18" charset="0"/>
              </a:rPr>
              <a:t>продовольствия»</a:t>
            </a:r>
            <a:endParaRPr lang="ru-RU" sz="1600" dirty="0">
              <a:solidFill>
                <a:schemeClr val="tx1"/>
              </a:solidFill>
              <a:effectLst/>
              <a:latin typeface="Times New Roman" panose="02020603050405020304" pitchFamily="18" charset="0"/>
              <a:cs typeface="Times New Roman" panose="02020603050405020304" pitchFamily="18" charset="0"/>
            </a:endParaRPr>
          </a:p>
        </p:txBody>
      </p:sp>
      <p:cxnSp>
        <p:nvCxnSpPr>
          <p:cNvPr id="62" name="Прямая соединительная линия 61"/>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64" name="Скругленный прямоугольник 63"/>
          <p:cNvSpPr/>
          <p:nvPr/>
        </p:nvSpPr>
        <p:spPr>
          <a:xfrm>
            <a:off x="4616544" y="2420920"/>
            <a:ext cx="2736000" cy="288000"/>
          </a:xfrm>
          <a:prstGeom prst="roundRect">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Подпрограмма</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66" name="Полилиния 65"/>
          <p:cNvSpPr/>
          <p:nvPr/>
        </p:nvSpPr>
        <p:spPr>
          <a:xfrm>
            <a:off x="4616544" y="5517232"/>
            <a:ext cx="273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r>
              <a:rPr lang="ru-RU" sz="1100" dirty="0">
                <a:solidFill>
                  <a:schemeClr val="tx1"/>
                </a:solidFill>
                <a:latin typeface="Times New Roman" panose="02020603050405020304" pitchFamily="18" charset="0"/>
                <a:cs typeface="Times New Roman" panose="02020603050405020304" pitchFamily="18" charset="0"/>
              </a:rPr>
              <a:t>Обеспечение общих условий функционирования </a:t>
            </a:r>
            <a:r>
              <a:rPr lang="ru-RU" sz="1100" dirty="0" smtClean="0">
                <a:solidFill>
                  <a:schemeClr val="tx1"/>
                </a:solidFill>
                <a:latin typeface="Times New Roman" panose="02020603050405020304" pitchFamily="18" charset="0"/>
                <a:cs typeface="Times New Roman" panose="02020603050405020304" pitchFamily="18" charset="0"/>
              </a:rPr>
              <a:t>отраслей АПК</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67" name="Полилиния 66"/>
          <p:cNvSpPr/>
          <p:nvPr/>
        </p:nvSpPr>
        <p:spPr>
          <a:xfrm>
            <a:off x="7505723" y="5517232"/>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131,9</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68" name="Полилиния 67"/>
          <p:cNvSpPr/>
          <p:nvPr/>
        </p:nvSpPr>
        <p:spPr>
          <a:xfrm>
            <a:off x="8303234" y="5517232"/>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131,9</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4616544" y="5913312"/>
            <a:ext cx="273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r>
              <a:rPr lang="ru-RU" sz="1100" dirty="0" smtClean="0">
                <a:solidFill>
                  <a:schemeClr val="tx1"/>
                </a:solidFill>
                <a:latin typeface="Times New Roman" panose="02020603050405020304" pitchFamily="18" charset="0"/>
                <a:cs typeface="Times New Roman" panose="02020603050405020304" pitchFamily="18" charset="0"/>
              </a:rPr>
              <a:t>Экспорт </a:t>
            </a:r>
            <a:r>
              <a:rPr lang="ru-RU" sz="1100" dirty="0">
                <a:solidFill>
                  <a:schemeClr val="tx1"/>
                </a:solidFill>
                <a:latin typeface="Times New Roman" panose="02020603050405020304" pitchFamily="18" charset="0"/>
                <a:cs typeface="Times New Roman" panose="02020603050405020304" pitchFamily="18" charset="0"/>
              </a:rPr>
              <a:t>продукции </a:t>
            </a:r>
            <a:r>
              <a:rPr lang="ru-RU" sz="1100" dirty="0" smtClean="0">
                <a:solidFill>
                  <a:schemeClr val="tx1"/>
                </a:solidFill>
                <a:latin typeface="Times New Roman" panose="02020603050405020304" pitchFamily="18" charset="0"/>
                <a:cs typeface="Times New Roman" panose="02020603050405020304" pitchFamily="18" charset="0"/>
              </a:rPr>
              <a:t>АПК</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7505723" y="5913312"/>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3,1</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8303234" y="5913312"/>
            <a:ext cx="684000" cy="324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smtClean="0">
                <a:solidFill>
                  <a:schemeClr val="tx1"/>
                </a:solidFill>
                <a:latin typeface="Times New Roman" panose="02020603050405020304" pitchFamily="18" charset="0"/>
                <a:cs typeface="Times New Roman" panose="02020603050405020304" pitchFamily="18" charset="0"/>
              </a:rPr>
              <a:t>3,1</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4616544" y="4329136"/>
            <a:ext cx="273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r>
              <a:rPr lang="ru-RU" sz="1100" dirty="0">
                <a:solidFill>
                  <a:schemeClr val="tx1"/>
                </a:solidFill>
                <a:latin typeface="Times New Roman" panose="02020603050405020304" pitchFamily="18" charset="0"/>
                <a:cs typeface="Times New Roman" panose="02020603050405020304" pitchFamily="18" charset="0"/>
              </a:rPr>
              <a:t>Развитие мелиорации земель сельскохозяйственного </a:t>
            </a:r>
            <a:r>
              <a:rPr lang="ru-RU" sz="1100" dirty="0" smtClean="0">
                <a:solidFill>
                  <a:schemeClr val="tx1"/>
                </a:solidFill>
                <a:latin typeface="Times New Roman" panose="02020603050405020304" pitchFamily="18" charset="0"/>
                <a:cs typeface="Times New Roman" panose="02020603050405020304" pitchFamily="18" charset="0"/>
              </a:rPr>
              <a:t>назначения</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7505723" y="4329136"/>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24,4</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49" name="Полилиния 48"/>
          <p:cNvSpPr/>
          <p:nvPr/>
        </p:nvSpPr>
        <p:spPr>
          <a:xfrm>
            <a:off x="8303234" y="4329136"/>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24,4</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4616544" y="2744960"/>
            <a:ext cx="273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r>
              <a:rPr lang="ru-RU" sz="1100" dirty="0">
                <a:solidFill>
                  <a:schemeClr val="tx1"/>
                </a:solidFill>
                <a:latin typeface="Times New Roman" panose="02020603050405020304" pitchFamily="18" charset="0"/>
                <a:cs typeface="Times New Roman" panose="02020603050405020304" pitchFamily="18" charset="0"/>
              </a:rPr>
              <a:t>Создание системы поддержки фермеров и развитие сельской кооперации</a:t>
            </a:r>
          </a:p>
        </p:txBody>
      </p:sp>
      <p:sp>
        <p:nvSpPr>
          <p:cNvPr id="53" name="Полилиния 52"/>
          <p:cNvSpPr/>
          <p:nvPr/>
        </p:nvSpPr>
        <p:spPr>
          <a:xfrm>
            <a:off x="7505723" y="2744960"/>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73,3</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55" name="Полилиния 54"/>
          <p:cNvSpPr/>
          <p:nvPr/>
        </p:nvSpPr>
        <p:spPr>
          <a:xfrm>
            <a:off x="8303234" y="2744960"/>
            <a:ext cx="684000" cy="324000"/>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73,3</a:t>
            </a:r>
            <a:endParaRPr lang="ru-RU" sz="11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27311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олилиния 5"/>
          <p:cNvSpPr/>
          <p:nvPr/>
        </p:nvSpPr>
        <p:spPr>
          <a:xfrm>
            <a:off x="5139826" y="1052736"/>
            <a:ext cx="3903032" cy="551113"/>
          </a:xfrm>
          <a:custGeom>
            <a:avLst/>
            <a:gdLst>
              <a:gd name="connsiteX0" fmla="*/ 0 w 3903032"/>
              <a:gd name="connsiteY0" fmla="*/ 42817 h 428165"/>
              <a:gd name="connsiteX1" fmla="*/ 42817 w 3903032"/>
              <a:gd name="connsiteY1" fmla="*/ 0 h 428165"/>
              <a:gd name="connsiteX2" fmla="*/ 3860216 w 3903032"/>
              <a:gd name="connsiteY2" fmla="*/ 0 h 428165"/>
              <a:gd name="connsiteX3" fmla="*/ 3903033 w 3903032"/>
              <a:gd name="connsiteY3" fmla="*/ 42817 h 428165"/>
              <a:gd name="connsiteX4" fmla="*/ 3903032 w 3903032"/>
              <a:gd name="connsiteY4" fmla="*/ 385349 h 428165"/>
              <a:gd name="connsiteX5" fmla="*/ 3860215 w 3903032"/>
              <a:gd name="connsiteY5" fmla="*/ 428166 h 428165"/>
              <a:gd name="connsiteX6" fmla="*/ 42817 w 3903032"/>
              <a:gd name="connsiteY6" fmla="*/ 428165 h 428165"/>
              <a:gd name="connsiteX7" fmla="*/ 0 w 3903032"/>
              <a:gd name="connsiteY7" fmla="*/ 385348 h 428165"/>
              <a:gd name="connsiteX8" fmla="*/ 0 w 390303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428165">
                <a:moveTo>
                  <a:pt x="0" y="42817"/>
                </a:moveTo>
                <a:cubicBezTo>
                  <a:pt x="0" y="19170"/>
                  <a:pt x="19170" y="0"/>
                  <a:pt x="42817" y="0"/>
                </a:cubicBezTo>
                <a:lnTo>
                  <a:pt x="3860216" y="0"/>
                </a:lnTo>
                <a:cubicBezTo>
                  <a:pt x="3883863" y="0"/>
                  <a:pt x="3903033" y="19170"/>
                  <a:pt x="3903033" y="42817"/>
                </a:cubicBezTo>
                <a:cubicBezTo>
                  <a:pt x="3903033" y="156994"/>
                  <a:pt x="3903032" y="271172"/>
                  <a:pt x="3903032" y="385349"/>
                </a:cubicBezTo>
                <a:cubicBezTo>
                  <a:pt x="3903032" y="408996"/>
                  <a:pt x="3883862" y="428166"/>
                  <a:pt x="3860215" y="428166"/>
                </a:cubicBezTo>
                <a:lnTo>
                  <a:pt x="42817" y="428165"/>
                </a:lnTo>
                <a:cubicBezTo>
                  <a:pt x="19170" y="428165"/>
                  <a:pt x="0" y="408995"/>
                  <a:pt x="0" y="385348"/>
                </a:cubicBezTo>
                <a:lnTo>
                  <a:pt x="0" y="42817"/>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65881" tIns="65881" rIns="65881" bIns="65881" numCol="1" spcCol="1270" anchor="ctr" anchorCtr="0">
            <a:noAutofit/>
          </a:bodyPr>
          <a:lstStyle/>
          <a:p>
            <a:pPr algn="ctr" defTabSz="622300" fontAlgn="base">
              <a:lnSpc>
                <a:spcPct val="90000"/>
              </a:lnSpc>
              <a:spcBef>
                <a:spcPct val="0"/>
              </a:spcBef>
              <a:spcAft>
                <a:spcPct val="3500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p>
        </p:txBody>
      </p:sp>
      <p:sp>
        <p:nvSpPr>
          <p:cNvPr id="7" name="Полилиния 6"/>
          <p:cNvSpPr/>
          <p:nvPr/>
        </p:nvSpPr>
        <p:spPr>
          <a:xfrm>
            <a:off x="5142518" y="1844824"/>
            <a:ext cx="731452" cy="492955"/>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881" tIns="65881" rIns="65881" bIns="65881"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a:t>
            </a:r>
            <a:r>
              <a:rPr lang="en-US" sz="1400" b="1" dirty="0" smtClean="0">
                <a:solidFill>
                  <a:prstClr val="black"/>
                </a:solidFill>
                <a:latin typeface="Times New Roman" panose="02020603050405020304" pitchFamily="18" charset="0"/>
                <a:cs typeface="Times New Roman" panose="02020603050405020304" pitchFamily="18" charset="0"/>
              </a:rPr>
              <a:t>1</a:t>
            </a:r>
            <a:r>
              <a:rPr lang="ru-RU" sz="1400" b="1" dirty="0" smtClean="0">
                <a:solidFill>
                  <a:prstClr val="black"/>
                </a:solidFill>
                <a:latin typeface="Times New Roman" panose="02020603050405020304" pitchFamily="18" charset="0"/>
                <a:cs typeface="Times New Roman" panose="02020603050405020304" pitchFamily="18" charset="0"/>
              </a:rPr>
              <a:t> план</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8" name="Полилиния 7"/>
          <p:cNvSpPr/>
          <p:nvPr/>
        </p:nvSpPr>
        <p:spPr>
          <a:xfrm>
            <a:off x="5123650" y="2577301"/>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en-US" sz="1100" b="1" dirty="0" smtClean="0">
                <a:solidFill>
                  <a:prstClr val="black"/>
                </a:solidFill>
                <a:latin typeface="Times New Roman" panose="02020603050405020304" pitchFamily="18" charset="0"/>
                <a:cs typeface="Times New Roman" panose="02020603050405020304" pitchFamily="18" charset="0"/>
              </a:rPr>
              <a:t>36</a:t>
            </a:r>
            <a:r>
              <a:rPr lang="ru-RU" sz="1100" b="1" dirty="0" smtClean="0">
                <a:solidFill>
                  <a:prstClr val="black"/>
                </a:solidFill>
                <a:latin typeface="Times New Roman" panose="02020603050405020304" pitchFamily="18" charset="0"/>
                <a:cs typeface="Times New Roman" panose="02020603050405020304" pitchFamily="18" charset="0"/>
              </a:rPr>
              <a:t>,0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9" name="Полилиния 8"/>
          <p:cNvSpPr/>
          <p:nvPr/>
        </p:nvSpPr>
        <p:spPr>
          <a:xfrm>
            <a:off x="5142518" y="3068960"/>
            <a:ext cx="731452" cy="432048"/>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93,7</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5142518" y="3573016"/>
            <a:ext cx="731452" cy="360039"/>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17,5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2" name="Полилиния 11"/>
          <p:cNvSpPr/>
          <p:nvPr/>
        </p:nvSpPr>
        <p:spPr>
          <a:xfrm>
            <a:off x="5142518" y="4005064"/>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105,0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6" name="Полилиния 15"/>
          <p:cNvSpPr/>
          <p:nvPr/>
        </p:nvSpPr>
        <p:spPr>
          <a:xfrm>
            <a:off x="5142518" y="4509120"/>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870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5139826" y="5020917"/>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21 746,5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5142518" y="5517232"/>
            <a:ext cx="731452" cy="432048"/>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9,3</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5142518" y="6021287"/>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15 636,0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5944149" y="1844824"/>
            <a:ext cx="731452" cy="492955"/>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881" tIns="65881" rIns="65881" bIns="65881"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a:t>
            </a:r>
            <a:r>
              <a:rPr lang="en-US" sz="1400" b="1" dirty="0" smtClean="0">
                <a:solidFill>
                  <a:prstClr val="black"/>
                </a:solidFill>
                <a:latin typeface="Times New Roman" panose="02020603050405020304" pitchFamily="18" charset="0"/>
                <a:cs typeface="Times New Roman" panose="02020603050405020304" pitchFamily="18" charset="0"/>
              </a:rPr>
              <a:t>1</a:t>
            </a:r>
            <a:r>
              <a:rPr lang="ru-RU" sz="1400" b="1" dirty="0" smtClean="0">
                <a:solidFill>
                  <a:prstClr val="black"/>
                </a:solidFill>
                <a:latin typeface="Times New Roman" panose="02020603050405020304" pitchFamily="18" charset="0"/>
                <a:cs typeface="Times New Roman" panose="02020603050405020304" pitchFamily="18" charset="0"/>
              </a:rPr>
              <a:t> 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5884721" y="2577301"/>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40,6</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5935413" y="3068960"/>
            <a:ext cx="731452" cy="432048"/>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90,1</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5935413" y="3573015"/>
            <a:ext cx="731452" cy="360039"/>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12,9</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5935413" y="4005064"/>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105,0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5935413" y="4509120"/>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870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5935413" y="5020917"/>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26 773,9</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5935413" y="5517232"/>
            <a:ext cx="731452" cy="432048"/>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9,3</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0" name="Полилиния 39"/>
          <p:cNvSpPr/>
          <p:nvPr/>
        </p:nvSpPr>
        <p:spPr>
          <a:xfrm>
            <a:off x="5935413" y="6021287"/>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16 500,0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6728308" y="1844824"/>
            <a:ext cx="731452" cy="492955"/>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881" tIns="65881" rIns="65881" bIns="65881"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a:t>
            </a:r>
            <a:r>
              <a:rPr lang="en-US" sz="1400" b="1" dirty="0" smtClean="0">
                <a:solidFill>
                  <a:prstClr val="black"/>
                </a:solidFill>
                <a:latin typeface="Times New Roman" panose="02020603050405020304" pitchFamily="18" charset="0"/>
                <a:cs typeface="Times New Roman" panose="02020603050405020304" pitchFamily="18" charset="0"/>
              </a:rPr>
              <a:t>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4" name="Полилиния 43"/>
          <p:cNvSpPr/>
          <p:nvPr/>
        </p:nvSpPr>
        <p:spPr>
          <a:xfrm>
            <a:off x="6728308" y="2577301"/>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40,6</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6728308" y="3068960"/>
            <a:ext cx="731452" cy="432048"/>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103,2</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6728308" y="3573016"/>
            <a:ext cx="731452" cy="360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18,0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6728308" y="4005064"/>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a:solidFill>
                  <a:prstClr val="black"/>
                </a:solidFill>
                <a:latin typeface="Times New Roman" panose="02020603050405020304" pitchFamily="18" charset="0"/>
                <a:cs typeface="Times New Roman" panose="02020603050405020304" pitchFamily="18" charset="0"/>
              </a:rPr>
              <a:t>105,0</a:t>
            </a:r>
          </a:p>
        </p:txBody>
      </p:sp>
      <p:sp>
        <p:nvSpPr>
          <p:cNvPr id="48" name="Полилиния 47"/>
          <p:cNvSpPr/>
          <p:nvPr/>
        </p:nvSpPr>
        <p:spPr>
          <a:xfrm>
            <a:off x="6728308" y="4509120"/>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890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9" name="Полилиния 48"/>
          <p:cNvSpPr/>
          <p:nvPr/>
        </p:nvSpPr>
        <p:spPr>
          <a:xfrm>
            <a:off x="6728308" y="5020917"/>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22 224,9</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6728308" y="5517232"/>
            <a:ext cx="731452" cy="432048"/>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9,3</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6728308" y="6021287"/>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16 184,0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4" name="Полилиния 53"/>
          <p:cNvSpPr/>
          <p:nvPr/>
        </p:nvSpPr>
        <p:spPr>
          <a:xfrm>
            <a:off x="7521203" y="1844824"/>
            <a:ext cx="731452" cy="492955"/>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881" tIns="65881" rIns="65881" bIns="65881"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a:t>
            </a:r>
            <a:r>
              <a:rPr lang="en-US" sz="1400" b="1" dirty="0" smtClean="0">
                <a:solidFill>
                  <a:prstClr val="black"/>
                </a:solidFill>
                <a:latin typeface="Times New Roman" panose="02020603050405020304" pitchFamily="18" charset="0"/>
                <a:cs typeface="Times New Roman" panose="02020603050405020304" pitchFamily="18" charset="0"/>
              </a:rPr>
              <a:t>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55" name="Полилиния 54"/>
          <p:cNvSpPr/>
          <p:nvPr/>
        </p:nvSpPr>
        <p:spPr>
          <a:xfrm>
            <a:off x="7521203" y="2577301"/>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44,4</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6" name="Полилиния 55"/>
          <p:cNvSpPr/>
          <p:nvPr/>
        </p:nvSpPr>
        <p:spPr>
          <a:xfrm>
            <a:off x="7521202" y="3068960"/>
            <a:ext cx="717751" cy="432047"/>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103,6</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7" name="Полилиния 56"/>
          <p:cNvSpPr/>
          <p:nvPr/>
        </p:nvSpPr>
        <p:spPr>
          <a:xfrm>
            <a:off x="7521203" y="3573015"/>
            <a:ext cx="731452" cy="360038"/>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18,5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8" name="Полилиния 57"/>
          <p:cNvSpPr/>
          <p:nvPr/>
        </p:nvSpPr>
        <p:spPr>
          <a:xfrm>
            <a:off x="7521203" y="4005064"/>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a:solidFill>
                  <a:prstClr val="black"/>
                </a:solidFill>
                <a:latin typeface="Times New Roman" panose="02020603050405020304" pitchFamily="18" charset="0"/>
                <a:cs typeface="Times New Roman" panose="02020603050405020304" pitchFamily="18" charset="0"/>
              </a:rPr>
              <a:t>105,0</a:t>
            </a:r>
          </a:p>
        </p:txBody>
      </p:sp>
      <p:sp>
        <p:nvSpPr>
          <p:cNvPr id="59" name="Полилиния 58"/>
          <p:cNvSpPr/>
          <p:nvPr/>
        </p:nvSpPr>
        <p:spPr>
          <a:xfrm>
            <a:off x="7521203" y="4509120"/>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910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60" name="Полилиния 59"/>
          <p:cNvSpPr/>
          <p:nvPr/>
        </p:nvSpPr>
        <p:spPr>
          <a:xfrm>
            <a:off x="7521203" y="5020917"/>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22 713,8</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61" name="Полилиния 60"/>
          <p:cNvSpPr/>
          <p:nvPr/>
        </p:nvSpPr>
        <p:spPr>
          <a:xfrm>
            <a:off x="7521203" y="5517232"/>
            <a:ext cx="731452" cy="432048"/>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9,3</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62" name="Полилиния 61"/>
          <p:cNvSpPr/>
          <p:nvPr/>
        </p:nvSpPr>
        <p:spPr>
          <a:xfrm>
            <a:off x="7521203" y="6021287"/>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16 750,0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65" name="Полилиния 64"/>
          <p:cNvSpPr/>
          <p:nvPr/>
        </p:nvSpPr>
        <p:spPr>
          <a:xfrm>
            <a:off x="8314098" y="1844824"/>
            <a:ext cx="731452" cy="492955"/>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881" tIns="65881" rIns="65881" bIns="65881"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a:t>
            </a:r>
            <a:r>
              <a:rPr lang="en-US" sz="1400" b="1" dirty="0" smtClean="0">
                <a:solidFill>
                  <a:prstClr val="black"/>
                </a:solidFill>
                <a:latin typeface="Times New Roman" panose="02020603050405020304" pitchFamily="18" charset="0"/>
                <a:cs typeface="Times New Roman" panose="02020603050405020304" pitchFamily="18" charset="0"/>
              </a:rPr>
              <a:t>4</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66" name="Полилиния 65"/>
          <p:cNvSpPr/>
          <p:nvPr/>
        </p:nvSpPr>
        <p:spPr>
          <a:xfrm>
            <a:off x="8314098" y="2577301"/>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48,6</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67" name="Полилиния 66"/>
          <p:cNvSpPr/>
          <p:nvPr/>
        </p:nvSpPr>
        <p:spPr>
          <a:xfrm>
            <a:off x="8314098" y="3068960"/>
            <a:ext cx="731452" cy="432046"/>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104,0</a:t>
            </a:r>
          </a:p>
        </p:txBody>
      </p:sp>
      <p:sp>
        <p:nvSpPr>
          <p:cNvPr id="68" name="Полилиния 67"/>
          <p:cNvSpPr/>
          <p:nvPr/>
        </p:nvSpPr>
        <p:spPr>
          <a:xfrm>
            <a:off x="8314098" y="3573016"/>
            <a:ext cx="731452" cy="360039"/>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19,0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69" name="Полилиния 68"/>
          <p:cNvSpPr/>
          <p:nvPr/>
        </p:nvSpPr>
        <p:spPr>
          <a:xfrm>
            <a:off x="8314098" y="4005064"/>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a:solidFill>
                  <a:prstClr val="black"/>
                </a:solidFill>
                <a:latin typeface="Times New Roman" panose="02020603050405020304" pitchFamily="18" charset="0"/>
                <a:cs typeface="Times New Roman" panose="02020603050405020304" pitchFamily="18" charset="0"/>
              </a:rPr>
              <a:t>105,0</a:t>
            </a:r>
          </a:p>
        </p:txBody>
      </p:sp>
      <p:sp>
        <p:nvSpPr>
          <p:cNvPr id="70" name="Полилиния 69"/>
          <p:cNvSpPr/>
          <p:nvPr/>
        </p:nvSpPr>
        <p:spPr>
          <a:xfrm>
            <a:off x="8314098" y="4509120"/>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930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71" name="Полилиния 70"/>
          <p:cNvSpPr/>
          <p:nvPr/>
        </p:nvSpPr>
        <p:spPr>
          <a:xfrm>
            <a:off x="8314098" y="5020917"/>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23 195,1</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72" name="Полилиния 71"/>
          <p:cNvSpPr/>
          <p:nvPr/>
        </p:nvSpPr>
        <p:spPr>
          <a:xfrm>
            <a:off x="8314098" y="5517232"/>
            <a:ext cx="731452" cy="432048"/>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a:solidFill>
                  <a:prstClr val="black"/>
                </a:solidFill>
                <a:latin typeface="Times New Roman" panose="02020603050405020304" pitchFamily="18" charset="0"/>
                <a:cs typeface="Times New Roman" panose="02020603050405020304" pitchFamily="18" charset="0"/>
              </a:rPr>
              <a:t>9,3</a:t>
            </a:r>
          </a:p>
        </p:txBody>
      </p:sp>
      <p:sp>
        <p:nvSpPr>
          <p:cNvPr id="73" name="Полилиния 72"/>
          <p:cNvSpPr/>
          <p:nvPr/>
        </p:nvSpPr>
        <p:spPr>
          <a:xfrm>
            <a:off x="8314098" y="6021287"/>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17 336</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54000" y="2585488"/>
            <a:ext cx="5040000" cy="411463"/>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Объем производства продукции сельского хозяйства на душу населения, </a:t>
            </a:r>
            <a:endParaRPr lang="ru-RU" sz="1100" dirty="0" smtClean="0">
              <a:solidFill>
                <a:prstClr val="black"/>
              </a:solidFill>
              <a:latin typeface="Times New Roman" panose="02020603050405020304" pitchFamily="18" charset="0"/>
              <a:cs typeface="Times New Roman" panose="02020603050405020304" pitchFamily="18" charset="0"/>
            </a:endParaRPr>
          </a:p>
          <a:p>
            <a:r>
              <a:rPr lang="ru-RU" sz="1100" dirty="0" smtClean="0">
                <a:solidFill>
                  <a:prstClr val="black"/>
                </a:solidFill>
                <a:latin typeface="Times New Roman" panose="02020603050405020304" pitchFamily="18" charset="0"/>
                <a:cs typeface="Times New Roman" panose="02020603050405020304" pitchFamily="18" charset="0"/>
              </a:rPr>
              <a:t>тыс</a:t>
            </a:r>
            <a:r>
              <a:rPr lang="ru-RU" sz="1100" dirty="0">
                <a:solidFill>
                  <a:prstClr val="black"/>
                </a:solidFill>
                <a:latin typeface="Times New Roman" panose="02020603050405020304" pitchFamily="18" charset="0"/>
                <a:cs typeface="Times New Roman" panose="02020603050405020304" pitchFamily="18" charset="0"/>
              </a:rPr>
              <a:t>. руб.</a:t>
            </a:r>
          </a:p>
        </p:txBody>
      </p:sp>
      <p:sp>
        <p:nvSpPr>
          <p:cNvPr id="24" name="Скругленный прямоугольник 23"/>
          <p:cNvSpPr/>
          <p:nvPr/>
        </p:nvSpPr>
        <p:spPr>
          <a:xfrm>
            <a:off x="54000" y="3068960"/>
            <a:ext cx="5040000" cy="4320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Индекс производства продукции сельского хозяйства в хозяйствах всех категорий (в сопоставимых ценах), %</a:t>
            </a:r>
            <a:endParaRPr lang="ru-RU" sz="1100" dirty="0"/>
          </a:p>
        </p:txBody>
      </p:sp>
      <p:sp>
        <p:nvSpPr>
          <p:cNvPr id="33" name="Скругленный прямоугольник 32"/>
          <p:cNvSpPr/>
          <p:nvPr/>
        </p:nvSpPr>
        <p:spPr>
          <a:xfrm>
            <a:off x="54000" y="3573016"/>
            <a:ext cx="5040000" cy="36004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Рентабельность сельскохозяйственных организаций (с учетом субсидий), %</a:t>
            </a:r>
          </a:p>
        </p:txBody>
      </p:sp>
      <p:sp>
        <p:nvSpPr>
          <p:cNvPr id="35" name="Скругленный прямоугольник 34"/>
          <p:cNvSpPr/>
          <p:nvPr/>
        </p:nvSpPr>
        <p:spPr>
          <a:xfrm>
            <a:off x="54000" y="4005064"/>
            <a:ext cx="5040000" cy="4320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Индекс производительности труда, %</a:t>
            </a:r>
          </a:p>
        </p:txBody>
      </p:sp>
      <p:sp>
        <p:nvSpPr>
          <p:cNvPr id="36" name="Скругленный прямоугольник 35"/>
          <p:cNvSpPr/>
          <p:nvPr/>
        </p:nvSpPr>
        <p:spPr>
          <a:xfrm>
            <a:off x="54000" y="4509120"/>
            <a:ext cx="5040000" cy="4320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Количество высокопроизводительных рабочих </a:t>
            </a:r>
            <a:r>
              <a:rPr lang="ru-RU" sz="1100" dirty="0" smtClean="0">
                <a:solidFill>
                  <a:prstClr val="black"/>
                </a:solidFill>
                <a:latin typeface="Times New Roman" panose="02020603050405020304" pitchFamily="18" charset="0"/>
                <a:cs typeface="Times New Roman" panose="02020603050405020304" pitchFamily="18" charset="0"/>
              </a:rPr>
              <a:t>мест, единиц</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7" name="Скругленный прямоугольник 36"/>
          <p:cNvSpPr/>
          <p:nvPr/>
        </p:nvSpPr>
        <p:spPr>
          <a:xfrm>
            <a:off x="54000" y="5012034"/>
            <a:ext cx="5040000" cy="43318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100" dirty="0">
                <a:solidFill>
                  <a:prstClr val="black"/>
                </a:solidFill>
                <a:latin typeface="Times New Roman" panose="02020603050405020304" pitchFamily="18" charset="0"/>
                <a:cs typeface="Times New Roman" panose="02020603050405020304" pitchFamily="18" charset="0"/>
              </a:rPr>
              <a:t>Среднемесячная заработная плата работников сельского хозяйства (без субъектов малого предпринимательства</a:t>
            </a:r>
            <a:r>
              <a:rPr lang="ru-RU" sz="1100" dirty="0" smtClean="0">
                <a:solidFill>
                  <a:prstClr val="black"/>
                </a:solidFill>
                <a:latin typeface="Times New Roman" panose="02020603050405020304" pitchFamily="18" charset="0"/>
                <a:cs typeface="Times New Roman" panose="02020603050405020304" pitchFamily="18" charset="0"/>
              </a:rPr>
              <a:t>), рублей</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87410" y="1603849"/>
            <a:ext cx="2473107" cy="601015"/>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Основные индикаторы</a:t>
            </a:r>
          </a:p>
        </p:txBody>
      </p:sp>
      <p:sp>
        <p:nvSpPr>
          <p:cNvPr id="13" name="Скругленный прямоугольник 12"/>
          <p:cNvSpPr/>
          <p:nvPr/>
        </p:nvSpPr>
        <p:spPr>
          <a:xfrm>
            <a:off x="54000" y="5517232"/>
            <a:ext cx="5040000" cy="4320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Удельный вес затрат на приобретение энергоресурсов в структуре затрат на основное производство продукции сельского хозяйства, %</a:t>
            </a:r>
          </a:p>
        </p:txBody>
      </p:sp>
      <p:sp>
        <p:nvSpPr>
          <p:cNvPr id="14" name="Скругленный прямоугольник 13"/>
          <p:cNvSpPr/>
          <p:nvPr/>
        </p:nvSpPr>
        <p:spPr>
          <a:xfrm>
            <a:off x="54000" y="6021288"/>
            <a:ext cx="5040000" cy="4320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Располагаемые ресурсы домашних хозяйств (в среднем на 1 члена домашнего хозяйства в месяц) в сельской </a:t>
            </a:r>
            <a:r>
              <a:rPr lang="ru-RU" sz="1100" dirty="0" smtClean="0">
                <a:solidFill>
                  <a:prstClr val="black"/>
                </a:solidFill>
                <a:latin typeface="Times New Roman" panose="02020603050405020304" pitchFamily="18" charset="0"/>
                <a:cs typeface="Times New Roman" panose="02020603050405020304" pitchFamily="18" charset="0"/>
              </a:rPr>
              <a:t>местности</a:t>
            </a:r>
            <a:endParaRPr lang="ru-RU" sz="1100" dirty="0">
              <a:solidFill>
                <a:prstClr val="black"/>
              </a:solidFill>
              <a:latin typeface="Times New Roman" panose="02020603050405020304" pitchFamily="18" charset="0"/>
              <a:cs typeface="Times New Roman" panose="02020603050405020304" pitchFamily="18" charset="0"/>
            </a:endParaRPr>
          </a:p>
        </p:txBody>
      </p:sp>
      <p:pic>
        <p:nvPicPr>
          <p:cNvPr id="30" name="Picture 3" descr="T:\ОБП\Лукин\Картинки\корова.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902604"/>
            <a:ext cx="2316183" cy="12017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pPr>
              <a:defRPr/>
            </a:pPr>
            <a:r>
              <a:rPr lang="ru-RU" dirty="0" smtClean="0">
                <a:solidFill>
                  <a:prstClr val="black"/>
                </a:solidFill>
              </a:rPr>
              <a:t>75</a:t>
            </a:r>
            <a:endParaRPr lang="ru-RU" dirty="0">
              <a:solidFill>
                <a:prstClr val="black"/>
              </a:solidFill>
            </a:endParaRPr>
          </a:p>
        </p:txBody>
      </p:sp>
      <p:sp>
        <p:nvSpPr>
          <p:cNvPr id="19"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6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600" dirty="0" smtClean="0">
                <a:solidFill>
                  <a:prstClr val="black"/>
                </a:solidFill>
                <a:effectLst/>
                <a:latin typeface="Times New Roman" panose="02020603050405020304" pitchFamily="18" charset="0"/>
                <a:cs typeface="Times New Roman" panose="02020603050405020304" pitchFamily="18" charset="0"/>
              </a:rPr>
              <a:t>Республики </a:t>
            </a:r>
            <a:r>
              <a:rPr lang="ru-RU" sz="1600" dirty="0">
                <a:solidFill>
                  <a:prstClr val="black"/>
                </a:solidFill>
                <a:effectLst/>
                <a:latin typeface="Times New Roman" panose="02020603050405020304" pitchFamily="18" charset="0"/>
                <a:cs typeface="Times New Roman" panose="02020603050405020304" pitchFamily="18" charset="0"/>
              </a:rPr>
              <a:t>«Развитие сельского хозяйства и регулирование рынка </a:t>
            </a:r>
            <a:r>
              <a:rPr lang="ru-RU" sz="1600" dirty="0" smtClean="0">
                <a:solidFill>
                  <a:prstClr val="black"/>
                </a:solidFill>
                <a:effectLst/>
                <a:latin typeface="Times New Roman" panose="02020603050405020304" pitchFamily="18" charset="0"/>
                <a:cs typeface="Times New Roman" panose="02020603050405020304" pitchFamily="18" charset="0"/>
              </a:rPr>
              <a:t>с/х продукции</a:t>
            </a:r>
            <a:r>
              <a:rPr lang="ru-RU" sz="1600" dirty="0">
                <a:solidFill>
                  <a:prstClr val="black"/>
                </a:solidFill>
                <a:effectLst/>
                <a:latin typeface="Times New Roman" panose="02020603050405020304" pitchFamily="18" charset="0"/>
                <a:cs typeface="Times New Roman" panose="02020603050405020304" pitchFamily="18" charset="0"/>
              </a:rPr>
              <a:t>, сырья и </a:t>
            </a:r>
            <a:r>
              <a:rPr lang="ru-RU" sz="1600" dirty="0" smtClean="0">
                <a:solidFill>
                  <a:prstClr val="black"/>
                </a:solidFill>
                <a:effectLst/>
                <a:latin typeface="Times New Roman" panose="02020603050405020304" pitchFamily="18" charset="0"/>
                <a:cs typeface="Times New Roman" panose="02020603050405020304" pitchFamily="18" charset="0"/>
              </a:rPr>
              <a:t>продовольствия»</a:t>
            </a:r>
            <a:endParaRPr lang="ru-RU" sz="1600" dirty="0">
              <a:solidFill>
                <a:prstClr val="black"/>
              </a:solidFill>
              <a:effectLst/>
              <a:latin typeface="Times New Roman" panose="02020603050405020304" pitchFamily="18" charset="0"/>
              <a:cs typeface="Times New Roman" panose="02020603050405020304" pitchFamily="18" charset="0"/>
            </a:endParaRPr>
          </a:p>
        </p:txBody>
      </p:sp>
      <p:cxnSp>
        <p:nvCxnSpPr>
          <p:cNvPr id="20" name="Прямая соединительная линия 1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69989197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ru-RU" dirty="0">
              <a:solidFill>
                <a:prstClr val="black"/>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ru-RU" dirty="0">
              <a:solidFill>
                <a:prstClr val="black"/>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07504" y="6230638"/>
            <a:ext cx="4104456" cy="400110"/>
          </a:xfrm>
          <a:prstGeom prst="rect">
            <a:avLst/>
          </a:prstGeom>
        </p:spPr>
        <p:txBody>
          <a:bodyPr wrap="square">
            <a:spAutoFit/>
          </a:bodyPr>
          <a:lstStyle/>
          <a:p>
            <a:pPr fontAlgn="base">
              <a:spcBef>
                <a:spcPct val="0"/>
              </a:spcBef>
              <a:spcAft>
                <a:spcPct val="0"/>
              </a:spcAft>
            </a:pPr>
            <a:endParaRPr lang="ru-RU" sz="1000" i="1" dirty="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endParaRPr lang="ru-RU" sz="1000" i="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07503" y="692696"/>
            <a:ext cx="5760641" cy="2031387"/>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400" b="1" i="1" dirty="0">
                <a:solidFill>
                  <a:prstClr val="black"/>
                </a:solidFill>
                <a:latin typeface="Times New Roman" panose="02020603050405020304" pitchFamily="18" charset="0"/>
                <a:cs typeface="Times New Roman" panose="02020603050405020304" pitchFamily="18" charset="0"/>
              </a:rPr>
              <a:t>Цели программы:</a:t>
            </a:r>
          </a:p>
          <a:p>
            <a:pPr marL="285750" indent="-285750" algn="just" fontAlgn="base">
              <a:spcBef>
                <a:spcPct val="0"/>
              </a:spcBef>
              <a:spcAft>
                <a:spcPct val="0"/>
              </a:spcAft>
              <a:buFont typeface="Wingdings" panose="05000000000000000000" pitchFamily="2" charset="2"/>
              <a:buChar char="v"/>
            </a:pPr>
            <a:r>
              <a:rPr lang="ru-RU" sz="1300" dirty="0">
                <a:solidFill>
                  <a:prstClr val="black"/>
                </a:solidFill>
                <a:latin typeface="Times New Roman" panose="02020603050405020304" pitchFamily="18" charset="0"/>
                <a:cs typeface="Times New Roman" panose="02020603050405020304" pitchFamily="18" charset="0"/>
              </a:rPr>
              <a:t>повышение качества жизни и уровня благосостояния сельского населения;</a:t>
            </a:r>
          </a:p>
          <a:p>
            <a:pPr marL="285750" indent="-285750" algn="just" fontAlgn="base">
              <a:spcBef>
                <a:spcPct val="0"/>
              </a:spcBef>
              <a:spcAft>
                <a:spcPct val="0"/>
              </a:spcAft>
              <a:buFont typeface="Wingdings" panose="05000000000000000000" pitchFamily="2" charset="2"/>
              <a:buChar char="v"/>
            </a:pPr>
            <a:r>
              <a:rPr lang="ru-RU" sz="1300" dirty="0">
                <a:solidFill>
                  <a:prstClr val="black"/>
                </a:solidFill>
                <a:latin typeface="Times New Roman" panose="02020603050405020304" pitchFamily="18" charset="0"/>
                <a:cs typeface="Times New Roman" panose="02020603050405020304" pitchFamily="18" charset="0"/>
              </a:rPr>
              <a:t>стимулирование инвестиционной активности в агропромышленном комплексе за счет формирования благоприятных инфраструктурных условий в сельской местности;</a:t>
            </a:r>
          </a:p>
          <a:p>
            <a:pPr marL="285750" indent="-285750" algn="just" fontAlgn="base">
              <a:spcBef>
                <a:spcPct val="0"/>
              </a:spcBef>
              <a:spcAft>
                <a:spcPct val="0"/>
              </a:spcAft>
              <a:buFont typeface="Wingdings" panose="05000000000000000000" pitchFamily="2" charset="2"/>
              <a:buChar char="v"/>
            </a:pPr>
            <a:r>
              <a:rPr lang="ru-RU" sz="1300" dirty="0">
                <a:solidFill>
                  <a:prstClr val="black"/>
                </a:solidFill>
                <a:latin typeface="Times New Roman" panose="02020603050405020304" pitchFamily="18" charset="0"/>
                <a:cs typeface="Times New Roman" panose="02020603050405020304" pitchFamily="18" charset="0"/>
              </a:rPr>
              <a:t>сохранение доли сельского населения в общей численности населения Чувашской Республики.</a:t>
            </a:r>
          </a:p>
        </p:txBody>
      </p:sp>
      <p:graphicFrame>
        <p:nvGraphicFramePr>
          <p:cNvPr id="12" name="Диаграмма 11"/>
          <p:cNvGraphicFramePr>
            <a:graphicFrameLocks/>
          </p:cNvGraphicFramePr>
          <p:nvPr>
            <p:extLst>
              <p:ext uri="{D42A27DB-BD31-4B8C-83A1-F6EECF244321}">
                <p14:modId xmlns:p14="http://schemas.microsoft.com/office/powerpoint/2010/main" val="3232674824"/>
              </p:ext>
            </p:extLst>
          </p:nvPr>
        </p:nvGraphicFramePr>
        <p:xfrm>
          <a:off x="147780" y="3356992"/>
          <a:ext cx="45719" cy="3384376"/>
        </p:xfrm>
        <a:graphic>
          <a:graphicData uri="http://schemas.openxmlformats.org/drawingml/2006/chart">
            <c:chart xmlns:c="http://schemas.openxmlformats.org/drawingml/2006/chart" xmlns:r="http://schemas.openxmlformats.org/officeDocument/2006/relationships" r:id="rId3"/>
          </a:graphicData>
        </a:graphic>
      </p:graphicFrame>
      <p:sp>
        <p:nvSpPr>
          <p:cNvPr id="56" name="TextBox 55"/>
          <p:cNvSpPr txBox="1"/>
          <p:nvPr/>
        </p:nvSpPr>
        <p:spPr>
          <a:xfrm>
            <a:off x="4516" y="3140968"/>
            <a:ext cx="3949543" cy="307777"/>
          </a:xfrm>
          <a:prstGeom prst="rect">
            <a:avLst/>
          </a:prstGeom>
          <a:noFill/>
        </p:spPr>
        <p:txBody>
          <a:bodyPr wrap="none" rtlCol="0">
            <a:spAutoFit/>
          </a:bodyPr>
          <a:lstStyle/>
          <a:p>
            <a:pPr fontAlgn="base">
              <a:spcBef>
                <a:spcPct val="0"/>
              </a:spcBef>
              <a:spcAft>
                <a:spcPct val="0"/>
              </a:spcAft>
            </a:pPr>
            <a:r>
              <a:rPr lang="ru-RU" sz="1400" b="1" dirty="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p>
        </p:txBody>
      </p:sp>
      <p:graphicFrame>
        <p:nvGraphicFramePr>
          <p:cNvPr id="57" name="Диаграмма 56"/>
          <p:cNvGraphicFramePr>
            <a:graphicFrameLocks/>
          </p:cNvGraphicFramePr>
          <p:nvPr>
            <p:extLst>
              <p:ext uri="{D42A27DB-BD31-4B8C-83A1-F6EECF244321}">
                <p14:modId xmlns:p14="http://schemas.microsoft.com/office/powerpoint/2010/main" val="1172097697"/>
              </p:ext>
            </p:extLst>
          </p:nvPr>
        </p:nvGraphicFramePr>
        <p:xfrm>
          <a:off x="65516" y="3140968"/>
          <a:ext cx="3860722" cy="3129587"/>
        </p:xfrm>
        <a:graphic>
          <a:graphicData uri="http://schemas.openxmlformats.org/drawingml/2006/chart">
            <c:chart xmlns:c="http://schemas.openxmlformats.org/drawingml/2006/chart" xmlns:r="http://schemas.openxmlformats.org/officeDocument/2006/relationships" r:id="rId4"/>
          </a:graphicData>
        </a:graphic>
      </p:graphicFrame>
      <p:sp>
        <p:nvSpPr>
          <p:cNvPr id="3" name="Номер слайда 2"/>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76</a:t>
            </a:fld>
            <a:endParaRPr lang="ru-RU" dirty="0">
              <a:solidFill>
                <a:prstClr val="black"/>
              </a:solidFill>
            </a:endParaRPr>
          </a:p>
        </p:txBody>
      </p:sp>
      <p:sp>
        <p:nvSpPr>
          <p:cNvPr id="59"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7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Республики </a:t>
            </a:r>
            <a:endParaRPr lang="ru-RU" sz="1700" dirty="0" smtClean="0">
              <a:solidFill>
                <a:prstClr val="black"/>
              </a:solidFill>
              <a:effectLst/>
              <a:latin typeface="Times New Roman" panose="02020603050405020304" pitchFamily="18" charset="0"/>
              <a:cs typeface="Times New Roman" panose="02020603050405020304" pitchFamily="18" charset="0"/>
            </a:endParaRPr>
          </a:p>
          <a:p>
            <a:pPr marL="0" indent="0" algn="l">
              <a:buClr>
                <a:srgbClr val="F14124">
                  <a:lumMod val="75000"/>
                </a:srgbClr>
              </a:buClr>
              <a:buFont typeface="Georgia" pitchFamily="18" charset="0"/>
              <a:buNone/>
            </a:pPr>
            <a:r>
              <a:rPr lang="ru-RU" sz="1700" dirty="0">
                <a:solidFill>
                  <a:prstClr val="black"/>
                </a:solidFill>
                <a:effectLst/>
                <a:latin typeface="Times New Roman" panose="02020603050405020304" pitchFamily="18" charset="0"/>
                <a:cs typeface="Times New Roman" panose="02020603050405020304" pitchFamily="18" charset="0"/>
              </a:rPr>
              <a:t>«Комплексное развитие сельских территорий»</a:t>
            </a:r>
          </a:p>
        </p:txBody>
      </p:sp>
      <p:cxnSp>
        <p:nvCxnSpPr>
          <p:cNvPr id="60" name="Прямая соединительная линия 5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873228" y="69850"/>
            <a:ext cx="1223412" cy="492443"/>
          </a:xfrm>
          <a:prstGeom prst="rect">
            <a:avLst/>
          </a:prstGeom>
          <a:noFill/>
        </p:spPr>
        <p:txBody>
          <a:bodyPr wrap="none" rtlCol="0">
            <a:spAutoFit/>
          </a:bodyPr>
          <a:lstStyle/>
          <a:p>
            <a:pPr algn="ctr" fontAlgn="base">
              <a:spcBef>
                <a:spcPct val="0"/>
              </a:spcBef>
              <a:spcAft>
                <a:spcPct val="0"/>
              </a:spcAft>
            </a:pPr>
            <a:r>
              <a:rPr lang="ru-RU" sz="1300" b="1" i="1" dirty="0">
                <a:solidFill>
                  <a:srgbClr val="4E67C8"/>
                </a:solidFill>
              </a:rPr>
              <a:t>Бюджет</a:t>
            </a:r>
          </a:p>
          <a:p>
            <a:pPr algn="ctr" fontAlgn="base">
              <a:spcBef>
                <a:spcPct val="0"/>
              </a:spcBef>
              <a:spcAft>
                <a:spcPct val="0"/>
              </a:spcAft>
            </a:pPr>
            <a:r>
              <a:rPr lang="ru-RU" sz="1300" b="1" i="1" dirty="0">
                <a:solidFill>
                  <a:srgbClr val="4E67C8"/>
                </a:solidFill>
              </a:rPr>
              <a:t>для граждан</a:t>
            </a:r>
          </a:p>
        </p:txBody>
      </p:sp>
      <p:sp>
        <p:nvSpPr>
          <p:cNvPr id="25" name="Полилиния 24"/>
          <p:cNvSpPr/>
          <p:nvPr/>
        </p:nvSpPr>
        <p:spPr>
          <a:xfrm>
            <a:off x="4117947" y="2960705"/>
            <a:ext cx="4878183" cy="320968"/>
          </a:xfrm>
          <a:custGeom>
            <a:avLst/>
            <a:gdLst>
              <a:gd name="connsiteX0" fmla="*/ 0 w 3933156"/>
              <a:gd name="connsiteY0" fmla="*/ 47719 h 477185"/>
              <a:gd name="connsiteX1" fmla="*/ 47719 w 3933156"/>
              <a:gd name="connsiteY1" fmla="*/ 0 h 477185"/>
              <a:gd name="connsiteX2" fmla="*/ 3885438 w 3933156"/>
              <a:gd name="connsiteY2" fmla="*/ 0 h 477185"/>
              <a:gd name="connsiteX3" fmla="*/ 3933157 w 3933156"/>
              <a:gd name="connsiteY3" fmla="*/ 47719 h 477185"/>
              <a:gd name="connsiteX4" fmla="*/ 3933156 w 3933156"/>
              <a:gd name="connsiteY4" fmla="*/ 429467 h 477185"/>
              <a:gd name="connsiteX5" fmla="*/ 3885437 w 3933156"/>
              <a:gd name="connsiteY5" fmla="*/ 477186 h 477185"/>
              <a:gd name="connsiteX6" fmla="*/ 47719 w 3933156"/>
              <a:gd name="connsiteY6" fmla="*/ 477185 h 477185"/>
              <a:gd name="connsiteX7" fmla="*/ 0 w 3933156"/>
              <a:gd name="connsiteY7" fmla="*/ 429466 h 477185"/>
              <a:gd name="connsiteX8" fmla="*/ 0 w 3933156"/>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156" h="477185">
                <a:moveTo>
                  <a:pt x="0" y="47719"/>
                </a:moveTo>
                <a:cubicBezTo>
                  <a:pt x="0" y="21365"/>
                  <a:pt x="21365" y="0"/>
                  <a:pt x="47719" y="0"/>
                </a:cubicBezTo>
                <a:lnTo>
                  <a:pt x="3885438" y="0"/>
                </a:lnTo>
                <a:cubicBezTo>
                  <a:pt x="3911792" y="0"/>
                  <a:pt x="3933157" y="21365"/>
                  <a:pt x="3933157" y="47719"/>
                </a:cubicBezTo>
                <a:cubicBezTo>
                  <a:pt x="3933157" y="174968"/>
                  <a:pt x="3933156" y="302218"/>
                  <a:pt x="3933156" y="429467"/>
                </a:cubicBezTo>
                <a:cubicBezTo>
                  <a:pt x="3933156" y="455821"/>
                  <a:pt x="3911791" y="477186"/>
                  <a:pt x="3885437"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fontAlgn="base">
              <a:lnSpc>
                <a:spcPct val="90000"/>
              </a:lnSpc>
              <a:spcBef>
                <a:spcPct val="0"/>
              </a:spcBef>
              <a:spcAft>
                <a:spcPct val="35000"/>
              </a:spcAft>
            </a:pPr>
            <a:r>
              <a:rPr lang="ru-RU" sz="1500" b="1" i="1" dirty="0">
                <a:solidFill>
                  <a:prstClr val="black"/>
                </a:solidFill>
                <a:latin typeface="Times New Roman" panose="02020603050405020304" pitchFamily="18" charset="0"/>
                <a:cs typeface="Times New Roman" panose="02020603050405020304" pitchFamily="18" charset="0"/>
              </a:rPr>
              <a:t>Расходы в разрезе </a:t>
            </a:r>
            <a:r>
              <a:rPr lang="ru-RU" sz="1500" b="1" i="1" dirty="0" smtClean="0">
                <a:solidFill>
                  <a:prstClr val="black"/>
                </a:solidFill>
                <a:latin typeface="Times New Roman" panose="02020603050405020304" pitchFamily="18" charset="0"/>
                <a:cs typeface="Times New Roman" panose="02020603050405020304" pitchFamily="18" charset="0"/>
              </a:rPr>
              <a:t>подпрограмм в 2021 году, </a:t>
            </a:r>
            <a:r>
              <a:rPr lang="ru-RU" sz="1500" b="1" i="1" dirty="0">
                <a:solidFill>
                  <a:prstClr val="black"/>
                </a:solidFill>
                <a:latin typeface="Times New Roman" panose="02020603050405020304" pitchFamily="18" charset="0"/>
                <a:cs typeface="Times New Roman" panose="02020603050405020304" pitchFamily="18" charset="0"/>
              </a:rPr>
              <a:t>млн. руб.</a:t>
            </a:r>
          </a:p>
        </p:txBody>
      </p:sp>
      <p:sp>
        <p:nvSpPr>
          <p:cNvPr id="26" name="Полилиния 25"/>
          <p:cNvSpPr/>
          <p:nvPr/>
        </p:nvSpPr>
        <p:spPr>
          <a:xfrm>
            <a:off x="4110687" y="3732022"/>
            <a:ext cx="2837577" cy="576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fontAlgn="base">
              <a:lnSpc>
                <a:spcPct val="90000"/>
              </a:lnSpc>
              <a:spcBef>
                <a:spcPct val="0"/>
              </a:spcBef>
              <a:spcAft>
                <a:spcPct val="35000"/>
              </a:spcAft>
            </a:pPr>
            <a:r>
              <a:rPr lang="ru-RU" sz="1100" dirty="0">
                <a:solidFill>
                  <a:prstClr val="black"/>
                </a:solidFill>
                <a:latin typeface="Times New Roman" panose="02020603050405020304" pitchFamily="18" charset="0"/>
                <a:cs typeface="Times New Roman" panose="02020603050405020304" pitchFamily="18" charset="0"/>
              </a:rPr>
              <a:t>Создание условий для обеспечения доступным и комфортным жильем сельского населения</a:t>
            </a:r>
          </a:p>
        </p:txBody>
      </p:sp>
      <p:sp>
        <p:nvSpPr>
          <p:cNvPr id="36" name="Полилиния 35"/>
          <p:cNvSpPr/>
          <p:nvPr/>
        </p:nvSpPr>
        <p:spPr>
          <a:xfrm>
            <a:off x="7052945" y="3732022"/>
            <a:ext cx="828000" cy="50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3506" tIns="63506" rIns="63506" bIns="63506" numCol="1" spcCol="1270" anchor="ctr" anchorCtr="0">
            <a:noAutofit/>
          </a:bodyPr>
          <a:lstStyle/>
          <a:p>
            <a:pPr algn="ctr" defTabSz="577850" fontAlgn="base">
              <a:lnSpc>
                <a:spcPct val="90000"/>
              </a:lnSpc>
              <a:spcBef>
                <a:spcPct val="0"/>
              </a:spcBef>
              <a:spcAft>
                <a:spcPct val="35000"/>
              </a:spcAft>
            </a:pPr>
            <a:r>
              <a:rPr lang="ru-RU" sz="1300" dirty="0" smtClean="0">
                <a:solidFill>
                  <a:prstClr val="black"/>
                </a:solidFill>
                <a:latin typeface="Times New Roman" panose="02020603050405020304" pitchFamily="18" charset="0"/>
                <a:cs typeface="Times New Roman" panose="02020603050405020304" pitchFamily="18" charset="0"/>
              </a:rPr>
              <a:t>27,9</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8100392" y="3732022"/>
            <a:ext cx="828000" cy="50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3506" tIns="63506" rIns="63506" bIns="63506" numCol="1" spcCol="1270" anchor="ctr" anchorCtr="0">
            <a:noAutofit/>
          </a:bodyPr>
          <a:lstStyle/>
          <a:p>
            <a:pPr algn="ctr" defTabSz="577850" fontAlgn="base">
              <a:lnSpc>
                <a:spcPct val="90000"/>
              </a:lnSpc>
              <a:spcBef>
                <a:spcPct val="0"/>
              </a:spcBef>
              <a:spcAft>
                <a:spcPct val="35000"/>
              </a:spcAft>
            </a:pPr>
            <a:r>
              <a:rPr lang="ru-RU" sz="1300" dirty="0" smtClean="0">
                <a:solidFill>
                  <a:prstClr val="black"/>
                </a:solidFill>
                <a:latin typeface="Times New Roman" panose="02020603050405020304" pitchFamily="18" charset="0"/>
                <a:cs typeface="Times New Roman" panose="02020603050405020304" pitchFamily="18" charset="0"/>
              </a:rPr>
              <a:t>27,7</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4111429" y="5661248"/>
            <a:ext cx="2817092" cy="50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fontAlgn="base">
              <a:lnSpc>
                <a:spcPct val="90000"/>
              </a:lnSpc>
              <a:spcBef>
                <a:spcPct val="0"/>
              </a:spcBef>
              <a:spcAft>
                <a:spcPct val="35000"/>
              </a:spcAft>
            </a:pPr>
            <a:r>
              <a:rPr lang="ru-RU" sz="1100" dirty="0">
                <a:solidFill>
                  <a:prstClr val="black"/>
                </a:solidFill>
                <a:latin typeface="Times New Roman" panose="02020603050405020304" pitchFamily="18" charset="0"/>
                <a:cs typeface="Times New Roman" panose="02020603050405020304" pitchFamily="18" charset="0"/>
              </a:rPr>
              <a:t>Обеспечение реализации государственной программы</a:t>
            </a:r>
          </a:p>
        </p:txBody>
      </p:sp>
      <p:sp>
        <p:nvSpPr>
          <p:cNvPr id="41" name="Полилиния 40"/>
          <p:cNvSpPr/>
          <p:nvPr/>
        </p:nvSpPr>
        <p:spPr>
          <a:xfrm>
            <a:off x="7052945" y="5661248"/>
            <a:ext cx="828000" cy="50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3506" tIns="63506" rIns="63506" bIns="63506" numCol="1" spcCol="1270" anchor="ctr" anchorCtr="0">
            <a:noAutofit/>
          </a:bodyPr>
          <a:lstStyle/>
          <a:p>
            <a:pPr algn="ctr" defTabSz="577850" fontAlgn="base">
              <a:lnSpc>
                <a:spcPct val="90000"/>
              </a:lnSpc>
              <a:spcBef>
                <a:spcPct val="0"/>
              </a:spcBef>
              <a:spcAft>
                <a:spcPct val="35000"/>
              </a:spcAft>
            </a:pPr>
            <a:r>
              <a:rPr lang="ru-RU" sz="1300" dirty="0">
                <a:solidFill>
                  <a:prstClr val="black"/>
                </a:solidFill>
                <a:latin typeface="Times New Roman" panose="02020603050405020304" pitchFamily="18" charset="0"/>
                <a:cs typeface="Times New Roman" panose="02020603050405020304" pitchFamily="18" charset="0"/>
              </a:rPr>
              <a:t>0,0</a:t>
            </a:r>
          </a:p>
        </p:txBody>
      </p:sp>
      <p:sp>
        <p:nvSpPr>
          <p:cNvPr id="33" name="Полилиния 32"/>
          <p:cNvSpPr/>
          <p:nvPr/>
        </p:nvSpPr>
        <p:spPr>
          <a:xfrm>
            <a:off x="8100392" y="5661248"/>
            <a:ext cx="828000" cy="504000"/>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3506" tIns="63506" rIns="63506" bIns="63506" numCol="1" spcCol="1270" anchor="ctr" anchorCtr="0">
            <a:noAutofit/>
          </a:bodyPr>
          <a:lstStyle/>
          <a:p>
            <a:pPr algn="ctr" defTabSz="577850" fontAlgn="base">
              <a:lnSpc>
                <a:spcPct val="90000"/>
              </a:lnSpc>
              <a:spcBef>
                <a:spcPct val="0"/>
              </a:spcBef>
              <a:spcAft>
                <a:spcPct val="35000"/>
              </a:spcAft>
            </a:pPr>
            <a:r>
              <a:rPr lang="ru-RU" sz="1300" dirty="0">
                <a:solidFill>
                  <a:prstClr val="black"/>
                </a:solidFill>
                <a:latin typeface="Times New Roman" panose="02020603050405020304" pitchFamily="18" charset="0"/>
                <a:cs typeface="Times New Roman" panose="02020603050405020304" pitchFamily="18" charset="0"/>
              </a:rPr>
              <a:t>0,0</a:t>
            </a:r>
          </a:p>
        </p:txBody>
      </p:sp>
      <p:sp>
        <p:nvSpPr>
          <p:cNvPr id="38" name="Полилиния 37"/>
          <p:cNvSpPr/>
          <p:nvPr/>
        </p:nvSpPr>
        <p:spPr>
          <a:xfrm>
            <a:off x="4117947" y="4399108"/>
            <a:ext cx="2817091" cy="576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fontAlgn="base">
              <a:lnSpc>
                <a:spcPct val="90000"/>
              </a:lnSpc>
              <a:spcBef>
                <a:spcPct val="0"/>
              </a:spcBef>
              <a:spcAft>
                <a:spcPct val="35000"/>
              </a:spcAft>
            </a:pPr>
            <a:r>
              <a:rPr lang="ru-RU" sz="1100" dirty="0">
                <a:solidFill>
                  <a:prstClr val="black"/>
                </a:solidFill>
                <a:latin typeface="Times New Roman" panose="02020603050405020304" pitchFamily="18" charset="0"/>
                <a:cs typeface="Times New Roman" panose="02020603050405020304" pitchFamily="18" charset="0"/>
              </a:rPr>
              <a:t>Создание и развитие инфраструктуры на сельских территориях</a:t>
            </a:r>
          </a:p>
        </p:txBody>
      </p:sp>
      <p:sp>
        <p:nvSpPr>
          <p:cNvPr id="37" name="Полилиния 36"/>
          <p:cNvSpPr/>
          <p:nvPr/>
        </p:nvSpPr>
        <p:spPr>
          <a:xfrm>
            <a:off x="7052945" y="4375108"/>
            <a:ext cx="828000" cy="50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3506" tIns="63506" rIns="63506" bIns="63506" numCol="1" spcCol="1270" anchor="ctr" anchorCtr="0">
            <a:noAutofit/>
          </a:bodyPr>
          <a:lstStyle/>
          <a:p>
            <a:pPr algn="ctr" defTabSz="577850" fontAlgn="base">
              <a:lnSpc>
                <a:spcPct val="90000"/>
              </a:lnSpc>
              <a:spcBef>
                <a:spcPct val="0"/>
              </a:spcBef>
              <a:spcAft>
                <a:spcPct val="35000"/>
              </a:spcAft>
            </a:pPr>
            <a:r>
              <a:rPr lang="ru-RU" sz="1300" dirty="0" smtClean="0">
                <a:solidFill>
                  <a:prstClr val="black"/>
                </a:solidFill>
                <a:latin typeface="Times New Roman" panose="02020603050405020304" pitchFamily="18" charset="0"/>
                <a:cs typeface="Times New Roman" panose="02020603050405020304" pitchFamily="18" charset="0"/>
              </a:rPr>
              <a:t>952,5</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8100392" y="4375108"/>
            <a:ext cx="828000" cy="50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3506" tIns="63506" rIns="63506" bIns="63506" numCol="1" spcCol="1270" anchor="ctr" anchorCtr="0">
            <a:noAutofit/>
          </a:bodyPr>
          <a:lstStyle/>
          <a:p>
            <a:pPr algn="ctr" defTabSz="577850" fontAlgn="base">
              <a:lnSpc>
                <a:spcPct val="90000"/>
              </a:lnSpc>
              <a:spcBef>
                <a:spcPct val="0"/>
              </a:spcBef>
              <a:spcAft>
                <a:spcPct val="35000"/>
              </a:spcAft>
            </a:pPr>
            <a:r>
              <a:rPr lang="ru-RU" sz="1300" dirty="0" smtClean="0">
                <a:solidFill>
                  <a:prstClr val="black"/>
                </a:solidFill>
                <a:latin typeface="Times New Roman" panose="02020603050405020304" pitchFamily="18" charset="0"/>
                <a:cs typeface="Times New Roman" panose="02020603050405020304" pitchFamily="18" charset="0"/>
              </a:rPr>
              <a:t>853,7</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70" name="Скругленный прямоугольник 69"/>
          <p:cNvSpPr/>
          <p:nvPr/>
        </p:nvSpPr>
        <p:spPr>
          <a:xfrm>
            <a:off x="4103619" y="3354937"/>
            <a:ext cx="2846667" cy="28800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300" b="1" dirty="0">
                <a:solidFill>
                  <a:prstClr val="black"/>
                </a:solidFill>
                <a:latin typeface="Times New Roman" panose="02020603050405020304" pitchFamily="18" charset="0"/>
                <a:cs typeface="Times New Roman" panose="02020603050405020304" pitchFamily="18" charset="0"/>
              </a:rPr>
              <a:t>Подпрограмма</a:t>
            </a:r>
          </a:p>
        </p:txBody>
      </p:sp>
      <p:sp>
        <p:nvSpPr>
          <p:cNvPr id="68" name="Скругленный прямоугольник 67"/>
          <p:cNvSpPr/>
          <p:nvPr/>
        </p:nvSpPr>
        <p:spPr>
          <a:xfrm>
            <a:off x="7045858" y="3354937"/>
            <a:ext cx="827370" cy="28800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300" b="1" dirty="0" smtClean="0">
                <a:solidFill>
                  <a:prstClr val="black"/>
                </a:solidFill>
                <a:latin typeface="Times New Roman" panose="02020603050405020304" pitchFamily="18" charset="0"/>
                <a:cs typeface="Times New Roman" panose="02020603050405020304" pitchFamily="18" charset="0"/>
              </a:rPr>
              <a:t>План</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6" name="Скругленный прямоугольник 65"/>
          <p:cNvSpPr/>
          <p:nvPr/>
        </p:nvSpPr>
        <p:spPr>
          <a:xfrm>
            <a:off x="8100392" y="3354937"/>
            <a:ext cx="828000" cy="288000"/>
          </a:xfrm>
          <a:prstGeom prst="roundRect">
            <a:avLst>
              <a:gd name="adj" fmla="val 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300" b="1" dirty="0" smtClean="0">
                <a:solidFill>
                  <a:prstClr val="black"/>
                </a:solidFill>
                <a:latin typeface="Times New Roman" panose="02020603050405020304" pitchFamily="18" charset="0"/>
                <a:cs typeface="Times New Roman" panose="02020603050405020304" pitchFamily="18" charset="0"/>
              </a:rPr>
              <a:t>Факт</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4109611" y="5066194"/>
            <a:ext cx="2817093" cy="503968"/>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fontAlgn="base">
              <a:lnSpc>
                <a:spcPct val="90000"/>
              </a:lnSpc>
              <a:spcBef>
                <a:spcPct val="0"/>
              </a:spcBef>
              <a:spcAft>
                <a:spcPct val="35000"/>
              </a:spcAft>
            </a:pPr>
            <a:r>
              <a:rPr lang="ru-RU" sz="1100" dirty="0">
                <a:solidFill>
                  <a:prstClr val="black"/>
                </a:solidFill>
                <a:latin typeface="Times New Roman" panose="02020603050405020304" pitchFamily="18" charset="0"/>
                <a:cs typeface="Times New Roman" panose="02020603050405020304" pitchFamily="18" charset="0"/>
              </a:rPr>
              <a:t>Развитие рынка труда (кадрового потенциала) на сельских территориях</a:t>
            </a:r>
          </a:p>
        </p:txBody>
      </p:sp>
      <p:sp>
        <p:nvSpPr>
          <p:cNvPr id="45" name="Полилиния 44"/>
          <p:cNvSpPr/>
          <p:nvPr/>
        </p:nvSpPr>
        <p:spPr>
          <a:xfrm>
            <a:off x="7052945" y="5018194"/>
            <a:ext cx="828000" cy="503968"/>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3506" tIns="63506" rIns="63506" bIns="63506" numCol="1" spcCol="1270" anchor="ctr" anchorCtr="0">
            <a:noAutofit/>
          </a:bodyPr>
          <a:lstStyle/>
          <a:p>
            <a:pPr algn="ctr" defTabSz="577850" fontAlgn="base">
              <a:lnSpc>
                <a:spcPct val="90000"/>
              </a:lnSpc>
              <a:spcBef>
                <a:spcPct val="0"/>
              </a:spcBef>
              <a:spcAft>
                <a:spcPct val="35000"/>
              </a:spcAft>
            </a:pPr>
            <a:r>
              <a:rPr lang="ru-RU" sz="1300" dirty="0">
                <a:solidFill>
                  <a:prstClr val="black"/>
                </a:solidFill>
                <a:latin typeface="Times New Roman" panose="02020603050405020304" pitchFamily="18" charset="0"/>
                <a:cs typeface="Times New Roman" panose="02020603050405020304" pitchFamily="18" charset="0"/>
              </a:rPr>
              <a:t>0,0</a:t>
            </a:r>
          </a:p>
        </p:txBody>
      </p:sp>
      <p:sp>
        <p:nvSpPr>
          <p:cNvPr id="50" name="Полилиния 49"/>
          <p:cNvSpPr/>
          <p:nvPr/>
        </p:nvSpPr>
        <p:spPr>
          <a:xfrm>
            <a:off x="8100392" y="5018194"/>
            <a:ext cx="828000" cy="503968"/>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3506" tIns="63506" rIns="63506" bIns="63506" numCol="1" spcCol="1270" anchor="ctr" anchorCtr="0">
            <a:noAutofit/>
          </a:bodyPr>
          <a:lstStyle/>
          <a:p>
            <a:pPr algn="ctr" defTabSz="577850" fontAlgn="base">
              <a:lnSpc>
                <a:spcPct val="90000"/>
              </a:lnSpc>
              <a:spcBef>
                <a:spcPct val="0"/>
              </a:spcBef>
              <a:spcAft>
                <a:spcPct val="35000"/>
              </a:spcAft>
            </a:pPr>
            <a:r>
              <a:rPr lang="ru-RU" sz="1300" dirty="0">
                <a:solidFill>
                  <a:prstClr val="black"/>
                </a:solidFill>
                <a:latin typeface="Times New Roman" panose="02020603050405020304" pitchFamily="18" charset="0"/>
                <a:cs typeface="Times New Roman" panose="02020603050405020304" pitchFamily="18" charset="0"/>
              </a:rPr>
              <a:t>0,0</a:t>
            </a:r>
          </a:p>
        </p:txBody>
      </p:sp>
      <p:pic>
        <p:nvPicPr>
          <p:cNvPr id="1026" name="Picture 2" descr="T:\Сектор финансирования\Льготы\_origina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1592" y="835021"/>
            <a:ext cx="3022498" cy="18890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16680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лилиния 6"/>
          <p:cNvSpPr/>
          <p:nvPr/>
        </p:nvSpPr>
        <p:spPr>
          <a:xfrm>
            <a:off x="5519990" y="1246395"/>
            <a:ext cx="3516505" cy="836382"/>
          </a:xfrm>
          <a:custGeom>
            <a:avLst/>
            <a:gdLst>
              <a:gd name="connsiteX0" fmla="*/ 0 w 3902419"/>
              <a:gd name="connsiteY0" fmla="*/ 91715 h 917152"/>
              <a:gd name="connsiteX1" fmla="*/ 91715 w 3902419"/>
              <a:gd name="connsiteY1" fmla="*/ 0 h 917152"/>
              <a:gd name="connsiteX2" fmla="*/ 3810704 w 3902419"/>
              <a:gd name="connsiteY2" fmla="*/ 0 h 917152"/>
              <a:gd name="connsiteX3" fmla="*/ 3902419 w 3902419"/>
              <a:gd name="connsiteY3" fmla="*/ 91715 h 917152"/>
              <a:gd name="connsiteX4" fmla="*/ 3902419 w 3902419"/>
              <a:gd name="connsiteY4" fmla="*/ 825437 h 917152"/>
              <a:gd name="connsiteX5" fmla="*/ 3810704 w 3902419"/>
              <a:gd name="connsiteY5" fmla="*/ 917152 h 917152"/>
              <a:gd name="connsiteX6" fmla="*/ 91715 w 3902419"/>
              <a:gd name="connsiteY6" fmla="*/ 917152 h 917152"/>
              <a:gd name="connsiteX7" fmla="*/ 0 w 3902419"/>
              <a:gd name="connsiteY7" fmla="*/ 825437 h 917152"/>
              <a:gd name="connsiteX8" fmla="*/ 0 w 3902419"/>
              <a:gd name="connsiteY8" fmla="*/ 91715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2419" h="917152">
                <a:moveTo>
                  <a:pt x="0" y="91715"/>
                </a:moveTo>
                <a:cubicBezTo>
                  <a:pt x="0" y="41062"/>
                  <a:pt x="41062" y="0"/>
                  <a:pt x="91715" y="0"/>
                </a:cubicBezTo>
                <a:lnTo>
                  <a:pt x="3810704" y="0"/>
                </a:lnTo>
                <a:cubicBezTo>
                  <a:pt x="3861357" y="0"/>
                  <a:pt x="3902419" y="41062"/>
                  <a:pt x="3902419" y="91715"/>
                </a:cubicBezTo>
                <a:lnTo>
                  <a:pt x="3902419" y="825437"/>
                </a:lnTo>
                <a:cubicBezTo>
                  <a:pt x="3902419" y="876090"/>
                  <a:pt x="3861357" y="917152"/>
                  <a:pt x="3810704" y="917152"/>
                </a:cubicBezTo>
                <a:lnTo>
                  <a:pt x="91715" y="917152"/>
                </a:lnTo>
                <a:cubicBezTo>
                  <a:pt x="41062" y="917152"/>
                  <a:pt x="0" y="876090"/>
                  <a:pt x="0" y="825437"/>
                </a:cubicBezTo>
                <a:lnTo>
                  <a:pt x="0" y="91715"/>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80202" tIns="80202" rIns="80202" bIns="80202" numCol="1" spcCol="1270" anchor="ctr" anchorCtr="0">
            <a:noAutofit/>
          </a:bodyPr>
          <a:lstStyle/>
          <a:p>
            <a:pPr algn="ctr" defTabSz="622300" fontAlgn="base">
              <a:lnSpc>
                <a:spcPct val="90000"/>
              </a:lnSpc>
              <a:spcBef>
                <a:spcPct val="0"/>
              </a:spcBef>
              <a:spcAft>
                <a:spcPct val="3500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p>
        </p:txBody>
      </p:sp>
      <p:sp>
        <p:nvSpPr>
          <p:cNvPr id="5" name="Скругленный прямоугольник 4"/>
          <p:cNvSpPr/>
          <p:nvPr/>
        </p:nvSpPr>
        <p:spPr>
          <a:xfrm>
            <a:off x="131890" y="2850496"/>
            <a:ext cx="5204405" cy="401137"/>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200" dirty="0">
                <a:solidFill>
                  <a:prstClr val="black"/>
                </a:solidFill>
                <a:latin typeface="Times New Roman" panose="02020603050405020304" pitchFamily="18" charset="0"/>
                <a:cs typeface="Times New Roman" panose="02020603050405020304" pitchFamily="18" charset="0"/>
              </a:rPr>
              <a:t>Сохранение доли сельского населения в общей численности населения Чувашской Республики, %</a:t>
            </a:r>
          </a:p>
        </p:txBody>
      </p:sp>
      <p:sp>
        <p:nvSpPr>
          <p:cNvPr id="35" name="Скругленный прямоугольник 34"/>
          <p:cNvSpPr/>
          <p:nvPr/>
        </p:nvSpPr>
        <p:spPr>
          <a:xfrm>
            <a:off x="131890" y="3328499"/>
            <a:ext cx="5204405" cy="458462"/>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200" dirty="0">
                <a:solidFill>
                  <a:prstClr val="black"/>
                </a:solidFill>
                <a:latin typeface="Times New Roman" panose="02020603050405020304" pitchFamily="18" charset="0"/>
                <a:cs typeface="Times New Roman" panose="02020603050405020304" pitchFamily="18" charset="0"/>
              </a:rPr>
              <a:t>Соотношение среднемесячных располагаемых ресурсов сельского и городского домохозяйств Чувашской Республики, %</a:t>
            </a:r>
          </a:p>
        </p:txBody>
      </p:sp>
      <p:sp>
        <p:nvSpPr>
          <p:cNvPr id="37" name="Скругленный прямоугольник 36"/>
          <p:cNvSpPr/>
          <p:nvPr/>
        </p:nvSpPr>
        <p:spPr>
          <a:xfrm>
            <a:off x="131888" y="5157192"/>
            <a:ext cx="5204407" cy="72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200" dirty="0">
                <a:solidFill>
                  <a:prstClr val="black"/>
                </a:solidFill>
                <a:latin typeface="Times New Roman" panose="02020603050405020304" pitchFamily="18" charset="0"/>
                <a:cs typeface="Times New Roman" panose="02020603050405020304" pitchFamily="18" charset="0"/>
              </a:rPr>
              <a:t>Ввод в эксплуатацию автомобильных дорог общего пользования с твердым покрытием, ведущих от сети автомобильных дорог общего пользования к объектам населенных пунктов, расположенных на сельских территориях, км</a:t>
            </a:r>
          </a:p>
        </p:txBody>
      </p:sp>
      <p:sp>
        <p:nvSpPr>
          <p:cNvPr id="11" name="Скругленный прямоугольник 10"/>
          <p:cNvSpPr/>
          <p:nvPr/>
        </p:nvSpPr>
        <p:spPr>
          <a:xfrm>
            <a:off x="128529" y="1914366"/>
            <a:ext cx="2211223" cy="650538"/>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Основные индикаторы</a:t>
            </a:r>
          </a:p>
        </p:txBody>
      </p:sp>
      <p:sp>
        <p:nvSpPr>
          <p:cNvPr id="2" name="Номер слайда 1"/>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77</a:t>
            </a:fld>
            <a:endParaRPr lang="ru-RU" dirty="0">
              <a:solidFill>
                <a:prstClr val="black"/>
              </a:solidFill>
            </a:endParaRPr>
          </a:p>
        </p:txBody>
      </p:sp>
      <p:sp>
        <p:nvSpPr>
          <p:cNvPr id="40"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7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Республики </a:t>
            </a:r>
            <a:endParaRPr lang="ru-RU" sz="1700" dirty="0" smtClean="0">
              <a:solidFill>
                <a:prstClr val="black"/>
              </a:solidFill>
              <a:effectLst/>
              <a:latin typeface="Times New Roman" panose="02020603050405020304" pitchFamily="18" charset="0"/>
              <a:cs typeface="Times New Roman" panose="02020603050405020304" pitchFamily="18" charset="0"/>
            </a:endParaRPr>
          </a:p>
          <a:p>
            <a:pPr marL="0" indent="0" algn="l">
              <a:buClr>
                <a:srgbClr val="F14124">
                  <a:lumMod val="75000"/>
                </a:srgbClr>
              </a:buClr>
              <a:buFont typeface="Georgia" pitchFamily="18" charset="0"/>
              <a:buNone/>
            </a:pPr>
            <a:r>
              <a:rPr lang="ru-RU" sz="1700" dirty="0">
                <a:solidFill>
                  <a:prstClr val="black"/>
                </a:solidFill>
                <a:effectLst/>
                <a:latin typeface="Times New Roman" panose="02020603050405020304" pitchFamily="18" charset="0"/>
                <a:cs typeface="Times New Roman" panose="02020603050405020304" pitchFamily="18" charset="0"/>
              </a:rPr>
              <a:t>«Комплексное развитие сельских территорий»</a:t>
            </a:r>
            <a:endParaRPr lang="ru-RU" sz="1700" dirty="0" smtClean="0">
              <a:solidFill>
                <a:prstClr val="black"/>
              </a:solidFill>
              <a:effectLst/>
              <a:latin typeface="Times New Roman" panose="02020603050405020304" pitchFamily="18" charset="0"/>
              <a:cs typeface="Times New Roman" panose="02020603050405020304" pitchFamily="18" charset="0"/>
            </a:endParaRPr>
          </a:p>
          <a:p>
            <a:pPr marL="0" indent="0" algn="l">
              <a:buClr>
                <a:srgbClr val="F14124">
                  <a:lumMod val="75000"/>
                </a:srgbClr>
              </a:buClr>
              <a:buFont typeface="Georgia" pitchFamily="18" charset="0"/>
              <a:buNone/>
            </a:pPr>
            <a:endParaRPr lang="ru-RU" sz="1700" dirty="0">
              <a:solidFill>
                <a:prstClr val="black"/>
              </a:solidFill>
              <a:effectLst/>
              <a:latin typeface="Times New Roman" panose="02020603050405020304" pitchFamily="18" charset="0"/>
              <a:cs typeface="Times New Roman" panose="02020603050405020304" pitchFamily="18" charset="0"/>
            </a:endParaRPr>
          </a:p>
        </p:txBody>
      </p:sp>
      <p:cxnSp>
        <p:nvCxnSpPr>
          <p:cNvPr id="41" name="Прямая соединительная линия 40"/>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873228" y="69850"/>
            <a:ext cx="1223412" cy="492443"/>
          </a:xfrm>
          <a:prstGeom prst="rect">
            <a:avLst/>
          </a:prstGeom>
          <a:noFill/>
        </p:spPr>
        <p:txBody>
          <a:bodyPr wrap="none" rtlCol="0">
            <a:spAutoFit/>
          </a:bodyPr>
          <a:lstStyle/>
          <a:p>
            <a:pPr algn="ctr" fontAlgn="base">
              <a:spcBef>
                <a:spcPct val="0"/>
              </a:spcBef>
              <a:spcAft>
                <a:spcPct val="0"/>
              </a:spcAft>
            </a:pPr>
            <a:r>
              <a:rPr lang="ru-RU" sz="1300" b="1" i="1" dirty="0">
                <a:solidFill>
                  <a:srgbClr val="4E67C8"/>
                </a:solidFill>
              </a:rPr>
              <a:t>Бюджет</a:t>
            </a:r>
          </a:p>
          <a:p>
            <a:pPr algn="ctr" fontAlgn="base">
              <a:spcBef>
                <a:spcPct val="0"/>
              </a:spcBef>
              <a:spcAft>
                <a:spcPct val="0"/>
              </a:spcAft>
            </a:pPr>
            <a:r>
              <a:rPr lang="ru-RU" sz="1300" b="1" i="1" dirty="0">
                <a:solidFill>
                  <a:srgbClr val="4E67C8"/>
                </a:solidFill>
              </a:rPr>
              <a:t>для граждан</a:t>
            </a:r>
          </a:p>
        </p:txBody>
      </p:sp>
      <p:sp>
        <p:nvSpPr>
          <p:cNvPr id="49" name="Скругленный прямоугольник 48"/>
          <p:cNvSpPr/>
          <p:nvPr/>
        </p:nvSpPr>
        <p:spPr>
          <a:xfrm>
            <a:off x="131890" y="4293096"/>
            <a:ext cx="5204405" cy="79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200" dirty="0">
                <a:solidFill>
                  <a:prstClr val="black"/>
                </a:solidFill>
                <a:latin typeface="Times New Roman" panose="02020603050405020304" pitchFamily="18" charset="0"/>
                <a:cs typeface="Times New Roman" panose="02020603050405020304" pitchFamily="18" charset="0"/>
              </a:rPr>
              <a:t>Доля семей, улучшивших жилищные условия, в общем числе семей, состоявших на учете в качестве нуждающихся в жилых помещениях и имеющих право на государственную поддержку в форме социальных выплат, %</a:t>
            </a:r>
          </a:p>
        </p:txBody>
      </p:sp>
      <p:sp>
        <p:nvSpPr>
          <p:cNvPr id="61" name="Скругленный прямоугольник 60"/>
          <p:cNvSpPr/>
          <p:nvPr/>
        </p:nvSpPr>
        <p:spPr>
          <a:xfrm>
            <a:off x="131890" y="5944311"/>
            <a:ext cx="5204405" cy="46748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200" dirty="0">
                <a:solidFill>
                  <a:prstClr val="black"/>
                </a:solidFill>
                <a:latin typeface="Times New Roman" panose="02020603050405020304" pitchFamily="18" charset="0"/>
                <a:cs typeface="Times New Roman" panose="02020603050405020304" pitchFamily="18" charset="0"/>
              </a:rPr>
              <a:t>Количество реализованных </a:t>
            </a:r>
            <a:r>
              <a:rPr lang="ru-RU" sz="1200" dirty="0" smtClean="0">
                <a:solidFill>
                  <a:prstClr val="black"/>
                </a:solidFill>
                <a:latin typeface="Times New Roman" panose="02020603050405020304" pitchFamily="18" charset="0"/>
                <a:cs typeface="Times New Roman" panose="02020603050405020304" pitchFamily="18" charset="0"/>
              </a:rPr>
              <a:t> инициативных проектов, </a:t>
            </a:r>
            <a:r>
              <a:rPr lang="ru-RU" sz="1200" dirty="0">
                <a:solidFill>
                  <a:prstClr val="black"/>
                </a:solidFill>
                <a:latin typeface="Times New Roman" panose="02020603050405020304" pitchFamily="18" charset="0"/>
                <a:cs typeface="Times New Roman" panose="02020603050405020304" pitchFamily="18" charset="0"/>
              </a:rPr>
              <a:t>ед.</a:t>
            </a:r>
          </a:p>
        </p:txBody>
      </p:sp>
      <p:sp>
        <p:nvSpPr>
          <p:cNvPr id="36" name="Скругленный прямоугольник 35"/>
          <p:cNvSpPr/>
          <p:nvPr/>
        </p:nvSpPr>
        <p:spPr>
          <a:xfrm>
            <a:off x="131890" y="3844746"/>
            <a:ext cx="5210021" cy="388037"/>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200" dirty="0">
                <a:solidFill>
                  <a:prstClr val="black"/>
                </a:solidFill>
                <a:latin typeface="Times New Roman" panose="02020603050405020304" pitchFamily="18" charset="0"/>
                <a:cs typeface="Times New Roman" panose="02020603050405020304" pitchFamily="18" charset="0"/>
              </a:rPr>
              <a:t>Объем ввода (приобретения) жилья для граждан, проживающих на сельских территориях, кв. метров</a:t>
            </a:r>
          </a:p>
        </p:txBody>
      </p:sp>
      <p:sp>
        <p:nvSpPr>
          <p:cNvPr id="38" name="Полилиния 37"/>
          <p:cNvSpPr/>
          <p:nvPr/>
        </p:nvSpPr>
        <p:spPr>
          <a:xfrm>
            <a:off x="6250891" y="2212323"/>
            <a:ext cx="648000" cy="468000"/>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2021 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6250891" y="2830504"/>
            <a:ext cx="648000" cy="425550"/>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7" tIns="54477" rIns="54477" bIns="54477"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82</a:t>
            </a:r>
          </a:p>
        </p:txBody>
      </p:sp>
      <p:sp>
        <p:nvSpPr>
          <p:cNvPr id="42" name="Полилиния 41"/>
          <p:cNvSpPr/>
          <p:nvPr/>
        </p:nvSpPr>
        <p:spPr>
          <a:xfrm>
            <a:off x="6250891" y="3328500"/>
            <a:ext cx="648000" cy="458462"/>
          </a:xfrm>
          <a:custGeom>
            <a:avLst/>
            <a:gdLst>
              <a:gd name="connsiteX0" fmla="*/ 0 w 473035"/>
              <a:gd name="connsiteY0" fmla="*/ 47304 h 500150"/>
              <a:gd name="connsiteX1" fmla="*/ 47304 w 473035"/>
              <a:gd name="connsiteY1" fmla="*/ 0 h 500150"/>
              <a:gd name="connsiteX2" fmla="*/ 425732 w 473035"/>
              <a:gd name="connsiteY2" fmla="*/ 0 h 500150"/>
              <a:gd name="connsiteX3" fmla="*/ 473036 w 473035"/>
              <a:gd name="connsiteY3" fmla="*/ 47304 h 500150"/>
              <a:gd name="connsiteX4" fmla="*/ 473035 w 473035"/>
              <a:gd name="connsiteY4" fmla="*/ 452847 h 500150"/>
              <a:gd name="connsiteX5" fmla="*/ 425731 w 473035"/>
              <a:gd name="connsiteY5" fmla="*/ 500151 h 500150"/>
              <a:gd name="connsiteX6" fmla="*/ 47304 w 473035"/>
              <a:gd name="connsiteY6" fmla="*/ 500150 h 500150"/>
              <a:gd name="connsiteX7" fmla="*/ 0 w 473035"/>
              <a:gd name="connsiteY7" fmla="*/ 452846 h 500150"/>
              <a:gd name="connsiteX8" fmla="*/ 0 w 473035"/>
              <a:gd name="connsiteY8" fmla="*/ 47304 h 5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500150">
                <a:moveTo>
                  <a:pt x="0" y="47304"/>
                </a:moveTo>
                <a:cubicBezTo>
                  <a:pt x="0" y="21179"/>
                  <a:pt x="21179" y="0"/>
                  <a:pt x="47304" y="0"/>
                </a:cubicBezTo>
                <a:lnTo>
                  <a:pt x="425732" y="0"/>
                </a:lnTo>
                <a:cubicBezTo>
                  <a:pt x="451857" y="0"/>
                  <a:pt x="473036" y="21179"/>
                  <a:pt x="473036" y="47304"/>
                </a:cubicBezTo>
                <a:cubicBezTo>
                  <a:pt x="473036" y="182485"/>
                  <a:pt x="473035" y="317666"/>
                  <a:pt x="473035" y="452847"/>
                </a:cubicBezTo>
                <a:cubicBezTo>
                  <a:pt x="473035" y="478972"/>
                  <a:pt x="451856" y="500151"/>
                  <a:pt x="425731" y="500151"/>
                </a:cubicBezTo>
                <a:lnTo>
                  <a:pt x="47304" y="500150"/>
                </a:lnTo>
                <a:cubicBezTo>
                  <a:pt x="21179" y="500150"/>
                  <a:pt x="0" y="478971"/>
                  <a:pt x="0" y="452846"/>
                </a:cubicBezTo>
                <a:lnTo>
                  <a:pt x="0" y="47304"/>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5765" tIns="55765" rIns="55765" bIns="55765" numCol="1" spcCol="1270" anchor="ctr" anchorCtr="0">
            <a:noAutofit/>
          </a:bodyPr>
          <a:lstStyle/>
          <a:p>
            <a:pPr algn="ctr" defTabSz="488950" fontAlgn="base">
              <a:lnSpc>
                <a:spcPct val="90000"/>
              </a:lnSpc>
              <a:spcBef>
                <a:spcPct val="0"/>
              </a:spcBef>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85,0</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6250891" y="5157193"/>
            <a:ext cx="648000" cy="7200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Х</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130" name="Полилиния 129"/>
          <p:cNvSpPr/>
          <p:nvPr/>
        </p:nvSpPr>
        <p:spPr>
          <a:xfrm>
            <a:off x="6250893" y="4293097"/>
            <a:ext cx="648000" cy="7920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3,5</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3" name="Полилиния 62"/>
          <p:cNvSpPr/>
          <p:nvPr/>
        </p:nvSpPr>
        <p:spPr>
          <a:xfrm>
            <a:off x="6250892" y="5948732"/>
            <a:ext cx="648000" cy="467483"/>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smtClean="0">
                <a:solidFill>
                  <a:prstClr val="black"/>
                </a:solidFill>
                <a:latin typeface="Times New Roman" panose="02020603050405020304" pitchFamily="18" charset="0"/>
                <a:cs typeface="Times New Roman" panose="02020603050405020304" pitchFamily="18" charset="0"/>
              </a:rPr>
              <a:t>916</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53" name="Полилиния 52"/>
          <p:cNvSpPr/>
          <p:nvPr/>
        </p:nvSpPr>
        <p:spPr>
          <a:xfrm>
            <a:off x="6250891" y="3857064"/>
            <a:ext cx="648000" cy="38498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2 </a:t>
            </a:r>
            <a:r>
              <a:rPr lang="ru-RU" sz="1300" b="1" dirty="0" smtClean="0">
                <a:solidFill>
                  <a:prstClr val="black"/>
                </a:solidFill>
                <a:latin typeface="Times New Roman" panose="02020603050405020304" pitchFamily="18" charset="0"/>
                <a:cs typeface="Times New Roman" panose="02020603050405020304" pitchFamily="18" charset="0"/>
              </a:rPr>
              <a:t>551,4</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131" name="Полилиния 130"/>
          <p:cNvSpPr/>
          <p:nvPr/>
        </p:nvSpPr>
        <p:spPr>
          <a:xfrm>
            <a:off x="6970971" y="4293097"/>
            <a:ext cx="648000" cy="7920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4,0</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6973604" y="2212323"/>
            <a:ext cx="648000" cy="468000"/>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6973602" y="3328500"/>
            <a:ext cx="648000" cy="458462"/>
          </a:xfrm>
          <a:custGeom>
            <a:avLst/>
            <a:gdLst>
              <a:gd name="connsiteX0" fmla="*/ 0 w 488058"/>
              <a:gd name="connsiteY0" fmla="*/ 48806 h 547530"/>
              <a:gd name="connsiteX1" fmla="*/ 48806 w 488058"/>
              <a:gd name="connsiteY1" fmla="*/ 0 h 547530"/>
              <a:gd name="connsiteX2" fmla="*/ 439252 w 488058"/>
              <a:gd name="connsiteY2" fmla="*/ 0 h 547530"/>
              <a:gd name="connsiteX3" fmla="*/ 488058 w 488058"/>
              <a:gd name="connsiteY3" fmla="*/ 48806 h 547530"/>
              <a:gd name="connsiteX4" fmla="*/ 488058 w 488058"/>
              <a:gd name="connsiteY4" fmla="*/ 498724 h 547530"/>
              <a:gd name="connsiteX5" fmla="*/ 439252 w 488058"/>
              <a:gd name="connsiteY5" fmla="*/ 547530 h 547530"/>
              <a:gd name="connsiteX6" fmla="*/ 48806 w 488058"/>
              <a:gd name="connsiteY6" fmla="*/ 547530 h 547530"/>
              <a:gd name="connsiteX7" fmla="*/ 0 w 488058"/>
              <a:gd name="connsiteY7" fmla="*/ 498724 h 547530"/>
              <a:gd name="connsiteX8" fmla="*/ 0 w 488058"/>
              <a:gd name="connsiteY8" fmla="*/ 48806 h 54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058" h="547530">
                <a:moveTo>
                  <a:pt x="0" y="48806"/>
                </a:moveTo>
                <a:cubicBezTo>
                  <a:pt x="0" y="21851"/>
                  <a:pt x="21851" y="0"/>
                  <a:pt x="48806" y="0"/>
                </a:cubicBezTo>
                <a:lnTo>
                  <a:pt x="439252" y="0"/>
                </a:lnTo>
                <a:cubicBezTo>
                  <a:pt x="466207" y="0"/>
                  <a:pt x="488058" y="21851"/>
                  <a:pt x="488058" y="48806"/>
                </a:cubicBezTo>
                <a:lnTo>
                  <a:pt x="488058" y="498724"/>
                </a:lnTo>
                <a:cubicBezTo>
                  <a:pt x="488058" y="525679"/>
                  <a:pt x="466207" y="547530"/>
                  <a:pt x="439252" y="547530"/>
                </a:cubicBezTo>
                <a:lnTo>
                  <a:pt x="48806" y="547530"/>
                </a:lnTo>
                <a:cubicBezTo>
                  <a:pt x="21851" y="547530"/>
                  <a:pt x="0" y="525679"/>
                  <a:pt x="0" y="498724"/>
                </a:cubicBezTo>
                <a:lnTo>
                  <a:pt x="0" y="48806"/>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6205" tIns="56205" rIns="56205" bIns="56205"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80,0</a:t>
            </a:r>
          </a:p>
        </p:txBody>
      </p:sp>
      <p:sp>
        <p:nvSpPr>
          <p:cNvPr id="50" name="Полилиния 49"/>
          <p:cNvSpPr/>
          <p:nvPr/>
        </p:nvSpPr>
        <p:spPr>
          <a:xfrm>
            <a:off x="6973602" y="5157193"/>
            <a:ext cx="648000" cy="720000"/>
          </a:xfrm>
          <a:custGeom>
            <a:avLst/>
            <a:gdLst>
              <a:gd name="connsiteX0" fmla="*/ 0 w 473035"/>
              <a:gd name="connsiteY0" fmla="*/ 37807 h 378068"/>
              <a:gd name="connsiteX1" fmla="*/ 37807 w 473035"/>
              <a:gd name="connsiteY1" fmla="*/ 0 h 378068"/>
              <a:gd name="connsiteX2" fmla="*/ 435228 w 473035"/>
              <a:gd name="connsiteY2" fmla="*/ 0 h 378068"/>
              <a:gd name="connsiteX3" fmla="*/ 473035 w 473035"/>
              <a:gd name="connsiteY3" fmla="*/ 37807 h 378068"/>
              <a:gd name="connsiteX4" fmla="*/ 473035 w 473035"/>
              <a:gd name="connsiteY4" fmla="*/ 340261 h 378068"/>
              <a:gd name="connsiteX5" fmla="*/ 435228 w 473035"/>
              <a:gd name="connsiteY5" fmla="*/ 378068 h 378068"/>
              <a:gd name="connsiteX6" fmla="*/ 37807 w 473035"/>
              <a:gd name="connsiteY6" fmla="*/ 378068 h 378068"/>
              <a:gd name="connsiteX7" fmla="*/ 0 w 473035"/>
              <a:gd name="connsiteY7" fmla="*/ 340261 h 378068"/>
              <a:gd name="connsiteX8" fmla="*/ 0 w 473035"/>
              <a:gd name="connsiteY8" fmla="*/ 37807 h 37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378068">
                <a:moveTo>
                  <a:pt x="0" y="37807"/>
                </a:moveTo>
                <a:cubicBezTo>
                  <a:pt x="0" y="16927"/>
                  <a:pt x="16927" y="0"/>
                  <a:pt x="37807" y="0"/>
                </a:cubicBezTo>
                <a:lnTo>
                  <a:pt x="435228" y="0"/>
                </a:lnTo>
                <a:cubicBezTo>
                  <a:pt x="456108" y="0"/>
                  <a:pt x="473035" y="16927"/>
                  <a:pt x="473035" y="37807"/>
                </a:cubicBezTo>
                <a:lnTo>
                  <a:pt x="473035" y="340261"/>
                </a:lnTo>
                <a:cubicBezTo>
                  <a:pt x="473035" y="361141"/>
                  <a:pt x="456108" y="378068"/>
                  <a:pt x="435228" y="378068"/>
                </a:cubicBezTo>
                <a:lnTo>
                  <a:pt x="37807" y="378068"/>
                </a:lnTo>
                <a:cubicBezTo>
                  <a:pt x="16927" y="378068"/>
                  <a:pt x="0" y="361141"/>
                  <a:pt x="0" y="340261"/>
                </a:cubicBezTo>
                <a:lnTo>
                  <a:pt x="0" y="37807"/>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2983" tIns="52983" rIns="52983" bIns="52983" numCol="1" spcCol="1270" anchor="ctr" anchorCtr="0">
            <a:noAutofit/>
          </a:bodyPr>
          <a:lstStyle/>
          <a:p>
            <a:pPr algn="ctr" defTabSz="488950" fontAlgn="base">
              <a:lnSpc>
                <a:spcPct val="90000"/>
              </a:lnSpc>
              <a:spcBef>
                <a:spcPct val="0"/>
              </a:spcBef>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Х</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4" name="Полилиния 63"/>
          <p:cNvSpPr/>
          <p:nvPr/>
        </p:nvSpPr>
        <p:spPr>
          <a:xfrm>
            <a:off x="6970974" y="5948732"/>
            <a:ext cx="648000" cy="467483"/>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620</a:t>
            </a:r>
          </a:p>
        </p:txBody>
      </p:sp>
      <p:sp>
        <p:nvSpPr>
          <p:cNvPr id="54" name="Полилиния 53"/>
          <p:cNvSpPr/>
          <p:nvPr/>
        </p:nvSpPr>
        <p:spPr>
          <a:xfrm>
            <a:off x="6973602" y="3857064"/>
            <a:ext cx="648000" cy="38498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200</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7" name="Полилиния 66"/>
          <p:cNvSpPr/>
          <p:nvPr/>
        </p:nvSpPr>
        <p:spPr>
          <a:xfrm>
            <a:off x="7696583" y="5948732"/>
            <a:ext cx="648000" cy="467483"/>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620</a:t>
            </a:r>
          </a:p>
        </p:txBody>
      </p:sp>
      <p:sp>
        <p:nvSpPr>
          <p:cNvPr id="47" name="Полилиния 46"/>
          <p:cNvSpPr/>
          <p:nvPr/>
        </p:nvSpPr>
        <p:spPr>
          <a:xfrm>
            <a:off x="7696583" y="2212323"/>
            <a:ext cx="648000" cy="468000"/>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7696583" y="3328500"/>
            <a:ext cx="648000" cy="458462"/>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82,0</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52" name="Полилиния 51"/>
          <p:cNvSpPr/>
          <p:nvPr/>
        </p:nvSpPr>
        <p:spPr>
          <a:xfrm>
            <a:off x="7696585" y="2831734"/>
            <a:ext cx="648000" cy="414252"/>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35,0</a:t>
            </a:r>
          </a:p>
        </p:txBody>
      </p:sp>
      <p:sp>
        <p:nvSpPr>
          <p:cNvPr id="55" name="Полилиния 54"/>
          <p:cNvSpPr/>
          <p:nvPr/>
        </p:nvSpPr>
        <p:spPr>
          <a:xfrm>
            <a:off x="7691051" y="4293097"/>
            <a:ext cx="648000" cy="7920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Х</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56" name="Полилиния 55"/>
          <p:cNvSpPr/>
          <p:nvPr/>
        </p:nvSpPr>
        <p:spPr>
          <a:xfrm>
            <a:off x="7696583" y="5157194"/>
            <a:ext cx="648000" cy="7200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Х</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57" name="Полилиния 56"/>
          <p:cNvSpPr/>
          <p:nvPr/>
        </p:nvSpPr>
        <p:spPr>
          <a:xfrm>
            <a:off x="7696583" y="3857064"/>
            <a:ext cx="648000" cy="38498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200</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59" name="Полилиния 58"/>
          <p:cNvSpPr/>
          <p:nvPr/>
        </p:nvSpPr>
        <p:spPr>
          <a:xfrm>
            <a:off x="5508104" y="2212323"/>
            <a:ext cx="648000" cy="468000"/>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300" b="1" dirty="0" smtClean="0">
                <a:solidFill>
                  <a:prstClr val="black"/>
                </a:solidFill>
                <a:latin typeface="Times New Roman" panose="02020603050405020304" pitchFamily="18" charset="0"/>
                <a:cs typeface="Times New Roman" panose="02020603050405020304" pitchFamily="18" charset="0"/>
              </a:rPr>
              <a:t>2021 план</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2" name="Полилиния 61"/>
          <p:cNvSpPr/>
          <p:nvPr/>
        </p:nvSpPr>
        <p:spPr>
          <a:xfrm>
            <a:off x="5508104" y="3328500"/>
            <a:ext cx="648000" cy="458462"/>
          </a:xfrm>
          <a:custGeom>
            <a:avLst/>
            <a:gdLst>
              <a:gd name="connsiteX0" fmla="*/ 0 w 473035"/>
              <a:gd name="connsiteY0" fmla="*/ 47304 h 500150"/>
              <a:gd name="connsiteX1" fmla="*/ 47304 w 473035"/>
              <a:gd name="connsiteY1" fmla="*/ 0 h 500150"/>
              <a:gd name="connsiteX2" fmla="*/ 425732 w 473035"/>
              <a:gd name="connsiteY2" fmla="*/ 0 h 500150"/>
              <a:gd name="connsiteX3" fmla="*/ 473036 w 473035"/>
              <a:gd name="connsiteY3" fmla="*/ 47304 h 500150"/>
              <a:gd name="connsiteX4" fmla="*/ 473035 w 473035"/>
              <a:gd name="connsiteY4" fmla="*/ 452847 h 500150"/>
              <a:gd name="connsiteX5" fmla="*/ 425731 w 473035"/>
              <a:gd name="connsiteY5" fmla="*/ 500151 h 500150"/>
              <a:gd name="connsiteX6" fmla="*/ 47304 w 473035"/>
              <a:gd name="connsiteY6" fmla="*/ 500150 h 500150"/>
              <a:gd name="connsiteX7" fmla="*/ 0 w 473035"/>
              <a:gd name="connsiteY7" fmla="*/ 452846 h 500150"/>
              <a:gd name="connsiteX8" fmla="*/ 0 w 473035"/>
              <a:gd name="connsiteY8" fmla="*/ 47304 h 5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500150">
                <a:moveTo>
                  <a:pt x="0" y="47304"/>
                </a:moveTo>
                <a:cubicBezTo>
                  <a:pt x="0" y="21179"/>
                  <a:pt x="21179" y="0"/>
                  <a:pt x="47304" y="0"/>
                </a:cubicBezTo>
                <a:lnTo>
                  <a:pt x="425732" y="0"/>
                </a:lnTo>
                <a:cubicBezTo>
                  <a:pt x="451857" y="0"/>
                  <a:pt x="473036" y="21179"/>
                  <a:pt x="473036" y="47304"/>
                </a:cubicBezTo>
                <a:cubicBezTo>
                  <a:pt x="473036" y="182485"/>
                  <a:pt x="473035" y="317666"/>
                  <a:pt x="473035" y="452847"/>
                </a:cubicBezTo>
                <a:cubicBezTo>
                  <a:pt x="473035" y="478972"/>
                  <a:pt x="451856" y="500151"/>
                  <a:pt x="425731" y="500151"/>
                </a:cubicBezTo>
                <a:lnTo>
                  <a:pt x="47304" y="500150"/>
                </a:lnTo>
                <a:cubicBezTo>
                  <a:pt x="21179" y="500150"/>
                  <a:pt x="0" y="478971"/>
                  <a:pt x="0" y="452846"/>
                </a:cubicBezTo>
                <a:lnTo>
                  <a:pt x="0" y="47304"/>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300" b="1" dirty="0">
                <a:solidFill>
                  <a:prstClr val="black"/>
                </a:solidFill>
                <a:latin typeface="Times New Roman" panose="02020603050405020304" pitchFamily="18" charset="0"/>
                <a:cs typeface="Times New Roman" panose="02020603050405020304" pitchFamily="18" charset="0"/>
              </a:rPr>
              <a:t>80,0</a:t>
            </a:r>
          </a:p>
        </p:txBody>
      </p:sp>
      <p:sp>
        <p:nvSpPr>
          <p:cNvPr id="65" name="Полилиния 64"/>
          <p:cNvSpPr/>
          <p:nvPr/>
        </p:nvSpPr>
        <p:spPr>
          <a:xfrm>
            <a:off x="5508105" y="5157193"/>
            <a:ext cx="648000" cy="7200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300" b="1" dirty="0" smtClean="0">
                <a:solidFill>
                  <a:prstClr val="black"/>
                </a:solidFill>
                <a:latin typeface="Times New Roman" panose="02020603050405020304" pitchFamily="18" charset="0"/>
                <a:cs typeface="Times New Roman" panose="02020603050405020304" pitchFamily="18" charset="0"/>
              </a:rPr>
              <a:t>Х</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6" name="Полилиния 65"/>
          <p:cNvSpPr/>
          <p:nvPr/>
        </p:nvSpPr>
        <p:spPr>
          <a:xfrm>
            <a:off x="5508104" y="4293097"/>
            <a:ext cx="648000" cy="7920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300" b="1" dirty="0" smtClean="0">
                <a:solidFill>
                  <a:prstClr val="black"/>
                </a:solidFill>
                <a:latin typeface="Times New Roman" panose="02020603050405020304" pitchFamily="18" charset="0"/>
                <a:cs typeface="Times New Roman" panose="02020603050405020304" pitchFamily="18" charset="0"/>
              </a:rPr>
              <a:t>3,5</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8" name="Полилиния 67"/>
          <p:cNvSpPr/>
          <p:nvPr/>
        </p:nvSpPr>
        <p:spPr>
          <a:xfrm>
            <a:off x="5508105" y="5948731"/>
            <a:ext cx="648000" cy="467484"/>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300" b="1" dirty="0" smtClean="0">
                <a:solidFill>
                  <a:prstClr val="black"/>
                </a:solidFill>
                <a:latin typeface="Times New Roman" panose="02020603050405020304" pitchFamily="18" charset="0"/>
                <a:cs typeface="Times New Roman" panose="02020603050405020304" pitchFamily="18" charset="0"/>
              </a:rPr>
              <a:t>915</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70" name="Полилиния 69"/>
          <p:cNvSpPr/>
          <p:nvPr/>
        </p:nvSpPr>
        <p:spPr>
          <a:xfrm>
            <a:off x="5508105" y="3857064"/>
            <a:ext cx="648000" cy="38498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300" b="1" dirty="0" smtClean="0">
                <a:solidFill>
                  <a:prstClr val="black"/>
                </a:solidFill>
                <a:latin typeface="Times New Roman" panose="02020603050405020304" pitchFamily="18" charset="0"/>
                <a:cs typeface="Times New Roman" panose="02020603050405020304" pitchFamily="18" charset="0"/>
              </a:rPr>
              <a:t>900,0</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71" name="Полилиния 70"/>
          <p:cNvSpPr/>
          <p:nvPr/>
        </p:nvSpPr>
        <p:spPr>
          <a:xfrm>
            <a:off x="8416663" y="5948732"/>
            <a:ext cx="612000" cy="467483"/>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620</a:t>
            </a:r>
          </a:p>
        </p:txBody>
      </p:sp>
      <p:sp>
        <p:nvSpPr>
          <p:cNvPr id="73" name="Полилиния 72"/>
          <p:cNvSpPr/>
          <p:nvPr/>
        </p:nvSpPr>
        <p:spPr>
          <a:xfrm>
            <a:off x="8416663" y="2212323"/>
            <a:ext cx="612000" cy="468000"/>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2024</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74" name="Полилиния 73"/>
          <p:cNvSpPr/>
          <p:nvPr/>
        </p:nvSpPr>
        <p:spPr>
          <a:xfrm>
            <a:off x="8416663" y="3328500"/>
            <a:ext cx="612000" cy="458462"/>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84,0</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75" name="Полилиния 74"/>
          <p:cNvSpPr/>
          <p:nvPr/>
        </p:nvSpPr>
        <p:spPr>
          <a:xfrm>
            <a:off x="8416665" y="2831734"/>
            <a:ext cx="612000" cy="414252"/>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35,0</a:t>
            </a:r>
          </a:p>
        </p:txBody>
      </p:sp>
      <p:sp>
        <p:nvSpPr>
          <p:cNvPr id="76" name="Полилиния 75"/>
          <p:cNvSpPr/>
          <p:nvPr/>
        </p:nvSpPr>
        <p:spPr>
          <a:xfrm>
            <a:off x="8411131" y="4293097"/>
            <a:ext cx="612000" cy="7920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Х</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77" name="Полилиния 76"/>
          <p:cNvSpPr/>
          <p:nvPr/>
        </p:nvSpPr>
        <p:spPr>
          <a:xfrm>
            <a:off x="8416663" y="5157194"/>
            <a:ext cx="612000" cy="7200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Х</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79" name="Полилиния 78"/>
          <p:cNvSpPr/>
          <p:nvPr/>
        </p:nvSpPr>
        <p:spPr>
          <a:xfrm>
            <a:off x="8416663" y="3857064"/>
            <a:ext cx="612000" cy="38498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2 </a:t>
            </a:r>
            <a:r>
              <a:rPr lang="ru-RU" sz="1300" b="1" dirty="0" smtClean="0">
                <a:solidFill>
                  <a:prstClr val="black"/>
                </a:solidFill>
                <a:latin typeface="Times New Roman" panose="02020603050405020304" pitchFamily="18" charset="0"/>
                <a:cs typeface="Times New Roman" panose="02020603050405020304" pitchFamily="18" charset="0"/>
              </a:rPr>
              <a:t>300</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83" name="Полилиния 82"/>
          <p:cNvSpPr/>
          <p:nvPr/>
        </p:nvSpPr>
        <p:spPr>
          <a:xfrm>
            <a:off x="6252050" y="2826085"/>
            <a:ext cx="648000" cy="425550"/>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7" tIns="54477" rIns="54477" bIns="54477" numCol="1" spcCol="1270" anchor="ctr" anchorCtr="0">
            <a:noAutofit/>
          </a:bodyPr>
          <a:lstStyle/>
          <a:p>
            <a:pPr algn="ctr" defTabSz="488950" fontAlgn="base">
              <a:lnSpc>
                <a:spcPct val="90000"/>
              </a:lnSpc>
              <a:spcBef>
                <a:spcPct val="0"/>
              </a:spcBef>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36,3</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84" name="Полилиния 83"/>
          <p:cNvSpPr/>
          <p:nvPr/>
        </p:nvSpPr>
        <p:spPr>
          <a:xfrm>
            <a:off x="6974761" y="2825272"/>
            <a:ext cx="648000" cy="427177"/>
          </a:xfrm>
          <a:custGeom>
            <a:avLst/>
            <a:gdLst>
              <a:gd name="connsiteX0" fmla="*/ 0 w 499638"/>
              <a:gd name="connsiteY0" fmla="*/ 42909 h 429089"/>
              <a:gd name="connsiteX1" fmla="*/ 42909 w 499638"/>
              <a:gd name="connsiteY1" fmla="*/ 0 h 429089"/>
              <a:gd name="connsiteX2" fmla="*/ 456729 w 499638"/>
              <a:gd name="connsiteY2" fmla="*/ 0 h 429089"/>
              <a:gd name="connsiteX3" fmla="*/ 499638 w 499638"/>
              <a:gd name="connsiteY3" fmla="*/ 42909 h 429089"/>
              <a:gd name="connsiteX4" fmla="*/ 499638 w 499638"/>
              <a:gd name="connsiteY4" fmla="*/ 386180 h 429089"/>
              <a:gd name="connsiteX5" fmla="*/ 456729 w 499638"/>
              <a:gd name="connsiteY5" fmla="*/ 429089 h 429089"/>
              <a:gd name="connsiteX6" fmla="*/ 42909 w 499638"/>
              <a:gd name="connsiteY6" fmla="*/ 429089 h 429089"/>
              <a:gd name="connsiteX7" fmla="*/ 0 w 499638"/>
              <a:gd name="connsiteY7" fmla="*/ 386180 h 429089"/>
              <a:gd name="connsiteX8" fmla="*/ 0 w 499638"/>
              <a:gd name="connsiteY8" fmla="*/ 42909 h 42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9">
                <a:moveTo>
                  <a:pt x="0" y="42909"/>
                </a:moveTo>
                <a:cubicBezTo>
                  <a:pt x="0" y="19211"/>
                  <a:pt x="19211" y="0"/>
                  <a:pt x="42909" y="0"/>
                </a:cubicBezTo>
                <a:lnTo>
                  <a:pt x="456729" y="0"/>
                </a:lnTo>
                <a:cubicBezTo>
                  <a:pt x="480427" y="0"/>
                  <a:pt x="499638" y="19211"/>
                  <a:pt x="499638" y="42909"/>
                </a:cubicBezTo>
                <a:lnTo>
                  <a:pt x="499638" y="386180"/>
                </a:lnTo>
                <a:cubicBezTo>
                  <a:pt x="499638" y="409878"/>
                  <a:pt x="480427" y="429089"/>
                  <a:pt x="456729" y="429089"/>
                </a:cubicBezTo>
                <a:lnTo>
                  <a:pt x="42909" y="429089"/>
                </a:lnTo>
                <a:cubicBezTo>
                  <a:pt x="19211" y="429089"/>
                  <a:pt x="0" y="409878"/>
                  <a:pt x="0" y="386180"/>
                </a:cubicBezTo>
                <a:lnTo>
                  <a:pt x="0" y="4290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8" tIns="54478" rIns="54478" bIns="54478"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35,0</a:t>
            </a:r>
          </a:p>
        </p:txBody>
      </p:sp>
      <p:sp>
        <p:nvSpPr>
          <p:cNvPr id="85" name="Полилиния 84"/>
          <p:cNvSpPr/>
          <p:nvPr/>
        </p:nvSpPr>
        <p:spPr>
          <a:xfrm>
            <a:off x="5509264" y="2826085"/>
            <a:ext cx="648000" cy="425551"/>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300" b="1" dirty="0">
                <a:solidFill>
                  <a:prstClr val="black"/>
                </a:solidFill>
                <a:latin typeface="Times New Roman" panose="02020603050405020304" pitchFamily="18" charset="0"/>
                <a:cs typeface="Times New Roman" panose="02020603050405020304" pitchFamily="18" charset="0"/>
              </a:rPr>
              <a:t>35,0</a:t>
            </a:r>
          </a:p>
        </p:txBody>
      </p:sp>
      <p:pic>
        <p:nvPicPr>
          <p:cNvPr id="2050" name="Picture 2" descr="T:\Сектор финансирования\Льготы\36492663f8efb06aff410ea48ab8c9b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5639" y="782602"/>
            <a:ext cx="2880656" cy="19179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8446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a:xfrm>
            <a:off x="8137511" y="6492875"/>
            <a:ext cx="1006489" cy="365125"/>
          </a:xfrm>
        </p:spPr>
        <p:txBody>
          <a:bodyPr/>
          <a:lstStyle/>
          <a:p>
            <a:pPr>
              <a:defRPr/>
            </a:pPr>
            <a:fld id="{667CCBFA-BFB9-4E9F-B6F6-694D72409F22}" type="slidenum">
              <a:rPr lang="ru-RU" smtClean="0">
                <a:solidFill>
                  <a:prstClr val="black"/>
                </a:solidFill>
              </a:rPr>
              <a:pPr>
                <a:defRPr/>
              </a:pPr>
              <a:t>78</a:t>
            </a:fld>
            <a:endParaRPr lang="ru-RU" dirty="0">
              <a:solidFill>
                <a:prstClr val="black"/>
              </a:solidFill>
            </a:endParaRPr>
          </a:p>
        </p:txBody>
      </p:sp>
      <p:sp>
        <p:nvSpPr>
          <p:cNvPr id="5" name="Скругленный прямоугольник 4"/>
          <p:cNvSpPr/>
          <p:nvPr/>
        </p:nvSpPr>
        <p:spPr>
          <a:xfrm>
            <a:off x="121388" y="764704"/>
            <a:ext cx="5386716" cy="1008112"/>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600" b="1" i="1" dirty="0">
                <a:solidFill>
                  <a:prstClr val="black"/>
                </a:solidFill>
                <a:latin typeface="Times New Roman" panose="02020603050405020304" pitchFamily="18" charset="0"/>
                <a:cs typeface="Times New Roman" panose="02020603050405020304" pitchFamily="18" charset="0"/>
              </a:rPr>
              <a:t>Цели программы:</a:t>
            </a:r>
            <a:r>
              <a:rPr lang="ru-RU" sz="1600" dirty="0">
                <a:solidFill>
                  <a:prstClr val="black"/>
                </a:solidFill>
                <a:latin typeface="Times New Roman" panose="02020603050405020304" pitchFamily="18" charset="0"/>
                <a:cs typeface="Times New Roman" panose="02020603050405020304" pitchFamily="18" charset="0"/>
              </a:rPr>
              <a:t> </a:t>
            </a:r>
          </a:p>
          <a:p>
            <a:pPr marL="285750" indent="-285750" fontAlgn="base">
              <a:spcBef>
                <a:spcPct val="0"/>
              </a:spcBef>
              <a:spcAft>
                <a:spcPct val="0"/>
              </a:spcAft>
              <a:buFont typeface="Wingdings" panose="05000000000000000000" pitchFamily="2" charset="2"/>
              <a:buChar char="v"/>
            </a:pPr>
            <a:r>
              <a:rPr lang="ru-RU" sz="1400" dirty="0" smtClean="0">
                <a:solidFill>
                  <a:prstClr val="black"/>
                </a:solidFill>
                <a:latin typeface="Times New Roman" panose="02020603050405020304" pitchFamily="18" charset="0"/>
                <a:cs typeface="Times New Roman" panose="02020603050405020304" pitchFamily="18" charset="0"/>
              </a:rPr>
              <a:t>обеспечение сбалансированного экономического развития и конкурентоспособности экономики Чувашской Республики</a:t>
            </a:r>
          </a:p>
          <a:p>
            <a:pPr marL="285750" indent="-285750" fontAlgn="base">
              <a:spcBef>
                <a:spcPct val="0"/>
              </a:spcBef>
              <a:spcAft>
                <a:spcPct val="0"/>
              </a:spcAft>
              <a:buFont typeface="Wingdings" panose="05000000000000000000" pitchFamily="2" charset="2"/>
              <a:buChar char="v"/>
            </a:pP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4030" y="2258174"/>
            <a:ext cx="4032448" cy="307777"/>
          </a:xfrm>
          <a:prstGeom prst="rect">
            <a:avLst/>
          </a:prstGeom>
          <a:noFill/>
        </p:spPr>
        <p:txBody>
          <a:bodyPr wrap="square" rtlCol="0">
            <a:spAutoFit/>
          </a:bodyPr>
          <a:lstStyle/>
          <a:p>
            <a:pPr fontAlgn="base">
              <a:spcBef>
                <a:spcPct val="0"/>
              </a:spcBef>
              <a:spcAft>
                <a:spcPct val="0"/>
              </a:spcAft>
            </a:pPr>
            <a:r>
              <a:rPr lang="ru-RU" sz="1400" b="1" dirty="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p>
        </p:txBody>
      </p:sp>
      <p:sp>
        <p:nvSpPr>
          <p:cNvPr id="4" name="Полилиния 3"/>
          <p:cNvSpPr/>
          <p:nvPr/>
        </p:nvSpPr>
        <p:spPr>
          <a:xfrm>
            <a:off x="4211961" y="1916832"/>
            <a:ext cx="4720208" cy="495230"/>
          </a:xfrm>
          <a:custGeom>
            <a:avLst/>
            <a:gdLst>
              <a:gd name="connsiteX0" fmla="*/ 0 w 4928030"/>
              <a:gd name="connsiteY0" fmla="*/ 40668 h 406676"/>
              <a:gd name="connsiteX1" fmla="*/ 40668 w 4928030"/>
              <a:gd name="connsiteY1" fmla="*/ 0 h 406676"/>
              <a:gd name="connsiteX2" fmla="*/ 4887362 w 4928030"/>
              <a:gd name="connsiteY2" fmla="*/ 0 h 406676"/>
              <a:gd name="connsiteX3" fmla="*/ 4928030 w 4928030"/>
              <a:gd name="connsiteY3" fmla="*/ 40668 h 406676"/>
              <a:gd name="connsiteX4" fmla="*/ 4928030 w 4928030"/>
              <a:gd name="connsiteY4" fmla="*/ 366008 h 406676"/>
              <a:gd name="connsiteX5" fmla="*/ 4887362 w 4928030"/>
              <a:gd name="connsiteY5" fmla="*/ 406676 h 406676"/>
              <a:gd name="connsiteX6" fmla="*/ 40668 w 4928030"/>
              <a:gd name="connsiteY6" fmla="*/ 406676 h 406676"/>
              <a:gd name="connsiteX7" fmla="*/ 0 w 4928030"/>
              <a:gd name="connsiteY7" fmla="*/ 366008 h 406676"/>
              <a:gd name="connsiteX8" fmla="*/ 0 w 4928030"/>
              <a:gd name="connsiteY8" fmla="*/ 40668 h 40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8030" h="406676">
                <a:moveTo>
                  <a:pt x="0" y="40668"/>
                </a:moveTo>
                <a:cubicBezTo>
                  <a:pt x="0" y="18208"/>
                  <a:pt x="18208" y="0"/>
                  <a:pt x="40668" y="0"/>
                </a:cubicBezTo>
                <a:lnTo>
                  <a:pt x="4887362" y="0"/>
                </a:lnTo>
                <a:cubicBezTo>
                  <a:pt x="4909822" y="0"/>
                  <a:pt x="4928030" y="18208"/>
                  <a:pt x="4928030" y="40668"/>
                </a:cubicBezTo>
                <a:lnTo>
                  <a:pt x="4928030" y="366008"/>
                </a:lnTo>
                <a:cubicBezTo>
                  <a:pt x="4928030" y="388468"/>
                  <a:pt x="4909822" y="406676"/>
                  <a:pt x="4887362" y="406676"/>
                </a:cubicBezTo>
                <a:lnTo>
                  <a:pt x="40668" y="406676"/>
                </a:lnTo>
                <a:cubicBezTo>
                  <a:pt x="18208" y="406676"/>
                  <a:pt x="0" y="388468"/>
                  <a:pt x="0" y="366008"/>
                </a:cubicBezTo>
                <a:lnTo>
                  <a:pt x="0" y="40668"/>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2871" tIns="72871" rIns="72871" bIns="72871" numCol="1" spcCol="1270" anchor="ctr" anchorCtr="0">
            <a:noAutofit/>
          </a:bodyPr>
          <a:lstStyle/>
          <a:p>
            <a:pPr algn="ctr" defTabSz="711200" fontAlgn="base">
              <a:lnSpc>
                <a:spcPct val="90000"/>
              </a:lnSpc>
              <a:spcBef>
                <a:spcPct val="0"/>
              </a:spcBef>
              <a:spcAft>
                <a:spcPct val="35000"/>
              </a:spcAft>
            </a:pPr>
            <a:r>
              <a:rPr lang="ru-RU" sz="1600" b="1" i="1" dirty="0">
                <a:solidFill>
                  <a:prstClr val="black"/>
                </a:solidFill>
                <a:latin typeface="Times New Roman" panose="02020603050405020304" pitchFamily="18" charset="0"/>
                <a:cs typeface="Times New Roman" panose="02020603050405020304" pitchFamily="18" charset="0"/>
              </a:rPr>
              <a:t>Расходы в разрезе </a:t>
            </a:r>
            <a:r>
              <a:rPr lang="ru-RU" sz="1600" b="1" i="1" dirty="0" smtClean="0">
                <a:solidFill>
                  <a:prstClr val="black"/>
                </a:solidFill>
                <a:latin typeface="Times New Roman" panose="02020603050405020304" pitchFamily="18" charset="0"/>
                <a:cs typeface="Times New Roman" panose="02020603050405020304" pitchFamily="18" charset="0"/>
              </a:rPr>
              <a:t>подпрограмм в 2021 году,        млн</a:t>
            </a:r>
            <a:r>
              <a:rPr lang="ru-RU" sz="1600" b="1" i="1" dirty="0">
                <a:solidFill>
                  <a:prstClr val="black"/>
                </a:solidFill>
                <a:latin typeface="Times New Roman" panose="02020603050405020304" pitchFamily="18" charset="0"/>
                <a:cs typeface="Times New Roman" panose="02020603050405020304" pitchFamily="18" charset="0"/>
              </a:rPr>
              <a:t>. руб.</a:t>
            </a:r>
          </a:p>
        </p:txBody>
      </p:sp>
      <p:sp>
        <p:nvSpPr>
          <p:cNvPr id="6" name="Полилиния 5"/>
          <p:cNvSpPr/>
          <p:nvPr/>
        </p:nvSpPr>
        <p:spPr>
          <a:xfrm>
            <a:off x="4211960" y="2474011"/>
            <a:ext cx="2765396" cy="319033"/>
          </a:xfrm>
          <a:custGeom>
            <a:avLst/>
            <a:gdLst>
              <a:gd name="connsiteX0" fmla="*/ 0 w 2842959"/>
              <a:gd name="connsiteY0" fmla="*/ 30897 h 308968"/>
              <a:gd name="connsiteX1" fmla="*/ 30897 w 2842959"/>
              <a:gd name="connsiteY1" fmla="*/ 0 h 308968"/>
              <a:gd name="connsiteX2" fmla="*/ 2812062 w 2842959"/>
              <a:gd name="connsiteY2" fmla="*/ 0 h 308968"/>
              <a:gd name="connsiteX3" fmla="*/ 2842959 w 2842959"/>
              <a:gd name="connsiteY3" fmla="*/ 30897 h 308968"/>
              <a:gd name="connsiteX4" fmla="*/ 2842959 w 2842959"/>
              <a:gd name="connsiteY4" fmla="*/ 278071 h 308968"/>
              <a:gd name="connsiteX5" fmla="*/ 2812062 w 2842959"/>
              <a:gd name="connsiteY5" fmla="*/ 308968 h 308968"/>
              <a:gd name="connsiteX6" fmla="*/ 30897 w 2842959"/>
              <a:gd name="connsiteY6" fmla="*/ 308968 h 308968"/>
              <a:gd name="connsiteX7" fmla="*/ 0 w 2842959"/>
              <a:gd name="connsiteY7" fmla="*/ 278071 h 308968"/>
              <a:gd name="connsiteX8" fmla="*/ 0 w 2842959"/>
              <a:gd name="connsiteY8" fmla="*/ 30897 h 30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308968">
                <a:moveTo>
                  <a:pt x="0" y="30897"/>
                </a:moveTo>
                <a:cubicBezTo>
                  <a:pt x="0" y="13833"/>
                  <a:pt x="13833" y="0"/>
                  <a:pt x="30897" y="0"/>
                </a:cubicBezTo>
                <a:lnTo>
                  <a:pt x="2812062" y="0"/>
                </a:lnTo>
                <a:cubicBezTo>
                  <a:pt x="2829126" y="0"/>
                  <a:pt x="2842959" y="13833"/>
                  <a:pt x="2842959" y="30897"/>
                </a:cubicBezTo>
                <a:lnTo>
                  <a:pt x="2842959" y="278071"/>
                </a:lnTo>
                <a:cubicBezTo>
                  <a:pt x="2842959" y="295135"/>
                  <a:pt x="2829126" y="308968"/>
                  <a:pt x="2812062" y="308968"/>
                </a:cubicBezTo>
                <a:lnTo>
                  <a:pt x="30897" y="308968"/>
                </a:lnTo>
                <a:cubicBezTo>
                  <a:pt x="13833" y="308968"/>
                  <a:pt x="0" y="295135"/>
                  <a:pt x="0" y="278071"/>
                </a:cubicBezTo>
                <a:lnTo>
                  <a:pt x="0" y="308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199" tIns="66199" rIns="66199" bIns="66199" numCol="1" spcCol="1270" anchor="ctr" anchorCtr="0">
            <a:noAutofit/>
          </a:bodyPr>
          <a:lstStyle/>
          <a:p>
            <a:pPr algn="ctr" defTabSz="666750" fontAlgn="base">
              <a:lnSpc>
                <a:spcPct val="90000"/>
              </a:lnSpc>
              <a:spcBef>
                <a:spcPct val="0"/>
              </a:spcBef>
              <a:spcAft>
                <a:spcPct val="35000"/>
              </a:spcAft>
            </a:pPr>
            <a:r>
              <a:rPr lang="ru-RU" sz="1500" b="1" dirty="0">
                <a:solidFill>
                  <a:prstClr val="black"/>
                </a:solidFill>
                <a:latin typeface="Times New Roman" panose="02020603050405020304" pitchFamily="18" charset="0"/>
                <a:cs typeface="Times New Roman" panose="02020603050405020304" pitchFamily="18" charset="0"/>
              </a:rPr>
              <a:t>Подпрограмма</a:t>
            </a:r>
          </a:p>
        </p:txBody>
      </p:sp>
      <p:sp>
        <p:nvSpPr>
          <p:cNvPr id="8" name="Полилиния 7"/>
          <p:cNvSpPr/>
          <p:nvPr/>
        </p:nvSpPr>
        <p:spPr>
          <a:xfrm>
            <a:off x="4211960" y="3393064"/>
            <a:ext cx="2765396" cy="612000"/>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a:lnSpc>
                <a:spcPct val="90000"/>
              </a:lnSpc>
              <a:spcAft>
                <a:spcPct val="35000"/>
              </a:spcAft>
            </a:pPr>
            <a:r>
              <a:rPr lang="ru-RU" sz="1200" dirty="0">
                <a:solidFill>
                  <a:prstClr val="black"/>
                </a:solidFill>
                <a:latin typeface="Times New Roman" panose="02020603050405020304" pitchFamily="18" charset="0"/>
                <a:cs typeface="Times New Roman" panose="02020603050405020304" pitchFamily="18" charset="0"/>
              </a:rPr>
              <a:t>Развитие субъектов малого и среднего предпринимательства в Чувашской Республике</a:t>
            </a:r>
          </a:p>
        </p:txBody>
      </p:sp>
      <p:sp>
        <p:nvSpPr>
          <p:cNvPr id="16" name="Полилиния 15"/>
          <p:cNvSpPr/>
          <p:nvPr/>
        </p:nvSpPr>
        <p:spPr>
          <a:xfrm>
            <a:off x="4211960" y="4077112"/>
            <a:ext cx="2765396" cy="360000"/>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a:lnSpc>
                <a:spcPct val="90000"/>
              </a:lnSpc>
              <a:spcAft>
                <a:spcPct val="35000"/>
              </a:spcAft>
            </a:pPr>
            <a:r>
              <a:rPr lang="ru-RU" sz="1200" dirty="0">
                <a:solidFill>
                  <a:prstClr val="black"/>
                </a:solidFill>
                <a:latin typeface="Times New Roman" panose="02020603050405020304" pitchFamily="18" charset="0"/>
                <a:cs typeface="Times New Roman" panose="02020603050405020304" pitchFamily="18" charset="0"/>
              </a:rPr>
              <a:t>Содействие  развитию внешнеэкономической деятельности</a:t>
            </a:r>
          </a:p>
        </p:txBody>
      </p:sp>
      <p:sp>
        <p:nvSpPr>
          <p:cNvPr id="17" name="Полилиния 16"/>
          <p:cNvSpPr/>
          <p:nvPr/>
        </p:nvSpPr>
        <p:spPr>
          <a:xfrm>
            <a:off x="4211960" y="4509120"/>
            <a:ext cx="2765396" cy="631675"/>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a:lnSpc>
                <a:spcPct val="90000"/>
              </a:lnSpc>
              <a:spcAft>
                <a:spcPct val="35000"/>
              </a:spcAft>
            </a:pPr>
            <a:r>
              <a:rPr lang="ru-RU" sz="1200" dirty="0">
                <a:solidFill>
                  <a:prstClr val="black"/>
                </a:solidFill>
                <a:latin typeface="Times New Roman" panose="02020603050405020304" pitchFamily="18" charset="0"/>
                <a:cs typeface="Times New Roman" panose="02020603050405020304" pitchFamily="18" charset="0"/>
              </a:rPr>
              <a:t>Совершенствование потребительского рынка и системы защиты прав потребителей в Чувашской Республике</a:t>
            </a:r>
          </a:p>
        </p:txBody>
      </p:sp>
      <p:sp>
        <p:nvSpPr>
          <p:cNvPr id="18" name="Полилиния 17"/>
          <p:cNvSpPr/>
          <p:nvPr/>
        </p:nvSpPr>
        <p:spPr>
          <a:xfrm>
            <a:off x="4211960" y="5193256"/>
            <a:ext cx="2765396" cy="540000"/>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a:lnSpc>
                <a:spcPct val="90000"/>
              </a:lnSpc>
              <a:spcAft>
                <a:spcPct val="35000"/>
              </a:spcAft>
            </a:pPr>
            <a:r>
              <a:rPr lang="ru-RU" sz="1200" dirty="0">
                <a:solidFill>
                  <a:prstClr val="black"/>
                </a:solidFill>
                <a:latin typeface="Times New Roman" panose="02020603050405020304" pitchFamily="18" charset="0"/>
                <a:cs typeface="Times New Roman" panose="02020603050405020304" pitchFamily="18" charset="0"/>
              </a:rPr>
              <a:t>Повышение качества предоставления государственных и муниципальных услуг</a:t>
            </a:r>
          </a:p>
        </p:txBody>
      </p:sp>
      <p:sp>
        <p:nvSpPr>
          <p:cNvPr id="20" name="Полилиния 19"/>
          <p:cNvSpPr/>
          <p:nvPr/>
        </p:nvSpPr>
        <p:spPr>
          <a:xfrm>
            <a:off x="7061903" y="2479043"/>
            <a:ext cx="894471" cy="308968"/>
          </a:xfrm>
          <a:custGeom>
            <a:avLst/>
            <a:gdLst>
              <a:gd name="connsiteX0" fmla="*/ 0 w 761117"/>
              <a:gd name="connsiteY0" fmla="*/ 30897 h 308968"/>
              <a:gd name="connsiteX1" fmla="*/ 30897 w 761117"/>
              <a:gd name="connsiteY1" fmla="*/ 0 h 308968"/>
              <a:gd name="connsiteX2" fmla="*/ 730220 w 761117"/>
              <a:gd name="connsiteY2" fmla="*/ 0 h 308968"/>
              <a:gd name="connsiteX3" fmla="*/ 761117 w 761117"/>
              <a:gd name="connsiteY3" fmla="*/ 30897 h 308968"/>
              <a:gd name="connsiteX4" fmla="*/ 761117 w 761117"/>
              <a:gd name="connsiteY4" fmla="*/ 278071 h 308968"/>
              <a:gd name="connsiteX5" fmla="*/ 730220 w 761117"/>
              <a:gd name="connsiteY5" fmla="*/ 308968 h 308968"/>
              <a:gd name="connsiteX6" fmla="*/ 30897 w 761117"/>
              <a:gd name="connsiteY6" fmla="*/ 308968 h 308968"/>
              <a:gd name="connsiteX7" fmla="*/ 0 w 761117"/>
              <a:gd name="connsiteY7" fmla="*/ 278071 h 308968"/>
              <a:gd name="connsiteX8" fmla="*/ 0 w 761117"/>
              <a:gd name="connsiteY8" fmla="*/ 30897 h 30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117" h="308968">
                <a:moveTo>
                  <a:pt x="0" y="30897"/>
                </a:moveTo>
                <a:cubicBezTo>
                  <a:pt x="0" y="13833"/>
                  <a:pt x="13833" y="0"/>
                  <a:pt x="30897" y="0"/>
                </a:cubicBezTo>
                <a:lnTo>
                  <a:pt x="730220" y="0"/>
                </a:lnTo>
                <a:cubicBezTo>
                  <a:pt x="747284" y="0"/>
                  <a:pt x="761117" y="13833"/>
                  <a:pt x="761117" y="30897"/>
                </a:cubicBezTo>
                <a:lnTo>
                  <a:pt x="761117" y="278071"/>
                </a:lnTo>
                <a:cubicBezTo>
                  <a:pt x="761117" y="295135"/>
                  <a:pt x="747284" y="308968"/>
                  <a:pt x="730220" y="308968"/>
                </a:cubicBezTo>
                <a:lnTo>
                  <a:pt x="30897" y="308968"/>
                </a:lnTo>
                <a:cubicBezTo>
                  <a:pt x="13833" y="308968"/>
                  <a:pt x="0" y="295135"/>
                  <a:pt x="0" y="278071"/>
                </a:cubicBezTo>
                <a:lnTo>
                  <a:pt x="0" y="308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2389" tIns="62389" rIns="62389" bIns="62389" numCol="1" spcCol="1270" anchor="ctr" anchorCtr="0">
            <a:noAutofit/>
          </a:bodyPr>
          <a:lstStyle/>
          <a:p>
            <a:pPr algn="ctr" defTabSz="622300" fontAlgn="base">
              <a:lnSpc>
                <a:spcPct val="90000"/>
              </a:lnSpc>
              <a:spcBef>
                <a:spcPct val="0"/>
              </a:spcBef>
              <a:spcAft>
                <a:spcPct val="35000"/>
              </a:spcAft>
            </a:pPr>
            <a:r>
              <a:rPr lang="ru-RU" sz="1500" b="1" dirty="0">
                <a:solidFill>
                  <a:prstClr val="black"/>
                </a:solidFill>
                <a:latin typeface="Times New Roman" panose="02020603050405020304" pitchFamily="18" charset="0"/>
                <a:cs typeface="Times New Roman" panose="02020603050405020304" pitchFamily="18" charset="0"/>
              </a:rPr>
              <a:t>П</a:t>
            </a:r>
            <a:r>
              <a:rPr lang="ru-RU" sz="1500" b="1" dirty="0" smtClean="0">
                <a:solidFill>
                  <a:prstClr val="black"/>
                </a:solidFill>
                <a:latin typeface="Times New Roman" panose="02020603050405020304" pitchFamily="18" charset="0"/>
                <a:cs typeface="Times New Roman" panose="02020603050405020304" pitchFamily="18" charset="0"/>
              </a:rPr>
              <a:t>лан</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7061903" y="2831182"/>
            <a:ext cx="894471" cy="520777"/>
          </a:xfrm>
          <a:custGeom>
            <a:avLst/>
            <a:gdLst>
              <a:gd name="connsiteX0" fmla="*/ 0 w 816003"/>
              <a:gd name="connsiteY0" fmla="*/ 61344 h 613435"/>
              <a:gd name="connsiteX1" fmla="*/ 61344 w 816003"/>
              <a:gd name="connsiteY1" fmla="*/ 0 h 613435"/>
              <a:gd name="connsiteX2" fmla="*/ 754660 w 816003"/>
              <a:gd name="connsiteY2" fmla="*/ 0 h 613435"/>
              <a:gd name="connsiteX3" fmla="*/ 816004 w 816003"/>
              <a:gd name="connsiteY3" fmla="*/ 61344 h 613435"/>
              <a:gd name="connsiteX4" fmla="*/ 816003 w 816003"/>
              <a:gd name="connsiteY4" fmla="*/ 552092 h 613435"/>
              <a:gd name="connsiteX5" fmla="*/ 754659 w 816003"/>
              <a:gd name="connsiteY5" fmla="*/ 613436 h 613435"/>
              <a:gd name="connsiteX6" fmla="*/ 61344 w 816003"/>
              <a:gd name="connsiteY6" fmla="*/ 613435 h 613435"/>
              <a:gd name="connsiteX7" fmla="*/ 0 w 816003"/>
              <a:gd name="connsiteY7" fmla="*/ 552091 h 613435"/>
              <a:gd name="connsiteX8" fmla="*/ 0 w 816003"/>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6003" h="613435">
                <a:moveTo>
                  <a:pt x="0" y="61344"/>
                </a:moveTo>
                <a:cubicBezTo>
                  <a:pt x="0" y="27465"/>
                  <a:pt x="27465" y="0"/>
                  <a:pt x="61344" y="0"/>
                </a:cubicBezTo>
                <a:lnTo>
                  <a:pt x="754660" y="0"/>
                </a:lnTo>
                <a:cubicBezTo>
                  <a:pt x="788539" y="0"/>
                  <a:pt x="816004" y="27465"/>
                  <a:pt x="816004" y="61344"/>
                </a:cubicBezTo>
                <a:cubicBezTo>
                  <a:pt x="816004" y="224927"/>
                  <a:pt x="816003" y="388509"/>
                  <a:pt x="816003" y="552092"/>
                </a:cubicBezTo>
                <a:cubicBezTo>
                  <a:pt x="816003" y="585971"/>
                  <a:pt x="788538" y="613436"/>
                  <a:pt x="754659"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prstClr val="black"/>
                </a:solidFill>
                <a:latin typeface="Times New Roman" panose="02020603050405020304" pitchFamily="18" charset="0"/>
                <a:cs typeface="Times New Roman" panose="02020603050405020304" pitchFamily="18" charset="0"/>
              </a:rPr>
              <a:t>21,4</a:t>
            </a:r>
          </a:p>
        </p:txBody>
      </p:sp>
      <p:sp>
        <p:nvSpPr>
          <p:cNvPr id="22" name="Полилиния 21"/>
          <p:cNvSpPr/>
          <p:nvPr/>
        </p:nvSpPr>
        <p:spPr>
          <a:xfrm>
            <a:off x="7080970" y="3393064"/>
            <a:ext cx="894471" cy="612000"/>
          </a:xfrm>
          <a:custGeom>
            <a:avLst/>
            <a:gdLst>
              <a:gd name="connsiteX0" fmla="*/ 0 w 809650"/>
              <a:gd name="connsiteY0" fmla="*/ 61344 h 613435"/>
              <a:gd name="connsiteX1" fmla="*/ 61344 w 809650"/>
              <a:gd name="connsiteY1" fmla="*/ 0 h 613435"/>
              <a:gd name="connsiteX2" fmla="*/ 748307 w 809650"/>
              <a:gd name="connsiteY2" fmla="*/ 0 h 613435"/>
              <a:gd name="connsiteX3" fmla="*/ 809651 w 809650"/>
              <a:gd name="connsiteY3" fmla="*/ 61344 h 613435"/>
              <a:gd name="connsiteX4" fmla="*/ 809650 w 809650"/>
              <a:gd name="connsiteY4" fmla="*/ 552092 h 613435"/>
              <a:gd name="connsiteX5" fmla="*/ 748306 w 809650"/>
              <a:gd name="connsiteY5" fmla="*/ 613436 h 613435"/>
              <a:gd name="connsiteX6" fmla="*/ 61344 w 809650"/>
              <a:gd name="connsiteY6" fmla="*/ 613435 h 613435"/>
              <a:gd name="connsiteX7" fmla="*/ 0 w 809650"/>
              <a:gd name="connsiteY7" fmla="*/ 552091 h 613435"/>
              <a:gd name="connsiteX8" fmla="*/ 0 w 809650"/>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650" h="613435">
                <a:moveTo>
                  <a:pt x="0" y="61344"/>
                </a:moveTo>
                <a:cubicBezTo>
                  <a:pt x="0" y="27465"/>
                  <a:pt x="27465" y="0"/>
                  <a:pt x="61344" y="0"/>
                </a:cubicBezTo>
                <a:lnTo>
                  <a:pt x="748307" y="0"/>
                </a:lnTo>
                <a:cubicBezTo>
                  <a:pt x="782186" y="0"/>
                  <a:pt x="809651" y="27465"/>
                  <a:pt x="809651" y="61344"/>
                </a:cubicBezTo>
                <a:cubicBezTo>
                  <a:pt x="809651" y="224927"/>
                  <a:pt x="809650" y="388509"/>
                  <a:pt x="809650" y="552092"/>
                </a:cubicBezTo>
                <a:cubicBezTo>
                  <a:pt x="809650" y="585971"/>
                  <a:pt x="782185" y="613436"/>
                  <a:pt x="748306"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prstClr val="black"/>
                </a:solidFill>
                <a:latin typeface="Times New Roman" panose="02020603050405020304" pitchFamily="18" charset="0"/>
                <a:cs typeface="Times New Roman" panose="02020603050405020304" pitchFamily="18" charset="0"/>
              </a:rPr>
              <a:t>855,2</a:t>
            </a:r>
          </a:p>
        </p:txBody>
      </p:sp>
      <p:sp>
        <p:nvSpPr>
          <p:cNvPr id="23" name="Полилиния 22"/>
          <p:cNvSpPr/>
          <p:nvPr/>
        </p:nvSpPr>
        <p:spPr>
          <a:xfrm>
            <a:off x="7061903" y="4077112"/>
            <a:ext cx="894471" cy="360000"/>
          </a:xfrm>
          <a:custGeom>
            <a:avLst/>
            <a:gdLst>
              <a:gd name="connsiteX0" fmla="*/ 0 w 797091"/>
              <a:gd name="connsiteY0" fmla="*/ 61344 h 613435"/>
              <a:gd name="connsiteX1" fmla="*/ 61344 w 797091"/>
              <a:gd name="connsiteY1" fmla="*/ 0 h 613435"/>
              <a:gd name="connsiteX2" fmla="*/ 735748 w 797091"/>
              <a:gd name="connsiteY2" fmla="*/ 0 h 613435"/>
              <a:gd name="connsiteX3" fmla="*/ 797092 w 797091"/>
              <a:gd name="connsiteY3" fmla="*/ 61344 h 613435"/>
              <a:gd name="connsiteX4" fmla="*/ 797091 w 797091"/>
              <a:gd name="connsiteY4" fmla="*/ 552092 h 613435"/>
              <a:gd name="connsiteX5" fmla="*/ 735747 w 797091"/>
              <a:gd name="connsiteY5" fmla="*/ 613436 h 613435"/>
              <a:gd name="connsiteX6" fmla="*/ 61344 w 797091"/>
              <a:gd name="connsiteY6" fmla="*/ 613435 h 613435"/>
              <a:gd name="connsiteX7" fmla="*/ 0 w 797091"/>
              <a:gd name="connsiteY7" fmla="*/ 552091 h 613435"/>
              <a:gd name="connsiteX8" fmla="*/ 0 w 797091"/>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091" h="613435">
                <a:moveTo>
                  <a:pt x="0" y="61344"/>
                </a:moveTo>
                <a:cubicBezTo>
                  <a:pt x="0" y="27465"/>
                  <a:pt x="27465" y="0"/>
                  <a:pt x="61344" y="0"/>
                </a:cubicBezTo>
                <a:lnTo>
                  <a:pt x="735748" y="0"/>
                </a:lnTo>
                <a:cubicBezTo>
                  <a:pt x="769627" y="0"/>
                  <a:pt x="797092" y="27465"/>
                  <a:pt x="797092" y="61344"/>
                </a:cubicBezTo>
                <a:cubicBezTo>
                  <a:pt x="797092" y="224927"/>
                  <a:pt x="797091" y="388509"/>
                  <a:pt x="797091" y="552092"/>
                </a:cubicBezTo>
                <a:cubicBezTo>
                  <a:pt x="797091" y="585971"/>
                  <a:pt x="769626" y="613436"/>
                  <a:pt x="735747"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prstClr val="black"/>
                </a:solidFill>
                <a:latin typeface="Times New Roman" panose="02020603050405020304" pitchFamily="18" charset="0"/>
                <a:cs typeface="Times New Roman" panose="02020603050405020304" pitchFamily="18" charset="0"/>
              </a:rPr>
              <a:t>0,8</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24" name="Полилиния 23"/>
          <p:cNvSpPr/>
          <p:nvPr/>
        </p:nvSpPr>
        <p:spPr>
          <a:xfrm>
            <a:off x="7061903" y="4520556"/>
            <a:ext cx="894471" cy="620239"/>
          </a:xfrm>
          <a:custGeom>
            <a:avLst/>
            <a:gdLst>
              <a:gd name="connsiteX0" fmla="*/ 0 w 772555"/>
              <a:gd name="connsiteY0" fmla="*/ 61344 h 613435"/>
              <a:gd name="connsiteX1" fmla="*/ 61344 w 772555"/>
              <a:gd name="connsiteY1" fmla="*/ 0 h 613435"/>
              <a:gd name="connsiteX2" fmla="*/ 711212 w 772555"/>
              <a:gd name="connsiteY2" fmla="*/ 0 h 613435"/>
              <a:gd name="connsiteX3" fmla="*/ 772556 w 772555"/>
              <a:gd name="connsiteY3" fmla="*/ 61344 h 613435"/>
              <a:gd name="connsiteX4" fmla="*/ 772555 w 772555"/>
              <a:gd name="connsiteY4" fmla="*/ 552092 h 613435"/>
              <a:gd name="connsiteX5" fmla="*/ 711211 w 772555"/>
              <a:gd name="connsiteY5" fmla="*/ 613436 h 613435"/>
              <a:gd name="connsiteX6" fmla="*/ 61344 w 772555"/>
              <a:gd name="connsiteY6" fmla="*/ 613435 h 613435"/>
              <a:gd name="connsiteX7" fmla="*/ 0 w 772555"/>
              <a:gd name="connsiteY7" fmla="*/ 552091 h 613435"/>
              <a:gd name="connsiteX8" fmla="*/ 0 w 772555"/>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555" h="613435">
                <a:moveTo>
                  <a:pt x="0" y="61344"/>
                </a:moveTo>
                <a:cubicBezTo>
                  <a:pt x="0" y="27465"/>
                  <a:pt x="27465" y="0"/>
                  <a:pt x="61344" y="0"/>
                </a:cubicBezTo>
                <a:lnTo>
                  <a:pt x="711212" y="0"/>
                </a:lnTo>
                <a:cubicBezTo>
                  <a:pt x="745091" y="0"/>
                  <a:pt x="772556" y="27465"/>
                  <a:pt x="772556" y="61344"/>
                </a:cubicBezTo>
                <a:cubicBezTo>
                  <a:pt x="772556" y="224927"/>
                  <a:pt x="772555" y="388509"/>
                  <a:pt x="772555" y="552092"/>
                </a:cubicBezTo>
                <a:cubicBezTo>
                  <a:pt x="772555" y="585971"/>
                  <a:pt x="745090" y="613436"/>
                  <a:pt x="711211"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prstClr val="black"/>
                </a:solidFill>
                <a:latin typeface="Times New Roman" panose="02020603050405020304" pitchFamily="18" charset="0"/>
                <a:cs typeface="Times New Roman" panose="02020603050405020304" pitchFamily="18" charset="0"/>
              </a:rPr>
              <a:t>2,7</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7061903" y="5805264"/>
            <a:ext cx="894471" cy="316475"/>
          </a:xfrm>
          <a:custGeom>
            <a:avLst/>
            <a:gdLst>
              <a:gd name="connsiteX0" fmla="*/ 0 w 772555"/>
              <a:gd name="connsiteY0" fmla="*/ 61344 h 613435"/>
              <a:gd name="connsiteX1" fmla="*/ 61344 w 772555"/>
              <a:gd name="connsiteY1" fmla="*/ 0 h 613435"/>
              <a:gd name="connsiteX2" fmla="*/ 711212 w 772555"/>
              <a:gd name="connsiteY2" fmla="*/ 0 h 613435"/>
              <a:gd name="connsiteX3" fmla="*/ 772556 w 772555"/>
              <a:gd name="connsiteY3" fmla="*/ 61344 h 613435"/>
              <a:gd name="connsiteX4" fmla="*/ 772555 w 772555"/>
              <a:gd name="connsiteY4" fmla="*/ 552092 h 613435"/>
              <a:gd name="connsiteX5" fmla="*/ 711211 w 772555"/>
              <a:gd name="connsiteY5" fmla="*/ 613436 h 613435"/>
              <a:gd name="connsiteX6" fmla="*/ 61344 w 772555"/>
              <a:gd name="connsiteY6" fmla="*/ 613435 h 613435"/>
              <a:gd name="connsiteX7" fmla="*/ 0 w 772555"/>
              <a:gd name="connsiteY7" fmla="*/ 552091 h 613435"/>
              <a:gd name="connsiteX8" fmla="*/ 0 w 772555"/>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555" h="613435">
                <a:moveTo>
                  <a:pt x="0" y="61344"/>
                </a:moveTo>
                <a:cubicBezTo>
                  <a:pt x="0" y="27465"/>
                  <a:pt x="27465" y="0"/>
                  <a:pt x="61344" y="0"/>
                </a:cubicBezTo>
                <a:lnTo>
                  <a:pt x="711212" y="0"/>
                </a:lnTo>
                <a:cubicBezTo>
                  <a:pt x="745091" y="0"/>
                  <a:pt x="772556" y="27465"/>
                  <a:pt x="772556" y="61344"/>
                </a:cubicBezTo>
                <a:cubicBezTo>
                  <a:pt x="772556" y="224927"/>
                  <a:pt x="772555" y="388509"/>
                  <a:pt x="772555" y="552092"/>
                </a:cubicBezTo>
                <a:cubicBezTo>
                  <a:pt x="772555" y="585971"/>
                  <a:pt x="745090" y="613436"/>
                  <a:pt x="711211"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prstClr val="black"/>
                </a:solidFill>
                <a:latin typeface="Times New Roman" panose="02020603050405020304" pitchFamily="18" charset="0"/>
                <a:cs typeface="Times New Roman" panose="02020603050405020304" pitchFamily="18" charset="0"/>
              </a:rPr>
              <a:t>116,0</a:t>
            </a:r>
            <a:endParaRPr lang="ru-RU" sz="1300" dirty="0">
              <a:solidFill>
                <a:prstClr val="black"/>
              </a:solidFill>
              <a:latin typeface="Times New Roman" panose="02020603050405020304" pitchFamily="18" charset="0"/>
              <a:cs typeface="Times New Roman" panose="02020603050405020304" pitchFamily="18" charset="0"/>
            </a:endParaRPr>
          </a:p>
        </p:txBody>
      </p:sp>
      <p:graphicFrame>
        <p:nvGraphicFramePr>
          <p:cNvPr id="11" name="Диаграмма 10"/>
          <p:cNvGraphicFramePr>
            <a:graphicFrameLocks/>
          </p:cNvGraphicFramePr>
          <p:nvPr>
            <p:extLst>
              <p:ext uri="{D42A27DB-BD31-4B8C-83A1-F6EECF244321}">
                <p14:modId xmlns:p14="http://schemas.microsoft.com/office/powerpoint/2010/main" val="3164098176"/>
              </p:ext>
            </p:extLst>
          </p:nvPr>
        </p:nvGraphicFramePr>
        <p:xfrm>
          <a:off x="121388" y="2823073"/>
          <a:ext cx="3934126" cy="3114010"/>
        </p:xfrm>
        <a:graphic>
          <a:graphicData uri="http://schemas.openxmlformats.org/drawingml/2006/chart">
            <c:chart xmlns:c="http://schemas.openxmlformats.org/drawingml/2006/chart" xmlns:r="http://schemas.openxmlformats.org/officeDocument/2006/relationships" r:id="rId2"/>
          </a:graphicData>
        </a:graphic>
      </p:graphicFrame>
      <p:pic>
        <p:nvPicPr>
          <p:cNvPr id="12" name="Picture 2" descr="T:\Сектор финансирования\5aa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833" y="668226"/>
            <a:ext cx="3217532" cy="12486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a:buClr>
                <a:srgbClr val="F14124">
                  <a:lumMod val="75000"/>
                </a:srgbClr>
              </a:buClr>
              <a:buFont typeface="Georgia" pitchFamily="18" charset="0"/>
              <a:buNone/>
            </a:pPr>
            <a:r>
              <a:rPr lang="ru-RU" sz="1800" dirty="0" smtClean="0">
                <a:solidFill>
                  <a:prstClr val="black"/>
                </a:solidFill>
                <a:effectLst/>
                <a:latin typeface="Times New Roman" panose="02020603050405020304" pitchFamily="18" charset="0"/>
                <a:cs typeface="Times New Roman" panose="02020603050405020304" pitchFamily="18" charset="0"/>
              </a:rPr>
              <a:t>«</a:t>
            </a:r>
            <a:r>
              <a:rPr lang="ru-RU" sz="1800" dirty="0">
                <a:solidFill>
                  <a:prstClr val="black"/>
                </a:solidFill>
                <a:effectLst/>
                <a:latin typeface="Times New Roman" panose="02020603050405020304" pitchFamily="18" charset="0"/>
                <a:cs typeface="Times New Roman" panose="02020603050405020304" pitchFamily="18" charset="0"/>
              </a:rPr>
              <a:t>Экономическое развитие Чувашской Республики»</a:t>
            </a: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Полилиния 31"/>
          <p:cNvSpPr/>
          <p:nvPr/>
        </p:nvSpPr>
        <p:spPr>
          <a:xfrm>
            <a:off x="8037697" y="2484076"/>
            <a:ext cx="894471" cy="308968"/>
          </a:xfrm>
          <a:custGeom>
            <a:avLst/>
            <a:gdLst>
              <a:gd name="connsiteX0" fmla="*/ 0 w 761117"/>
              <a:gd name="connsiteY0" fmla="*/ 30897 h 308968"/>
              <a:gd name="connsiteX1" fmla="*/ 30897 w 761117"/>
              <a:gd name="connsiteY1" fmla="*/ 0 h 308968"/>
              <a:gd name="connsiteX2" fmla="*/ 730220 w 761117"/>
              <a:gd name="connsiteY2" fmla="*/ 0 h 308968"/>
              <a:gd name="connsiteX3" fmla="*/ 761117 w 761117"/>
              <a:gd name="connsiteY3" fmla="*/ 30897 h 308968"/>
              <a:gd name="connsiteX4" fmla="*/ 761117 w 761117"/>
              <a:gd name="connsiteY4" fmla="*/ 278071 h 308968"/>
              <a:gd name="connsiteX5" fmla="*/ 730220 w 761117"/>
              <a:gd name="connsiteY5" fmla="*/ 308968 h 308968"/>
              <a:gd name="connsiteX6" fmla="*/ 30897 w 761117"/>
              <a:gd name="connsiteY6" fmla="*/ 308968 h 308968"/>
              <a:gd name="connsiteX7" fmla="*/ 0 w 761117"/>
              <a:gd name="connsiteY7" fmla="*/ 278071 h 308968"/>
              <a:gd name="connsiteX8" fmla="*/ 0 w 761117"/>
              <a:gd name="connsiteY8" fmla="*/ 30897 h 30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117" h="308968">
                <a:moveTo>
                  <a:pt x="0" y="30897"/>
                </a:moveTo>
                <a:cubicBezTo>
                  <a:pt x="0" y="13833"/>
                  <a:pt x="13833" y="0"/>
                  <a:pt x="30897" y="0"/>
                </a:cubicBezTo>
                <a:lnTo>
                  <a:pt x="730220" y="0"/>
                </a:lnTo>
                <a:cubicBezTo>
                  <a:pt x="747284" y="0"/>
                  <a:pt x="761117" y="13833"/>
                  <a:pt x="761117" y="30897"/>
                </a:cubicBezTo>
                <a:lnTo>
                  <a:pt x="761117" y="278071"/>
                </a:lnTo>
                <a:cubicBezTo>
                  <a:pt x="761117" y="295135"/>
                  <a:pt x="747284" y="308968"/>
                  <a:pt x="730220" y="308968"/>
                </a:cubicBezTo>
                <a:lnTo>
                  <a:pt x="30897" y="308968"/>
                </a:lnTo>
                <a:cubicBezTo>
                  <a:pt x="13833" y="308968"/>
                  <a:pt x="0" y="295135"/>
                  <a:pt x="0" y="278071"/>
                </a:cubicBezTo>
                <a:lnTo>
                  <a:pt x="0" y="308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2389" tIns="62389" rIns="62389" bIns="62389" numCol="1" spcCol="1270" anchor="ctr" anchorCtr="0">
            <a:noAutofit/>
          </a:bodyPr>
          <a:lstStyle/>
          <a:p>
            <a:pPr algn="ctr" defTabSz="622300" fontAlgn="base">
              <a:lnSpc>
                <a:spcPct val="90000"/>
              </a:lnSpc>
              <a:spcBef>
                <a:spcPct val="0"/>
              </a:spcBef>
              <a:spcAft>
                <a:spcPct val="35000"/>
              </a:spcAft>
            </a:pPr>
            <a:r>
              <a:rPr lang="ru-RU" sz="1500" b="1" dirty="0" smtClean="0">
                <a:solidFill>
                  <a:prstClr val="black"/>
                </a:solidFill>
                <a:latin typeface="Times New Roman" panose="02020603050405020304" pitchFamily="18" charset="0"/>
                <a:cs typeface="Times New Roman" panose="02020603050405020304" pitchFamily="18" charset="0"/>
              </a:rPr>
              <a:t>Факт</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36" name="Полилиния 35"/>
          <p:cNvSpPr/>
          <p:nvPr/>
        </p:nvSpPr>
        <p:spPr>
          <a:xfrm>
            <a:off x="7061902" y="5193256"/>
            <a:ext cx="894471" cy="540000"/>
          </a:xfrm>
          <a:custGeom>
            <a:avLst/>
            <a:gdLst>
              <a:gd name="connsiteX0" fmla="*/ 0 w 772555"/>
              <a:gd name="connsiteY0" fmla="*/ 61344 h 613435"/>
              <a:gd name="connsiteX1" fmla="*/ 61344 w 772555"/>
              <a:gd name="connsiteY1" fmla="*/ 0 h 613435"/>
              <a:gd name="connsiteX2" fmla="*/ 711212 w 772555"/>
              <a:gd name="connsiteY2" fmla="*/ 0 h 613435"/>
              <a:gd name="connsiteX3" fmla="*/ 772556 w 772555"/>
              <a:gd name="connsiteY3" fmla="*/ 61344 h 613435"/>
              <a:gd name="connsiteX4" fmla="*/ 772555 w 772555"/>
              <a:gd name="connsiteY4" fmla="*/ 552092 h 613435"/>
              <a:gd name="connsiteX5" fmla="*/ 711211 w 772555"/>
              <a:gd name="connsiteY5" fmla="*/ 613436 h 613435"/>
              <a:gd name="connsiteX6" fmla="*/ 61344 w 772555"/>
              <a:gd name="connsiteY6" fmla="*/ 613435 h 613435"/>
              <a:gd name="connsiteX7" fmla="*/ 0 w 772555"/>
              <a:gd name="connsiteY7" fmla="*/ 552091 h 613435"/>
              <a:gd name="connsiteX8" fmla="*/ 0 w 772555"/>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555" h="613435">
                <a:moveTo>
                  <a:pt x="0" y="61344"/>
                </a:moveTo>
                <a:cubicBezTo>
                  <a:pt x="0" y="27465"/>
                  <a:pt x="27465" y="0"/>
                  <a:pt x="61344" y="0"/>
                </a:cubicBezTo>
                <a:lnTo>
                  <a:pt x="711212" y="0"/>
                </a:lnTo>
                <a:cubicBezTo>
                  <a:pt x="745091" y="0"/>
                  <a:pt x="772556" y="27465"/>
                  <a:pt x="772556" y="61344"/>
                </a:cubicBezTo>
                <a:cubicBezTo>
                  <a:pt x="772556" y="224927"/>
                  <a:pt x="772555" y="388509"/>
                  <a:pt x="772555" y="552092"/>
                </a:cubicBezTo>
                <a:cubicBezTo>
                  <a:pt x="772555" y="585971"/>
                  <a:pt x="745090" y="613436"/>
                  <a:pt x="711211"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prstClr val="black"/>
                </a:solidFill>
                <a:latin typeface="Times New Roman" panose="02020603050405020304" pitchFamily="18" charset="0"/>
                <a:cs typeface="Times New Roman" panose="02020603050405020304" pitchFamily="18" charset="0"/>
              </a:rPr>
              <a:t>234,9</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4211960" y="2831181"/>
            <a:ext cx="2765395" cy="520778"/>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a:lnSpc>
                <a:spcPct val="90000"/>
              </a:lnSpc>
              <a:spcAft>
                <a:spcPct val="35000"/>
              </a:spcAft>
            </a:pPr>
            <a:r>
              <a:rPr lang="ru-RU" sz="1200" dirty="0">
                <a:solidFill>
                  <a:prstClr val="black"/>
                </a:solidFill>
                <a:latin typeface="Times New Roman" panose="02020603050405020304" pitchFamily="18" charset="0"/>
                <a:cs typeface="Times New Roman" panose="02020603050405020304" pitchFamily="18" charset="0"/>
              </a:rPr>
              <a:t>Совершенствование системы государственного стратегического управления</a:t>
            </a:r>
          </a:p>
        </p:txBody>
      </p:sp>
      <p:sp>
        <p:nvSpPr>
          <p:cNvPr id="39" name="Полилиния 38"/>
          <p:cNvSpPr/>
          <p:nvPr/>
        </p:nvSpPr>
        <p:spPr>
          <a:xfrm>
            <a:off x="8037697" y="2837113"/>
            <a:ext cx="894471" cy="519879"/>
          </a:xfrm>
          <a:custGeom>
            <a:avLst/>
            <a:gdLst>
              <a:gd name="connsiteX0" fmla="*/ 0 w 816003"/>
              <a:gd name="connsiteY0" fmla="*/ 61344 h 613435"/>
              <a:gd name="connsiteX1" fmla="*/ 61344 w 816003"/>
              <a:gd name="connsiteY1" fmla="*/ 0 h 613435"/>
              <a:gd name="connsiteX2" fmla="*/ 754660 w 816003"/>
              <a:gd name="connsiteY2" fmla="*/ 0 h 613435"/>
              <a:gd name="connsiteX3" fmla="*/ 816004 w 816003"/>
              <a:gd name="connsiteY3" fmla="*/ 61344 h 613435"/>
              <a:gd name="connsiteX4" fmla="*/ 816003 w 816003"/>
              <a:gd name="connsiteY4" fmla="*/ 552092 h 613435"/>
              <a:gd name="connsiteX5" fmla="*/ 754659 w 816003"/>
              <a:gd name="connsiteY5" fmla="*/ 613436 h 613435"/>
              <a:gd name="connsiteX6" fmla="*/ 61344 w 816003"/>
              <a:gd name="connsiteY6" fmla="*/ 613435 h 613435"/>
              <a:gd name="connsiteX7" fmla="*/ 0 w 816003"/>
              <a:gd name="connsiteY7" fmla="*/ 552091 h 613435"/>
              <a:gd name="connsiteX8" fmla="*/ 0 w 816003"/>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6003" h="613435">
                <a:moveTo>
                  <a:pt x="0" y="61344"/>
                </a:moveTo>
                <a:cubicBezTo>
                  <a:pt x="0" y="27465"/>
                  <a:pt x="27465" y="0"/>
                  <a:pt x="61344" y="0"/>
                </a:cubicBezTo>
                <a:lnTo>
                  <a:pt x="754660" y="0"/>
                </a:lnTo>
                <a:cubicBezTo>
                  <a:pt x="788539" y="0"/>
                  <a:pt x="816004" y="27465"/>
                  <a:pt x="816004" y="61344"/>
                </a:cubicBezTo>
                <a:cubicBezTo>
                  <a:pt x="816004" y="224927"/>
                  <a:pt x="816003" y="388509"/>
                  <a:pt x="816003" y="552092"/>
                </a:cubicBezTo>
                <a:cubicBezTo>
                  <a:pt x="816003" y="585971"/>
                  <a:pt x="788538" y="613436"/>
                  <a:pt x="754659"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schemeClr val="tx1"/>
                </a:solidFill>
                <a:latin typeface="Times New Roman" panose="02020603050405020304" pitchFamily="18" charset="0"/>
                <a:cs typeface="Times New Roman" panose="02020603050405020304" pitchFamily="18" charset="0"/>
              </a:rPr>
              <a:t>13,4</a:t>
            </a:r>
            <a:endParaRPr lang="ru-RU" sz="1300" dirty="0">
              <a:solidFill>
                <a:schemeClr val="tx1"/>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8037697" y="3393064"/>
            <a:ext cx="894471" cy="612000"/>
          </a:xfrm>
          <a:custGeom>
            <a:avLst/>
            <a:gdLst>
              <a:gd name="connsiteX0" fmla="*/ 0 w 809650"/>
              <a:gd name="connsiteY0" fmla="*/ 61344 h 613435"/>
              <a:gd name="connsiteX1" fmla="*/ 61344 w 809650"/>
              <a:gd name="connsiteY1" fmla="*/ 0 h 613435"/>
              <a:gd name="connsiteX2" fmla="*/ 748307 w 809650"/>
              <a:gd name="connsiteY2" fmla="*/ 0 h 613435"/>
              <a:gd name="connsiteX3" fmla="*/ 809651 w 809650"/>
              <a:gd name="connsiteY3" fmla="*/ 61344 h 613435"/>
              <a:gd name="connsiteX4" fmla="*/ 809650 w 809650"/>
              <a:gd name="connsiteY4" fmla="*/ 552092 h 613435"/>
              <a:gd name="connsiteX5" fmla="*/ 748306 w 809650"/>
              <a:gd name="connsiteY5" fmla="*/ 613436 h 613435"/>
              <a:gd name="connsiteX6" fmla="*/ 61344 w 809650"/>
              <a:gd name="connsiteY6" fmla="*/ 613435 h 613435"/>
              <a:gd name="connsiteX7" fmla="*/ 0 w 809650"/>
              <a:gd name="connsiteY7" fmla="*/ 552091 h 613435"/>
              <a:gd name="connsiteX8" fmla="*/ 0 w 809650"/>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650" h="613435">
                <a:moveTo>
                  <a:pt x="0" y="61344"/>
                </a:moveTo>
                <a:cubicBezTo>
                  <a:pt x="0" y="27465"/>
                  <a:pt x="27465" y="0"/>
                  <a:pt x="61344" y="0"/>
                </a:cubicBezTo>
                <a:lnTo>
                  <a:pt x="748307" y="0"/>
                </a:lnTo>
                <a:cubicBezTo>
                  <a:pt x="782186" y="0"/>
                  <a:pt x="809651" y="27465"/>
                  <a:pt x="809651" y="61344"/>
                </a:cubicBezTo>
                <a:cubicBezTo>
                  <a:pt x="809651" y="224927"/>
                  <a:pt x="809650" y="388509"/>
                  <a:pt x="809650" y="552092"/>
                </a:cubicBezTo>
                <a:cubicBezTo>
                  <a:pt x="809650" y="585971"/>
                  <a:pt x="782185" y="613436"/>
                  <a:pt x="748306"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schemeClr val="tx1"/>
                </a:solidFill>
                <a:latin typeface="Times New Roman" panose="02020603050405020304" pitchFamily="18" charset="0"/>
                <a:cs typeface="Times New Roman" panose="02020603050405020304" pitchFamily="18" charset="0"/>
              </a:rPr>
              <a:t>844,8</a:t>
            </a:r>
            <a:endParaRPr lang="ru-RU" sz="1300" dirty="0">
              <a:solidFill>
                <a:schemeClr val="tx1"/>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4211960" y="5805264"/>
            <a:ext cx="2765396" cy="307408"/>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a:lnSpc>
                <a:spcPct val="90000"/>
              </a:lnSpc>
              <a:spcAft>
                <a:spcPct val="35000"/>
              </a:spcAft>
            </a:pPr>
            <a:r>
              <a:rPr lang="ru-RU" sz="1200" dirty="0">
                <a:solidFill>
                  <a:prstClr val="black"/>
                </a:solidFill>
                <a:latin typeface="Times New Roman" panose="02020603050405020304" pitchFamily="18" charset="0"/>
                <a:cs typeface="Times New Roman" panose="02020603050405020304" pitchFamily="18" charset="0"/>
              </a:rPr>
              <a:t>Инвестиционный климат</a:t>
            </a:r>
          </a:p>
        </p:txBody>
      </p:sp>
      <p:sp>
        <p:nvSpPr>
          <p:cNvPr id="44" name="Полилиния 43"/>
          <p:cNvSpPr/>
          <p:nvPr/>
        </p:nvSpPr>
        <p:spPr>
          <a:xfrm>
            <a:off x="8037697" y="4077112"/>
            <a:ext cx="894471" cy="360000"/>
          </a:xfrm>
          <a:custGeom>
            <a:avLst/>
            <a:gdLst>
              <a:gd name="connsiteX0" fmla="*/ 0 w 797091"/>
              <a:gd name="connsiteY0" fmla="*/ 61344 h 613435"/>
              <a:gd name="connsiteX1" fmla="*/ 61344 w 797091"/>
              <a:gd name="connsiteY1" fmla="*/ 0 h 613435"/>
              <a:gd name="connsiteX2" fmla="*/ 735748 w 797091"/>
              <a:gd name="connsiteY2" fmla="*/ 0 h 613435"/>
              <a:gd name="connsiteX3" fmla="*/ 797092 w 797091"/>
              <a:gd name="connsiteY3" fmla="*/ 61344 h 613435"/>
              <a:gd name="connsiteX4" fmla="*/ 797091 w 797091"/>
              <a:gd name="connsiteY4" fmla="*/ 552092 h 613435"/>
              <a:gd name="connsiteX5" fmla="*/ 735747 w 797091"/>
              <a:gd name="connsiteY5" fmla="*/ 613436 h 613435"/>
              <a:gd name="connsiteX6" fmla="*/ 61344 w 797091"/>
              <a:gd name="connsiteY6" fmla="*/ 613435 h 613435"/>
              <a:gd name="connsiteX7" fmla="*/ 0 w 797091"/>
              <a:gd name="connsiteY7" fmla="*/ 552091 h 613435"/>
              <a:gd name="connsiteX8" fmla="*/ 0 w 797091"/>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091" h="613435">
                <a:moveTo>
                  <a:pt x="0" y="61344"/>
                </a:moveTo>
                <a:cubicBezTo>
                  <a:pt x="0" y="27465"/>
                  <a:pt x="27465" y="0"/>
                  <a:pt x="61344" y="0"/>
                </a:cubicBezTo>
                <a:lnTo>
                  <a:pt x="735748" y="0"/>
                </a:lnTo>
                <a:cubicBezTo>
                  <a:pt x="769627" y="0"/>
                  <a:pt x="797092" y="27465"/>
                  <a:pt x="797092" y="61344"/>
                </a:cubicBezTo>
                <a:cubicBezTo>
                  <a:pt x="797092" y="224927"/>
                  <a:pt x="797091" y="388509"/>
                  <a:pt x="797091" y="552092"/>
                </a:cubicBezTo>
                <a:cubicBezTo>
                  <a:pt x="797091" y="585971"/>
                  <a:pt x="769626" y="613436"/>
                  <a:pt x="735747"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schemeClr val="tx1"/>
                </a:solidFill>
                <a:latin typeface="Times New Roman" panose="02020603050405020304" pitchFamily="18" charset="0"/>
                <a:cs typeface="Times New Roman" panose="02020603050405020304" pitchFamily="18" charset="0"/>
              </a:rPr>
              <a:t>0,4</a:t>
            </a:r>
          </a:p>
        </p:txBody>
      </p:sp>
      <p:sp>
        <p:nvSpPr>
          <p:cNvPr id="46" name="Полилиния 45"/>
          <p:cNvSpPr/>
          <p:nvPr/>
        </p:nvSpPr>
        <p:spPr>
          <a:xfrm>
            <a:off x="8037697" y="4525588"/>
            <a:ext cx="894471" cy="620240"/>
          </a:xfrm>
          <a:custGeom>
            <a:avLst/>
            <a:gdLst>
              <a:gd name="connsiteX0" fmla="*/ 0 w 772555"/>
              <a:gd name="connsiteY0" fmla="*/ 61344 h 613435"/>
              <a:gd name="connsiteX1" fmla="*/ 61344 w 772555"/>
              <a:gd name="connsiteY1" fmla="*/ 0 h 613435"/>
              <a:gd name="connsiteX2" fmla="*/ 711212 w 772555"/>
              <a:gd name="connsiteY2" fmla="*/ 0 h 613435"/>
              <a:gd name="connsiteX3" fmla="*/ 772556 w 772555"/>
              <a:gd name="connsiteY3" fmla="*/ 61344 h 613435"/>
              <a:gd name="connsiteX4" fmla="*/ 772555 w 772555"/>
              <a:gd name="connsiteY4" fmla="*/ 552092 h 613435"/>
              <a:gd name="connsiteX5" fmla="*/ 711211 w 772555"/>
              <a:gd name="connsiteY5" fmla="*/ 613436 h 613435"/>
              <a:gd name="connsiteX6" fmla="*/ 61344 w 772555"/>
              <a:gd name="connsiteY6" fmla="*/ 613435 h 613435"/>
              <a:gd name="connsiteX7" fmla="*/ 0 w 772555"/>
              <a:gd name="connsiteY7" fmla="*/ 552091 h 613435"/>
              <a:gd name="connsiteX8" fmla="*/ 0 w 772555"/>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555" h="613435">
                <a:moveTo>
                  <a:pt x="0" y="61344"/>
                </a:moveTo>
                <a:cubicBezTo>
                  <a:pt x="0" y="27465"/>
                  <a:pt x="27465" y="0"/>
                  <a:pt x="61344" y="0"/>
                </a:cubicBezTo>
                <a:lnTo>
                  <a:pt x="711212" y="0"/>
                </a:lnTo>
                <a:cubicBezTo>
                  <a:pt x="745091" y="0"/>
                  <a:pt x="772556" y="27465"/>
                  <a:pt x="772556" y="61344"/>
                </a:cubicBezTo>
                <a:cubicBezTo>
                  <a:pt x="772556" y="224927"/>
                  <a:pt x="772555" y="388509"/>
                  <a:pt x="772555" y="552092"/>
                </a:cubicBezTo>
                <a:cubicBezTo>
                  <a:pt x="772555" y="585971"/>
                  <a:pt x="745090" y="613436"/>
                  <a:pt x="711211"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schemeClr val="tx1"/>
                </a:solidFill>
                <a:latin typeface="Times New Roman" panose="02020603050405020304" pitchFamily="18" charset="0"/>
                <a:cs typeface="Times New Roman" panose="02020603050405020304" pitchFamily="18" charset="0"/>
              </a:rPr>
              <a:t>2,7</a:t>
            </a:r>
          </a:p>
        </p:txBody>
      </p:sp>
      <p:sp>
        <p:nvSpPr>
          <p:cNvPr id="48" name="Полилиния 47"/>
          <p:cNvSpPr/>
          <p:nvPr/>
        </p:nvSpPr>
        <p:spPr>
          <a:xfrm>
            <a:off x="8037697" y="5193256"/>
            <a:ext cx="894471" cy="540000"/>
          </a:xfrm>
          <a:custGeom>
            <a:avLst/>
            <a:gdLst>
              <a:gd name="connsiteX0" fmla="*/ 0 w 772555"/>
              <a:gd name="connsiteY0" fmla="*/ 61344 h 613435"/>
              <a:gd name="connsiteX1" fmla="*/ 61344 w 772555"/>
              <a:gd name="connsiteY1" fmla="*/ 0 h 613435"/>
              <a:gd name="connsiteX2" fmla="*/ 711212 w 772555"/>
              <a:gd name="connsiteY2" fmla="*/ 0 h 613435"/>
              <a:gd name="connsiteX3" fmla="*/ 772556 w 772555"/>
              <a:gd name="connsiteY3" fmla="*/ 61344 h 613435"/>
              <a:gd name="connsiteX4" fmla="*/ 772555 w 772555"/>
              <a:gd name="connsiteY4" fmla="*/ 552092 h 613435"/>
              <a:gd name="connsiteX5" fmla="*/ 711211 w 772555"/>
              <a:gd name="connsiteY5" fmla="*/ 613436 h 613435"/>
              <a:gd name="connsiteX6" fmla="*/ 61344 w 772555"/>
              <a:gd name="connsiteY6" fmla="*/ 613435 h 613435"/>
              <a:gd name="connsiteX7" fmla="*/ 0 w 772555"/>
              <a:gd name="connsiteY7" fmla="*/ 552091 h 613435"/>
              <a:gd name="connsiteX8" fmla="*/ 0 w 772555"/>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555" h="613435">
                <a:moveTo>
                  <a:pt x="0" y="61344"/>
                </a:moveTo>
                <a:cubicBezTo>
                  <a:pt x="0" y="27465"/>
                  <a:pt x="27465" y="0"/>
                  <a:pt x="61344" y="0"/>
                </a:cubicBezTo>
                <a:lnTo>
                  <a:pt x="711212" y="0"/>
                </a:lnTo>
                <a:cubicBezTo>
                  <a:pt x="745091" y="0"/>
                  <a:pt x="772556" y="27465"/>
                  <a:pt x="772556" y="61344"/>
                </a:cubicBezTo>
                <a:cubicBezTo>
                  <a:pt x="772556" y="224927"/>
                  <a:pt x="772555" y="388509"/>
                  <a:pt x="772555" y="552092"/>
                </a:cubicBezTo>
                <a:cubicBezTo>
                  <a:pt x="772555" y="585971"/>
                  <a:pt x="745090" y="613436"/>
                  <a:pt x="711211"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schemeClr val="tx1"/>
                </a:solidFill>
                <a:latin typeface="Times New Roman" panose="02020603050405020304" pitchFamily="18" charset="0"/>
                <a:cs typeface="Times New Roman" panose="02020603050405020304" pitchFamily="18" charset="0"/>
              </a:rPr>
              <a:t>234,9</a:t>
            </a:r>
            <a:endParaRPr lang="ru-RU" sz="1300" dirty="0">
              <a:solidFill>
                <a:schemeClr val="tx1"/>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8037697" y="5810297"/>
            <a:ext cx="894471" cy="306718"/>
          </a:xfrm>
          <a:custGeom>
            <a:avLst/>
            <a:gdLst>
              <a:gd name="connsiteX0" fmla="*/ 0 w 772555"/>
              <a:gd name="connsiteY0" fmla="*/ 61344 h 613435"/>
              <a:gd name="connsiteX1" fmla="*/ 61344 w 772555"/>
              <a:gd name="connsiteY1" fmla="*/ 0 h 613435"/>
              <a:gd name="connsiteX2" fmla="*/ 711212 w 772555"/>
              <a:gd name="connsiteY2" fmla="*/ 0 h 613435"/>
              <a:gd name="connsiteX3" fmla="*/ 772556 w 772555"/>
              <a:gd name="connsiteY3" fmla="*/ 61344 h 613435"/>
              <a:gd name="connsiteX4" fmla="*/ 772555 w 772555"/>
              <a:gd name="connsiteY4" fmla="*/ 552092 h 613435"/>
              <a:gd name="connsiteX5" fmla="*/ 711211 w 772555"/>
              <a:gd name="connsiteY5" fmla="*/ 613436 h 613435"/>
              <a:gd name="connsiteX6" fmla="*/ 61344 w 772555"/>
              <a:gd name="connsiteY6" fmla="*/ 613435 h 613435"/>
              <a:gd name="connsiteX7" fmla="*/ 0 w 772555"/>
              <a:gd name="connsiteY7" fmla="*/ 552091 h 613435"/>
              <a:gd name="connsiteX8" fmla="*/ 0 w 772555"/>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555" h="613435">
                <a:moveTo>
                  <a:pt x="0" y="61344"/>
                </a:moveTo>
                <a:cubicBezTo>
                  <a:pt x="0" y="27465"/>
                  <a:pt x="27465" y="0"/>
                  <a:pt x="61344" y="0"/>
                </a:cubicBezTo>
                <a:lnTo>
                  <a:pt x="711212" y="0"/>
                </a:lnTo>
                <a:cubicBezTo>
                  <a:pt x="745091" y="0"/>
                  <a:pt x="772556" y="27465"/>
                  <a:pt x="772556" y="61344"/>
                </a:cubicBezTo>
                <a:cubicBezTo>
                  <a:pt x="772556" y="224927"/>
                  <a:pt x="772555" y="388509"/>
                  <a:pt x="772555" y="552092"/>
                </a:cubicBezTo>
                <a:cubicBezTo>
                  <a:pt x="772555" y="585971"/>
                  <a:pt x="745090" y="613436"/>
                  <a:pt x="711211"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schemeClr val="tx1"/>
                </a:solidFill>
                <a:latin typeface="Times New Roman" panose="02020603050405020304" pitchFamily="18" charset="0"/>
                <a:cs typeface="Times New Roman" panose="02020603050405020304" pitchFamily="18" charset="0"/>
              </a:rPr>
              <a:t>84,5</a:t>
            </a:r>
          </a:p>
        </p:txBody>
      </p:sp>
      <p:sp>
        <p:nvSpPr>
          <p:cNvPr id="54" name="Полилиния 53"/>
          <p:cNvSpPr/>
          <p:nvPr/>
        </p:nvSpPr>
        <p:spPr>
          <a:xfrm>
            <a:off x="4211960" y="6155459"/>
            <a:ext cx="2765396" cy="360000"/>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Обеспечение реализации государственной программы</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56" name="Полилиния 55"/>
          <p:cNvSpPr/>
          <p:nvPr/>
        </p:nvSpPr>
        <p:spPr>
          <a:xfrm>
            <a:off x="7061903" y="6155459"/>
            <a:ext cx="894471" cy="360000"/>
          </a:xfrm>
          <a:custGeom>
            <a:avLst/>
            <a:gdLst>
              <a:gd name="connsiteX0" fmla="*/ 0 w 772555"/>
              <a:gd name="connsiteY0" fmla="*/ 61344 h 613435"/>
              <a:gd name="connsiteX1" fmla="*/ 61344 w 772555"/>
              <a:gd name="connsiteY1" fmla="*/ 0 h 613435"/>
              <a:gd name="connsiteX2" fmla="*/ 711212 w 772555"/>
              <a:gd name="connsiteY2" fmla="*/ 0 h 613435"/>
              <a:gd name="connsiteX3" fmla="*/ 772556 w 772555"/>
              <a:gd name="connsiteY3" fmla="*/ 61344 h 613435"/>
              <a:gd name="connsiteX4" fmla="*/ 772555 w 772555"/>
              <a:gd name="connsiteY4" fmla="*/ 552092 h 613435"/>
              <a:gd name="connsiteX5" fmla="*/ 711211 w 772555"/>
              <a:gd name="connsiteY5" fmla="*/ 613436 h 613435"/>
              <a:gd name="connsiteX6" fmla="*/ 61344 w 772555"/>
              <a:gd name="connsiteY6" fmla="*/ 613435 h 613435"/>
              <a:gd name="connsiteX7" fmla="*/ 0 w 772555"/>
              <a:gd name="connsiteY7" fmla="*/ 552091 h 613435"/>
              <a:gd name="connsiteX8" fmla="*/ 0 w 772555"/>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555" h="613435">
                <a:moveTo>
                  <a:pt x="0" y="61344"/>
                </a:moveTo>
                <a:cubicBezTo>
                  <a:pt x="0" y="27465"/>
                  <a:pt x="27465" y="0"/>
                  <a:pt x="61344" y="0"/>
                </a:cubicBezTo>
                <a:lnTo>
                  <a:pt x="711212" y="0"/>
                </a:lnTo>
                <a:cubicBezTo>
                  <a:pt x="745091" y="0"/>
                  <a:pt x="772556" y="27465"/>
                  <a:pt x="772556" y="61344"/>
                </a:cubicBezTo>
                <a:cubicBezTo>
                  <a:pt x="772556" y="224927"/>
                  <a:pt x="772555" y="388509"/>
                  <a:pt x="772555" y="552092"/>
                </a:cubicBezTo>
                <a:cubicBezTo>
                  <a:pt x="772555" y="585971"/>
                  <a:pt x="745090" y="613436"/>
                  <a:pt x="711211"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prstClr val="black"/>
                </a:solidFill>
                <a:latin typeface="Times New Roman" panose="02020603050405020304" pitchFamily="18" charset="0"/>
                <a:cs typeface="Times New Roman" panose="02020603050405020304" pitchFamily="18" charset="0"/>
              </a:rPr>
              <a:t>76,8</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58" name="Полилиния 57"/>
          <p:cNvSpPr/>
          <p:nvPr/>
        </p:nvSpPr>
        <p:spPr>
          <a:xfrm>
            <a:off x="8037697" y="6165344"/>
            <a:ext cx="894471" cy="360000"/>
          </a:xfrm>
          <a:custGeom>
            <a:avLst/>
            <a:gdLst>
              <a:gd name="connsiteX0" fmla="*/ 0 w 772555"/>
              <a:gd name="connsiteY0" fmla="*/ 61344 h 613435"/>
              <a:gd name="connsiteX1" fmla="*/ 61344 w 772555"/>
              <a:gd name="connsiteY1" fmla="*/ 0 h 613435"/>
              <a:gd name="connsiteX2" fmla="*/ 711212 w 772555"/>
              <a:gd name="connsiteY2" fmla="*/ 0 h 613435"/>
              <a:gd name="connsiteX3" fmla="*/ 772556 w 772555"/>
              <a:gd name="connsiteY3" fmla="*/ 61344 h 613435"/>
              <a:gd name="connsiteX4" fmla="*/ 772555 w 772555"/>
              <a:gd name="connsiteY4" fmla="*/ 552092 h 613435"/>
              <a:gd name="connsiteX5" fmla="*/ 711211 w 772555"/>
              <a:gd name="connsiteY5" fmla="*/ 613436 h 613435"/>
              <a:gd name="connsiteX6" fmla="*/ 61344 w 772555"/>
              <a:gd name="connsiteY6" fmla="*/ 613435 h 613435"/>
              <a:gd name="connsiteX7" fmla="*/ 0 w 772555"/>
              <a:gd name="connsiteY7" fmla="*/ 552091 h 613435"/>
              <a:gd name="connsiteX8" fmla="*/ 0 w 772555"/>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555" h="613435">
                <a:moveTo>
                  <a:pt x="0" y="61344"/>
                </a:moveTo>
                <a:cubicBezTo>
                  <a:pt x="0" y="27465"/>
                  <a:pt x="27465" y="0"/>
                  <a:pt x="61344" y="0"/>
                </a:cubicBezTo>
                <a:lnTo>
                  <a:pt x="711212" y="0"/>
                </a:lnTo>
                <a:cubicBezTo>
                  <a:pt x="745091" y="0"/>
                  <a:pt x="772556" y="27465"/>
                  <a:pt x="772556" y="61344"/>
                </a:cubicBezTo>
                <a:cubicBezTo>
                  <a:pt x="772556" y="224927"/>
                  <a:pt x="772555" y="388509"/>
                  <a:pt x="772555" y="552092"/>
                </a:cubicBezTo>
                <a:cubicBezTo>
                  <a:pt x="772555" y="585971"/>
                  <a:pt x="745090" y="613436"/>
                  <a:pt x="711211"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schemeClr val="tx1"/>
                </a:solidFill>
                <a:latin typeface="Times New Roman" panose="02020603050405020304" pitchFamily="18" charset="0"/>
                <a:cs typeface="Times New Roman" panose="02020603050405020304" pitchFamily="18" charset="0"/>
              </a:rPr>
              <a:t>76,4</a:t>
            </a:r>
          </a:p>
        </p:txBody>
      </p:sp>
      <p:sp>
        <p:nvSpPr>
          <p:cNvPr id="50" name="TextBox 49"/>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60904911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86254" y="6165304"/>
            <a:ext cx="4673523" cy="4320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dirty="0">
                <a:solidFill>
                  <a:schemeClr val="tx1"/>
                </a:solidFill>
                <a:latin typeface="Times New Roman" panose="02020603050405020304" pitchFamily="18" charset="0"/>
                <a:cs typeface="Times New Roman" panose="02020603050405020304" pitchFamily="18" charset="0"/>
              </a:rPr>
              <a:t>Оборот розничной торговли на душу </a:t>
            </a:r>
            <a:r>
              <a:rPr lang="ru-RU" sz="1400" dirty="0" smtClean="0">
                <a:solidFill>
                  <a:schemeClr val="tx1"/>
                </a:solidFill>
                <a:latin typeface="Times New Roman" panose="02020603050405020304" pitchFamily="18" charset="0"/>
                <a:cs typeface="Times New Roman" panose="02020603050405020304" pitchFamily="18" charset="0"/>
              </a:rPr>
              <a:t>населения, тыс. рублей</a:t>
            </a:r>
            <a:endParaRPr lang="ru-RU" sz="1400" dirty="0">
              <a:solidFill>
                <a:schemeClr val="tx1"/>
              </a:solidFill>
              <a:latin typeface="Times New Roman" panose="02020603050405020304" pitchFamily="18" charset="0"/>
              <a:cs typeface="Times New Roman" panose="02020603050405020304" pitchFamily="18" charset="0"/>
            </a:endParaRPr>
          </a:p>
        </p:txBody>
      </p:sp>
      <p:pic>
        <p:nvPicPr>
          <p:cNvPr id="2050" name="Picture 2" descr="T:\Сектор финансирования\198186_origin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7425" y="714831"/>
            <a:ext cx="2070799" cy="14428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Рисунок 11" descr="http://ppt.ru/images/news/128416.jpg"/>
          <p:cNvPicPr/>
          <p:nvPr/>
        </p:nvPicPr>
        <p:blipFill>
          <a:blip r:embed="rId4" cstate="print"/>
          <a:srcRect/>
          <a:stretch>
            <a:fillRect/>
          </a:stretch>
        </p:blipFill>
        <p:spPr bwMode="auto">
          <a:xfrm>
            <a:off x="186255" y="573664"/>
            <a:ext cx="2726736" cy="1217546"/>
          </a:xfrm>
          <a:prstGeom prst="rect">
            <a:avLst/>
          </a:prstGeom>
          <a:ln>
            <a:noFill/>
          </a:ln>
          <a:effectLst>
            <a:softEdge rad="112500"/>
          </a:effectLst>
        </p:spPr>
      </p:pic>
      <p:sp>
        <p:nvSpPr>
          <p:cNvPr id="13"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a:t>
            </a:r>
            <a:r>
              <a:rPr lang="ru-RU" sz="1800" dirty="0">
                <a:solidFill>
                  <a:schemeClr val="tx1"/>
                </a:solidFill>
                <a:effectLst/>
                <a:latin typeface="Times New Roman" panose="02020603050405020304" pitchFamily="18" charset="0"/>
                <a:cs typeface="Times New Roman" panose="02020603050405020304" pitchFamily="18" charset="0"/>
              </a:rPr>
              <a:t>Экономическое развитие Чувашской Республики»</a:t>
            </a:r>
          </a:p>
        </p:txBody>
      </p:sp>
      <p:cxnSp>
        <p:nvCxnSpPr>
          <p:cNvPr id="14" name="Прямая соединительная линия 13"/>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4" name="Полилиния 3"/>
          <p:cNvSpPr/>
          <p:nvPr/>
        </p:nvSpPr>
        <p:spPr>
          <a:xfrm>
            <a:off x="5086817" y="836713"/>
            <a:ext cx="3937784" cy="954498"/>
          </a:xfrm>
          <a:custGeom>
            <a:avLst/>
            <a:gdLst>
              <a:gd name="connsiteX0" fmla="*/ 0 w 4317011"/>
              <a:gd name="connsiteY0" fmla="*/ 110465 h 1104651"/>
              <a:gd name="connsiteX1" fmla="*/ 110465 w 4317011"/>
              <a:gd name="connsiteY1" fmla="*/ 0 h 1104651"/>
              <a:gd name="connsiteX2" fmla="*/ 4206546 w 4317011"/>
              <a:gd name="connsiteY2" fmla="*/ 0 h 1104651"/>
              <a:gd name="connsiteX3" fmla="*/ 4317011 w 4317011"/>
              <a:gd name="connsiteY3" fmla="*/ 110465 h 1104651"/>
              <a:gd name="connsiteX4" fmla="*/ 4317011 w 4317011"/>
              <a:gd name="connsiteY4" fmla="*/ 994186 h 1104651"/>
              <a:gd name="connsiteX5" fmla="*/ 4206546 w 4317011"/>
              <a:gd name="connsiteY5" fmla="*/ 1104651 h 1104651"/>
              <a:gd name="connsiteX6" fmla="*/ 110465 w 4317011"/>
              <a:gd name="connsiteY6" fmla="*/ 1104651 h 1104651"/>
              <a:gd name="connsiteX7" fmla="*/ 0 w 4317011"/>
              <a:gd name="connsiteY7" fmla="*/ 994186 h 1104651"/>
              <a:gd name="connsiteX8" fmla="*/ 0 w 4317011"/>
              <a:gd name="connsiteY8" fmla="*/ 110465 h 110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7011" h="1104651">
                <a:moveTo>
                  <a:pt x="0" y="110465"/>
                </a:moveTo>
                <a:cubicBezTo>
                  <a:pt x="0" y="49457"/>
                  <a:pt x="49457" y="0"/>
                  <a:pt x="110465" y="0"/>
                </a:cubicBezTo>
                <a:lnTo>
                  <a:pt x="4206546" y="0"/>
                </a:lnTo>
                <a:cubicBezTo>
                  <a:pt x="4267554" y="0"/>
                  <a:pt x="4317011" y="49457"/>
                  <a:pt x="4317011" y="110465"/>
                </a:cubicBezTo>
                <a:lnTo>
                  <a:pt x="4317011" y="994186"/>
                </a:lnTo>
                <a:cubicBezTo>
                  <a:pt x="4317011" y="1055194"/>
                  <a:pt x="4267554" y="1104651"/>
                  <a:pt x="4206546" y="1104651"/>
                </a:cubicBezTo>
                <a:lnTo>
                  <a:pt x="110465" y="1104651"/>
                </a:lnTo>
                <a:cubicBezTo>
                  <a:pt x="49457" y="1104651"/>
                  <a:pt x="0" y="1055194"/>
                  <a:pt x="0" y="994186"/>
                </a:cubicBezTo>
                <a:lnTo>
                  <a:pt x="0" y="110465"/>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85694" tIns="85694" rIns="85694" bIns="85694" numCol="1" spcCol="1270" anchor="ctr" anchorCtr="0">
            <a:noAutofit/>
          </a:bodyPr>
          <a:lstStyle/>
          <a:p>
            <a:pPr lvl="0" algn="ctr" defTabSz="622300">
              <a:lnSpc>
                <a:spcPct val="90000"/>
              </a:lnSpc>
              <a:spcBef>
                <a:spcPct val="0"/>
              </a:spcBef>
              <a:spcAft>
                <a:spcPct val="35000"/>
              </a:spcAft>
            </a:pPr>
            <a:r>
              <a:rPr lang="ru-RU" sz="1600" b="1" i="0" kern="1200" dirty="0" smtClean="0">
                <a:solidFill>
                  <a:schemeClr val="tx1"/>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600" b="1" i="0"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5863518" y="2011326"/>
            <a:ext cx="720000" cy="404156"/>
          </a:xfrm>
          <a:custGeom>
            <a:avLst/>
            <a:gdLst>
              <a:gd name="connsiteX0" fmla="*/ 0 w 807455"/>
              <a:gd name="connsiteY0" fmla="*/ 40416 h 404156"/>
              <a:gd name="connsiteX1" fmla="*/ 40416 w 807455"/>
              <a:gd name="connsiteY1" fmla="*/ 0 h 404156"/>
              <a:gd name="connsiteX2" fmla="*/ 767039 w 807455"/>
              <a:gd name="connsiteY2" fmla="*/ 0 h 404156"/>
              <a:gd name="connsiteX3" fmla="*/ 807455 w 807455"/>
              <a:gd name="connsiteY3" fmla="*/ 40416 h 404156"/>
              <a:gd name="connsiteX4" fmla="*/ 807455 w 807455"/>
              <a:gd name="connsiteY4" fmla="*/ 363740 h 404156"/>
              <a:gd name="connsiteX5" fmla="*/ 767039 w 807455"/>
              <a:gd name="connsiteY5" fmla="*/ 404156 h 404156"/>
              <a:gd name="connsiteX6" fmla="*/ 40416 w 807455"/>
              <a:gd name="connsiteY6" fmla="*/ 404156 h 404156"/>
              <a:gd name="connsiteX7" fmla="*/ 0 w 807455"/>
              <a:gd name="connsiteY7" fmla="*/ 363740 h 404156"/>
              <a:gd name="connsiteX8" fmla="*/ 0 w 807455"/>
              <a:gd name="connsiteY8" fmla="*/ 40416 h 40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455" h="404156">
                <a:moveTo>
                  <a:pt x="0" y="40416"/>
                </a:moveTo>
                <a:cubicBezTo>
                  <a:pt x="0" y="18095"/>
                  <a:pt x="18095" y="0"/>
                  <a:pt x="40416" y="0"/>
                </a:cubicBezTo>
                <a:lnTo>
                  <a:pt x="767039" y="0"/>
                </a:lnTo>
                <a:cubicBezTo>
                  <a:pt x="789360" y="0"/>
                  <a:pt x="807455" y="18095"/>
                  <a:pt x="807455" y="40416"/>
                </a:cubicBezTo>
                <a:lnTo>
                  <a:pt x="807455" y="363740"/>
                </a:lnTo>
                <a:cubicBezTo>
                  <a:pt x="807455" y="386061"/>
                  <a:pt x="789360" y="404156"/>
                  <a:pt x="767039" y="404156"/>
                </a:cubicBezTo>
                <a:lnTo>
                  <a:pt x="40416" y="404156"/>
                </a:lnTo>
                <a:cubicBezTo>
                  <a:pt x="18095" y="404156"/>
                  <a:pt x="0" y="386061"/>
                  <a:pt x="0" y="363740"/>
                </a:cubicBezTo>
                <a:lnTo>
                  <a:pt x="0" y="40416"/>
                </a:lnTo>
                <a:close/>
              </a:path>
            </a:pathLst>
          </a:custGeom>
          <a:gradFill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7557" tIns="57557" rIns="57557" bIns="57557"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2021 факт</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5862558" y="6165304"/>
            <a:ext cx="720000" cy="396000"/>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Aft>
                <a:spcPct val="35000"/>
              </a:spcAft>
            </a:pPr>
            <a:r>
              <a:rPr lang="ru-RU" sz="1200" b="1" dirty="0">
                <a:solidFill>
                  <a:schemeClr val="tx1"/>
                </a:solidFill>
                <a:latin typeface="Times New Roman" panose="02020603050405020304" pitchFamily="18" charset="0"/>
                <a:cs typeface="Times New Roman" panose="02020603050405020304" pitchFamily="18" charset="0"/>
              </a:rPr>
              <a:t>167,0</a:t>
            </a:r>
          </a:p>
        </p:txBody>
      </p:sp>
      <p:sp>
        <p:nvSpPr>
          <p:cNvPr id="29" name="Полилиния 28"/>
          <p:cNvSpPr/>
          <p:nvPr/>
        </p:nvSpPr>
        <p:spPr>
          <a:xfrm>
            <a:off x="5878905" y="3110017"/>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Aft>
                <a:spcPct val="35000"/>
              </a:spcAft>
            </a:pPr>
            <a:r>
              <a:rPr lang="ru-RU" sz="1200" b="1" dirty="0">
                <a:solidFill>
                  <a:schemeClr val="tx1"/>
                </a:solidFill>
                <a:latin typeface="Times New Roman" panose="02020603050405020304" pitchFamily="18" charset="0"/>
                <a:cs typeface="Times New Roman" panose="02020603050405020304" pitchFamily="18" charset="0"/>
              </a:rPr>
              <a:t>16,9</a:t>
            </a:r>
          </a:p>
        </p:txBody>
      </p:sp>
      <p:sp>
        <p:nvSpPr>
          <p:cNvPr id="30" name="Полилиния 29"/>
          <p:cNvSpPr/>
          <p:nvPr/>
        </p:nvSpPr>
        <p:spPr>
          <a:xfrm>
            <a:off x="5878905" y="3703588"/>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Aft>
                <a:spcPct val="35000"/>
              </a:spcAft>
            </a:pPr>
            <a:r>
              <a:rPr lang="ru-RU" sz="1200" b="1" dirty="0">
                <a:solidFill>
                  <a:schemeClr val="tx1"/>
                </a:solidFill>
                <a:latin typeface="Times New Roman" panose="02020603050405020304" pitchFamily="18" charset="0"/>
                <a:cs typeface="Times New Roman" panose="02020603050405020304" pitchFamily="18" charset="0"/>
              </a:rPr>
              <a:t>34 945,0</a:t>
            </a:r>
          </a:p>
        </p:txBody>
      </p:sp>
      <p:sp>
        <p:nvSpPr>
          <p:cNvPr id="31" name="Полилиния 30"/>
          <p:cNvSpPr/>
          <p:nvPr/>
        </p:nvSpPr>
        <p:spPr>
          <a:xfrm>
            <a:off x="6655606" y="2011326"/>
            <a:ext cx="720000" cy="404156"/>
          </a:xfrm>
          <a:custGeom>
            <a:avLst/>
            <a:gdLst>
              <a:gd name="connsiteX0" fmla="*/ 0 w 807455"/>
              <a:gd name="connsiteY0" fmla="*/ 40416 h 404156"/>
              <a:gd name="connsiteX1" fmla="*/ 40416 w 807455"/>
              <a:gd name="connsiteY1" fmla="*/ 0 h 404156"/>
              <a:gd name="connsiteX2" fmla="*/ 767039 w 807455"/>
              <a:gd name="connsiteY2" fmla="*/ 0 h 404156"/>
              <a:gd name="connsiteX3" fmla="*/ 807455 w 807455"/>
              <a:gd name="connsiteY3" fmla="*/ 40416 h 404156"/>
              <a:gd name="connsiteX4" fmla="*/ 807455 w 807455"/>
              <a:gd name="connsiteY4" fmla="*/ 363740 h 404156"/>
              <a:gd name="connsiteX5" fmla="*/ 767039 w 807455"/>
              <a:gd name="connsiteY5" fmla="*/ 404156 h 404156"/>
              <a:gd name="connsiteX6" fmla="*/ 40416 w 807455"/>
              <a:gd name="connsiteY6" fmla="*/ 404156 h 404156"/>
              <a:gd name="connsiteX7" fmla="*/ 0 w 807455"/>
              <a:gd name="connsiteY7" fmla="*/ 363740 h 404156"/>
              <a:gd name="connsiteX8" fmla="*/ 0 w 807455"/>
              <a:gd name="connsiteY8" fmla="*/ 40416 h 40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455" h="404156">
                <a:moveTo>
                  <a:pt x="0" y="40416"/>
                </a:moveTo>
                <a:cubicBezTo>
                  <a:pt x="0" y="18095"/>
                  <a:pt x="18095" y="0"/>
                  <a:pt x="40416" y="0"/>
                </a:cubicBezTo>
                <a:lnTo>
                  <a:pt x="767039" y="0"/>
                </a:lnTo>
                <a:cubicBezTo>
                  <a:pt x="789360" y="0"/>
                  <a:pt x="807455" y="18095"/>
                  <a:pt x="807455" y="40416"/>
                </a:cubicBezTo>
                <a:lnTo>
                  <a:pt x="807455" y="363740"/>
                </a:lnTo>
                <a:cubicBezTo>
                  <a:pt x="807455" y="386061"/>
                  <a:pt x="789360" y="404156"/>
                  <a:pt x="767039" y="404156"/>
                </a:cubicBezTo>
                <a:lnTo>
                  <a:pt x="40416" y="404156"/>
                </a:lnTo>
                <a:cubicBezTo>
                  <a:pt x="18095" y="404156"/>
                  <a:pt x="0" y="386061"/>
                  <a:pt x="0" y="363740"/>
                </a:cubicBezTo>
                <a:lnTo>
                  <a:pt x="0" y="4041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7557" tIns="57557" rIns="57557" bIns="57557"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2022</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6654646" y="6165304"/>
            <a:ext cx="720000" cy="396000"/>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Aft>
                <a:spcPct val="35000"/>
              </a:spcAft>
            </a:pPr>
            <a:r>
              <a:rPr lang="ru-RU" sz="1200" b="1" dirty="0">
                <a:solidFill>
                  <a:schemeClr val="tx1"/>
                </a:solidFill>
                <a:latin typeface="Times New Roman" panose="02020603050405020304" pitchFamily="18" charset="0"/>
                <a:cs typeface="Times New Roman" panose="02020603050405020304" pitchFamily="18" charset="0"/>
              </a:rPr>
              <a:t>159,1</a:t>
            </a:r>
          </a:p>
        </p:txBody>
      </p:sp>
      <p:sp>
        <p:nvSpPr>
          <p:cNvPr id="36" name="Полилиния 35"/>
          <p:cNvSpPr/>
          <p:nvPr/>
        </p:nvSpPr>
        <p:spPr>
          <a:xfrm>
            <a:off x="6670993" y="2516446"/>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108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Aft>
                <a:spcPct val="35000"/>
              </a:spcAft>
            </a:pPr>
            <a:r>
              <a:rPr lang="ru-RU" sz="1200" b="1" dirty="0">
                <a:solidFill>
                  <a:schemeClr val="tx1"/>
                </a:solidFill>
                <a:latin typeface="Times New Roman" panose="02020603050405020304" pitchFamily="18" charset="0"/>
                <a:cs typeface="Times New Roman" panose="02020603050405020304" pitchFamily="18" charset="0"/>
              </a:rPr>
              <a:t>288,8</a:t>
            </a:r>
          </a:p>
        </p:txBody>
      </p:sp>
      <p:sp>
        <p:nvSpPr>
          <p:cNvPr id="37" name="Полилиния 36"/>
          <p:cNvSpPr/>
          <p:nvPr/>
        </p:nvSpPr>
        <p:spPr>
          <a:xfrm>
            <a:off x="6670993" y="3110017"/>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rgbClr val="81DEFF">
                  <a:tint val="66000"/>
                  <a:satMod val="160000"/>
                </a:srgbClr>
              </a:gs>
              <a:gs pos="50000">
                <a:srgbClr val="81DEFF">
                  <a:tint val="44500"/>
                  <a:satMod val="160000"/>
                </a:srgbClr>
              </a:gs>
              <a:gs pos="100000">
                <a:srgbClr val="81DEFF">
                  <a:tint val="23500"/>
                  <a:satMod val="160000"/>
                </a:srgb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Aft>
                <a:spcPct val="35000"/>
              </a:spcAft>
            </a:pPr>
            <a:r>
              <a:rPr lang="ru-RU" sz="1200" b="1" dirty="0">
                <a:solidFill>
                  <a:schemeClr val="tx1"/>
                </a:solidFill>
                <a:latin typeface="Times New Roman" panose="02020603050405020304" pitchFamily="18" charset="0"/>
                <a:cs typeface="Times New Roman" panose="02020603050405020304" pitchFamily="18" charset="0"/>
              </a:rPr>
              <a:t>20,1</a:t>
            </a:r>
          </a:p>
        </p:txBody>
      </p:sp>
      <p:sp>
        <p:nvSpPr>
          <p:cNvPr id="38" name="Полилиния 37"/>
          <p:cNvSpPr/>
          <p:nvPr/>
        </p:nvSpPr>
        <p:spPr>
          <a:xfrm>
            <a:off x="6670993" y="3703588"/>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rgbClr val="81DEFF">
                  <a:tint val="66000"/>
                  <a:satMod val="160000"/>
                </a:srgbClr>
              </a:gs>
              <a:gs pos="50000">
                <a:srgbClr val="81DEFF">
                  <a:tint val="44500"/>
                  <a:satMod val="160000"/>
                </a:srgbClr>
              </a:gs>
              <a:gs pos="100000">
                <a:srgbClr val="81DEFF">
                  <a:tint val="23500"/>
                  <a:satMod val="160000"/>
                </a:srgb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Aft>
                <a:spcPct val="35000"/>
              </a:spcAft>
            </a:pPr>
            <a:r>
              <a:rPr lang="ru-RU" sz="1200" b="1" dirty="0">
                <a:solidFill>
                  <a:schemeClr val="tx1"/>
                </a:solidFill>
                <a:latin typeface="Times New Roman" panose="02020603050405020304" pitchFamily="18" charset="0"/>
                <a:cs typeface="Times New Roman" panose="02020603050405020304" pitchFamily="18" charset="0"/>
              </a:rPr>
              <a:t>35 468,8</a:t>
            </a:r>
          </a:p>
        </p:txBody>
      </p:sp>
      <p:sp>
        <p:nvSpPr>
          <p:cNvPr id="39" name="Полилиния 38"/>
          <p:cNvSpPr/>
          <p:nvPr/>
        </p:nvSpPr>
        <p:spPr>
          <a:xfrm>
            <a:off x="7447694" y="2011326"/>
            <a:ext cx="720000" cy="404156"/>
          </a:xfrm>
          <a:custGeom>
            <a:avLst/>
            <a:gdLst>
              <a:gd name="connsiteX0" fmla="*/ 0 w 807455"/>
              <a:gd name="connsiteY0" fmla="*/ 40416 h 404156"/>
              <a:gd name="connsiteX1" fmla="*/ 40416 w 807455"/>
              <a:gd name="connsiteY1" fmla="*/ 0 h 404156"/>
              <a:gd name="connsiteX2" fmla="*/ 767039 w 807455"/>
              <a:gd name="connsiteY2" fmla="*/ 0 h 404156"/>
              <a:gd name="connsiteX3" fmla="*/ 807455 w 807455"/>
              <a:gd name="connsiteY3" fmla="*/ 40416 h 404156"/>
              <a:gd name="connsiteX4" fmla="*/ 807455 w 807455"/>
              <a:gd name="connsiteY4" fmla="*/ 363740 h 404156"/>
              <a:gd name="connsiteX5" fmla="*/ 767039 w 807455"/>
              <a:gd name="connsiteY5" fmla="*/ 404156 h 404156"/>
              <a:gd name="connsiteX6" fmla="*/ 40416 w 807455"/>
              <a:gd name="connsiteY6" fmla="*/ 404156 h 404156"/>
              <a:gd name="connsiteX7" fmla="*/ 0 w 807455"/>
              <a:gd name="connsiteY7" fmla="*/ 363740 h 404156"/>
              <a:gd name="connsiteX8" fmla="*/ 0 w 807455"/>
              <a:gd name="connsiteY8" fmla="*/ 40416 h 40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455" h="404156">
                <a:moveTo>
                  <a:pt x="0" y="40416"/>
                </a:moveTo>
                <a:cubicBezTo>
                  <a:pt x="0" y="18095"/>
                  <a:pt x="18095" y="0"/>
                  <a:pt x="40416" y="0"/>
                </a:cubicBezTo>
                <a:lnTo>
                  <a:pt x="767039" y="0"/>
                </a:lnTo>
                <a:cubicBezTo>
                  <a:pt x="789360" y="0"/>
                  <a:pt x="807455" y="18095"/>
                  <a:pt x="807455" y="40416"/>
                </a:cubicBezTo>
                <a:lnTo>
                  <a:pt x="807455" y="363740"/>
                </a:lnTo>
                <a:cubicBezTo>
                  <a:pt x="807455" y="386061"/>
                  <a:pt x="789360" y="404156"/>
                  <a:pt x="767039" y="404156"/>
                </a:cubicBezTo>
                <a:lnTo>
                  <a:pt x="40416" y="404156"/>
                </a:lnTo>
                <a:cubicBezTo>
                  <a:pt x="18095" y="404156"/>
                  <a:pt x="0" y="386061"/>
                  <a:pt x="0" y="363740"/>
                </a:cubicBezTo>
                <a:lnTo>
                  <a:pt x="0" y="4041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7557" tIns="57557" rIns="57557" bIns="57557"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2023</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40" name="Полилиния 39"/>
          <p:cNvSpPr/>
          <p:nvPr/>
        </p:nvSpPr>
        <p:spPr>
          <a:xfrm>
            <a:off x="7426173" y="6165303"/>
            <a:ext cx="720000" cy="396000"/>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Aft>
                <a:spcPct val="35000"/>
              </a:spcAft>
            </a:pPr>
            <a:r>
              <a:rPr lang="ru-RU" sz="1200" b="1" dirty="0">
                <a:solidFill>
                  <a:schemeClr val="tx1"/>
                </a:solidFill>
                <a:latin typeface="Times New Roman" panose="02020603050405020304" pitchFamily="18" charset="0"/>
                <a:cs typeface="Times New Roman" panose="02020603050405020304" pitchFamily="18" charset="0"/>
              </a:rPr>
              <a:t>174,6</a:t>
            </a:r>
            <a:endParaRPr lang="ru-RU" sz="1200" b="1" i="0" kern="1200" dirty="0" smtClean="0">
              <a:solidFill>
                <a:schemeClr val="tx1"/>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7463081" y="2516446"/>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rgbClr val="81DEFF">
                  <a:tint val="66000"/>
                  <a:satMod val="160000"/>
                </a:srgbClr>
              </a:gs>
              <a:gs pos="50000">
                <a:srgbClr val="81DEFF">
                  <a:tint val="44500"/>
                  <a:satMod val="160000"/>
                </a:srgbClr>
              </a:gs>
              <a:gs pos="100000">
                <a:srgbClr val="81DEFF">
                  <a:tint val="23500"/>
                  <a:satMod val="160000"/>
                </a:srgb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Aft>
                <a:spcPct val="35000"/>
              </a:spcAft>
            </a:pPr>
            <a:r>
              <a:rPr lang="ru-RU" sz="1200" b="1" dirty="0">
                <a:solidFill>
                  <a:schemeClr val="tx1"/>
                </a:solidFill>
                <a:latin typeface="Times New Roman" panose="02020603050405020304" pitchFamily="18" charset="0"/>
                <a:cs typeface="Times New Roman" panose="02020603050405020304" pitchFamily="18" charset="0"/>
              </a:rPr>
              <a:t>309,2</a:t>
            </a:r>
          </a:p>
        </p:txBody>
      </p:sp>
      <p:sp>
        <p:nvSpPr>
          <p:cNvPr id="44" name="Полилиния 43"/>
          <p:cNvSpPr/>
          <p:nvPr/>
        </p:nvSpPr>
        <p:spPr>
          <a:xfrm>
            <a:off x="7463081" y="3110017"/>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rgbClr val="81DEFF">
                  <a:tint val="66000"/>
                  <a:satMod val="160000"/>
                </a:srgbClr>
              </a:gs>
              <a:gs pos="50000">
                <a:srgbClr val="81DEFF">
                  <a:tint val="44500"/>
                  <a:satMod val="160000"/>
                </a:srgbClr>
              </a:gs>
              <a:gs pos="100000">
                <a:srgbClr val="81DEFF">
                  <a:tint val="23500"/>
                  <a:satMod val="160000"/>
                </a:srgb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Aft>
                <a:spcPct val="35000"/>
              </a:spcAft>
            </a:pPr>
            <a:r>
              <a:rPr lang="ru-RU" sz="1200" b="1" dirty="0">
                <a:solidFill>
                  <a:schemeClr val="tx1"/>
                </a:solidFill>
                <a:latin typeface="Times New Roman" panose="02020603050405020304" pitchFamily="18" charset="0"/>
                <a:cs typeface="Times New Roman" panose="02020603050405020304" pitchFamily="18" charset="0"/>
              </a:rPr>
              <a:t>20,4</a:t>
            </a:r>
          </a:p>
        </p:txBody>
      </p:sp>
      <p:sp>
        <p:nvSpPr>
          <p:cNvPr id="45" name="Полилиния 44"/>
          <p:cNvSpPr/>
          <p:nvPr/>
        </p:nvSpPr>
        <p:spPr>
          <a:xfrm>
            <a:off x="7463081" y="3703588"/>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rgbClr val="81DEFF">
                  <a:tint val="66000"/>
                  <a:satMod val="160000"/>
                </a:srgbClr>
              </a:gs>
              <a:gs pos="50000">
                <a:srgbClr val="81DEFF">
                  <a:tint val="44500"/>
                  <a:satMod val="160000"/>
                </a:srgbClr>
              </a:gs>
              <a:gs pos="100000">
                <a:srgbClr val="81DEFF">
                  <a:tint val="23500"/>
                  <a:satMod val="160000"/>
                </a:srgb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Aft>
                <a:spcPct val="35000"/>
              </a:spcAft>
            </a:pPr>
            <a:r>
              <a:rPr lang="ru-RU" sz="1200" b="1" dirty="0">
                <a:solidFill>
                  <a:schemeClr val="tx1"/>
                </a:solidFill>
                <a:latin typeface="Times New Roman" panose="02020603050405020304" pitchFamily="18" charset="0"/>
                <a:cs typeface="Times New Roman" panose="02020603050405020304" pitchFamily="18" charset="0"/>
              </a:rPr>
              <a:t>37 951,6</a:t>
            </a:r>
          </a:p>
        </p:txBody>
      </p:sp>
      <p:sp>
        <p:nvSpPr>
          <p:cNvPr id="46" name="Полилиния 45"/>
          <p:cNvSpPr/>
          <p:nvPr/>
        </p:nvSpPr>
        <p:spPr>
          <a:xfrm>
            <a:off x="8244408" y="2011326"/>
            <a:ext cx="720000" cy="404156"/>
          </a:xfrm>
          <a:custGeom>
            <a:avLst/>
            <a:gdLst>
              <a:gd name="connsiteX0" fmla="*/ 0 w 807455"/>
              <a:gd name="connsiteY0" fmla="*/ 40416 h 404156"/>
              <a:gd name="connsiteX1" fmla="*/ 40416 w 807455"/>
              <a:gd name="connsiteY1" fmla="*/ 0 h 404156"/>
              <a:gd name="connsiteX2" fmla="*/ 767039 w 807455"/>
              <a:gd name="connsiteY2" fmla="*/ 0 h 404156"/>
              <a:gd name="connsiteX3" fmla="*/ 807455 w 807455"/>
              <a:gd name="connsiteY3" fmla="*/ 40416 h 404156"/>
              <a:gd name="connsiteX4" fmla="*/ 807455 w 807455"/>
              <a:gd name="connsiteY4" fmla="*/ 363740 h 404156"/>
              <a:gd name="connsiteX5" fmla="*/ 767039 w 807455"/>
              <a:gd name="connsiteY5" fmla="*/ 404156 h 404156"/>
              <a:gd name="connsiteX6" fmla="*/ 40416 w 807455"/>
              <a:gd name="connsiteY6" fmla="*/ 404156 h 404156"/>
              <a:gd name="connsiteX7" fmla="*/ 0 w 807455"/>
              <a:gd name="connsiteY7" fmla="*/ 363740 h 404156"/>
              <a:gd name="connsiteX8" fmla="*/ 0 w 807455"/>
              <a:gd name="connsiteY8" fmla="*/ 40416 h 40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455" h="404156">
                <a:moveTo>
                  <a:pt x="0" y="40416"/>
                </a:moveTo>
                <a:cubicBezTo>
                  <a:pt x="0" y="18095"/>
                  <a:pt x="18095" y="0"/>
                  <a:pt x="40416" y="0"/>
                </a:cubicBezTo>
                <a:lnTo>
                  <a:pt x="767039" y="0"/>
                </a:lnTo>
                <a:cubicBezTo>
                  <a:pt x="789360" y="0"/>
                  <a:pt x="807455" y="18095"/>
                  <a:pt x="807455" y="40416"/>
                </a:cubicBezTo>
                <a:lnTo>
                  <a:pt x="807455" y="363740"/>
                </a:lnTo>
                <a:cubicBezTo>
                  <a:pt x="807455" y="386061"/>
                  <a:pt x="789360" y="404156"/>
                  <a:pt x="767039" y="404156"/>
                </a:cubicBezTo>
                <a:lnTo>
                  <a:pt x="40416" y="404156"/>
                </a:lnTo>
                <a:cubicBezTo>
                  <a:pt x="18095" y="404156"/>
                  <a:pt x="0" y="386061"/>
                  <a:pt x="0" y="363740"/>
                </a:cubicBezTo>
                <a:lnTo>
                  <a:pt x="0" y="4041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7557" tIns="57557" rIns="57557" bIns="57557"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2024</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8244408" y="6165304"/>
            <a:ext cx="720000" cy="396000"/>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Aft>
                <a:spcPct val="35000"/>
              </a:spcAft>
            </a:pPr>
            <a:r>
              <a:rPr lang="ru-RU" sz="1200" b="1" dirty="0">
                <a:solidFill>
                  <a:schemeClr val="tx1"/>
                </a:solidFill>
                <a:latin typeface="Times New Roman" panose="02020603050405020304" pitchFamily="18" charset="0"/>
                <a:cs typeface="Times New Roman" panose="02020603050405020304" pitchFamily="18" charset="0"/>
              </a:rPr>
              <a:t>190,4</a:t>
            </a:r>
          </a:p>
        </p:txBody>
      </p:sp>
      <p:sp>
        <p:nvSpPr>
          <p:cNvPr id="50" name="Полилиния 49"/>
          <p:cNvSpPr/>
          <p:nvPr/>
        </p:nvSpPr>
        <p:spPr>
          <a:xfrm>
            <a:off x="8244408" y="2518155"/>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rgbClr val="81DEFF">
                  <a:tint val="66000"/>
                  <a:satMod val="160000"/>
                </a:srgbClr>
              </a:gs>
              <a:gs pos="50000">
                <a:srgbClr val="81DEFF">
                  <a:tint val="44500"/>
                  <a:satMod val="160000"/>
                </a:srgbClr>
              </a:gs>
              <a:gs pos="100000">
                <a:srgbClr val="81DEFF">
                  <a:tint val="23500"/>
                  <a:satMod val="160000"/>
                </a:srgb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Aft>
                <a:spcPct val="35000"/>
              </a:spcAft>
            </a:pPr>
            <a:r>
              <a:rPr lang="ru-RU" sz="1200" b="1" dirty="0">
                <a:solidFill>
                  <a:schemeClr val="tx1"/>
                </a:solidFill>
                <a:latin typeface="Times New Roman" panose="02020603050405020304" pitchFamily="18" charset="0"/>
                <a:cs typeface="Times New Roman" panose="02020603050405020304" pitchFamily="18" charset="0"/>
              </a:rPr>
              <a:t>330,5</a:t>
            </a:r>
          </a:p>
        </p:txBody>
      </p:sp>
      <p:sp>
        <p:nvSpPr>
          <p:cNvPr id="51" name="Полилиния 50"/>
          <p:cNvSpPr/>
          <p:nvPr/>
        </p:nvSpPr>
        <p:spPr>
          <a:xfrm>
            <a:off x="8244408" y="3110017"/>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rgbClr val="81DEFF">
                  <a:tint val="66000"/>
                  <a:satMod val="160000"/>
                </a:srgbClr>
              </a:gs>
              <a:gs pos="50000">
                <a:srgbClr val="81DEFF">
                  <a:tint val="44500"/>
                  <a:satMod val="160000"/>
                </a:srgbClr>
              </a:gs>
              <a:gs pos="100000">
                <a:srgbClr val="81DEFF">
                  <a:tint val="23500"/>
                  <a:satMod val="160000"/>
                </a:srgb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Aft>
                <a:spcPct val="35000"/>
              </a:spcAft>
            </a:pPr>
            <a:r>
              <a:rPr lang="ru-RU" sz="1200" b="1" dirty="0">
                <a:solidFill>
                  <a:schemeClr val="tx1"/>
                </a:solidFill>
                <a:latin typeface="Times New Roman" panose="02020603050405020304" pitchFamily="18" charset="0"/>
                <a:cs typeface="Times New Roman" panose="02020603050405020304" pitchFamily="18" charset="0"/>
              </a:rPr>
              <a:t>20,9</a:t>
            </a:r>
          </a:p>
        </p:txBody>
      </p:sp>
      <p:sp>
        <p:nvSpPr>
          <p:cNvPr id="52" name="Полилиния 51"/>
          <p:cNvSpPr/>
          <p:nvPr/>
        </p:nvSpPr>
        <p:spPr>
          <a:xfrm>
            <a:off x="8244408" y="3703588"/>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rgbClr val="81DEFF">
                  <a:tint val="66000"/>
                  <a:satMod val="160000"/>
                </a:srgbClr>
              </a:gs>
              <a:gs pos="50000">
                <a:srgbClr val="81DEFF">
                  <a:tint val="44500"/>
                  <a:satMod val="160000"/>
                </a:srgbClr>
              </a:gs>
              <a:gs pos="100000">
                <a:srgbClr val="81DEFF">
                  <a:tint val="23500"/>
                  <a:satMod val="160000"/>
                </a:srgb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40 684,2</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17" name="Скругленный прямоугольник 16"/>
          <p:cNvSpPr/>
          <p:nvPr/>
        </p:nvSpPr>
        <p:spPr>
          <a:xfrm>
            <a:off x="212005" y="2492896"/>
            <a:ext cx="4660161" cy="46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dirty="0">
                <a:solidFill>
                  <a:schemeClr val="tx1"/>
                </a:solidFill>
                <a:latin typeface="Times New Roman" panose="02020603050405020304" pitchFamily="18" charset="0"/>
                <a:cs typeface="Times New Roman" panose="02020603050405020304" pitchFamily="18" charset="0"/>
              </a:rPr>
              <a:t>Валовой региональный продукт на душу населения, тыс. рублей </a:t>
            </a:r>
          </a:p>
        </p:txBody>
      </p:sp>
      <p:sp>
        <p:nvSpPr>
          <p:cNvPr id="18" name="Скругленный прямоугольник 17"/>
          <p:cNvSpPr/>
          <p:nvPr/>
        </p:nvSpPr>
        <p:spPr>
          <a:xfrm>
            <a:off x="212005" y="3068960"/>
            <a:ext cx="4660161" cy="50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dirty="0">
                <a:solidFill>
                  <a:schemeClr val="tx1"/>
                </a:solidFill>
                <a:latin typeface="Times New Roman" panose="02020603050405020304" pitchFamily="18" charset="0"/>
                <a:cs typeface="Times New Roman" panose="02020603050405020304" pitchFamily="18" charset="0"/>
              </a:rPr>
              <a:t>Отношение объема инвестиций в основной капитал к валовому региональному продукту</a:t>
            </a:r>
            <a:r>
              <a:rPr lang="ru-RU" sz="1400" dirty="0" smtClean="0">
                <a:solidFill>
                  <a:schemeClr val="tx1"/>
                </a:solidFill>
                <a:latin typeface="Times New Roman" panose="02020603050405020304" pitchFamily="18" charset="0"/>
                <a:cs typeface="Times New Roman" panose="02020603050405020304" pitchFamily="18" charset="0"/>
              </a:rPr>
              <a:t>, %</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19" name="Скругленный прямоугольник 18"/>
          <p:cNvSpPr/>
          <p:nvPr/>
        </p:nvSpPr>
        <p:spPr>
          <a:xfrm>
            <a:off x="224261" y="3717032"/>
            <a:ext cx="4647100" cy="42416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dirty="0">
                <a:solidFill>
                  <a:schemeClr val="tx1"/>
                </a:solidFill>
                <a:latin typeface="Times New Roman" panose="02020603050405020304" pitchFamily="18" charset="0"/>
                <a:cs typeface="Times New Roman" panose="02020603050405020304" pitchFamily="18" charset="0"/>
              </a:rPr>
              <a:t>Среднемесячная заработная плата одного работника, рублей</a:t>
            </a:r>
          </a:p>
        </p:txBody>
      </p:sp>
      <p:sp>
        <p:nvSpPr>
          <p:cNvPr id="54" name="Полилиния 53"/>
          <p:cNvSpPr/>
          <p:nvPr/>
        </p:nvSpPr>
        <p:spPr>
          <a:xfrm>
            <a:off x="5878905" y="2518155"/>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Aft>
                <a:spcPct val="35000"/>
              </a:spcAft>
            </a:pPr>
            <a:r>
              <a:rPr lang="ru-RU" sz="1200" b="1" dirty="0">
                <a:solidFill>
                  <a:schemeClr val="tx1"/>
                </a:solidFill>
                <a:latin typeface="Times New Roman" panose="02020603050405020304" pitchFamily="18" charset="0"/>
                <a:cs typeface="Times New Roman" panose="02020603050405020304" pitchFamily="18" charset="0"/>
              </a:rPr>
              <a:t>291,0</a:t>
            </a:r>
          </a:p>
        </p:txBody>
      </p:sp>
      <p:sp>
        <p:nvSpPr>
          <p:cNvPr id="53" name="Полилиния 52"/>
          <p:cNvSpPr/>
          <p:nvPr/>
        </p:nvSpPr>
        <p:spPr>
          <a:xfrm>
            <a:off x="5076136" y="2011804"/>
            <a:ext cx="720000" cy="403200"/>
          </a:xfrm>
          <a:custGeom>
            <a:avLst/>
            <a:gdLst>
              <a:gd name="connsiteX0" fmla="*/ 0 w 730024"/>
              <a:gd name="connsiteY0" fmla="*/ 73002 h 775751"/>
              <a:gd name="connsiteX1" fmla="*/ 73002 w 730024"/>
              <a:gd name="connsiteY1" fmla="*/ 0 h 775751"/>
              <a:gd name="connsiteX2" fmla="*/ 657022 w 730024"/>
              <a:gd name="connsiteY2" fmla="*/ 0 h 775751"/>
              <a:gd name="connsiteX3" fmla="*/ 730024 w 730024"/>
              <a:gd name="connsiteY3" fmla="*/ 73002 h 775751"/>
              <a:gd name="connsiteX4" fmla="*/ 730024 w 730024"/>
              <a:gd name="connsiteY4" fmla="*/ 702749 h 775751"/>
              <a:gd name="connsiteX5" fmla="*/ 657022 w 730024"/>
              <a:gd name="connsiteY5" fmla="*/ 775751 h 775751"/>
              <a:gd name="connsiteX6" fmla="*/ 73002 w 730024"/>
              <a:gd name="connsiteY6" fmla="*/ 775751 h 775751"/>
              <a:gd name="connsiteX7" fmla="*/ 0 w 730024"/>
              <a:gd name="connsiteY7" fmla="*/ 702749 h 775751"/>
              <a:gd name="connsiteX8" fmla="*/ 0 w 730024"/>
              <a:gd name="connsiteY8" fmla="*/ 73002 h 77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775751">
                <a:moveTo>
                  <a:pt x="0" y="73002"/>
                </a:moveTo>
                <a:cubicBezTo>
                  <a:pt x="0" y="32684"/>
                  <a:pt x="32684" y="0"/>
                  <a:pt x="73002" y="0"/>
                </a:cubicBezTo>
                <a:lnTo>
                  <a:pt x="657022" y="0"/>
                </a:lnTo>
                <a:cubicBezTo>
                  <a:pt x="697340" y="0"/>
                  <a:pt x="730024" y="32684"/>
                  <a:pt x="730024" y="73002"/>
                </a:cubicBezTo>
                <a:lnTo>
                  <a:pt x="730024" y="702749"/>
                </a:lnTo>
                <a:cubicBezTo>
                  <a:pt x="730024" y="743067"/>
                  <a:pt x="697340" y="775751"/>
                  <a:pt x="657022" y="775751"/>
                </a:cubicBezTo>
                <a:lnTo>
                  <a:pt x="73002" y="775751"/>
                </a:lnTo>
                <a:cubicBezTo>
                  <a:pt x="32684" y="775751"/>
                  <a:pt x="0" y="743067"/>
                  <a:pt x="0" y="702749"/>
                </a:cubicBezTo>
                <a:lnTo>
                  <a:pt x="0" y="7300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22" tIns="74722" rIns="74722" bIns="74722" numCol="1" spcCol="1270" anchor="ctr" anchorCtr="0">
            <a:noAutofit/>
          </a:bodyPr>
          <a:lstStyle/>
          <a:p>
            <a:pPr algn="ctr" defTabSz="6223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2021 план</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5" name="Полилиния 54"/>
          <p:cNvSpPr/>
          <p:nvPr/>
        </p:nvSpPr>
        <p:spPr>
          <a:xfrm>
            <a:off x="5068224" y="6165303"/>
            <a:ext cx="720000" cy="396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a:lnSpc>
                <a:spcPct val="90000"/>
              </a:lnSpc>
              <a:spcAft>
                <a:spcPct val="35000"/>
              </a:spcAft>
            </a:pPr>
            <a:r>
              <a:rPr lang="ru-RU" sz="1200" b="1" dirty="0">
                <a:solidFill>
                  <a:prstClr val="black"/>
                </a:solidFill>
                <a:latin typeface="Times New Roman" panose="02020603050405020304" pitchFamily="18" charset="0"/>
                <a:cs typeface="Times New Roman" panose="02020603050405020304" pitchFamily="18" charset="0"/>
              </a:rPr>
              <a:t>141,5</a:t>
            </a:r>
          </a:p>
        </p:txBody>
      </p:sp>
      <p:sp>
        <p:nvSpPr>
          <p:cNvPr id="58" name="Полилиния 57"/>
          <p:cNvSpPr/>
          <p:nvPr/>
        </p:nvSpPr>
        <p:spPr>
          <a:xfrm>
            <a:off x="5081440" y="2515404"/>
            <a:ext cx="720000" cy="475179"/>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a:lnSpc>
                <a:spcPct val="90000"/>
              </a:lnSpc>
              <a:spcAft>
                <a:spcPct val="35000"/>
              </a:spcAft>
            </a:pPr>
            <a:r>
              <a:rPr lang="ru-RU" sz="1200" b="1" dirty="0">
                <a:solidFill>
                  <a:prstClr val="black"/>
                </a:solidFill>
                <a:latin typeface="Times New Roman" panose="02020603050405020304" pitchFamily="18" charset="0"/>
                <a:cs typeface="Times New Roman" panose="02020603050405020304" pitchFamily="18" charset="0"/>
              </a:rPr>
              <a:t>271,3</a:t>
            </a:r>
          </a:p>
        </p:txBody>
      </p:sp>
      <p:sp>
        <p:nvSpPr>
          <p:cNvPr id="59" name="Полилиния 58"/>
          <p:cNvSpPr/>
          <p:nvPr/>
        </p:nvSpPr>
        <p:spPr>
          <a:xfrm>
            <a:off x="5081440" y="3110017"/>
            <a:ext cx="720000" cy="475179"/>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a:lnSpc>
                <a:spcPct val="90000"/>
              </a:lnSpc>
              <a:spcAft>
                <a:spcPct val="35000"/>
              </a:spcAft>
            </a:pPr>
            <a:r>
              <a:rPr lang="ru-RU" sz="1200" b="1" dirty="0">
                <a:solidFill>
                  <a:prstClr val="black"/>
                </a:solidFill>
                <a:latin typeface="Times New Roman" panose="02020603050405020304" pitchFamily="18" charset="0"/>
                <a:cs typeface="Times New Roman" panose="02020603050405020304" pitchFamily="18" charset="0"/>
              </a:rPr>
              <a:t>19,9</a:t>
            </a:r>
          </a:p>
        </p:txBody>
      </p:sp>
      <p:sp>
        <p:nvSpPr>
          <p:cNvPr id="60" name="Полилиния 59"/>
          <p:cNvSpPr/>
          <p:nvPr/>
        </p:nvSpPr>
        <p:spPr>
          <a:xfrm>
            <a:off x="5086817" y="3717032"/>
            <a:ext cx="720000" cy="461735"/>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a:lnSpc>
                <a:spcPct val="90000"/>
              </a:lnSpc>
              <a:spcAft>
                <a:spcPct val="35000"/>
              </a:spcAft>
            </a:pPr>
            <a:r>
              <a:rPr lang="ru-RU" sz="1200" b="1" dirty="0">
                <a:solidFill>
                  <a:prstClr val="black"/>
                </a:solidFill>
                <a:latin typeface="Times New Roman" panose="02020603050405020304" pitchFamily="18" charset="0"/>
                <a:cs typeface="Times New Roman" panose="02020603050405020304" pitchFamily="18" charset="0"/>
              </a:rPr>
              <a:t>33 025,0</a:t>
            </a:r>
          </a:p>
        </p:txBody>
      </p:sp>
      <p:sp>
        <p:nvSpPr>
          <p:cNvPr id="61" name="Скругленный прямоугольник 60"/>
          <p:cNvSpPr/>
          <p:nvPr/>
        </p:nvSpPr>
        <p:spPr>
          <a:xfrm>
            <a:off x="197838" y="4221089"/>
            <a:ext cx="4673523" cy="57185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dirty="0">
                <a:solidFill>
                  <a:schemeClr val="tx1"/>
                </a:solidFill>
                <a:latin typeface="Times New Roman" panose="02020603050405020304" pitchFamily="18" charset="0"/>
                <a:cs typeface="Times New Roman" panose="02020603050405020304" pitchFamily="18" charset="0"/>
              </a:rPr>
              <a:t>Бюджетная эффективность закупок товаров, работ, услуг для обеспечения нужд Чувашской </a:t>
            </a:r>
            <a:r>
              <a:rPr lang="ru-RU" sz="1400" dirty="0" smtClean="0">
                <a:solidFill>
                  <a:schemeClr val="tx1"/>
                </a:solidFill>
                <a:latin typeface="Times New Roman" panose="02020603050405020304" pitchFamily="18" charset="0"/>
                <a:cs typeface="Times New Roman" panose="02020603050405020304" pitchFamily="18" charset="0"/>
              </a:rPr>
              <a:t>Республики, %</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62" name="Полилиния 61"/>
          <p:cNvSpPr/>
          <p:nvPr/>
        </p:nvSpPr>
        <p:spPr>
          <a:xfrm>
            <a:off x="5874142" y="4221089"/>
            <a:ext cx="720000" cy="571856"/>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8,5</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63" name="Полилиния 62"/>
          <p:cNvSpPr/>
          <p:nvPr/>
        </p:nvSpPr>
        <p:spPr>
          <a:xfrm>
            <a:off x="6666230" y="4221089"/>
            <a:ext cx="720000" cy="571856"/>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5,0</a:t>
            </a:r>
          </a:p>
        </p:txBody>
      </p:sp>
      <p:sp>
        <p:nvSpPr>
          <p:cNvPr id="64" name="Полилиния 63"/>
          <p:cNvSpPr/>
          <p:nvPr/>
        </p:nvSpPr>
        <p:spPr>
          <a:xfrm>
            <a:off x="7458318" y="4221089"/>
            <a:ext cx="720000" cy="571856"/>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5,0</a:t>
            </a:r>
          </a:p>
        </p:txBody>
      </p:sp>
      <p:sp>
        <p:nvSpPr>
          <p:cNvPr id="65" name="Полилиния 64"/>
          <p:cNvSpPr/>
          <p:nvPr/>
        </p:nvSpPr>
        <p:spPr>
          <a:xfrm>
            <a:off x="8244408" y="4221089"/>
            <a:ext cx="720000" cy="571856"/>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5,0</a:t>
            </a:r>
          </a:p>
        </p:txBody>
      </p:sp>
      <p:sp>
        <p:nvSpPr>
          <p:cNvPr id="66" name="Полилиния 65"/>
          <p:cNvSpPr/>
          <p:nvPr/>
        </p:nvSpPr>
        <p:spPr>
          <a:xfrm>
            <a:off x="5079808" y="4221088"/>
            <a:ext cx="720000" cy="571857"/>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5,0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67" name="Скругленный прямоугольник 66"/>
          <p:cNvSpPr/>
          <p:nvPr/>
        </p:nvSpPr>
        <p:spPr>
          <a:xfrm>
            <a:off x="200326" y="4873336"/>
            <a:ext cx="4673523" cy="57185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dirty="0">
                <a:solidFill>
                  <a:schemeClr val="tx1"/>
                </a:solidFill>
                <a:latin typeface="Times New Roman" panose="02020603050405020304" pitchFamily="18" charset="0"/>
                <a:cs typeface="Times New Roman" panose="02020603050405020304" pitchFamily="18" charset="0"/>
              </a:rPr>
              <a:t>Доля экспорта малых и средних предприятий в общем объеме экспорта Чувашской </a:t>
            </a:r>
            <a:r>
              <a:rPr lang="ru-RU" sz="1400" dirty="0" smtClean="0">
                <a:solidFill>
                  <a:schemeClr val="tx1"/>
                </a:solidFill>
                <a:latin typeface="Times New Roman" panose="02020603050405020304" pitchFamily="18" charset="0"/>
                <a:cs typeface="Times New Roman" panose="02020603050405020304" pitchFamily="18" charset="0"/>
              </a:rPr>
              <a:t>Республики, %</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68" name="Полилиния 67"/>
          <p:cNvSpPr/>
          <p:nvPr/>
        </p:nvSpPr>
        <p:spPr>
          <a:xfrm>
            <a:off x="5876630" y="4873336"/>
            <a:ext cx="720000" cy="571856"/>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a:t>
            </a:r>
            <a:endParaRPr lang="ru-RU" sz="1200" b="1" i="0" kern="1200" dirty="0" smtClean="0">
              <a:solidFill>
                <a:schemeClr val="tx1"/>
              </a:solidFill>
              <a:latin typeface="Times New Roman" panose="02020603050405020304" pitchFamily="18" charset="0"/>
              <a:cs typeface="Times New Roman" panose="02020603050405020304" pitchFamily="18" charset="0"/>
            </a:endParaRPr>
          </a:p>
        </p:txBody>
      </p:sp>
      <p:sp>
        <p:nvSpPr>
          <p:cNvPr id="69" name="Полилиния 68"/>
          <p:cNvSpPr/>
          <p:nvPr/>
        </p:nvSpPr>
        <p:spPr>
          <a:xfrm>
            <a:off x="6668718" y="4873336"/>
            <a:ext cx="720000" cy="571856"/>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a:t>
            </a:r>
            <a:endParaRPr lang="ru-RU" sz="1200" b="1" i="0" kern="1200" dirty="0" smtClean="0">
              <a:solidFill>
                <a:schemeClr val="tx1"/>
              </a:solidFill>
              <a:latin typeface="Times New Roman" panose="02020603050405020304" pitchFamily="18" charset="0"/>
              <a:cs typeface="Times New Roman" panose="02020603050405020304" pitchFamily="18" charset="0"/>
            </a:endParaRPr>
          </a:p>
        </p:txBody>
      </p:sp>
      <p:sp>
        <p:nvSpPr>
          <p:cNvPr id="70" name="Полилиния 69"/>
          <p:cNvSpPr/>
          <p:nvPr/>
        </p:nvSpPr>
        <p:spPr>
          <a:xfrm>
            <a:off x="7460806" y="4873336"/>
            <a:ext cx="720000" cy="571856"/>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a:t>
            </a:r>
            <a:endParaRPr lang="ru-RU" sz="1200" b="1" i="0" kern="1200" dirty="0" smtClean="0">
              <a:solidFill>
                <a:schemeClr val="tx1"/>
              </a:solidFill>
              <a:latin typeface="Times New Roman" panose="02020603050405020304" pitchFamily="18" charset="0"/>
              <a:cs typeface="Times New Roman" panose="02020603050405020304" pitchFamily="18" charset="0"/>
            </a:endParaRPr>
          </a:p>
        </p:txBody>
      </p:sp>
      <p:sp>
        <p:nvSpPr>
          <p:cNvPr id="71" name="Полилиния 70"/>
          <p:cNvSpPr/>
          <p:nvPr/>
        </p:nvSpPr>
        <p:spPr>
          <a:xfrm>
            <a:off x="8244408" y="4873336"/>
            <a:ext cx="720000" cy="571856"/>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a:t>
            </a:r>
            <a:endParaRPr lang="ru-RU" sz="1200" b="1" i="0" kern="1200" dirty="0" smtClean="0">
              <a:solidFill>
                <a:schemeClr val="tx1"/>
              </a:solidFill>
              <a:latin typeface="Times New Roman" panose="02020603050405020304" pitchFamily="18" charset="0"/>
              <a:cs typeface="Times New Roman" panose="02020603050405020304" pitchFamily="18" charset="0"/>
            </a:endParaRPr>
          </a:p>
        </p:txBody>
      </p:sp>
      <p:sp>
        <p:nvSpPr>
          <p:cNvPr id="72" name="Полилиния 71"/>
          <p:cNvSpPr/>
          <p:nvPr/>
        </p:nvSpPr>
        <p:spPr>
          <a:xfrm>
            <a:off x="5082296" y="4873335"/>
            <a:ext cx="720000" cy="571857"/>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a:t>
            </a:r>
          </a:p>
        </p:txBody>
      </p:sp>
      <p:sp>
        <p:nvSpPr>
          <p:cNvPr id="73" name="Скругленный прямоугольник 72"/>
          <p:cNvSpPr/>
          <p:nvPr/>
        </p:nvSpPr>
        <p:spPr>
          <a:xfrm>
            <a:off x="186255" y="5517232"/>
            <a:ext cx="4673523" cy="57185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dirty="0">
                <a:solidFill>
                  <a:schemeClr val="tx1"/>
                </a:solidFill>
                <a:latin typeface="Times New Roman" panose="02020603050405020304" pitchFamily="18" charset="0"/>
                <a:cs typeface="Times New Roman" panose="02020603050405020304" pitchFamily="18" charset="0"/>
              </a:rPr>
              <a:t>Количество субъектов </a:t>
            </a:r>
            <a:r>
              <a:rPr lang="ru-RU" sz="1400" dirty="0" smtClean="0">
                <a:solidFill>
                  <a:schemeClr val="tx1"/>
                </a:solidFill>
                <a:latin typeface="Times New Roman" panose="02020603050405020304" pitchFamily="18" charset="0"/>
                <a:cs typeface="Times New Roman" panose="02020603050405020304" pitchFamily="18" charset="0"/>
              </a:rPr>
              <a:t>МСП </a:t>
            </a:r>
            <a:r>
              <a:rPr lang="ru-RU" sz="1400" dirty="0">
                <a:solidFill>
                  <a:schemeClr val="tx1"/>
                </a:solidFill>
                <a:latin typeface="Times New Roman" panose="02020603050405020304" pitchFamily="18" charset="0"/>
                <a:cs typeface="Times New Roman" panose="02020603050405020304" pitchFamily="18" charset="0"/>
              </a:rPr>
              <a:t>и </a:t>
            </a:r>
            <a:r>
              <a:rPr lang="ru-RU" sz="1400" dirty="0" err="1">
                <a:solidFill>
                  <a:schemeClr val="tx1"/>
                </a:solidFill>
                <a:latin typeface="Times New Roman" panose="02020603050405020304" pitchFamily="18" charset="0"/>
                <a:cs typeface="Times New Roman" panose="02020603050405020304" pitchFamily="18" charset="0"/>
              </a:rPr>
              <a:t>самозанятых</a:t>
            </a:r>
            <a:r>
              <a:rPr lang="ru-RU" sz="1400" dirty="0">
                <a:solidFill>
                  <a:schemeClr val="tx1"/>
                </a:solidFill>
                <a:latin typeface="Times New Roman" panose="02020603050405020304" pitchFamily="18" charset="0"/>
                <a:cs typeface="Times New Roman" panose="02020603050405020304" pitchFamily="18" charset="0"/>
              </a:rPr>
              <a:t> граждан, получивших поддержку в рамках регионального проекта </a:t>
            </a:r>
            <a:r>
              <a:rPr lang="ru-RU" sz="1400" dirty="0" smtClean="0">
                <a:solidFill>
                  <a:schemeClr val="tx1"/>
                </a:solidFill>
                <a:latin typeface="Times New Roman" panose="02020603050405020304" pitchFamily="18" charset="0"/>
                <a:cs typeface="Times New Roman" panose="02020603050405020304" pitchFamily="18" charset="0"/>
              </a:rPr>
              <a:t>«Акселерация </a:t>
            </a:r>
            <a:r>
              <a:rPr lang="ru-RU" sz="1400" dirty="0">
                <a:solidFill>
                  <a:schemeClr val="tx1"/>
                </a:solidFill>
                <a:latin typeface="Times New Roman" panose="02020603050405020304" pitchFamily="18" charset="0"/>
                <a:cs typeface="Times New Roman" panose="02020603050405020304" pitchFamily="18" charset="0"/>
              </a:rPr>
              <a:t>субъектов </a:t>
            </a:r>
            <a:r>
              <a:rPr lang="ru-RU" sz="1400" dirty="0" smtClean="0">
                <a:solidFill>
                  <a:schemeClr val="tx1"/>
                </a:solidFill>
                <a:latin typeface="Times New Roman" panose="02020603050405020304" pitchFamily="18" charset="0"/>
                <a:cs typeface="Times New Roman" panose="02020603050405020304" pitchFamily="18" charset="0"/>
              </a:rPr>
              <a:t>МСП», тыс. единиц</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74" name="Полилиния 73"/>
          <p:cNvSpPr/>
          <p:nvPr/>
        </p:nvSpPr>
        <p:spPr>
          <a:xfrm>
            <a:off x="5862559" y="5517232"/>
            <a:ext cx="720000" cy="540000"/>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a:t>
            </a:r>
            <a:endParaRPr lang="ru-RU" sz="1200" b="1" i="0" kern="1200" dirty="0" smtClean="0">
              <a:solidFill>
                <a:schemeClr val="tx1"/>
              </a:solidFill>
              <a:latin typeface="Times New Roman" panose="02020603050405020304" pitchFamily="18" charset="0"/>
              <a:cs typeface="Times New Roman" panose="02020603050405020304" pitchFamily="18" charset="0"/>
            </a:endParaRPr>
          </a:p>
        </p:txBody>
      </p:sp>
      <p:sp>
        <p:nvSpPr>
          <p:cNvPr id="75" name="Полилиния 74"/>
          <p:cNvSpPr/>
          <p:nvPr/>
        </p:nvSpPr>
        <p:spPr>
          <a:xfrm>
            <a:off x="6654647" y="5517232"/>
            <a:ext cx="720000" cy="540000"/>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a:t>
            </a:r>
            <a:endParaRPr lang="ru-RU" sz="1200" b="1" i="0" kern="1200" dirty="0" smtClean="0">
              <a:solidFill>
                <a:schemeClr val="tx1"/>
              </a:solidFill>
              <a:latin typeface="Times New Roman" panose="02020603050405020304" pitchFamily="18" charset="0"/>
              <a:cs typeface="Times New Roman" panose="02020603050405020304" pitchFamily="18" charset="0"/>
            </a:endParaRPr>
          </a:p>
        </p:txBody>
      </p:sp>
      <p:sp>
        <p:nvSpPr>
          <p:cNvPr id="76" name="Полилиния 75"/>
          <p:cNvSpPr/>
          <p:nvPr/>
        </p:nvSpPr>
        <p:spPr>
          <a:xfrm>
            <a:off x="7446735" y="5517232"/>
            <a:ext cx="720000" cy="540000"/>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a:t>
            </a:r>
          </a:p>
        </p:txBody>
      </p:sp>
      <p:sp>
        <p:nvSpPr>
          <p:cNvPr id="77" name="Полилиния 76"/>
          <p:cNvSpPr/>
          <p:nvPr/>
        </p:nvSpPr>
        <p:spPr>
          <a:xfrm>
            <a:off x="8244408" y="5517232"/>
            <a:ext cx="720000" cy="540000"/>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a:t>
            </a:r>
            <a:endParaRPr lang="ru-RU" sz="1200" b="1" i="0" kern="1200" dirty="0" smtClean="0">
              <a:solidFill>
                <a:schemeClr val="tx1"/>
              </a:solidFill>
              <a:latin typeface="Times New Roman" panose="02020603050405020304" pitchFamily="18" charset="0"/>
              <a:cs typeface="Times New Roman" panose="02020603050405020304" pitchFamily="18" charset="0"/>
            </a:endParaRPr>
          </a:p>
        </p:txBody>
      </p:sp>
      <p:sp>
        <p:nvSpPr>
          <p:cNvPr id="78" name="Полилиния 77"/>
          <p:cNvSpPr/>
          <p:nvPr/>
        </p:nvSpPr>
        <p:spPr>
          <a:xfrm>
            <a:off x="5068225" y="5517231"/>
            <a:ext cx="720000" cy="54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187215" y="1791210"/>
            <a:ext cx="2810210" cy="55767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b="1" dirty="0" smtClean="0">
                <a:solidFill>
                  <a:schemeClr val="accent1">
                    <a:lumMod val="50000"/>
                  </a:schemeClr>
                </a:solidFill>
                <a:latin typeface="Times New Roman" panose="02020603050405020304" pitchFamily="18" charset="0"/>
                <a:cs typeface="Times New Roman" panose="02020603050405020304" pitchFamily="18" charset="0"/>
              </a:rPr>
              <a:t>Основные индикаторы</a:t>
            </a:r>
            <a:endParaRPr lang="ru-RU"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Номер слайда 5"/>
          <p:cNvSpPr>
            <a:spLocks noGrp="1"/>
          </p:cNvSpPr>
          <p:nvPr>
            <p:ph type="sldNum" sz="quarter" idx="12"/>
          </p:nvPr>
        </p:nvSpPr>
        <p:spPr/>
        <p:txBody>
          <a:bodyPr/>
          <a:lstStyle/>
          <a:p>
            <a:pPr>
              <a:defRPr/>
            </a:pPr>
            <a:fld id="{667CCBFA-BFB9-4E9F-B6F6-694D72409F22}" type="slidenum">
              <a:rPr lang="ru-RU" smtClean="0"/>
              <a:pPr>
                <a:defRPr/>
              </a:pPr>
              <a:t>79</a:t>
            </a:fld>
            <a:endParaRPr lang="ru-RU" dirty="0"/>
          </a:p>
        </p:txBody>
      </p:sp>
    </p:spTree>
    <p:extLst>
      <p:ext uri="{BB962C8B-B14F-4D97-AF65-F5344CB8AC3E}">
        <p14:creationId xmlns:p14="http://schemas.microsoft.com/office/powerpoint/2010/main" val="36101006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667CCBFA-BFB9-4E9F-B6F6-694D72409F22}" type="slidenum">
              <a:rPr lang="ru-RU" smtClean="0"/>
              <a:pPr>
                <a:defRPr/>
              </a:pPr>
              <a:t>8</a:t>
            </a:fld>
            <a:endParaRPr lang="ru-RU" dirty="0"/>
          </a:p>
        </p:txBody>
      </p:sp>
      <p:sp>
        <p:nvSpPr>
          <p:cNvPr id="11" name="Номер слайда 2"/>
          <p:cNvSpPr txBox="1">
            <a:spLocks/>
          </p:cNvSpPr>
          <p:nvPr/>
        </p:nvSpPr>
        <p:spPr>
          <a:xfrm>
            <a:off x="8748464" y="6308725"/>
            <a:ext cx="395536" cy="412750"/>
          </a:xfrm>
          <a:prstGeom prst="rect">
            <a:avLst/>
          </a:prstGeom>
        </p:spPr>
        <p:txBody>
          <a:bodyPr vert="horz" lIns="91440" tIns="45720" rIns="91440" bIns="45720" rtlCol="0" anchor="ctr"/>
          <a:lstStyle>
            <a:defPPr>
              <a:defRPr lang="ru-RU"/>
            </a:defPPr>
            <a:lvl1pPr algn="r" rtl="0" fontAlgn="auto">
              <a:spcBef>
                <a:spcPts val="0"/>
              </a:spcBef>
              <a:spcAft>
                <a:spcPts val="0"/>
              </a:spcAft>
              <a:defRPr sz="1400" kern="1200" baseline="0">
                <a:solidFill>
                  <a:srgbClr val="A03202"/>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endParaRPr lang="ru-RU" sz="1600" b="1" dirty="0">
              <a:solidFill>
                <a:prstClr val="black"/>
              </a:solidFill>
            </a:endParaRPr>
          </a:p>
        </p:txBody>
      </p:sp>
      <p:graphicFrame>
        <p:nvGraphicFramePr>
          <p:cNvPr id="3" name="Схема 2"/>
          <p:cNvGraphicFramePr/>
          <p:nvPr>
            <p:extLst>
              <p:ext uri="{D42A27DB-BD31-4B8C-83A1-F6EECF244321}">
                <p14:modId xmlns:p14="http://schemas.microsoft.com/office/powerpoint/2010/main" val="2879602495"/>
              </p:ext>
            </p:extLst>
          </p:nvPr>
        </p:nvGraphicFramePr>
        <p:xfrm>
          <a:off x="509906" y="1772816"/>
          <a:ext cx="8136904"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Скругленный прямоугольник 21"/>
          <p:cNvSpPr/>
          <p:nvPr/>
        </p:nvSpPr>
        <p:spPr>
          <a:xfrm>
            <a:off x="1259632" y="836712"/>
            <a:ext cx="6840760" cy="578863"/>
          </a:xfrm>
          <a:prstGeom prst="roundRect">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700" b="1" dirty="0" smtClean="0">
                <a:solidFill>
                  <a:prstClr val="black"/>
                </a:solidFill>
                <a:latin typeface="Times New Roman" panose="02020603050405020304" pitchFamily="18" charset="0"/>
                <a:cs typeface="Times New Roman" panose="02020603050405020304" pitchFamily="18" charset="0"/>
              </a:rPr>
              <a:t>Составление проекта республиканского бюджета Чувашской Республики основывается на:</a:t>
            </a:r>
            <a:endParaRPr lang="ru-RU" sz="1700" b="1" dirty="0">
              <a:solidFill>
                <a:prstClr val="black"/>
              </a:solidFill>
              <a:latin typeface="Times New Roman" panose="02020603050405020304" pitchFamily="18" charset="0"/>
              <a:cs typeface="Times New Roman" panose="02020603050405020304" pitchFamily="18" charset="0"/>
            </a:endParaRPr>
          </a:p>
        </p:txBody>
      </p:sp>
      <p:sp>
        <p:nvSpPr>
          <p:cNvPr id="12" name="Заголовок 1"/>
          <p:cNvSpPr txBox="1">
            <a:spLocks/>
          </p:cNvSpPr>
          <p:nvPr/>
        </p:nvSpPr>
        <p:spPr>
          <a:xfrm>
            <a:off x="259730" y="69850"/>
            <a:ext cx="4572000"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Font typeface="Georgia" pitchFamily="18" charset="0"/>
              <a:buNone/>
            </a:pPr>
            <a:r>
              <a:rPr lang="ru-RU" sz="2400" dirty="0" smtClean="0">
                <a:solidFill>
                  <a:schemeClr val="tx1"/>
                </a:solidFill>
                <a:effectLst/>
                <a:latin typeface="Times New Roman" panose="02020603050405020304" pitchFamily="18" charset="0"/>
                <a:cs typeface="Times New Roman" panose="02020603050405020304" pitchFamily="18" charset="0"/>
              </a:rPr>
              <a:t>Основные термины и понятия</a:t>
            </a:r>
            <a:endParaRPr lang="ru-RU" sz="2400" dirty="0">
              <a:solidFill>
                <a:schemeClr val="tx1"/>
              </a:solidFill>
              <a:effectLst/>
              <a:latin typeface="Times New Roman" panose="02020603050405020304" pitchFamily="18" charset="0"/>
              <a:cs typeface="Times New Roman" panose="02020603050405020304" pitchFamily="18" charset="0"/>
            </a:endParaRP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258299310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black"/>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prstClr val="black"/>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07504" y="6230638"/>
            <a:ext cx="4104456" cy="400110"/>
          </a:xfrm>
          <a:prstGeom prst="rect">
            <a:avLst/>
          </a:prstGeom>
        </p:spPr>
        <p:txBody>
          <a:bodyPr wrap="square">
            <a:spAutoFit/>
          </a:bodyPr>
          <a:lstStyle/>
          <a:p>
            <a:endParaRPr lang="ru-RU" sz="1000" i="1" dirty="0">
              <a:solidFill>
                <a:prstClr val="black"/>
              </a:solidFill>
              <a:latin typeface="Times New Roman" panose="02020603050405020304" pitchFamily="18" charset="0"/>
              <a:cs typeface="Times New Roman" panose="02020603050405020304" pitchFamily="18" charset="0"/>
            </a:endParaRPr>
          </a:p>
          <a:p>
            <a:endParaRPr lang="ru-RU" sz="1000" i="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52337" y="836712"/>
            <a:ext cx="5571791" cy="144016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500" b="1" i="1" dirty="0" smtClean="0">
                <a:solidFill>
                  <a:prstClr val="black"/>
                </a:solidFill>
                <a:latin typeface="Times New Roman" panose="02020603050405020304" pitchFamily="18" charset="0"/>
                <a:cs typeface="Times New Roman" panose="02020603050405020304" pitchFamily="18" charset="0"/>
              </a:rPr>
              <a:t>Цель программы:</a:t>
            </a:r>
            <a:r>
              <a:rPr lang="ru-RU" sz="1500" dirty="0" smtClean="0">
                <a:solidFill>
                  <a:prstClr val="black"/>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pPr>
            <a:r>
              <a:rPr lang="ru-RU" sz="1500" dirty="0">
                <a:solidFill>
                  <a:prstClr val="black"/>
                </a:solidFill>
                <a:latin typeface="Times New Roman" panose="02020603050405020304" pitchFamily="18" charset="0"/>
                <a:cs typeface="Times New Roman" panose="02020603050405020304" pitchFamily="18" charset="0"/>
              </a:rPr>
              <a:t>у</a:t>
            </a:r>
            <a:r>
              <a:rPr lang="ru-RU" sz="1500" dirty="0" smtClean="0">
                <a:solidFill>
                  <a:prstClr val="black"/>
                </a:solidFill>
                <a:latin typeface="Times New Roman" panose="02020603050405020304" pitchFamily="18" charset="0"/>
                <a:cs typeface="Times New Roman" panose="02020603050405020304" pitchFamily="18" charset="0"/>
              </a:rPr>
              <a:t>лучшение жилищных условий граждан в Чувашской Республике путем увеличения объемов ввода жилья и стимулирования спроса на жилье</a:t>
            </a:r>
          </a:p>
        </p:txBody>
      </p:sp>
      <p:graphicFrame>
        <p:nvGraphicFramePr>
          <p:cNvPr id="12" name="Диаграмма 11"/>
          <p:cNvGraphicFramePr>
            <a:graphicFrameLocks/>
          </p:cNvGraphicFramePr>
          <p:nvPr>
            <p:extLst>
              <p:ext uri="{D42A27DB-BD31-4B8C-83A1-F6EECF244321}">
                <p14:modId xmlns:p14="http://schemas.microsoft.com/office/powerpoint/2010/main" val="2464000684"/>
              </p:ext>
            </p:extLst>
          </p:nvPr>
        </p:nvGraphicFramePr>
        <p:xfrm>
          <a:off x="147780" y="3356992"/>
          <a:ext cx="45719" cy="3384376"/>
        </p:xfrm>
        <a:graphic>
          <a:graphicData uri="http://schemas.openxmlformats.org/drawingml/2006/chart">
            <c:chart xmlns:c="http://schemas.openxmlformats.org/drawingml/2006/chart" xmlns:r="http://schemas.openxmlformats.org/officeDocument/2006/relationships" r:id="rId3"/>
          </a:graphicData>
        </a:graphic>
      </p:graphicFrame>
      <p:pic>
        <p:nvPicPr>
          <p:cNvPr id="65" name="Picture 2" descr="T:\Госдолг\АЛЕНА\картинки\70998725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1299" y="698698"/>
            <a:ext cx="3105342" cy="20200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4516" y="2406448"/>
            <a:ext cx="3949543" cy="307777"/>
          </a:xfrm>
          <a:prstGeom prst="rect">
            <a:avLst/>
          </a:prstGeom>
          <a:noFill/>
        </p:spPr>
        <p:txBody>
          <a:bodyPr wrap="none" rtlCol="0">
            <a:spAutoFit/>
          </a:bodyPr>
          <a:lstStyle/>
          <a:p>
            <a:r>
              <a:rPr lang="ru-RU" sz="1400" b="1" dirty="0" smtClean="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endParaRPr lang="ru-RU" sz="14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57" name="Диаграмма 56"/>
          <p:cNvGraphicFramePr>
            <a:graphicFrameLocks/>
          </p:cNvGraphicFramePr>
          <p:nvPr>
            <p:extLst>
              <p:ext uri="{D42A27DB-BD31-4B8C-83A1-F6EECF244321}">
                <p14:modId xmlns:p14="http://schemas.microsoft.com/office/powerpoint/2010/main" val="3892120728"/>
              </p:ext>
            </p:extLst>
          </p:nvPr>
        </p:nvGraphicFramePr>
        <p:xfrm>
          <a:off x="43458" y="2718790"/>
          <a:ext cx="4023020" cy="3511847"/>
        </p:xfrm>
        <a:graphic>
          <a:graphicData uri="http://schemas.openxmlformats.org/drawingml/2006/chart">
            <c:chart xmlns:c="http://schemas.openxmlformats.org/drawingml/2006/chart" xmlns:r="http://schemas.openxmlformats.org/officeDocument/2006/relationships" r:id="rId5"/>
          </a:graphicData>
        </a:graphic>
      </p:graphicFrame>
      <p:sp>
        <p:nvSpPr>
          <p:cNvPr id="3" name="Номер слайда 2"/>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80</a:t>
            </a:fld>
            <a:endParaRPr lang="ru-RU" dirty="0">
              <a:solidFill>
                <a:prstClr val="black"/>
              </a:solidFill>
            </a:endParaRPr>
          </a:p>
        </p:txBody>
      </p:sp>
      <p:sp>
        <p:nvSpPr>
          <p:cNvPr id="59"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7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700" dirty="0" smtClean="0">
                <a:solidFill>
                  <a:prstClr val="black"/>
                </a:solidFill>
                <a:effectLst/>
                <a:latin typeface="Times New Roman" panose="02020603050405020304" pitchFamily="18" charset="0"/>
                <a:cs typeface="Times New Roman" panose="02020603050405020304" pitchFamily="18" charset="0"/>
              </a:rPr>
              <a:t>Республики «Обеспечение граждан в Чувашской Республике доступным и комфортным жильем»</a:t>
            </a:r>
            <a:endParaRPr lang="ru-RU" sz="1700" dirty="0">
              <a:solidFill>
                <a:prstClr val="black"/>
              </a:solidFill>
              <a:effectLst/>
              <a:latin typeface="Times New Roman" panose="02020603050405020304" pitchFamily="18" charset="0"/>
              <a:cs typeface="Times New Roman" panose="02020603050405020304" pitchFamily="18" charset="0"/>
            </a:endParaRPr>
          </a:p>
        </p:txBody>
      </p:sp>
      <p:cxnSp>
        <p:nvCxnSpPr>
          <p:cNvPr id="60" name="Прямая соединительная линия 5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
        <p:nvSpPr>
          <p:cNvPr id="25" name="Полилиния 24"/>
          <p:cNvSpPr/>
          <p:nvPr/>
        </p:nvSpPr>
        <p:spPr>
          <a:xfrm>
            <a:off x="4139953" y="2846918"/>
            <a:ext cx="4839432" cy="393035"/>
          </a:xfrm>
          <a:custGeom>
            <a:avLst/>
            <a:gdLst>
              <a:gd name="connsiteX0" fmla="*/ 0 w 3933156"/>
              <a:gd name="connsiteY0" fmla="*/ 47719 h 477185"/>
              <a:gd name="connsiteX1" fmla="*/ 47719 w 3933156"/>
              <a:gd name="connsiteY1" fmla="*/ 0 h 477185"/>
              <a:gd name="connsiteX2" fmla="*/ 3885438 w 3933156"/>
              <a:gd name="connsiteY2" fmla="*/ 0 h 477185"/>
              <a:gd name="connsiteX3" fmla="*/ 3933157 w 3933156"/>
              <a:gd name="connsiteY3" fmla="*/ 47719 h 477185"/>
              <a:gd name="connsiteX4" fmla="*/ 3933156 w 3933156"/>
              <a:gd name="connsiteY4" fmla="*/ 429467 h 477185"/>
              <a:gd name="connsiteX5" fmla="*/ 3885437 w 3933156"/>
              <a:gd name="connsiteY5" fmla="*/ 477186 h 477185"/>
              <a:gd name="connsiteX6" fmla="*/ 47719 w 3933156"/>
              <a:gd name="connsiteY6" fmla="*/ 477185 h 477185"/>
              <a:gd name="connsiteX7" fmla="*/ 0 w 3933156"/>
              <a:gd name="connsiteY7" fmla="*/ 429466 h 477185"/>
              <a:gd name="connsiteX8" fmla="*/ 0 w 3933156"/>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156" h="477185">
                <a:moveTo>
                  <a:pt x="0" y="47719"/>
                </a:moveTo>
                <a:cubicBezTo>
                  <a:pt x="0" y="21365"/>
                  <a:pt x="21365" y="0"/>
                  <a:pt x="47719" y="0"/>
                </a:cubicBezTo>
                <a:lnTo>
                  <a:pt x="3885438" y="0"/>
                </a:lnTo>
                <a:cubicBezTo>
                  <a:pt x="3911792" y="0"/>
                  <a:pt x="3933157" y="21365"/>
                  <a:pt x="3933157" y="47719"/>
                </a:cubicBezTo>
                <a:cubicBezTo>
                  <a:pt x="3933157" y="174968"/>
                  <a:pt x="3933156" y="302218"/>
                  <a:pt x="3933156" y="429467"/>
                </a:cubicBezTo>
                <a:cubicBezTo>
                  <a:pt x="3933156" y="455821"/>
                  <a:pt x="3911791" y="477186"/>
                  <a:pt x="3885437"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500" b="1" i="1" dirty="0" smtClean="0">
                <a:solidFill>
                  <a:prstClr val="black"/>
                </a:solidFill>
                <a:latin typeface="Times New Roman" panose="02020603050405020304" pitchFamily="18" charset="0"/>
                <a:cs typeface="Times New Roman" panose="02020603050405020304" pitchFamily="18" charset="0"/>
              </a:rPr>
              <a:t>Расходы в разрезе подпрограмм в 20</a:t>
            </a:r>
            <a:r>
              <a:rPr lang="en-US" sz="1500" b="1" i="1" dirty="0" smtClean="0">
                <a:solidFill>
                  <a:prstClr val="black"/>
                </a:solidFill>
                <a:latin typeface="Times New Roman" panose="02020603050405020304" pitchFamily="18" charset="0"/>
                <a:cs typeface="Times New Roman" panose="02020603050405020304" pitchFamily="18" charset="0"/>
              </a:rPr>
              <a:t>21</a:t>
            </a:r>
            <a:r>
              <a:rPr lang="ru-RU" sz="1500" b="1" i="1" dirty="0" smtClean="0">
                <a:solidFill>
                  <a:prstClr val="black"/>
                </a:solidFill>
                <a:latin typeface="Times New Roman" panose="02020603050405020304" pitchFamily="18" charset="0"/>
                <a:cs typeface="Times New Roman" panose="02020603050405020304" pitchFamily="18" charset="0"/>
              </a:rPr>
              <a:t> году, млн. руб.</a:t>
            </a:r>
          </a:p>
        </p:txBody>
      </p:sp>
      <p:sp>
        <p:nvSpPr>
          <p:cNvPr id="26" name="Полилиния 25"/>
          <p:cNvSpPr/>
          <p:nvPr/>
        </p:nvSpPr>
        <p:spPr>
          <a:xfrm>
            <a:off x="4139951" y="3780446"/>
            <a:ext cx="3024335" cy="440642"/>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prstClr val="black"/>
                </a:solidFill>
                <a:latin typeface="Times New Roman" panose="02020603050405020304" pitchFamily="18" charset="0"/>
                <a:cs typeface="Times New Roman" panose="02020603050405020304" pitchFamily="18" charset="0"/>
              </a:rPr>
              <a:t>Государственная поддержка строительства жилья в Чувашской Республике </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4139953" y="5265256"/>
            <a:ext cx="3024335" cy="468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a:solidFill>
                  <a:prstClr val="black"/>
                </a:solidFill>
                <a:latin typeface="Times New Roman" panose="02020603050405020304" pitchFamily="18" charset="0"/>
                <a:cs typeface="Times New Roman" panose="02020603050405020304" pitchFamily="18" charset="0"/>
              </a:rPr>
              <a:t>Обеспечение реализации государственной программы Чувашской Республики</a:t>
            </a:r>
          </a:p>
        </p:txBody>
      </p:sp>
      <p:sp>
        <p:nvSpPr>
          <p:cNvPr id="38" name="Полилиния 37"/>
          <p:cNvSpPr/>
          <p:nvPr/>
        </p:nvSpPr>
        <p:spPr>
          <a:xfrm>
            <a:off x="4139952" y="4334678"/>
            <a:ext cx="3024336" cy="822513"/>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a:solidFill>
                  <a:prstClr val="black"/>
                </a:solidFill>
                <a:latin typeface="Times New Roman" panose="02020603050405020304" pitchFamily="18" charset="0"/>
                <a:cs typeface="Times New Roman" panose="02020603050405020304" pitchFamily="18" charset="0"/>
              </a:rPr>
              <a:t>Обеспечение жилыми помещениями детей-сирот и детей, оставшихся без попечения родителей, лиц из числа детей-сирот и детей, оставшихся без попечения родителей</a:t>
            </a:r>
          </a:p>
        </p:txBody>
      </p:sp>
      <p:sp>
        <p:nvSpPr>
          <p:cNvPr id="36" name="Полилиния 35"/>
          <p:cNvSpPr/>
          <p:nvPr/>
        </p:nvSpPr>
        <p:spPr>
          <a:xfrm>
            <a:off x="8172487" y="3780447"/>
            <a:ext cx="792000" cy="440641"/>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en-US" sz="1300" dirty="0" smtClean="0">
                <a:solidFill>
                  <a:prstClr val="black"/>
                </a:solidFill>
                <a:latin typeface="Times New Roman" panose="02020603050405020304" pitchFamily="18" charset="0"/>
                <a:cs typeface="Times New Roman" panose="02020603050405020304" pitchFamily="18" charset="0"/>
              </a:rPr>
              <a:t>1 619,3</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37" name="Полилиния 36"/>
          <p:cNvSpPr/>
          <p:nvPr/>
        </p:nvSpPr>
        <p:spPr>
          <a:xfrm>
            <a:off x="8172487" y="4344907"/>
            <a:ext cx="792000" cy="822512"/>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en-US" sz="1300" dirty="0" smtClean="0">
                <a:solidFill>
                  <a:prstClr val="black"/>
                </a:solidFill>
                <a:latin typeface="Times New Roman" panose="02020603050405020304" pitchFamily="18" charset="0"/>
                <a:cs typeface="Times New Roman" panose="02020603050405020304" pitchFamily="18" charset="0"/>
              </a:rPr>
              <a:t>393,9</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8172487" y="5265256"/>
            <a:ext cx="792000" cy="468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dirty="0" smtClean="0">
                <a:solidFill>
                  <a:prstClr val="black"/>
                </a:solidFill>
                <a:latin typeface="Times New Roman" panose="02020603050405020304" pitchFamily="18" charset="0"/>
                <a:cs typeface="Times New Roman" panose="02020603050405020304" pitchFamily="18" charset="0"/>
              </a:rPr>
              <a:t>75,3</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70" name="Скругленный прямоугольник 69"/>
          <p:cNvSpPr/>
          <p:nvPr/>
        </p:nvSpPr>
        <p:spPr>
          <a:xfrm>
            <a:off x="4139952" y="3309193"/>
            <a:ext cx="3024335" cy="37268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a:effectLst>
            <a:outerShdw blurRad="50800" dist="38100" dir="5400000" algn="t"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500" b="1" dirty="0" smtClean="0">
                <a:solidFill>
                  <a:prstClr val="black"/>
                </a:solidFill>
                <a:latin typeface="Times New Roman" panose="02020603050405020304" pitchFamily="18" charset="0"/>
                <a:cs typeface="Times New Roman" panose="02020603050405020304" pitchFamily="18" charset="0"/>
              </a:rPr>
              <a:t>Подпрограмма</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68" name="Скругленный прямоугольник 67"/>
          <p:cNvSpPr/>
          <p:nvPr/>
        </p:nvSpPr>
        <p:spPr>
          <a:xfrm>
            <a:off x="8172487" y="3309193"/>
            <a:ext cx="792000" cy="37268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500" b="1" dirty="0">
                <a:solidFill>
                  <a:prstClr val="black"/>
                </a:solidFill>
                <a:latin typeface="Times New Roman" panose="02020603050405020304" pitchFamily="18" charset="0"/>
                <a:cs typeface="Times New Roman" panose="02020603050405020304" pitchFamily="18" charset="0"/>
              </a:rPr>
              <a:t>Ф</a:t>
            </a:r>
            <a:r>
              <a:rPr lang="ru-RU" sz="1500" b="1" dirty="0" smtClean="0">
                <a:solidFill>
                  <a:prstClr val="black"/>
                </a:solidFill>
                <a:latin typeface="Times New Roman" panose="02020603050405020304" pitchFamily="18" charset="0"/>
                <a:cs typeface="Times New Roman" panose="02020603050405020304" pitchFamily="18" charset="0"/>
              </a:rPr>
              <a:t>акт</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73" name="Полилиния 72"/>
          <p:cNvSpPr/>
          <p:nvPr/>
        </p:nvSpPr>
        <p:spPr>
          <a:xfrm>
            <a:off x="7308391" y="3780447"/>
            <a:ext cx="792000" cy="440641"/>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en-US" sz="1250" dirty="0" smtClean="0">
                <a:solidFill>
                  <a:prstClr val="black"/>
                </a:solidFill>
                <a:latin typeface="Times New Roman" panose="02020603050405020304" pitchFamily="18" charset="0"/>
                <a:cs typeface="Times New Roman" panose="02020603050405020304" pitchFamily="18" charset="0"/>
              </a:rPr>
              <a:t>1 743,2</a:t>
            </a:r>
            <a:endParaRPr lang="ru-RU" sz="1250" dirty="0">
              <a:solidFill>
                <a:prstClr val="black"/>
              </a:solidFill>
              <a:latin typeface="Times New Roman" panose="02020603050405020304" pitchFamily="18" charset="0"/>
              <a:cs typeface="Times New Roman" panose="02020603050405020304" pitchFamily="18" charset="0"/>
            </a:endParaRPr>
          </a:p>
        </p:txBody>
      </p:sp>
      <p:sp>
        <p:nvSpPr>
          <p:cNvPr id="74" name="Полилиния 73"/>
          <p:cNvSpPr/>
          <p:nvPr/>
        </p:nvSpPr>
        <p:spPr>
          <a:xfrm>
            <a:off x="7308391" y="5259860"/>
            <a:ext cx="792000" cy="468000"/>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dirty="0" smtClean="0">
                <a:solidFill>
                  <a:prstClr val="black"/>
                </a:solidFill>
                <a:latin typeface="Times New Roman" panose="02020603050405020304" pitchFamily="18" charset="0"/>
                <a:cs typeface="Times New Roman" panose="02020603050405020304" pitchFamily="18" charset="0"/>
              </a:rPr>
              <a:t>75,6</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83" name="Скругленный прямоугольник 82"/>
          <p:cNvSpPr/>
          <p:nvPr/>
        </p:nvSpPr>
        <p:spPr>
          <a:xfrm>
            <a:off x="7308391" y="3309193"/>
            <a:ext cx="792000" cy="37268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500" b="1" dirty="0" smtClean="0">
                <a:solidFill>
                  <a:prstClr val="black"/>
                </a:solidFill>
                <a:latin typeface="Times New Roman" panose="02020603050405020304" pitchFamily="18" charset="0"/>
                <a:cs typeface="Times New Roman" panose="02020603050405020304" pitchFamily="18" charset="0"/>
              </a:rPr>
              <a:t>План</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7308391" y="4334679"/>
            <a:ext cx="792000" cy="822511"/>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en-US" sz="1300" dirty="0" smtClean="0">
                <a:solidFill>
                  <a:prstClr val="black"/>
                </a:solidFill>
                <a:latin typeface="Times New Roman" panose="02020603050405020304" pitchFamily="18" charset="0"/>
                <a:cs typeface="Times New Roman" panose="02020603050405020304" pitchFamily="18" charset="0"/>
              </a:rPr>
              <a:t>401,7</a:t>
            </a:r>
            <a:endParaRPr lang="ru-RU" sz="13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906805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лилиния 6"/>
          <p:cNvSpPr/>
          <p:nvPr/>
        </p:nvSpPr>
        <p:spPr>
          <a:xfrm>
            <a:off x="4932040" y="1052736"/>
            <a:ext cx="3973852" cy="836382"/>
          </a:xfrm>
          <a:custGeom>
            <a:avLst/>
            <a:gdLst>
              <a:gd name="connsiteX0" fmla="*/ 0 w 3902419"/>
              <a:gd name="connsiteY0" fmla="*/ 91715 h 917152"/>
              <a:gd name="connsiteX1" fmla="*/ 91715 w 3902419"/>
              <a:gd name="connsiteY1" fmla="*/ 0 h 917152"/>
              <a:gd name="connsiteX2" fmla="*/ 3810704 w 3902419"/>
              <a:gd name="connsiteY2" fmla="*/ 0 h 917152"/>
              <a:gd name="connsiteX3" fmla="*/ 3902419 w 3902419"/>
              <a:gd name="connsiteY3" fmla="*/ 91715 h 917152"/>
              <a:gd name="connsiteX4" fmla="*/ 3902419 w 3902419"/>
              <a:gd name="connsiteY4" fmla="*/ 825437 h 917152"/>
              <a:gd name="connsiteX5" fmla="*/ 3810704 w 3902419"/>
              <a:gd name="connsiteY5" fmla="*/ 917152 h 917152"/>
              <a:gd name="connsiteX6" fmla="*/ 91715 w 3902419"/>
              <a:gd name="connsiteY6" fmla="*/ 917152 h 917152"/>
              <a:gd name="connsiteX7" fmla="*/ 0 w 3902419"/>
              <a:gd name="connsiteY7" fmla="*/ 825437 h 917152"/>
              <a:gd name="connsiteX8" fmla="*/ 0 w 3902419"/>
              <a:gd name="connsiteY8" fmla="*/ 91715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2419" h="917152">
                <a:moveTo>
                  <a:pt x="0" y="91715"/>
                </a:moveTo>
                <a:cubicBezTo>
                  <a:pt x="0" y="41062"/>
                  <a:pt x="41062" y="0"/>
                  <a:pt x="91715" y="0"/>
                </a:cubicBezTo>
                <a:lnTo>
                  <a:pt x="3810704" y="0"/>
                </a:lnTo>
                <a:cubicBezTo>
                  <a:pt x="3861357" y="0"/>
                  <a:pt x="3902419" y="41062"/>
                  <a:pt x="3902419" y="91715"/>
                </a:cubicBezTo>
                <a:lnTo>
                  <a:pt x="3902419" y="825437"/>
                </a:lnTo>
                <a:cubicBezTo>
                  <a:pt x="3902419" y="876090"/>
                  <a:pt x="3861357" y="917152"/>
                  <a:pt x="3810704" y="917152"/>
                </a:cubicBezTo>
                <a:lnTo>
                  <a:pt x="91715" y="917152"/>
                </a:lnTo>
                <a:cubicBezTo>
                  <a:pt x="41062" y="917152"/>
                  <a:pt x="0" y="876090"/>
                  <a:pt x="0" y="825437"/>
                </a:cubicBezTo>
                <a:lnTo>
                  <a:pt x="0" y="91715"/>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80202" tIns="80202" rIns="80202" bIns="80202" numCol="1" spcCol="1270" anchor="ctr" anchorCtr="0">
            <a:noAutofit/>
          </a:bodyPr>
          <a:lstStyle/>
          <a:p>
            <a:pPr algn="ctr" defTabSz="622300">
              <a:lnSpc>
                <a:spcPct val="90000"/>
              </a:lnSpc>
              <a:spcAft>
                <a:spcPct val="35000"/>
              </a:spcAft>
            </a:pPr>
            <a:r>
              <a:rPr lang="ru-RU" sz="1400" b="1" dirty="0" smtClean="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dirty="0">
              <a:solidFill>
                <a:srgbClr val="4E67C8">
                  <a:lumMod val="50000"/>
                </a:srgbClr>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4932040" y="2132856"/>
            <a:ext cx="789320" cy="503161"/>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defTabSz="622300">
              <a:lnSpc>
                <a:spcPct val="90000"/>
              </a:lnSpc>
            </a:pPr>
            <a:r>
              <a:rPr lang="ru-RU" sz="1350" b="1" dirty="0" smtClean="0">
                <a:solidFill>
                  <a:prstClr val="black"/>
                </a:solidFill>
                <a:latin typeface="Times New Roman" panose="02020603050405020304" pitchFamily="18" charset="0"/>
                <a:cs typeface="Times New Roman" panose="02020603050405020304" pitchFamily="18" charset="0"/>
              </a:rPr>
              <a:t>2021</a:t>
            </a:r>
            <a:endParaRPr lang="ru-RU" sz="1350" b="1" dirty="0">
              <a:solidFill>
                <a:prstClr val="black"/>
              </a:solidFill>
              <a:latin typeface="Times New Roman" panose="02020603050405020304" pitchFamily="18" charset="0"/>
              <a:cs typeface="Times New Roman" panose="02020603050405020304" pitchFamily="18" charset="0"/>
            </a:endParaRPr>
          </a:p>
          <a:p>
            <a:pPr algn="ctr" defTabSz="622300">
              <a:lnSpc>
                <a:spcPct val="90000"/>
              </a:lnSpc>
            </a:pPr>
            <a:r>
              <a:rPr lang="ru-RU" sz="1350" b="1" dirty="0">
                <a:solidFill>
                  <a:prstClr val="black"/>
                </a:solidFill>
                <a:latin typeface="Times New Roman" panose="02020603050405020304" pitchFamily="18" charset="0"/>
                <a:cs typeface="Times New Roman" panose="02020603050405020304" pitchFamily="18" charset="0"/>
              </a:rPr>
              <a:t>план</a:t>
            </a:r>
          </a:p>
        </p:txBody>
      </p:sp>
      <p:sp>
        <p:nvSpPr>
          <p:cNvPr id="28" name="Полилиния 27"/>
          <p:cNvSpPr/>
          <p:nvPr/>
        </p:nvSpPr>
        <p:spPr>
          <a:xfrm>
            <a:off x="4932040" y="2718960"/>
            <a:ext cx="789320" cy="384347"/>
          </a:xfrm>
          <a:custGeom>
            <a:avLst/>
            <a:gdLst>
              <a:gd name="connsiteX0" fmla="*/ 0 w 481076"/>
              <a:gd name="connsiteY0" fmla="*/ 46765 h 467646"/>
              <a:gd name="connsiteX1" fmla="*/ 46765 w 481076"/>
              <a:gd name="connsiteY1" fmla="*/ 0 h 467646"/>
              <a:gd name="connsiteX2" fmla="*/ 434311 w 481076"/>
              <a:gd name="connsiteY2" fmla="*/ 0 h 467646"/>
              <a:gd name="connsiteX3" fmla="*/ 481076 w 481076"/>
              <a:gd name="connsiteY3" fmla="*/ 46765 h 467646"/>
              <a:gd name="connsiteX4" fmla="*/ 481076 w 481076"/>
              <a:gd name="connsiteY4" fmla="*/ 420881 h 467646"/>
              <a:gd name="connsiteX5" fmla="*/ 434311 w 481076"/>
              <a:gd name="connsiteY5" fmla="*/ 467646 h 467646"/>
              <a:gd name="connsiteX6" fmla="*/ 46765 w 481076"/>
              <a:gd name="connsiteY6" fmla="*/ 467646 h 467646"/>
              <a:gd name="connsiteX7" fmla="*/ 0 w 481076"/>
              <a:gd name="connsiteY7" fmla="*/ 420881 h 467646"/>
              <a:gd name="connsiteX8" fmla="*/ 0 w 481076"/>
              <a:gd name="connsiteY8" fmla="*/ 46765 h 467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076" h="467646">
                <a:moveTo>
                  <a:pt x="0" y="46765"/>
                </a:moveTo>
                <a:cubicBezTo>
                  <a:pt x="0" y="20937"/>
                  <a:pt x="20937" y="0"/>
                  <a:pt x="46765" y="0"/>
                </a:cubicBezTo>
                <a:lnTo>
                  <a:pt x="434311" y="0"/>
                </a:lnTo>
                <a:cubicBezTo>
                  <a:pt x="460139" y="0"/>
                  <a:pt x="481076" y="20937"/>
                  <a:pt x="481076" y="46765"/>
                </a:cubicBezTo>
                <a:lnTo>
                  <a:pt x="481076" y="420881"/>
                </a:lnTo>
                <a:cubicBezTo>
                  <a:pt x="481076" y="446709"/>
                  <a:pt x="460139" y="467646"/>
                  <a:pt x="434311" y="467646"/>
                </a:cubicBezTo>
                <a:lnTo>
                  <a:pt x="46765" y="467646"/>
                </a:lnTo>
                <a:cubicBezTo>
                  <a:pt x="20937" y="467646"/>
                  <a:pt x="0" y="446709"/>
                  <a:pt x="0" y="420881"/>
                </a:cubicBezTo>
                <a:lnTo>
                  <a:pt x="0" y="46765"/>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716</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4932040" y="3644129"/>
            <a:ext cx="789320" cy="379772"/>
          </a:xfrm>
          <a:custGeom>
            <a:avLst/>
            <a:gdLst>
              <a:gd name="connsiteX0" fmla="*/ 0 w 473035"/>
              <a:gd name="connsiteY0" fmla="*/ 47304 h 479881"/>
              <a:gd name="connsiteX1" fmla="*/ 47304 w 473035"/>
              <a:gd name="connsiteY1" fmla="*/ 0 h 479881"/>
              <a:gd name="connsiteX2" fmla="*/ 425732 w 473035"/>
              <a:gd name="connsiteY2" fmla="*/ 0 h 479881"/>
              <a:gd name="connsiteX3" fmla="*/ 473036 w 473035"/>
              <a:gd name="connsiteY3" fmla="*/ 47304 h 479881"/>
              <a:gd name="connsiteX4" fmla="*/ 473035 w 473035"/>
              <a:gd name="connsiteY4" fmla="*/ 432578 h 479881"/>
              <a:gd name="connsiteX5" fmla="*/ 425731 w 473035"/>
              <a:gd name="connsiteY5" fmla="*/ 479882 h 479881"/>
              <a:gd name="connsiteX6" fmla="*/ 47304 w 473035"/>
              <a:gd name="connsiteY6" fmla="*/ 479881 h 479881"/>
              <a:gd name="connsiteX7" fmla="*/ 0 w 473035"/>
              <a:gd name="connsiteY7" fmla="*/ 432577 h 479881"/>
              <a:gd name="connsiteX8" fmla="*/ 0 w 473035"/>
              <a:gd name="connsiteY8" fmla="*/ 47304 h 47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479881">
                <a:moveTo>
                  <a:pt x="0" y="47304"/>
                </a:moveTo>
                <a:cubicBezTo>
                  <a:pt x="0" y="21179"/>
                  <a:pt x="21179" y="0"/>
                  <a:pt x="47304" y="0"/>
                </a:cubicBezTo>
                <a:lnTo>
                  <a:pt x="425732" y="0"/>
                </a:lnTo>
                <a:cubicBezTo>
                  <a:pt x="451857" y="0"/>
                  <a:pt x="473036" y="21179"/>
                  <a:pt x="473036" y="47304"/>
                </a:cubicBezTo>
                <a:cubicBezTo>
                  <a:pt x="473036" y="175729"/>
                  <a:pt x="473035" y="304153"/>
                  <a:pt x="473035" y="432578"/>
                </a:cubicBezTo>
                <a:cubicBezTo>
                  <a:pt x="473035" y="458703"/>
                  <a:pt x="451856" y="479882"/>
                  <a:pt x="425731" y="479882"/>
                </a:cubicBezTo>
                <a:lnTo>
                  <a:pt x="47304" y="479881"/>
                </a:lnTo>
                <a:cubicBezTo>
                  <a:pt x="21179" y="479881"/>
                  <a:pt x="0" y="458702"/>
                  <a:pt x="0" y="432577"/>
                </a:cubicBezTo>
                <a:lnTo>
                  <a:pt x="0" y="47304"/>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648</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5828744" y="2126136"/>
            <a:ext cx="734044" cy="509882"/>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algn="ctr" defTabSz="622300">
              <a:lnSpc>
                <a:spcPct val="90000"/>
              </a:lnSpc>
            </a:pPr>
            <a:r>
              <a:rPr lang="ru-RU" sz="1350" b="1" dirty="0" smtClean="0">
                <a:solidFill>
                  <a:prstClr val="black"/>
                </a:solidFill>
                <a:latin typeface="Times New Roman" panose="02020603050405020304" pitchFamily="18" charset="0"/>
                <a:cs typeface="Times New Roman" panose="02020603050405020304" pitchFamily="18" charset="0"/>
              </a:rPr>
              <a:t>2021</a:t>
            </a:r>
            <a:endParaRPr lang="ru-RU" sz="1350" b="1" dirty="0">
              <a:solidFill>
                <a:prstClr val="black"/>
              </a:solidFill>
              <a:latin typeface="Times New Roman" panose="02020603050405020304" pitchFamily="18" charset="0"/>
              <a:cs typeface="Times New Roman" panose="02020603050405020304" pitchFamily="18" charset="0"/>
            </a:endParaRPr>
          </a:p>
          <a:p>
            <a:pPr algn="ctr" defTabSz="622300">
              <a:lnSpc>
                <a:spcPct val="90000"/>
              </a:lnSpc>
            </a:pPr>
            <a:r>
              <a:rPr lang="ru-RU" sz="1350" b="1" dirty="0">
                <a:solidFill>
                  <a:prstClr val="black"/>
                </a:solidFill>
                <a:latin typeface="Times New Roman" panose="02020603050405020304" pitchFamily="18" charset="0"/>
                <a:cs typeface="Times New Roman" panose="02020603050405020304" pitchFamily="18" charset="0"/>
              </a:rPr>
              <a:t>факт</a:t>
            </a:r>
          </a:p>
        </p:txBody>
      </p:sp>
      <p:sp>
        <p:nvSpPr>
          <p:cNvPr id="39" name="Полилиния 38"/>
          <p:cNvSpPr/>
          <p:nvPr/>
        </p:nvSpPr>
        <p:spPr>
          <a:xfrm>
            <a:off x="5828744" y="2718960"/>
            <a:ext cx="734043" cy="384347"/>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7" tIns="54477" rIns="54477" bIns="54477" numCol="1" spcCol="1270" anchor="ctr" anchorCtr="0">
            <a:noAutofit/>
          </a:bodyPr>
          <a:lstStyle/>
          <a:p>
            <a:pPr algn="ctr" defTabSz="488950">
              <a:lnSpc>
                <a:spcPct val="90000"/>
              </a:lnSpc>
              <a:spcAft>
                <a:spcPct val="35000"/>
              </a:spcAft>
            </a:pPr>
            <a:r>
              <a:rPr lang="ru-RU" sz="1300" b="1" dirty="0">
                <a:solidFill>
                  <a:prstClr val="black"/>
                </a:solidFill>
                <a:latin typeface="Times New Roman" panose="02020603050405020304" pitchFamily="18" charset="0"/>
                <a:cs typeface="Times New Roman" panose="02020603050405020304" pitchFamily="18" charset="0"/>
              </a:rPr>
              <a:t>716,7</a:t>
            </a:r>
          </a:p>
        </p:txBody>
      </p:sp>
      <p:sp>
        <p:nvSpPr>
          <p:cNvPr id="42" name="Полилиния 41"/>
          <p:cNvSpPr/>
          <p:nvPr/>
        </p:nvSpPr>
        <p:spPr>
          <a:xfrm>
            <a:off x="5828744" y="3644129"/>
            <a:ext cx="734043" cy="379772"/>
          </a:xfrm>
          <a:custGeom>
            <a:avLst/>
            <a:gdLst>
              <a:gd name="connsiteX0" fmla="*/ 0 w 473035"/>
              <a:gd name="connsiteY0" fmla="*/ 47304 h 500150"/>
              <a:gd name="connsiteX1" fmla="*/ 47304 w 473035"/>
              <a:gd name="connsiteY1" fmla="*/ 0 h 500150"/>
              <a:gd name="connsiteX2" fmla="*/ 425732 w 473035"/>
              <a:gd name="connsiteY2" fmla="*/ 0 h 500150"/>
              <a:gd name="connsiteX3" fmla="*/ 473036 w 473035"/>
              <a:gd name="connsiteY3" fmla="*/ 47304 h 500150"/>
              <a:gd name="connsiteX4" fmla="*/ 473035 w 473035"/>
              <a:gd name="connsiteY4" fmla="*/ 452847 h 500150"/>
              <a:gd name="connsiteX5" fmla="*/ 425731 w 473035"/>
              <a:gd name="connsiteY5" fmla="*/ 500151 h 500150"/>
              <a:gd name="connsiteX6" fmla="*/ 47304 w 473035"/>
              <a:gd name="connsiteY6" fmla="*/ 500150 h 500150"/>
              <a:gd name="connsiteX7" fmla="*/ 0 w 473035"/>
              <a:gd name="connsiteY7" fmla="*/ 452846 h 500150"/>
              <a:gd name="connsiteX8" fmla="*/ 0 w 473035"/>
              <a:gd name="connsiteY8" fmla="*/ 47304 h 5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500150">
                <a:moveTo>
                  <a:pt x="0" y="47304"/>
                </a:moveTo>
                <a:cubicBezTo>
                  <a:pt x="0" y="21179"/>
                  <a:pt x="21179" y="0"/>
                  <a:pt x="47304" y="0"/>
                </a:cubicBezTo>
                <a:lnTo>
                  <a:pt x="425732" y="0"/>
                </a:lnTo>
                <a:cubicBezTo>
                  <a:pt x="451857" y="0"/>
                  <a:pt x="473036" y="21179"/>
                  <a:pt x="473036" y="47304"/>
                </a:cubicBezTo>
                <a:cubicBezTo>
                  <a:pt x="473036" y="182485"/>
                  <a:pt x="473035" y="317666"/>
                  <a:pt x="473035" y="452847"/>
                </a:cubicBezTo>
                <a:cubicBezTo>
                  <a:pt x="473035" y="478972"/>
                  <a:pt x="451856" y="500151"/>
                  <a:pt x="425731" y="500151"/>
                </a:cubicBezTo>
                <a:lnTo>
                  <a:pt x="47304" y="500150"/>
                </a:lnTo>
                <a:cubicBezTo>
                  <a:pt x="21179" y="500150"/>
                  <a:pt x="0" y="478971"/>
                  <a:pt x="0" y="452846"/>
                </a:cubicBezTo>
                <a:lnTo>
                  <a:pt x="0" y="47304"/>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5765" tIns="55765" rIns="55765" bIns="55765" numCol="1" spcCol="1270" anchor="ctr" anchorCtr="0">
            <a:noAutofit/>
          </a:bodyPr>
          <a:lstStyle/>
          <a:p>
            <a:pPr algn="ctr" defTabSz="488950">
              <a:lnSpc>
                <a:spcPct val="90000"/>
              </a:lnSpc>
              <a:spcAft>
                <a:spcPct val="35000"/>
              </a:spcAft>
            </a:pPr>
            <a:r>
              <a:rPr lang="ru-RU" sz="1300" b="1" dirty="0">
                <a:solidFill>
                  <a:prstClr val="black"/>
                </a:solidFill>
                <a:latin typeface="Times New Roman" panose="02020603050405020304" pitchFamily="18" charset="0"/>
                <a:cs typeface="Times New Roman" panose="02020603050405020304" pitchFamily="18" charset="0"/>
              </a:rPr>
              <a:t>662</a:t>
            </a:r>
          </a:p>
        </p:txBody>
      </p:sp>
      <p:sp>
        <p:nvSpPr>
          <p:cNvPr id="43" name="Полилиния 42"/>
          <p:cNvSpPr/>
          <p:nvPr/>
        </p:nvSpPr>
        <p:spPr>
          <a:xfrm>
            <a:off x="5828478" y="4097139"/>
            <a:ext cx="734310" cy="397711"/>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45 493,0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6645692" y="2126136"/>
            <a:ext cx="734770" cy="509882"/>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6642343" y="2718960"/>
            <a:ext cx="735974" cy="384347"/>
          </a:xfrm>
          <a:custGeom>
            <a:avLst/>
            <a:gdLst>
              <a:gd name="connsiteX0" fmla="*/ 0 w 499638"/>
              <a:gd name="connsiteY0" fmla="*/ 42909 h 429089"/>
              <a:gd name="connsiteX1" fmla="*/ 42909 w 499638"/>
              <a:gd name="connsiteY1" fmla="*/ 0 h 429089"/>
              <a:gd name="connsiteX2" fmla="*/ 456729 w 499638"/>
              <a:gd name="connsiteY2" fmla="*/ 0 h 429089"/>
              <a:gd name="connsiteX3" fmla="*/ 499638 w 499638"/>
              <a:gd name="connsiteY3" fmla="*/ 42909 h 429089"/>
              <a:gd name="connsiteX4" fmla="*/ 499638 w 499638"/>
              <a:gd name="connsiteY4" fmla="*/ 386180 h 429089"/>
              <a:gd name="connsiteX5" fmla="*/ 456729 w 499638"/>
              <a:gd name="connsiteY5" fmla="*/ 429089 h 429089"/>
              <a:gd name="connsiteX6" fmla="*/ 42909 w 499638"/>
              <a:gd name="connsiteY6" fmla="*/ 429089 h 429089"/>
              <a:gd name="connsiteX7" fmla="*/ 0 w 499638"/>
              <a:gd name="connsiteY7" fmla="*/ 386180 h 429089"/>
              <a:gd name="connsiteX8" fmla="*/ 0 w 499638"/>
              <a:gd name="connsiteY8" fmla="*/ 42909 h 42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9">
                <a:moveTo>
                  <a:pt x="0" y="42909"/>
                </a:moveTo>
                <a:cubicBezTo>
                  <a:pt x="0" y="19211"/>
                  <a:pt x="19211" y="0"/>
                  <a:pt x="42909" y="0"/>
                </a:cubicBezTo>
                <a:lnTo>
                  <a:pt x="456729" y="0"/>
                </a:lnTo>
                <a:cubicBezTo>
                  <a:pt x="480427" y="0"/>
                  <a:pt x="499638" y="19211"/>
                  <a:pt x="499638" y="42909"/>
                </a:cubicBezTo>
                <a:lnTo>
                  <a:pt x="499638" y="386180"/>
                </a:lnTo>
                <a:cubicBezTo>
                  <a:pt x="499638" y="409878"/>
                  <a:pt x="480427" y="429089"/>
                  <a:pt x="456729" y="429089"/>
                </a:cubicBezTo>
                <a:lnTo>
                  <a:pt x="42909" y="429089"/>
                </a:lnTo>
                <a:cubicBezTo>
                  <a:pt x="19211" y="429089"/>
                  <a:pt x="0" y="409878"/>
                  <a:pt x="0" y="386180"/>
                </a:cubicBezTo>
                <a:lnTo>
                  <a:pt x="0" y="4290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8" tIns="54478" rIns="54478" bIns="54478" numCol="1" spcCol="1270" anchor="ctr" anchorCtr="0">
            <a:noAutofit/>
          </a:bodyPr>
          <a:lstStyle/>
          <a:p>
            <a:pPr algn="ctr" defTabSz="48895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716</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6645692" y="3644129"/>
            <a:ext cx="734771" cy="375636"/>
          </a:xfrm>
          <a:custGeom>
            <a:avLst/>
            <a:gdLst>
              <a:gd name="connsiteX0" fmla="*/ 0 w 488058"/>
              <a:gd name="connsiteY0" fmla="*/ 48806 h 547530"/>
              <a:gd name="connsiteX1" fmla="*/ 48806 w 488058"/>
              <a:gd name="connsiteY1" fmla="*/ 0 h 547530"/>
              <a:gd name="connsiteX2" fmla="*/ 439252 w 488058"/>
              <a:gd name="connsiteY2" fmla="*/ 0 h 547530"/>
              <a:gd name="connsiteX3" fmla="*/ 488058 w 488058"/>
              <a:gd name="connsiteY3" fmla="*/ 48806 h 547530"/>
              <a:gd name="connsiteX4" fmla="*/ 488058 w 488058"/>
              <a:gd name="connsiteY4" fmla="*/ 498724 h 547530"/>
              <a:gd name="connsiteX5" fmla="*/ 439252 w 488058"/>
              <a:gd name="connsiteY5" fmla="*/ 547530 h 547530"/>
              <a:gd name="connsiteX6" fmla="*/ 48806 w 488058"/>
              <a:gd name="connsiteY6" fmla="*/ 547530 h 547530"/>
              <a:gd name="connsiteX7" fmla="*/ 0 w 488058"/>
              <a:gd name="connsiteY7" fmla="*/ 498724 h 547530"/>
              <a:gd name="connsiteX8" fmla="*/ 0 w 488058"/>
              <a:gd name="connsiteY8" fmla="*/ 48806 h 54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058" h="547530">
                <a:moveTo>
                  <a:pt x="0" y="48806"/>
                </a:moveTo>
                <a:cubicBezTo>
                  <a:pt x="0" y="21851"/>
                  <a:pt x="21851" y="0"/>
                  <a:pt x="48806" y="0"/>
                </a:cubicBezTo>
                <a:lnTo>
                  <a:pt x="439252" y="0"/>
                </a:lnTo>
                <a:cubicBezTo>
                  <a:pt x="466207" y="0"/>
                  <a:pt x="488058" y="21851"/>
                  <a:pt x="488058" y="48806"/>
                </a:cubicBezTo>
                <a:lnTo>
                  <a:pt x="488058" y="498724"/>
                </a:lnTo>
                <a:cubicBezTo>
                  <a:pt x="488058" y="525679"/>
                  <a:pt x="466207" y="547530"/>
                  <a:pt x="439252" y="547530"/>
                </a:cubicBezTo>
                <a:lnTo>
                  <a:pt x="48806" y="547530"/>
                </a:lnTo>
                <a:cubicBezTo>
                  <a:pt x="21851" y="547530"/>
                  <a:pt x="0" y="525679"/>
                  <a:pt x="0" y="498724"/>
                </a:cubicBezTo>
                <a:lnTo>
                  <a:pt x="0" y="48806"/>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6205" tIns="56205" rIns="56205" bIns="56205" numCol="1" spcCol="1270" anchor="ctr" anchorCtr="0">
            <a:noAutofit/>
          </a:bodyPr>
          <a:lstStyle/>
          <a:p>
            <a:pPr algn="ctr" defTabSz="48895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473</a:t>
            </a:r>
          </a:p>
        </p:txBody>
      </p:sp>
      <p:sp>
        <p:nvSpPr>
          <p:cNvPr id="50" name="Полилиния 49"/>
          <p:cNvSpPr/>
          <p:nvPr/>
        </p:nvSpPr>
        <p:spPr>
          <a:xfrm>
            <a:off x="6642343" y="4097139"/>
            <a:ext cx="738120" cy="390123"/>
          </a:xfrm>
          <a:custGeom>
            <a:avLst/>
            <a:gdLst>
              <a:gd name="connsiteX0" fmla="*/ 0 w 473035"/>
              <a:gd name="connsiteY0" fmla="*/ 37807 h 378068"/>
              <a:gd name="connsiteX1" fmla="*/ 37807 w 473035"/>
              <a:gd name="connsiteY1" fmla="*/ 0 h 378068"/>
              <a:gd name="connsiteX2" fmla="*/ 435228 w 473035"/>
              <a:gd name="connsiteY2" fmla="*/ 0 h 378068"/>
              <a:gd name="connsiteX3" fmla="*/ 473035 w 473035"/>
              <a:gd name="connsiteY3" fmla="*/ 37807 h 378068"/>
              <a:gd name="connsiteX4" fmla="*/ 473035 w 473035"/>
              <a:gd name="connsiteY4" fmla="*/ 340261 h 378068"/>
              <a:gd name="connsiteX5" fmla="*/ 435228 w 473035"/>
              <a:gd name="connsiteY5" fmla="*/ 378068 h 378068"/>
              <a:gd name="connsiteX6" fmla="*/ 37807 w 473035"/>
              <a:gd name="connsiteY6" fmla="*/ 378068 h 378068"/>
              <a:gd name="connsiteX7" fmla="*/ 0 w 473035"/>
              <a:gd name="connsiteY7" fmla="*/ 340261 h 378068"/>
              <a:gd name="connsiteX8" fmla="*/ 0 w 473035"/>
              <a:gd name="connsiteY8" fmla="*/ 37807 h 37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378068">
                <a:moveTo>
                  <a:pt x="0" y="37807"/>
                </a:moveTo>
                <a:cubicBezTo>
                  <a:pt x="0" y="16927"/>
                  <a:pt x="16927" y="0"/>
                  <a:pt x="37807" y="0"/>
                </a:cubicBezTo>
                <a:lnTo>
                  <a:pt x="435228" y="0"/>
                </a:lnTo>
                <a:cubicBezTo>
                  <a:pt x="456108" y="0"/>
                  <a:pt x="473035" y="16927"/>
                  <a:pt x="473035" y="37807"/>
                </a:cubicBezTo>
                <a:lnTo>
                  <a:pt x="473035" y="340261"/>
                </a:lnTo>
                <a:cubicBezTo>
                  <a:pt x="473035" y="361141"/>
                  <a:pt x="456108" y="378068"/>
                  <a:pt x="435228" y="378068"/>
                </a:cubicBezTo>
                <a:lnTo>
                  <a:pt x="37807" y="378068"/>
                </a:lnTo>
                <a:cubicBezTo>
                  <a:pt x="16927" y="378068"/>
                  <a:pt x="0" y="361141"/>
                  <a:pt x="0" y="340261"/>
                </a:cubicBezTo>
                <a:lnTo>
                  <a:pt x="0" y="37807"/>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2983" tIns="52983" rIns="52983" bIns="52983"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29 450,0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92" name="Полилиния 91"/>
          <p:cNvSpPr/>
          <p:nvPr/>
        </p:nvSpPr>
        <p:spPr>
          <a:xfrm>
            <a:off x="4932040" y="4097139"/>
            <a:ext cx="789320" cy="397711"/>
          </a:xfrm>
          <a:custGeom>
            <a:avLst/>
            <a:gdLst>
              <a:gd name="connsiteX0" fmla="*/ 0 w 444361"/>
              <a:gd name="connsiteY0" fmla="*/ 44398 h 443984"/>
              <a:gd name="connsiteX1" fmla="*/ 44398 w 444361"/>
              <a:gd name="connsiteY1" fmla="*/ 0 h 443984"/>
              <a:gd name="connsiteX2" fmla="*/ 399963 w 444361"/>
              <a:gd name="connsiteY2" fmla="*/ 0 h 443984"/>
              <a:gd name="connsiteX3" fmla="*/ 444361 w 444361"/>
              <a:gd name="connsiteY3" fmla="*/ 44398 h 443984"/>
              <a:gd name="connsiteX4" fmla="*/ 444361 w 444361"/>
              <a:gd name="connsiteY4" fmla="*/ 399586 h 443984"/>
              <a:gd name="connsiteX5" fmla="*/ 399963 w 444361"/>
              <a:gd name="connsiteY5" fmla="*/ 443984 h 443984"/>
              <a:gd name="connsiteX6" fmla="*/ 44398 w 444361"/>
              <a:gd name="connsiteY6" fmla="*/ 443984 h 443984"/>
              <a:gd name="connsiteX7" fmla="*/ 0 w 444361"/>
              <a:gd name="connsiteY7" fmla="*/ 399586 h 443984"/>
              <a:gd name="connsiteX8" fmla="*/ 0 w 444361"/>
              <a:gd name="connsiteY8" fmla="*/ 44398 h 443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443984">
                <a:moveTo>
                  <a:pt x="0" y="44398"/>
                </a:moveTo>
                <a:cubicBezTo>
                  <a:pt x="0" y="19878"/>
                  <a:pt x="19878" y="0"/>
                  <a:pt x="44398" y="0"/>
                </a:cubicBezTo>
                <a:lnTo>
                  <a:pt x="399963" y="0"/>
                </a:lnTo>
                <a:cubicBezTo>
                  <a:pt x="424483" y="0"/>
                  <a:pt x="444361" y="19878"/>
                  <a:pt x="444361" y="44398"/>
                </a:cubicBezTo>
                <a:lnTo>
                  <a:pt x="444361" y="399586"/>
                </a:lnTo>
                <a:cubicBezTo>
                  <a:pt x="444361" y="424106"/>
                  <a:pt x="424483" y="443984"/>
                  <a:pt x="399963" y="443984"/>
                </a:cubicBezTo>
                <a:lnTo>
                  <a:pt x="44398" y="443984"/>
                </a:lnTo>
                <a:cubicBezTo>
                  <a:pt x="19878" y="443984"/>
                  <a:pt x="0" y="424106"/>
                  <a:pt x="0" y="399586"/>
                </a:cubicBezTo>
                <a:lnTo>
                  <a:pt x="0" y="44398"/>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29 400,0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26080" y="2701757"/>
            <a:ext cx="4733952" cy="40155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prstClr val="black"/>
                </a:solidFill>
                <a:latin typeface="Times New Roman" panose="02020603050405020304" pitchFamily="18" charset="0"/>
                <a:cs typeface="Times New Roman" panose="02020603050405020304" pitchFamily="18" charset="0"/>
              </a:rPr>
              <a:t>Объем жилищного строительства в год, тыс. кв. м </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5" name="Скругленный прямоугольник 34"/>
          <p:cNvSpPr/>
          <p:nvPr/>
        </p:nvSpPr>
        <p:spPr>
          <a:xfrm>
            <a:off x="126080" y="3644129"/>
            <a:ext cx="4733952" cy="353503"/>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prstClr val="black"/>
                </a:solidFill>
                <a:latin typeface="Times New Roman" panose="02020603050405020304" pitchFamily="18" charset="0"/>
                <a:cs typeface="Times New Roman" panose="02020603050405020304" pitchFamily="18" charset="0"/>
              </a:rPr>
              <a:t>Количество молодых семей, улучшивших жилищные условия, семей</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7" name="Скругленный прямоугольник 36"/>
          <p:cNvSpPr/>
          <p:nvPr/>
        </p:nvSpPr>
        <p:spPr>
          <a:xfrm>
            <a:off x="126080" y="4097140"/>
            <a:ext cx="4733952" cy="39770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prstClr val="black"/>
                </a:solidFill>
                <a:latin typeface="Times New Roman" panose="02020603050405020304" pitchFamily="18" charset="0"/>
                <a:cs typeface="Times New Roman" panose="02020603050405020304" pitchFamily="18" charset="0"/>
              </a:rPr>
              <a:t>Объем выданных ипотечных жилищных кредитов, млн. рублей</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126080" y="1844824"/>
            <a:ext cx="2261408" cy="562622"/>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rgbClr val="4E67C8">
                    <a:lumMod val="50000"/>
                  </a:srgbClr>
                </a:solidFill>
                <a:latin typeface="Times New Roman" panose="02020603050405020304" pitchFamily="18" charset="0"/>
                <a:cs typeface="Times New Roman" panose="02020603050405020304" pitchFamily="18" charset="0"/>
              </a:rPr>
              <a:t>Основные индикаторы</a:t>
            </a:r>
            <a:endParaRPr lang="ru-RU" sz="1400" b="1" dirty="0">
              <a:solidFill>
                <a:srgbClr val="4E67C8">
                  <a:lumMod val="50000"/>
                </a:srgbClr>
              </a:solidFill>
              <a:latin typeface="Times New Roman" panose="02020603050405020304" pitchFamily="18" charset="0"/>
              <a:cs typeface="Times New Roman" panose="02020603050405020304" pitchFamily="18" charset="0"/>
            </a:endParaRPr>
          </a:p>
        </p:txBody>
      </p:sp>
      <p:pic>
        <p:nvPicPr>
          <p:cNvPr id="14" name="Picture 10" descr="https://im-tub-ap-ru.yandex.net/pic/6150132de79217342d1ff8cab52cbfd2/www.gksprim.ru/upload/iblock/1a8/85915.jpg"/>
          <p:cNvPicPr>
            <a:picLocks noChangeAspect="1" noChangeArrowheads="1"/>
          </p:cNvPicPr>
          <p:nvPr/>
        </p:nvPicPr>
        <p:blipFill>
          <a:blip r:embed="rId3" cstate="print"/>
          <a:srcRect/>
          <a:stretch>
            <a:fillRect/>
          </a:stretch>
        </p:blipFill>
        <p:spPr bwMode="auto">
          <a:xfrm>
            <a:off x="2450050" y="764704"/>
            <a:ext cx="2481990" cy="1853222"/>
          </a:xfrm>
          <a:prstGeom prst="rect">
            <a:avLst/>
          </a:prstGeom>
          <a:ln>
            <a:noFill/>
          </a:ln>
          <a:effectLst>
            <a:softEdge rad="112500"/>
          </a:effectLst>
        </p:spPr>
      </p:pic>
      <p:sp>
        <p:nvSpPr>
          <p:cNvPr id="15" name="Скругленный прямоугольник 14"/>
          <p:cNvSpPr/>
          <p:nvPr/>
        </p:nvSpPr>
        <p:spPr>
          <a:xfrm>
            <a:off x="126080" y="4536273"/>
            <a:ext cx="4715298" cy="4320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prstClr val="black"/>
                </a:solidFill>
                <a:latin typeface="Times New Roman" panose="02020603050405020304" pitchFamily="18" charset="0"/>
                <a:cs typeface="Times New Roman" panose="02020603050405020304" pitchFamily="18" charset="0"/>
              </a:rPr>
              <a:t>Объем ввода жилья в многоквартирных жилых домах в </a:t>
            </a:r>
            <a:r>
              <a:rPr lang="ru-RU" sz="1200" dirty="0" smtClean="0">
                <a:solidFill>
                  <a:prstClr val="black"/>
                </a:solidFill>
                <a:latin typeface="Times New Roman" panose="02020603050405020304" pitchFamily="18" charset="0"/>
                <a:cs typeface="Times New Roman" panose="02020603050405020304" pitchFamily="18" charset="0"/>
              </a:rPr>
              <a:t>год, тыс. кв. м</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30" name="Полилиния 129"/>
          <p:cNvSpPr/>
          <p:nvPr/>
        </p:nvSpPr>
        <p:spPr>
          <a:xfrm>
            <a:off x="5828744" y="4581127"/>
            <a:ext cx="734044" cy="387194"/>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a:lnSpc>
                <a:spcPct val="90000"/>
              </a:lnSpc>
              <a:spcAft>
                <a:spcPct val="35000"/>
              </a:spcAft>
            </a:pPr>
            <a:r>
              <a:rPr lang="ru-RU" sz="1300" b="1" dirty="0">
                <a:solidFill>
                  <a:prstClr val="black"/>
                </a:solidFill>
                <a:latin typeface="Times New Roman" panose="02020603050405020304" pitchFamily="18" charset="0"/>
                <a:cs typeface="Times New Roman" panose="02020603050405020304" pitchFamily="18" charset="0"/>
              </a:rPr>
              <a:t>328</a:t>
            </a:r>
          </a:p>
        </p:txBody>
      </p:sp>
      <p:sp>
        <p:nvSpPr>
          <p:cNvPr id="131" name="Полилиния 130"/>
          <p:cNvSpPr/>
          <p:nvPr/>
        </p:nvSpPr>
        <p:spPr>
          <a:xfrm>
            <a:off x="6645692" y="4581127"/>
            <a:ext cx="734771" cy="387194"/>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a:lnSpc>
                <a:spcPct val="90000"/>
              </a:lnSpc>
              <a:spcAft>
                <a:spcPct val="35000"/>
              </a:spcAft>
            </a:pPr>
            <a:r>
              <a:rPr lang="en-US" sz="1300" b="1" dirty="0">
                <a:solidFill>
                  <a:prstClr val="black"/>
                </a:solidFill>
                <a:latin typeface="Times New Roman" panose="02020603050405020304" pitchFamily="18" charset="0"/>
                <a:cs typeface="Times New Roman" panose="02020603050405020304" pitchFamily="18" charset="0"/>
              </a:rPr>
              <a:t>502</a:t>
            </a:r>
          </a:p>
        </p:txBody>
      </p:sp>
      <p:sp>
        <p:nvSpPr>
          <p:cNvPr id="132" name="Полилиния 131"/>
          <p:cNvSpPr/>
          <p:nvPr/>
        </p:nvSpPr>
        <p:spPr>
          <a:xfrm>
            <a:off x="4932040" y="4581127"/>
            <a:ext cx="789320" cy="387193"/>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a:solidFill>
                  <a:prstClr val="black"/>
                </a:solidFill>
                <a:latin typeface="Times New Roman" panose="02020603050405020304" pitchFamily="18" charset="0"/>
                <a:cs typeface="Times New Roman" panose="02020603050405020304" pitchFamily="18" charset="0"/>
              </a:rPr>
              <a:t>502</a:t>
            </a:r>
          </a:p>
        </p:txBody>
      </p:sp>
      <p:sp>
        <p:nvSpPr>
          <p:cNvPr id="2" name="Номер слайда 1"/>
          <p:cNvSpPr>
            <a:spLocks noGrp="1"/>
          </p:cNvSpPr>
          <p:nvPr>
            <p:ph type="sldNum" sz="quarter" idx="12"/>
          </p:nvPr>
        </p:nvSpPr>
        <p:spPr>
          <a:xfrm>
            <a:off x="8140366" y="6492875"/>
            <a:ext cx="1006489" cy="365125"/>
          </a:xfrm>
        </p:spPr>
        <p:txBody>
          <a:bodyPr/>
          <a:lstStyle/>
          <a:p>
            <a:pPr>
              <a:defRPr/>
            </a:pPr>
            <a:fld id="{667CCBFA-BFB9-4E9F-B6F6-694D72409F22}" type="slidenum">
              <a:rPr lang="ru-RU" smtClean="0">
                <a:solidFill>
                  <a:prstClr val="black"/>
                </a:solidFill>
              </a:rPr>
              <a:pPr>
                <a:defRPr/>
              </a:pPr>
              <a:t>81</a:t>
            </a:fld>
            <a:endParaRPr lang="ru-RU" dirty="0">
              <a:solidFill>
                <a:prstClr val="black"/>
              </a:solidFill>
            </a:endParaRPr>
          </a:p>
        </p:txBody>
      </p:sp>
      <p:sp>
        <p:nvSpPr>
          <p:cNvPr id="40"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7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700" dirty="0" smtClean="0">
                <a:solidFill>
                  <a:prstClr val="black"/>
                </a:solidFill>
                <a:effectLst/>
                <a:latin typeface="Times New Roman" panose="02020603050405020304" pitchFamily="18" charset="0"/>
                <a:cs typeface="Times New Roman" panose="02020603050405020304" pitchFamily="18" charset="0"/>
              </a:rPr>
              <a:t>Республики «</a:t>
            </a:r>
            <a:r>
              <a:rPr lang="ru-RU" sz="1700" dirty="0">
                <a:solidFill>
                  <a:prstClr val="black"/>
                </a:solidFill>
                <a:effectLst/>
                <a:latin typeface="Times New Roman" panose="02020603050405020304" pitchFamily="18" charset="0"/>
                <a:cs typeface="Times New Roman" panose="02020603050405020304" pitchFamily="18" charset="0"/>
              </a:rPr>
              <a:t>Обеспечение граждан в Чувашской Республике доступным и комфортным </a:t>
            </a:r>
            <a:r>
              <a:rPr lang="ru-RU" sz="1700" dirty="0" smtClean="0">
                <a:solidFill>
                  <a:prstClr val="black"/>
                </a:solidFill>
                <a:effectLst/>
                <a:latin typeface="Times New Roman" panose="02020603050405020304" pitchFamily="18" charset="0"/>
                <a:cs typeface="Times New Roman" panose="02020603050405020304" pitchFamily="18" charset="0"/>
              </a:rPr>
              <a:t>жильем»</a:t>
            </a:r>
            <a:endParaRPr lang="ru-RU" sz="1700" dirty="0">
              <a:solidFill>
                <a:prstClr val="black"/>
              </a:solidFill>
              <a:effectLst/>
              <a:latin typeface="Times New Roman" panose="02020603050405020304" pitchFamily="18" charset="0"/>
              <a:cs typeface="Times New Roman" panose="02020603050405020304" pitchFamily="18" charset="0"/>
            </a:endParaRPr>
          </a:p>
          <a:p>
            <a:pPr marL="0" indent="0" algn="l" fontAlgn="auto">
              <a:spcAft>
                <a:spcPts val="0"/>
              </a:spcAft>
              <a:buClr>
                <a:srgbClr val="F14124">
                  <a:lumMod val="75000"/>
                </a:srgbClr>
              </a:buClr>
              <a:buFont typeface="Georgia" pitchFamily="18" charset="0"/>
              <a:buNone/>
            </a:pPr>
            <a:endParaRPr lang="ru-RU" sz="1700" dirty="0">
              <a:solidFill>
                <a:prstClr val="black"/>
              </a:solidFill>
              <a:effectLst/>
              <a:latin typeface="Times New Roman" panose="02020603050405020304" pitchFamily="18" charset="0"/>
              <a:cs typeface="Times New Roman" panose="02020603050405020304" pitchFamily="18" charset="0"/>
            </a:endParaRPr>
          </a:p>
        </p:txBody>
      </p:sp>
      <p:cxnSp>
        <p:nvCxnSpPr>
          <p:cNvPr id="41" name="Прямая соединительная линия 40"/>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
        <p:nvSpPr>
          <p:cNvPr id="47" name="Полилиния 46"/>
          <p:cNvSpPr/>
          <p:nvPr/>
        </p:nvSpPr>
        <p:spPr>
          <a:xfrm>
            <a:off x="7446047" y="2129495"/>
            <a:ext cx="751953" cy="509882"/>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9" name="Скругленный прямоугольник 48"/>
          <p:cNvSpPr/>
          <p:nvPr/>
        </p:nvSpPr>
        <p:spPr>
          <a:xfrm>
            <a:off x="126080" y="5059882"/>
            <a:ext cx="4715297" cy="79208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prstClr val="black"/>
                </a:solidFill>
                <a:latin typeface="Times New Roman" panose="02020603050405020304" pitchFamily="18" charset="0"/>
                <a:cs typeface="Times New Roman" panose="02020603050405020304" pitchFamily="18" charset="0"/>
              </a:rPr>
              <a:t>Численность детей-сирот и детей, оставшихся без попечения родителей, лиц из их числа, обеспеченных жилыми помещениями специализированного жилищного фонда по договорам </a:t>
            </a:r>
            <a:r>
              <a:rPr lang="en-US" sz="1200" dirty="0" smtClean="0">
                <a:solidFill>
                  <a:prstClr val="black"/>
                </a:solidFill>
                <a:latin typeface="Times New Roman" panose="02020603050405020304" pitchFamily="18" charset="0"/>
                <a:cs typeface="Times New Roman" panose="02020603050405020304" pitchFamily="18" charset="0"/>
              </a:rPr>
              <a:t> </a:t>
            </a:r>
            <a:r>
              <a:rPr lang="ru-RU" sz="1200" dirty="0" smtClean="0">
                <a:solidFill>
                  <a:prstClr val="black"/>
                </a:solidFill>
                <a:latin typeface="Times New Roman" panose="02020603050405020304" pitchFamily="18" charset="0"/>
                <a:cs typeface="Times New Roman" panose="02020603050405020304" pitchFamily="18" charset="0"/>
              </a:rPr>
              <a:t>найма специализированных жилых помещений, человек</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7450625" y="3647488"/>
            <a:ext cx="747375" cy="379772"/>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474</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52" name="Полилиния 51"/>
          <p:cNvSpPr/>
          <p:nvPr/>
        </p:nvSpPr>
        <p:spPr>
          <a:xfrm>
            <a:off x="7446046" y="2722319"/>
            <a:ext cx="751953" cy="38434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730</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55" name="Полилиния 54"/>
          <p:cNvSpPr/>
          <p:nvPr/>
        </p:nvSpPr>
        <p:spPr>
          <a:xfrm>
            <a:off x="7446047" y="4584486"/>
            <a:ext cx="751953" cy="387194"/>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a:lnSpc>
                <a:spcPct val="90000"/>
              </a:lnSpc>
              <a:spcAft>
                <a:spcPct val="35000"/>
              </a:spcAft>
            </a:pPr>
            <a:r>
              <a:rPr lang="ru-RU" sz="1300" b="1" dirty="0">
                <a:solidFill>
                  <a:prstClr val="black"/>
                </a:solidFill>
                <a:latin typeface="Times New Roman" panose="02020603050405020304" pitchFamily="18" charset="0"/>
                <a:cs typeface="Times New Roman" panose="02020603050405020304" pitchFamily="18" charset="0"/>
              </a:rPr>
              <a:t>511</a:t>
            </a:r>
          </a:p>
        </p:txBody>
      </p:sp>
      <p:sp>
        <p:nvSpPr>
          <p:cNvPr id="56" name="Полилиния 55"/>
          <p:cNvSpPr/>
          <p:nvPr/>
        </p:nvSpPr>
        <p:spPr>
          <a:xfrm>
            <a:off x="7450625" y="4100498"/>
            <a:ext cx="747374" cy="397711"/>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29 500,0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7" name="Полилиния 56"/>
          <p:cNvSpPr/>
          <p:nvPr/>
        </p:nvSpPr>
        <p:spPr>
          <a:xfrm>
            <a:off x="4932040" y="5059883"/>
            <a:ext cx="789320" cy="79208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a:solidFill>
                  <a:prstClr val="black"/>
                </a:solidFill>
                <a:latin typeface="Times New Roman" panose="02020603050405020304" pitchFamily="18" charset="0"/>
                <a:cs typeface="Times New Roman" panose="02020603050405020304" pitchFamily="18" charset="0"/>
              </a:rPr>
              <a:t>295</a:t>
            </a:r>
          </a:p>
        </p:txBody>
      </p:sp>
      <p:sp>
        <p:nvSpPr>
          <p:cNvPr id="58" name="Полилиния 57"/>
          <p:cNvSpPr/>
          <p:nvPr/>
        </p:nvSpPr>
        <p:spPr>
          <a:xfrm>
            <a:off x="5828744" y="5059882"/>
            <a:ext cx="734044" cy="79208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a:lnSpc>
                <a:spcPct val="90000"/>
              </a:lnSpc>
              <a:spcAft>
                <a:spcPct val="35000"/>
              </a:spcAft>
            </a:pPr>
            <a:r>
              <a:rPr lang="ru-RU" sz="1300" b="1" dirty="0">
                <a:solidFill>
                  <a:prstClr val="black"/>
                </a:solidFill>
                <a:latin typeface="Times New Roman" panose="02020603050405020304" pitchFamily="18" charset="0"/>
                <a:cs typeface="Times New Roman" panose="02020603050405020304" pitchFamily="18" charset="0"/>
              </a:rPr>
              <a:t>291</a:t>
            </a:r>
          </a:p>
        </p:txBody>
      </p:sp>
      <p:sp>
        <p:nvSpPr>
          <p:cNvPr id="59" name="Полилиния 58"/>
          <p:cNvSpPr/>
          <p:nvPr/>
        </p:nvSpPr>
        <p:spPr>
          <a:xfrm>
            <a:off x="6642342" y="5059882"/>
            <a:ext cx="738121" cy="79208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196</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0" name="Полилиния 59"/>
          <p:cNvSpPr/>
          <p:nvPr/>
        </p:nvSpPr>
        <p:spPr>
          <a:xfrm>
            <a:off x="7446047" y="5063242"/>
            <a:ext cx="751953" cy="79208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70</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1" name="Скругленный прямоугольник 60"/>
          <p:cNvSpPr/>
          <p:nvPr/>
        </p:nvSpPr>
        <p:spPr>
          <a:xfrm>
            <a:off x="126080" y="5912949"/>
            <a:ext cx="4715298" cy="6115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prstClr val="black"/>
                </a:solidFill>
                <a:latin typeface="Times New Roman" panose="02020603050405020304" pitchFamily="18" charset="0"/>
                <a:cs typeface="Times New Roman" panose="02020603050405020304" pitchFamily="18" charset="0"/>
              </a:rPr>
              <a:t>Проведение ремонта жилых помещений, собственниками которых являются дети-сироты и дети, оставшиеся без попечения родителей, а также лица из их числа (в возрасте от 14 до 23 лет), единиц</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62" name="Полилиния 61"/>
          <p:cNvSpPr/>
          <p:nvPr/>
        </p:nvSpPr>
        <p:spPr>
          <a:xfrm>
            <a:off x="4932040" y="5912949"/>
            <a:ext cx="789320" cy="6115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4</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3" name="Полилиния 62"/>
          <p:cNvSpPr/>
          <p:nvPr/>
        </p:nvSpPr>
        <p:spPr>
          <a:xfrm>
            <a:off x="5828744" y="5912949"/>
            <a:ext cx="734044" cy="6115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6</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4" name="Полилиния 63"/>
          <p:cNvSpPr/>
          <p:nvPr/>
        </p:nvSpPr>
        <p:spPr>
          <a:xfrm>
            <a:off x="6642343" y="5912950"/>
            <a:ext cx="738119" cy="6115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1</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7" name="Полилиния 66"/>
          <p:cNvSpPr/>
          <p:nvPr/>
        </p:nvSpPr>
        <p:spPr>
          <a:xfrm>
            <a:off x="7450624" y="5916309"/>
            <a:ext cx="747375" cy="61149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5</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53" name="Скругленный прямоугольник 52"/>
          <p:cNvSpPr/>
          <p:nvPr/>
        </p:nvSpPr>
        <p:spPr>
          <a:xfrm>
            <a:off x="126080" y="3192155"/>
            <a:ext cx="4733952" cy="36272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prstClr val="black"/>
                </a:solidFill>
                <a:latin typeface="Times New Roman" panose="02020603050405020304" pitchFamily="18" charset="0"/>
                <a:cs typeface="Times New Roman" panose="02020603050405020304" pitchFamily="18" charset="0"/>
              </a:rPr>
              <a:t>Объем ввода арендного жилья, тыс. кв. м </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54" name="Полилиния 53"/>
          <p:cNvSpPr/>
          <p:nvPr/>
        </p:nvSpPr>
        <p:spPr>
          <a:xfrm>
            <a:off x="4932040" y="3192154"/>
            <a:ext cx="789320" cy="362729"/>
          </a:xfrm>
          <a:custGeom>
            <a:avLst/>
            <a:gdLst>
              <a:gd name="connsiteX0" fmla="*/ 0 w 481076"/>
              <a:gd name="connsiteY0" fmla="*/ 46765 h 467646"/>
              <a:gd name="connsiteX1" fmla="*/ 46765 w 481076"/>
              <a:gd name="connsiteY1" fmla="*/ 0 h 467646"/>
              <a:gd name="connsiteX2" fmla="*/ 434311 w 481076"/>
              <a:gd name="connsiteY2" fmla="*/ 0 h 467646"/>
              <a:gd name="connsiteX3" fmla="*/ 481076 w 481076"/>
              <a:gd name="connsiteY3" fmla="*/ 46765 h 467646"/>
              <a:gd name="connsiteX4" fmla="*/ 481076 w 481076"/>
              <a:gd name="connsiteY4" fmla="*/ 420881 h 467646"/>
              <a:gd name="connsiteX5" fmla="*/ 434311 w 481076"/>
              <a:gd name="connsiteY5" fmla="*/ 467646 h 467646"/>
              <a:gd name="connsiteX6" fmla="*/ 46765 w 481076"/>
              <a:gd name="connsiteY6" fmla="*/ 467646 h 467646"/>
              <a:gd name="connsiteX7" fmla="*/ 0 w 481076"/>
              <a:gd name="connsiteY7" fmla="*/ 420881 h 467646"/>
              <a:gd name="connsiteX8" fmla="*/ 0 w 481076"/>
              <a:gd name="connsiteY8" fmla="*/ 46765 h 467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076" h="467646">
                <a:moveTo>
                  <a:pt x="0" y="46765"/>
                </a:moveTo>
                <a:cubicBezTo>
                  <a:pt x="0" y="20937"/>
                  <a:pt x="20937" y="0"/>
                  <a:pt x="46765" y="0"/>
                </a:cubicBezTo>
                <a:lnTo>
                  <a:pt x="434311" y="0"/>
                </a:lnTo>
                <a:cubicBezTo>
                  <a:pt x="460139" y="0"/>
                  <a:pt x="481076" y="20937"/>
                  <a:pt x="481076" y="46765"/>
                </a:cubicBezTo>
                <a:lnTo>
                  <a:pt x="481076" y="420881"/>
                </a:lnTo>
                <a:cubicBezTo>
                  <a:pt x="481076" y="446709"/>
                  <a:pt x="460139" y="467646"/>
                  <a:pt x="434311" y="467646"/>
                </a:cubicBezTo>
                <a:lnTo>
                  <a:pt x="46765" y="467646"/>
                </a:lnTo>
                <a:cubicBezTo>
                  <a:pt x="20937" y="467646"/>
                  <a:pt x="0" y="446709"/>
                  <a:pt x="0" y="420881"/>
                </a:cubicBezTo>
                <a:lnTo>
                  <a:pt x="0" y="46765"/>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0,0</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5" name="Полилиния 64"/>
          <p:cNvSpPr/>
          <p:nvPr/>
        </p:nvSpPr>
        <p:spPr>
          <a:xfrm>
            <a:off x="5828478" y="3176804"/>
            <a:ext cx="734310" cy="378079"/>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7" tIns="54477" rIns="54477" bIns="54477" numCol="1" spcCol="1270" anchor="ctr" anchorCtr="0">
            <a:noAutofit/>
          </a:bodyPr>
          <a:lstStyle/>
          <a:p>
            <a:pPr algn="ctr" defTabSz="48895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0,0</a:t>
            </a:r>
          </a:p>
        </p:txBody>
      </p:sp>
      <p:sp>
        <p:nvSpPr>
          <p:cNvPr id="66" name="Полилиния 65"/>
          <p:cNvSpPr/>
          <p:nvPr/>
        </p:nvSpPr>
        <p:spPr>
          <a:xfrm>
            <a:off x="7446046" y="3180164"/>
            <a:ext cx="751953" cy="378078"/>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7" tIns="54477" rIns="54477" bIns="54477" numCol="1" spcCol="1270" anchor="ctr" anchorCtr="0">
            <a:noAutofit/>
          </a:bodyPr>
          <a:lstStyle/>
          <a:p>
            <a:pPr algn="ctr" defTabSz="48895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0,0</a:t>
            </a:r>
          </a:p>
        </p:txBody>
      </p:sp>
      <p:sp>
        <p:nvSpPr>
          <p:cNvPr id="68" name="Полилиния 67"/>
          <p:cNvSpPr/>
          <p:nvPr/>
        </p:nvSpPr>
        <p:spPr>
          <a:xfrm>
            <a:off x="6645691" y="3191907"/>
            <a:ext cx="734771" cy="362975"/>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7" tIns="54477" rIns="54477" bIns="54477" numCol="1" spcCol="1270" anchor="ctr" anchorCtr="0">
            <a:noAutofit/>
          </a:bodyPr>
          <a:lstStyle/>
          <a:p>
            <a:pPr algn="ctr" defTabSz="48895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0,0</a:t>
            </a:r>
          </a:p>
        </p:txBody>
      </p:sp>
      <p:sp>
        <p:nvSpPr>
          <p:cNvPr id="69" name="Полилиния 68"/>
          <p:cNvSpPr/>
          <p:nvPr/>
        </p:nvSpPr>
        <p:spPr>
          <a:xfrm>
            <a:off x="8276751" y="2129495"/>
            <a:ext cx="751953" cy="509882"/>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2024</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70" name="Полилиния 69"/>
          <p:cNvSpPr/>
          <p:nvPr/>
        </p:nvSpPr>
        <p:spPr>
          <a:xfrm>
            <a:off x="8297541" y="3647488"/>
            <a:ext cx="747375" cy="379772"/>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472</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71" name="Полилиния 70"/>
          <p:cNvSpPr/>
          <p:nvPr/>
        </p:nvSpPr>
        <p:spPr>
          <a:xfrm>
            <a:off x="8292962" y="2722319"/>
            <a:ext cx="751953" cy="38434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783</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72" name="Полилиния 71"/>
          <p:cNvSpPr/>
          <p:nvPr/>
        </p:nvSpPr>
        <p:spPr>
          <a:xfrm>
            <a:off x="8292963" y="4584486"/>
            <a:ext cx="751953" cy="387194"/>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549</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73" name="Полилиния 72"/>
          <p:cNvSpPr/>
          <p:nvPr/>
        </p:nvSpPr>
        <p:spPr>
          <a:xfrm>
            <a:off x="8297541" y="4100498"/>
            <a:ext cx="747374" cy="397711"/>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29 550,0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74" name="Полилиния 73"/>
          <p:cNvSpPr/>
          <p:nvPr/>
        </p:nvSpPr>
        <p:spPr>
          <a:xfrm>
            <a:off x="8292963" y="5063242"/>
            <a:ext cx="751953" cy="79208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67</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75" name="Полилиния 74"/>
          <p:cNvSpPr/>
          <p:nvPr/>
        </p:nvSpPr>
        <p:spPr>
          <a:xfrm>
            <a:off x="8297540" y="5916309"/>
            <a:ext cx="747375" cy="61149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5</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76" name="Полилиния 75"/>
          <p:cNvSpPr/>
          <p:nvPr/>
        </p:nvSpPr>
        <p:spPr>
          <a:xfrm>
            <a:off x="8292962" y="3180164"/>
            <a:ext cx="751953" cy="378078"/>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7" tIns="54477" rIns="54477" bIns="54477" numCol="1" spcCol="1270" anchor="ctr" anchorCtr="0">
            <a:noAutofit/>
          </a:bodyPr>
          <a:lstStyle/>
          <a:p>
            <a:pPr algn="ctr" defTabSz="48895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4,0</a:t>
            </a:r>
          </a:p>
        </p:txBody>
      </p:sp>
    </p:spTree>
    <p:extLst>
      <p:ext uri="{BB962C8B-B14F-4D97-AF65-F5344CB8AC3E}">
        <p14:creationId xmlns:p14="http://schemas.microsoft.com/office/powerpoint/2010/main" val="63930305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schemeClr val="tx1"/>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07503" y="672265"/>
            <a:ext cx="5904657" cy="203665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b="1" i="1" dirty="0" smtClean="0">
                <a:solidFill>
                  <a:schemeClr val="tx1"/>
                </a:solidFill>
                <a:latin typeface="Times New Roman" panose="02020603050405020304" pitchFamily="18" charset="0"/>
                <a:cs typeface="Times New Roman" panose="02020603050405020304" pitchFamily="18" charset="0"/>
              </a:rPr>
              <a:t>Цели программы:</a:t>
            </a:r>
          </a:p>
          <a:p>
            <a:pPr marL="285750" indent="-285750" algn="just">
              <a:buFont typeface="Wingdings" panose="05000000000000000000" pitchFamily="2" charset="2"/>
              <a:buChar char="v"/>
            </a:pPr>
            <a:r>
              <a:rPr lang="ru-RU" sz="1300" dirty="0" smtClean="0">
                <a:solidFill>
                  <a:schemeClr val="tx1"/>
                </a:solidFill>
                <a:latin typeface="Times New Roman" panose="02020603050405020304" pitchFamily="18" charset="0"/>
                <a:cs typeface="Times New Roman" panose="02020603050405020304" pitchFamily="18" charset="0"/>
              </a:rPr>
              <a:t>обеспечение </a:t>
            </a:r>
            <a:r>
              <a:rPr lang="ru-RU" sz="1300" dirty="0">
                <a:solidFill>
                  <a:schemeClr val="tx1"/>
                </a:solidFill>
                <a:latin typeface="Times New Roman" panose="02020603050405020304" pitchFamily="18" charset="0"/>
                <a:cs typeface="Times New Roman" panose="02020603050405020304" pitchFamily="18" charset="0"/>
              </a:rPr>
              <a:t>населения Чувашской Республики питьевой водой, соответствующей требованиям безопасности и безвредности, установленным санитарно-эпидемиологическими правилами, в объеме, достаточном для </a:t>
            </a:r>
            <a:r>
              <a:rPr lang="ru-RU" sz="1300" dirty="0" smtClean="0">
                <a:solidFill>
                  <a:schemeClr val="tx1"/>
                </a:solidFill>
                <a:latin typeface="Times New Roman" panose="02020603050405020304" pitchFamily="18" charset="0"/>
                <a:cs typeface="Times New Roman" panose="02020603050405020304" pitchFamily="18" charset="0"/>
              </a:rPr>
              <a:t>жизнедеятельности;</a:t>
            </a:r>
            <a:endParaRPr lang="ru-RU" sz="1300" dirty="0">
              <a:solidFill>
                <a:schemeClr val="tx1"/>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ru-RU" sz="1300" dirty="0" smtClean="0">
                <a:solidFill>
                  <a:schemeClr val="tx1"/>
                </a:solidFill>
                <a:latin typeface="Times New Roman" panose="02020603050405020304" pitchFamily="18" charset="0"/>
                <a:cs typeface="Times New Roman" panose="02020603050405020304" pitchFamily="18" charset="0"/>
              </a:rPr>
              <a:t>создание </a:t>
            </a:r>
            <a:r>
              <a:rPr lang="ru-RU" sz="1300" dirty="0">
                <a:solidFill>
                  <a:schemeClr val="tx1"/>
                </a:solidFill>
                <a:latin typeface="Times New Roman" panose="02020603050405020304" pitchFamily="18" charset="0"/>
                <a:cs typeface="Times New Roman" panose="02020603050405020304" pitchFamily="18" charset="0"/>
              </a:rPr>
              <a:t>условий для приведения коммунальной инфраструктуры в соответствие со стандартами качества, обеспечивающими комфортные и безопасные условия проживания населения;</a:t>
            </a:r>
          </a:p>
          <a:p>
            <a:pPr marL="285750" indent="-285750" algn="just">
              <a:buFont typeface="Wingdings" panose="05000000000000000000" pitchFamily="2" charset="2"/>
              <a:buChar char="v"/>
            </a:pPr>
            <a:r>
              <a:rPr lang="ru-RU" sz="1300" dirty="0" smtClean="0">
                <a:solidFill>
                  <a:schemeClr val="tx1"/>
                </a:solidFill>
                <a:latin typeface="Times New Roman" panose="02020603050405020304" pitchFamily="18" charset="0"/>
                <a:cs typeface="Times New Roman" panose="02020603050405020304" pitchFamily="18" charset="0"/>
              </a:rPr>
              <a:t>повышение </a:t>
            </a:r>
            <a:r>
              <a:rPr lang="ru-RU" sz="1300" dirty="0">
                <a:solidFill>
                  <a:schemeClr val="tx1"/>
                </a:solidFill>
                <a:latin typeface="Times New Roman" panose="02020603050405020304" pitchFamily="18" charset="0"/>
                <a:cs typeface="Times New Roman" panose="02020603050405020304" pitchFamily="18" charset="0"/>
              </a:rPr>
              <a:t>надежности функционирования газотранспортной системы населенных пунктов Чувашской </a:t>
            </a:r>
            <a:r>
              <a:rPr lang="ru-RU" sz="1300" dirty="0" smtClean="0">
                <a:solidFill>
                  <a:schemeClr val="tx1"/>
                </a:solidFill>
                <a:latin typeface="Times New Roman" panose="02020603050405020304" pitchFamily="18" charset="0"/>
                <a:cs typeface="Times New Roman" panose="02020603050405020304" pitchFamily="18" charset="0"/>
              </a:rPr>
              <a:t>Республики</a:t>
            </a:r>
            <a:r>
              <a:rPr lang="ru-RU" sz="1300" dirty="0">
                <a:solidFill>
                  <a:schemeClr val="tx1"/>
                </a:solidFill>
                <a:latin typeface="Times New Roman" panose="02020603050405020304" pitchFamily="18" charset="0"/>
                <a:cs typeface="Times New Roman" panose="02020603050405020304" pitchFamily="18" charset="0"/>
              </a:rPr>
              <a:t>.</a:t>
            </a:r>
          </a:p>
        </p:txBody>
      </p:sp>
      <p:graphicFrame>
        <p:nvGraphicFramePr>
          <p:cNvPr id="12" name="Диаграмма 11"/>
          <p:cNvGraphicFramePr>
            <a:graphicFrameLocks/>
          </p:cNvGraphicFramePr>
          <p:nvPr>
            <p:extLst>
              <p:ext uri="{D42A27DB-BD31-4B8C-83A1-F6EECF244321}">
                <p14:modId xmlns:p14="http://schemas.microsoft.com/office/powerpoint/2010/main" val="2128016446"/>
              </p:ext>
            </p:extLst>
          </p:nvPr>
        </p:nvGraphicFramePr>
        <p:xfrm>
          <a:off x="147780" y="3356992"/>
          <a:ext cx="45719" cy="3384376"/>
        </p:xfrm>
        <a:graphic>
          <a:graphicData uri="http://schemas.openxmlformats.org/drawingml/2006/chart">
            <c:chart xmlns:c="http://schemas.openxmlformats.org/drawingml/2006/chart" xmlns:r="http://schemas.openxmlformats.org/officeDocument/2006/relationships" r:id="rId3"/>
          </a:graphicData>
        </a:graphic>
      </p:graphicFrame>
      <p:sp>
        <p:nvSpPr>
          <p:cNvPr id="56" name="TextBox 55"/>
          <p:cNvSpPr txBox="1"/>
          <p:nvPr/>
        </p:nvSpPr>
        <p:spPr>
          <a:xfrm>
            <a:off x="184958" y="2880556"/>
            <a:ext cx="3949543"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Расходы республиканского бюджета, млн. руб.</a:t>
            </a:r>
            <a:endParaRPr lang="ru-RU" sz="1400" b="1" dirty="0">
              <a:latin typeface="Times New Roman" panose="02020603050405020304" pitchFamily="18" charset="0"/>
              <a:cs typeface="Times New Roman" panose="02020603050405020304" pitchFamily="18" charset="0"/>
            </a:endParaRPr>
          </a:p>
        </p:txBody>
      </p:sp>
      <p:graphicFrame>
        <p:nvGraphicFramePr>
          <p:cNvPr id="57" name="Диаграмма 56"/>
          <p:cNvGraphicFramePr>
            <a:graphicFrameLocks/>
          </p:cNvGraphicFramePr>
          <p:nvPr>
            <p:extLst>
              <p:ext uri="{D42A27DB-BD31-4B8C-83A1-F6EECF244321}">
                <p14:modId xmlns:p14="http://schemas.microsoft.com/office/powerpoint/2010/main" val="1037802985"/>
              </p:ext>
            </p:extLst>
          </p:nvPr>
        </p:nvGraphicFramePr>
        <p:xfrm>
          <a:off x="75058" y="2999953"/>
          <a:ext cx="3991420" cy="3478049"/>
        </p:xfrm>
        <a:graphic>
          <a:graphicData uri="http://schemas.openxmlformats.org/drawingml/2006/chart">
            <c:chart xmlns:c="http://schemas.openxmlformats.org/drawingml/2006/chart" xmlns:r="http://schemas.openxmlformats.org/officeDocument/2006/relationships" r:id="rId4"/>
          </a:graphicData>
        </a:graphic>
      </p:graphicFrame>
      <p:sp>
        <p:nvSpPr>
          <p:cNvPr id="3" name="Номер слайда 2"/>
          <p:cNvSpPr>
            <a:spLocks noGrp="1"/>
          </p:cNvSpPr>
          <p:nvPr>
            <p:ph type="sldNum" sz="quarter" idx="12"/>
          </p:nvPr>
        </p:nvSpPr>
        <p:spPr/>
        <p:txBody>
          <a:bodyPr/>
          <a:lstStyle/>
          <a:p>
            <a:pPr>
              <a:defRPr/>
            </a:pPr>
            <a:fld id="{667CCBFA-BFB9-4E9F-B6F6-694D72409F22}" type="slidenum">
              <a:rPr lang="ru-RU" smtClean="0"/>
              <a:pPr>
                <a:defRPr/>
              </a:pPr>
              <a:t>82</a:t>
            </a:fld>
            <a:endParaRPr lang="ru-RU" dirty="0"/>
          </a:p>
        </p:txBody>
      </p:sp>
      <p:sp>
        <p:nvSpPr>
          <p:cNvPr id="59"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7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Республики </a:t>
            </a:r>
            <a:endParaRPr lang="ru-RU" sz="1700" dirty="0" smtClean="0">
              <a:solidFill>
                <a:schemeClr val="tx1"/>
              </a:solidFill>
              <a:effectLst/>
              <a:latin typeface="Times New Roman" panose="02020603050405020304" pitchFamily="18" charset="0"/>
              <a:cs typeface="Times New Roman" panose="02020603050405020304" pitchFamily="18" charset="0"/>
            </a:endParaRPr>
          </a:p>
          <a:p>
            <a:pPr marL="0" indent="0" algn="l" fontAlgn="auto">
              <a:spcAft>
                <a:spcPts val="0"/>
              </a:spcAft>
              <a:buNone/>
            </a:pPr>
            <a:r>
              <a:rPr lang="ru-RU" sz="1700" dirty="0" smtClean="0">
                <a:solidFill>
                  <a:schemeClr val="tx1"/>
                </a:solidFill>
                <a:effectLst/>
                <a:latin typeface="Times New Roman" panose="02020603050405020304" pitchFamily="18" charset="0"/>
                <a:cs typeface="Times New Roman" panose="02020603050405020304" pitchFamily="18" charset="0"/>
              </a:rPr>
              <a:t>«</a:t>
            </a:r>
            <a:r>
              <a:rPr lang="ru-RU" sz="1700" dirty="0">
                <a:solidFill>
                  <a:schemeClr val="tx1"/>
                </a:solidFill>
                <a:effectLst/>
                <a:latin typeface="Times New Roman" panose="02020603050405020304" pitchFamily="18" charset="0"/>
                <a:cs typeface="Times New Roman" panose="02020603050405020304" pitchFamily="18" charset="0"/>
              </a:rPr>
              <a:t>Модернизация и развитие сферы жилищно-коммунального </a:t>
            </a:r>
            <a:r>
              <a:rPr lang="ru-RU" sz="1700" dirty="0" smtClean="0">
                <a:solidFill>
                  <a:schemeClr val="tx1"/>
                </a:solidFill>
                <a:effectLst/>
                <a:latin typeface="Times New Roman" panose="02020603050405020304" pitchFamily="18" charset="0"/>
                <a:cs typeface="Times New Roman" panose="02020603050405020304" pitchFamily="18" charset="0"/>
              </a:rPr>
              <a:t>хозяйства»</a:t>
            </a:r>
            <a:endParaRPr lang="ru-RU" sz="1700" dirty="0">
              <a:solidFill>
                <a:schemeClr val="tx1"/>
              </a:solidFill>
              <a:effectLst/>
              <a:latin typeface="Times New Roman" panose="02020603050405020304" pitchFamily="18" charset="0"/>
              <a:cs typeface="Times New Roman" panose="02020603050405020304" pitchFamily="18" charset="0"/>
            </a:endParaRPr>
          </a:p>
        </p:txBody>
      </p:sp>
      <p:cxnSp>
        <p:nvCxnSpPr>
          <p:cNvPr id="60" name="Прямая соединительная линия 5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25" name="Полилиния 24"/>
          <p:cNvSpPr/>
          <p:nvPr/>
        </p:nvSpPr>
        <p:spPr>
          <a:xfrm>
            <a:off x="4203697" y="2829632"/>
            <a:ext cx="4821991" cy="393035"/>
          </a:xfrm>
          <a:custGeom>
            <a:avLst/>
            <a:gdLst>
              <a:gd name="connsiteX0" fmla="*/ 0 w 3933156"/>
              <a:gd name="connsiteY0" fmla="*/ 47719 h 477185"/>
              <a:gd name="connsiteX1" fmla="*/ 47719 w 3933156"/>
              <a:gd name="connsiteY1" fmla="*/ 0 h 477185"/>
              <a:gd name="connsiteX2" fmla="*/ 3885438 w 3933156"/>
              <a:gd name="connsiteY2" fmla="*/ 0 h 477185"/>
              <a:gd name="connsiteX3" fmla="*/ 3933157 w 3933156"/>
              <a:gd name="connsiteY3" fmla="*/ 47719 h 477185"/>
              <a:gd name="connsiteX4" fmla="*/ 3933156 w 3933156"/>
              <a:gd name="connsiteY4" fmla="*/ 429467 h 477185"/>
              <a:gd name="connsiteX5" fmla="*/ 3885437 w 3933156"/>
              <a:gd name="connsiteY5" fmla="*/ 477186 h 477185"/>
              <a:gd name="connsiteX6" fmla="*/ 47719 w 3933156"/>
              <a:gd name="connsiteY6" fmla="*/ 477185 h 477185"/>
              <a:gd name="connsiteX7" fmla="*/ 0 w 3933156"/>
              <a:gd name="connsiteY7" fmla="*/ 429466 h 477185"/>
              <a:gd name="connsiteX8" fmla="*/ 0 w 3933156"/>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156" h="477185">
                <a:moveTo>
                  <a:pt x="0" y="47719"/>
                </a:moveTo>
                <a:cubicBezTo>
                  <a:pt x="0" y="21365"/>
                  <a:pt x="21365" y="0"/>
                  <a:pt x="47719" y="0"/>
                </a:cubicBezTo>
                <a:lnTo>
                  <a:pt x="3885438" y="0"/>
                </a:lnTo>
                <a:cubicBezTo>
                  <a:pt x="3911792" y="0"/>
                  <a:pt x="3933157" y="21365"/>
                  <a:pt x="3933157" y="47719"/>
                </a:cubicBezTo>
                <a:cubicBezTo>
                  <a:pt x="3933157" y="174968"/>
                  <a:pt x="3933156" y="302218"/>
                  <a:pt x="3933156" y="429467"/>
                </a:cubicBezTo>
                <a:cubicBezTo>
                  <a:pt x="3933156" y="455821"/>
                  <a:pt x="3911791" y="477186"/>
                  <a:pt x="3885437"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500" b="1" i="1" kern="1200" dirty="0" smtClean="0">
                <a:solidFill>
                  <a:schemeClr val="tx1"/>
                </a:solidFill>
                <a:latin typeface="Times New Roman" panose="02020603050405020304" pitchFamily="18" charset="0"/>
                <a:cs typeface="Times New Roman" panose="02020603050405020304" pitchFamily="18" charset="0"/>
              </a:rPr>
              <a:t>Расходы в разрезе подпрограмм в 2021 году, млн. руб.</a:t>
            </a:r>
          </a:p>
        </p:txBody>
      </p:sp>
      <p:sp>
        <p:nvSpPr>
          <p:cNvPr id="26" name="Полилиния 25"/>
          <p:cNvSpPr/>
          <p:nvPr/>
        </p:nvSpPr>
        <p:spPr>
          <a:xfrm>
            <a:off x="4211961" y="3648179"/>
            <a:ext cx="3236933" cy="57426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200" dirty="0">
                <a:solidFill>
                  <a:schemeClr val="tx1"/>
                </a:solidFill>
                <a:latin typeface="Times New Roman" panose="02020603050405020304" pitchFamily="18" charset="0"/>
                <a:cs typeface="Times New Roman" panose="02020603050405020304" pitchFamily="18" charset="0"/>
              </a:rPr>
              <a:t>Модернизация коммунальной инфраструктуры на территории Чувашской </a:t>
            </a:r>
            <a:r>
              <a:rPr lang="ru-RU" sz="1200" dirty="0" smtClean="0">
                <a:solidFill>
                  <a:schemeClr val="tx1"/>
                </a:solidFill>
                <a:latin typeface="Times New Roman" panose="02020603050405020304" pitchFamily="18" charset="0"/>
                <a:cs typeface="Times New Roman" panose="02020603050405020304" pitchFamily="18" charset="0"/>
              </a:rPr>
              <a:t>Республики</a:t>
            </a:r>
          </a:p>
        </p:txBody>
      </p:sp>
      <p:sp>
        <p:nvSpPr>
          <p:cNvPr id="70" name="Скругленный прямоугольник 69"/>
          <p:cNvSpPr/>
          <p:nvPr/>
        </p:nvSpPr>
        <p:spPr>
          <a:xfrm>
            <a:off x="4211961" y="3270581"/>
            <a:ext cx="3236934" cy="310262"/>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500" b="1" dirty="0" smtClean="0">
                <a:solidFill>
                  <a:schemeClr val="tx1"/>
                </a:solidFill>
                <a:latin typeface="Times New Roman" panose="02020603050405020304" pitchFamily="18" charset="0"/>
                <a:cs typeface="Times New Roman" panose="02020603050405020304" pitchFamily="18" charset="0"/>
              </a:rPr>
              <a:t>Подпрограмма</a:t>
            </a:r>
            <a:endParaRPr lang="ru-RU" sz="1500" b="1" dirty="0">
              <a:solidFill>
                <a:schemeClr val="tx1"/>
              </a:solidFill>
              <a:latin typeface="Times New Roman" panose="02020603050405020304" pitchFamily="18" charset="0"/>
              <a:cs typeface="Times New Roman" panose="02020603050405020304" pitchFamily="18" charset="0"/>
            </a:endParaRPr>
          </a:p>
        </p:txBody>
      </p:sp>
      <p:sp>
        <p:nvSpPr>
          <p:cNvPr id="73" name="Полилиния 72"/>
          <p:cNvSpPr/>
          <p:nvPr/>
        </p:nvSpPr>
        <p:spPr>
          <a:xfrm>
            <a:off x="7560408" y="3648178"/>
            <a:ext cx="684000" cy="57426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en-US" sz="1400" dirty="0" smtClean="0">
                <a:solidFill>
                  <a:schemeClr val="tx1"/>
                </a:solidFill>
                <a:latin typeface="Times New Roman" panose="02020603050405020304" pitchFamily="18" charset="0"/>
                <a:cs typeface="Times New Roman" panose="02020603050405020304" pitchFamily="18" charset="0"/>
              </a:rPr>
              <a:t>57</a:t>
            </a:r>
            <a:r>
              <a:rPr lang="ru-RU" sz="1400" dirty="0" smtClean="0">
                <a:solidFill>
                  <a:schemeClr val="tx1"/>
                </a:solidFill>
                <a:latin typeface="Times New Roman" panose="02020603050405020304" pitchFamily="18" charset="0"/>
                <a:cs typeface="Times New Roman" panose="02020603050405020304" pitchFamily="18" charset="0"/>
              </a:rPr>
              <a:t>2,0</a:t>
            </a:r>
          </a:p>
        </p:txBody>
      </p:sp>
      <p:sp>
        <p:nvSpPr>
          <p:cNvPr id="74" name="Полилиния 73"/>
          <p:cNvSpPr/>
          <p:nvPr/>
        </p:nvSpPr>
        <p:spPr>
          <a:xfrm>
            <a:off x="7560408" y="5820097"/>
            <a:ext cx="684000" cy="432048"/>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400" dirty="0" smtClean="0">
                <a:solidFill>
                  <a:schemeClr val="tx1"/>
                </a:solidFill>
                <a:latin typeface="Times New Roman" panose="02020603050405020304" pitchFamily="18" charset="0"/>
                <a:cs typeface="Times New Roman" panose="02020603050405020304" pitchFamily="18" charset="0"/>
              </a:rPr>
              <a:t>22,9</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83" name="Скругленный прямоугольник 82"/>
          <p:cNvSpPr/>
          <p:nvPr/>
        </p:nvSpPr>
        <p:spPr>
          <a:xfrm>
            <a:off x="7560408" y="3270581"/>
            <a:ext cx="684000" cy="28800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500" b="1" dirty="0">
                <a:solidFill>
                  <a:schemeClr val="tx1"/>
                </a:solidFill>
                <a:latin typeface="Times New Roman" panose="02020603050405020304" pitchFamily="18" charset="0"/>
                <a:cs typeface="Times New Roman" panose="02020603050405020304" pitchFamily="18" charset="0"/>
              </a:rPr>
              <a:t>П</a:t>
            </a:r>
            <a:r>
              <a:rPr lang="ru-RU" sz="1500" b="1" dirty="0" smtClean="0">
                <a:solidFill>
                  <a:schemeClr val="tx1"/>
                </a:solidFill>
                <a:latin typeface="Times New Roman" panose="02020603050405020304" pitchFamily="18" charset="0"/>
                <a:cs typeface="Times New Roman" panose="02020603050405020304" pitchFamily="18" charset="0"/>
              </a:rPr>
              <a:t>лан</a:t>
            </a:r>
            <a:endParaRPr lang="ru-RU" sz="1500" b="1" dirty="0">
              <a:solidFill>
                <a:schemeClr val="tx1"/>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4194092" y="5820098"/>
            <a:ext cx="3236913" cy="432048"/>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200" dirty="0">
                <a:solidFill>
                  <a:schemeClr val="tx1"/>
                </a:solidFill>
                <a:latin typeface="Times New Roman" panose="02020603050405020304" pitchFamily="18" charset="0"/>
                <a:cs typeface="Times New Roman" panose="02020603050405020304" pitchFamily="18" charset="0"/>
              </a:rPr>
              <a:t>Газификация Чувашской Республики</a:t>
            </a:r>
          </a:p>
        </p:txBody>
      </p:sp>
      <p:pic>
        <p:nvPicPr>
          <p:cNvPr id="4" name="Picture 2" descr="T:\Госдолг\Катя\05.12.14_batarei_-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8764" y="707206"/>
            <a:ext cx="2918948" cy="20017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9" name="Полилиния 38"/>
          <p:cNvSpPr/>
          <p:nvPr/>
        </p:nvSpPr>
        <p:spPr>
          <a:xfrm>
            <a:off x="4208871" y="4289127"/>
            <a:ext cx="3246212" cy="580033"/>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50000"/>
              </a:lnSpc>
              <a:spcAft>
                <a:spcPct val="35000"/>
              </a:spcAft>
            </a:pPr>
            <a:r>
              <a:rPr lang="ru-RU" sz="1200" dirty="0">
                <a:solidFill>
                  <a:schemeClr val="tx1"/>
                </a:solidFill>
                <a:latin typeface="Times New Roman" panose="02020603050405020304" pitchFamily="18" charset="0"/>
                <a:cs typeface="Times New Roman" panose="02020603050405020304" pitchFamily="18" charset="0"/>
              </a:rPr>
              <a:t>Развитие систем коммунальной </a:t>
            </a:r>
            <a:endParaRPr lang="en-US" sz="1200" dirty="0" smtClean="0">
              <a:solidFill>
                <a:schemeClr val="tx1"/>
              </a:solidFill>
              <a:latin typeface="Times New Roman" panose="02020603050405020304" pitchFamily="18" charset="0"/>
              <a:cs typeface="Times New Roman" panose="02020603050405020304" pitchFamily="18" charset="0"/>
            </a:endParaRPr>
          </a:p>
          <a:p>
            <a:pPr lvl="0" algn="ctr" defTabSz="577850">
              <a:lnSpc>
                <a:spcPct val="50000"/>
              </a:lnSpc>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инфраструктуры </a:t>
            </a:r>
            <a:r>
              <a:rPr lang="ru-RU" sz="1200" dirty="0">
                <a:solidFill>
                  <a:schemeClr val="tx1"/>
                </a:solidFill>
                <a:latin typeface="Times New Roman" panose="02020603050405020304" pitchFamily="18" charset="0"/>
                <a:cs typeface="Times New Roman" panose="02020603050405020304" pitchFamily="18" charset="0"/>
              </a:rPr>
              <a:t>и объектов, используемых </a:t>
            </a:r>
            <a:endParaRPr lang="en-US" sz="1200" dirty="0" smtClean="0">
              <a:solidFill>
                <a:schemeClr val="tx1"/>
              </a:solidFill>
              <a:latin typeface="Times New Roman" panose="02020603050405020304" pitchFamily="18" charset="0"/>
              <a:cs typeface="Times New Roman" panose="02020603050405020304" pitchFamily="18" charset="0"/>
            </a:endParaRPr>
          </a:p>
          <a:p>
            <a:pPr lvl="0" algn="ctr" defTabSz="577850">
              <a:lnSpc>
                <a:spcPct val="50000"/>
              </a:lnSpc>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для </a:t>
            </a:r>
            <a:r>
              <a:rPr lang="ru-RU" sz="1200" dirty="0">
                <a:solidFill>
                  <a:schemeClr val="tx1"/>
                </a:solidFill>
                <a:latin typeface="Times New Roman" panose="02020603050405020304" pitchFamily="18" charset="0"/>
                <a:cs typeface="Times New Roman" panose="02020603050405020304" pitchFamily="18" charset="0"/>
              </a:rPr>
              <a:t>очистки </a:t>
            </a:r>
            <a:r>
              <a:rPr lang="ru-RU" sz="1200" dirty="0" smtClean="0">
                <a:solidFill>
                  <a:schemeClr val="tx1"/>
                </a:solidFill>
                <a:latin typeface="Times New Roman" panose="02020603050405020304" pitchFamily="18" charset="0"/>
                <a:cs typeface="Times New Roman" panose="02020603050405020304" pitchFamily="18" charset="0"/>
              </a:rPr>
              <a:t>сточных </a:t>
            </a:r>
            <a:r>
              <a:rPr lang="ru-RU" sz="1200" dirty="0">
                <a:solidFill>
                  <a:schemeClr val="tx1"/>
                </a:solidFill>
                <a:latin typeface="Times New Roman" panose="02020603050405020304" pitchFamily="18" charset="0"/>
                <a:cs typeface="Times New Roman" panose="02020603050405020304" pitchFamily="18" charset="0"/>
              </a:rPr>
              <a:t>вод</a:t>
            </a:r>
          </a:p>
        </p:txBody>
      </p:sp>
      <p:sp>
        <p:nvSpPr>
          <p:cNvPr id="49" name="Полилиния 48"/>
          <p:cNvSpPr/>
          <p:nvPr/>
        </p:nvSpPr>
        <p:spPr>
          <a:xfrm>
            <a:off x="7560408" y="4289126"/>
            <a:ext cx="684000" cy="580033"/>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400" dirty="0" smtClean="0">
                <a:solidFill>
                  <a:schemeClr val="tx1"/>
                </a:solidFill>
                <a:latin typeface="Times New Roman" panose="02020603050405020304" pitchFamily="18" charset="0"/>
                <a:cs typeface="Times New Roman" panose="02020603050405020304" pitchFamily="18" charset="0"/>
              </a:rPr>
              <a:t>222,1</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4203697" y="4956002"/>
            <a:ext cx="3246212" cy="769344"/>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200" dirty="0">
                <a:solidFill>
                  <a:schemeClr val="tx1"/>
                </a:solidFill>
                <a:latin typeface="Times New Roman" panose="02020603050405020304" pitchFamily="18" charset="0"/>
                <a:cs typeface="Times New Roman" panose="02020603050405020304" pitchFamily="18" charset="0"/>
              </a:rPr>
              <a:t>Строительство и реконструкция (модернизация) объектов питьевого водоснабжения и водоподготовки с учетом оценки качества и безопасности питьевой </a:t>
            </a:r>
            <a:r>
              <a:rPr lang="ru-RU" sz="1200" dirty="0" smtClean="0">
                <a:solidFill>
                  <a:schemeClr val="tx1"/>
                </a:solidFill>
                <a:latin typeface="Times New Roman" panose="02020603050405020304" pitchFamily="18" charset="0"/>
                <a:cs typeface="Times New Roman" panose="02020603050405020304" pitchFamily="18" charset="0"/>
              </a:rPr>
              <a:t>воды</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54" name="Полилиния 53"/>
          <p:cNvSpPr/>
          <p:nvPr/>
        </p:nvSpPr>
        <p:spPr>
          <a:xfrm>
            <a:off x="7560408" y="4953897"/>
            <a:ext cx="684000" cy="771447"/>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400" dirty="0" smtClean="0">
                <a:solidFill>
                  <a:schemeClr val="tx1"/>
                </a:solidFill>
                <a:latin typeface="Times New Roman" panose="02020603050405020304" pitchFamily="18" charset="0"/>
                <a:cs typeface="Times New Roman" panose="02020603050405020304" pitchFamily="18" charset="0"/>
              </a:rPr>
              <a:t>811,2</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37" name="Скругленный прямоугольник 36"/>
          <p:cNvSpPr/>
          <p:nvPr/>
        </p:nvSpPr>
        <p:spPr>
          <a:xfrm>
            <a:off x="8341688" y="3270581"/>
            <a:ext cx="684000" cy="310262"/>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500" b="1" dirty="0">
                <a:solidFill>
                  <a:schemeClr val="tx1"/>
                </a:solidFill>
                <a:latin typeface="Times New Roman" panose="02020603050405020304" pitchFamily="18" charset="0"/>
                <a:cs typeface="Times New Roman" panose="02020603050405020304" pitchFamily="18" charset="0"/>
              </a:rPr>
              <a:t>Ф</a:t>
            </a:r>
            <a:r>
              <a:rPr lang="ru-RU" sz="1500" b="1" dirty="0" smtClean="0">
                <a:solidFill>
                  <a:schemeClr val="tx1"/>
                </a:solidFill>
                <a:latin typeface="Times New Roman" panose="02020603050405020304" pitchFamily="18" charset="0"/>
                <a:cs typeface="Times New Roman" panose="02020603050405020304" pitchFamily="18" charset="0"/>
              </a:rPr>
              <a:t>акт</a:t>
            </a:r>
            <a:endParaRPr lang="ru-RU" sz="1500" b="1"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8341688" y="3648178"/>
            <a:ext cx="684000" cy="57426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en-US" sz="1400" dirty="0" smtClean="0">
                <a:solidFill>
                  <a:schemeClr val="tx1"/>
                </a:solidFill>
                <a:latin typeface="Times New Roman" panose="02020603050405020304" pitchFamily="18" charset="0"/>
                <a:cs typeface="Times New Roman" panose="02020603050405020304" pitchFamily="18" charset="0"/>
              </a:rPr>
              <a:t>41</a:t>
            </a:r>
            <a:r>
              <a:rPr lang="ru-RU" sz="1400" dirty="0" smtClean="0">
                <a:solidFill>
                  <a:schemeClr val="tx1"/>
                </a:solidFill>
                <a:latin typeface="Times New Roman" panose="02020603050405020304" pitchFamily="18" charset="0"/>
                <a:cs typeface="Times New Roman" panose="02020603050405020304" pitchFamily="18" charset="0"/>
              </a:rPr>
              <a:t>8,0</a:t>
            </a:r>
          </a:p>
        </p:txBody>
      </p:sp>
      <p:sp>
        <p:nvSpPr>
          <p:cNvPr id="40" name="Полилиния 39"/>
          <p:cNvSpPr/>
          <p:nvPr/>
        </p:nvSpPr>
        <p:spPr>
          <a:xfrm>
            <a:off x="8341688" y="5820097"/>
            <a:ext cx="684000" cy="432048"/>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400" dirty="0" smtClean="0">
                <a:solidFill>
                  <a:schemeClr val="tx1"/>
                </a:solidFill>
                <a:latin typeface="Times New Roman" panose="02020603050405020304" pitchFamily="18" charset="0"/>
                <a:cs typeface="Times New Roman" panose="02020603050405020304" pitchFamily="18" charset="0"/>
              </a:rPr>
              <a:t>22,2</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8341688" y="4289126"/>
            <a:ext cx="684000" cy="580033"/>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400" dirty="0" smtClean="0">
                <a:solidFill>
                  <a:schemeClr val="tx1"/>
                </a:solidFill>
                <a:latin typeface="Times New Roman" panose="02020603050405020304" pitchFamily="18" charset="0"/>
                <a:cs typeface="Times New Roman" panose="02020603050405020304" pitchFamily="18" charset="0"/>
              </a:rPr>
              <a:t>178,0</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44" name="Полилиния 43"/>
          <p:cNvSpPr/>
          <p:nvPr/>
        </p:nvSpPr>
        <p:spPr>
          <a:xfrm>
            <a:off x="8341688" y="4953897"/>
            <a:ext cx="684000" cy="771447"/>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400" dirty="0" smtClean="0">
                <a:solidFill>
                  <a:schemeClr val="tx1"/>
                </a:solidFill>
                <a:latin typeface="Times New Roman" panose="02020603050405020304" pitchFamily="18" charset="0"/>
                <a:cs typeface="Times New Roman" panose="02020603050405020304" pitchFamily="18" charset="0"/>
              </a:rPr>
              <a:t>712,9</a:t>
            </a:r>
            <a:endParaRPr lang="ru-RU" sz="1400"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158622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лилиния 6"/>
          <p:cNvSpPr/>
          <p:nvPr/>
        </p:nvSpPr>
        <p:spPr>
          <a:xfrm>
            <a:off x="5035409" y="1228012"/>
            <a:ext cx="3960440" cy="836382"/>
          </a:xfrm>
          <a:custGeom>
            <a:avLst/>
            <a:gdLst>
              <a:gd name="connsiteX0" fmla="*/ 0 w 3902419"/>
              <a:gd name="connsiteY0" fmla="*/ 91715 h 917152"/>
              <a:gd name="connsiteX1" fmla="*/ 91715 w 3902419"/>
              <a:gd name="connsiteY1" fmla="*/ 0 h 917152"/>
              <a:gd name="connsiteX2" fmla="*/ 3810704 w 3902419"/>
              <a:gd name="connsiteY2" fmla="*/ 0 h 917152"/>
              <a:gd name="connsiteX3" fmla="*/ 3902419 w 3902419"/>
              <a:gd name="connsiteY3" fmla="*/ 91715 h 917152"/>
              <a:gd name="connsiteX4" fmla="*/ 3902419 w 3902419"/>
              <a:gd name="connsiteY4" fmla="*/ 825437 h 917152"/>
              <a:gd name="connsiteX5" fmla="*/ 3810704 w 3902419"/>
              <a:gd name="connsiteY5" fmla="*/ 917152 h 917152"/>
              <a:gd name="connsiteX6" fmla="*/ 91715 w 3902419"/>
              <a:gd name="connsiteY6" fmla="*/ 917152 h 917152"/>
              <a:gd name="connsiteX7" fmla="*/ 0 w 3902419"/>
              <a:gd name="connsiteY7" fmla="*/ 825437 h 917152"/>
              <a:gd name="connsiteX8" fmla="*/ 0 w 3902419"/>
              <a:gd name="connsiteY8" fmla="*/ 91715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2419" h="917152">
                <a:moveTo>
                  <a:pt x="0" y="91715"/>
                </a:moveTo>
                <a:cubicBezTo>
                  <a:pt x="0" y="41062"/>
                  <a:pt x="41062" y="0"/>
                  <a:pt x="91715" y="0"/>
                </a:cubicBezTo>
                <a:lnTo>
                  <a:pt x="3810704" y="0"/>
                </a:lnTo>
                <a:cubicBezTo>
                  <a:pt x="3861357" y="0"/>
                  <a:pt x="3902419" y="41062"/>
                  <a:pt x="3902419" y="91715"/>
                </a:cubicBezTo>
                <a:lnTo>
                  <a:pt x="3902419" y="825437"/>
                </a:lnTo>
                <a:cubicBezTo>
                  <a:pt x="3902419" y="876090"/>
                  <a:pt x="3861357" y="917152"/>
                  <a:pt x="3810704" y="917152"/>
                </a:cubicBezTo>
                <a:lnTo>
                  <a:pt x="91715" y="917152"/>
                </a:lnTo>
                <a:cubicBezTo>
                  <a:pt x="41062" y="917152"/>
                  <a:pt x="0" y="876090"/>
                  <a:pt x="0" y="825437"/>
                </a:cubicBezTo>
                <a:lnTo>
                  <a:pt x="0" y="91715"/>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80202" tIns="80202" rIns="80202" bIns="80202"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accent1">
                    <a:lumMod val="50000"/>
                  </a:scheme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kern="1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31891" y="2850496"/>
            <a:ext cx="4794976" cy="401137"/>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Удовлетворенность </a:t>
            </a:r>
            <a:r>
              <a:rPr lang="ru-RU" sz="1200" dirty="0">
                <a:solidFill>
                  <a:schemeClr val="tx1"/>
                </a:solidFill>
                <a:latin typeface="Times New Roman" panose="02020603050405020304" pitchFamily="18" charset="0"/>
                <a:cs typeface="Times New Roman" panose="02020603050405020304" pitchFamily="18" charset="0"/>
              </a:rPr>
              <a:t>граждан качеством жилищно-коммунальных </a:t>
            </a:r>
            <a:r>
              <a:rPr lang="ru-RU" sz="1200" dirty="0" smtClean="0">
                <a:solidFill>
                  <a:schemeClr val="tx1"/>
                </a:solidFill>
                <a:latin typeface="Times New Roman" panose="02020603050405020304" pitchFamily="18" charset="0"/>
                <a:cs typeface="Times New Roman" panose="02020603050405020304" pitchFamily="18" charset="0"/>
              </a:rPr>
              <a:t>услуг, процентов</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5" name="Скругленный прямоугольник 34"/>
          <p:cNvSpPr/>
          <p:nvPr/>
        </p:nvSpPr>
        <p:spPr>
          <a:xfrm>
            <a:off x="131891" y="3328499"/>
            <a:ext cx="4794976" cy="458462"/>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schemeClr val="tx1"/>
                </a:solidFill>
                <a:latin typeface="Times New Roman" panose="02020603050405020304" pitchFamily="18" charset="0"/>
                <a:cs typeface="Times New Roman" panose="02020603050405020304" pitchFamily="18" charset="0"/>
              </a:rPr>
              <a:t>Доля </a:t>
            </a:r>
            <a:r>
              <a:rPr lang="ru-RU" sz="1200" dirty="0" smtClean="0">
                <a:solidFill>
                  <a:schemeClr val="tx1"/>
                </a:solidFill>
                <a:latin typeface="Times New Roman" panose="02020603050405020304" pitchFamily="18" charset="0"/>
                <a:cs typeface="Times New Roman" panose="02020603050405020304" pitchFamily="18" charset="0"/>
              </a:rPr>
              <a:t>населения, </a:t>
            </a:r>
            <a:r>
              <a:rPr lang="ru-RU" sz="1200" dirty="0">
                <a:solidFill>
                  <a:schemeClr val="tx1"/>
                </a:solidFill>
                <a:latin typeface="Times New Roman" panose="02020603050405020304" pitchFamily="18" charset="0"/>
                <a:cs typeface="Times New Roman" panose="02020603050405020304" pitchFamily="18" charset="0"/>
              </a:rPr>
              <a:t>обеспеченного качественной питьевой водой из систем централизованного </a:t>
            </a:r>
            <a:r>
              <a:rPr lang="ru-RU" sz="1200" dirty="0" smtClean="0">
                <a:solidFill>
                  <a:schemeClr val="tx1"/>
                </a:solidFill>
                <a:latin typeface="Times New Roman" panose="02020603050405020304" pitchFamily="18" charset="0"/>
                <a:cs typeface="Times New Roman" panose="02020603050405020304" pitchFamily="18" charset="0"/>
              </a:rPr>
              <a:t>водоснабжения, процентов</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7" name="Скругленный прямоугольник 36"/>
          <p:cNvSpPr/>
          <p:nvPr/>
        </p:nvSpPr>
        <p:spPr>
          <a:xfrm>
            <a:off x="131889" y="4311578"/>
            <a:ext cx="4794978" cy="56436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schemeClr val="tx1"/>
                </a:solidFill>
                <a:latin typeface="Times New Roman" panose="02020603050405020304" pitchFamily="18" charset="0"/>
                <a:cs typeface="Times New Roman" panose="02020603050405020304" pitchFamily="18" charset="0"/>
              </a:rPr>
              <a:t>Доля объема сточных вод, пропущенных через очистные сооружения, в общем объеме сточных </a:t>
            </a:r>
            <a:r>
              <a:rPr lang="ru-RU" sz="1200" dirty="0" smtClean="0">
                <a:solidFill>
                  <a:schemeClr val="tx1"/>
                </a:solidFill>
                <a:latin typeface="Times New Roman" panose="02020603050405020304" pitchFamily="18" charset="0"/>
                <a:cs typeface="Times New Roman" panose="02020603050405020304" pitchFamily="18" charset="0"/>
              </a:rPr>
              <a:t>вод, процентов</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128529" y="1914366"/>
            <a:ext cx="2139215" cy="650538"/>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Основные индикаторы</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pPr>
              <a:defRPr/>
            </a:pPr>
            <a:fld id="{667CCBFA-BFB9-4E9F-B6F6-694D72409F22}" type="slidenum">
              <a:rPr lang="ru-RU" smtClean="0"/>
              <a:pPr>
                <a:defRPr/>
              </a:pPr>
              <a:t>83</a:t>
            </a:fld>
            <a:endParaRPr lang="ru-RU" dirty="0"/>
          </a:p>
        </p:txBody>
      </p:sp>
      <p:sp>
        <p:nvSpPr>
          <p:cNvPr id="40"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7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Республики </a:t>
            </a:r>
            <a:endParaRPr lang="ru-RU" sz="1700" dirty="0" smtClean="0">
              <a:solidFill>
                <a:schemeClr val="tx1"/>
              </a:solidFill>
              <a:effectLst/>
              <a:latin typeface="Times New Roman" panose="02020603050405020304" pitchFamily="18" charset="0"/>
              <a:cs typeface="Times New Roman" panose="02020603050405020304" pitchFamily="18" charset="0"/>
            </a:endParaRPr>
          </a:p>
          <a:p>
            <a:pPr marL="0" indent="0" algn="l" fontAlgn="auto">
              <a:spcAft>
                <a:spcPts val="0"/>
              </a:spcAft>
              <a:buNone/>
            </a:pPr>
            <a:r>
              <a:rPr lang="ru-RU" sz="1700" dirty="0" smtClean="0">
                <a:solidFill>
                  <a:schemeClr val="tx1"/>
                </a:solidFill>
                <a:effectLst/>
                <a:latin typeface="Times New Roman" panose="02020603050405020304" pitchFamily="18" charset="0"/>
                <a:cs typeface="Times New Roman" panose="02020603050405020304" pitchFamily="18" charset="0"/>
              </a:rPr>
              <a:t>«</a:t>
            </a:r>
            <a:r>
              <a:rPr lang="ru-RU" sz="1700" dirty="0">
                <a:solidFill>
                  <a:schemeClr val="tx1"/>
                </a:solidFill>
                <a:effectLst/>
                <a:latin typeface="Times New Roman" panose="02020603050405020304" pitchFamily="18" charset="0"/>
                <a:cs typeface="Times New Roman" panose="02020603050405020304" pitchFamily="18" charset="0"/>
              </a:rPr>
              <a:t>Модернизация и развитие сферы жилищно-коммунального </a:t>
            </a:r>
            <a:r>
              <a:rPr lang="ru-RU" sz="1700" dirty="0" smtClean="0">
                <a:solidFill>
                  <a:schemeClr val="tx1"/>
                </a:solidFill>
                <a:effectLst/>
                <a:latin typeface="Times New Roman" panose="02020603050405020304" pitchFamily="18" charset="0"/>
                <a:cs typeface="Times New Roman" panose="02020603050405020304" pitchFamily="18" charset="0"/>
              </a:rPr>
              <a:t>хозяйства»</a:t>
            </a:r>
          </a:p>
          <a:p>
            <a:pPr marL="0" indent="0" algn="l" fontAlgn="auto">
              <a:spcAft>
                <a:spcPts val="0"/>
              </a:spcAft>
              <a:buNone/>
            </a:pPr>
            <a:endParaRPr lang="ru-RU" sz="1700" dirty="0">
              <a:solidFill>
                <a:schemeClr val="tx1"/>
              </a:solidFill>
              <a:effectLst/>
              <a:latin typeface="Times New Roman" panose="02020603050405020304" pitchFamily="18" charset="0"/>
              <a:cs typeface="Times New Roman" panose="02020603050405020304" pitchFamily="18" charset="0"/>
            </a:endParaRPr>
          </a:p>
        </p:txBody>
      </p:sp>
      <p:cxnSp>
        <p:nvCxnSpPr>
          <p:cNvPr id="41" name="Прямая соединительная линия 40"/>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49" name="Скругленный прямоугольник 48"/>
          <p:cNvSpPr/>
          <p:nvPr/>
        </p:nvSpPr>
        <p:spPr>
          <a:xfrm>
            <a:off x="131891" y="5451922"/>
            <a:ext cx="4794976" cy="443337"/>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Строительство </a:t>
            </a:r>
            <a:r>
              <a:rPr lang="ru-RU" sz="1200" dirty="0" err="1">
                <a:solidFill>
                  <a:schemeClr val="tx1"/>
                </a:solidFill>
                <a:latin typeface="Times New Roman" panose="02020603050405020304" pitchFamily="18" charset="0"/>
                <a:cs typeface="Times New Roman" panose="02020603050405020304" pitchFamily="18" charset="0"/>
              </a:rPr>
              <a:t>внутрипоселковых</a:t>
            </a:r>
            <a:r>
              <a:rPr lang="ru-RU" sz="1200" dirty="0">
                <a:solidFill>
                  <a:schemeClr val="tx1"/>
                </a:solidFill>
                <a:latin typeface="Times New Roman" panose="02020603050405020304" pitchFamily="18" charset="0"/>
                <a:cs typeface="Times New Roman" panose="02020603050405020304" pitchFamily="18" charset="0"/>
              </a:rPr>
              <a:t> </a:t>
            </a:r>
            <a:r>
              <a:rPr lang="ru-RU" sz="1200" dirty="0" smtClean="0">
                <a:solidFill>
                  <a:schemeClr val="tx1"/>
                </a:solidFill>
                <a:latin typeface="Times New Roman" panose="02020603050405020304" pitchFamily="18" charset="0"/>
                <a:cs typeface="Times New Roman" panose="02020603050405020304" pitchFamily="18" charset="0"/>
              </a:rPr>
              <a:t>газопроводов, километров</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61" name="Скругленный прямоугольник 60"/>
          <p:cNvSpPr/>
          <p:nvPr/>
        </p:nvSpPr>
        <p:spPr>
          <a:xfrm>
            <a:off x="131891" y="5944311"/>
            <a:ext cx="4794976" cy="46748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schemeClr val="tx1"/>
                </a:solidFill>
                <a:latin typeface="Times New Roman" panose="02020603050405020304" pitchFamily="18" charset="0"/>
                <a:cs typeface="Times New Roman" panose="02020603050405020304" pitchFamily="18" charset="0"/>
              </a:rPr>
              <a:t>Г</a:t>
            </a:r>
            <a:r>
              <a:rPr lang="ru-RU" sz="1200" dirty="0" smtClean="0">
                <a:solidFill>
                  <a:schemeClr val="tx1"/>
                </a:solidFill>
                <a:latin typeface="Times New Roman" panose="02020603050405020304" pitchFamily="18" charset="0"/>
                <a:cs typeface="Times New Roman" panose="02020603050405020304" pitchFamily="18" charset="0"/>
              </a:rPr>
              <a:t>азоснабжение </a:t>
            </a:r>
            <a:r>
              <a:rPr lang="ru-RU" sz="1200" dirty="0">
                <a:solidFill>
                  <a:schemeClr val="tx1"/>
                </a:solidFill>
                <a:latin typeface="Times New Roman" panose="02020603050405020304" pitchFamily="18" charset="0"/>
                <a:cs typeface="Times New Roman" panose="02020603050405020304" pitchFamily="18" charset="0"/>
              </a:rPr>
              <a:t>жилых домов в населенных пунктах природным газом  </a:t>
            </a:r>
            <a:r>
              <a:rPr lang="ru-RU" sz="1200" dirty="0" smtClean="0">
                <a:solidFill>
                  <a:schemeClr val="tx1"/>
                </a:solidFill>
                <a:latin typeface="Times New Roman" panose="02020603050405020304" pitchFamily="18" charset="0"/>
                <a:cs typeface="Times New Roman" panose="02020603050405020304" pitchFamily="18" charset="0"/>
              </a:rPr>
              <a:t>ежегодно, единиц</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90" name="Скругленный прямоугольник 89"/>
          <p:cNvSpPr/>
          <p:nvPr/>
        </p:nvSpPr>
        <p:spPr>
          <a:xfrm>
            <a:off x="131891" y="4931686"/>
            <a:ext cx="4794976" cy="430232"/>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schemeClr val="tx1"/>
                </a:solidFill>
                <a:latin typeface="Times New Roman" panose="02020603050405020304" pitchFamily="18" charset="0"/>
                <a:cs typeface="Times New Roman" panose="02020603050405020304" pitchFamily="18" charset="0"/>
              </a:rPr>
              <a:t>К</a:t>
            </a:r>
            <a:r>
              <a:rPr lang="ru-RU" sz="1200" dirty="0" smtClean="0">
                <a:solidFill>
                  <a:schemeClr val="tx1"/>
                </a:solidFill>
                <a:latin typeface="Times New Roman" panose="02020603050405020304" pitchFamily="18" charset="0"/>
                <a:cs typeface="Times New Roman" panose="02020603050405020304" pitchFamily="18" charset="0"/>
              </a:rPr>
              <a:t>оличество </a:t>
            </a:r>
            <a:r>
              <a:rPr lang="ru-RU" sz="1200" dirty="0">
                <a:solidFill>
                  <a:schemeClr val="tx1"/>
                </a:solidFill>
                <a:latin typeface="Times New Roman" panose="02020603050405020304" pitchFamily="18" charset="0"/>
                <a:cs typeface="Times New Roman" panose="02020603050405020304" pitchFamily="18" charset="0"/>
              </a:rPr>
              <a:t>многоквартирных домов, в которых проведен капитальный </a:t>
            </a:r>
            <a:r>
              <a:rPr lang="ru-RU" sz="1200" dirty="0" smtClean="0">
                <a:solidFill>
                  <a:schemeClr val="tx1"/>
                </a:solidFill>
                <a:latin typeface="Times New Roman" panose="02020603050405020304" pitchFamily="18" charset="0"/>
                <a:cs typeface="Times New Roman" panose="02020603050405020304" pitchFamily="18" charset="0"/>
              </a:rPr>
              <a:t>ремонт, единиц</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6" name="Скругленный прямоугольник 35"/>
          <p:cNvSpPr/>
          <p:nvPr/>
        </p:nvSpPr>
        <p:spPr>
          <a:xfrm>
            <a:off x="131891" y="3844746"/>
            <a:ext cx="4800150" cy="388037"/>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schemeClr val="tx1"/>
                </a:solidFill>
                <a:latin typeface="Times New Roman" panose="02020603050405020304" pitchFamily="18" charset="0"/>
                <a:cs typeface="Times New Roman" panose="02020603050405020304" pitchFamily="18" charset="0"/>
              </a:rPr>
              <a:t>Уровень газификации Чувашской </a:t>
            </a:r>
            <a:r>
              <a:rPr lang="ru-RU" sz="1200" dirty="0" smtClean="0">
                <a:solidFill>
                  <a:schemeClr val="tx1"/>
                </a:solidFill>
                <a:latin typeface="Times New Roman" panose="02020603050405020304" pitchFamily="18" charset="0"/>
                <a:cs typeface="Times New Roman" panose="02020603050405020304" pitchFamily="18" charset="0"/>
              </a:rPr>
              <a:t>Республики, процентов</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5929148" y="2185559"/>
            <a:ext cx="761934" cy="498807"/>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lvl="0" algn="ctr" defTabSz="622300">
              <a:lnSpc>
                <a:spcPct val="90000"/>
              </a:lnSpc>
            </a:pPr>
            <a:r>
              <a:rPr lang="ru-RU" sz="1300" b="1" dirty="0" smtClean="0">
                <a:solidFill>
                  <a:prstClr val="black"/>
                </a:solidFill>
                <a:latin typeface="Times New Roman" panose="02020603050405020304" pitchFamily="18" charset="0"/>
                <a:cs typeface="Times New Roman" panose="02020603050405020304" pitchFamily="18" charset="0"/>
              </a:rPr>
              <a:t>2021</a:t>
            </a:r>
            <a:endParaRPr lang="ru-RU" sz="1300" b="1" dirty="0">
              <a:solidFill>
                <a:prstClr val="black"/>
              </a:solidFill>
              <a:latin typeface="Times New Roman" panose="02020603050405020304" pitchFamily="18" charset="0"/>
              <a:cs typeface="Times New Roman" panose="02020603050405020304" pitchFamily="18" charset="0"/>
            </a:endParaRPr>
          </a:p>
          <a:p>
            <a:pPr lvl="0" algn="ctr" defTabSz="622300">
              <a:lnSpc>
                <a:spcPct val="90000"/>
              </a:lnSpc>
            </a:pPr>
            <a:r>
              <a:rPr lang="ru-RU" sz="1300" b="1" dirty="0">
                <a:solidFill>
                  <a:prstClr val="black"/>
                </a:solidFill>
                <a:latin typeface="Times New Roman" panose="02020603050405020304" pitchFamily="18" charset="0"/>
                <a:cs typeface="Times New Roman" panose="02020603050405020304" pitchFamily="18" charset="0"/>
              </a:rPr>
              <a:t>факт</a:t>
            </a:r>
          </a:p>
        </p:txBody>
      </p:sp>
      <p:sp>
        <p:nvSpPr>
          <p:cNvPr id="39" name="Полилиния 38"/>
          <p:cNvSpPr/>
          <p:nvPr/>
        </p:nvSpPr>
        <p:spPr>
          <a:xfrm>
            <a:off x="5929149" y="2801530"/>
            <a:ext cx="761933" cy="425550"/>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7" tIns="54477" rIns="54477" bIns="54477"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85</a:t>
            </a:r>
          </a:p>
        </p:txBody>
      </p:sp>
      <p:sp>
        <p:nvSpPr>
          <p:cNvPr id="42" name="Полилиния 41"/>
          <p:cNvSpPr/>
          <p:nvPr/>
        </p:nvSpPr>
        <p:spPr>
          <a:xfrm>
            <a:off x="5929149" y="3303945"/>
            <a:ext cx="760394" cy="458462"/>
          </a:xfrm>
          <a:custGeom>
            <a:avLst/>
            <a:gdLst>
              <a:gd name="connsiteX0" fmla="*/ 0 w 473035"/>
              <a:gd name="connsiteY0" fmla="*/ 47304 h 500150"/>
              <a:gd name="connsiteX1" fmla="*/ 47304 w 473035"/>
              <a:gd name="connsiteY1" fmla="*/ 0 h 500150"/>
              <a:gd name="connsiteX2" fmla="*/ 425732 w 473035"/>
              <a:gd name="connsiteY2" fmla="*/ 0 h 500150"/>
              <a:gd name="connsiteX3" fmla="*/ 473036 w 473035"/>
              <a:gd name="connsiteY3" fmla="*/ 47304 h 500150"/>
              <a:gd name="connsiteX4" fmla="*/ 473035 w 473035"/>
              <a:gd name="connsiteY4" fmla="*/ 452847 h 500150"/>
              <a:gd name="connsiteX5" fmla="*/ 425731 w 473035"/>
              <a:gd name="connsiteY5" fmla="*/ 500151 h 500150"/>
              <a:gd name="connsiteX6" fmla="*/ 47304 w 473035"/>
              <a:gd name="connsiteY6" fmla="*/ 500150 h 500150"/>
              <a:gd name="connsiteX7" fmla="*/ 0 w 473035"/>
              <a:gd name="connsiteY7" fmla="*/ 452846 h 500150"/>
              <a:gd name="connsiteX8" fmla="*/ 0 w 473035"/>
              <a:gd name="connsiteY8" fmla="*/ 47304 h 5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500150">
                <a:moveTo>
                  <a:pt x="0" y="47304"/>
                </a:moveTo>
                <a:cubicBezTo>
                  <a:pt x="0" y="21179"/>
                  <a:pt x="21179" y="0"/>
                  <a:pt x="47304" y="0"/>
                </a:cubicBezTo>
                <a:lnTo>
                  <a:pt x="425732" y="0"/>
                </a:lnTo>
                <a:cubicBezTo>
                  <a:pt x="451857" y="0"/>
                  <a:pt x="473036" y="21179"/>
                  <a:pt x="473036" y="47304"/>
                </a:cubicBezTo>
                <a:cubicBezTo>
                  <a:pt x="473036" y="182485"/>
                  <a:pt x="473035" y="317666"/>
                  <a:pt x="473035" y="452847"/>
                </a:cubicBezTo>
                <a:cubicBezTo>
                  <a:pt x="473035" y="478972"/>
                  <a:pt x="451856" y="500151"/>
                  <a:pt x="425731" y="500151"/>
                </a:cubicBezTo>
                <a:lnTo>
                  <a:pt x="47304" y="500150"/>
                </a:lnTo>
                <a:cubicBezTo>
                  <a:pt x="21179" y="500150"/>
                  <a:pt x="0" y="478971"/>
                  <a:pt x="0" y="452846"/>
                </a:cubicBezTo>
                <a:lnTo>
                  <a:pt x="0" y="47304"/>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5765" tIns="55765" rIns="55765" bIns="55765"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80,1</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5929148" y="4287024"/>
            <a:ext cx="760566" cy="56437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62,8</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130" name="Полилиния 129"/>
          <p:cNvSpPr/>
          <p:nvPr/>
        </p:nvSpPr>
        <p:spPr>
          <a:xfrm>
            <a:off x="5929150" y="5427368"/>
            <a:ext cx="761932" cy="44333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9,1</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3" name="Полилиния 62"/>
          <p:cNvSpPr/>
          <p:nvPr/>
        </p:nvSpPr>
        <p:spPr>
          <a:xfrm>
            <a:off x="5929148" y="5919758"/>
            <a:ext cx="761933" cy="467483"/>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1 150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91" name="Полилиния 90"/>
          <p:cNvSpPr/>
          <p:nvPr/>
        </p:nvSpPr>
        <p:spPr>
          <a:xfrm>
            <a:off x="5929149" y="4907133"/>
            <a:ext cx="760566" cy="43364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200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3" name="Полилиния 52"/>
          <p:cNvSpPr/>
          <p:nvPr/>
        </p:nvSpPr>
        <p:spPr>
          <a:xfrm>
            <a:off x="5929148" y="3832510"/>
            <a:ext cx="761934" cy="38498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78,7</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6758792" y="2185560"/>
            <a:ext cx="694795" cy="505858"/>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2022</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6758792" y="2806955"/>
            <a:ext cx="694795" cy="427177"/>
          </a:xfrm>
          <a:custGeom>
            <a:avLst/>
            <a:gdLst>
              <a:gd name="connsiteX0" fmla="*/ 0 w 499638"/>
              <a:gd name="connsiteY0" fmla="*/ 42909 h 429089"/>
              <a:gd name="connsiteX1" fmla="*/ 42909 w 499638"/>
              <a:gd name="connsiteY1" fmla="*/ 0 h 429089"/>
              <a:gd name="connsiteX2" fmla="*/ 456729 w 499638"/>
              <a:gd name="connsiteY2" fmla="*/ 0 h 429089"/>
              <a:gd name="connsiteX3" fmla="*/ 499638 w 499638"/>
              <a:gd name="connsiteY3" fmla="*/ 42909 h 429089"/>
              <a:gd name="connsiteX4" fmla="*/ 499638 w 499638"/>
              <a:gd name="connsiteY4" fmla="*/ 386180 h 429089"/>
              <a:gd name="connsiteX5" fmla="*/ 456729 w 499638"/>
              <a:gd name="connsiteY5" fmla="*/ 429089 h 429089"/>
              <a:gd name="connsiteX6" fmla="*/ 42909 w 499638"/>
              <a:gd name="connsiteY6" fmla="*/ 429089 h 429089"/>
              <a:gd name="connsiteX7" fmla="*/ 0 w 499638"/>
              <a:gd name="connsiteY7" fmla="*/ 386180 h 429089"/>
              <a:gd name="connsiteX8" fmla="*/ 0 w 499638"/>
              <a:gd name="connsiteY8" fmla="*/ 42909 h 42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9">
                <a:moveTo>
                  <a:pt x="0" y="42909"/>
                </a:moveTo>
                <a:cubicBezTo>
                  <a:pt x="0" y="19211"/>
                  <a:pt x="19211" y="0"/>
                  <a:pt x="42909" y="0"/>
                </a:cubicBezTo>
                <a:lnTo>
                  <a:pt x="456729" y="0"/>
                </a:lnTo>
                <a:cubicBezTo>
                  <a:pt x="480427" y="0"/>
                  <a:pt x="499638" y="19211"/>
                  <a:pt x="499638" y="42909"/>
                </a:cubicBezTo>
                <a:lnTo>
                  <a:pt x="499638" y="386180"/>
                </a:lnTo>
                <a:cubicBezTo>
                  <a:pt x="499638" y="409878"/>
                  <a:pt x="480427" y="429089"/>
                  <a:pt x="456729" y="429089"/>
                </a:cubicBezTo>
                <a:lnTo>
                  <a:pt x="42909" y="429089"/>
                </a:lnTo>
                <a:cubicBezTo>
                  <a:pt x="19211" y="429089"/>
                  <a:pt x="0" y="409878"/>
                  <a:pt x="0" y="386180"/>
                </a:cubicBezTo>
                <a:lnTo>
                  <a:pt x="0" y="4290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8" tIns="54478" rIns="54478" bIns="54478"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87</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6758792" y="3310997"/>
            <a:ext cx="694795" cy="458462"/>
          </a:xfrm>
          <a:custGeom>
            <a:avLst/>
            <a:gdLst>
              <a:gd name="connsiteX0" fmla="*/ 0 w 488058"/>
              <a:gd name="connsiteY0" fmla="*/ 48806 h 547530"/>
              <a:gd name="connsiteX1" fmla="*/ 48806 w 488058"/>
              <a:gd name="connsiteY1" fmla="*/ 0 h 547530"/>
              <a:gd name="connsiteX2" fmla="*/ 439252 w 488058"/>
              <a:gd name="connsiteY2" fmla="*/ 0 h 547530"/>
              <a:gd name="connsiteX3" fmla="*/ 488058 w 488058"/>
              <a:gd name="connsiteY3" fmla="*/ 48806 h 547530"/>
              <a:gd name="connsiteX4" fmla="*/ 488058 w 488058"/>
              <a:gd name="connsiteY4" fmla="*/ 498724 h 547530"/>
              <a:gd name="connsiteX5" fmla="*/ 439252 w 488058"/>
              <a:gd name="connsiteY5" fmla="*/ 547530 h 547530"/>
              <a:gd name="connsiteX6" fmla="*/ 48806 w 488058"/>
              <a:gd name="connsiteY6" fmla="*/ 547530 h 547530"/>
              <a:gd name="connsiteX7" fmla="*/ 0 w 488058"/>
              <a:gd name="connsiteY7" fmla="*/ 498724 h 547530"/>
              <a:gd name="connsiteX8" fmla="*/ 0 w 488058"/>
              <a:gd name="connsiteY8" fmla="*/ 48806 h 54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058" h="547530">
                <a:moveTo>
                  <a:pt x="0" y="48806"/>
                </a:moveTo>
                <a:cubicBezTo>
                  <a:pt x="0" y="21851"/>
                  <a:pt x="21851" y="0"/>
                  <a:pt x="48806" y="0"/>
                </a:cubicBezTo>
                <a:lnTo>
                  <a:pt x="439252" y="0"/>
                </a:lnTo>
                <a:cubicBezTo>
                  <a:pt x="466207" y="0"/>
                  <a:pt x="488058" y="21851"/>
                  <a:pt x="488058" y="48806"/>
                </a:cubicBezTo>
                <a:lnTo>
                  <a:pt x="488058" y="498724"/>
                </a:lnTo>
                <a:cubicBezTo>
                  <a:pt x="488058" y="525679"/>
                  <a:pt x="466207" y="547530"/>
                  <a:pt x="439252" y="547530"/>
                </a:cubicBezTo>
                <a:lnTo>
                  <a:pt x="48806" y="547530"/>
                </a:lnTo>
                <a:cubicBezTo>
                  <a:pt x="21851" y="547530"/>
                  <a:pt x="0" y="525679"/>
                  <a:pt x="0" y="498724"/>
                </a:cubicBezTo>
                <a:lnTo>
                  <a:pt x="0" y="48806"/>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6205" tIns="56205" rIns="56205" bIns="56205" numCol="1" spcCol="1270" anchor="ctr" anchorCtr="0">
            <a:noAutofit/>
          </a:bodyPr>
          <a:lstStyle/>
          <a:p>
            <a:pPr lvl="0" algn="ctr" defTabSz="488950">
              <a:lnSpc>
                <a:spcPct val="90000"/>
              </a:lnSpc>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80,4</a:t>
            </a:r>
            <a:endParaRPr lang="ru-RU" sz="1300" b="1" dirty="0">
              <a:solidFill>
                <a:schemeClr val="tx1"/>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6758792" y="4294076"/>
            <a:ext cx="694795" cy="564369"/>
          </a:xfrm>
          <a:custGeom>
            <a:avLst/>
            <a:gdLst>
              <a:gd name="connsiteX0" fmla="*/ 0 w 473035"/>
              <a:gd name="connsiteY0" fmla="*/ 37807 h 378068"/>
              <a:gd name="connsiteX1" fmla="*/ 37807 w 473035"/>
              <a:gd name="connsiteY1" fmla="*/ 0 h 378068"/>
              <a:gd name="connsiteX2" fmla="*/ 435228 w 473035"/>
              <a:gd name="connsiteY2" fmla="*/ 0 h 378068"/>
              <a:gd name="connsiteX3" fmla="*/ 473035 w 473035"/>
              <a:gd name="connsiteY3" fmla="*/ 37807 h 378068"/>
              <a:gd name="connsiteX4" fmla="*/ 473035 w 473035"/>
              <a:gd name="connsiteY4" fmla="*/ 340261 h 378068"/>
              <a:gd name="connsiteX5" fmla="*/ 435228 w 473035"/>
              <a:gd name="connsiteY5" fmla="*/ 378068 h 378068"/>
              <a:gd name="connsiteX6" fmla="*/ 37807 w 473035"/>
              <a:gd name="connsiteY6" fmla="*/ 378068 h 378068"/>
              <a:gd name="connsiteX7" fmla="*/ 0 w 473035"/>
              <a:gd name="connsiteY7" fmla="*/ 340261 h 378068"/>
              <a:gd name="connsiteX8" fmla="*/ 0 w 473035"/>
              <a:gd name="connsiteY8" fmla="*/ 37807 h 37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378068">
                <a:moveTo>
                  <a:pt x="0" y="37807"/>
                </a:moveTo>
                <a:cubicBezTo>
                  <a:pt x="0" y="16927"/>
                  <a:pt x="16927" y="0"/>
                  <a:pt x="37807" y="0"/>
                </a:cubicBezTo>
                <a:lnTo>
                  <a:pt x="435228" y="0"/>
                </a:lnTo>
                <a:cubicBezTo>
                  <a:pt x="456108" y="0"/>
                  <a:pt x="473035" y="16927"/>
                  <a:pt x="473035" y="37807"/>
                </a:cubicBezTo>
                <a:lnTo>
                  <a:pt x="473035" y="340261"/>
                </a:lnTo>
                <a:cubicBezTo>
                  <a:pt x="473035" y="361141"/>
                  <a:pt x="456108" y="378068"/>
                  <a:pt x="435228" y="378068"/>
                </a:cubicBezTo>
                <a:lnTo>
                  <a:pt x="37807" y="378068"/>
                </a:lnTo>
                <a:cubicBezTo>
                  <a:pt x="16927" y="378068"/>
                  <a:pt x="0" y="361141"/>
                  <a:pt x="0" y="340261"/>
                </a:cubicBezTo>
                <a:lnTo>
                  <a:pt x="0" y="37807"/>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2983" tIns="52983" rIns="52983" bIns="52983" numCol="1" spcCol="1270" anchor="ctr" anchorCtr="0">
            <a:noAutofit/>
          </a:bodyPr>
          <a:lstStyle/>
          <a:p>
            <a:pPr lvl="0" algn="ctr" defTabSz="488950">
              <a:lnSpc>
                <a:spcPct val="90000"/>
              </a:lnSpc>
              <a:spcAft>
                <a:spcPct val="35000"/>
              </a:spcAft>
            </a:pPr>
            <a:r>
              <a:rPr lang="ru-RU" sz="1300" b="1" dirty="0">
                <a:solidFill>
                  <a:schemeClr val="tx1"/>
                </a:solidFill>
                <a:latin typeface="Times New Roman" panose="02020603050405020304" pitchFamily="18" charset="0"/>
                <a:cs typeface="Times New Roman" panose="02020603050405020304" pitchFamily="18" charset="0"/>
              </a:rPr>
              <a:t>63,1</a:t>
            </a:r>
          </a:p>
        </p:txBody>
      </p:sp>
      <p:sp>
        <p:nvSpPr>
          <p:cNvPr id="131" name="Полилиния 130"/>
          <p:cNvSpPr/>
          <p:nvPr/>
        </p:nvSpPr>
        <p:spPr>
          <a:xfrm>
            <a:off x="6756161" y="5434420"/>
            <a:ext cx="697425" cy="44333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0,0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4" name="Полилиния 63"/>
          <p:cNvSpPr/>
          <p:nvPr/>
        </p:nvSpPr>
        <p:spPr>
          <a:xfrm>
            <a:off x="6756162" y="5926810"/>
            <a:ext cx="697425" cy="467483"/>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820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93" name="Полилиния 92"/>
          <p:cNvSpPr/>
          <p:nvPr/>
        </p:nvSpPr>
        <p:spPr>
          <a:xfrm>
            <a:off x="6756159" y="4914185"/>
            <a:ext cx="697427" cy="43364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200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4" name="Полилиния 53"/>
          <p:cNvSpPr/>
          <p:nvPr/>
        </p:nvSpPr>
        <p:spPr>
          <a:xfrm>
            <a:off x="6758792" y="3839562"/>
            <a:ext cx="694794" cy="38498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Aft>
                <a:spcPct val="35000"/>
              </a:spcAft>
            </a:pPr>
            <a:r>
              <a:rPr lang="ru-RU" sz="1300" b="1" dirty="0">
                <a:solidFill>
                  <a:schemeClr val="tx1"/>
                </a:solidFill>
                <a:latin typeface="Times New Roman" panose="02020603050405020304" pitchFamily="18" charset="0"/>
                <a:cs typeface="Times New Roman" panose="02020603050405020304" pitchFamily="18" charset="0"/>
              </a:rPr>
              <a:t>85,6</a:t>
            </a:r>
          </a:p>
        </p:txBody>
      </p:sp>
      <p:sp>
        <p:nvSpPr>
          <p:cNvPr id="47" name="Полилиния 46"/>
          <p:cNvSpPr/>
          <p:nvPr/>
        </p:nvSpPr>
        <p:spPr>
          <a:xfrm>
            <a:off x="7527980" y="2185560"/>
            <a:ext cx="690495" cy="487510"/>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2023</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7527980" y="3303945"/>
            <a:ext cx="690495" cy="458462"/>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Aft>
                <a:spcPct val="35000"/>
              </a:spcAft>
            </a:pPr>
            <a:r>
              <a:rPr lang="en-US" sz="1300" b="1" dirty="0">
                <a:solidFill>
                  <a:schemeClr val="tx1"/>
                </a:solidFill>
                <a:latin typeface="Times New Roman" panose="02020603050405020304" pitchFamily="18" charset="0"/>
                <a:cs typeface="Times New Roman" panose="02020603050405020304" pitchFamily="18" charset="0"/>
              </a:rPr>
              <a:t>82,6</a:t>
            </a:r>
          </a:p>
        </p:txBody>
      </p:sp>
      <p:sp>
        <p:nvSpPr>
          <p:cNvPr id="52" name="Полилиния 51"/>
          <p:cNvSpPr/>
          <p:nvPr/>
        </p:nvSpPr>
        <p:spPr>
          <a:xfrm>
            <a:off x="7527981" y="2801530"/>
            <a:ext cx="690496" cy="414252"/>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87</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5" name="Полилиния 54"/>
          <p:cNvSpPr/>
          <p:nvPr/>
        </p:nvSpPr>
        <p:spPr>
          <a:xfrm>
            <a:off x="7522447" y="5427368"/>
            <a:ext cx="696028" cy="44333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0,0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6" name="Полилиния 55"/>
          <p:cNvSpPr/>
          <p:nvPr/>
        </p:nvSpPr>
        <p:spPr>
          <a:xfrm>
            <a:off x="7527980" y="4287024"/>
            <a:ext cx="690496" cy="56436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Aft>
                <a:spcPct val="35000"/>
              </a:spcAft>
            </a:pPr>
            <a:r>
              <a:rPr lang="ru-RU" sz="1300" b="1" dirty="0">
                <a:solidFill>
                  <a:schemeClr val="tx1"/>
                </a:solidFill>
                <a:latin typeface="Times New Roman" panose="02020603050405020304" pitchFamily="18" charset="0"/>
                <a:cs typeface="Times New Roman" panose="02020603050405020304" pitchFamily="18" charset="0"/>
              </a:rPr>
              <a:t>65,7</a:t>
            </a:r>
          </a:p>
        </p:txBody>
      </p:sp>
      <p:sp>
        <p:nvSpPr>
          <p:cNvPr id="67" name="Полилиния 66"/>
          <p:cNvSpPr/>
          <p:nvPr/>
        </p:nvSpPr>
        <p:spPr>
          <a:xfrm>
            <a:off x="7527980" y="5919758"/>
            <a:ext cx="690496" cy="467483"/>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820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94" name="Полилиния 93"/>
          <p:cNvSpPr/>
          <p:nvPr/>
        </p:nvSpPr>
        <p:spPr>
          <a:xfrm>
            <a:off x="7522448" y="4907133"/>
            <a:ext cx="696028" cy="43023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200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7" name="Полилиния 56"/>
          <p:cNvSpPr/>
          <p:nvPr/>
        </p:nvSpPr>
        <p:spPr>
          <a:xfrm>
            <a:off x="7527980" y="3832509"/>
            <a:ext cx="690496" cy="38498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Aft>
                <a:spcPct val="35000"/>
              </a:spcAft>
            </a:pPr>
            <a:r>
              <a:rPr lang="ru-RU" sz="1300" b="1" dirty="0">
                <a:solidFill>
                  <a:schemeClr val="tx1"/>
                </a:solidFill>
                <a:latin typeface="Times New Roman" panose="02020603050405020304" pitchFamily="18" charset="0"/>
                <a:cs typeface="Times New Roman" panose="02020603050405020304" pitchFamily="18" charset="0"/>
              </a:rPr>
              <a:t>86,9</a:t>
            </a:r>
          </a:p>
        </p:txBody>
      </p:sp>
      <p:pic>
        <p:nvPicPr>
          <p:cNvPr id="2050" name="Picture 2" descr="T:\Госдолг\Катя\artkl_14-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2948"/>
          <a:stretch/>
        </p:blipFill>
        <p:spPr bwMode="auto">
          <a:xfrm>
            <a:off x="2267744" y="620688"/>
            <a:ext cx="2664297" cy="20636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9" name="Полилиния 58"/>
          <p:cNvSpPr/>
          <p:nvPr/>
        </p:nvSpPr>
        <p:spPr>
          <a:xfrm>
            <a:off x="5094229" y="2185559"/>
            <a:ext cx="782213" cy="498807"/>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defTabSz="622300">
              <a:lnSpc>
                <a:spcPct val="90000"/>
              </a:lnSpc>
            </a:pPr>
            <a:r>
              <a:rPr lang="ru-RU" sz="1300" b="1" dirty="0" smtClean="0">
                <a:solidFill>
                  <a:prstClr val="black"/>
                </a:solidFill>
                <a:latin typeface="Times New Roman" panose="02020603050405020304" pitchFamily="18" charset="0"/>
                <a:cs typeface="Times New Roman" panose="02020603050405020304" pitchFamily="18" charset="0"/>
              </a:rPr>
              <a:t>2021 </a:t>
            </a:r>
            <a:r>
              <a:rPr lang="ru-RU" sz="1300" b="1" dirty="0">
                <a:solidFill>
                  <a:prstClr val="black"/>
                </a:solidFill>
                <a:latin typeface="Times New Roman" panose="02020603050405020304" pitchFamily="18" charset="0"/>
                <a:cs typeface="Times New Roman" panose="02020603050405020304" pitchFamily="18" charset="0"/>
              </a:rPr>
              <a:t>план</a:t>
            </a:r>
          </a:p>
        </p:txBody>
      </p:sp>
      <p:sp>
        <p:nvSpPr>
          <p:cNvPr id="60" name="Полилиния 59"/>
          <p:cNvSpPr/>
          <p:nvPr/>
        </p:nvSpPr>
        <p:spPr>
          <a:xfrm>
            <a:off x="5094230" y="2801528"/>
            <a:ext cx="782212" cy="425551"/>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85</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2" name="Полилиния 61"/>
          <p:cNvSpPr/>
          <p:nvPr/>
        </p:nvSpPr>
        <p:spPr>
          <a:xfrm>
            <a:off x="5094229" y="3303944"/>
            <a:ext cx="782213" cy="458462"/>
          </a:xfrm>
          <a:custGeom>
            <a:avLst/>
            <a:gdLst>
              <a:gd name="connsiteX0" fmla="*/ 0 w 473035"/>
              <a:gd name="connsiteY0" fmla="*/ 47304 h 500150"/>
              <a:gd name="connsiteX1" fmla="*/ 47304 w 473035"/>
              <a:gd name="connsiteY1" fmla="*/ 0 h 500150"/>
              <a:gd name="connsiteX2" fmla="*/ 425732 w 473035"/>
              <a:gd name="connsiteY2" fmla="*/ 0 h 500150"/>
              <a:gd name="connsiteX3" fmla="*/ 473036 w 473035"/>
              <a:gd name="connsiteY3" fmla="*/ 47304 h 500150"/>
              <a:gd name="connsiteX4" fmla="*/ 473035 w 473035"/>
              <a:gd name="connsiteY4" fmla="*/ 452847 h 500150"/>
              <a:gd name="connsiteX5" fmla="*/ 425731 w 473035"/>
              <a:gd name="connsiteY5" fmla="*/ 500151 h 500150"/>
              <a:gd name="connsiteX6" fmla="*/ 47304 w 473035"/>
              <a:gd name="connsiteY6" fmla="*/ 500150 h 500150"/>
              <a:gd name="connsiteX7" fmla="*/ 0 w 473035"/>
              <a:gd name="connsiteY7" fmla="*/ 452846 h 500150"/>
              <a:gd name="connsiteX8" fmla="*/ 0 w 473035"/>
              <a:gd name="connsiteY8" fmla="*/ 47304 h 5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500150">
                <a:moveTo>
                  <a:pt x="0" y="47304"/>
                </a:moveTo>
                <a:cubicBezTo>
                  <a:pt x="0" y="21179"/>
                  <a:pt x="21179" y="0"/>
                  <a:pt x="47304" y="0"/>
                </a:cubicBezTo>
                <a:lnTo>
                  <a:pt x="425732" y="0"/>
                </a:lnTo>
                <a:cubicBezTo>
                  <a:pt x="451857" y="0"/>
                  <a:pt x="473036" y="21179"/>
                  <a:pt x="473036" y="47304"/>
                </a:cubicBezTo>
                <a:cubicBezTo>
                  <a:pt x="473036" y="182485"/>
                  <a:pt x="473035" y="317666"/>
                  <a:pt x="473035" y="452847"/>
                </a:cubicBezTo>
                <a:cubicBezTo>
                  <a:pt x="473035" y="478972"/>
                  <a:pt x="451856" y="500151"/>
                  <a:pt x="425731" y="500151"/>
                </a:cubicBezTo>
                <a:lnTo>
                  <a:pt x="47304" y="500150"/>
                </a:lnTo>
                <a:cubicBezTo>
                  <a:pt x="21179" y="500150"/>
                  <a:pt x="0" y="478971"/>
                  <a:pt x="0" y="452846"/>
                </a:cubicBezTo>
                <a:lnTo>
                  <a:pt x="0" y="47304"/>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a:solidFill>
                  <a:prstClr val="black"/>
                </a:solidFill>
                <a:latin typeface="Times New Roman" panose="02020603050405020304" pitchFamily="18" charset="0"/>
                <a:cs typeface="Times New Roman" panose="02020603050405020304" pitchFamily="18" charset="0"/>
              </a:rPr>
              <a:t>80,1</a:t>
            </a:r>
          </a:p>
        </p:txBody>
      </p:sp>
      <p:sp>
        <p:nvSpPr>
          <p:cNvPr id="65" name="Полилиния 64"/>
          <p:cNvSpPr/>
          <p:nvPr/>
        </p:nvSpPr>
        <p:spPr>
          <a:xfrm>
            <a:off x="5094230" y="4287023"/>
            <a:ext cx="782212" cy="56437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a:solidFill>
                  <a:prstClr val="black"/>
                </a:solidFill>
                <a:latin typeface="Times New Roman" panose="02020603050405020304" pitchFamily="18" charset="0"/>
                <a:cs typeface="Times New Roman" panose="02020603050405020304" pitchFamily="18" charset="0"/>
              </a:rPr>
              <a:t>62,4</a:t>
            </a:r>
          </a:p>
        </p:txBody>
      </p:sp>
      <p:sp>
        <p:nvSpPr>
          <p:cNvPr id="66" name="Полилиния 65"/>
          <p:cNvSpPr/>
          <p:nvPr/>
        </p:nvSpPr>
        <p:spPr>
          <a:xfrm>
            <a:off x="5094229" y="5427367"/>
            <a:ext cx="782213" cy="44333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9,1</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8" name="Полилиния 67"/>
          <p:cNvSpPr/>
          <p:nvPr/>
        </p:nvSpPr>
        <p:spPr>
          <a:xfrm>
            <a:off x="5094230" y="5919757"/>
            <a:ext cx="782212" cy="467484"/>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820</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9" name="Полилиния 68"/>
          <p:cNvSpPr/>
          <p:nvPr/>
        </p:nvSpPr>
        <p:spPr>
          <a:xfrm>
            <a:off x="5094230" y="4907132"/>
            <a:ext cx="782212" cy="430232"/>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a:solidFill>
                  <a:prstClr val="black"/>
                </a:solidFill>
                <a:latin typeface="Times New Roman" panose="02020603050405020304" pitchFamily="18" charset="0"/>
                <a:cs typeface="Times New Roman" panose="02020603050405020304" pitchFamily="18" charset="0"/>
              </a:rPr>
              <a:t>200</a:t>
            </a:r>
          </a:p>
        </p:txBody>
      </p:sp>
      <p:sp>
        <p:nvSpPr>
          <p:cNvPr id="70" name="Полилиния 69"/>
          <p:cNvSpPr/>
          <p:nvPr/>
        </p:nvSpPr>
        <p:spPr>
          <a:xfrm>
            <a:off x="5094230" y="3832509"/>
            <a:ext cx="782212" cy="38498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a:solidFill>
                  <a:prstClr val="black"/>
                </a:solidFill>
                <a:latin typeface="Times New Roman" panose="02020603050405020304" pitchFamily="18" charset="0"/>
                <a:cs typeface="Times New Roman" panose="02020603050405020304" pitchFamily="18" charset="0"/>
              </a:rPr>
              <a:t>83,8</a:t>
            </a:r>
          </a:p>
        </p:txBody>
      </p:sp>
      <p:sp>
        <p:nvSpPr>
          <p:cNvPr id="58" name="Полилиния 57"/>
          <p:cNvSpPr/>
          <p:nvPr/>
        </p:nvSpPr>
        <p:spPr>
          <a:xfrm>
            <a:off x="8306394" y="2185559"/>
            <a:ext cx="690495" cy="487510"/>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2024</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71" name="Полилиния 70"/>
          <p:cNvSpPr/>
          <p:nvPr/>
        </p:nvSpPr>
        <p:spPr>
          <a:xfrm>
            <a:off x="8306394" y="3303944"/>
            <a:ext cx="690495" cy="458462"/>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Aft>
                <a:spcPct val="35000"/>
              </a:spcAft>
            </a:pPr>
            <a:r>
              <a:rPr lang="en-US" sz="1300" b="1" dirty="0">
                <a:solidFill>
                  <a:schemeClr val="tx1"/>
                </a:solidFill>
                <a:latin typeface="Times New Roman" panose="02020603050405020304" pitchFamily="18" charset="0"/>
                <a:cs typeface="Times New Roman" panose="02020603050405020304" pitchFamily="18" charset="0"/>
              </a:rPr>
              <a:t>86,7</a:t>
            </a:r>
          </a:p>
        </p:txBody>
      </p:sp>
      <p:sp>
        <p:nvSpPr>
          <p:cNvPr id="72" name="Полилиния 71"/>
          <p:cNvSpPr/>
          <p:nvPr/>
        </p:nvSpPr>
        <p:spPr>
          <a:xfrm>
            <a:off x="8306395" y="2801529"/>
            <a:ext cx="690496" cy="414252"/>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87</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3" name="Полилиния 72"/>
          <p:cNvSpPr/>
          <p:nvPr/>
        </p:nvSpPr>
        <p:spPr>
          <a:xfrm>
            <a:off x="8300861" y="5427367"/>
            <a:ext cx="696028" cy="44333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0,0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4" name="Полилиния 73"/>
          <p:cNvSpPr/>
          <p:nvPr/>
        </p:nvSpPr>
        <p:spPr>
          <a:xfrm>
            <a:off x="8306394" y="4287023"/>
            <a:ext cx="690496" cy="56436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Aft>
                <a:spcPct val="35000"/>
              </a:spcAft>
            </a:pPr>
            <a:r>
              <a:rPr lang="ru-RU" sz="1300" b="1" dirty="0">
                <a:solidFill>
                  <a:schemeClr val="tx1"/>
                </a:solidFill>
                <a:latin typeface="Times New Roman" panose="02020603050405020304" pitchFamily="18" charset="0"/>
                <a:cs typeface="Times New Roman" panose="02020603050405020304" pitchFamily="18" charset="0"/>
              </a:rPr>
              <a:t>67,9</a:t>
            </a:r>
          </a:p>
        </p:txBody>
      </p:sp>
      <p:sp>
        <p:nvSpPr>
          <p:cNvPr id="75" name="Полилиния 74"/>
          <p:cNvSpPr/>
          <p:nvPr/>
        </p:nvSpPr>
        <p:spPr>
          <a:xfrm>
            <a:off x="8306394" y="5919757"/>
            <a:ext cx="690496" cy="467483"/>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820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6" name="Полилиния 75"/>
          <p:cNvSpPr/>
          <p:nvPr/>
        </p:nvSpPr>
        <p:spPr>
          <a:xfrm>
            <a:off x="8300862" y="4907132"/>
            <a:ext cx="696028" cy="43023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200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7" name="Полилиния 76"/>
          <p:cNvSpPr/>
          <p:nvPr/>
        </p:nvSpPr>
        <p:spPr>
          <a:xfrm>
            <a:off x="8306394" y="3832508"/>
            <a:ext cx="690496" cy="38498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Aft>
                <a:spcPct val="35000"/>
              </a:spcAft>
            </a:pPr>
            <a:r>
              <a:rPr lang="ru-RU" sz="1300" b="1" dirty="0">
                <a:solidFill>
                  <a:schemeClr val="tx1"/>
                </a:solidFill>
                <a:latin typeface="Times New Roman" panose="02020603050405020304" pitchFamily="18" charset="0"/>
                <a:cs typeface="Times New Roman" panose="02020603050405020304" pitchFamily="18" charset="0"/>
              </a:rPr>
              <a:t>88,4</a:t>
            </a:r>
          </a:p>
        </p:txBody>
      </p:sp>
    </p:spTree>
    <p:extLst>
      <p:ext uri="{BB962C8B-B14F-4D97-AF65-F5344CB8AC3E}">
        <p14:creationId xmlns:p14="http://schemas.microsoft.com/office/powerpoint/2010/main" val="95003615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Полилиния 38"/>
          <p:cNvSpPr/>
          <p:nvPr/>
        </p:nvSpPr>
        <p:spPr>
          <a:xfrm>
            <a:off x="4146418" y="5683443"/>
            <a:ext cx="2992779" cy="396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100" dirty="0">
                <a:solidFill>
                  <a:schemeClr val="tx1"/>
                </a:solidFill>
                <a:latin typeface="Times New Roman" panose="02020603050405020304" pitchFamily="18" charset="0"/>
                <a:cs typeface="Times New Roman" panose="02020603050405020304" pitchFamily="18" charset="0"/>
              </a:rPr>
              <a:t>Обеспечение реализации государственной программы Чувашской Республики</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schemeClr val="tx1"/>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07504" y="6230638"/>
            <a:ext cx="4104456" cy="400110"/>
          </a:xfrm>
          <a:prstGeom prst="rect">
            <a:avLst/>
          </a:prstGeom>
        </p:spPr>
        <p:txBody>
          <a:bodyPr wrap="square">
            <a:spAutoFit/>
          </a:bodyPr>
          <a:lstStyle/>
          <a:p>
            <a:endParaRPr lang="ru-RU" sz="1000" i="1" dirty="0">
              <a:latin typeface="Times New Roman" panose="02020603050405020304" pitchFamily="18" charset="0"/>
              <a:cs typeface="Times New Roman" panose="02020603050405020304" pitchFamily="18" charset="0"/>
            </a:endParaRPr>
          </a:p>
          <a:p>
            <a:endParaRPr lang="ru-RU" sz="1000" i="1" dirty="0">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54085" y="892280"/>
            <a:ext cx="6075847" cy="165618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b="1" i="1" dirty="0" smtClean="0">
                <a:solidFill>
                  <a:schemeClr val="tx1"/>
                </a:solidFill>
                <a:latin typeface="Times New Roman" panose="02020603050405020304" pitchFamily="18" charset="0"/>
                <a:cs typeface="Times New Roman" panose="02020603050405020304" pitchFamily="18" charset="0"/>
              </a:rPr>
              <a:t>Цели программы:</a:t>
            </a:r>
            <a:r>
              <a:rPr lang="ru-RU" sz="1400" dirty="0" smtClean="0">
                <a:solidFill>
                  <a:schemeClr val="tx1"/>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pPr>
            <a:r>
              <a:rPr lang="ru-RU" sz="1300" dirty="0">
                <a:solidFill>
                  <a:schemeClr val="tx1"/>
                </a:solidFill>
                <a:latin typeface="Times New Roman" panose="02020603050405020304" pitchFamily="18" charset="0"/>
                <a:cs typeface="Times New Roman" panose="02020603050405020304" pitchFamily="18" charset="0"/>
              </a:rPr>
              <a:t>обеспечение устойчивого развития территорий Чувашской Республики посредством реализации документов территориального планирования;</a:t>
            </a:r>
          </a:p>
          <a:p>
            <a:pPr marL="285750" indent="-285750" algn="just">
              <a:buFont typeface="Wingdings" panose="05000000000000000000" pitchFamily="2" charset="2"/>
              <a:buChar char="v"/>
            </a:pPr>
            <a:r>
              <a:rPr lang="ru-RU" sz="1300" dirty="0">
                <a:solidFill>
                  <a:schemeClr val="tx1"/>
                </a:solidFill>
                <a:latin typeface="Times New Roman" panose="02020603050405020304" pitchFamily="18" charset="0"/>
                <a:cs typeface="Times New Roman" panose="02020603050405020304" pitchFamily="18" charset="0"/>
              </a:rPr>
              <a:t>создание новых ресурсосберегающих, экономически эффективных и экологически безопасных производств строительных материалов и </a:t>
            </a:r>
            <a:r>
              <a:rPr lang="ru-RU" sz="1300" dirty="0" smtClean="0">
                <a:solidFill>
                  <a:schemeClr val="tx1"/>
                </a:solidFill>
                <a:latin typeface="Times New Roman" panose="02020603050405020304" pitchFamily="18" charset="0"/>
                <a:cs typeface="Times New Roman" panose="02020603050405020304" pitchFamily="18" charset="0"/>
              </a:rPr>
              <a:t>конструкций.</a:t>
            </a:r>
            <a:endParaRPr lang="ru-RU" sz="1300" dirty="0">
              <a:solidFill>
                <a:schemeClr val="tx1"/>
              </a:solidFill>
              <a:latin typeface="Times New Roman" panose="02020603050405020304" pitchFamily="18" charset="0"/>
              <a:cs typeface="Times New Roman" panose="02020603050405020304" pitchFamily="18" charset="0"/>
            </a:endParaRPr>
          </a:p>
        </p:txBody>
      </p:sp>
      <p:graphicFrame>
        <p:nvGraphicFramePr>
          <p:cNvPr id="12" name="Диаграмма 11"/>
          <p:cNvGraphicFramePr>
            <a:graphicFrameLocks/>
          </p:cNvGraphicFramePr>
          <p:nvPr>
            <p:extLst>
              <p:ext uri="{D42A27DB-BD31-4B8C-83A1-F6EECF244321}">
                <p14:modId xmlns:p14="http://schemas.microsoft.com/office/powerpoint/2010/main" val="1801240078"/>
              </p:ext>
            </p:extLst>
          </p:nvPr>
        </p:nvGraphicFramePr>
        <p:xfrm>
          <a:off x="147780" y="3356992"/>
          <a:ext cx="45719" cy="3384376"/>
        </p:xfrm>
        <a:graphic>
          <a:graphicData uri="http://schemas.openxmlformats.org/drawingml/2006/chart">
            <c:chart xmlns:c="http://schemas.openxmlformats.org/drawingml/2006/chart" xmlns:r="http://schemas.openxmlformats.org/officeDocument/2006/relationships" r:id="rId3"/>
          </a:graphicData>
        </a:graphic>
      </p:graphicFrame>
      <p:sp>
        <p:nvSpPr>
          <p:cNvPr id="56" name="TextBox 55"/>
          <p:cNvSpPr txBox="1"/>
          <p:nvPr/>
        </p:nvSpPr>
        <p:spPr>
          <a:xfrm>
            <a:off x="39990" y="2915309"/>
            <a:ext cx="3949543"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Расходы республиканского бюджета, млн. руб.</a:t>
            </a:r>
            <a:endParaRPr lang="ru-RU" sz="1400" b="1" dirty="0">
              <a:latin typeface="Times New Roman" panose="02020603050405020304" pitchFamily="18" charset="0"/>
              <a:cs typeface="Times New Roman" panose="02020603050405020304" pitchFamily="18" charset="0"/>
            </a:endParaRPr>
          </a:p>
        </p:txBody>
      </p:sp>
      <p:graphicFrame>
        <p:nvGraphicFramePr>
          <p:cNvPr id="57" name="Диаграмма 56"/>
          <p:cNvGraphicFramePr>
            <a:graphicFrameLocks/>
          </p:cNvGraphicFramePr>
          <p:nvPr>
            <p:extLst>
              <p:ext uri="{D42A27DB-BD31-4B8C-83A1-F6EECF244321}">
                <p14:modId xmlns:p14="http://schemas.microsoft.com/office/powerpoint/2010/main" val="1763311472"/>
              </p:ext>
            </p:extLst>
          </p:nvPr>
        </p:nvGraphicFramePr>
        <p:xfrm>
          <a:off x="0" y="3265714"/>
          <a:ext cx="4066478" cy="3352475"/>
        </p:xfrm>
        <a:graphic>
          <a:graphicData uri="http://schemas.openxmlformats.org/drawingml/2006/chart">
            <c:chart xmlns:c="http://schemas.openxmlformats.org/drawingml/2006/chart" xmlns:r="http://schemas.openxmlformats.org/officeDocument/2006/relationships" r:id="rId4"/>
          </a:graphicData>
        </a:graphic>
      </p:graphicFrame>
      <p:sp>
        <p:nvSpPr>
          <p:cNvPr id="3" name="Номер слайда 2"/>
          <p:cNvSpPr>
            <a:spLocks noGrp="1"/>
          </p:cNvSpPr>
          <p:nvPr>
            <p:ph type="sldNum" sz="quarter" idx="12"/>
          </p:nvPr>
        </p:nvSpPr>
        <p:spPr/>
        <p:txBody>
          <a:bodyPr/>
          <a:lstStyle/>
          <a:p>
            <a:pPr>
              <a:defRPr/>
            </a:pPr>
            <a:fld id="{667CCBFA-BFB9-4E9F-B6F6-694D72409F22}" type="slidenum">
              <a:rPr lang="ru-RU" smtClean="0"/>
              <a:pPr>
                <a:defRPr/>
              </a:pPr>
              <a:t>84</a:t>
            </a:fld>
            <a:endParaRPr lang="ru-RU" dirty="0"/>
          </a:p>
        </p:txBody>
      </p:sp>
      <p:sp>
        <p:nvSpPr>
          <p:cNvPr id="59"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7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700" dirty="0" smtClean="0">
                <a:solidFill>
                  <a:schemeClr val="tx1"/>
                </a:solidFill>
                <a:effectLst/>
                <a:latin typeface="Times New Roman" panose="02020603050405020304" pitchFamily="18" charset="0"/>
                <a:cs typeface="Times New Roman" panose="02020603050405020304" pitchFamily="18" charset="0"/>
              </a:rPr>
              <a:t>Республики </a:t>
            </a:r>
          </a:p>
          <a:p>
            <a:pPr marL="0" indent="0" algn="l" fontAlgn="auto">
              <a:spcAft>
                <a:spcPts val="0"/>
              </a:spcAft>
              <a:buNone/>
            </a:pPr>
            <a:r>
              <a:rPr lang="ru-RU" sz="1700" dirty="0" smtClean="0">
                <a:solidFill>
                  <a:schemeClr val="tx1"/>
                </a:solidFill>
                <a:effectLst/>
                <a:latin typeface="Times New Roman" panose="02020603050405020304" pitchFamily="18" charset="0"/>
                <a:cs typeface="Times New Roman" panose="02020603050405020304" pitchFamily="18" charset="0"/>
              </a:rPr>
              <a:t>«Развитие строительного комплекса и архитектуры»</a:t>
            </a:r>
            <a:endParaRPr lang="ru-RU" sz="1700" dirty="0">
              <a:solidFill>
                <a:schemeClr val="tx1"/>
              </a:solidFill>
              <a:effectLst/>
              <a:latin typeface="Times New Roman" panose="02020603050405020304" pitchFamily="18" charset="0"/>
              <a:cs typeface="Times New Roman" panose="02020603050405020304" pitchFamily="18" charset="0"/>
            </a:endParaRPr>
          </a:p>
        </p:txBody>
      </p:sp>
      <p:cxnSp>
        <p:nvCxnSpPr>
          <p:cNvPr id="60" name="Прямая соединительная линия 5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25" name="Полилиния 24"/>
          <p:cNvSpPr/>
          <p:nvPr/>
        </p:nvSpPr>
        <p:spPr>
          <a:xfrm>
            <a:off x="4139952" y="2924944"/>
            <a:ext cx="4833284" cy="393035"/>
          </a:xfrm>
          <a:custGeom>
            <a:avLst/>
            <a:gdLst>
              <a:gd name="connsiteX0" fmla="*/ 0 w 3933156"/>
              <a:gd name="connsiteY0" fmla="*/ 47719 h 477185"/>
              <a:gd name="connsiteX1" fmla="*/ 47719 w 3933156"/>
              <a:gd name="connsiteY1" fmla="*/ 0 h 477185"/>
              <a:gd name="connsiteX2" fmla="*/ 3885438 w 3933156"/>
              <a:gd name="connsiteY2" fmla="*/ 0 h 477185"/>
              <a:gd name="connsiteX3" fmla="*/ 3933157 w 3933156"/>
              <a:gd name="connsiteY3" fmla="*/ 47719 h 477185"/>
              <a:gd name="connsiteX4" fmla="*/ 3933156 w 3933156"/>
              <a:gd name="connsiteY4" fmla="*/ 429467 h 477185"/>
              <a:gd name="connsiteX5" fmla="*/ 3885437 w 3933156"/>
              <a:gd name="connsiteY5" fmla="*/ 477186 h 477185"/>
              <a:gd name="connsiteX6" fmla="*/ 47719 w 3933156"/>
              <a:gd name="connsiteY6" fmla="*/ 477185 h 477185"/>
              <a:gd name="connsiteX7" fmla="*/ 0 w 3933156"/>
              <a:gd name="connsiteY7" fmla="*/ 429466 h 477185"/>
              <a:gd name="connsiteX8" fmla="*/ 0 w 3933156"/>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156" h="477185">
                <a:moveTo>
                  <a:pt x="0" y="47719"/>
                </a:moveTo>
                <a:cubicBezTo>
                  <a:pt x="0" y="21365"/>
                  <a:pt x="21365" y="0"/>
                  <a:pt x="47719" y="0"/>
                </a:cubicBezTo>
                <a:lnTo>
                  <a:pt x="3885438" y="0"/>
                </a:lnTo>
                <a:cubicBezTo>
                  <a:pt x="3911792" y="0"/>
                  <a:pt x="3933157" y="21365"/>
                  <a:pt x="3933157" y="47719"/>
                </a:cubicBezTo>
                <a:cubicBezTo>
                  <a:pt x="3933157" y="174968"/>
                  <a:pt x="3933156" y="302218"/>
                  <a:pt x="3933156" y="429467"/>
                </a:cubicBezTo>
                <a:cubicBezTo>
                  <a:pt x="3933156" y="455821"/>
                  <a:pt x="3911791" y="477186"/>
                  <a:pt x="3885437"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500" b="1" i="1" kern="1200" dirty="0" smtClean="0">
                <a:solidFill>
                  <a:schemeClr val="tx1"/>
                </a:solidFill>
                <a:latin typeface="Times New Roman" panose="02020603050405020304" pitchFamily="18" charset="0"/>
                <a:cs typeface="Times New Roman" panose="02020603050405020304" pitchFamily="18" charset="0"/>
              </a:rPr>
              <a:t>Расходы в разрезе подпрограмм в 20</a:t>
            </a:r>
            <a:r>
              <a:rPr lang="en-US" sz="1500" b="1" i="1" kern="1200" dirty="0" smtClean="0">
                <a:solidFill>
                  <a:schemeClr val="tx1"/>
                </a:solidFill>
                <a:latin typeface="Times New Roman" panose="02020603050405020304" pitchFamily="18" charset="0"/>
                <a:cs typeface="Times New Roman" panose="02020603050405020304" pitchFamily="18" charset="0"/>
              </a:rPr>
              <a:t>2</a:t>
            </a:r>
            <a:r>
              <a:rPr lang="ru-RU" sz="1500" b="1" i="1" kern="1200" dirty="0" smtClean="0">
                <a:solidFill>
                  <a:schemeClr val="tx1"/>
                </a:solidFill>
                <a:latin typeface="Times New Roman" panose="02020603050405020304" pitchFamily="18" charset="0"/>
                <a:cs typeface="Times New Roman" panose="02020603050405020304" pitchFamily="18" charset="0"/>
              </a:rPr>
              <a:t>1 году, млн. руб.</a:t>
            </a:r>
          </a:p>
        </p:txBody>
      </p:sp>
      <p:sp>
        <p:nvSpPr>
          <p:cNvPr id="26" name="Полилиния 25"/>
          <p:cNvSpPr/>
          <p:nvPr/>
        </p:nvSpPr>
        <p:spPr>
          <a:xfrm>
            <a:off x="4146420" y="3780124"/>
            <a:ext cx="2992778" cy="396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100" dirty="0" smtClean="0">
                <a:solidFill>
                  <a:schemeClr val="tx1"/>
                </a:solidFill>
                <a:latin typeface="Times New Roman" panose="02020603050405020304" pitchFamily="18" charset="0"/>
                <a:cs typeface="Times New Roman" panose="02020603050405020304" pitchFamily="18" charset="0"/>
              </a:rPr>
              <a:t>Градостроительная деятельность в Чувашской Республике </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4146418" y="5192093"/>
            <a:ext cx="2992779" cy="396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100" dirty="0" smtClean="0">
                <a:solidFill>
                  <a:schemeClr val="tx1"/>
                </a:solidFill>
                <a:latin typeface="Times New Roman" panose="02020603050405020304" pitchFamily="18" charset="0"/>
                <a:cs typeface="Times New Roman" panose="02020603050405020304" pitchFamily="18" charset="0"/>
              </a:rPr>
              <a:t>Развитие промышленности строительных материалов и индустриального домостроения</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4139952" y="4251838"/>
            <a:ext cx="2999245" cy="396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100" dirty="0" smtClean="0">
                <a:solidFill>
                  <a:schemeClr val="tx1"/>
                </a:solidFill>
                <a:latin typeface="Times New Roman" panose="02020603050405020304" pitchFamily="18" charset="0"/>
                <a:cs typeface="Times New Roman" panose="02020603050405020304" pitchFamily="18" charset="0"/>
              </a:rPr>
              <a:t>Снятие административных барьеров в строительстве </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70" name="Скругленный прямоугольник 69"/>
          <p:cNvSpPr/>
          <p:nvPr/>
        </p:nvSpPr>
        <p:spPr>
          <a:xfrm>
            <a:off x="4146418" y="3380789"/>
            <a:ext cx="2992779" cy="28800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500" b="1" dirty="0" smtClean="0">
                <a:solidFill>
                  <a:schemeClr val="tx1"/>
                </a:solidFill>
                <a:latin typeface="Times New Roman" panose="02020603050405020304" pitchFamily="18" charset="0"/>
                <a:cs typeface="Times New Roman" panose="02020603050405020304" pitchFamily="18" charset="0"/>
              </a:rPr>
              <a:t>Подпрограмма</a:t>
            </a:r>
            <a:endParaRPr lang="ru-RU" sz="1500" b="1" dirty="0">
              <a:solidFill>
                <a:schemeClr val="tx1"/>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4146419" y="4733951"/>
            <a:ext cx="2992778" cy="396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100" dirty="0" smtClean="0">
                <a:solidFill>
                  <a:schemeClr val="tx1"/>
                </a:solidFill>
                <a:latin typeface="Times New Roman" panose="02020603050405020304" pitchFamily="18" charset="0"/>
                <a:cs typeface="Times New Roman" panose="02020603050405020304" pitchFamily="18" charset="0"/>
              </a:rPr>
              <a:t>Кадровое обеспечение задач строительства</a:t>
            </a:r>
            <a:endParaRPr lang="ru-RU" sz="1100" kern="1200" dirty="0">
              <a:solidFill>
                <a:schemeClr val="tx1"/>
              </a:solidFill>
              <a:latin typeface="Times New Roman" panose="02020603050405020304" pitchFamily="18" charset="0"/>
              <a:cs typeface="Times New Roman" panose="02020603050405020304" pitchFamily="18" charset="0"/>
            </a:endParaRPr>
          </a:p>
        </p:txBody>
      </p:sp>
      <p:pic>
        <p:nvPicPr>
          <p:cNvPr id="1026" name="Picture 2" descr="T:\Госдолг\Катя\img-1465367898-9156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520" r="8566"/>
          <a:stretch/>
        </p:blipFill>
        <p:spPr bwMode="auto">
          <a:xfrm>
            <a:off x="6327941" y="698700"/>
            <a:ext cx="2791891" cy="20433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50" name="Группа 49"/>
          <p:cNvGrpSpPr/>
          <p:nvPr/>
        </p:nvGrpSpPr>
        <p:grpSpPr>
          <a:xfrm>
            <a:off x="7262835" y="3380789"/>
            <a:ext cx="834850" cy="288000"/>
            <a:chOff x="3166754" y="594527"/>
            <a:chExt cx="759827" cy="380059"/>
          </a:xfrm>
        </p:grpSpPr>
        <p:sp>
          <p:nvSpPr>
            <p:cNvPr id="51" name="Скругленный прямоугольник 50"/>
            <p:cNvSpPr/>
            <p:nvPr/>
          </p:nvSpPr>
          <p:spPr>
            <a:xfrm>
              <a:off x="3166754" y="594527"/>
              <a:ext cx="759827" cy="380059"/>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2" name="Скругленный прямоугольник 4"/>
            <p:cNvSpPr/>
            <p:nvPr/>
          </p:nvSpPr>
          <p:spPr>
            <a:xfrm>
              <a:off x="3177886" y="605659"/>
              <a:ext cx="737563" cy="3577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ru-RU" sz="1600" b="1" dirty="0">
                  <a:solidFill>
                    <a:prstClr val="black"/>
                  </a:solidFill>
                  <a:latin typeface="Times New Roman" panose="02020603050405020304" pitchFamily="18" charset="0"/>
                  <a:cs typeface="Times New Roman" panose="02020603050405020304" pitchFamily="18" charset="0"/>
                </a:rPr>
                <a:t>План</a:t>
              </a:r>
            </a:p>
          </p:txBody>
        </p:sp>
      </p:grpSp>
      <p:grpSp>
        <p:nvGrpSpPr>
          <p:cNvPr id="53" name="Группа 52"/>
          <p:cNvGrpSpPr/>
          <p:nvPr/>
        </p:nvGrpSpPr>
        <p:grpSpPr>
          <a:xfrm>
            <a:off x="8152952" y="3375066"/>
            <a:ext cx="812745" cy="299447"/>
            <a:chOff x="4210545" y="594527"/>
            <a:chExt cx="686461" cy="380059"/>
          </a:xfrm>
        </p:grpSpPr>
        <p:sp>
          <p:nvSpPr>
            <p:cNvPr id="54" name="Скругленный прямоугольник 53"/>
            <p:cNvSpPr/>
            <p:nvPr/>
          </p:nvSpPr>
          <p:spPr>
            <a:xfrm>
              <a:off x="4210545" y="594527"/>
              <a:ext cx="686461" cy="380059"/>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5" name="Скругленный прямоугольник 4"/>
            <p:cNvSpPr/>
            <p:nvPr/>
          </p:nvSpPr>
          <p:spPr>
            <a:xfrm>
              <a:off x="4221677" y="605659"/>
              <a:ext cx="664197" cy="3577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ru-RU" sz="1600" b="1" dirty="0">
                  <a:solidFill>
                    <a:prstClr val="black"/>
                  </a:solidFill>
                  <a:latin typeface="Times New Roman" panose="02020603050405020304" pitchFamily="18" charset="0"/>
                  <a:cs typeface="Times New Roman" panose="02020603050405020304" pitchFamily="18" charset="0"/>
                </a:rPr>
                <a:t>Факт</a:t>
              </a:r>
            </a:p>
          </p:txBody>
        </p:sp>
      </p:grpSp>
      <p:grpSp>
        <p:nvGrpSpPr>
          <p:cNvPr id="58" name="Группа 57"/>
          <p:cNvGrpSpPr/>
          <p:nvPr/>
        </p:nvGrpSpPr>
        <p:grpSpPr>
          <a:xfrm>
            <a:off x="7261631" y="3769928"/>
            <a:ext cx="830914" cy="416393"/>
            <a:chOff x="3164038" y="1019941"/>
            <a:chExt cx="765259" cy="327418"/>
          </a:xfrm>
        </p:grpSpPr>
        <p:sp>
          <p:nvSpPr>
            <p:cNvPr id="62" name="Скругленный прямоугольник 61"/>
            <p:cNvSpPr/>
            <p:nvPr/>
          </p:nvSpPr>
          <p:spPr>
            <a:xfrm>
              <a:off x="3164038" y="1019941"/>
              <a:ext cx="765259" cy="327418"/>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3" name="Скругленный прямоугольник 4"/>
            <p:cNvSpPr/>
            <p:nvPr/>
          </p:nvSpPr>
          <p:spPr>
            <a:xfrm>
              <a:off x="3173628" y="1029531"/>
              <a:ext cx="746079" cy="3082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1,8</a:t>
              </a:r>
              <a:endParaRPr lang="ru-RU" sz="1400" dirty="0">
                <a:solidFill>
                  <a:prstClr val="black"/>
                </a:solidFill>
                <a:latin typeface="Times New Roman" panose="02020603050405020304" pitchFamily="18" charset="0"/>
                <a:cs typeface="Times New Roman" panose="02020603050405020304" pitchFamily="18" charset="0"/>
              </a:endParaRPr>
            </a:p>
          </p:txBody>
        </p:sp>
      </p:grpSp>
      <p:grpSp>
        <p:nvGrpSpPr>
          <p:cNvPr id="64" name="Группа 63"/>
          <p:cNvGrpSpPr/>
          <p:nvPr/>
        </p:nvGrpSpPr>
        <p:grpSpPr>
          <a:xfrm>
            <a:off x="7266053" y="4246793"/>
            <a:ext cx="822070" cy="406091"/>
            <a:chOff x="6235858" y="253565"/>
            <a:chExt cx="766734" cy="546690"/>
          </a:xfrm>
        </p:grpSpPr>
        <p:sp>
          <p:nvSpPr>
            <p:cNvPr id="65" name="Скругленный прямоугольник 64"/>
            <p:cNvSpPr/>
            <p:nvPr/>
          </p:nvSpPr>
          <p:spPr>
            <a:xfrm>
              <a:off x="6235858" y="253565"/>
              <a:ext cx="766734" cy="54669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7" name="Скругленный прямоугольник 4"/>
            <p:cNvSpPr/>
            <p:nvPr/>
          </p:nvSpPr>
          <p:spPr>
            <a:xfrm>
              <a:off x="6250512" y="269577"/>
              <a:ext cx="734710" cy="5146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0,0</a:t>
              </a:r>
              <a:endParaRPr lang="ru-RU" sz="1400" dirty="0">
                <a:solidFill>
                  <a:prstClr val="black"/>
                </a:solidFill>
                <a:latin typeface="Times New Roman" panose="02020603050405020304" pitchFamily="18" charset="0"/>
                <a:cs typeface="Times New Roman" panose="02020603050405020304" pitchFamily="18" charset="0"/>
              </a:endParaRPr>
            </a:p>
          </p:txBody>
        </p:sp>
      </p:grpSp>
      <p:grpSp>
        <p:nvGrpSpPr>
          <p:cNvPr id="75" name="Группа 74"/>
          <p:cNvGrpSpPr/>
          <p:nvPr/>
        </p:nvGrpSpPr>
        <p:grpSpPr>
          <a:xfrm>
            <a:off x="7275216" y="4733951"/>
            <a:ext cx="830914" cy="396000"/>
            <a:chOff x="3161790" y="1803724"/>
            <a:chExt cx="769754" cy="283830"/>
          </a:xfrm>
        </p:grpSpPr>
        <p:sp>
          <p:nvSpPr>
            <p:cNvPr id="76" name="Скругленный прямоугольник 75"/>
            <p:cNvSpPr/>
            <p:nvPr/>
          </p:nvSpPr>
          <p:spPr>
            <a:xfrm>
              <a:off x="3161790" y="1803724"/>
              <a:ext cx="769754" cy="28383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7" name="Скругленный прямоугольник 4"/>
            <p:cNvSpPr/>
            <p:nvPr/>
          </p:nvSpPr>
          <p:spPr>
            <a:xfrm>
              <a:off x="3170103" y="1812037"/>
              <a:ext cx="753128" cy="2672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0,0</a:t>
              </a:r>
              <a:endParaRPr lang="ru-RU" sz="1400" dirty="0">
                <a:solidFill>
                  <a:prstClr val="black"/>
                </a:solidFill>
                <a:latin typeface="Times New Roman" panose="02020603050405020304" pitchFamily="18" charset="0"/>
                <a:cs typeface="Times New Roman" panose="02020603050405020304" pitchFamily="18" charset="0"/>
              </a:endParaRPr>
            </a:p>
          </p:txBody>
        </p:sp>
      </p:grpSp>
      <p:grpSp>
        <p:nvGrpSpPr>
          <p:cNvPr id="78" name="Группа 77"/>
          <p:cNvGrpSpPr/>
          <p:nvPr/>
        </p:nvGrpSpPr>
        <p:grpSpPr>
          <a:xfrm>
            <a:off x="7251200" y="5683443"/>
            <a:ext cx="836923" cy="396000"/>
            <a:chOff x="3127226" y="1975108"/>
            <a:chExt cx="838882" cy="255599"/>
          </a:xfrm>
        </p:grpSpPr>
        <p:sp>
          <p:nvSpPr>
            <p:cNvPr id="79" name="Скругленный прямоугольник 78"/>
            <p:cNvSpPr/>
            <p:nvPr/>
          </p:nvSpPr>
          <p:spPr>
            <a:xfrm>
              <a:off x="3127226" y="1975108"/>
              <a:ext cx="838882" cy="255599"/>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0" name="Скругленный прямоугольник 4"/>
            <p:cNvSpPr/>
            <p:nvPr/>
          </p:nvSpPr>
          <p:spPr>
            <a:xfrm>
              <a:off x="3134712" y="1982594"/>
              <a:ext cx="823910" cy="2406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0,0</a:t>
              </a:r>
              <a:endParaRPr lang="ru-RU" sz="1400" dirty="0">
                <a:solidFill>
                  <a:prstClr val="black"/>
                </a:solidFill>
                <a:latin typeface="Times New Roman" panose="02020603050405020304" pitchFamily="18" charset="0"/>
                <a:cs typeface="Times New Roman" panose="02020603050405020304" pitchFamily="18" charset="0"/>
              </a:endParaRPr>
            </a:p>
          </p:txBody>
        </p:sp>
      </p:grpSp>
      <p:grpSp>
        <p:nvGrpSpPr>
          <p:cNvPr id="85" name="Группа 84"/>
          <p:cNvGrpSpPr/>
          <p:nvPr/>
        </p:nvGrpSpPr>
        <p:grpSpPr>
          <a:xfrm>
            <a:off x="7264803" y="5192093"/>
            <a:ext cx="830914" cy="396000"/>
            <a:chOff x="3161790" y="1803724"/>
            <a:chExt cx="769754" cy="340142"/>
          </a:xfrm>
        </p:grpSpPr>
        <p:sp>
          <p:nvSpPr>
            <p:cNvPr id="86" name="Скругленный прямоугольник 85"/>
            <p:cNvSpPr/>
            <p:nvPr/>
          </p:nvSpPr>
          <p:spPr>
            <a:xfrm>
              <a:off x="3161790" y="1803724"/>
              <a:ext cx="769754" cy="28383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7" name="Скругленный прямоугольник 4"/>
            <p:cNvSpPr/>
            <p:nvPr/>
          </p:nvSpPr>
          <p:spPr>
            <a:xfrm>
              <a:off x="3170103" y="1812037"/>
              <a:ext cx="753128" cy="3318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0,0</a:t>
              </a:r>
              <a:endParaRPr lang="ru-RU" sz="1400" dirty="0">
                <a:solidFill>
                  <a:prstClr val="black"/>
                </a:solidFill>
                <a:latin typeface="Times New Roman" panose="02020603050405020304" pitchFamily="18" charset="0"/>
                <a:cs typeface="Times New Roman" panose="02020603050405020304" pitchFamily="18" charset="0"/>
              </a:endParaRPr>
            </a:p>
          </p:txBody>
        </p:sp>
      </p:grpSp>
      <p:sp>
        <p:nvSpPr>
          <p:cNvPr id="99" name="Скругленный прямоугольник 4"/>
          <p:cNvSpPr/>
          <p:nvPr/>
        </p:nvSpPr>
        <p:spPr>
          <a:xfrm>
            <a:off x="8145052" y="3785780"/>
            <a:ext cx="810088" cy="3920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endParaRPr lang="ru-RU" sz="1400" dirty="0">
              <a:solidFill>
                <a:prstClr val="black"/>
              </a:solidFill>
              <a:latin typeface="Times New Roman" panose="02020603050405020304" pitchFamily="18" charset="0"/>
              <a:cs typeface="Times New Roman" panose="02020603050405020304" pitchFamily="18" charset="0"/>
            </a:endParaRPr>
          </a:p>
        </p:txBody>
      </p:sp>
      <p:grpSp>
        <p:nvGrpSpPr>
          <p:cNvPr id="106" name="Группа 105"/>
          <p:cNvGrpSpPr/>
          <p:nvPr/>
        </p:nvGrpSpPr>
        <p:grpSpPr>
          <a:xfrm>
            <a:off x="8140863" y="5683443"/>
            <a:ext cx="836923" cy="396000"/>
            <a:chOff x="3127226" y="1975108"/>
            <a:chExt cx="838882" cy="255599"/>
          </a:xfrm>
        </p:grpSpPr>
        <p:sp>
          <p:nvSpPr>
            <p:cNvPr id="107" name="Скругленный прямоугольник 106"/>
            <p:cNvSpPr/>
            <p:nvPr/>
          </p:nvSpPr>
          <p:spPr>
            <a:xfrm>
              <a:off x="3127226" y="1975108"/>
              <a:ext cx="838882" cy="255599"/>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8" name="Скругленный прямоугольник 4"/>
            <p:cNvSpPr/>
            <p:nvPr/>
          </p:nvSpPr>
          <p:spPr>
            <a:xfrm>
              <a:off x="3134712" y="1982594"/>
              <a:ext cx="823910" cy="2406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0,0</a:t>
              </a:r>
              <a:endParaRPr lang="ru-RU" sz="1400" dirty="0">
                <a:solidFill>
                  <a:prstClr val="black"/>
                </a:solidFill>
                <a:latin typeface="Times New Roman" panose="02020603050405020304" pitchFamily="18" charset="0"/>
                <a:cs typeface="Times New Roman" panose="02020603050405020304" pitchFamily="18" charset="0"/>
              </a:endParaRPr>
            </a:p>
          </p:txBody>
        </p:sp>
      </p:grpSp>
      <p:grpSp>
        <p:nvGrpSpPr>
          <p:cNvPr id="109" name="Группа 108"/>
          <p:cNvGrpSpPr/>
          <p:nvPr/>
        </p:nvGrpSpPr>
        <p:grpSpPr>
          <a:xfrm>
            <a:off x="8154466" y="5192093"/>
            <a:ext cx="830914" cy="396000"/>
            <a:chOff x="3161790" y="1803724"/>
            <a:chExt cx="769754" cy="340142"/>
          </a:xfrm>
        </p:grpSpPr>
        <p:sp>
          <p:nvSpPr>
            <p:cNvPr id="110" name="Скругленный прямоугольник 109"/>
            <p:cNvSpPr/>
            <p:nvPr/>
          </p:nvSpPr>
          <p:spPr>
            <a:xfrm>
              <a:off x="3161790" y="1803724"/>
              <a:ext cx="769754" cy="28383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1" name="Скругленный прямоугольник 4"/>
            <p:cNvSpPr/>
            <p:nvPr/>
          </p:nvSpPr>
          <p:spPr>
            <a:xfrm>
              <a:off x="3170103" y="1812037"/>
              <a:ext cx="753128" cy="3318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0,0</a:t>
              </a:r>
              <a:endParaRPr lang="ru-RU" sz="1400" dirty="0">
                <a:solidFill>
                  <a:prstClr val="black"/>
                </a:solidFill>
                <a:latin typeface="Times New Roman" panose="02020603050405020304" pitchFamily="18" charset="0"/>
                <a:cs typeface="Times New Roman" panose="02020603050405020304" pitchFamily="18" charset="0"/>
              </a:endParaRPr>
            </a:p>
          </p:txBody>
        </p:sp>
      </p:grpSp>
      <p:grpSp>
        <p:nvGrpSpPr>
          <p:cNvPr id="112" name="Группа 111"/>
          <p:cNvGrpSpPr/>
          <p:nvPr/>
        </p:nvGrpSpPr>
        <p:grpSpPr>
          <a:xfrm>
            <a:off x="8151294" y="4733951"/>
            <a:ext cx="830914" cy="396000"/>
            <a:chOff x="3161790" y="1803724"/>
            <a:chExt cx="769754" cy="283830"/>
          </a:xfrm>
        </p:grpSpPr>
        <p:sp>
          <p:nvSpPr>
            <p:cNvPr id="113" name="Скругленный прямоугольник 112"/>
            <p:cNvSpPr/>
            <p:nvPr/>
          </p:nvSpPr>
          <p:spPr>
            <a:xfrm>
              <a:off x="3161790" y="1803724"/>
              <a:ext cx="769754" cy="28383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4" name="Скругленный прямоугольник 4"/>
            <p:cNvSpPr/>
            <p:nvPr/>
          </p:nvSpPr>
          <p:spPr>
            <a:xfrm>
              <a:off x="3170103" y="1812037"/>
              <a:ext cx="753128" cy="2672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0,0</a:t>
              </a:r>
              <a:endParaRPr lang="ru-RU" sz="1400" dirty="0">
                <a:solidFill>
                  <a:prstClr val="black"/>
                </a:solidFill>
                <a:latin typeface="Times New Roman" panose="02020603050405020304" pitchFamily="18" charset="0"/>
                <a:cs typeface="Times New Roman" panose="02020603050405020304" pitchFamily="18" charset="0"/>
              </a:endParaRPr>
            </a:p>
          </p:txBody>
        </p:sp>
      </p:grpSp>
      <p:grpSp>
        <p:nvGrpSpPr>
          <p:cNvPr id="115" name="Группа 114"/>
          <p:cNvGrpSpPr/>
          <p:nvPr/>
        </p:nvGrpSpPr>
        <p:grpSpPr>
          <a:xfrm>
            <a:off x="8148332" y="3769928"/>
            <a:ext cx="830914" cy="416393"/>
            <a:chOff x="3164038" y="1019941"/>
            <a:chExt cx="765259" cy="327418"/>
          </a:xfrm>
        </p:grpSpPr>
        <p:sp>
          <p:nvSpPr>
            <p:cNvPr id="116" name="Скругленный прямоугольник 115"/>
            <p:cNvSpPr/>
            <p:nvPr/>
          </p:nvSpPr>
          <p:spPr>
            <a:xfrm>
              <a:off x="3164038" y="1019941"/>
              <a:ext cx="765259" cy="327418"/>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7" name="Скругленный прямоугольник 4"/>
            <p:cNvSpPr/>
            <p:nvPr/>
          </p:nvSpPr>
          <p:spPr>
            <a:xfrm>
              <a:off x="3173628" y="1029531"/>
              <a:ext cx="746079" cy="3082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1,8</a:t>
              </a:r>
              <a:endParaRPr lang="ru-RU" sz="1400" dirty="0">
                <a:solidFill>
                  <a:prstClr val="black"/>
                </a:solidFill>
                <a:latin typeface="Times New Roman" panose="02020603050405020304" pitchFamily="18" charset="0"/>
                <a:cs typeface="Times New Roman" panose="02020603050405020304" pitchFamily="18" charset="0"/>
              </a:endParaRPr>
            </a:p>
          </p:txBody>
        </p:sp>
      </p:grpSp>
      <p:grpSp>
        <p:nvGrpSpPr>
          <p:cNvPr id="118" name="Группа 117"/>
          <p:cNvGrpSpPr/>
          <p:nvPr/>
        </p:nvGrpSpPr>
        <p:grpSpPr>
          <a:xfrm>
            <a:off x="8166132" y="4246793"/>
            <a:ext cx="822070" cy="406091"/>
            <a:chOff x="6235858" y="253565"/>
            <a:chExt cx="766734" cy="546690"/>
          </a:xfrm>
        </p:grpSpPr>
        <p:sp>
          <p:nvSpPr>
            <p:cNvPr id="119" name="Скругленный прямоугольник 118"/>
            <p:cNvSpPr/>
            <p:nvPr/>
          </p:nvSpPr>
          <p:spPr>
            <a:xfrm>
              <a:off x="6235858" y="253565"/>
              <a:ext cx="766734" cy="54669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20" name="Скругленный прямоугольник 4"/>
            <p:cNvSpPr/>
            <p:nvPr/>
          </p:nvSpPr>
          <p:spPr>
            <a:xfrm>
              <a:off x="6250512" y="269577"/>
              <a:ext cx="734710" cy="5146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0,0</a:t>
              </a:r>
              <a:endParaRPr lang="ru-RU" sz="1400" dirty="0">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4376331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лилиния 6"/>
          <p:cNvSpPr/>
          <p:nvPr/>
        </p:nvSpPr>
        <p:spPr>
          <a:xfrm>
            <a:off x="4897348" y="977626"/>
            <a:ext cx="4072951" cy="836382"/>
          </a:xfrm>
          <a:custGeom>
            <a:avLst/>
            <a:gdLst>
              <a:gd name="connsiteX0" fmla="*/ 0 w 3902419"/>
              <a:gd name="connsiteY0" fmla="*/ 91715 h 917152"/>
              <a:gd name="connsiteX1" fmla="*/ 91715 w 3902419"/>
              <a:gd name="connsiteY1" fmla="*/ 0 h 917152"/>
              <a:gd name="connsiteX2" fmla="*/ 3810704 w 3902419"/>
              <a:gd name="connsiteY2" fmla="*/ 0 h 917152"/>
              <a:gd name="connsiteX3" fmla="*/ 3902419 w 3902419"/>
              <a:gd name="connsiteY3" fmla="*/ 91715 h 917152"/>
              <a:gd name="connsiteX4" fmla="*/ 3902419 w 3902419"/>
              <a:gd name="connsiteY4" fmla="*/ 825437 h 917152"/>
              <a:gd name="connsiteX5" fmla="*/ 3810704 w 3902419"/>
              <a:gd name="connsiteY5" fmla="*/ 917152 h 917152"/>
              <a:gd name="connsiteX6" fmla="*/ 91715 w 3902419"/>
              <a:gd name="connsiteY6" fmla="*/ 917152 h 917152"/>
              <a:gd name="connsiteX7" fmla="*/ 0 w 3902419"/>
              <a:gd name="connsiteY7" fmla="*/ 825437 h 917152"/>
              <a:gd name="connsiteX8" fmla="*/ 0 w 3902419"/>
              <a:gd name="connsiteY8" fmla="*/ 91715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2419" h="917152">
                <a:moveTo>
                  <a:pt x="0" y="91715"/>
                </a:moveTo>
                <a:cubicBezTo>
                  <a:pt x="0" y="41062"/>
                  <a:pt x="41062" y="0"/>
                  <a:pt x="91715" y="0"/>
                </a:cubicBezTo>
                <a:lnTo>
                  <a:pt x="3810704" y="0"/>
                </a:lnTo>
                <a:cubicBezTo>
                  <a:pt x="3861357" y="0"/>
                  <a:pt x="3902419" y="41062"/>
                  <a:pt x="3902419" y="91715"/>
                </a:cubicBezTo>
                <a:lnTo>
                  <a:pt x="3902419" y="825437"/>
                </a:lnTo>
                <a:cubicBezTo>
                  <a:pt x="3902419" y="876090"/>
                  <a:pt x="3861357" y="917152"/>
                  <a:pt x="3810704" y="917152"/>
                </a:cubicBezTo>
                <a:lnTo>
                  <a:pt x="91715" y="917152"/>
                </a:lnTo>
                <a:cubicBezTo>
                  <a:pt x="41062" y="917152"/>
                  <a:pt x="0" y="876090"/>
                  <a:pt x="0" y="825437"/>
                </a:cubicBezTo>
                <a:lnTo>
                  <a:pt x="0" y="91715"/>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80202" tIns="80202" rIns="80202" bIns="80202"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accent1">
                    <a:lumMod val="50000"/>
                  </a:scheme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kern="1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28527" y="2554507"/>
            <a:ext cx="4731505" cy="401137"/>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schemeClr val="tx1"/>
                </a:solidFill>
                <a:latin typeface="Times New Roman" panose="02020603050405020304" pitchFamily="18" charset="0"/>
                <a:cs typeface="Times New Roman" panose="02020603050405020304" pitchFamily="18" charset="0"/>
              </a:rPr>
              <a:t>Увеличение индекса производства строительных материалов (к уровню прошлого года</a:t>
            </a:r>
            <a:r>
              <a:rPr lang="ru-RU" sz="1200" dirty="0" smtClean="0">
                <a:solidFill>
                  <a:schemeClr val="tx1"/>
                </a:solidFill>
                <a:latin typeface="Times New Roman" panose="02020603050405020304" pitchFamily="18" charset="0"/>
                <a:cs typeface="Times New Roman" panose="02020603050405020304" pitchFamily="18" charset="0"/>
              </a:rPr>
              <a:t>), процентов</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5" name="Скругленный прямоугольник 34"/>
          <p:cNvSpPr/>
          <p:nvPr/>
        </p:nvSpPr>
        <p:spPr>
          <a:xfrm>
            <a:off x="128528" y="3032507"/>
            <a:ext cx="4731505" cy="40105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Количество проведенных мероприятий, направленных на повышение качества архитектурной деятельности, единиц</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7" name="Скругленный прямоугольник 36"/>
          <p:cNvSpPr/>
          <p:nvPr/>
        </p:nvSpPr>
        <p:spPr>
          <a:xfrm>
            <a:off x="128527" y="4213131"/>
            <a:ext cx="4731506" cy="47554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Доля услуг по выдаче разрешения  на строительство, предоставленных в электронном  виде, в общем количестве предоставленных услуг, процентов</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128529" y="1814008"/>
            <a:ext cx="2066821" cy="650538"/>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Основные индикаторы</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8147248" y="6448251"/>
            <a:ext cx="1006489" cy="365125"/>
          </a:xfrm>
        </p:spPr>
        <p:txBody>
          <a:bodyPr/>
          <a:lstStyle/>
          <a:p>
            <a:pPr>
              <a:defRPr/>
            </a:pPr>
            <a:fld id="{667CCBFA-BFB9-4E9F-B6F6-694D72409F22}" type="slidenum">
              <a:rPr lang="ru-RU" smtClean="0"/>
              <a:pPr>
                <a:defRPr/>
              </a:pPr>
              <a:t>85</a:t>
            </a:fld>
            <a:endParaRPr lang="ru-RU" dirty="0"/>
          </a:p>
        </p:txBody>
      </p:sp>
      <p:sp>
        <p:nvSpPr>
          <p:cNvPr id="40"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7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Республики </a:t>
            </a:r>
            <a:endParaRPr lang="ru-RU" sz="1700" dirty="0" smtClean="0">
              <a:solidFill>
                <a:schemeClr val="tx1"/>
              </a:solidFill>
              <a:effectLst/>
              <a:latin typeface="Times New Roman" panose="02020603050405020304" pitchFamily="18" charset="0"/>
              <a:cs typeface="Times New Roman" panose="02020603050405020304" pitchFamily="18" charset="0"/>
            </a:endParaRPr>
          </a:p>
          <a:p>
            <a:pPr marL="0" indent="0" algn="l" fontAlgn="auto">
              <a:spcAft>
                <a:spcPts val="0"/>
              </a:spcAft>
              <a:buNone/>
            </a:pPr>
            <a:r>
              <a:rPr lang="ru-RU" sz="1700" dirty="0" smtClean="0">
                <a:solidFill>
                  <a:schemeClr val="tx1"/>
                </a:solidFill>
                <a:effectLst/>
                <a:latin typeface="Times New Roman" panose="02020603050405020304" pitchFamily="18" charset="0"/>
                <a:cs typeface="Times New Roman" panose="02020603050405020304" pitchFamily="18" charset="0"/>
              </a:rPr>
              <a:t>«</a:t>
            </a:r>
            <a:r>
              <a:rPr lang="ru-RU" sz="1700" dirty="0">
                <a:solidFill>
                  <a:schemeClr val="tx1"/>
                </a:solidFill>
                <a:effectLst/>
                <a:latin typeface="Times New Roman" panose="02020603050405020304" pitchFamily="18" charset="0"/>
                <a:cs typeface="Times New Roman" panose="02020603050405020304" pitchFamily="18" charset="0"/>
              </a:rPr>
              <a:t>Развитие строительного комплекса и архитектуры»</a:t>
            </a:r>
          </a:p>
          <a:p>
            <a:pPr marL="0" indent="0" algn="l" fontAlgn="auto">
              <a:spcAft>
                <a:spcPts val="0"/>
              </a:spcAft>
              <a:buNone/>
            </a:pPr>
            <a:endParaRPr lang="ru-RU" sz="1700" dirty="0">
              <a:solidFill>
                <a:schemeClr val="tx1"/>
              </a:solidFill>
              <a:effectLst/>
              <a:latin typeface="Times New Roman" panose="02020603050405020304" pitchFamily="18" charset="0"/>
              <a:cs typeface="Times New Roman" panose="02020603050405020304" pitchFamily="18" charset="0"/>
            </a:endParaRPr>
          </a:p>
        </p:txBody>
      </p:sp>
      <p:cxnSp>
        <p:nvCxnSpPr>
          <p:cNvPr id="41" name="Прямая соединительная линия 40"/>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49" name="Скругленный прямоугольник 48"/>
          <p:cNvSpPr/>
          <p:nvPr/>
        </p:nvSpPr>
        <p:spPr>
          <a:xfrm>
            <a:off x="128529" y="5288093"/>
            <a:ext cx="4731505" cy="66211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Увеличение объема выпуска продукции промышленности строительных материалов и индустриального домостроения, % к показателям 2016 года</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61" name="Скругленный прямоугольник 60"/>
          <p:cNvSpPr/>
          <p:nvPr/>
        </p:nvSpPr>
        <p:spPr>
          <a:xfrm>
            <a:off x="142920" y="6011026"/>
            <a:ext cx="4731505" cy="43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Обеспечение республиканского рынка строительными материалами собственного производства, % к показателям 2016 года</a:t>
            </a:r>
            <a:endParaRPr lang="ru-RU" sz="1200" dirty="0">
              <a:solidFill>
                <a:schemeClr val="tx1"/>
              </a:solidFill>
              <a:latin typeface="Times New Roman" panose="02020603050405020304" pitchFamily="18" charset="0"/>
              <a:cs typeface="Times New Roman" panose="02020603050405020304" pitchFamily="18" charset="0"/>
            </a:endParaRPr>
          </a:p>
        </p:txBody>
      </p:sp>
      <p:pic>
        <p:nvPicPr>
          <p:cNvPr id="2051" name="Picture 3" descr="T:\Госдолг\Катя\administrativnij_kompleks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762" y="692695"/>
            <a:ext cx="2533932" cy="18722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0" name="Скругленный прямоугольник 89"/>
          <p:cNvSpPr/>
          <p:nvPr/>
        </p:nvSpPr>
        <p:spPr>
          <a:xfrm>
            <a:off x="128526" y="4750797"/>
            <a:ext cx="4731505" cy="47823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Степень износа основных фондов организаций отрасли, % к показателям 2016 года, процентов</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6" name="Скругленный прямоугольник 35"/>
          <p:cNvSpPr/>
          <p:nvPr/>
        </p:nvSpPr>
        <p:spPr>
          <a:xfrm>
            <a:off x="128527" y="3537063"/>
            <a:ext cx="4731506" cy="57606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Сокращение сроков проведения государственной экспертизы проектной документации объектов капстроительства и результатов инженерных изысканий для жилых объектов, дней</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4991229" y="1975893"/>
            <a:ext cx="756825" cy="511343"/>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defTabSz="622300">
              <a:lnSpc>
                <a:spcPct val="90000"/>
              </a:lnSpc>
            </a:pPr>
            <a:r>
              <a:rPr lang="ru-RU" sz="1300" b="1" dirty="0" smtClean="0">
                <a:solidFill>
                  <a:prstClr val="black"/>
                </a:solidFill>
                <a:latin typeface="Times New Roman" panose="02020603050405020304" pitchFamily="18" charset="0"/>
                <a:cs typeface="Times New Roman" panose="02020603050405020304" pitchFamily="18" charset="0"/>
              </a:rPr>
              <a:t>2021 план</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4991228" y="2538114"/>
            <a:ext cx="756825" cy="422267"/>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102</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4991232" y="3043873"/>
            <a:ext cx="756825" cy="401054"/>
          </a:xfrm>
          <a:custGeom>
            <a:avLst/>
            <a:gdLst>
              <a:gd name="connsiteX0" fmla="*/ 0 w 473035"/>
              <a:gd name="connsiteY0" fmla="*/ 47304 h 500150"/>
              <a:gd name="connsiteX1" fmla="*/ 47304 w 473035"/>
              <a:gd name="connsiteY1" fmla="*/ 0 h 500150"/>
              <a:gd name="connsiteX2" fmla="*/ 425732 w 473035"/>
              <a:gd name="connsiteY2" fmla="*/ 0 h 500150"/>
              <a:gd name="connsiteX3" fmla="*/ 473036 w 473035"/>
              <a:gd name="connsiteY3" fmla="*/ 47304 h 500150"/>
              <a:gd name="connsiteX4" fmla="*/ 473035 w 473035"/>
              <a:gd name="connsiteY4" fmla="*/ 452847 h 500150"/>
              <a:gd name="connsiteX5" fmla="*/ 425731 w 473035"/>
              <a:gd name="connsiteY5" fmla="*/ 500151 h 500150"/>
              <a:gd name="connsiteX6" fmla="*/ 47304 w 473035"/>
              <a:gd name="connsiteY6" fmla="*/ 500150 h 500150"/>
              <a:gd name="connsiteX7" fmla="*/ 0 w 473035"/>
              <a:gd name="connsiteY7" fmla="*/ 452846 h 500150"/>
              <a:gd name="connsiteX8" fmla="*/ 0 w 473035"/>
              <a:gd name="connsiteY8" fmla="*/ 47304 h 5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500150">
                <a:moveTo>
                  <a:pt x="0" y="47304"/>
                </a:moveTo>
                <a:cubicBezTo>
                  <a:pt x="0" y="21179"/>
                  <a:pt x="21179" y="0"/>
                  <a:pt x="47304" y="0"/>
                </a:cubicBezTo>
                <a:lnTo>
                  <a:pt x="425732" y="0"/>
                </a:lnTo>
                <a:cubicBezTo>
                  <a:pt x="451857" y="0"/>
                  <a:pt x="473036" y="21179"/>
                  <a:pt x="473036" y="47304"/>
                </a:cubicBezTo>
                <a:cubicBezTo>
                  <a:pt x="473036" y="182485"/>
                  <a:pt x="473035" y="317666"/>
                  <a:pt x="473035" y="452847"/>
                </a:cubicBezTo>
                <a:cubicBezTo>
                  <a:pt x="473035" y="478972"/>
                  <a:pt x="451856" y="500151"/>
                  <a:pt x="425731" y="500151"/>
                </a:cubicBezTo>
                <a:lnTo>
                  <a:pt x="47304" y="500150"/>
                </a:lnTo>
                <a:cubicBezTo>
                  <a:pt x="21179" y="500150"/>
                  <a:pt x="0" y="478971"/>
                  <a:pt x="0" y="452846"/>
                </a:cubicBezTo>
                <a:lnTo>
                  <a:pt x="0" y="47304"/>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6</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4991226" y="4206570"/>
            <a:ext cx="756830" cy="49346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70</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130" name="Полилиния 129"/>
          <p:cNvSpPr/>
          <p:nvPr/>
        </p:nvSpPr>
        <p:spPr>
          <a:xfrm>
            <a:off x="4991233" y="5310560"/>
            <a:ext cx="756824" cy="64558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123</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3" name="Полилиния 62"/>
          <p:cNvSpPr/>
          <p:nvPr/>
        </p:nvSpPr>
        <p:spPr>
          <a:xfrm>
            <a:off x="4986952" y="6031125"/>
            <a:ext cx="756828" cy="44992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56</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91" name="Полилиния 90"/>
          <p:cNvSpPr/>
          <p:nvPr/>
        </p:nvSpPr>
        <p:spPr>
          <a:xfrm>
            <a:off x="4991227" y="4756934"/>
            <a:ext cx="756824" cy="47161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a:solidFill>
                  <a:prstClr val="black"/>
                </a:solidFill>
                <a:latin typeface="Times New Roman" panose="02020603050405020304" pitchFamily="18" charset="0"/>
                <a:cs typeface="Times New Roman" panose="02020603050405020304" pitchFamily="18" charset="0"/>
              </a:rPr>
              <a:t>33,2</a:t>
            </a:r>
          </a:p>
        </p:txBody>
      </p:sp>
      <p:sp>
        <p:nvSpPr>
          <p:cNvPr id="53" name="Полилиния 52"/>
          <p:cNvSpPr/>
          <p:nvPr/>
        </p:nvSpPr>
        <p:spPr>
          <a:xfrm>
            <a:off x="4989311" y="3525867"/>
            <a:ext cx="758745" cy="58069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a:solidFill>
                  <a:prstClr val="black"/>
                </a:solidFill>
                <a:latin typeface="Times New Roman" panose="02020603050405020304" pitchFamily="18" charset="0"/>
                <a:cs typeface="Times New Roman" panose="02020603050405020304" pitchFamily="18" charset="0"/>
              </a:rPr>
              <a:t>20</a:t>
            </a:r>
          </a:p>
        </p:txBody>
      </p:sp>
      <p:sp>
        <p:nvSpPr>
          <p:cNvPr id="131" name="Полилиния 130"/>
          <p:cNvSpPr/>
          <p:nvPr/>
        </p:nvSpPr>
        <p:spPr>
          <a:xfrm>
            <a:off x="6650323" y="5286688"/>
            <a:ext cx="730445" cy="65564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126</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6653392" y="1975893"/>
            <a:ext cx="727634" cy="514473"/>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2022</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6645649" y="2547947"/>
            <a:ext cx="735665" cy="412434"/>
          </a:xfrm>
          <a:custGeom>
            <a:avLst/>
            <a:gdLst>
              <a:gd name="connsiteX0" fmla="*/ 0 w 499638"/>
              <a:gd name="connsiteY0" fmla="*/ 42909 h 429089"/>
              <a:gd name="connsiteX1" fmla="*/ 42909 w 499638"/>
              <a:gd name="connsiteY1" fmla="*/ 0 h 429089"/>
              <a:gd name="connsiteX2" fmla="*/ 456729 w 499638"/>
              <a:gd name="connsiteY2" fmla="*/ 0 h 429089"/>
              <a:gd name="connsiteX3" fmla="*/ 499638 w 499638"/>
              <a:gd name="connsiteY3" fmla="*/ 42909 h 429089"/>
              <a:gd name="connsiteX4" fmla="*/ 499638 w 499638"/>
              <a:gd name="connsiteY4" fmla="*/ 386180 h 429089"/>
              <a:gd name="connsiteX5" fmla="*/ 456729 w 499638"/>
              <a:gd name="connsiteY5" fmla="*/ 429089 h 429089"/>
              <a:gd name="connsiteX6" fmla="*/ 42909 w 499638"/>
              <a:gd name="connsiteY6" fmla="*/ 429089 h 429089"/>
              <a:gd name="connsiteX7" fmla="*/ 0 w 499638"/>
              <a:gd name="connsiteY7" fmla="*/ 386180 h 429089"/>
              <a:gd name="connsiteX8" fmla="*/ 0 w 499638"/>
              <a:gd name="connsiteY8" fmla="*/ 42909 h 42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9">
                <a:moveTo>
                  <a:pt x="0" y="42909"/>
                </a:moveTo>
                <a:cubicBezTo>
                  <a:pt x="0" y="19211"/>
                  <a:pt x="19211" y="0"/>
                  <a:pt x="42909" y="0"/>
                </a:cubicBezTo>
                <a:lnTo>
                  <a:pt x="456729" y="0"/>
                </a:lnTo>
                <a:cubicBezTo>
                  <a:pt x="480427" y="0"/>
                  <a:pt x="499638" y="19211"/>
                  <a:pt x="499638" y="42909"/>
                </a:cubicBezTo>
                <a:lnTo>
                  <a:pt x="499638" y="386180"/>
                </a:lnTo>
                <a:cubicBezTo>
                  <a:pt x="499638" y="409878"/>
                  <a:pt x="480427" y="429089"/>
                  <a:pt x="456729" y="429089"/>
                </a:cubicBezTo>
                <a:lnTo>
                  <a:pt x="42909" y="429089"/>
                </a:lnTo>
                <a:cubicBezTo>
                  <a:pt x="19211" y="429089"/>
                  <a:pt x="0" y="409878"/>
                  <a:pt x="0" y="386180"/>
                </a:cubicBezTo>
                <a:lnTo>
                  <a:pt x="0" y="4290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8" tIns="54478" rIns="54478" bIns="54478"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102</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6653392" y="3043872"/>
            <a:ext cx="727633" cy="401388"/>
          </a:xfrm>
          <a:custGeom>
            <a:avLst/>
            <a:gdLst>
              <a:gd name="connsiteX0" fmla="*/ 0 w 488058"/>
              <a:gd name="connsiteY0" fmla="*/ 48806 h 547530"/>
              <a:gd name="connsiteX1" fmla="*/ 48806 w 488058"/>
              <a:gd name="connsiteY1" fmla="*/ 0 h 547530"/>
              <a:gd name="connsiteX2" fmla="*/ 439252 w 488058"/>
              <a:gd name="connsiteY2" fmla="*/ 0 h 547530"/>
              <a:gd name="connsiteX3" fmla="*/ 488058 w 488058"/>
              <a:gd name="connsiteY3" fmla="*/ 48806 h 547530"/>
              <a:gd name="connsiteX4" fmla="*/ 488058 w 488058"/>
              <a:gd name="connsiteY4" fmla="*/ 498724 h 547530"/>
              <a:gd name="connsiteX5" fmla="*/ 439252 w 488058"/>
              <a:gd name="connsiteY5" fmla="*/ 547530 h 547530"/>
              <a:gd name="connsiteX6" fmla="*/ 48806 w 488058"/>
              <a:gd name="connsiteY6" fmla="*/ 547530 h 547530"/>
              <a:gd name="connsiteX7" fmla="*/ 0 w 488058"/>
              <a:gd name="connsiteY7" fmla="*/ 498724 h 547530"/>
              <a:gd name="connsiteX8" fmla="*/ 0 w 488058"/>
              <a:gd name="connsiteY8" fmla="*/ 48806 h 54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058" h="547530">
                <a:moveTo>
                  <a:pt x="0" y="48806"/>
                </a:moveTo>
                <a:cubicBezTo>
                  <a:pt x="0" y="21851"/>
                  <a:pt x="21851" y="0"/>
                  <a:pt x="48806" y="0"/>
                </a:cubicBezTo>
                <a:lnTo>
                  <a:pt x="439252" y="0"/>
                </a:lnTo>
                <a:cubicBezTo>
                  <a:pt x="466207" y="0"/>
                  <a:pt x="488058" y="21851"/>
                  <a:pt x="488058" y="48806"/>
                </a:cubicBezTo>
                <a:lnTo>
                  <a:pt x="488058" y="498724"/>
                </a:lnTo>
                <a:cubicBezTo>
                  <a:pt x="488058" y="525679"/>
                  <a:pt x="466207" y="547530"/>
                  <a:pt x="439252" y="547530"/>
                </a:cubicBezTo>
                <a:lnTo>
                  <a:pt x="48806" y="547530"/>
                </a:lnTo>
                <a:cubicBezTo>
                  <a:pt x="21851" y="547530"/>
                  <a:pt x="0" y="525679"/>
                  <a:pt x="0" y="498724"/>
                </a:cubicBezTo>
                <a:lnTo>
                  <a:pt x="0" y="48806"/>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6205" tIns="56205" rIns="56205" bIns="56205" numCol="1" spcCol="1270" anchor="ctr" anchorCtr="0">
            <a:noAutofit/>
          </a:bodyPr>
          <a:lstStyle/>
          <a:p>
            <a:pPr lvl="0" algn="ctr" defTabSz="488950">
              <a:lnSpc>
                <a:spcPct val="90000"/>
              </a:lnSpc>
              <a:spcBef>
                <a:spcPct val="0"/>
              </a:spcBef>
              <a:spcAft>
                <a:spcPct val="35000"/>
              </a:spcAft>
            </a:pPr>
            <a:r>
              <a:rPr lang="ru-RU" sz="1300" b="1" dirty="0">
                <a:solidFill>
                  <a:schemeClr val="tx1"/>
                </a:solidFill>
                <a:latin typeface="Times New Roman" panose="02020603050405020304" pitchFamily="18" charset="0"/>
                <a:cs typeface="Times New Roman" panose="02020603050405020304" pitchFamily="18" charset="0"/>
              </a:rPr>
              <a:t>6</a:t>
            </a:r>
            <a:endParaRPr lang="ru-RU" sz="1300" b="1" kern="1200" dirty="0" smtClean="0">
              <a:solidFill>
                <a:schemeClr val="tx1"/>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6645649" y="4206570"/>
            <a:ext cx="734728" cy="475540"/>
          </a:xfrm>
          <a:custGeom>
            <a:avLst/>
            <a:gdLst>
              <a:gd name="connsiteX0" fmla="*/ 0 w 473035"/>
              <a:gd name="connsiteY0" fmla="*/ 37807 h 378068"/>
              <a:gd name="connsiteX1" fmla="*/ 37807 w 473035"/>
              <a:gd name="connsiteY1" fmla="*/ 0 h 378068"/>
              <a:gd name="connsiteX2" fmla="*/ 435228 w 473035"/>
              <a:gd name="connsiteY2" fmla="*/ 0 h 378068"/>
              <a:gd name="connsiteX3" fmla="*/ 473035 w 473035"/>
              <a:gd name="connsiteY3" fmla="*/ 37807 h 378068"/>
              <a:gd name="connsiteX4" fmla="*/ 473035 w 473035"/>
              <a:gd name="connsiteY4" fmla="*/ 340261 h 378068"/>
              <a:gd name="connsiteX5" fmla="*/ 435228 w 473035"/>
              <a:gd name="connsiteY5" fmla="*/ 378068 h 378068"/>
              <a:gd name="connsiteX6" fmla="*/ 37807 w 473035"/>
              <a:gd name="connsiteY6" fmla="*/ 378068 h 378068"/>
              <a:gd name="connsiteX7" fmla="*/ 0 w 473035"/>
              <a:gd name="connsiteY7" fmla="*/ 340261 h 378068"/>
              <a:gd name="connsiteX8" fmla="*/ 0 w 473035"/>
              <a:gd name="connsiteY8" fmla="*/ 37807 h 37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378068">
                <a:moveTo>
                  <a:pt x="0" y="37807"/>
                </a:moveTo>
                <a:cubicBezTo>
                  <a:pt x="0" y="16927"/>
                  <a:pt x="16927" y="0"/>
                  <a:pt x="37807" y="0"/>
                </a:cubicBezTo>
                <a:lnTo>
                  <a:pt x="435228" y="0"/>
                </a:lnTo>
                <a:cubicBezTo>
                  <a:pt x="456108" y="0"/>
                  <a:pt x="473035" y="16927"/>
                  <a:pt x="473035" y="37807"/>
                </a:cubicBezTo>
                <a:lnTo>
                  <a:pt x="473035" y="340261"/>
                </a:lnTo>
                <a:cubicBezTo>
                  <a:pt x="473035" y="361141"/>
                  <a:pt x="456108" y="378068"/>
                  <a:pt x="435228" y="378068"/>
                </a:cubicBezTo>
                <a:lnTo>
                  <a:pt x="37807" y="378068"/>
                </a:lnTo>
                <a:cubicBezTo>
                  <a:pt x="16927" y="378068"/>
                  <a:pt x="0" y="361141"/>
                  <a:pt x="0" y="340261"/>
                </a:cubicBezTo>
                <a:lnTo>
                  <a:pt x="0" y="37807"/>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2983" tIns="52983" rIns="52983" bIns="52983"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70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4" name="Полилиния 63"/>
          <p:cNvSpPr/>
          <p:nvPr/>
        </p:nvSpPr>
        <p:spPr>
          <a:xfrm>
            <a:off x="6646046" y="6031127"/>
            <a:ext cx="730445" cy="45274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58</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93" name="Полилиния 92"/>
          <p:cNvSpPr/>
          <p:nvPr/>
        </p:nvSpPr>
        <p:spPr>
          <a:xfrm>
            <a:off x="6650321" y="4756934"/>
            <a:ext cx="730446" cy="47740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Aft>
                <a:spcPct val="35000"/>
              </a:spcAft>
            </a:pPr>
            <a:r>
              <a:rPr lang="ru-RU" sz="1300" b="1" dirty="0">
                <a:solidFill>
                  <a:schemeClr val="tx1"/>
                </a:solidFill>
                <a:latin typeface="Times New Roman" panose="02020603050405020304" pitchFamily="18" charset="0"/>
                <a:cs typeface="Times New Roman" panose="02020603050405020304" pitchFamily="18" charset="0"/>
              </a:rPr>
              <a:t>33,0</a:t>
            </a:r>
          </a:p>
        </p:txBody>
      </p:sp>
      <p:sp>
        <p:nvSpPr>
          <p:cNvPr id="54" name="Полилиния 53"/>
          <p:cNvSpPr/>
          <p:nvPr/>
        </p:nvSpPr>
        <p:spPr>
          <a:xfrm>
            <a:off x="6653391" y="3530503"/>
            <a:ext cx="727633" cy="576064"/>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20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7" name="Полилиния 66"/>
          <p:cNvSpPr/>
          <p:nvPr/>
        </p:nvSpPr>
        <p:spPr>
          <a:xfrm>
            <a:off x="7441725" y="6029559"/>
            <a:ext cx="721690" cy="45274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61</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7446002" y="1974327"/>
            <a:ext cx="721689" cy="514473"/>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2023</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7446004" y="3035678"/>
            <a:ext cx="721688" cy="408016"/>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a:solidFill>
                  <a:schemeClr val="tx1"/>
                </a:solidFill>
                <a:latin typeface="Times New Roman" panose="02020603050405020304" pitchFamily="18" charset="0"/>
                <a:cs typeface="Times New Roman" panose="02020603050405020304" pitchFamily="18" charset="0"/>
              </a:rPr>
              <a:t>6</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2" name="Полилиния 51"/>
          <p:cNvSpPr/>
          <p:nvPr/>
        </p:nvSpPr>
        <p:spPr>
          <a:xfrm>
            <a:off x="7446002" y="2536548"/>
            <a:ext cx="721689" cy="42226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102</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5" name="Полилиния 54"/>
          <p:cNvSpPr/>
          <p:nvPr/>
        </p:nvSpPr>
        <p:spPr>
          <a:xfrm>
            <a:off x="7446002" y="5285121"/>
            <a:ext cx="721690" cy="65564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129</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6" name="Полилиния 55"/>
          <p:cNvSpPr/>
          <p:nvPr/>
        </p:nvSpPr>
        <p:spPr>
          <a:xfrm>
            <a:off x="7446002" y="4206638"/>
            <a:ext cx="721689" cy="473905"/>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70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94" name="Полилиния 93"/>
          <p:cNvSpPr/>
          <p:nvPr/>
        </p:nvSpPr>
        <p:spPr>
          <a:xfrm>
            <a:off x="7446003" y="4755367"/>
            <a:ext cx="721689" cy="471611"/>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Aft>
                <a:spcPct val="35000"/>
              </a:spcAft>
            </a:pPr>
            <a:r>
              <a:rPr lang="ru-RU" sz="1300" b="1" dirty="0">
                <a:solidFill>
                  <a:schemeClr val="tx1"/>
                </a:solidFill>
                <a:latin typeface="Times New Roman" panose="02020603050405020304" pitchFamily="18" charset="0"/>
                <a:cs typeface="Times New Roman" panose="02020603050405020304" pitchFamily="18" charset="0"/>
              </a:rPr>
              <a:t>32,9</a:t>
            </a:r>
          </a:p>
        </p:txBody>
      </p:sp>
      <p:sp>
        <p:nvSpPr>
          <p:cNvPr id="57" name="Полилиния 56"/>
          <p:cNvSpPr/>
          <p:nvPr/>
        </p:nvSpPr>
        <p:spPr>
          <a:xfrm>
            <a:off x="7446003" y="3524301"/>
            <a:ext cx="721690" cy="5807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20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2" name="Полилиния 71"/>
          <p:cNvSpPr/>
          <p:nvPr/>
        </p:nvSpPr>
        <p:spPr>
          <a:xfrm>
            <a:off x="5831397" y="1975893"/>
            <a:ext cx="756825" cy="511343"/>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lvl="0" algn="ctr" defTabSz="622300">
              <a:lnSpc>
                <a:spcPct val="90000"/>
              </a:lnSpc>
            </a:pPr>
            <a:r>
              <a:rPr lang="ru-RU" sz="1300" b="1" dirty="0" smtClean="0">
                <a:solidFill>
                  <a:prstClr val="black"/>
                </a:solidFill>
                <a:latin typeface="Times New Roman" panose="02020603050405020304" pitchFamily="18" charset="0"/>
                <a:cs typeface="Times New Roman" panose="02020603050405020304" pitchFamily="18" charset="0"/>
              </a:rPr>
              <a:t>2021</a:t>
            </a:r>
            <a:endParaRPr lang="ru-RU" sz="1300" b="1" dirty="0">
              <a:solidFill>
                <a:prstClr val="black"/>
              </a:solidFill>
              <a:latin typeface="Times New Roman" panose="02020603050405020304" pitchFamily="18" charset="0"/>
              <a:cs typeface="Times New Roman" panose="02020603050405020304" pitchFamily="18" charset="0"/>
            </a:endParaRPr>
          </a:p>
          <a:p>
            <a:pPr lvl="0" algn="ctr" defTabSz="622300">
              <a:lnSpc>
                <a:spcPct val="90000"/>
              </a:lnSpc>
            </a:pPr>
            <a:r>
              <a:rPr lang="ru-RU" sz="1300" b="1" dirty="0" smtClean="0">
                <a:solidFill>
                  <a:prstClr val="black"/>
                </a:solidFill>
                <a:latin typeface="Times New Roman" panose="02020603050405020304" pitchFamily="18" charset="0"/>
                <a:cs typeface="Times New Roman" panose="02020603050405020304" pitchFamily="18" charset="0"/>
              </a:rPr>
              <a:t>факт</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73" name="Полилиния 72"/>
          <p:cNvSpPr/>
          <p:nvPr/>
        </p:nvSpPr>
        <p:spPr>
          <a:xfrm>
            <a:off x="5831395" y="2547946"/>
            <a:ext cx="756825" cy="412435"/>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7" tIns="54477" rIns="54477" bIns="54477"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102</a:t>
            </a:r>
          </a:p>
        </p:txBody>
      </p:sp>
      <p:sp>
        <p:nvSpPr>
          <p:cNvPr id="74" name="Полилиния 73"/>
          <p:cNvSpPr/>
          <p:nvPr/>
        </p:nvSpPr>
        <p:spPr>
          <a:xfrm>
            <a:off x="5831399" y="3037244"/>
            <a:ext cx="756825" cy="408015"/>
          </a:xfrm>
          <a:custGeom>
            <a:avLst/>
            <a:gdLst>
              <a:gd name="connsiteX0" fmla="*/ 0 w 473035"/>
              <a:gd name="connsiteY0" fmla="*/ 47304 h 500150"/>
              <a:gd name="connsiteX1" fmla="*/ 47304 w 473035"/>
              <a:gd name="connsiteY1" fmla="*/ 0 h 500150"/>
              <a:gd name="connsiteX2" fmla="*/ 425732 w 473035"/>
              <a:gd name="connsiteY2" fmla="*/ 0 h 500150"/>
              <a:gd name="connsiteX3" fmla="*/ 473036 w 473035"/>
              <a:gd name="connsiteY3" fmla="*/ 47304 h 500150"/>
              <a:gd name="connsiteX4" fmla="*/ 473035 w 473035"/>
              <a:gd name="connsiteY4" fmla="*/ 452847 h 500150"/>
              <a:gd name="connsiteX5" fmla="*/ 425731 w 473035"/>
              <a:gd name="connsiteY5" fmla="*/ 500151 h 500150"/>
              <a:gd name="connsiteX6" fmla="*/ 47304 w 473035"/>
              <a:gd name="connsiteY6" fmla="*/ 500150 h 500150"/>
              <a:gd name="connsiteX7" fmla="*/ 0 w 473035"/>
              <a:gd name="connsiteY7" fmla="*/ 452846 h 500150"/>
              <a:gd name="connsiteX8" fmla="*/ 0 w 473035"/>
              <a:gd name="connsiteY8" fmla="*/ 47304 h 5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500150">
                <a:moveTo>
                  <a:pt x="0" y="47304"/>
                </a:moveTo>
                <a:cubicBezTo>
                  <a:pt x="0" y="21179"/>
                  <a:pt x="21179" y="0"/>
                  <a:pt x="47304" y="0"/>
                </a:cubicBezTo>
                <a:lnTo>
                  <a:pt x="425732" y="0"/>
                </a:lnTo>
                <a:cubicBezTo>
                  <a:pt x="451857" y="0"/>
                  <a:pt x="473036" y="21179"/>
                  <a:pt x="473036" y="47304"/>
                </a:cubicBezTo>
                <a:cubicBezTo>
                  <a:pt x="473036" y="182485"/>
                  <a:pt x="473035" y="317666"/>
                  <a:pt x="473035" y="452847"/>
                </a:cubicBezTo>
                <a:cubicBezTo>
                  <a:pt x="473035" y="478972"/>
                  <a:pt x="451856" y="500151"/>
                  <a:pt x="425731" y="500151"/>
                </a:cubicBezTo>
                <a:lnTo>
                  <a:pt x="47304" y="500150"/>
                </a:lnTo>
                <a:cubicBezTo>
                  <a:pt x="21179" y="500150"/>
                  <a:pt x="0" y="478971"/>
                  <a:pt x="0" y="452846"/>
                </a:cubicBezTo>
                <a:lnTo>
                  <a:pt x="0" y="47304"/>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5765" tIns="55765" rIns="55765" bIns="55765"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9</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5" name="Полилиния 74"/>
          <p:cNvSpPr/>
          <p:nvPr/>
        </p:nvSpPr>
        <p:spPr>
          <a:xfrm>
            <a:off x="5831393" y="4206570"/>
            <a:ext cx="756830" cy="48683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7,2</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6" name="Полилиния 75"/>
          <p:cNvSpPr/>
          <p:nvPr/>
        </p:nvSpPr>
        <p:spPr>
          <a:xfrm>
            <a:off x="5831395" y="5297986"/>
            <a:ext cx="756824" cy="65564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119</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7" name="Полилиния 76"/>
          <p:cNvSpPr/>
          <p:nvPr/>
        </p:nvSpPr>
        <p:spPr>
          <a:xfrm>
            <a:off x="5827119" y="6031125"/>
            <a:ext cx="756828" cy="4433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54</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8" name="Полилиния 77"/>
          <p:cNvSpPr/>
          <p:nvPr/>
        </p:nvSpPr>
        <p:spPr>
          <a:xfrm>
            <a:off x="5831394" y="4756934"/>
            <a:ext cx="756824" cy="47161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33,6</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9" name="Полилиния 78"/>
          <p:cNvSpPr/>
          <p:nvPr/>
        </p:nvSpPr>
        <p:spPr>
          <a:xfrm>
            <a:off x="5829478" y="3525867"/>
            <a:ext cx="758745" cy="5807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20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8" name="Полилиния 57"/>
          <p:cNvSpPr/>
          <p:nvPr/>
        </p:nvSpPr>
        <p:spPr>
          <a:xfrm>
            <a:off x="8248609" y="6027995"/>
            <a:ext cx="721690" cy="45274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62</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9" name="Полилиния 58"/>
          <p:cNvSpPr/>
          <p:nvPr/>
        </p:nvSpPr>
        <p:spPr>
          <a:xfrm>
            <a:off x="8252886" y="1972763"/>
            <a:ext cx="721689" cy="514473"/>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2024</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60" name="Полилиния 59"/>
          <p:cNvSpPr/>
          <p:nvPr/>
        </p:nvSpPr>
        <p:spPr>
          <a:xfrm>
            <a:off x="8252888" y="3034114"/>
            <a:ext cx="721688" cy="408016"/>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a:solidFill>
                  <a:schemeClr val="tx1"/>
                </a:solidFill>
                <a:latin typeface="Times New Roman" panose="02020603050405020304" pitchFamily="18" charset="0"/>
                <a:cs typeface="Times New Roman" panose="02020603050405020304" pitchFamily="18" charset="0"/>
              </a:rPr>
              <a:t>6</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2" name="Полилиния 61"/>
          <p:cNvSpPr/>
          <p:nvPr/>
        </p:nvSpPr>
        <p:spPr>
          <a:xfrm>
            <a:off x="8252886" y="2534984"/>
            <a:ext cx="721689" cy="42226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102</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5" name="Полилиния 64"/>
          <p:cNvSpPr/>
          <p:nvPr/>
        </p:nvSpPr>
        <p:spPr>
          <a:xfrm>
            <a:off x="8252886" y="5283557"/>
            <a:ext cx="721690" cy="65564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134</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6" name="Полилиния 65"/>
          <p:cNvSpPr/>
          <p:nvPr/>
        </p:nvSpPr>
        <p:spPr>
          <a:xfrm>
            <a:off x="8252886" y="4205074"/>
            <a:ext cx="721689" cy="473905"/>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70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8" name="Полилиния 67"/>
          <p:cNvSpPr/>
          <p:nvPr/>
        </p:nvSpPr>
        <p:spPr>
          <a:xfrm>
            <a:off x="8252887" y="4753803"/>
            <a:ext cx="721689" cy="471611"/>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32,5</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9" name="Полилиния 68"/>
          <p:cNvSpPr/>
          <p:nvPr/>
        </p:nvSpPr>
        <p:spPr>
          <a:xfrm>
            <a:off x="8252887" y="3522737"/>
            <a:ext cx="721690" cy="5807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20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831129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p:cNvSpPr>
            <a:spLocks noGrp="1"/>
          </p:cNvSpPr>
          <p:nvPr>
            <p:ph type="sldNum" sz="quarter" idx="12"/>
          </p:nvPr>
        </p:nvSpPr>
        <p:spPr/>
        <p:txBody>
          <a:bodyPr/>
          <a:lstStyle/>
          <a:p>
            <a:pPr>
              <a:defRPr/>
            </a:pPr>
            <a:fld id="{667CCBFA-BFB9-4E9F-B6F6-694D72409F22}" type="slidenum">
              <a:rPr lang="ru-RU" smtClean="0"/>
              <a:pPr>
                <a:defRPr/>
              </a:pPr>
              <a:t>86</a:t>
            </a:fld>
            <a:endParaRPr lang="ru-RU" dirty="0"/>
          </a:p>
        </p:txBody>
      </p:sp>
      <p:sp>
        <p:nvSpPr>
          <p:cNvPr id="32" name="Скругленный прямоугольник 31"/>
          <p:cNvSpPr/>
          <p:nvPr/>
        </p:nvSpPr>
        <p:spPr>
          <a:xfrm>
            <a:off x="91845" y="692696"/>
            <a:ext cx="5904656" cy="588824"/>
          </a:xfrm>
          <a:prstGeom prst="roundRect">
            <a:avLst/>
          </a:prstGeom>
          <a:ln/>
        </p:spPr>
        <p:style>
          <a:lnRef idx="1">
            <a:schemeClr val="accent3"/>
          </a:lnRef>
          <a:fillRef idx="2">
            <a:schemeClr val="accent3"/>
          </a:fillRef>
          <a:effectRef idx="1">
            <a:schemeClr val="accent3"/>
          </a:effectRef>
          <a:fontRef idx="minor">
            <a:schemeClr val="dk1"/>
          </a:fontRef>
        </p:style>
        <p:txBody>
          <a:bodyPr anchor="ctr"/>
          <a:lstStyle/>
          <a:p>
            <a:pPr algn="ctr" fontAlgn="t"/>
            <a:r>
              <a:rPr lang="ru-RU" sz="1400" b="1" dirty="0" smtClean="0">
                <a:solidFill>
                  <a:prstClr val="black"/>
                </a:solidFill>
                <a:latin typeface="Times New Roman" panose="02020603050405020304" pitchFamily="18" charset="0"/>
                <a:cs typeface="Times New Roman" panose="02020603050405020304" pitchFamily="18" charset="0"/>
              </a:rPr>
              <a:t>Рейтинг субъектов </a:t>
            </a:r>
            <a:r>
              <a:rPr lang="ru-RU" sz="1400" b="1" dirty="0">
                <a:solidFill>
                  <a:prstClr val="black"/>
                </a:solidFill>
                <a:latin typeface="Times New Roman" panose="02020603050405020304" pitchFamily="18" charset="0"/>
                <a:cs typeface="Times New Roman" panose="02020603050405020304" pitchFamily="18" charset="0"/>
              </a:rPr>
              <a:t>Российской Федерации </a:t>
            </a:r>
            <a:r>
              <a:rPr lang="ru-RU" sz="1400" b="1" dirty="0" smtClean="0">
                <a:solidFill>
                  <a:prstClr val="black"/>
                </a:solidFill>
                <a:latin typeface="Times New Roman" panose="02020603050405020304" pitchFamily="18" charset="0"/>
                <a:cs typeface="Times New Roman" panose="02020603050405020304" pitchFamily="18" charset="0"/>
              </a:rPr>
              <a:t>по</a:t>
            </a:r>
          </a:p>
          <a:p>
            <a:pPr algn="ctr" fontAlgn="t"/>
            <a:r>
              <a:rPr lang="ru-RU" sz="1400" b="1" i="1" dirty="0" smtClean="0">
                <a:solidFill>
                  <a:prstClr val="black"/>
                </a:solidFill>
                <a:latin typeface="Times New Roman" panose="02020603050405020304" pitchFamily="18" charset="0"/>
                <a:cs typeface="Times New Roman" panose="02020603050405020304" pitchFamily="18" charset="0"/>
              </a:rPr>
              <a:t>уровню </a:t>
            </a:r>
            <a:r>
              <a:rPr lang="ru-RU" sz="1400" b="1" i="1" dirty="0">
                <a:solidFill>
                  <a:prstClr val="black"/>
                </a:solidFill>
                <a:latin typeface="Times New Roman" panose="02020603050405020304" pitchFamily="18" charset="0"/>
                <a:cs typeface="Times New Roman" panose="02020603050405020304" pitchFamily="18" charset="0"/>
              </a:rPr>
              <a:t>открытости бюджетных </a:t>
            </a:r>
            <a:r>
              <a:rPr lang="ru-RU" sz="1400" b="1" i="1" dirty="0" smtClean="0">
                <a:solidFill>
                  <a:prstClr val="black"/>
                </a:solidFill>
                <a:latin typeface="Times New Roman" panose="02020603050405020304" pitchFamily="18" charset="0"/>
                <a:cs typeface="Times New Roman" panose="02020603050405020304" pitchFamily="18" charset="0"/>
              </a:rPr>
              <a:t>данных</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6701448" y="4941168"/>
            <a:ext cx="2226754" cy="1328023"/>
          </a:xfrm>
          <a:prstGeom prst="wedgeRoundRectCallout">
            <a:avLst>
              <a:gd name="adj1" fmla="val -89448"/>
              <a:gd name="adj2" fmla="val -2625"/>
              <a:gd name="adj3" fmla="val 16667"/>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200" dirty="0">
                <a:solidFill>
                  <a:prstClr val="black"/>
                </a:solidFill>
                <a:latin typeface="Times New Roman" panose="02020603050405020304" pitchFamily="18" charset="0"/>
                <a:cs typeface="Times New Roman" panose="02020603050405020304" pitchFamily="18" charset="0"/>
              </a:rPr>
              <a:t>По оценке Минфина России качество управления региональными финансами в </a:t>
            </a:r>
            <a:r>
              <a:rPr lang="ru-RU" sz="1200" dirty="0" smtClean="0">
                <a:solidFill>
                  <a:prstClr val="black"/>
                </a:solidFill>
                <a:latin typeface="Times New Roman" panose="02020603050405020304" pitchFamily="18" charset="0"/>
                <a:cs typeface="Times New Roman" panose="02020603050405020304" pitchFamily="18" charset="0"/>
              </a:rPr>
              <a:t>Чувашской Республике находится </a:t>
            </a:r>
            <a:r>
              <a:rPr lang="ru-RU" sz="1200" dirty="0">
                <a:solidFill>
                  <a:prstClr val="black"/>
                </a:solidFill>
                <a:latin typeface="Times New Roman" panose="02020603050405020304" pitchFamily="18" charset="0"/>
                <a:cs typeface="Times New Roman" panose="02020603050405020304" pitchFamily="18" charset="0"/>
              </a:rPr>
              <a:t>на </a:t>
            </a:r>
            <a:r>
              <a:rPr lang="ru-RU" sz="1200" dirty="0" smtClean="0">
                <a:solidFill>
                  <a:prstClr val="black"/>
                </a:solidFill>
                <a:latin typeface="Times New Roman" panose="02020603050405020304" pitchFamily="18" charset="0"/>
                <a:cs typeface="Times New Roman" panose="02020603050405020304" pitchFamily="18" charset="0"/>
              </a:rPr>
              <a:t>надлежащем уровне</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12" name="Скругленный прямоугольник 11"/>
          <p:cNvSpPr/>
          <p:nvPr/>
        </p:nvSpPr>
        <p:spPr>
          <a:xfrm>
            <a:off x="408239" y="3710049"/>
            <a:ext cx="4739825" cy="511039"/>
          </a:xfrm>
          <a:prstGeom prst="roundRect">
            <a:avLst/>
          </a:prstGeom>
          <a:ln/>
        </p:spPr>
        <p:style>
          <a:lnRef idx="1">
            <a:schemeClr val="accent3"/>
          </a:lnRef>
          <a:fillRef idx="2">
            <a:schemeClr val="accent3"/>
          </a:fillRef>
          <a:effectRef idx="1">
            <a:schemeClr val="accent3"/>
          </a:effectRef>
          <a:fontRef idx="minor">
            <a:schemeClr val="dk1"/>
          </a:fontRef>
        </p:style>
        <p:txBody>
          <a:bodyPr anchor="ctr"/>
          <a:lstStyle/>
          <a:p>
            <a:pPr algn="ctr" fontAlgn="t"/>
            <a:r>
              <a:rPr lang="ru-RU" sz="1400" b="1" dirty="0" smtClean="0">
                <a:solidFill>
                  <a:prstClr val="black"/>
                </a:solidFill>
                <a:latin typeface="Times New Roman" panose="02020603050405020304" pitchFamily="18" charset="0"/>
                <a:cs typeface="Times New Roman" panose="02020603050405020304" pitchFamily="18" charset="0"/>
              </a:rPr>
              <a:t>Рейтинг субъектов </a:t>
            </a:r>
            <a:r>
              <a:rPr lang="ru-RU" sz="1400" b="1" dirty="0">
                <a:solidFill>
                  <a:prstClr val="black"/>
                </a:solidFill>
                <a:latin typeface="Times New Roman" panose="02020603050405020304" pitchFamily="18" charset="0"/>
                <a:cs typeface="Times New Roman" panose="02020603050405020304" pitchFamily="18" charset="0"/>
              </a:rPr>
              <a:t>Российской Федерации </a:t>
            </a:r>
            <a:r>
              <a:rPr lang="ru-RU" sz="1400" b="1" dirty="0" smtClean="0">
                <a:solidFill>
                  <a:prstClr val="black"/>
                </a:solidFill>
                <a:latin typeface="Times New Roman" panose="02020603050405020304" pitchFamily="18" charset="0"/>
                <a:cs typeface="Times New Roman" panose="02020603050405020304" pitchFamily="18" charset="0"/>
              </a:rPr>
              <a:t>по</a:t>
            </a:r>
          </a:p>
          <a:p>
            <a:pPr algn="ctr" fontAlgn="t"/>
            <a:r>
              <a:rPr lang="ru-RU" sz="1400" b="1" i="1" dirty="0" smtClean="0">
                <a:solidFill>
                  <a:prstClr val="black"/>
                </a:solidFill>
                <a:latin typeface="Times New Roman" panose="02020603050405020304" pitchFamily="18" charset="0"/>
                <a:cs typeface="Times New Roman" panose="02020603050405020304" pitchFamily="18" charset="0"/>
              </a:rPr>
              <a:t>качеству управления региональными финансами</a:t>
            </a:r>
            <a:endParaRPr lang="ru-RU" sz="14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4093646806"/>
              </p:ext>
            </p:extLst>
          </p:nvPr>
        </p:nvGraphicFramePr>
        <p:xfrm>
          <a:off x="107505" y="4252078"/>
          <a:ext cx="5616623" cy="2417282"/>
        </p:xfrm>
        <a:graphic>
          <a:graphicData uri="http://schemas.openxmlformats.org/drawingml/2006/table">
            <a:tbl>
              <a:tblPr firstRow="1" bandRow="1">
                <a:tableStyleId>{5C22544A-7EE6-4342-B048-85BDC9FD1C3A}</a:tableStyleId>
              </a:tblPr>
              <a:tblGrid>
                <a:gridCol w="1928217"/>
                <a:gridCol w="928401"/>
                <a:gridCol w="928401"/>
                <a:gridCol w="915802"/>
                <a:gridCol w="915802"/>
              </a:tblGrid>
              <a:tr h="329998">
                <a:tc>
                  <a:txBody>
                    <a:bodyPr/>
                    <a:lstStyle/>
                    <a:p>
                      <a:endParaRPr lang="ru-RU" sz="1600" b="0" dirty="0">
                        <a:solidFill>
                          <a:sysClr val="windowText" lastClr="000000"/>
                        </a:solidFill>
                      </a:endParaRPr>
                    </a:p>
                  </a:txBody>
                  <a:tcPr>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5400000" scaled="1"/>
                      <a:tileRect/>
                    </a:gradFill>
                  </a:tcPr>
                </a:tc>
                <a:tc>
                  <a:txBody>
                    <a:bodyPr/>
                    <a:lstStyle/>
                    <a:p>
                      <a:pPr algn="ctr"/>
                      <a:r>
                        <a:rPr lang="ru-RU" sz="1300" b="1" dirty="0" smtClean="0">
                          <a:solidFill>
                            <a:sysClr val="windowText" lastClr="000000"/>
                          </a:solidFill>
                          <a:latin typeface="Times New Roman" panose="02020603050405020304" pitchFamily="18" charset="0"/>
                          <a:cs typeface="Times New Roman" panose="02020603050405020304" pitchFamily="18" charset="0"/>
                        </a:rPr>
                        <a:t>2017г.</a:t>
                      </a:r>
                      <a:endParaRPr lang="ru-RU" sz="1300" b="1" dirty="0">
                        <a:solidFill>
                          <a:sysClr val="windowText" lastClr="000000"/>
                        </a:solidFill>
                        <a:latin typeface="Times New Roman" panose="02020603050405020304" pitchFamily="18" charset="0"/>
                        <a:cs typeface="Times New Roman" panose="02020603050405020304" pitchFamily="18" charset="0"/>
                      </a:endParaRPr>
                    </a:p>
                  </a:txBody>
                  <a:tcPr>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5400000" scaled="1"/>
                      <a:tileRect/>
                    </a:gradFill>
                  </a:tcPr>
                </a:tc>
                <a:tc>
                  <a:txBody>
                    <a:bodyPr/>
                    <a:lstStyle/>
                    <a:p>
                      <a:pPr algn="ctr"/>
                      <a:r>
                        <a:rPr lang="ru-RU" sz="1300" b="1" dirty="0" smtClean="0">
                          <a:solidFill>
                            <a:sysClr val="windowText" lastClr="000000"/>
                          </a:solidFill>
                          <a:latin typeface="Times New Roman" panose="02020603050405020304" pitchFamily="18" charset="0"/>
                          <a:cs typeface="Times New Roman" panose="02020603050405020304" pitchFamily="18" charset="0"/>
                        </a:rPr>
                        <a:t>2018г.</a:t>
                      </a:r>
                      <a:endParaRPr lang="ru-RU" sz="1300" b="1" dirty="0">
                        <a:solidFill>
                          <a:sysClr val="windowText" lastClr="000000"/>
                        </a:solidFill>
                        <a:latin typeface="Times New Roman" panose="02020603050405020304" pitchFamily="18" charset="0"/>
                        <a:cs typeface="Times New Roman" panose="02020603050405020304" pitchFamily="18" charset="0"/>
                      </a:endParaRPr>
                    </a:p>
                  </a:txBody>
                  <a:tcPr>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5400000" scaled="1"/>
                      <a:tileRect/>
                    </a:gradFill>
                  </a:tcPr>
                </a:tc>
                <a:tc>
                  <a:txBody>
                    <a:bodyPr/>
                    <a:lstStyle/>
                    <a:p>
                      <a:pPr algn="ctr"/>
                      <a:r>
                        <a:rPr lang="ru-RU" sz="1300" b="1" dirty="0" smtClean="0">
                          <a:solidFill>
                            <a:sysClr val="windowText" lastClr="000000"/>
                          </a:solidFill>
                          <a:latin typeface="Times New Roman" panose="02020603050405020304" pitchFamily="18" charset="0"/>
                          <a:cs typeface="Times New Roman" panose="02020603050405020304" pitchFamily="18" charset="0"/>
                        </a:rPr>
                        <a:t>2019г.</a:t>
                      </a:r>
                      <a:endParaRPr lang="ru-RU" sz="1300" b="1" dirty="0">
                        <a:solidFill>
                          <a:sysClr val="windowText" lastClr="000000"/>
                        </a:solidFill>
                        <a:latin typeface="Times New Roman" panose="02020603050405020304" pitchFamily="18" charset="0"/>
                        <a:cs typeface="Times New Roman" panose="02020603050405020304" pitchFamily="18" charset="0"/>
                      </a:endParaRPr>
                    </a:p>
                  </a:txBody>
                  <a:tcPr>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5400000" scaled="1"/>
                      <a:tileRect/>
                    </a:gradFill>
                  </a:tcPr>
                </a:tc>
                <a:tc>
                  <a:txBody>
                    <a:bodyPr/>
                    <a:lstStyle/>
                    <a:p>
                      <a:pPr algn="ctr"/>
                      <a:r>
                        <a:rPr lang="ru-RU" sz="1300" b="1" dirty="0" smtClean="0">
                          <a:solidFill>
                            <a:sysClr val="windowText" lastClr="000000"/>
                          </a:solidFill>
                          <a:latin typeface="Times New Roman" panose="02020603050405020304" pitchFamily="18" charset="0"/>
                          <a:cs typeface="Times New Roman" panose="02020603050405020304" pitchFamily="18" charset="0"/>
                        </a:rPr>
                        <a:t>2020г.</a:t>
                      </a:r>
                      <a:endParaRPr lang="ru-RU" sz="1300" b="1" dirty="0">
                        <a:solidFill>
                          <a:sysClr val="windowText" lastClr="000000"/>
                        </a:solidFill>
                        <a:latin typeface="Times New Roman" panose="02020603050405020304" pitchFamily="18" charset="0"/>
                        <a:cs typeface="Times New Roman" panose="02020603050405020304" pitchFamily="18" charset="0"/>
                      </a:endParaRPr>
                    </a:p>
                  </a:txBody>
                  <a:tcPr>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5400000" scaled="1"/>
                      <a:tileRect/>
                    </a:gradFill>
                  </a:tcPr>
                </a:tc>
              </a:tr>
              <a:tr h="636003">
                <a:tc>
                  <a:txBody>
                    <a:bodyPr/>
                    <a:lstStyle/>
                    <a:p>
                      <a:r>
                        <a:rPr lang="ru-RU" sz="1100" b="0" dirty="0" smtClean="0">
                          <a:solidFill>
                            <a:sysClr val="windowText" lastClr="000000"/>
                          </a:solidFill>
                          <a:latin typeface="Times New Roman" panose="02020603050405020304" pitchFamily="18" charset="0"/>
                          <a:cs typeface="Times New Roman" panose="02020603050405020304" pitchFamily="18" charset="0"/>
                        </a:rPr>
                        <a:t>Регионы с высоким качеством управления региональными финансами</a:t>
                      </a:r>
                      <a:endParaRPr lang="ru-RU" sz="1100" b="0" dirty="0">
                        <a:solidFill>
                          <a:sysClr val="windowText" lastClr="000000"/>
                        </a:solidFill>
                        <a:latin typeface="Times New Roman" panose="02020603050405020304" pitchFamily="18" charset="0"/>
                        <a:cs typeface="Times New Roman" panose="02020603050405020304" pitchFamily="18" charset="0"/>
                      </a:endParaRPr>
                    </a:p>
                  </a:txBody>
                  <a:tcPr>
                    <a:gradFill flip="none" rotWithShape="1">
                      <a:gsLst>
                        <a:gs pos="0">
                          <a:srgbClr val="1DD526">
                            <a:tint val="66000"/>
                            <a:satMod val="160000"/>
                          </a:srgbClr>
                        </a:gs>
                        <a:gs pos="50000">
                          <a:srgbClr val="1DD526">
                            <a:tint val="44500"/>
                            <a:satMod val="160000"/>
                          </a:srgbClr>
                        </a:gs>
                        <a:gs pos="100000">
                          <a:srgbClr val="1DD526">
                            <a:tint val="23500"/>
                            <a:satMod val="160000"/>
                          </a:srgbClr>
                        </a:gs>
                      </a:gsLst>
                      <a:lin ang="5400000" scaled="1"/>
                      <a:tileRect/>
                    </a:gradFill>
                  </a:tcPr>
                </a:tc>
                <a:tc>
                  <a:txBody>
                    <a:bodyPr/>
                    <a:lstStyle/>
                    <a:p>
                      <a:pPr algn="ctr"/>
                      <a:r>
                        <a:rPr lang="ru-RU" sz="1300" b="0" dirty="0" smtClean="0">
                          <a:solidFill>
                            <a:sysClr val="windowText" lastClr="000000"/>
                          </a:solidFill>
                          <a:latin typeface="Times New Roman" panose="02020603050405020304" pitchFamily="18" charset="0"/>
                          <a:cs typeface="Times New Roman" panose="02020603050405020304" pitchFamily="18" charset="0"/>
                        </a:rPr>
                        <a:t>27</a:t>
                      </a:r>
                    </a:p>
                    <a:p>
                      <a:pPr algn="ctr"/>
                      <a:r>
                        <a:rPr lang="ru-RU" sz="1100" b="0" dirty="0" smtClean="0">
                          <a:solidFill>
                            <a:sysClr val="windowText" lastClr="000000"/>
                          </a:solidFill>
                          <a:latin typeface="Times New Roman" panose="02020603050405020304" pitchFamily="18" charset="0"/>
                          <a:cs typeface="Times New Roman" panose="02020603050405020304" pitchFamily="18" charset="0"/>
                        </a:rPr>
                        <a:t>Чувашская</a:t>
                      </a:r>
                      <a:r>
                        <a:rPr lang="ru-RU" sz="1100" b="0" baseline="0" dirty="0" smtClean="0">
                          <a:solidFill>
                            <a:sysClr val="windowText" lastClr="000000"/>
                          </a:solidFill>
                          <a:latin typeface="Times New Roman" panose="02020603050405020304" pitchFamily="18" charset="0"/>
                          <a:cs typeface="Times New Roman" panose="02020603050405020304" pitchFamily="18" charset="0"/>
                        </a:rPr>
                        <a:t> Республика</a:t>
                      </a:r>
                      <a:endParaRPr lang="ru-RU" sz="1100" b="0" dirty="0">
                        <a:solidFill>
                          <a:sysClr val="windowText" lastClr="000000"/>
                        </a:solidFill>
                        <a:latin typeface="Times New Roman" panose="02020603050405020304" pitchFamily="18" charset="0"/>
                        <a:cs typeface="Times New Roman" panose="02020603050405020304" pitchFamily="18" charset="0"/>
                      </a:endParaRPr>
                    </a:p>
                  </a:txBody>
                  <a:tcPr anchor="ctr">
                    <a:gradFill flip="none" rotWithShape="1">
                      <a:gsLst>
                        <a:gs pos="0">
                          <a:srgbClr val="1DD526">
                            <a:tint val="66000"/>
                            <a:satMod val="160000"/>
                          </a:srgbClr>
                        </a:gs>
                        <a:gs pos="50000">
                          <a:srgbClr val="1DD526">
                            <a:tint val="44500"/>
                            <a:satMod val="160000"/>
                          </a:srgbClr>
                        </a:gs>
                        <a:gs pos="100000">
                          <a:srgbClr val="1DD526">
                            <a:tint val="23500"/>
                            <a:satMod val="160000"/>
                          </a:srgbClr>
                        </a:gs>
                      </a:gsLst>
                      <a:lin ang="5400000" scaled="1"/>
                      <a:tileRect/>
                    </a:gradFill>
                  </a:tcPr>
                </a:tc>
                <a:tc>
                  <a:txBody>
                    <a:bodyPr/>
                    <a:lstStyle/>
                    <a:p>
                      <a:pPr algn="ctr"/>
                      <a:r>
                        <a:rPr lang="ru-RU" sz="1300" b="0" dirty="0" smtClean="0">
                          <a:solidFill>
                            <a:sysClr val="windowText" lastClr="000000"/>
                          </a:solidFill>
                          <a:latin typeface="Times New Roman" panose="02020603050405020304" pitchFamily="18" charset="0"/>
                          <a:cs typeface="Times New Roman" panose="02020603050405020304" pitchFamily="18" charset="0"/>
                        </a:rPr>
                        <a:t>24</a:t>
                      </a:r>
                    </a:p>
                    <a:p>
                      <a:pPr algn="ctr"/>
                      <a:r>
                        <a:rPr lang="ru-RU" sz="1100" b="0" dirty="0" smtClean="0">
                          <a:solidFill>
                            <a:sysClr val="windowText" lastClr="000000"/>
                          </a:solidFill>
                          <a:latin typeface="Times New Roman" panose="02020603050405020304" pitchFamily="18" charset="0"/>
                          <a:cs typeface="Times New Roman" panose="02020603050405020304" pitchFamily="18" charset="0"/>
                        </a:rPr>
                        <a:t>Чувашская</a:t>
                      </a:r>
                      <a:r>
                        <a:rPr lang="ru-RU" sz="1100" b="0" baseline="0" dirty="0" smtClean="0">
                          <a:solidFill>
                            <a:sysClr val="windowText" lastClr="000000"/>
                          </a:solidFill>
                          <a:latin typeface="Times New Roman" panose="02020603050405020304" pitchFamily="18" charset="0"/>
                          <a:cs typeface="Times New Roman" panose="02020603050405020304" pitchFamily="18" charset="0"/>
                        </a:rPr>
                        <a:t> Республика</a:t>
                      </a:r>
                      <a:endParaRPr lang="ru-RU" sz="1100" b="0" dirty="0">
                        <a:solidFill>
                          <a:sysClr val="windowText" lastClr="000000"/>
                        </a:solidFill>
                        <a:latin typeface="Times New Roman" panose="02020603050405020304" pitchFamily="18" charset="0"/>
                        <a:cs typeface="Times New Roman" panose="02020603050405020304" pitchFamily="18" charset="0"/>
                      </a:endParaRPr>
                    </a:p>
                  </a:txBody>
                  <a:tcPr anchor="ctr">
                    <a:gradFill flip="none" rotWithShape="1">
                      <a:gsLst>
                        <a:gs pos="0">
                          <a:srgbClr val="1DD526">
                            <a:tint val="66000"/>
                            <a:satMod val="160000"/>
                          </a:srgbClr>
                        </a:gs>
                        <a:gs pos="50000">
                          <a:srgbClr val="1DD526">
                            <a:tint val="44500"/>
                            <a:satMod val="160000"/>
                          </a:srgbClr>
                        </a:gs>
                        <a:gs pos="100000">
                          <a:srgbClr val="1DD526">
                            <a:tint val="23500"/>
                            <a:satMod val="160000"/>
                          </a:srgbClr>
                        </a:gs>
                      </a:gsLst>
                      <a:lin ang="5400000" scaled="1"/>
                      <a:tileRect/>
                    </a:gradFill>
                  </a:tcPr>
                </a:tc>
                <a:tc>
                  <a:txBody>
                    <a:bodyPr/>
                    <a:lstStyle/>
                    <a:p>
                      <a:pPr algn="ctr"/>
                      <a:r>
                        <a:rPr lang="ru-RU" sz="1300" b="0" dirty="0" smtClean="0">
                          <a:solidFill>
                            <a:sysClr val="windowText" lastClr="000000"/>
                          </a:solidFill>
                          <a:latin typeface="Times New Roman" panose="02020603050405020304" pitchFamily="18" charset="0"/>
                          <a:cs typeface="Times New Roman" panose="02020603050405020304" pitchFamily="18" charset="0"/>
                        </a:rPr>
                        <a:t>24</a:t>
                      </a:r>
                    </a:p>
                    <a:p>
                      <a:pPr algn="ctr"/>
                      <a:r>
                        <a:rPr lang="ru-RU" sz="1100" b="0" dirty="0" smtClean="0">
                          <a:solidFill>
                            <a:sysClr val="windowText" lastClr="000000"/>
                          </a:solidFill>
                          <a:latin typeface="Times New Roman" panose="02020603050405020304" pitchFamily="18" charset="0"/>
                          <a:cs typeface="Times New Roman" panose="02020603050405020304" pitchFamily="18" charset="0"/>
                        </a:rPr>
                        <a:t>Чувашская</a:t>
                      </a:r>
                      <a:r>
                        <a:rPr lang="ru-RU" sz="1100" b="0" baseline="0" dirty="0" smtClean="0">
                          <a:solidFill>
                            <a:sysClr val="windowText" lastClr="000000"/>
                          </a:solidFill>
                          <a:latin typeface="Times New Roman" panose="02020603050405020304" pitchFamily="18" charset="0"/>
                          <a:cs typeface="Times New Roman" panose="02020603050405020304" pitchFamily="18" charset="0"/>
                        </a:rPr>
                        <a:t> Республика</a:t>
                      </a:r>
                      <a:endParaRPr lang="ru-RU" sz="1100" b="0" dirty="0">
                        <a:solidFill>
                          <a:sysClr val="windowText" lastClr="000000"/>
                        </a:solidFill>
                        <a:latin typeface="Times New Roman" panose="02020603050405020304" pitchFamily="18" charset="0"/>
                        <a:cs typeface="Times New Roman" panose="02020603050405020304" pitchFamily="18" charset="0"/>
                      </a:endParaRPr>
                    </a:p>
                  </a:txBody>
                  <a:tcPr anchor="ctr">
                    <a:gradFill flip="none" rotWithShape="1">
                      <a:gsLst>
                        <a:gs pos="0">
                          <a:srgbClr val="1DD526">
                            <a:tint val="66000"/>
                            <a:satMod val="160000"/>
                          </a:srgbClr>
                        </a:gs>
                        <a:gs pos="50000">
                          <a:srgbClr val="1DD526">
                            <a:tint val="44500"/>
                            <a:satMod val="160000"/>
                          </a:srgbClr>
                        </a:gs>
                        <a:gs pos="100000">
                          <a:srgbClr val="1DD526">
                            <a:tint val="23500"/>
                            <a:satMod val="160000"/>
                          </a:srgbClr>
                        </a:gs>
                      </a:gsLst>
                      <a:lin ang="5400000" scaled="1"/>
                      <a:tileRect/>
                    </a:gradFill>
                  </a:tcPr>
                </a:tc>
                <a:tc>
                  <a:txBody>
                    <a:bodyPr/>
                    <a:lstStyle/>
                    <a:p>
                      <a:pPr algn="ctr"/>
                      <a:r>
                        <a:rPr lang="ru-RU" sz="1300" b="0" dirty="0" smtClean="0">
                          <a:solidFill>
                            <a:sysClr val="windowText" lastClr="000000"/>
                          </a:solidFill>
                          <a:latin typeface="Times New Roman" panose="02020603050405020304" pitchFamily="18" charset="0"/>
                          <a:cs typeface="Times New Roman" panose="02020603050405020304" pitchFamily="18" charset="0"/>
                        </a:rPr>
                        <a:t>24</a:t>
                      </a:r>
                      <a:endParaRPr lang="ru-RU" sz="1300" b="0" dirty="0">
                        <a:solidFill>
                          <a:sysClr val="windowText" lastClr="000000"/>
                        </a:solidFill>
                        <a:latin typeface="Times New Roman" panose="02020603050405020304" pitchFamily="18" charset="0"/>
                        <a:cs typeface="Times New Roman" panose="02020603050405020304" pitchFamily="18" charset="0"/>
                      </a:endParaRPr>
                    </a:p>
                  </a:txBody>
                  <a:tcPr anchor="ctr">
                    <a:gradFill flip="none" rotWithShape="1">
                      <a:gsLst>
                        <a:gs pos="0">
                          <a:srgbClr val="1DD526">
                            <a:tint val="66000"/>
                            <a:satMod val="160000"/>
                          </a:srgbClr>
                        </a:gs>
                        <a:gs pos="50000">
                          <a:srgbClr val="1DD526">
                            <a:tint val="44500"/>
                            <a:satMod val="160000"/>
                          </a:srgbClr>
                        </a:gs>
                        <a:gs pos="100000">
                          <a:srgbClr val="1DD526">
                            <a:tint val="23500"/>
                            <a:satMod val="160000"/>
                          </a:srgbClr>
                        </a:gs>
                      </a:gsLst>
                      <a:lin ang="5400000" scaled="1"/>
                      <a:tileRect/>
                    </a:gradFill>
                  </a:tcPr>
                </a:tc>
              </a:tr>
              <a:tr h="809996">
                <a:tc>
                  <a:txBody>
                    <a:bodyPr/>
                    <a:lstStyle/>
                    <a:p>
                      <a:r>
                        <a:rPr lang="ru-RU" sz="1100" dirty="0" smtClean="0">
                          <a:latin typeface="Times New Roman" panose="02020603050405020304" pitchFamily="18" charset="0"/>
                          <a:cs typeface="Times New Roman" panose="02020603050405020304" pitchFamily="18" charset="0"/>
                        </a:rPr>
                        <a:t>Регионы с надлежащим качеством управления региональными финансами</a:t>
                      </a:r>
                    </a:p>
                  </a:txBody>
                  <a:tcPr anchor="c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tcPr>
                </a:tc>
                <a:tc>
                  <a:txBody>
                    <a:bodyPr/>
                    <a:lstStyle/>
                    <a:p>
                      <a:pPr algn="ctr"/>
                      <a:r>
                        <a:rPr lang="ru-RU" sz="1300" dirty="0" smtClean="0">
                          <a:latin typeface="Times New Roman" panose="02020603050405020304" pitchFamily="18" charset="0"/>
                          <a:cs typeface="Times New Roman" panose="02020603050405020304" pitchFamily="18" charset="0"/>
                        </a:rPr>
                        <a:t>47</a:t>
                      </a:r>
                    </a:p>
                  </a:txBody>
                  <a:tcPr anchor="c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tcPr>
                </a:tc>
                <a:tc>
                  <a:txBody>
                    <a:bodyPr/>
                    <a:lstStyle/>
                    <a:p>
                      <a:pPr algn="ctr"/>
                      <a:r>
                        <a:rPr lang="ru-RU" sz="1300" dirty="0" smtClean="0">
                          <a:latin typeface="Times New Roman" panose="02020603050405020304" pitchFamily="18" charset="0"/>
                          <a:cs typeface="Times New Roman" panose="02020603050405020304" pitchFamily="18" charset="0"/>
                        </a:rPr>
                        <a:t>47</a:t>
                      </a:r>
                    </a:p>
                  </a:txBody>
                  <a:tcPr anchor="c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tcPr>
                </a:tc>
                <a:tc>
                  <a:txBody>
                    <a:bodyPr/>
                    <a:lstStyle/>
                    <a:p>
                      <a:pPr algn="ctr"/>
                      <a:r>
                        <a:rPr lang="ru-RU" sz="1300" dirty="0" smtClean="0">
                          <a:latin typeface="Times New Roman" panose="02020603050405020304" pitchFamily="18" charset="0"/>
                          <a:cs typeface="Times New Roman" panose="02020603050405020304" pitchFamily="18" charset="0"/>
                        </a:rPr>
                        <a:t>43</a:t>
                      </a:r>
                    </a:p>
                  </a:txBody>
                  <a:tcPr anchor="c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tcPr>
                </a:tc>
                <a:tc>
                  <a:txBody>
                    <a:bodyPr/>
                    <a:lstStyle/>
                    <a:p>
                      <a:pPr algn="ctr"/>
                      <a:r>
                        <a:rPr lang="ru-RU" sz="1300" dirty="0" smtClean="0">
                          <a:latin typeface="Times New Roman" panose="02020603050405020304" pitchFamily="18" charset="0"/>
                          <a:cs typeface="Times New Roman" panose="02020603050405020304" pitchFamily="18" charset="0"/>
                        </a:rPr>
                        <a:t>44</a:t>
                      </a:r>
                    </a:p>
                    <a:p>
                      <a:pPr algn="ctr"/>
                      <a:r>
                        <a:rPr lang="ru-RU" sz="1100" dirty="0" smtClean="0">
                          <a:latin typeface="Times New Roman" panose="02020603050405020304" pitchFamily="18" charset="0"/>
                          <a:cs typeface="Times New Roman" panose="02020603050405020304" pitchFamily="18" charset="0"/>
                        </a:rPr>
                        <a:t>Чувашская Республика</a:t>
                      </a:r>
                    </a:p>
                  </a:txBody>
                  <a:tcPr anchor="c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tcPr>
                </a:tc>
              </a:tr>
              <a:tr h="636003">
                <a:tc>
                  <a:txBody>
                    <a:bodyPr/>
                    <a:lstStyle/>
                    <a:p>
                      <a:r>
                        <a:rPr lang="ru-RU" sz="1100" dirty="0" smtClean="0">
                          <a:latin typeface="Times New Roman" panose="02020603050405020304" pitchFamily="18" charset="0"/>
                          <a:cs typeface="Times New Roman" panose="02020603050405020304" pitchFamily="18" charset="0"/>
                        </a:rPr>
                        <a:t>Регионы с низким качеством управления региональными финансами</a:t>
                      </a:r>
                    </a:p>
                  </a:txBody>
                  <a:tcPr>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a:tcPr>
                </a:tc>
                <a:tc>
                  <a:txBody>
                    <a:bodyPr/>
                    <a:lstStyle/>
                    <a:p>
                      <a:pPr algn="ctr"/>
                      <a:r>
                        <a:rPr lang="ru-RU" sz="1300" dirty="0" smtClean="0">
                          <a:latin typeface="Times New Roman" panose="02020603050405020304" pitchFamily="18" charset="0"/>
                          <a:cs typeface="Times New Roman" panose="02020603050405020304" pitchFamily="18" charset="0"/>
                        </a:rPr>
                        <a:t>11</a:t>
                      </a:r>
                      <a:endParaRPr lang="ru-RU" sz="1300" dirty="0">
                        <a:latin typeface="Times New Roman" panose="02020603050405020304" pitchFamily="18" charset="0"/>
                        <a:cs typeface="Times New Roman" panose="02020603050405020304" pitchFamily="18" charset="0"/>
                      </a:endParaRPr>
                    </a:p>
                  </a:txBody>
                  <a:tcPr anchor="ctr">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a:tcPr>
                </a:tc>
                <a:tc>
                  <a:txBody>
                    <a:bodyPr/>
                    <a:lstStyle/>
                    <a:p>
                      <a:pPr algn="ctr"/>
                      <a:r>
                        <a:rPr lang="ru-RU" sz="1300" dirty="0" smtClean="0">
                          <a:latin typeface="Times New Roman" panose="02020603050405020304" pitchFamily="18" charset="0"/>
                          <a:cs typeface="Times New Roman" panose="02020603050405020304" pitchFamily="18" charset="0"/>
                        </a:rPr>
                        <a:t>14</a:t>
                      </a:r>
                      <a:endParaRPr lang="ru-RU" sz="1300" dirty="0">
                        <a:latin typeface="Times New Roman" panose="02020603050405020304" pitchFamily="18" charset="0"/>
                        <a:cs typeface="Times New Roman" panose="02020603050405020304" pitchFamily="18" charset="0"/>
                      </a:endParaRPr>
                    </a:p>
                  </a:txBody>
                  <a:tcPr anchor="ctr">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a:tcPr>
                </a:tc>
                <a:tc>
                  <a:txBody>
                    <a:bodyPr/>
                    <a:lstStyle/>
                    <a:p>
                      <a:pPr algn="ctr"/>
                      <a:r>
                        <a:rPr lang="ru-RU" sz="1300" dirty="0" smtClean="0">
                          <a:latin typeface="Times New Roman" panose="02020603050405020304" pitchFamily="18" charset="0"/>
                          <a:cs typeface="Times New Roman" panose="02020603050405020304" pitchFamily="18" charset="0"/>
                        </a:rPr>
                        <a:t>18</a:t>
                      </a:r>
                      <a:endParaRPr lang="ru-RU" sz="1300" dirty="0">
                        <a:latin typeface="Times New Roman" panose="02020603050405020304" pitchFamily="18" charset="0"/>
                        <a:cs typeface="Times New Roman" panose="02020603050405020304" pitchFamily="18" charset="0"/>
                      </a:endParaRPr>
                    </a:p>
                  </a:txBody>
                  <a:tcPr anchor="ctr">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a:tcPr>
                </a:tc>
                <a:tc>
                  <a:txBody>
                    <a:bodyPr/>
                    <a:lstStyle/>
                    <a:p>
                      <a:pPr algn="ctr"/>
                      <a:r>
                        <a:rPr lang="ru-RU" sz="1300" dirty="0" smtClean="0">
                          <a:latin typeface="Times New Roman" panose="02020603050405020304" pitchFamily="18" charset="0"/>
                          <a:cs typeface="Times New Roman" panose="02020603050405020304" pitchFamily="18" charset="0"/>
                        </a:rPr>
                        <a:t>17</a:t>
                      </a:r>
                      <a:endParaRPr lang="ru-RU" sz="1300" dirty="0">
                        <a:latin typeface="Times New Roman" panose="02020603050405020304" pitchFamily="18" charset="0"/>
                        <a:cs typeface="Times New Roman" panose="02020603050405020304" pitchFamily="18" charset="0"/>
                      </a:endParaRPr>
                    </a:p>
                  </a:txBody>
                  <a:tcPr anchor="ctr">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a:tcPr>
                </a:tc>
              </a:tr>
            </a:tbl>
          </a:graphicData>
        </a:graphic>
      </p:graphicFrame>
      <p:sp>
        <p:nvSpPr>
          <p:cNvPr id="10" name="TextBox 9"/>
          <p:cNvSpPr txBox="1"/>
          <p:nvPr/>
        </p:nvSpPr>
        <p:spPr>
          <a:xfrm>
            <a:off x="6234646" y="3284984"/>
            <a:ext cx="2693556" cy="1123712"/>
          </a:xfrm>
          <a:prstGeom prst="wedgeRoundRectCallout">
            <a:avLst>
              <a:gd name="adj1" fmla="val -61915"/>
              <a:gd name="adj2" fmla="val -162495"/>
              <a:gd name="adj3" fmla="val 16667"/>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200" dirty="0" smtClean="0">
                <a:solidFill>
                  <a:prstClr val="black"/>
                </a:solidFill>
                <a:latin typeface="Times New Roman" panose="02020603050405020304" pitchFamily="18" charset="0"/>
                <a:cs typeface="Times New Roman" panose="02020603050405020304" pitchFamily="18" charset="0"/>
              </a:rPr>
              <a:t>По итогам 2021 года Чувашская </a:t>
            </a:r>
            <a:r>
              <a:rPr lang="ru-RU" sz="1200" dirty="0">
                <a:solidFill>
                  <a:prstClr val="black"/>
                </a:solidFill>
                <a:latin typeface="Times New Roman" panose="02020603050405020304" pitchFamily="18" charset="0"/>
                <a:cs typeface="Times New Roman" panose="02020603050405020304" pitchFamily="18" charset="0"/>
              </a:rPr>
              <a:t>Республика </a:t>
            </a:r>
            <a:r>
              <a:rPr lang="ru-RU" sz="1200" dirty="0" smtClean="0">
                <a:solidFill>
                  <a:prstClr val="black"/>
                </a:solidFill>
                <a:latin typeface="Times New Roman" panose="02020603050405020304" pitchFamily="18" charset="0"/>
                <a:cs typeface="Times New Roman" panose="02020603050405020304" pitchFamily="18" charset="0"/>
              </a:rPr>
              <a:t>вновь находится </a:t>
            </a:r>
            <a:r>
              <a:rPr lang="ru-RU" sz="1200" dirty="0">
                <a:solidFill>
                  <a:prstClr val="black"/>
                </a:solidFill>
                <a:latin typeface="Times New Roman" panose="02020603050405020304" pitchFamily="18" charset="0"/>
                <a:cs typeface="Times New Roman" panose="02020603050405020304" pitchFamily="18" charset="0"/>
              </a:rPr>
              <a:t>в </a:t>
            </a:r>
            <a:r>
              <a:rPr lang="ru-RU" sz="1200" dirty="0" smtClean="0">
                <a:solidFill>
                  <a:prstClr val="black"/>
                </a:solidFill>
                <a:latin typeface="Times New Roman" panose="02020603050405020304" pitchFamily="18" charset="0"/>
                <a:cs typeface="Times New Roman" panose="02020603050405020304" pitchFamily="18" charset="0"/>
              </a:rPr>
              <a:t>лидирующей группе </a:t>
            </a:r>
            <a:r>
              <a:rPr lang="ru-RU" sz="1200" dirty="0">
                <a:solidFill>
                  <a:prstClr val="black"/>
                </a:solidFill>
                <a:latin typeface="Times New Roman" panose="02020603050405020304" pitchFamily="18" charset="0"/>
                <a:cs typeface="Times New Roman" panose="02020603050405020304" pitchFamily="18" charset="0"/>
              </a:rPr>
              <a:t>регионов с очень высоким уровнем открытости бюджетных </a:t>
            </a:r>
            <a:r>
              <a:rPr lang="ru-RU" sz="1200" dirty="0" smtClean="0">
                <a:solidFill>
                  <a:prstClr val="black"/>
                </a:solidFill>
                <a:latin typeface="Times New Roman" panose="02020603050405020304" pitchFamily="18" charset="0"/>
                <a:cs typeface="Times New Roman" panose="02020603050405020304" pitchFamily="18" charset="0"/>
              </a:rPr>
              <a:t>данных </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13" name="Заголовок 1"/>
          <p:cNvSpPr txBox="1">
            <a:spLocks/>
          </p:cNvSpPr>
          <p:nvPr/>
        </p:nvSpPr>
        <p:spPr>
          <a:xfrm>
            <a:off x="259729" y="82913"/>
            <a:ext cx="6904559"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600" dirty="0">
                <a:solidFill>
                  <a:schemeClr val="tx1"/>
                </a:solidFill>
                <a:effectLst/>
                <a:latin typeface="Times New Roman" panose="02020603050405020304" pitchFamily="18" charset="0"/>
                <a:cs typeface="Times New Roman" panose="02020603050405020304" pitchFamily="18" charset="0"/>
              </a:rPr>
              <a:t>Повышение уровня открытости бюджетных данных и качества управления региональными финансами</a:t>
            </a:r>
          </a:p>
        </p:txBody>
      </p:sp>
      <p:cxnSp>
        <p:nvCxnSpPr>
          <p:cNvPr id="14" name="Прямая соединительная линия 13"/>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graphicFrame>
        <p:nvGraphicFramePr>
          <p:cNvPr id="16" name="Таблица 15"/>
          <p:cNvGraphicFramePr>
            <a:graphicFrameLocks noGrp="1"/>
          </p:cNvGraphicFramePr>
          <p:nvPr>
            <p:extLst>
              <p:ext uri="{D42A27DB-BD31-4B8C-83A1-F6EECF244321}">
                <p14:modId xmlns:p14="http://schemas.microsoft.com/office/powerpoint/2010/main" val="3511476126"/>
              </p:ext>
            </p:extLst>
          </p:nvPr>
        </p:nvGraphicFramePr>
        <p:xfrm>
          <a:off x="107504" y="1412776"/>
          <a:ext cx="5760641" cy="2208403"/>
        </p:xfrm>
        <a:graphic>
          <a:graphicData uri="http://schemas.openxmlformats.org/drawingml/2006/table">
            <a:tbl>
              <a:tblPr firstRow="1" firstCol="1" bandRow="1">
                <a:tableStyleId>{5C22544A-7EE6-4342-B048-85BDC9FD1C3A}</a:tableStyleId>
              </a:tblPr>
              <a:tblGrid>
                <a:gridCol w="2160240"/>
                <a:gridCol w="1004398"/>
                <a:gridCol w="1335863"/>
                <a:gridCol w="1260140"/>
              </a:tblGrid>
              <a:tr h="202565">
                <a:tc>
                  <a:txBody>
                    <a:bodyPr/>
                    <a:lstStyle/>
                    <a:p>
                      <a:pPr algn="l">
                        <a:lnSpc>
                          <a:spcPct val="107000"/>
                        </a:lnSpc>
                        <a:spcAft>
                          <a:spcPts val="0"/>
                        </a:spcAft>
                      </a:pPr>
                      <a:endParaRPr lang="ru-RU" sz="11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tcPr>
                </a:tc>
                <a:tc>
                  <a:txBody>
                    <a:bodyPr/>
                    <a:lstStyle/>
                    <a:p>
                      <a:pPr algn="ctr">
                        <a:lnSpc>
                          <a:spcPct val="107000"/>
                        </a:lnSpc>
                        <a:spcAft>
                          <a:spcPts val="0"/>
                        </a:spcAft>
                      </a:pPr>
                      <a:r>
                        <a:rPr lang="ru-RU" sz="1100" b="1" dirty="0" smtClean="0">
                          <a:solidFill>
                            <a:schemeClr val="tx1"/>
                          </a:solidFill>
                          <a:effectLst/>
                          <a:latin typeface="Times New Roman" panose="02020603050405020304" pitchFamily="18" charset="0"/>
                          <a:ea typeface="Calibri"/>
                          <a:cs typeface="Times New Roman" panose="02020603050405020304" pitchFamily="18" charset="0"/>
                        </a:rPr>
                        <a:t>2019г.</a:t>
                      </a:r>
                      <a:endParaRPr lang="ru-RU" sz="1100" b="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tcPr>
                </a:tc>
                <a:tc>
                  <a:txBody>
                    <a:bodyPr/>
                    <a:lstStyle/>
                    <a:p>
                      <a:pPr algn="ctr">
                        <a:lnSpc>
                          <a:spcPct val="107000"/>
                        </a:lnSpc>
                        <a:spcAft>
                          <a:spcPts val="0"/>
                        </a:spcAft>
                      </a:pPr>
                      <a:r>
                        <a:rPr lang="ru-RU" sz="1100" b="1" dirty="0" smtClean="0">
                          <a:solidFill>
                            <a:schemeClr val="tx1"/>
                          </a:solidFill>
                          <a:effectLst/>
                          <a:latin typeface="Times New Roman" panose="02020603050405020304" pitchFamily="18" charset="0"/>
                          <a:ea typeface="Calibri"/>
                          <a:cs typeface="Times New Roman" panose="02020603050405020304" pitchFamily="18" charset="0"/>
                        </a:rPr>
                        <a:t>2020г.</a:t>
                      </a:r>
                      <a:endParaRPr lang="ru-RU" sz="1100" b="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tcPr>
                </a:tc>
                <a:tc>
                  <a:txBody>
                    <a:bodyPr/>
                    <a:lstStyle/>
                    <a:p>
                      <a:pPr algn="ctr">
                        <a:lnSpc>
                          <a:spcPct val="107000"/>
                        </a:lnSpc>
                        <a:spcAft>
                          <a:spcPts val="0"/>
                        </a:spcAft>
                      </a:pPr>
                      <a:r>
                        <a:rPr lang="ru-RU" sz="1100" b="1" dirty="0" smtClean="0">
                          <a:solidFill>
                            <a:schemeClr val="tx1"/>
                          </a:solidFill>
                          <a:effectLst/>
                          <a:latin typeface="Times New Roman" panose="02020603050405020304" pitchFamily="18" charset="0"/>
                          <a:ea typeface="Calibri"/>
                          <a:cs typeface="Times New Roman" panose="02020603050405020304" pitchFamily="18" charset="0"/>
                        </a:rPr>
                        <a:t>2021г.</a:t>
                      </a:r>
                      <a:endParaRPr lang="ru-RU" sz="1100" b="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tcPr>
                </a:tc>
              </a:tr>
              <a:tr h="202565">
                <a:tc>
                  <a:txBody>
                    <a:bodyPr/>
                    <a:lstStyle/>
                    <a:p>
                      <a:pPr algn="l">
                        <a:lnSpc>
                          <a:spcPct val="107000"/>
                        </a:lnSpc>
                        <a:spcAft>
                          <a:spcPts val="0"/>
                        </a:spcAft>
                      </a:pPr>
                      <a:r>
                        <a:rPr lang="ru-RU" sz="1100" b="0" dirty="0" smtClean="0">
                          <a:solidFill>
                            <a:schemeClr val="tx1"/>
                          </a:solidFill>
                          <a:effectLst/>
                          <a:latin typeface="Times New Roman" panose="02020603050405020304" pitchFamily="18" charset="0"/>
                          <a:ea typeface="Calibri"/>
                          <a:cs typeface="Times New Roman" panose="02020603050405020304" pitchFamily="18" charset="0"/>
                        </a:rPr>
                        <a:t>Регионы</a:t>
                      </a:r>
                      <a:r>
                        <a:rPr lang="ru-RU" sz="1100" b="0" baseline="0" dirty="0" smtClean="0">
                          <a:solidFill>
                            <a:schemeClr val="tx1"/>
                          </a:solidFill>
                          <a:effectLst/>
                          <a:latin typeface="Times New Roman" panose="02020603050405020304" pitchFamily="18" charset="0"/>
                          <a:ea typeface="Calibri"/>
                          <a:cs typeface="Times New Roman" panose="02020603050405020304" pitchFamily="18" charset="0"/>
                        </a:rPr>
                        <a:t> с очень высоким уровнем открытости</a:t>
                      </a:r>
                      <a:endParaRPr lang="ru-RU" sz="11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00BD4F">
                            <a:tint val="66000"/>
                            <a:satMod val="160000"/>
                          </a:srgbClr>
                        </a:gs>
                        <a:gs pos="50000">
                          <a:srgbClr val="00BD4F">
                            <a:tint val="44500"/>
                            <a:satMod val="160000"/>
                          </a:srgbClr>
                        </a:gs>
                        <a:gs pos="100000">
                          <a:srgbClr val="00BD4F">
                            <a:tint val="23500"/>
                            <a:satMod val="160000"/>
                          </a:srgbClr>
                        </a:gs>
                      </a:gsLst>
                      <a:lin ang="5400000" scaled="1"/>
                      <a:tileRect/>
                    </a:gradFill>
                  </a:tcPr>
                </a:tc>
                <a:tc>
                  <a:txBody>
                    <a:bodyPr/>
                    <a:lstStyle/>
                    <a:p>
                      <a:pPr algn="ctr">
                        <a:lnSpc>
                          <a:spcPct val="107000"/>
                        </a:lnSpc>
                        <a:spcAft>
                          <a:spcPts val="0"/>
                        </a:spcAft>
                      </a:pPr>
                      <a:r>
                        <a:rPr lang="ru-RU" sz="1300" b="0" dirty="0" smtClean="0">
                          <a:solidFill>
                            <a:schemeClr val="tx1"/>
                          </a:solidFill>
                          <a:effectLst/>
                          <a:latin typeface="Times New Roman" panose="02020603050405020304" pitchFamily="18" charset="0"/>
                          <a:ea typeface="Calibri"/>
                          <a:cs typeface="Times New Roman" panose="02020603050405020304" pitchFamily="18" charset="0"/>
                        </a:rPr>
                        <a:t>13</a:t>
                      </a:r>
                    </a:p>
                    <a:p>
                      <a:pPr algn="ctr">
                        <a:lnSpc>
                          <a:spcPct val="107000"/>
                        </a:lnSpc>
                        <a:spcAft>
                          <a:spcPts val="0"/>
                        </a:spcAft>
                      </a:pPr>
                      <a:r>
                        <a:rPr lang="ru-RU" sz="1100" b="0" dirty="0" smtClean="0">
                          <a:solidFill>
                            <a:schemeClr val="tx1"/>
                          </a:solidFill>
                          <a:effectLst/>
                          <a:latin typeface="Times New Roman" panose="02020603050405020304" pitchFamily="18" charset="0"/>
                          <a:ea typeface="Calibri"/>
                          <a:cs typeface="Times New Roman" panose="02020603050405020304" pitchFamily="18" charset="0"/>
                        </a:rPr>
                        <a:t>Чувашская Республика</a:t>
                      </a:r>
                      <a:endParaRPr lang="ru-RU" sz="11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00BD4F">
                            <a:tint val="66000"/>
                            <a:satMod val="160000"/>
                          </a:srgbClr>
                        </a:gs>
                        <a:gs pos="50000">
                          <a:srgbClr val="00BD4F">
                            <a:tint val="44500"/>
                            <a:satMod val="160000"/>
                          </a:srgbClr>
                        </a:gs>
                        <a:gs pos="100000">
                          <a:srgbClr val="00BD4F">
                            <a:tint val="23500"/>
                            <a:satMod val="160000"/>
                          </a:srgbClr>
                        </a:gs>
                      </a:gsLst>
                      <a:lin ang="5400000" scaled="1"/>
                      <a:tileRect/>
                    </a:gradFill>
                  </a:tcPr>
                </a:tc>
                <a:tc>
                  <a:txBody>
                    <a:bodyPr/>
                    <a:lstStyle/>
                    <a:p>
                      <a:pPr algn="ctr">
                        <a:lnSpc>
                          <a:spcPct val="107000"/>
                        </a:lnSpc>
                        <a:spcAft>
                          <a:spcPts val="0"/>
                        </a:spcAft>
                      </a:pPr>
                      <a:r>
                        <a:rPr lang="ru-RU" sz="1300" b="0" dirty="0" smtClean="0">
                          <a:solidFill>
                            <a:schemeClr val="tx1"/>
                          </a:solidFill>
                          <a:effectLst/>
                          <a:latin typeface="Times New Roman" panose="02020603050405020304" pitchFamily="18" charset="0"/>
                          <a:ea typeface="Calibri"/>
                          <a:cs typeface="Times New Roman" panose="02020603050405020304" pitchFamily="18" charset="0"/>
                        </a:rPr>
                        <a:t>20</a:t>
                      </a:r>
                    </a:p>
                    <a:p>
                      <a:pPr algn="ctr">
                        <a:lnSpc>
                          <a:spcPct val="107000"/>
                        </a:lnSpc>
                        <a:spcAft>
                          <a:spcPts val="0"/>
                        </a:spcAft>
                      </a:pPr>
                      <a:r>
                        <a:rPr lang="ru-RU" sz="1100" b="0" dirty="0" smtClean="0">
                          <a:solidFill>
                            <a:schemeClr val="tx1"/>
                          </a:solidFill>
                          <a:effectLst/>
                          <a:latin typeface="Times New Roman" panose="02020603050405020304" pitchFamily="18" charset="0"/>
                          <a:ea typeface="Calibri"/>
                          <a:cs typeface="Times New Roman" panose="02020603050405020304" pitchFamily="18" charset="0"/>
                        </a:rPr>
                        <a:t>Чувашская Республика</a:t>
                      </a:r>
                      <a:endParaRPr lang="ru-RU" sz="11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00BD4F">
                            <a:tint val="66000"/>
                            <a:satMod val="160000"/>
                          </a:srgbClr>
                        </a:gs>
                        <a:gs pos="50000">
                          <a:srgbClr val="00BD4F">
                            <a:tint val="44500"/>
                            <a:satMod val="160000"/>
                          </a:srgbClr>
                        </a:gs>
                        <a:gs pos="100000">
                          <a:srgbClr val="00BD4F">
                            <a:tint val="23500"/>
                            <a:satMod val="160000"/>
                          </a:srgbClr>
                        </a:gs>
                      </a:gsLst>
                      <a:lin ang="5400000" scaled="1"/>
                      <a:tileRect/>
                    </a:gradFill>
                  </a:tcPr>
                </a:tc>
                <a:tc>
                  <a:txBody>
                    <a:bodyPr/>
                    <a:lstStyle/>
                    <a:p>
                      <a:pPr algn="ctr">
                        <a:lnSpc>
                          <a:spcPct val="107000"/>
                        </a:lnSpc>
                        <a:spcAft>
                          <a:spcPts val="0"/>
                        </a:spcAft>
                      </a:pPr>
                      <a:r>
                        <a:rPr lang="ru-RU" sz="1300" b="0" dirty="0" smtClean="0">
                          <a:solidFill>
                            <a:schemeClr val="tx1"/>
                          </a:solidFill>
                          <a:effectLst/>
                          <a:latin typeface="Times New Roman" panose="02020603050405020304" pitchFamily="18" charset="0"/>
                          <a:ea typeface="Calibri"/>
                          <a:cs typeface="Times New Roman" panose="02020603050405020304" pitchFamily="18" charset="0"/>
                        </a:rPr>
                        <a:t>15</a:t>
                      </a:r>
                    </a:p>
                    <a:p>
                      <a:pPr algn="ctr">
                        <a:lnSpc>
                          <a:spcPct val="107000"/>
                        </a:lnSpc>
                        <a:spcAft>
                          <a:spcPts val="0"/>
                        </a:spcAft>
                      </a:pPr>
                      <a:r>
                        <a:rPr lang="ru-RU" sz="1100" b="0" dirty="0" smtClean="0">
                          <a:solidFill>
                            <a:schemeClr val="tx1"/>
                          </a:solidFill>
                          <a:effectLst/>
                          <a:latin typeface="Times New Roman" panose="02020603050405020304" pitchFamily="18" charset="0"/>
                          <a:ea typeface="Calibri"/>
                          <a:cs typeface="Times New Roman" panose="02020603050405020304" pitchFamily="18" charset="0"/>
                        </a:rPr>
                        <a:t>Чувашская Республика</a:t>
                      </a:r>
                      <a:endParaRPr lang="ru-RU" sz="11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00BD4F">
                            <a:tint val="66000"/>
                            <a:satMod val="160000"/>
                          </a:srgbClr>
                        </a:gs>
                        <a:gs pos="50000">
                          <a:srgbClr val="00BD4F">
                            <a:tint val="44500"/>
                            <a:satMod val="160000"/>
                          </a:srgbClr>
                        </a:gs>
                        <a:gs pos="100000">
                          <a:srgbClr val="00BD4F">
                            <a:tint val="23500"/>
                            <a:satMod val="160000"/>
                          </a:srgbClr>
                        </a:gs>
                      </a:gsLst>
                      <a:lin ang="5400000" scaled="1"/>
                      <a:tileRect/>
                    </a:gradFill>
                  </a:tcPr>
                </a:tc>
              </a:tr>
              <a:tr h="180000">
                <a:tc>
                  <a:txBody>
                    <a:bodyPr/>
                    <a:lstStyle/>
                    <a:p>
                      <a:pPr algn="l">
                        <a:lnSpc>
                          <a:spcPct val="107000"/>
                        </a:lnSpc>
                        <a:spcAft>
                          <a:spcPts val="0"/>
                        </a:spcAft>
                      </a:pPr>
                      <a:r>
                        <a:rPr lang="ru-RU" sz="1100" b="0" dirty="0" smtClean="0">
                          <a:solidFill>
                            <a:schemeClr val="tx1"/>
                          </a:solidFill>
                          <a:effectLst/>
                          <a:latin typeface="Times New Roman" panose="02020603050405020304" pitchFamily="18" charset="0"/>
                          <a:ea typeface="Calibri"/>
                          <a:cs typeface="Times New Roman" panose="02020603050405020304" pitchFamily="18" charset="0"/>
                        </a:rPr>
                        <a:t>Регионы с высоким уровнем открытости</a:t>
                      </a:r>
                    </a:p>
                  </a:txBody>
                  <a:tcPr marL="68580" marR="68580" marT="0" marB="0" anchor="ctr">
                    <a:gradFill flip="none" rotWithShape="1">
                      <a:gsLst>
                        <a:gs pos="0">
                          <a:srgbClr val="00BD4F">
                            <a:tint val="66000"/>
                            <a:satMod val="160000"/>
                          </a:srgbClr>
                        </a:gs>
                        <a:gs pos="50000">
                          <a:srgbClr val="00BD4F">
                            <a:tint val="44500"/>
                            <a:satMod val="160000"/>
                          </a:srgbClr>
                        </a:gs>
                        <a:gs pos="100000">
                          <a:srgbClr val="00BD4F">
                            <a:tint val="23500"/>
                            <a:satMod val="160000"/>
                          </a:srgbClr>
                        </a:gs>
                      </a:gsLst>
                      <a:lin ang="5400000" scaled="1"/>
                      <a:tileRect/>
                    </a:gradFill>
                  </a:tcPr>
                </a:tc>
                <a:tc>
                  <a:txBody>
                    <a:bodyPr/>
                    <a:lstStyle/>
                    <a:p>
                      <a:pPr algn="ctr">
                        <a:lnSpc>
                          <a:spcPct val="107000"/>
                        </a:lnSpc>
                        <a:spcAft>
                          <a:spcPts val="0"/>
                        </a:spcAft>
                      </a:pPr>
                      <a:r>
                        <a:rPr lang="ru-RU" sz="1300" b="0" dirty="0" smtClean="0">
                          <a:solidFill>
                            <a:schemeClr val="tx1"/>
                          </a:solidFill>
                          <a:effectLst/>
                          <a:latin typeface="Times New Roman" panose="02020603050405020304" pitchFamily="18" charset="0"/>
                          <a:ea typeface="Calibri"/>
                          <a:cs typeface="Times New Roman" panose="02020603050405020304" pitchFamily="18" charset="0"/>
                        </a:rPr>
                        <a:t>35</a:t>
                      </a:r>
                      <a:endParaRPr lang="ru-RU" sz="13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00BD4F">
                            <a:tint val="66000"/>
                            <a:satMod val="160000"/>
                          </a:srgbClr>
                        </a:gs>
                        <a:gs pos="50000">
                          <a:srgbClr val="00BD4F">
                            <a:tint val="44500"/>
                            <a:satMod val="160000"/>
                          </a:srgbClr>
                        </a:gs>
                        <a:gs pos="100000">
                          <a:srgbClr val="00BD4F">
                            <a:tint val="23500"/>
                            <a:satMod val="160000"/>
                          </a:srgbClr>
                        </a:gs>
                      </a:gsLst>
                      <a:lin ang="5400000" scaled="1"/>
                      <a:tileRect/>
                    </a:gradFill>
                  </a:tcPr>
                </a:tc>
                <a:tc>
                  <a:txBody>
                    <a:bodyPr/>
                    <a:lstStyle/>
                    <a:p>
                      <a:pPr algn="ctr">
                        <a:lnSpc>
                          <a:spcPct val="107000"/>
                        </a:lnSpc>
                        <a:spcAft>
                          <a:spcPts val="0"/>
                        </a:spcAft>
                      </a:pPr>
                      <a:r>
                        <a:rPr lang="ru-RU" sz="1300" b="0" dirty="0" smtClean="0">
                          <a:solidFill>
                            <a:schemeClr val="tx1"/>
                          </a:solidFill>
                          <a:effectLst/>
                          <a:latin typeface="Times New Roman" panose="02020603050405020304" pitchFamily="18" charset="0"/>
                          <a:ea typeface="Calibri"/>
                          <a:cs typeface="Times New Roman" panose="02020603050405020304" pitchFamily="18" charset="0"/>
                        </a:rPr>
                        <a:t>32</a:t>
                      </a:r>
                      <a:endParaRPr lang="ru-RU" sz="13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00BD4F">
                            <a:tint val="66000"/>
                            <a:satMod val="160000"/>
                          </a:srgbClr>
                        </a:gs>
                        <a:gs pos="50000">
                          <a:srgbClr val="00BD4F">
                            <a:tint val="44500"/>
                            <a:satMod val="160000"/>
                          </a:srgbClr>
                        </a:gs>
                        <a:gs pos="100000">
                          <a:srgbClr val="00BD4F">
                            <a:tint val="23500"/>
                            <a:satMod val="160000"/>
                          </a:srgbClr>
                        </a:gs>
                      </a:gsLst>
                      <a:lin ang="5400000" scaled="1"/>
                      <a:tileRect/>
                    </a:gradFill>
                  </a:tcPr>
                </a:tc>
                <a:tc>
                  <a:txBody>
                    <a:bodyPr/>
                    <a:lstStyle/>
                    <a:p>
                      <a:pPr algn="ctr">
                        <a:lnSpc>
                          <a:spcPct val="107000"/>
                        </a:lnSpc>
                        <a:spcAft>
                          <a:spcPts val="0"/>
                        </a:spcAft>
                      </a:pPr>
                      <a:r>
                        <a:rPr lang="ru-RU" sz="1300" b="0" dirty="0" smtClean="0">
                          <a:solidFill>
                            <a:schemeClr val="tx1"/>
                          </a:solidFill>
                          <a:effectLst/>
                          <a:latin typeface="Times New Roman" panose="02020603050405020304" pitchFamily="18" charset="0"/>
                          <a:ea typeface="Calibri"/>
                          <a:cs typeface="Times New Roman" panose="02020603050405020304" pitchFamily="18" charset="0"/>
                        </a:rPr>
                        <a:t>35</a:t>
                      </a:r>
                      <a:endParaRPr lang="ru-RU" sz="13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00BD4F">
                            <a:tint val="66000"/>
                            <a:satMod val="160000"/>
                          </a:srgbClr>
                        </a:gs>
                        <a:gs pos="50000">
                          <a:srgbClr val="00BD4F">
                            <a:tint val="44500"/>
                            <a:satMod val="160000"/>
                          </a:srgbClr>
                        </a:gs>
                        <a:gs pos="100000">
                          <a:srgbClr val="00BD4F">
                            <a:tint val="23500"/>
                            <a:satMod val="160000"/>
                          </a:srgbClr>
                        </a:gs>
                      </a:gsLst>
                      <a:lin ang="5400000" scaled="1"/>
                      <a:tileRect/>
                    </a:gradFill>
                  </a:tcPr>
                </a:tc>
              </a:tr>
              <a:tr h="202565">
                <a:tc>
                  <a:txBody>
                    <a:bodyPr/>
                    <a:lstStyle/>
                    <a:p>
                      <a:pPr algn="l">
                        <a:lnSpc>
                          <a:spcPct val="107000"/>
                        </a:lnSpc>
                        <a:spcAft>
                          <a:spcPts val="0"/>
                        </a:spcAft>
                      </a:pPr>
                      <a:r>
                        <a:rPr lang="ru-RU" sz="1100" b="0" dirty="0" smtClean="0">
                          <a:solidFill>
                            <a:schemeClr val="tx1"/>
                          </a:solidFill>
                          <a:effectLst/>
                          <a:latin typeface="Times New Roman" panose="02020603050405020304" pitchFamily="18" charset="0"/>
                          <a:ea typeface="Calibri"/>
                          <a:cs typeface="Times New Roman" panose="02020603050405020304" pitchFamily="18" charset="0"/>
                        </a:rPr>
                        <a:t>Регионы со средним уровнем открытости</a:t>
                      </a:r>
                    </a:p>
                  </a:txBody>
                  <a:tcPr marL="68580" marR="68580" marT="0" marB="0" anchor="c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tcPr>
                </a:tc>
                <a:tc>
                  <a:txBody>
                    <a:bodyPr/>
                    <a:lstStyle/>
                    <a:p>
                      <a:pPr algn="ctr">
                        <a:lnSpc>
                          <a:spcPct val="107000"/>
                        </a:lnSpc>
                        <a:spcAft>
                          <a:spcPts val="0"/>
                        </a:spcAft>
                      </a:pPr>
                      <a:r>
                        <a:rPr lang="ru-RU" sz="1300" b="0" dirty="0" smtClean="0">
                          <a:solidFill>
                            <a:schemeClr val="tx1"/>
                          </a:solidFill>
                          <a:effectLst/>
                          <a:latin typeface="Times New Roman" panose="02020603050405020304" pitchFamily="18" charset="0"/>
                          <a:ea typeface="Calibri"/>
                          <a:cs typeface="Times New Roman" panose="02020603050405020304" pitchFamily="18" charset="0"/>
                        </a:rPr>
                        <a:t>21</a:t>
                      </a:r>
                      <a:endParaRPr lang="ru-RU" sz="13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tcPr>
                </a:tc>
                <a:tc>
                  <a:txBody>
                    <a:bodyPr/>
                    <a:lstStyle/>
                    <a:p>
                      <a:pPr algn="ctr">
                        <a:lnSpc>
                          <a:spcPct val="107000"/>
                        </a:lnSpc>
                        <a:spcAft>
                          <a:spcPts val="0"/>
                        </a:spcAft>
                      </a:pPr>
                      <a:r>
                        <a:rPr lang="ru-RU" sz="1300" b="0" dirty="0" smtClean="0">
                          <a:solidFill>
                            <a:schemeClr val="tx1"/>
                          </a:solidFill>
                          <a:effectLst/>
                          <a:latin typeface="Times New Roman" panose="02020603050405020304" pitchFamily="18" charset="0"/>
                          <a:ea typeface="Calibri"/>
                          <a:cs typeface="Times New Roman" panose="02020603050405020304" pitchFamily="18" charset="0"/>
                        </a:rPr>
                        <a:t>17</a:t>
                      </a:r>
                      <a:endParaRPr lang="ru-RU" sz="13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tcPr>
                </a:tc>
                <a:tc>
                  <a:txBody>
                    <a:bodyPr/>
                    <a:lstStyle/>
                    <a:p>
                      <a:pPr algn="ctr">
                        <a:lnSpc>
                          <a:spcPct val="107000"/>
                        </a:lnSpc>
                        <a:spcAft>
                          <a:spcPts val="0"/>
                        </a:spcAft>
                      </a:pPr>
                      <a:r>
                        <a:rPr lang="ru-RU" sz="1300" b="0" dirty="0" smtClean="0">
                          <a:solidFill>
                            <a:schemeClr val="tx1"/>
                          </a:solidFill>
                          <a:effectLst/>
                          <a:latin typeface="Times New Roman" panose="02020603050405020304" pitchFamily="18" charset="0"/>
                          <a:ea typeface="Calibri"/>
                          <a:cs typeface="Times New Roman" panose="02020603050405020304" pitchFamily="18" charset="0"/>
                        </a:rPr>
                        <a:t>20</a:t>
                      </a:r>
                      <a:endParaRPr lang="ru-RU" sz="13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tcPr>
                </a:tc>
              </a:tr>
              <a:tr h="202565">
                <a:tc>
                  <a:txBody>
                    <a:bodyPr/>
                    <a:lstStyle/>
                    <a:p>
                      <a:pPr algn="l">
                        <a:lnSpc>
                          <a:spcPct val="107000"/>
                        </a:lnSpc>
                        <a:spcAft>
                          <a:spcPts val="0"/>
                        </a:spcAft>
                      </a:pPr>
                      <a:r>
                        <a:rPr lang="ru-RU" sz="1100" b="0" dirty="0" smtClean="0">
                          <a:solidFill>
                            <a:schemeClr val="tx1"/>
                          </a:solidFill>
                          <a:effectLst/>
                          <a:latin typeface="Times New Roman" panose="02020603050405020304" pitchFamily="18" charset="0"/>
                          <a:ea typeface="Calibri"/>
                          <a:cs typeface="Times New Roman" panose="02020603050405020304" pitchFamily="18" charset="0"/>
                        </a:rPr>
                        <a:t>Регионы с низким уровнем открытости</a:t>
                      </a:r>
                    </a:p>
                  </a:txBody>
                  <a:tcPr marL="68580" marR="68580" marT="0" marB="0" anchor="c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algn="ctr">
                        <a:lnSpc>
                          <a:spcPct val="107000"/>
                        </a:lnSpc>
                        <a:spcAft>
                          <a:spcPts val="0"/>
                        </a:spcAft>
                      </a:pPr>
                      <a:r>
                        <a:rPr lang="ru-RU" sz="1300" b="0" dirty="0" smtClean="0">
                          <a:solidFill>
                            <a:schemeClr val="tx1"/>
                          </a:solidFill>
                          <a:effectLst/>
                          <a:latin typeface="Times New Roman" panose="02020603050405020304" pitchFamily="18" charset="0"/>
                          <a:ea typeface="Calibri"/>
                          <a:cs typeface="Times New Roman" panose="02020603050405020304" pitchFamily="18" charset="0"/>
                        </a:rPr>
                        <a:t>12</a:t>
                      </a:r>
                      <a:endParaRPr lang="ru-RU" sz="13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algn="ctr">
                        <a:lnSpc>
                          <a:spcPct val="107000"/>
                        </a:lnSpc>
                        <a:spcAft>
                          <a:spcPts val="0"/>
                        </a:spcAft>
                      </a:pPr>
                      <a:r>
                        <a:rPr lang="ru-RU" sz="1300" b="0" dirty="0" smtClean="0">
                          <a:solidFill>
                            <a:schemeClr val="tx1"/>
                          </a:solidFill>
                          <a:effectLst/>
                          <a:latin typeface="Times New Roman" panose="02020603050405020304" pitchFamily="18" charset="0"/>
                          <a:ea typeface="Calibri"/>
                          <a:cs typeface="Times New Roman" panose="02020603050405020304" pitchFamily="18" charset="0"/>
                        </a:rPr>
                        <a:t>13</a:t>
                      </a:r>
                      <a:endParaRPr lang="ru-RU" sz="13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algn="ctr">
                        <a:lnSpc>
                          <a:spcPct val="107000"/>
                        </a:lnSpc>
                        <a:spcAft>
                          <a:spcPts val="0"/>
                        </a:spcAft>
                      </a:pPr>
                      <a:r>
                        <a:rPr lang="ru-RU" sz="1300" b="0" dirty="0" smtClean="0">
                          <a:solidFill>
                            <a:schemeClr val="tx1"/>
                          </a:solidFill>
                          <a:effectLst/>
                          <a:latin typeface="Times New Roman" panose="02020603050405020304" pitchFamily="18" charset="0"/>
                          <a:ea typeface="Calibri"/>
                          <a:cs typeface="Times New Roman" panose="02020603050405020304" pitchFamily="18" charset="0"/>
                        </a:rPr>
                        <a:t>9</a:t>
                      </a:r>
                      <a:endParaRPr lang="ru-RU" sz="13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r>
              <a:tr h="202565">
                <a:tc>
                  <a:txBody>
                    <a:bodyPr/>
                    <a:lstStyle/>
                    <a:p>
                      <a:pPr algn="l">
                        <a:lnSpc>
                          <a:spcPct val="107000"/>
                        </a:lnSpc>
                        <a:spcAft>
                          <a:spcPts val="0"/>
                        </a:spcAft>
                      </a:pPr>
                      <a:r>
                        <a:rPr lang="ru-RU" sz="1100" b="0" dirty="0" smtClean="0">
                          <a:solidFill>
                            <a:schemeClr val="tx1"/>
                          </a:solidFill>
                          <a:effectLst/>
                          <a:latin typeface="Times New Roman" panose="02020603050405020304" pitchFamily="18" charset="0"/>
                          <a:ea typeface="Calibri"/>
                          <a:cs typeface="Times New Roman" panose="02020603050405020304" pitchFamily="18" charset="0"/>
                        </a:rPr>
                        <a:t>Регионы с очень низким уровнем открытости</a:t>
                      </a:r>
                    </a:p>
                  </a:txBody>
                  <a:tcPr marL="68580" marR="68580" marT="0" marB="0" anchor="c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algn="ctr">
                        <a:lnSpc>
                          <a:spcPct val="107000"/>
                        </a:lnSpc>
                        <a:spcAft>
                          <a:spcPts val="0"/>
                        </a:spcAft>
                      </a:pPr>
                      <a:r>
                        <a:rPr lang="ru-RU" sz="1300" b="0" dirty="0" smtClean="0">
                          <a:solidFill>
                            <a:schemeClr val="tx1"/>
                          </a:solidFill>
                          <a:effectLst/>
                          <a:latin typeface="Times New Roman" panose="02020603050405020304" pitchFamily="18" charset="0"/>
                          <a:ea typeface="Calibri"/>
                          <a:cs typeface="Times New Roman" panose="02020603050405020304" pitchFamily="18" charset="0"/>
                        </a:rPr>
                        <a:t>4</a:t>
                      </a:r>
                      <a:endParaRPr lang="ru-RU" sz="13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algn="ctr">
                        <a:lnSpc>
                          <a:spcPct val="107000"/>
                        </a:lnSpc>
                        <a:spcAft>
                          <a:spcPts val="0"/>
                        </a:spcAft>
                      </a:pPr>
                      <a:r>
                        <a:rPr lang="ru-RU" sz="1300" b="0" dirty="0" smtClean="0">
                          <a:solidFill>
                            <a:schemeClr val="tx1"/>
                          </a:solidFill>
                          <a:effectLst/>
                          <a:latin typeface="Times New Roman" panose="02020603050405020304" pitchFamily="18" charset="0"/>
                          <a:ea typeface="Calibri"/>
                          <a:cs typeface="Times New Roman" panose="02020603050405020304" pitchFamily="18" charset="0"/>
                        </a:rPr>
                        <a:t>3</a:t>
                      </a:r>
                      <a:endParaRPr lang="ru-RU" sz="13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algn="ctr">
                        <a:lnSpc>
                          <a:spcPct val="107000"/>
                        </a:lnSpc>
                        <a:spcAft>
                          <a:spcPts val="0"/>
                        </a:spcAft>
                      </a:pPr>
                      <a:r>
                        <a:rPr lang="ru-RU" sz="1300" b="0" dirty="0" smtClean="0">
                          <a:solidFill>
                            <a:schemeClr val="tx1"/>
                          </a:solidFill>
                          <a:effectLst/>
                          <a:latin typeface="Times New Roman" panose="02020603050405020304" pitchFamily="18" charset="0"/>
                          <a:ea typeface="Calibri"/>
                          <a:cs typeface="Times New Roman" panose="02020603050405020304" pitchFamily="18" charset="0"/>
                        </a:rPr>
                        <a:t>6</a:t>
                      </a:r>
                      <a:endParaRPr lang="ru-RU" sz="13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r>
            </a:tbl>
          </a:graphicData>
        </a:graphic>
      </p:graphicFrame>
      <p:pic>
        <p:nvPicPr>
          <p:cNvPr id="1026" name="Picture 2" descr="C:\Users\i.smirnov\Documents\Бюджет для граждан\Фото\rat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1900" y="764704"/>
            <a:ext cx="2759102" cy="16561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00539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4716016" y="2422571"/>
            <a:ext cx="4320480" cy="10064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lnSpc>
                <a:spcPct val="90000"/>
              </a:lnSpc>
            </a:pPr>
            <a:r>
              <a:rPr lang="ru-RU" sz="1100" dirty="0">
                <a:latin typeface="Times New Roman" panose="02020603050405020304" pitchFamily="18" charset="0"/>
                <a:cs typeface="Times New Roman" panose="02020603050405020304" pitchFamily="18" charset="0"/>
              </a:rPr>
              <a:t>Ведется целенаправленная работа по повышению финансовой грамотности молодежи, в том числе в рамках образовательных </a:t>
            </a:r>
          </a:p>
          <a:p>
            <a:pPr algn="ctr">
              <a:lnSpc>
                <a:spcPct val="90000"/>
              </a:lnSpc>
            </a:pPr>
            <a:r>
              <a:rPr lang="ru-RU" sz="1100" dirty="0">
                <a:latin typeface="Times New Roman" panose="02020603050405020304" pitchFamily="18" charset="0"/>
                <a:cs typeface="Times New Roman" panose="02020603050405020304" pitchFamily="18" charset="0"/>
              </a:rPr>
              <a:t>программ, факультативов, различных просветительских мероприятий (семинаров, лекций, мастер-классов, деловых игр, круглых столов</a:t>
            </a:r>
            <a:r>
              <a:rPr lang="ru-RU" sz="1100" dirty="0" smtClean="0">
                <a:latin typeface="Times New Roman" panose="02020603050405020304" pitchFamily="18" charset="0"/>
                <a:cs typeface="Times New Roman" panose="02020603050405020304" pitchFamily="18" charset="0"/>
              </a:rPr>
              <a:t>)  </a:t>
            </a:r>
            <a:r>
              <a:rPr lang="ru-RU" sz="1100" dirty="0">
                <a:latin typeface="Times New Roman" panose="02020603050405020304" pitchFamily="18" charset="0"/>
                <a:cs typeface="Times New Roman" panose="02020603050405020304" pitchFamily="18" charset="0"/>
              </a:rPr>
              <a:t>с приглашением экспертов из кредитных и прочих организаций.</a:t>
            </a:r>
          </a:p>
        </p:txBody>
      </p:sp>
      <p:sp>
        <p:nvSpPr>
          <p:cNvPr id="26" name="Прямоугольник 25"/>
          <p:cNvSpPr/>
          <p:nvPr/>
        </p:nvSpPr>
        <p:spPr>
          <a:xfrm>
            <a:off x="4572000" y="5199549"/>
            <a:ext cx="4464496" cy="116013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100" dirty="0">
                <a:solidFill>
                  <a:schemeClr val="tx1"/>
                </a:solidFill>
                <a:latin typeface="Times New Roman" panose="02020603050405020304" pitchFamily="18" charset="0"/>
                <a:cs typeface="Times New Roman" panose="02020603050405020304" pitchFamily="18" charset="0"/>
              </a:rPr>
              <a:t>Значительное внимание уделяется размещению информации по финансовой грамотности в СМИ. В печатных, радио-, теле- и интернет изданиях на постоянной основе публикуются материалы, направленные на  углубление знаний населения в области финансов, формирование ответственного подхода к принятию финансовых решений, а также закрепление навыков противостояния мошенническим </a:t>
            </a:r>
            <a:r>
              <a:rPr lang="ru-RU" sz="1100" dirty="0" smtClean="0">
                <a:solidFill>
                  <a:schemeClr val="tx1"/>
                </a:solidFill>
                <a:latin typeface="Times New Roman" panose="02020603050405020304" pitchFamily="18" charset="0"/>
                <a:cs typeface="Times New Roman" panose="02020603050405020304" pitchFamily="18" charset="0"/>
              </a:rPr>
              <a:t>действиям. </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20" name="Прямоугольник 19"/>
          <p:cNvSpPr/>
          <p:nvPr/>
        </p:nvSpPr>
        <p:spPr>
          <a:xfrm>
            <a:off x="4572000" y="1041418"/>
            <a:ext cx="4464496" cy="101943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100" dirty="0">
                <a:solidFill>
                  <a:schemeClr val="tx1"/>
                </a:solidFill>
                <a:latin typeface="Times New Roman" panose="02020603050405020304" pitchFamily="18" charset="0"/>
                <a:cs typeface="Times New Roman" panose="02020603050405020304" pitchFamily="18" charset="0"/>
              </a:rPr>
              <a:t>Осуществляется обучение педагогов, методистов, </a:t>
            </a:r>
            <a:r>
              <a:rPr lang="ru-RU" sz="1100" dirty="0" smtClean="0">
                <a:solidFill>
                  <a:schemeClr val="tx1"/>
                </a:solidFill>
                <a:latin typeface="Times New Roman" panose="02020603050405020304" pitchFamily="18" charset="0"/>
                <a:cs typeface="Times New Roman" panose="02020603050405020304" pitchFamily="18" charset="0"/>
              </a:rPr>
              <a:t>тьюторов, </a:t>
            </a:r>
            <a:r>
              <a:rPr lang="ru-RU" sz="1100" dirty="0">
                <a:solidFill>
                  <a:schemeClr val="tx1"/>
                </a:solidFill>
                <a:latin typeface="Times New Roman" panose="02020603050405020304" pitchFamily="18" charset="0"/>
                <a:cs typeface="Times New Roman" panose="02020603050405020304" pitchFamily="18" charset="0"/>
              </a:rPr>
              <a:t>волонтеров, сотрудников центров социального обслуживания населения, центров занятости  и других организаций в области финансовой грамотности.  </a:t>
            </a:r>
          </a:p>
          <a:p>
            <a:pPr algn="ctr"/>
            <a:r>
              <a:rPr lang="ru-RU" sz="1100" dirty="0">
                <a:solidFill>
                  <a:schemeClr val="tx1"/>
                </a:solidFill>
                <a:latin typeface="Times New Roman" panose="02020603050405020304" pitchFamily="18" charset="0"/>
                <a:cs typeface="Times New Roman" panose="02020603050405020304" pitchFamily="18" charset="0"/>
              </a:rPr>
              <a:t>Сформирован пул амбассадоров финансовой </a:t>
            </a:r>
            <a:r>
              <a:rPr lang="ru-RU" sz="1100" dirty="0" smtClean="0">
                <a:solidFill>
                  <a:schemeClr val="tx1"/>
                </a:solidFill>
                <a:latin typeface="Times New Roman" panose="02020603050405020304" pitchFamily="18" charset="0"/>
                <a:cs typeface="Times New Roman" panose="02020603050405020304" pitchFamily="18" charset="0"/>
              </a:rPr>
              <a:t>грамотности.</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35" name="Прямоугольник 34"/>
          <p:cNvSpPr/>
          <p:nvPr/>
        </p:nvSpPr>
        <p:spPr>
          <a:xfrm>
            <a:off x="4716016" y="3834198"/>
            <a:ext cx="4320480" cy="103496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100" dirty="0">
                <a:latin typeface="Times New Roman" panose="02020603050405020304" pitchFamily="18" charset="0"/>
                <a:cs typeface="Times New Roman" panose="02020603050405020304" pitchFamily="18" charset="0"/>
              </a:rPr>
              <a:t>Реализуются мероприятия по финансовому просвещению взрослого населения, в том числе «на рабочих местах» в организациях. </a:t>
            </a:r>
          </a:p>
          <a:p>
            <a:pPr algn="ctr"/>
            <a:r>
              <a:rPr lang="ru-RU" sz="1100" dirty="0">
                <a:latin typeface="Times New Roman" panose="02020603050405020304" pitchFamily="18" charset="0"/>
                <a:cs typeface="Times New Roman" panose="02020603050405020304" pitchFamily="18" charset="0"/>
              </a:rPr>
              <a:t>Отдельное внимание уделяется работе с людьми пенсионного возраста и социально незащищенными гражданами на базе библиотек, </a:t>
            </a:r>
            <a:r>
              <a:rPr lang="ru-RU" sz="1100" dirty="0" smtClean="0">
                <a:latin typeface="Times New Roman" panose="02020603050405020304" pitchFamily="18" charset="0"/>
                <a:cs typeface="Times New Roman" panose="02020603050405020304" pitchFamily="18" charset="0"/>
              </a:rPr>
              <a:t>центров </a:t>
            </a:r>
            <a:r>
              <a:rPr lang="ru-RU" sz="1100" dirty="0">
                <a:latin typeface="Times New Roman" panose="02020603050405020304" pitchFamily="18" charset="0"/>
                <a:cs typeface="Times New Roman" panose="02020603050405020304" pitchFamily="18" charset="0"/>
              </a:rPr>
              <a:t>занятости и социальной защиты.</a:t>
            </a:r>
          </a:p>
        </p:txBody>
      </p:sp>
      <p:sp>
        <p:nvSpPr>
          <p:cNvPr id="18" name="Заголовок 1"/>
          <p:cNvSpPr txBox="1">
            <a:spLocks/>
          </p:cNvSpPr>
          <p:nvPr/>
        </p:nvSpPr>
        <p:spPr>
          <a:xfrm>
            <a:off x="259729" y="82913"/>
            <a:ext cx="6904559"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2200" dirty="0" smtClean="0">
                <a:solidFill>
                  <a:prstClr val="black"/>
                </a:solidFill>
                <a:effectLst/>
                <a:latin typeface="Times New Roman" panose="02020603050405020304" pitchFamily="18" charset="0"/>
                <a:cs typeface="Times New Roman" panose="02020603050405020304" pitchFamily="18" charset="0"/>
              </a:rPr>
              <a:t>Повышение финансовой грамотности населения</a:t>
            </a:r>
            <a:endParaRPr lang="ru-RU" sz="2200" dirty="0">
              <a:solidFill>
                <a:prstClr val="black"/>
              </a:solidFill>
              <a:effectLst/>
              <a:latin typeface="Times New Roman" panose="02020603050405020304" pitchFamily="18" charset="0"/>
              <a:cs typeface="Times New Roman" panose="02020603050405020304" pitchFamily="18" charset="0"/>
            </a:endParaRPr>
          </a:p>
        </p:txBody>
      </p:sp>
      <p:cxnSp>
        <p:nvCxnSpPr>
          <p:cNvPr id="21" name="Прямая соединительная линия 20"/>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
        <p:nvSpPr>
          <p:cNvPr id="3" name="Номер слайда 2"/>
          <p:cNvSpPr>
            <a:spLocks noGrp="1"/>
          </p:cNvSpPr>
          <p:nvPr>
            <p:ph type="sldNum" sz="quarter" idx="12"/>
          </p:nvPr>
        </p:nvSpPr>
        <p:spPr>
          <a:xfrm>
            <a:off x="8147248" y="6453336"/>
            <a:ext cx="1006489" cy="365125"/>
          </a:xfrm>
        </p:spPr>
        <p:txBody>
          <a:bodyPr/>
          <a:lstStyle/>
          <a:p>
            <a:pPr>
              <a:defRPr/>
            </a:pPr>
            <a:r>
              <a:rPr lang="ru-RU" dirty="0" smtClean="0">
                <a:solidFill>
                  <a:prstClr val="black"/>
                </a:solidFill>
              </a:rPr>
              <a:t>87</a:t>
            </a:r>
            <a:endParaRPr lang="ru-RU" dirty="0">
              <a:solidFill>
                <a:prstClr val="black"/>
              </a:solidFill>
            </a:endParaRPr>
          </a:p>
        </p:txBody>
      </p:sp>
      <p:sp>
        <p:nvSpPr>
          <p:cNvPr id="8" name="Прямоугольник 7"/>
          <p:cNvSpPr/>
          <p:nvPr/>
        </p:nvSpPr>
        <p:spPr>
          <a:xfrm>
            <a:off x="2843808" y="762960"/>
            <a:ext cx="45719" cy="6050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Дуга 11"/>
          <p:cNvSpPr/>
          <p:nvPr/>
        </p:nvSpPr>
        <p:spPr>
          <a:xfrm>
            <a:off x="2123728" y="1176039"/>
            <a:ext cx="1944216" cy="5315027"/>
          </a:xfrm>
          <a:prstGeom prst="arc">
            <a:avLst>
              <a:gd name="adj1" fmla="val 16199999"/>
              <a:gd name="adj2" fmla="val 539126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pic>
        <p:nvPicPr>
          <p:cNvPr id="13" name="Рисунок 12"/>
          <p:cNvPicPr>
            <a:picLocks noChangeAspect="1"/>
          </p:cNvPicPr>
          <p:nvPr/>
        </p:nvPicPr>
        <p:blipFill rotWithShape="1">
          <a:blip r:embed="rId3" cstate="print">
            <a:extLst>
              <a:ext uri="{28A0092B-C50C-407E-A947-70E740481C1C}">
                <a14:useLocalDpi xmlns:a14="http://schemas.microsoft.com/office/drawing/2010/main" val="0"/>
              </a:ext>
            </a:extLst>
          </a:blip>
          <a:srcRect r="12430"/>
          <a:stretch/>
        </p:blipFill>
        <p:spPr>
          <a:xfrm>
            <a:off x="3039617" y="2217596"/>
            <a:ext cx="1676399" cy="1355420"/>
          </a:xfrm>
          <a:prstGeom prst="ellipse">
            <a:avLst/>
          </a:prstGeom>
          <a:ln>
            <a:noFill/>
          </a:ln>
          <a:effectLst>
            <a:softEdge rad="112500"/>
          </a:effectLst>
        </p:spPr>
      </p:pic>
      <p:pic>
        <p:nvPicPr>
          <p:cNvPr id="34" name="Рисунок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8426" y="3767619"/>
            <a:ext cx="1649598" cy="1245557"/>
          </a:xfrm>
          <a:prstGeom prst="ellipse">
            <a:avLst/>
          </a:prstGeom>
          <a:ln>
            <a:noFill/>
          </a:ln>
          <a:effectLst>
            <a:softEdge rad="112500"/>
          </a:effectLst>
        </p:spPr>
      </p:pic>
      <p:pic>
        <p:nvPicPr>
          <p:cNvPr id="1032" name="Picture 8" descr="http://chrio.cap.ru/Content2020/photo/202003/05/Albom372168/dsc0886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401" t="2117" b="1"/>
          <a:stretch/>
        </p:blipFill>
        <p:spPr bwMode="auto">
          <a:xfrm>
            <a:off x="2987824" y="928164"/>
            <a:ext cx="1584176" cy="12046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ÐÐÐ Ð¤ÐÐÐÐÐ¡ÐÐÐÐ ÐÐ ÐÐÐÐ¢ÐÐÐ¡Ð¢Ð - 19 Ð¤ÐµÐ²ÑÐ°Ð»Ñ 2019 - ÑÐºÐ¾Ð»ÑÐ½ÑÐ¹ ÑÐ°Ð¹Ñ"/>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31" r="6399"/>
          <a:stretch/>
        </p:blipFill>
        <p:spPr bwMode="auto">
          <a:xfrm>
            <a:off x="3019806" y="5199549"/>
            <a:ext cx="1480186" cy="108397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20988" t="54383" r="66257" b="34850"/>
          <a:stretch/>
        </p:blipFill>
        <p:spPr bwMode="auto">
          <a:xfrm>
            <a:off x="539552" y="3933056"/>
            <a:ext cx="1872208" cy="135018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3384" t="14722" r="35237" b="5125"/>
          <a:stretch/>
        </p:blipFill>
        <p:spPr bwMode="auto">
          <a:xfrm>
            <a:off x="395536" y="692696"/>
            <a:ext cx="2088232" cy="202727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Скругленный прямоугольник 27"/>
          <p:cNvSpPr/>
          <p:nvPr/>
        </p:nvSpPr>
        <p:spPr>
          <a:xfrm>
            <a:off x="179512" y="2660115"/>
            <a:ext cx="2520281" cy="1174083"/>
          </a:xfrm>
          <a:prstGeom prst="roundRect">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90000"/>
              </a:lnSpc>
            </a:pPr>
            <a:r>
              <a:rPr lang="ru-RU" sz="1200" dirty="0">
                <a:solidFill>
                  <a:schemeClr val="tx1"/>
                </a:solidFill>
                <a:latin typeface="Times New Roman" panose="02020603050405020304" pitchFamily="18" charset="0"/>
                <a:cs typeface="Times New Roman" panose="02020603050405020304" pitchFamily="18" charset="0"/>
              </a:rPr>
              <a:t>По итогам 2021 года </a:t>
            </a:r>
            <a:br>
              <a:rPr lang="ru-RU" sz="1200" dirty="0">
                <a:solidFill>
                  <a:schemeClr val="tx1"/>
                </a:solidFill>
                <a:latin typeface="Times New Roman" panose="02020603050405020304" pitchFamily="18" charset="0"/>
                <a:cs typeface="Times New Roman" panose="02020603050405020304" pitchFamily="18" charset="0"/>
              </a:rPr>
            </a:br>
            <a:r>
              <a:rPr lang="ru-RU" sz="1200" dirty="0">
                <a:solidFill>
                  <a:schemeClr val="tx1"/>
                </a:solidFill>
                <a:latin typeface="Times New Roman" panose="02020603050405020304" pitchFamily="18" charset="0"/>
                <a:cs typeface="Times New Roman" panose="02020603050405020304" pitchFamily="18" charset="0"/>
              </a:rPr>
              <a:t>2 республиканских проекта </a:t>
            </a:r>
          </a:p>
          <a:p>
            <a:pPr algn="ctr">
              <a:lnSpc>
                <a:spcPct val="90000"/>
              </a:lnSpc>
            </a:pPr>
            <a:r>
              <a:rPr lang="ru-RU" sz="1200" dirty="0">
                <a:solidFill>
                  <a:schemeClr val="tx1"/>
                </a:solidFill>
                <a:latin typeface="Times New Roman" panose="02020603050405020304" pitchFamily="18" charset="0"/>
                <a:cs typeface="Times New Roman" panose="02020603050405020304" pitchFamily="18" charset="0"/>
              </a:rPr>
              <a:t>по финансовой грамотности признаны </a:t>
            </a:r>
            <a:r>
              <a:rPr lang="ru-RU" sz="1200" dirty="0" smtClean="0">
                <a:solidFill>
                  <a:schemeClr val="tx1"/>
                </a:solidFill>
                <a:latin typeface="Times New Roman" panose="02020603050405020304" pitchFamily="18" charset="0"/>
                <a:cs typeface="Times New Roman" panose="02020603050405020304" pitchFamily="18" charset="0"/>
              </a:rPr>
              <a:t>лучшими и </a:t>
            </a:r>
            <a:r>
              <a:rPr lang="ru-RU" sz="1200" dirty="0">
                <a:solidFill>
                  <a:schemeClr val="tx1"/>
                </a:solidFill>
                <a:latin typeface="Times New Roman" panose="02020603050405020304" pitchFamily="18" charset="0"/>
                <a:cs typeface="Times New Roman" panose="02020603050405020304" pitchFamily="18" charset="0"/>
              </a:rPr>
              <a:t>включены </a:t>
            </a:r>
          </a:p>
          <a:p>
            <a:pPr algn="ctr">
              <a:lnSpc>
                <a:spcPct val="90000"/>
              </a:lnSpc>
            </a:pPr>
            <a:r>
              <a:rPr lang="ru-RU" sz="1200" dirty="0">
                <a:solidFill>
                  <a:schemeClr val="tx1"/>
                </a:solidFill>
                <a:latin typeface="Times New Roman" panose="02020603050405020304" pitchFamily="18" charset="0"/>
                <a:cs typeface="Times New Roman" panose="02020603050405020304" pitchFamily="18" charset="0"/>
              </a:rPr>
              <a:t>в федеральный Каталог лучших региональных практик – 2021 </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29" name="Скругленный прямоугольник 28"/>
          <p:cNvSpPr/>
          <p:nvPr/>
        </p:nvSpPr>
        <p:spPr>
          <a:xfrm>
            <a:off x="179513" y="5074344"/>
            <a:ext cx="2520280" cy="1523008"/>
          </a:xfrm>
          <a:prstGeom prst="roundRect">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90000"/>
              </a:lnSpc>
            </a:pPr>
            <a:r>
              <a:rPr lang="ru-RU" sz="1100" dirty="0">
                <a:solidFill>
                  <a:schemeClr val="tx1"/>
                </a:solidFill>
                <a:latin typeface="Times New Roman" panose="02020603050405020304" pitchFamily="18" charset="0"/>
                <a:cs typeface="Times New Roman" panose="02020603050405020304" pitchFamily="18" charset="0"/>
              </a:rPr>
              <a:t>Цикл передач «Финтеллект», </a:t>
            </a:r>
          </a:p>
          <a:p>
            <a:pPr algn="ctr">
              <a:lnSpc>
                <a:spcPct val="90000"/>
              </a:lnSpc>
            </a:pPr>
            <a:r>
              <a:rPr lang="ru-RU" sz="1100" dirty="0">
                <a:solidFill>
                  <a:schemeClr val="tx1"/>
                </a:solidFill>
                <a:latin typeface="Times New Roman" panose="02020603050405020304" pitchFamily="18" charset="0"/>
                <a:cs typeface="Times New Roman" panose="02020603050405020304" pitchFamily="18" charset="0"/>
              </a:rPr>
              <a:t>вышедший в эфир Национального телевидения Чувашии, - победитель Всероссийской премии «ФинЗОЖ эксперт» в номинации «Лучший медиапроект (цикл материалов, постоянная рубрика/спецпроект) в СМИ».</a:t>
            </a:r>
            <a:endParaRPr lang="ru-RU" sz="11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643049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i.smirnov\Documents\Бюджет для граждан\Фото\Слушания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01" y="1113410"/>
            <a:ext cx="2988567" cy="22414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C:\Users\i.smirnov\Pictures\МФ.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743330"/>
            <a:ext cx="8867775" cy="23717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Номер слайда 2"/>
          <p:cNvSpPr>
            <a:spLocks noGrp="1"/>
          </p:cNvSpPr>
          <p:nvPr>
            <p:ph type="sldNum" sz="quarter" idx="12"/>
          </p:nvPr>
        </p:nvSpPr>
        <p:spPr/>
        <p:txBody>
          <a:bodyPr/>
          <a:lstStyle/>
          <a:p>
            <a:pPr>
              <a:defRPr/>
            </a:pPr>
            <a:fld id="{667CCBFA-BFB9-4E9F-B6F6-694D72409F22}" type="slidenum">
              <a:rPr lang="ru-RU" smtClean="0"/>
              <a:pPr>
                <a:defRPr/>
              </a:pPr>
              <a:t>88</a:t>
            </a:fld>
            <a:endParaRPr lang="ru-RU" dirty="0"/>
          </a:p>
        </p:txBody>
      </p:sp>
      <p:sp>
        <p:nvSpPr>
          <p:cNvPr id="71" name="Прямоугольник 70"/>
          <p:cNvSpPr/>
          <p:nvPr/>
        </p:nvSpPr>
        <p:spPr>
          <a:xfrm>
            <a:off x="251520" y="4023799"/>
            <a:ext cx="5577116" cy="34636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5730" tIns="62865" rIns="125730" bIns="62865" numCol="1" spcCol="1270" anchor="ctr" anchorCtr="0">
            <a:noAutofit/>
          </a:bodyPr>
          <a:lstStyle/>
          <a:p>
            <a:pPr marL="285750" lvl="1" indent="-285750" defTabSz="1466850">
              <a:lnSpc>
                <a:spcPct val="90000"/>
              </a:lnSpc>
              <a:spcAft>
                <a:spcPct val="15000"/>
              </a:spcAft>
              <a:buFontTx/>
              <a:buChar char="••"/>
            </a:pPr>
            <a:endParaRPr lang="ru-RU" sz="3300" dirty="0">
              <a:solidFill>
                <a:prstClr val="black">
                  <a:hueOff val="0"/>
                  <a:satOff val="0"/>
                  <a:lumOff val="0"/>
                  <a:alphaOff val="0"/>
                </a:prstClr>
              </a:solidFill>
            </a:endParaRPr>
          </a:p>
        </p:txBody>
      </p:sp>
      <p:sp>
        <p:nvSpPr>
          <p:cNvPr id="6" name="TextBox 5"/>
          <p:cNvSpPr txBox="1"/>
          <p:nvPr/>
        </p:nvSpPr>
        <p:spPr>
          <a:xfrm>
            <a:off x="1043608" y="800290"/>
            <a:ext cx="5760640" cy="1815882"/>
          </a:xfrm>
          <a:prstGeom prst="round1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400" dirty="0" smtClean="0">
                <a:solidFill>
                  <a:prstClr val="black"/>
                </a:solidFill>
                <a:latin typeface="Times New Roman" panose="02020603050405020304" pitchFamily="18" charset="0"/>
                <a:cs typeface="Times New Roman" panose="02020603050405020304" pitchFamily="18" charset="0"/>
              </a:rPr>
              <a:t>Проведение публичных слушаний по проектам законов о республиканском бюджете и годовом отчете об исполнении республиканского бюджета Чувашской Республики, в которых может принять участие любой гражданин.</a:t>
            </a:r>
          </a:p>
          <a:p>
            <a:pPr algn="just"/>
            <a:r>
              <a:rPr lang="ru-RU" sz="1400" dirty="0" smtClean="0">
                <a:solidFill>
                  <a:prstClr val="black"/>
                </a:solidFill>
                <a:latin typeface="Times New Roman" panose="02020603050405020304" pitchFamily="18" charset="0"/>
                <a:cs typeface="Times New Roman" panose="02020603050405020304" pitchFamily="18" charset="0"/>
              </a:rPr>
              <a:t>Информация о проведении публичных слушаний размещается </a:t>
            </a:r>
            <a:r>
              <a:rPr lang="ru-RU" sz="1400" dirty="0">
                <a:solidFill>
                  <a:prstClr val="black"/>
                </a:solidFill>
                <a:latin typeface="Times New Roman" panose="02020603050405020304" pitchFamily="18" charset="0"/>
                <a:cs typeface="Times New Roman" panose="02020603050405020304" pitchFamily="18" charset="0"/>
              </a:rPr>
              <a:t>на сайте Министерства финансов Чувашской Республики </a:t>
            </a:r>
            <a:r>
              <a:rPr lang="ru-RU" sz="1400" dirty="0" smtClean="0">
                <a:solidFill>
                  <a:prstClr val="black"/>
                </a:solidFill>
                <a:latin typeface="Times New Roman" panose="02020603050405020304" pitchFamily="18" charset="0"/>
                <a:cs typeface="Times New Roman" panose="02020603050405020304" pitchFamily="18" charset="0"/>
              </a:rPr>
              <a:t>minfin.cap.ru.</a:t>
            </a:r>
          </a:p>
          <a:p>
            <a:pPr algn="just"/>
            <a:r>
              <a:rPr lang="ru-RU" sz="1400" i="1" dirty="0" smtClean="0">
                <a:solidFill>
                  <a:prstClr val="black"/>
                </a:solidFill>
                <a:latin typeface="Times New Roman" panose="02020603050405020304" pitchFamily="18" charset="0"/>
                <a:cs typeface="Times New Roman" panose="02020603050405020304" pitchFamily="18" charset="0"/>
              </a:rPr>
              <a:t>(Закон Чувашской Республики № 81 от 16.11.2021 «О регулировании бюджетных правоотношений в Чувашской Республике»)</a:t>
            </a:r>
            <a:endParaRPr lang="ru-RU" sz="1400" i="1"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023726" y="2831615"/>
            <a:ext cx="5780522" cy="523220"/>
          </a:xfrm>
          <a:prstGeom prst="round1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400" dirty="0" smtClean="0">
                <a:solidFill>
                  <a:prstClr val="black"/>
                </a:solidFill>
                <a:latin typeface="Times New Roman" panose="02020603050405020304" pitchFamily="18" charset="0"/>
                <a:cs typeface="Times New Roman" panose="02020603050405020304" pitchFamily="18" charset="0"/>
              </a:rPr>
              <a:t>Разделы «Форум», «Опрос для граждан» на сайте Министерства финансов Чувашской Республики </a:t>
            </a:r>
            <a:r>
              <a:rPr lang="en-US" sz="1400" u="sng" dirty="0" smtClean="0">
                <a:solidFill>
                  <a:srgbClr val="3333FF"/>
                </a:solidFill>
                <a:latin typeface="Times New Roman" panose="02020603050405020304" pitchFamily="18" charset="0"/>
                <a:cs typeface="Times New Roman" panose="02020603050405020304" pitchFamily="18" charset="0"/>
              </a:rPr>
              <a:t>minfin.cap.ru</a:t>
            </a:r>
            <a:r>
              <a:rPr lang="ru-RU" sz="1400" dirty="0" smtClean="0">
                <a:solidFill>
                  <a:prstClr val="black"/>
                </a:solidFill>
                <a:latin typeface="Times New Roman" panose="02020603050405020304" pitchFamily="18" charset="0"/>
                <a:cs typeface="Times New Roman" panose="02020603050405020304" pitchFamily="18" charset="0"/>
              </a:rPr>
              <a:t>. </a:t>
            </a:r>
            <a:endParaRPr lang="en-US" sz="1400"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043608" y="3595066"/>
            <a:ext cx="5760640" cy="738664"/>
          </a:xfrm>
          <a:prstGeom prst="round1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400" dirty="0" smtClean="0">
                <a:solidFill>
                  <a:prstClr val="black"/>
                </a:solidFill>
                <a:latin typeface="Times New Roman" panose="02020603050405020304" pitchFamily="18" charset="0"/>
                <a:cs typeface="Times New Roman" panose="02020603050405020304" pitchFamily="18" charset="0"/>
              </a:rPr>
              <a:t>Свои замечания и предложения можно направлять на </a:t>
            </a:r>
            <a:r>
              <a:rPr lang="ru-RU" sz="1400" dirty="0">
                <a:solidFill>
                  <a:prstClr val="black"/>
                </a:solidFill>
                <a:latin typeface="Times New Roman" panose="02020603050405020304" pitchFamily="18" charset="0"/>
                <a:cs typeface="Times New Roman" panose="02020603050405020304" pitchFamily="18" charset="0"/>
              </a:rPr>
              <a:t>электронную </a:t>
            </a:r>
            <a:r>
              <a:rPr lang="ru-RU" sz="1400" dirty="0" smtClean="0">
                <a:solidFill>
                  <a:prstClr val="black"/>
                </a:solidFill>
                <a:latin typeface="Times New Roman" panose="02020603050405020304" pitchFamily="18" charset="0"/>
                <a:cs typeface="Times New Roman" panose="02020603050405020304" pitchFamily="18" charset="0"/>
              </a:rPr>
              <a:t>почту Министерства </a:t>
            </a:r>
            <a:r>
              <a:rPr lang="ru-RU" sz="1400" dirty="0">
                <a:solidFill>
                  <a:prstClr val="black"/>
                </a:solidFill>
                <a:latin typeface="Times New Roman" panose="02020603050405020304" pitchFamily="18" charset="0"/>
                <a:cs typeface="Times New Roman" panose="02020603050405020304" pitchFamily="18" charset="0"/>
              </a:rPr>
              <a:t>финансов Чувашской Республики </a:t>
            </a:r>
            <a:r>
              <a:rPr lang="en-US" sz="1400" u="sng" dirty="0" smtClean="0">
                <a:solidFill>
                  <a:srgbClr val="3333FF"/>
                </a:solidFill>
                <a:latin typeface="Times New Roman" panose="02020603050405020304" pitchFamily="18" charset="0"/>
                <a:cs typeface="Times New Roman" panose="02020603050405020304" pitchFamily="18" charset="0"/>
              </a:rPr>
              <a:t>finance@cap.ru</a:t>
            </a:r>
            <a:r>
              <a:rPr lang="ru-RU" sz="1400" dirty="0" smtClean="0">
                <a:solidFill>
                  <a:prstClr val="black"/>
                </a:solidFill>
                <a:latin typeface="Times New Roman" panose="02020603050405020304" pitchFamily="18" charset="0"/>
                <a:cs typeface="Times New Roman" panose="02020603050405020304" pitchFamily="18" charset="0"/>
              </a:rPr>
              <a:t> или обращаться по телефону 56-52-00</a:t>
            </a:r>
            <a:endParaRPr lang="en-US" sz="1400" dirty="0">
              <a:solidFill>
                <a:prstClr val="black"/>
              </a:solidFill>
              <a:latin typeface="Times New Roman" panose="02020603050405020304" pitchFamily="18" charset="0"/>
              <a:cs typeface="Times New Roman" panose="02020603050405020304" pitchFamily="18" charset="0"/>
            </a:endParaRPr>
          </a:p>
        </p:txBody>
      </p:sp>
      <p:sp>
        <p:nvSpPr>
          <p:cNvPr id="4" name="Стрелка вправо с вырезом 3"/>
          <p:cNvSpPr/>
          <p:nvPr/>
        </p:nvSpPr>
        <p:spPr>
          <a:xfrm>
            <a:off x="251520" y="854303"/>
            <a:ext cx="648072" cy="484632"/>
          </a:xfrm>
          <a:prstGeom prst="notchedRightArrow">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ru-RU">
              <a:solidFill>
                <a:prstClr val="white"/>
              </a:solidFill>
            </a:endParaRPr>
          </a:p>
        </p:txBody>
      </p:sp>
      <p:sp>
        <p:nvSpPr>
          <p:cNvPr id="11" name="Стрелка вправо с вырезом 10"/>
          <p:cNvSpPr/>
          <p:nvPr/>
        </p:nvSpPr>
        <p:spPr>
          <a:xfrm>
            <a:off x="251520" y="3619807"/>
            <a:ext cx="648072" cy="484632"/>
          </a:xfrm>
          <a:prstGeom prst="notchedRightArrow">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ru-RU">
              <a:solidFill>
                <a:prstClr val="white"/>
              </a:solidFill>
            </a:endParaRPr>
          </a:p>
        </p:txBody>
      </p:sp>
      <p:sp>
        <p:nvSpPr>
          <p:cNvPr id="12" name="Стрелка вправо с вырезом 11"/>
          <p:cNvSpPr/>
          <p:nvPr/>
        </p:nvSpPr>
        <p:spPr>
          <a:xfrm>
            <a:off x="251520" y="2831615"/>
            <a:ext cx="648072" cy="484632"/>
          </a:xfrm>
          <a:prstGeom prst="notchedRightArrow">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ru-RU">
              <a:solidFill>
                <a:prstClr val="white"/>
              </a:solidFill>
            </a:endParaRPr>
          </a:p>
        </p:txBody>
      </p:sp>
      <p:sp>
        <p:nvSpPr>
          <p:cNvPr id="13" name="Заголовок 1"/>
          <p:cNvSpPr txBox="1">
            <a:spLocks/>
          </p:cNvSpPr>
          <p:nvPr/>
        </p:nvSpPr>
        <p:spPr>
          <a:xfrm>
            <a:off x="259729" y="82913"/>
            <a:ext cx="6904559"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2200" dirty="0">
                <a:solidFill>
                  <a:schemeClr val="tx1"/>
                </a:solidFill>
                <a:effectLst/>
                <a:latin typeface="Times New Roman" panose="02020603050405020304" pitchFamily="18" charset="0"/>
                <a:cs typeface="Times New Roman" panose="02020603050405020304" pitchFamily="18" charset="0"/>
              </a:rPr>
              <a:t>Участие граждан в обсуждении бюджетных вопросов</a:t>
            </a:r>
          </a:p>
        </p:txBody>
      </p:sp>
      <p:cxnSp>
        <p:nvCxnSpPr>
          <p:cNvPr id="17" name="Прямая соединительная линия 16"/>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5" name="TextBox 14"/>
          <p:cNvSpPr txBox="1"/>
          <p:nvPr/>
        </p:nvSpPr>
        <p:spPr>
          <a:xfrm>
            <a:off x="1043608" y="4558536"/>
            <a:ext cx="5760640" cy="1785104"/>
          </a:xfrm>
          <a:prstGeom prst="round1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500" dirty="0" smtClean="0">
                <a:solidFill>
                  <a:prstClr val="black"/>
                </a:solidFill>
                <a:latin typeface="Times New Roman" panose="02020603050405020304" pitchFamily="18" charset="0"/>
                <a:cs typeface="Times New Roman" panose="02020603050405020304" pitchFamily="18" charset="0"/>
              </a:rPr>
              <a:t>Использование принципов инициативного </a:t>
            </a:r>
            <a:r>
              <a:rPr lang="ru-RU" sz="1500" dirty="0">
                <a:solidFill>
                  <a:prstClr val="black"/>
                </a:solidFill>
                <a:latin typeface="Times New Roman" panose="02020603050405020304" pitchFamily="18" charset="0"/>
                <a:cs typeface="Times New Roman" panose="02020603050405020304" pitchFamily="18" charset="0"/>
              </a:rPr>
              <a:t>бюджетирования с целью вовлечения  населения муниципальных образований в бюджетный </a:t>
            </a:r>
            <a:r>
              <a:rPr lang="ru-RU" sz="1500" dirty="0" smtClean="0">
                <a:solidFill>
                  <a:prstClr val="black"/>
                </a:solidFill>
                <a:latin typeface="Times New Roman" panose="02020603050405020304" pitchFamily="18" charset="0"/>
                <a:cs typeface="Times New Roman" panose="02020603050405020304" pitchFamily="18" charset="0"/>
              </a:rPr>
              <a:t>процесс</a:t>
            </a:r>
          </a:p>
          <a:p>
            <a:pPr algn="just"/>
            <a:r>
              <a:rPr lang="ru-RU" sz="1300" i="1" dirty="0" smtClean="0">
                <a:solidFill>
                  <a:prstClr val="black"/>
                </a:solidFill>
                <a:latin typeface="Times New Roman" panose="02020603050405020304" pitchFamily="18" charset="0"/>
                <a:cs typeface="Times New Roman" panose="02020603050405020304" pitchFamily="18" charset="0"/>
              </a:rPr>
              <a:t>Ежегодно предусматривается </a:t>
            </a:r>
            <a:r>
              <a:rPr lang="ru-RU" sz="1300" i="1" dirty="0">
                <a:solidFill>
                  <a:prstClr val="black"/>
                </a:solidFill>
                <a:latin typeface="Times New Roman" panose="02020603050405020304" pitchFamily="18" charset="0"/>
                <a:cs typeface="Times New Roman" panose="02020603050405020304" pitchFamily="18" charset="0"/>
              </a:rPr>
              <a:t>предоставление на конкурсной основе субсидий из республиканского бюджета Чувашской Республики </a:t>
            </a:r>
            <a:r>
              <a:rPr lang="ru-RU" sz="1300" i="1" dirty="0" smtClean="0">
                <a:solidFill>
                  <a:prstClr val="black"/>
                </a:solidFill>
                <a:latin typeface="Times New Roman" panose="02020603050405020304" pitchFamily="18" charset="0"/>
                <a:cs typeface="Times New Roman" panose="02020603050405020304" pitchFamily="18" charset="0"/>
              </a:rPr>
              <a:t>бюджетам </a:t>
            </a:r>
            <a:r>
              <a:rPr lang="ru-RU" sz="1300" i="1" dirty="0">
                <a:solidFill>
                  <a:prstClr val="black"/>
                </a:solidFill>
                <a:latin typeface="Times New Roman" panose="02020603050405020304" pitchFamily="18" charset="0"/>
                <a:cs typeface="Times New Roman" panose="02020603050405020304" pitchFamily="18" charset="0"/>
              </a:rPr>
              <a:t>муниципальных районов и бюджетам городских округов на реализацию проектов развития общественной инфраструктуры, основанных на местных инициативах</a:t>
            </a:r>
            <a:endParaRPr lang="en-US" sz="1300" i="1" dirty="0">
              <a:solidFill>
                <a:prstClr val="black"/>
              </a:solidFill>
              <a:latin typeface="Times New Roman" panose="02020603050405020304" pitchFamily="18" charset="0"/>
              <a:cs typeface="Times New Roman" panose="02020603050405020304" pitchFamily="18" charset="0"/>
            </a:endParaRPr>
          </a:p>
        </p:txBody>
      </p:sp>
      <p:sp>
        <p:nvSpPr>
          <p:cNvPr id="16" name="Стрелка вправо с вырезом 15"/>
          <p:cNvSpPr/>
          <p:nvPr/>
        </p:nvSpPr>
        <p:spPr>
          <a:xfrm>
            <a:off x="251520" y="4583277"/>
            <a:ext cx="648072" cy="484632"/>
          </a:xfrm>
          <a:prstGeom prst="notchedRightArrow">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112949075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i.smirnov\Pictures\untitled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90601"/>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4"/>
          <p:cNvSpPr>
            <a:spLocks noGrp="1"/>
          </p:cNvSpPr>
          <p:nvPr>
            <p:ph type="sldNum" sz="quarter" idx="12"/>
          </p:nvPr>
        </p:nvSpPr>
        <p:spPr/>
        <p:txBody>
          <a:bodyPr/>
          <a:lstStyle/>
          <a:p>
            <a:pPr>
              <a:defRPr/>
            </a:pPr>
            <a:r>
              <a:rPr lang="ru-RU" dirty="0" smtClean="0"/>
              <a:t>89</a:t>
            </a:r>
            <a:endParaRPr lang="ru-RU" dirty="0"/>
          </a:p>
        </p:txBody>
      </p:sp>
      <p:sp>
        <p:nvSpPr>
          <p:cNvPr id="3" name="TextBox 2"/>
          <p:cNvSpPr txBox="1"/>
          <p:nvPr/>
        </p:nvSpPr>
        <p:spPr>
          <a:xfrm>
            <a:off x="971600" y="5304690"/>
            <a:ext cx="5616624" cy="1292662"/>
          </a:xfrm>
          <a:prstGeom prst="rect">
            <a:avLst/>
          </a:prstGeom>
          <a:noFill/>
        </p:spPr>
        <p:txBody>
          <a:bodyPr wrap="square" rtlCol="0">
            <a:spAutoFit/>
          </a:bodyPr>
          <a:lstStyle/>
          <a:p>
            <a:pPr algn="just"/>
            <a:r>
              <a:rPr lang="ru-RU" sz="1300" dirty="0" smtClean="0">
                <a:solidFill>
                  <a:prstClr val="black"/>
                </a:solidFill>
                <a:cs typeface="+mn-cs"/>
              </a:rPr>
              <a:t>Министерство финансов Чувашской Республики</a:t>
            </a:r>
          </a:p>
          <a:p>
            <a:pPr algn="just"/>
            <a:r>
              <a:rPr lang="ru-RU" sz="1300" dirty="0" smtClean="0">
                <a:solidFill>
                  <a:prstClr val="black"/>
                </a:solidFill>
                <a:cs typeface="+mn-cs"/>
              </a:rPr>
              <a:t>Адрес: 428000, г. Чебоксары, пл. Республики, д.2</a:t>
            </a:r>
          </a:p>
          <a:p>
            <a:pPr algn="just"/>
            <a:r>
              <a:rPr lang="ru-RU" sz="1300" dirty="0">
                <a:solidFill>
                  <a:prstClr val="black"/>
                </a:solidFill>
                <a:cs typeface="+mn-cs"/>
              </a:rPr>
              <a:t>Телефон: (8352) </a:t>
            </a:r>
            <a:r>
              <a:rPr lang="ru-RU" sz="1300" dirty="0" smtClean="0">
                <a:solidFill>
                  <a:prstClr val="black"/>
                </a:solidFill>
                <a:cs typeface="+mn-cs"/>
              </a:rPr>
              <a:t>56-52-00</a:t>
            </a:r>
            <a:r>
              <a:rPr lang="ru-RU" sz="1300" dirty="0">
                <a:solidFill>
                  <a:prstClr val="black"/>
                </a:solidFill>
                <a:cs typeface="+mn-cs"/>
              </a:rPr>
              <a:t>, </a:t>
            </a:r>
            <a:r>
              <a:rPr lang="ru-RU" sz="1300" dirty="0" smtClean="0">
                <a:solidFill>
                  <a:prstClr val="black"/>
                </a:solidFill>
                <a:cs typeface="+mn-cs"/>
              </a:rPr>
              <a:t>56-52-12</a:t>
            </a:r>
            <a:endParaRPr lang="ru-RU" sz="1300" dirty="0">
              <a:solidFill>
                <a:prstClr val="black"/>
              </a:solidFill>
              <a:cs typeface="+mn-cs"/>
            </a:endParaRPr>
          </a:p>
          <a:p>
            <a:pPr algn="just"/>
            <a:r>
              <a:rPr lang="en-US" sz="1300" dirty="0" smtClean="0">
                <a:solidFill>
                  <a:srgbClr val="3333FF"/>
                </a:solidFill>
                <a:cs typeface="+mn-cs"/>
              </a:rPr>
              <a:t>http</a:t>
            </a:r>
            <a:r>
              <a:rPr lang="en-US" sz="1300" dirty="0">
                <a:solidFill>
                  <a:srgbClr val="3333FF"/>
                </a:solidFill>
                <a:cs typeface="+mn-cs"/>
              </a:rPr>
              <a:t>://minfin.cap.ru</a:t>
            </a:r>
            <a:r>
              <a:rPr lang="en-US" sz="1300" dirty="0" smtClean="0">
                <a:solidFill>
                  <a:srgbClr val="3333FF"/>
                </a:solidFill>
                <a:cs typeface="+mn-cs"/>
              </a:rPr>
              <a:t>/</a:t>
            </a:r>
            <a:endParaRPr lang="ru-RU" sz="1300" dirty="0" smtClean="0">
              <a:solidFill>
                <a:srgbClr val="3333FF"/>
              </a:solidFill>
              <a:cs typeface="+mn-cs"/>
            </a:endParaRPr>
          </a:p>
          <a:p>
            <a:pPr algn="just"/>
            <a:endParaRPr lang="ru-RU" sz="1300" dirty="0" smtClean="0">
              <a:solidFill>
                <a:prstClr val="black"/>
              </a:solidFill>
              <a:cs typeface="+mn-cs"/>
            </a:endParaRPr>
          </a:p>
          <a:p>
            <a:pPr algn="just"/>
            <a:r>
              <a:rPr lang="en-US" sz="1300" dirty="0" smtClean="0">
                <a:solidFill>
                  <a:prstClr val="black"/>
                </a:solidFill>
                <a:cs typeface="+mn-cs"/>
              </a:rPr>
              <a:t>E-Mail</a:t>
            </a:r>
            <a:r>
              <a:rPr lang="en-US" sz="1300" dirty="0">
                <a:solidFill>
                  <a:prstClr val="black"/>
                </a:solidFill>
                <a:cs typeface="+mn-cs"/>
              </a:rPr>
              <a:t>: </a:t>
            </a:r>
            <a:r>
              <a:rPr lang="en-US" sz="1300" u="sng" dirty="0" smtClean="0">
                <a:solidFill>
                  <a:prstClr val="black"/>
                </a:solidFill>
              </a:rPr>
              <a:t>finmail@cap.ru</a:t>
            </a:r>
            <a:endParaRPr lang="ru-RU" sz="1300" u="sng" dirty="0">
              <a:solidFill>
                <a:prstClr val="black"/>
              </a:solidFill>
            </a:endParaRPr>
          </a:p>
        </p:txBody>
      </p:sp>
      <p:sp>
        <p:nvSpPr>
          <p:cNvPr id="11" name="TextBox 10"/>
          <p:cNvSpPr txBox="1"/>
          <p:nvPr/>
        </p:nvSpPr>
        <p:spPr>
          <a:xfrm>
            <a:off x="1019756" y="980728"/>
            <a:ext cx="7704856" cy="738664"/>
          </a:xfrm>
          <a:prstGeom prst="rect">
            <a:avLst/>
          </a:prstGeom>
          <a:noFill/>
        </p:spPr>
        <p:txBody>
          <a:bodyPr wrap="square" rtlCol="0">
            <a:spAutoFit/>
          </a:bodyPr>
          <a:lstStyle/>
          <a:p>
            <a:pPr algn="just"/>
            <a:r>
              <a:rPr lang="ru-RU" sz="1400" b="1" dirty="0" smtClean="0">
                <a:solidFill>
                  <a:prstClr val="black"/>
                </a:solidFill>
                <a:cs typeface="+mn-cs"/>
              </a:rPr>
              <a:t>Режим работы:</a:t>
            </a:r>
          </a:p>
          <a:p>
            <a:pPr algn="just"/>
            <a:r>
              <a:rPr lang="ru-RU" sz="1400" dirty="0" smtClean="0">
                <a:solidFill>
                  <a:prstClr val="black"/>
                </a:solidFill>
                <a:cs typeface="+mn-cs"/>
              </a:rPr>
              <a:t>Понедельник – пятница с 08.00 до 17.00, обеденный перерыв с 12.30 до 13.30</a:t>
            </a:r>
          </a:p>
          <a:p>
            <a:pPr algn="just"/>
            <a:r>
              <a:rPr lang="ru-RU" sz="1400" dirty="0" smtClean="0">
                <a:solidFill>
                  <a:prstClr val="black"/>
                </a:solidFill>
                <a:cs typeface="+mn-cs"/>
              </a:rPr>
              <a:t>Выходные дни – суббота, воскресенье</a:t>
            </a:r>
            <a:endParaRPr lang="ru-RU" sz="1400" dirty="0">
              <a:solidFill>
                <a:prstClr val="black"/>
              </a:solidFill>
              <a:cs typeface="+mn-cs"/>
            </a:endParaRPr>
          </a:p>
        </p:txBody>
      </p:sp>
      <p:sp>
        <p:nvSpPr>
          <p:cNvPr id="4" name="Нашивка 3"/>
          <p:cNvSpPr/>
          <p:nvPr/>
        </p:nvSpPr>
        <p:spPr>
          <a:xfrm>
            <a:off x="417171" y="1122123"/>
            <a:ext cx="464380" cy="391725"/>
          </a:xfrm>
          <a:prstGeom prst="chevron">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sp>
        <p:nvSpPr>
          <p:cNvPr id="15" name="Нашивка 14"/>
          <p:cNvSpPr/>
          <p:nvPr/>
        </p:nvSpPr>
        <p:spPr>
          <a:xfrm>
            <a:off x="417171" y="5341531"/>
            <a:ext cx="464380" cy="391725"/>
          </a:xfrm>
          <a:prstGeom prst="chevron">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sp>
        <p:nvSpPr>
          <p:cNvPr id="16" name="Нашивка 15"/>
          <p:cNvSpPr/>
          <p:nvPr/>
        </p:nvSpPr>
        <p:spPr>
          <a:xfrm>
            <a:off x="417171" y="2060848"/>
            <a:ext cx="464380" cy="391725"/>
          </a:xfrm>
          <a:prstGeom prst="chevron">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sp>
        <p:nvSpPr>
          <p:cNvPr id="13" name="TextBox 12"/>
          <p:cNvSpPr txBox="1"/>
          <p:nvPr/>
        </p:nvSpPr>
        <p:spPr>
          <a:xfrm>
            <a:off x="1010856" y="1700808"/>
            <a:ext cx="7792084" cy="3609499"/>
          </a:xfrm>
          <a:prstGeom prst="round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ru-RU" sz="1300" b="1" dirty="0">
                <a:solidFill>
                  <a:prstClr val="black"/>
                </a:solidFill>
                <a:latin typeface="Arial" panose="020B0604020202020204" pitchFamily="34" charset="0"/>
                <a:cs typeface="Arial" panose="020B0604020202020204" pitchFamily="34" charset="0"/>
              </a:rPr>
              <a:t>График </a:t>
            </a:r>
            <a:r>
              <a:rPr lang="ru-RU" sz="1300" b="1" dirty="0" smtClean="0">
                <a:solidFill>
                  <a:prstClr val="black"/>
                </a:solidFill>
                <a:latin typeface="Arial" panose="020B0604020202020204" pitchFamily="34" charset="0"/>
                <a:cs typeface="Arial" panose="020B0604020202020204" pitchFamily="34" charset="0"/>
              </a:rPr>
              <a:t>приема граждан:</a:t>
            </a:r>
            <a:endParaRPr lang="ru-RU" sz="400" b="1" dirty="0">
              <a:solidFill>
                <a:prstClr val="black"/>
              </a:solidFill>
              <a:latin typeface="Arial" panose="020B0604020202020204" pitchFamily="34" charset="0"/>
              <a:cs typeface="Arial" panose="020B0604020202020204" pitchFamily="34" charset="0"/>
            </a:endParaRPr>
          </a:p>
          <a:p>
            <a:pPr algn="just"/>
            <a:r>
              <a:rPr lang="ru-RU" sz="400" dirty="0">
                <a:solidFill>
                  <a:prstClr val="black"/>
                </a:solidFill>
                <a:latin typeface="Arial" panose="020B0604020202020204" pitchFamily="34" charset="0"/>
                <a:cs typeface="Arial" panose="020B0604020202020204" pitchFamily="34" charset="0"/>
              </a:rPr>
              <a:t> </a:t>
            </a:r>
          </a:p>
          <a:p>
            <a:pPr algn="just"/>
            <a:r>
              <a:rPr lang="ru-RU" sz="1300" dirty="0" smtClean="0">
                <a:solidFill>
                  <a:prstClr val="black"/>
                </a:solidFill>
                <a:latin typeface="Arial" panose="020B0604020202020204" pitchFamily="34" charset="0"/>
                <a:cs typeface="Arial" panose="020B0604020202020204" pitchFamily="34" charset="0"/>
              </a:rPr>
              <a:t>1. </a:t>
            </a:r>
            <a:r>
              <a:rPr lang="ru-RU" sz="1300" dirty="0">
                <a:solidFill>
                  <a:prstClr val="black"/>
                </a:solidFill>
                <a:latin typeface="Arial" panose="020B0604020202020204" pitchFamily="34" charset="0"/>
                <a:cs typeface="Arial" panose="020B0604020202020204" pitchFamily="34" charset="0"/>
              </a:rPr>
              <a:t>М.Г. Ноздряков – </a:t>
            </a:r>
            <a:r>
              <a:rPr lang="ru-RU" sz="1300" dirty="0" smtClean="0">
                <a:solidFill>
                  <a:prstClr val="black"/>
                </a:solidFill>
                <a:latin typeface="Arial" panose="020B0604020202020204" pitchFamily="34" charset="0"/>
                <a:cs typeface="Arial" panose="020B0604020202020204" pitchFamily="34" charset="0"/>
              </a:rPr>
              <a:t>первый заместитель </a:t>
            </a:r>
            <a:r>
              <a:rPr lang="ru-RU" sz="1300" dirty="0">
                <a:solidFill>
                  <a:prstClr val="black"/>
                </a:solidFill>
                <a:latin typeface="Arial" panose="020B0604020202020204" pitchFamily="34" charset="0"/>
                <a:cs typeface="Arial" panose="020B0604020202020204" pitchFamily="34" charset="0"/>
              </a:rPr>
              <a:t>Председателя Кабинета Министров Чувашской Республики </a:t>
            </a:r>
            <a:r>
              <a:rPr lang="ru-RU" sz="1300" dirty="0" smtClean="0">
                <a:solidFill>
                  <a:prstClr val="black"/>
                </a:solidFill>
                <a:latin typeface="Arial" panose="020B0604020202020204" pitchFamily="34" charset="0"/>
                <a:cs typeface="Arial" panose="020B0604020202020204" pitchFamily="34" charset="0"/>
              </a:rPr>
              <a:t>- министр финансов Чувашской Республики</a:t>
            </a:r>
            <a:endParaRPr lang="ru-RU" sz="1300" dirty="0">
              <a:solidFill>
                <a:prstClr val="black"/>
              </a:solidFill>
              <a:latin typeface="Arial" panose="020B0604020202020204" pitchFamily="34" charset="0"/>
              <a:cs typeface="Arial" panose="020B0604020202020204" pitchFamily="34" charset="0"/>
            </a:endParaRPr>
          </a:p>
          <a:p>
            <a:pPr algn="just"/>
            <a:r>
              <a:rPr lang="ru-RU" sz="1300" i="1" dirty="0" smtClean="0">
                <a:solidFill>
                  <a:prstClr val="black"/>
                </a:solidFill>
                <a:latin typeface="Arial" panose="020B0604020202020204" pitchFamily="34" charset="0"/>
                <a:cs typeface="Arial" panose="020B0604020202020204" pitchFamily="34" charset="0"/>
              </a:rPr>
              <a:t> первая пятница </a:t>
            </a:r>
            <a:r>
              <a:rPr lang="ru-RU" sz="1300" i="1" dirty="0">
                <a:solidFill>
                  <a:prstClr val="black"/>
                </a:solidFill>
                <a:latin typeface="Arial" panose="020B0604020202020204" pitchFamily="34" charset="0"/>
                <a:cs typeface="Arial" panose="020B0604020202020204" pitchFamily="34" charset="0"/>
              </a:rPr>
              <a:t>месяца с 15.00 до 17.00 часов</a:t>
            </a:r>
          </a:p>
          <a:p>
            <a:pPr algn="just"/>
            <a:endParaRPr lang="ru-RU" sz="400" dirty="0" smtClean="0">
              <a:solidFill>
                <a:prstClr val="black"/>
              </a:solidFill>
              <a:latin typeface="Arial" panose="020B0604020202020204" pitchFamily="34" charset="0"/>
              <a:cs typeface="Arial" panose="020B0604020202020204" pitchFamily="34" charset="0"/>
            </a:endParaRPr>
          </a:p>
          <a:p>
            <a:pPr algn="just"/>
            <a:r>
              <a:rPr lang="ru-RU" sz="1300" dirty="0" smtClean="0">
                <a:solidFill>
                  <a:prstClr val="black"/>
                </a:solidFill>
                <a:latin typeface="Arial" panose="020B0604020202020204" pitchFamily="34" charset="0"/>
                <a:cs typeface="Arial" panose="020B0604020202020204" pitchFamily="34" charset="0"/>
              </a:rPr>
              <a:t> 2</a:t>
            </a:r>
            <a:r>
              <a:rPr lang="ru-RU" sz="1300" dirty="0">
                <a:solidFill>
                  <a:prstClr val="black"/>
                </a:solidFill>
                <a:latin typeface="Arial" panose="020B0604020202020204" pitchFamily="34" charset="0"/>
                <a:cs typeface="Arial" panose="020B0604020202020204" pitchFamily="34" charset="0"/>
              </a:rPr>
              <a:t>. </a:t>
            </a:r>
            <a:r>
              <a:rPr lang="ru-RU" sz="1300" dirty="0" smtClean="0">
                <a:solidFill>
                  <a:prstClr val="black"/>
                </a:solidFill>
                <a:latin typeface="Arial" panose="020B0604020202020204" pitchFamily="34" charset="0"/>
                <a:cs typeface="Arial" panose="020B0604020202020204" pitchFamily="34" charset="0"/>
              </a:rPr>
              <a:t>О.В. Метелева – первый заместитель </a:t>
            </a:r>
            <a:r>
              <a:rPr lang="ru-RU" sz="1300" dirty="0">
                <a:solidFill>
                  <a:prstClr val="black"/>
                </a:solidFill>
                <a:latin typeface="Arial" panose="020B0604020202020204" pitchFamily="34" charset="0"/>
                <a:cs typeface="Arial" panose="020B0604020202020204" pitchFamily="34" charset="0"/>
              </a:rPr>
              <a:t>министра финансов Чувашской Республики</a:t>
            </a:r>
          </a:p>
          <a:p>
            <a:pPr algn="just"/>
            <a:r>
              <a:rPr lang="ru-RU" sz="1300" i="1" dirty="0" smtClean="0">
                <a:solidFill>
                  <a:prstClr val="black"/>
                </a:solidFill>
                <a:latin typeface="Arial" panose="020B0604020202020204" pitchFamily="34" charset="0"/>
                <a:cs typeface="Arial" panose="020B0604020202020204" pitchFamily="34" charset="0"/>
              </a:rPr>
              <a:t> первый </a:t>
            </a:r>
            <a:r>
              <a:rPr lang="ru-RU" sz="1300" i="1" dirty="0">
                <a:solidFill>
                  <a:prstClr val="black"/>
                </a:solidFill>
                <a:latin typeface="Arial" panose="020B0604020202020204" pitchFamily="34" charset="0"/>
                <a:cs typeface="Arial" panose="020B0604020202020204" pitchFamily="34" charset="0"/>
              </a:rPr>
              <a:t>вторник месяца с 15.00 до 17.00 часов</a:t>
            </a:r>
            <a:endParaRPr lang="ru-RU" sz="400" i="1" dirty="0">
              <a:solidFill>
                <a:prstClr val="black"/>
              </a:solidFill>
              <a:latin typeface="Arial" panose="020B0604020202020204" pitchFamily="34" charset="0"/>
              <a:cs typeface="Arial" panose="020B0604020202020204" pitchFamily="34" charset="0"/>
            </a:endParaRPr>
          </a:p>
          <a:p>
            <a:pPr algn="just"/>
            <a:r>
              <a:rPr lang="ru-RU" sz="400" dirty="0">
                <a:solidFill>
                  <a:prstClr val="black"/>
                </a:solidFill>
                <a:latin typeface="Arial" panose="020B0604020202020204" pitchFamily="34" charset="0"/>
                <a:cs typeface="Arial" panose="020B0604020202020204" pitchFamily="34" charset="0"/>
              </a:rPr>
              <a:t> </a:t>
            </a:r>
            <a:r>
              <a:rPr lang="ru-RU" sz="400" dirty="0" smtClean="0">
                <a:solidFill>
                  <a:prstClr val="black"/>
                </a:solidFill>
                <a:latin typeface="Arial" panose="020B0604020202020204" pitchFamily="34" charset="0"/>
                <a:cs typeface="Arial" panose="020B0604020202020204" pitchFamily="34" charset="0"/>
              </a:rPr>
              <a:t> </a:t>
            </a:r>
            <a:endParaRPr lang="ru-RU" sz="400" dirty="0">
              <a:solidFill>
                <a:prstClr val="black"/>
              </a:solidFill>
              <a:latin typeface="Arial" panose="020B0604020202020204" pitchFamily="34" charset="0"/>
              <a:cs typeface="Arial" panose="020B0604020202020204" pitchFamily="34" charset="0"/>
            </a:endParaRPr>
          </a:p>
          <a:p>
            <a:pPr algn="just"/>
            <a:r>
              <a:rPr lang="ru-RU" sz="1300" dirty="0">
                <a:solidFill>
                  <a:prstClr val="black"/>
                </a:solidFill>
                <a:latin typeface="Arial" panose="020B0604020202020204" pitchFamily="34" charset="0"/>
                <a:cs typeface="Arial" panose="020B0604020202020204" pitchFamily="34" charset="0"/>
              </a:rPr>
              <a:t> 3. </a:t>
            </a:r>
            <a:r>
              <a:rPr lang="ru-RU" sz="1300" dirty="0" smtClean="0">
                <a:solidFill>
                  <a:prstClr val="black"/>
                </a:solidFill>
                <a:latin typeface="Arial" panose="020B0604020202020204" pitchFamily="34" charset="0"/>
                <a:cs typeface="Arial" panose="020B0604020202020204" pitchFamily="34" charset="0"/>
              </a:rPr>
              <a:t>П.В. Иванов - </a:t>
            </a:r>
            <a:r>
              <a:rPr lang="ru-RU" sz="1300" dirty="0">
                <a:solidFill>
                  <a:prstClr val="black"/>
                </a:solidFill>
                <a:latin typeface="Arial" panose="020B0604020202020204" pitchFamily="34" charset="0"/>
                <a:cs typeface="Arial" panose="020B0604020202020204" pitchFamily="34" charset="0"/>
              </a:rPr>
              <a:t>заместитель министра финансов Чувашской Республики</a:t>
            </a:r>
          </a:p>
          <a:p>
            <a:pPr algn="just"/>
            <a:r>
              <a:rPr lang="ru-RU" sz="1300" i="1" dirty="0">
                <a:solidFill>
                  <a:prstClr val="black"/>
                </a:solidFill>
                <a:latin typeface="Arial" panose="020B0604020202020204" pitchFamily="34" charset="0"/>
                <a:cs typeface="Arial" panose="020B0604020202020204" pitchFamily="34" charset="0"/>
              </a:rPr>
              <a:t> второй вторник месяца с 15.00 до 17.00 </a:t>
            </a:r>
            <a:r>
              <a:rPr lang="ru-RU" sz="1300" i="1" dirty="0" smtClean="0">
                <a:solidFill>
                  <a:prstClr val="black"/>
                </a:solidFill>
                <a:latin typeface="Arial" panose="020B0604020202020204" pitchFamily="34" charset="0"/>
                <a:cs typeface="Arial" panose="020B0604020202020204" pitchFamily="34" charset="0"/>
              </a:rPr>
              <a:t>часов</a:t>
            </a:r>
            <a:endParaRPr lang="en-US" sz="400" i="1" dirty="0" smtClean="0">
              <a:solidFill>
                <a:prstClr val="black"/>
              </a:solidFill>
              <a:latin typeface="Arial" panose="020B0604020202020204" pitchFamily="34" charset="0"/>
              <a:cs typeface="Arial" panose="020B0604020202020204" pitchFamily="34" charset="0"/>
            </a:endParaRPr>
          </a:p>
          <a:p>
            <a:pPr algn="just"/>
            <a:endParaRPr lang="en-US" sz="400" i="1" dirty="0" smtClean="0">
              <a:solidFill>
                <a:prstClr val="black"/>
              </a:solidFill>
              <a:latin typeface="Arial" panose="020B0604020202020204" pitchFamily="34" charset="0"/>
              <a:cs typeface="Arial" panose="020B0604020202020204" pitchFamily="34" charset="0"/>
            </a:endParaRPr>
          </a:p>
          <a:p>
            <a:pPr algn="just"/>
            <a:r>
              <a:rPr lang="en-US" sz="1300" dirty="0" smtClean="0">
                <a:solidFill>
                  <a:prstClr val="black"/>
                </a:solidFill>
                <a:latin typeface="Arial" panose="020B0604020202020204" pitchFamily="34" charset="0"/>
                <a:cs typeface="Arial" panose="020B0604020202020204" pitchFamily="34" charset="0"/>
              </a:rPr>
              <a:t> </a:t>
            </a:r>
            <a:r>
              <a:rPr lang="ru-RU" sz="1300" dirty="0">
                <a:solidFill>
                  <a:prstClr val="black"/>
                </a:solidFill>
                <a:latin typeface="Arial" panose="020B0604020202020204" pitchFamily="34" charset="0"/>
                <a:cs typeface="Arial" panose="020B0604020202020204" pitchFamily="34" charset="0"/>
              </a:rPr>
              <a:t>4. Г</a:t>
            </a:r>
            <a:r>
              <a:rPr lang="ru-RU" sz="1300" dirty="0" smtClean="0">
                <a:solidFill>
                  <a:prstClr val="black"/>
                </a:solidFill>
                <a:latin typeface="Arial" panose="020B0604020202020204" pitchFamily="34" charset="0"/>
                <a:cs typeface="Arial" panose="020B0604020202020204" pitchFamily="34" charset="0"/>
              </a:rPr>
              <a:t>.В</a:t>
            </a:r>
            <a:r>
              <a:rPr lang="ru-RU" sz="1300" dirty="0">
                <a:solidFill>
                  <a:prstClr val="black"/>
                </a:solidFill>
                <a:latin typeface="Arial" panose="020B0604020202020204" pitchFamily="34" charset="0"/>
                <a:cs typeface="Arial" panose="020B0604020202020204" pitchFamily="34" charset="0"/>
              </a:rPr>
              <a:t>. </a:t>
            </a:r>
            <a:r>
              <a:rPr lang="ru-RU" sz="1300" dirty="0" smtClean="0">
                <a:solidFill>
                  <a:prstClr val="black"/>
                </a:solidFill>
                <a:latin typeface="Arial" panose="020B0604020202020204" pitchFamily="34" charset="0"/>
                <a:cs typeface="Arial" panose="020B0604020202020204" pitchFamily="34" charset="0"/>
              </a:rPr>
              <a:t>Павлова  </a:t>
            </a:r>
            <a:r>
              <a:rPr lang="ru-RU" sz="1300" dirty="0">
                <a:solidFill>
                  <a:prstClr val="black"/>
                </a:solidFill>
                <a:latin typeface="Arial" panose="020B0604020202020204" pitchFamily="34" charset="0"/>
                <a:cs typeface="Arial" panose="020B0604020202020204" pitchFamily="34" charset="0"/>
              </a:rPr>
              <a:t>- заместитель министра финансов Чувашской Республики</a:t>
            </a:r>
          </a:p>
          <a:p>
            <a:pPr algn="just"/>
            <a:r>
              <a:rPr lang="ru-RU" sz="1300" i="1" dirty="0">
                <a:solidFill>
                  <a:prstClr val="black"/>
                </a:solidFill>
                <a:latin typeface="Arial" panose="020B0604020202020204" pitchFamily="34" charset="0"/>
                <a:cs typeface="Arial" panose="020B0604020202020204" pitchFamily="34" charset="0"/>
              </a:rPr>
              <a:t> третий вторник месяца с 15.00 до 17.00 </a:t>
            </a:r>
            <a:r>
              <a:rPr lang="ru-RU" sz="1300" i="1" dirty="0" smtClean="0">
                <a:solidFill>
                  <a:prstClr val="black"/>
                </a:solidFill>
                <a:latin typeface="Arial" panose="020B0604020202020204" pitchFamily="34" charset="0"/>
                <a:cs typeface="Arial" panose="020B0604020202020204" pitchFamily="34" charset="0"/>
              </a:rPr>
              <a:t>часов</a:t>
            </a:r>
            <a:endParaRPr lang="ru-RU" sz="400" i="1" dirty="0">
              <a:solidFill>
                <a:prstClr val="black"/>
              </a:solidFill>
              <a:latin typeface="Arial" panose="020B0604020202020204" pitchFamily="34" charset="0"/>
              <a:cs typeface="Arial" panose="020B0604020202020204" pitchFamily="34" charset="0"/>
            </a:endParaRPr>
          </a:p>
          <a:p>
            <a:pPr algn="just"/>
            <a:r>
              <a:rPr lang="ru-RU" sz="400" dirty="0">
                <a:solidFill>
                  <a:prstClr val="black"/>
                </a:solidFill>
                <a:latin typeface="Arial" panose="020B0604020202020204" pitchFamily="34" charset="0"/>
                <a:cs typeface="Arial" panose="020B0604020202020204" pitchFamily="34" charset="0"/>
              </a:rPr>
              <a:t>   </a:t>
            </a:r>
          </a:p>
          <a:p>
            <a:pPr algn="just"/>
            <a:r>
              <a:rPr lang="en-US" sz="1300" dirty="0" smtClean="0">
                <a:solidFill>
                  <a:prstClr val="black"/>
                </a:solidFill>
                <a:latin typeface="Arial" panose="020B0604020202020204" pitchFamily="34" charset="0"/>
                <a:cs typeface="Arial" panose="020B0604020202020204" pitchFamily="34" charset="0"/>
              </a:rPr>
              <a:t> 5</a:t>
            </a:r>
            <a:r>
              <a:rPr lang="ru-RU" sz="1300" dirty="0" smtClean="0">
                <a:solidFill>
                  <a:prstClr val="black"/>
                </a:solidFill>
                <a:latin typeface="Arial" panose="020B0604020202020204" pitchFamily="34" charset="0"/>
                <a:cs typeface="Arial" panose="020B0604020202020204" pitchFamily="34" charset="0"/>
              </a:rPr>
              <a:t>. И.Н. Смирнов - </a:t>
            </a:r>
            <a:r>
              <a:rPr lang="ru-RU" sz="1300" dirty="0">
                <a:solidFill>
                  <a:prstClr val="black"/>
                </a:solidFill>
                <a:latin typeface="Arial" panose="020B0604020202020204" pitchFamily="34" charset="0"/>
                <a:cs typeface="Arial" panose="020B0604020202020204" pitchFamily="34" charset="0"/>
              </a:rPr>
              <a:t>заместитель министра финансов Чувашской Республики</a:t>
            </a:r>
          </a:p>
          <a:p>
            <a:pPr algn="just"/>
            <a:r>
              <a:rPr lang="ru-RU" sz="1300" i="1" dirty="0">
                <a:solidFill>
                  <a:prstClr val="black"/>
                </a:solidFill>
                <a:latin typeface="Arial" panose="020B0604020202020204" pitchFamily="34" charset="0"/>
                <a:cs typeface="Arial" panose="020B0604020202020204" pitchFamily="34" charset="0"/>
              </a:rPr>
              <a:t> </a:t>
            </a:r>
            <a:r>
              <a:rPr lang="ru-RU" sz="1300" i="1" dirty="0" smtClean="0">
                <a:solidFill>
                  <a:prstClr val="black"/>
                </a:solidFill>
                <a:latin typeface="Arial" panose="020B0604020202020204" pitchFamily="34" charset="0"/>
                <a:cs typeface="Arial" panose="020B0604020202020204" pitchFamily="34" charset="0"/>
              </a:rPr>
              <a:t>четвертый </a:t>
            </a:r>
            <a:r>
              <a:rPr lang="ru-RU" sz="1300" i="1" dirty="0">
                <a:solidFill>
                  <a:prstClr val="black"/>
                </a:solidFill>
                <a:latin typeface="Arial" panose="020B0604020202020204" pitchFamily="34" charset="0"/>
                <a:cs typeface="Arial" panose="020B0604020202020204" pitchFamily="34" charset="0"/>
              </a:rPr>
              <a:t>вторник месяца с 15.00 до 17.00 </a:t>
            </a:r>
            <a:r>
              <a:rPr lang="ru-RU" sz="1300" i="1" dirty="0" smtClean="0">
                <a:solidFill>
                  <a:prstClr val="black"/>
                </a:solidFill>
                <a:latin typeface="Arial" panose="020B0604020202020204" pitchFamily="34" charset="0"/>
                <a:cs typeface="Arial" panose="020B0604020202020204" pitchFamily="34" charset="0"/>
              </a:rPr>
              <a:t>часов</a:t>
            </a:r>
          </a:p>
          <a:p>
            <a:pPr algn="just"/>
            <a:endParaRPr lang="ru-RU" sz="400" i="1" dirty="0" smtClean="0">
              <a:solidFill>
                <a:prstClr val="black"/>
              </a:solidFill>
              <a:latin typeface="Arial" panose="020B0604020202020204" pitchFamily="34" charset="0"/>
              <a:cs typeface="Arial" panose="020B0604020202020204" pitchFamily="34" charset="0"/>
            </a:endParaRPr>
          </a:p>
          <a:p>
            <a:pPr lvl="0" algn="just"/>
            <a:r>
              <a:rPr lang="ru-RU" sz="1300" dirty="0" smtClean="0">
                <a:solidFill>
                  <a:prstClr val="black"/>
                </a:solidFill>
                <a:latin typeface="Arial" panose="020B0604020202020204" pitchFamily="34" charset="0"/>
                <a:cs typeface="Arial" panose="020B0604020202020204" pitchFamily="34" charset="0"/>
              </a:rPr>
              <a:t> 6. Т.К. Щербаткина </a:t>
            </a:r>
            <a:r>
              <a:rPr lang="ru-RU" sz="1300" dirty="0">
                <a:solidFill>
                  <a:prstClr val="black"/>
                </a:solidFill>
                <a:latin typeface="Arial" panose="020B0604020202020204" pitchFamily="34" charset="0"/>
                <a:cs typeface="Arial" panose="020B0604020202020204" pitchFamily="34" charset="0"/>
              </a:rPr>
              <a:t>- заместитель министра финансов Чувашской Республики</a:t>
            </a:r>
          </a:p>
          <a:p>
            <a:pPr lvl="0" algn="just"/>
            <a:r>
              <a:rPr lang="ru-RU" sz="1300" i="1" dirty="0">
                <a:solidFill>
                  <a:prstClr val="black"/>
                </a:solidFill>
                <a:latin typeface="Arial" panose="020B0604020202020204" pitchFamily="34" charset="0"/>
                <a:cs typeface="Arial" panose="020B0604020202020204" pitchFamily="34" charset="0"/>
              </a:rPr>
              <a:t> </a:t>
            </a:r>
            <a:r>
              <a:rPr lang="ru-RU" sz="1300" i="1" dirty="0" smtClean="0">
                <a:solidFill>
                  <a:prstClr val="black"/>
                </a:solidFill>
                <a:latin typeface="Arial" panose="020B0604020202020204" pitchFamily="34" charset="0"/>
                <a:cs typeface="Arial" panose="020B0604020202020204" pitchFamily="34" charset="0"/>
              </a:rPr>
              <a:t>последняя пятница </a:t>
            </a:r>
            <a:r>
              <a:rPr lang="ru-RU" sz="1300" i="1" dirty="0">
                <a:solidFill>
                  <a:prstClr val="black"/>
                </a:solidFill>
                <a:latin typeface="Arial" panose="020B0604020202020204" pitchFamily="34" charset="0"/>
                <a:cs typeface="Arial" panose="020B0604020202020204" pitchFamily="34" charset="0"/>
              </a:rPr>
              <a:t>месяца с 15.00 до 17.00 </a:t>
            </a:r>
            <a:r>
              <a:rPr lang="ru-RU" sz="1300" i="1" dirty="0" smtClean="0">
                <a:solidFill>
                  <a:prstClr val="black"/>
                </a:solidFill>
                <a:latin typeface="Arial" panose="020B0604020202020204" pitchFamily="34" charset="0"/>
                <a:cs typeface="Arial" panose="020B0604020202020204" pitchFamily="34" charset="0"/>
              </a:rPr>
              <a:t>часов</a:t>
            </a:r>
            <a:endParaRPr lang="ru-RU" sz="1300" i="1" dirty="0">
              <a:solidFill>
                <a:prstClr val="black"/>
              </a:solidFill>
              <a:latin typeface="Arial" panose="020B0604020202020204" pitchFamily="34" charset="0"/>
              <a:cs typeface="Arial" panose="020B0604020202020204" pitchFamily="34" charset="0"/>
            </a:endParaRPr>
          </a:p>
        </p:txBody>
      </p:sp>
      <p:sp>
        <p:nvSpPr>
          <p:cNvPr id="6" name="Прямоугольник 5"/>
          <p:cNvSpPr/>
          <p:nvPr/>
        </p:nvSpPr>
        <p:spPr>
          <a:xfrm>
            <a:off x="5837127" y="5656790"/>
            <a:ext cx="2228495" cy="292388"/>
          </a:xfrm>
          <a:prstGeom prst="rect">
            <a:avLst/>
          </a:prstGeom>
        </p:spPr>
        <p:txBody>
          <a:bodyPr wrap="none">
            <a:spAutoFit/>
          </a:bodyPr>
          <a:lstStyle/>
          <a:p>
            <a:r>
              <a:rPr lang="en-US" sz="1300" dirty="0">
                <a:solidFill>
                  <a:srgbClr val="3333FF"/>
                </a:solidFill>
              </a:rPr>
              <a:t>https://vk.com/id516657844</a:t>
            </a:r>
            <a:endParaRPr lang="ru-RU" sz="1300" dirty="0">
              <a:solidFill>
                <a:srgbClr val="3333FF"/>
              </a:solidFill>
            </a:endParaRPr>
          </a:p>
        </p:txBody>
      </p:sp>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104" t="24884" r="25426" b="21090"/>
          <a:stretch/>
        </p:blipFill>
        <p:spPr bwMode="auto">
          <a:xfrm>
            <a:off x="5292080" y="5589240"/>
            <a:ext cx="383515" cy="427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T:\Сектор финансирования\Льготы\2\color-odnoklassniki-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2176" y="6100685"/>
            <a:ext cx="683322" cy="510704"/>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5837127" y="6182794"/>
            <a:ext cx="2868542" cy="292388"/>
          </a:xfrm>
          <a:prstGeom prst="rect">
            <a:avLst/>
          </a:prstGeom>
        </p:spPr>
        <p:txBody>
          <a:bodyPr wrap="none">
            <a:spAutoFit/>
          </a:bodyPr>
          <a:lstStyle/>
          <a:p>
            <a:r>
              <a:rPr lang="en-US" sz="1300" dirty="0">
                <a:solidFill>
                  <a:srgbClr val="3333FF"/>
                </a:solidFill>
              </a:rPr>
              <a:t>https://ok.ru/group/60503534076116</a:t>
            </a:r>
            <a:endParaRPr lang="ru-RU" sz="1300" dirty="0">
              <a:solidFill>
                <a:srgbClr val="3333FF"/>
              </a:solidFill>
            </a:endParaRPr>
          </a:p>
        </p:txBody>
      </p:sp>
    </p:spTree>
    <p:extLst>
      <p:ext uri="{BB962C8B-B14F-4D97-AF65-F5344CB8AC3E}">
        <p14:creationId xmlns:p14="http://schemas.microsoft.com/office/powerpoint/2010/main" val="7120982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kredi_politi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808" y="3177344"/>
            <a:ext cx="2593130" cy="19442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Номер слайда 2"/>
          <p:cNvSpPr>
            <a:spLocks noGrp="1"/>
          </p:cNvSpPr>
          <p:nvPr>
            <p:ph type="sldNum" sz="quarter" idx="12"/>
          </p:nvPr>
        </p:nvSpPr>
        <p:spPr/>
        <p:txBody>
          <a:bodyPr/>
          <a:lstStyle/>
          <a:p>
            <a:pPr>
              <a:defRPr/>
            </a:pPr>
            <a:fld id="{5134FBE4-DC40-4A96-AB83-42E61AAB2036}" type="slidenum">
              <a:rPr lang="ru-RU" smtClean="0"/>
              <a:pPr>
                <a:defRPr/>
              </a:pPr>
              <a:t>9</a:t>
            </a:fld>
            <a:endParaRPr lang="ru-RU" dirty="0"/>
          </a:p>
        </p:txBody>
      </p:sp>
      <p:sp>
        <p:nvSpPr>
          <p:cNvPr id="5" name="Скругленный прямоугольник 4"/>
          <p:cNvSpPr/>
          <p:nvPr/>
        </p:nvSpPr>
        <p:spPr>
          <a:xfrm>
            <a:off x="179512" y="908720"/>
            <a:ext cx="6192688" cy="1728192"/>
          </a:xfrm>
          <a:prstGeom prst="roundRect">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just"/>
            <a:r>
              <a:rPr lang="ru-RU" sz="1500" dirty="0" smtClean="0">
                <a:solidFill>
                  <a:prstClr val="black"/>
                </a:solidFill>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Замедление темпов </a:t>
            </a:r>
            <a:r>
              <a:rPr lang="ru-RU" sz="1400" dirty="0">
                <a:latin typeface="Times New Roman" panose="02020603050405020304" pitchFamily="18" charset="0"/>
                <a:cs typeface="Times New Roman" panose="02020603050405020304" pitchFamily="18" charset="0"/>
              </a:rPr>
              <a:t>социально-экономического </a:t>
            </a:r>
            <a:r>
              <a:rPr lang="ru-RU" sz="1400" dirty="0" smtClean="0">
                <a:latin typeface="Times New Roman" panose="02020603050405020304" pitchFamily="18" charset="0"/>
                <a:cs typeface="Times New Roman" panose="02020603050405020304" pitchFamily="18" charset="0"/>
              </a:rPr>
              <a:t>развития приводят </a:t>
            </a:r>
            <a:r>
              <a:rPr lang="ru-RU" sz="1400" dirty="0">
                <a:latin typeface="Times New Roman" panose="02020603050405020304" pitchFamily="18" charset="0"/>
                <a:cs typeface="Times New Roman" panose="02020603050405020304" pitchFamily="18" charset="0"/>
              </a:rPr>
              <a:t>к сокращению </a:t>
            </a:r>
            <a:r>
              <a:rPr lang="ru-RU" sz="1400" dirty="0" smtClean="0">
                <a:latin typeface="Times New Roman" panose="02020603050405020304" pitchFamily="18" charset="0"/>
                <a:cs typeface="Times New Roman" panose="02020603050405020304" pitchFamily="18" charset="0"/>
              </a:rPr>
              <a:t>темпов поступлений собственных </a:t>
            </a:r>
            <a:r>
              <a:rPr lang="ru-RU" sz="1400" dirty="0">
                <a:latin typeface="Times New Roman" panose="02020603050405020304" pitchFamily="18" charset="0"/>
                <a:cs typeface="Times New Roman" panose="02020603050405020304" pitchFamily="18" charset="0"/>
              </a:rPr>
              <a:t>доходов в консолидированный бюджет </a:t>
            </a:r>
            <a:r>
              <a:rPr lang="ru-RU" sz="1400" dirty="0" smtClean="0">
                <a:latin typeface="Times New Roman" panose="02020603050405020304" pitchFamily="18" charset="0"/>
                <a:cs typeface="Times New Roman" panose="02020603050405020304" pitchFamily="18" charset="0"/>
              </a:rPr>
              <a:t>республики</a:t>
            </a:r>
            <a:r>
              <a:rPr lang="ru-RU" sz="1400" dirty="0">
                <a:latin typeface="Times New Roman" panose="02020603050405020304" pitchFamily="18" charset="0"/>
                <a:cs typeface="Times New Roman" panose="02020603050405020304" pitchFamily="18" charset="0"/>
              </a:rPr>
              <a:t>, повышению прогнозируемого уровня инфляции, ухудшению условий для заимствований, увеличению государственного и муниципального </a:t>
            </a:r>
            <a:r>
              <a:rPr lang="ru-RU" sz="1400" dirty="0" smtClean="0">
                <a:latin typeface="Times New Roman" panose="02020603050405020304" pitchFamily="18" charset="0"/>
                <a:cs typeface="Times New Roman" panose="02020603050405020304" pitchFamily="18" charset="0"/>
              </a:rPr>
              <a:t>долга.</a:t>
            </a:r>
          </a:p>
          <a:p>
            <a:pPr algn="just"/>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      Снижение </a:t>
            </a:r>
            <a:r>
              <a:rPr lang="ru-RU" sz="1400" dirty="0">
                <a:latin typeface="Times New Roman" panose="02020603050405020304" pitchFamily="18" charset="0"/>
                <a:cs typeface="Times New Roman" panose="02020603050405020304" pitchFamily="18" charset="0"/>
              </a:rPr>
              <a:t>доходной базы консолидированного бюджета р</a:t>
            </a:r>
            <a:r>
              <a:rPr lang="ru-RU" sz="1400" dirty="0" smtClean="0">
                <a:latin typeface="Times New Roman" panose="02020603050405020304" pitchFamily="18" charset="0"/>
                <a:cs typeface="Times New Roman" panose="02020603050405020304" pitchFamily="18" charset="0"/>
              </a:rPr>
              <a:t>еспублики </a:t>
            </a:r>
            <a:r>
              <a:rPr lang="ru-RU" sz="1400" dirty="0">
                <a:latin typeface="Times New Roman" panose="02020603050405020304" pitchFamily="18" charset="0"/>
                <a:cs typeface="Times New Roman" panose="02020603050405020304" pitchFamily="18" charset="0"/>
              </a:rPr>
              <a:t>влечет риски невыполнения плановых расходных обязательств.  </a:t>
            </a:r>
          </a:p>
        </p:txBody>
      </p:sp>
      <p:sp>
        <p:nvSpPr>
          <p:cNvPr id="6" name="Скругленный прямоугольник 5"/>
          <p:cNvSpPr/>
          <p:nvPr/>
        </p:nvSpPr>
        <p:spPr>
          <a:xfrm>
            <a:off x="2987824" y="2925317"/>
            <a:ext cx="5985048" cy="2448271"/>
          </a:xfrm>
          <a:prstGeom prst="roundRect">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just"/>
            <a:r>
              <a:rPr lang="ru-RU" sz="1400" dirty="0" smtClean="0">
                <a:latin typeface="Times New Roman" panose="02020603050405020304" pitchFamily="18" charset="0"/>
                <a:cs typeface="Times New Roman" panose="02020603050405020304" pitchFamily="18" charset="0"/>
              </a:rPr>
              <a:t>         В </a:t>
            </a:r>
            <a:r>
              <a:rPr lang="ru-RU" sz="1400" dirty="0">
                <a:latin typeface="Times New Roman" panose="02020603050405020304" pitchFamily="18" charset="0"/>
                <a:cs typeface="Times New Roman" panose="02020603050405020304" pitchFamily="18" charset="0"/>
              </a:rPr>
              <a:t>результате возникновения выпадающих доходов </a:t>
            </a:r>
            <a:r>
              <a:rPr lang="ru-RU" sz="1400" dirty="0" smtClean="0">
                <a:latin typeface="Times New Roman" panose="02020603050405020304" pitchFamily="18" charset="0"/>
                <a:cs typeface="Times New Roman" panose="02020603050405020304" pitchFamily="18" charset="0"/>
              </a:rPr>
              <a:t>бюджета </a:t>
            </a:r>
            <a:r>
              <a:rPr lang="ru-RU" sz="1400" dirty="0">
                <a:latin typeface="Times New Roman" panose="02020603050405020304" pitchFamily="18" charset="0"/>
                <a:cs typeface="Times New Roman" panose="02020603050405020304" pitchFamily="18" charset="0"/>
              </a:rPr>
              <a:t>в связи с замедлением темпов экономического развития и сохранения при этом обязанности по выполнению социальных расходов в необходимом </a:t>
            </a:r>
            <a:r>
              <a:rPr lang="ru-RU" sz="1400" dirty="0" smtClean="0">
                <a:latin typeface="Times New Roman" panose="02020603050405020304" pitchFamily="18" charset="0"/>
                <a:cs typeface="Times New Roman" panose="02020603050405020304" pitchFamily="18" charset="0"/>
              </a:rPr>
              <a:t>объеме, возникает риск увеличения долговой нагрузки на бюджет. </a:t>
            </a:r>
            <a:r>
              <a:rPr lang="ru-RU" sz="1400" dirty="0">
                <a:latin typeface="Times New Roman" panose="02020603050405020304" pitchFamily="18" charset="0"/>
                <a:cs typeface="Times New Roman" panose="02020603050405020304" pitchFamily="18" charset="0"/>
              </a:rPr>
              <a:t>В случае наступления </a:t>
            </a:r>
            <a:r>
              <a:rPr lang="ru-RU" sz="1400" dirty="0" smtClean="0">
                <a:latin typeface="Times New Roman" panose="02020603050405020304" pitchFamily="18" charset="0"/>
                <a:cs typeface="Times New Roman" panose="02020603050405020304" pitchFamily="18" charset="0"/>
              </a:rPr>
              <a:t>такого </a:t>
            </a:r>
            <a:r>
              <a:rPr lang="ru-RU" sz="1400" dirty="0">
                <a:latin typeface="Times New Roman" panose="02020603050405020304" pitchFamily="18" charset="0"/>
                <a:cs typeface="Times New Roman" panose="02020603050405020304" pitchFamily="18" charset="0"/>
              </a:rPr>
              <a:t>риска потребуется привлечение рыночных заимствований</a:t>
            </a:r>
            <a:r>
              <a:rPr lang="ru-RU" sz="1400" dirty="0" smtClean="0">
                <a:latin typeface="Times New Roman" panose="02020603050405020304" pitchFamily="18" charset="0"/>
                <a:cs typeface="Times New Roman" panose="02020603050405020304" pitchFamily="18" charset="0"/>
              </a:rPr>
              <a:t>.</a:t>
            </a:r>
          </a:p>
          <a:p>
            <a:pPr algn="just"/>
            <a:r>
              <a:rPr lang="ru-RU" sz="1400" dirty="0" smtClean="0">
                <a:latin typeface="Times New Roman" panose="02020603050405020304" pitchFamily="18" charset="0"/>
                <a:cs typeface="Times New Roman" panose="02020603050405020304" pitchFamily="18" charset="0"/>
              </a:rPr>
              <a:t>         Для </a:t>
            </a:r>
            <a:r>
              <a:rPr lang="ru-RU" sz="1400" dirty="0">
                <a:latin typeface="Times New Roman" panose="02020603050405020304" pitchFamily="18" charset="0"/>
                <a:cs typeface="Times New Roman" panose="02020603050405020304" pitchFamily="18" charset="0"/>
              </a:rPr>
              <a:t>обеспечения сбалансированности и устойчивости консолидированного бюджета республики, </a:t>
            </a:r>
            <a:r>
              <a:rPr lang="ru-RU" sz="1400" dirty="0" smtClean="0">
                <a:latin typeface="Times New Roman" panose="02020603050405020304" pitchFamily="18" charset="0"/>
                <a:cs typeface="Times New Roman" panose="02020603050405020304" pitchFamily="18" charset="0"/>
              </a:rPr>
              <a:t>необходимо </a:t>
            </a:r>
            <a:r>
              <a:rPr lang="ru-RU" sz="1400" dirty="0">
                <a:latin typeface="Times New Roman" panose="02020603050405020304" pitchFamily="18" charset="0"/>
                <a:cs typeface="Times New Roman" panose="02020603050405020304" pitchFamily="18" charset="0"/>
              </a:rPr>
              <a:t>эффективное управление государственным долгом Чувашской Республики</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sp>
        <p:nvSpPr>
          <p:cNvPr id="7" name="Скругленный прямоугольник 6"/>
          <p:cNvSpPr/>
          <p:nvPr/>
        </p:nvSpPr>
        <p:spPr>
          <a:xfrm>
            <a:off x="179512" y="5661248"/>
            <a:ext cx="5904656" cy="936104"/>
          </a:xfrm>
          <a:prstGeom prst="roundRect">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just"/>
            <a:r>
              <a:rPr lang="ru-RU" sz="1500" b="1" dirty="0" smtClean="0">
                <a:solidFill>
                  <a:prstClr val="black"/>
                </a:solidFill>
                <a:latin typeface="Times New Roman" panose="02020603050405020304" pitchFamily="18" charset="0"/>
                <a:cs typeface="Times New Roman" panose="02020603050405020304" pitchFamily="18" charset="0"/>
              </a:rPr>
              <a:t>     </a:t>
            </a:r>
            <a:r>
              <a:rPr lang="ru-RU" sz="1400" dirty="0" smtClean="0">
                <a:solidFill>
                  <a:prstClr val="black"/>
                </a:solidFill>
                <a:latin typeface="Times New Roman" panose="02020603050405020304" pitchFamily="18" charset="0"/>
                <a:cs typeface="Times New Roman" panose="02020603050405020304" pitchFamily="18" charset="0"/>
              </a:rPr>
              <a:t>Проведение </a:t>
            </a:r>
            <a:r>
              <a:rPr lang="ru-RU" sz="1400" dirty="0">
                <a:solidFill>
                  <a:prstClr val="black"/>
                </a:solidFill>
                <a:latin typeface="Times New Roman" panose="02020603050405020304" pitchFamily="18" charset="0"/>
                <a:cs typeface="Times New Roman" panose="02020603050405020304" pitchFamily="18" charset="0"/>
              </a:rPr>
              <a:t>предсказуемой и ответственной бюджетной политики является важнейшей предпосылкой для обеспечения макроэкономической </a:t>
            </a:r>
            <a:r>
              <a:rPr lang="ru-RU" sz="1400" dirty="0" smtClean="0">
                <a:solidFill>
                  <a:prstClr val="black"/>
                </a:solidFill>
                <a:latin typeface="Times New Roman" panose="02020603050405020304" pitchFamily="18" charset="0"/>
                <a:cs typeface="Times New Roman" panose="02020603050405020304" pitchFamily="18" charset="0"/>
              </a:rPr>
              <a:t>стабильности.</a:t>
            </a:r>
          </a:p>
        </p:txBody>
      </p:sp>
      <p:pic>
        <p:nvPicPr>
          <p:cNvPr id="1027" name="Picture 3" descr="E:\11e809349eb14856577a0116ad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7916" y="843136"/>
            <a:ext cx="2332230" cy="18657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Заголовок 1"/>
          <p:cNvSpPr txBox="1">
            <a:spLocks/>
          </p:cNvSpPr>
          <p:nvPr/>
        </p:nvSpPr>
        <p:spPr>
          <a:xfrm>
            <a:off x="259729" y="-13063"/>
            <a:ext cx="6976567"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2000" dirty="0">
                <a:solidFill>
                  <a:schemeClr val="tx1"/>
                </a:solidFill>
                <a:effectLst/>
                <a:latin typeface="Times New Roman" panose="02020603050405020304" pitchFamily="18" charset="0"/>
                <a:cs typeface="Times New Roman" panose="02020603050405020304" pitchFamily="18" charset="0"/>
              </a:rPr>
              <a:t>Риски и проблемы в сфере бюджетной политики Чувашской Республики</a:t>
            </a:r>
          </a:p>
        </p:txBody>
      </p:sp>
      <p:cxnSp>
        <p:nvCxnSpPr>
          <p:cNvPr id="10" name="Прямая соединительная линия 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1620318598"/>
      </p:ext>
    </p:extLst>
  </p:cSld>
  <p:clrMapOvr>
    <a:masterClrMapping/>
  </p:clrMapOvr>
  <p:timing>
    <p:tnLst>
      <p:par>
        <p:cTn id="1" dur="indefinite" restart="never" nodeType="tmRoot"/>
      </p:par>
    </p:tn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14389</TotalTime>
  <Words>13658</Words>
  <Application>Microsoft Office PowerPoint</Application>
  <PresentationFormat>Экран (4:3)</PresentationFormat>
  <Paragraphs>3762</Paragraphs>
  <Slides>89</Slides>
  <Notes>63</Notes>
  <HiddenSlides>0</HiddenSlides>
  <MMClips>0</MMClips>
  <ScaleCrop>false</ScaleCrop>
  <HeadingPairs>
    <vt:vector size="4" baseType="variant">
      <vt:variant>
        <vt:lpstr>Тема</vt:lpstr>
      </vt:variant>
      <vt:variant>
        <vt:i4>1</vt:i4>
      </vt:variant>
      <vt:variant>
        <vt:lpstr>Заголовки слайдов</vt:lpstr>
      </vt:variant>
      <vt:variant>
        <vt:i4>89</vt:i4>
      </vt:variant>
    </vt:vector>
  </HeadingPairs>
  <TitlesOfParts>
    <vt:vector size="90" baseType="lpstr">
      <vt:lpstr>Воздушный поток</vt:lpstr>
      <vt:lpstr>Бюджет для граждан</vt:lpstr>
      <vt:lpstr>Чувашская Республика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dc:title>
  <dc:creator>ОМ</dc:creator>
  <cp:lastModifiedBy>Смирнов Игорь Николаевич</cp:lastModifiedBy>
  <cp:revision>2871</cp:revision>
  <cp:lastPrinted>2021-04-21T14:26:58Z</cp:lastPrinted>
  <dcterms:created xsi:type="dcterms:W3CDTF">2011-09-23T06:24:52Z</dcterms:created>
  <dcterms:modified xsi:type="dcterms:W3CDTF">2022-04-26T13:59:35Z</dcterms:modified>
</cp:coreProperties>
</file>