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21.xml" ContentType="application/vnd.openxmlformats-officedocument.presentationml.notesSlide+xml"/>
  <Override PartName="/ppt/charts/chart24.xml" ContentType="application/vnd.openxmlformats-officedocument.drawingml.chart+xml"/>
  <Override PartName="/ppt/drawings/drawing6.xml" ContentType="application/vnd.openxmlformats-officedocument.drawingml.chartshapes+xml"/>
  <Override PartName="/ppt/charts/chart25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drawings/drawing7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29.xml" ContentType="application/vnd.openxmlformats-officedocument.drawingml.chart+xml"/>
  <Override PartName="/ppt/drawings/drawing8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30.xml" ContentType="application/vnd.openxmlformats-officedocument.drawingml.chart+xml"/>
  <Override PartName="/ppt/notesSlides/notesSlide27.xml" ContentType="application/vnd.openxmlformats-officedocument.presentationml.notesSlide+xml"/>
  <Override PartName="/ppt/charts/chart31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32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33.xml" ContentType="application/vnd.openxmlformats-officedocument.drawingml.chart+xml"/>
  <Override PartName="/ppt/notesSlides/notesSlide32.xml" ContentType="application/vnd.openxmlformats-officedocument.presentationml.notesSlide+xml"/>
  <Override PartName="/ppt/charts/chart34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35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36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37.xml" ContentType="application/vnd.openxmlformats-officedocument.drawingml.chart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38.xml" ContentType="application/vnd.openxmlformats-officedocument.drawingml.chart+xml"/>
  <Override PartName="/ppt/notesSlides/notesSlide41.xml" ContentType="application/vnd.openxmlformats-officedocument.presentationml.notesSlide+xml"/>
  <Override PartName="/ppt/charts/chart39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40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41.xml" ContentType="application/vnd.openxmlformats-officedocument.drawingml.chart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42.xml" ContentType="application/vnd.openxmlformats-officedocument.drawingml.chart+xml"/>
  <Override PartName="/ppt/drawings/drawing9.xml" ContentType="application/vnd.openxmlformats-officedocument.drawingml.chartshapes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45.xml" ContentType="application/vnd.openxmlformats-officedocument.drawingml.chart+xml"/>
  <Override PartName="/ppt/notesSlides/notesSlide52.xml" ContentType="application/vnd.openxmlformats-officedocument.presentationml.notesSlide+xml"/>
  <Override PartName="/ppt/charts/chart46.xml" ContentType="application/vnd.openxmlformats-officedocument.drawingml.chart+xml"/>
  <Override PartName="/ppt/notesSlides/notesSlide53.xml" ContentType="application/vnd.openxmlformats-officedocument.presentationml.notesSlide+xml"/>
  <Override PartName="/ppt/charts/chart47.xml" ContentType="application/vnd.openxmlformats-officedocument.drawingml.chart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48.xml" ContentType="application/vnd.openxmlformats-officedocument.drawingml.chart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harts/chart49.xml" ContentType="application/vnd.openxmlformats-officedocument.drawingml.chart+xml"/>
  <Override PartName="/ppt/notesSlides/notesSlide58.xml" ContentType="application/vnd.openxmlformats-officedocument.presentationml.notesSlide+xml"/>
  <Override PartName="/ppt/charts/chart50.xml" ContentType="application/vnd.openxmlformats-officedocument.drawingml.chart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91"/>
  </p:notesMasterIdLst>
  <p:handoutMasterIdLst>
    <p:handoutMasterId r:id="rId92"/>
  </p:handoutMasterIdLst>
  <p:sldIdLst>
    <p:sldId id="611" r:id="rId2"/>
    <p:sldId id="1180" r:id="rId3"/>
    <p:sldId id="437" r:id="rId4"/>
    <p:sldId id="438" r:id="rId5"/>
    <p:sldId id="649" r:id="rId6"/>
    <p:sldId id="442" r:id="rId7"/>
    <p:sldId id="397" r:id="rId8"/>
    <p:sldId id="396" r:id="rId9"/>
    <p:sldId id="1210" r:id="rId10"/>
    <p:sldId id="1211" r:id="rId11"/>
    <p:sldId id="1212" r:id="rId12"/>
    <p:sldId id="1213" r:id="rId13"/>
    <p:sldId id="1214" r:id="rId14"/>
    <p:sldId id="1215" r:id="rId15"/>
    <p:sldId id="1216" r:id="rId16"/>
    <p:sldId id="1224" r:id="rId17"/>
    <p:sldId id="1225" r:id="rId18"/>
    <p:sldId id="1184" r:id="rId19"/>
    <p:sldId id="1185" r:id="rId20"/>
    <p:sldId id="1186" r:id="rId21"/>
    <p:sldId id="1187" r:id="rId22"/>
    <p:sldId id="1188" r:id="rId23"/>
    <p:sldId id="1189" r:id="rId24"/>
    <p:sldId id="1217" r:id="rId25"/>
    <p:sldId id="1218" r:id="rId26"/>
    <p:sldId id="1219" r:id="rId27"/>
    <p:sldId id="1220" r:id="rId28"/>
    <p:sldId id="1241" r:id="rId29"/>
    <p:sldId id="1242" r:id="rId30"/>
    <p:sldId id="1243" r:id="rId31"/>
    <p:sldId id="1227" r:id="rId32"/>
    <p:sldId id="1226" r:id="rId33"/>
    <p:sldId id="1228" r:id="rId34"/>
    <p:sldId id="1229" r:id="rId35"/>
    <p:sldId id="1230" r:id="rId36"/>
    <p:sldId id="1260" r:id="rId37"/>
    <p:sldId id="1261" r:id="rId38"/>
    <p:sldId id="1262" r:id="rId39"/>
    <p:sldId id="1221" r:id="rId40"/>
    <p:sldId id="1222" r:id="rId41"/>
    <p:sldId id="1223" r:id="rId42"/>
    <p:sldId id="1244" r:id="rId43"/>
    <p:sldId id="1245" r:id="rId44"/>
    <p:sldId id="1246" r:id="rId45"/>
    <p:sldId id="1247" r:id="rId46"/>
    <p:sldId id="1248" r:id="rId47"/>
    <p:sldId id="1249" r:id="rId48"/>
    <p:sldId id="1250" r:id="rId49"/>
    <p:sldId id="1251" r:id="rId50"/>
    <p:sldId id="1252" r:id="rId51"/>
    <p:sldId id="1253" r:id="rId52"/>
    <p:sldId id="1254" r:id="rId53"/>
    <p:sldId id="1255" r:id="rId54"/>
    <p:sldId id="1256" r:id="rId55"/>
    <p:sldId id="1257" r:id="rId56"/>
    <p:sldId id="1258" r:id="rId57"/>
    <p:sldId id="1259" r:id="rId58"/>
    <p:sldId id="1190" r:id="rId59"/>
    <p:sldId id="1191" r:id="rId60"/>
    <p:sldId id="1192" r:id="rId61"/>
    <p:sldId id="1193" r:id="rId62"/>
    <p:sldId id="1204" r:id="rId63"/>
    <p:sldId id="1205" r:id="rId64"/>
    <p:sldId id="1206" r:id="rId65"/>
    <p:sldId id="1207" r:id="rId66"/>
    <p:sldId id="1239" r:id="rId67"/>
    <p:sldId id="1240" r:id="rId68"/>
    <p:sldId id="1194" r:id="rId69"/>
    <p:sldId id="1195" r:id="rId70"/>
    <p:sldId id="1196" r:id="rId71"/>
    <p:sldId id="1197" r:id="rId72"/>
    <p:sldId id="1198" r:id="rId73"/>
    <p:sldId id="1199" r:id="rId74"/>
    <p:sldId id="1200" r:id="rId75"/>
    <p:sldId id="1201" r:id="rId76"/>
    <p:sldId id="1202" r:id="rId77"/>
    <p:sldId id="1203" r:id="rId78"/>
    <p:sldId id="1231" r:id="rId79"/>
    <p:sldId id="1232" r:id="rId80"/>
    <p:sldId id="1233" r:id="rId81"/>
    <p:sldId id="1234" r:id="rId82"/>
    <p:sldId id="1235" r:id="rId83"/>
    <p:sldId id="1236" r:id="rId84"/>
    <p:sldId id="1237" r:id="rId85"/>
    <p:sldId id="1238" r:id="rId86"/>
    <p:sldId id="1181" r:id="rId87"/>
    <p:sldId id="1162" r:id="rId88"/>
    <p:sldId id="1182" r:id="rId89"/>
    <p:sldId id="1183" r:id="rId90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1180"/>
            <p14:sldId id="437"/>
            <p14:sldId id="438"/>
            <p14:sldId id="649"/>
            <p14:sldId id="442"/>
            <p14:sldId id="397"/>
            <p14:sldId id="396"/>
            <p14:sldId id="1210"/>
            <p14:sldId id="1211"/>
            <p14:sldId id="1212"/>
            <p14:sldId id="1213"/>
            <p14:sldId id="1214"/>
            <p14:sldId id="1215"/>
            <p14:sldId id="1216"/>
            <p14:sldId id="1224"/>
            <p14:sldId id="1225"/>
            <p14:sldId id="1184"/>
            <p14:sldId id="1185"/>
            <p14:sldId id="1186"/>
            <p14:sldId id="1187"/>
            <p14:sldId id="1188"/>
            <p14:sldId id="1189"/>
            <p14:sldId id="1217"/>
            <p14:sldId id="1218"/>
            <p14:sldId id="1219"/>
            <p14:sldId id="1220"/>
            <p14:sldId id="1241"/>
            <p14:sldId id="1242"/>
            <p14:sldId id="1243"/>
            <p14:sldId id="1227"/>
            <p14:sldId id="1226"/>
            <p14:sldId id="1228"/>
            <p14:sldId id="1229"/>
            <p14:sldId id="1230"/>
            <p14:sldId id="1260"/>
            <p14:sldId id="1261"/>
            <p14:sldId id="1262"/>
            <p14:sldId id="1221"/>
            <p14:sldId id="1222"/>
            <p14:sldId id="1223"/>
            <p14:sldId id="1244"/>
            <p14:sldId id="1245"/>
            <p14:sldId id="1246"/>
            <p14:sldId id="1247"/>
            <p14:sldId id="1248"/>
            <p14:sldId id="1249"/>
            <p14:sldId id="1250"/>
            <p14:sldId id="1251"/>
            <p14:sldId id="1252"/>
            <p14:sldId id="1253"/>
            <p14:sldId id="1254"/>
            <p14:sldId id="1255"/>
            <p14:sldId id="1256"/>
            <p14:sldId id="1257"/>
            <p14:sldId id="1258"/>
            <p14:sldId id="1259"/>
            <p14:sldId id="1190"/>
            <p14:sldId id="1191"/>
            <p14:sldId id="1192"/>
            <p14:sldId id="1193"/>
            <p14:sldId id="1204"/>
            <p14:sldId id="1205"/>
            <p14:sldId id="1206"/>
            <p14:sldId id="1207"/>
            <p14:sldId id="1239"/>
            <p14:sldId id="1240"/>
            <p14:sldId id="1194"/>
            <p14:sldId id="1195"/>
            <p14:sldId id="1196"/>
            <p14:sldId id="1197"/>
            <p14:sldId id="1198"/>
            <p14:sldId id="1199"/>
            <p14:sldId id="1200"/>
            <p14:sldId id="1201"/>
            <p14:sldId id="1202"/>
            <p14:sldId id="1203"/>
            <p14:sldId id="1231"/>
            <p14:sldId id="1232"/>
            <p14:sldId id="1233"/>
            <p14:sldId id="1234"/>
            <p14:sldId id="1235"/>
            <p14:sldId id="1236"/>
            <p14:sldId id="1237"/>
            <p14:sldId id="1238"/>
            <p14:sldId id="1181"/>
            <p14:sldId id="1162"/>
            <p14:sldId id="1182"/>
            <p14:sldId id="1183"/>
          </p14:sldIdLst>
        </p14:section>
        <p14:section name="Раздел без заголовка" id="{60EB5735-7ACC-4E21-98EB-55B00BEF2465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AE0"/>
    <a:srgbClr val="D5F6C0"/>
    <a:srgbClr val="BEF397"/>
    <a:srgbClr val="DEF6E3"/>
    <a:srgbClr val="BBEEC5"/>
    <a:srgbClr val="8DE7A0"/>
    <a:srgbClr val="E7E1F0"/>
    <a:srgbClr val="CFC0E2"/>
    <a:srgbClr val="B196D2"/>
    <a:srgbClr val="E9F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79" autoAdjust="0"/>
    <p:restoredTop sz="96390" autoAdjust="0"/>
  </p:normalViewPr>
  <p:slideViewPr>
    <p:cSldViewPr>
      <p:cViewPr>
        <p:scale>
          <a:sx n="75" d="100"/>
          <a:sy n="75" d="100"/>
        </p:scale>
        <p:origin x="-1096" y="-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1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5.xlsx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6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9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70507069049804"/>
          <c:y val="0"/>
          <c:w val="0.70511167479991865"/>
          <c:h val="0.92817018945627527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355520"/>
        <c:axId val="114882176"/>
      </c:barChart>
      <c:catAx>
        <c:axId val="13335552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4882176"/>
        <c:crosses val="autoZero"/>
        <c:auto val="1"/>
        <c:lblAlgn val="ctr"/>
        <c:lblOffset val="100"/>
        <c:noMultiLvlLbl val="0"/>
      </c:catAx>
      <c:valAx>
        <c:axId val="114882176"/>
        <c:scaling>
          <c:orientation val="minMax"/>
          <c:min val="0"/>
        </c:scaling>
        <c:delete val="0"/>
        <c:axPos val="b"/>
        <c:numFmt formatCode="#,##0" sourceLinked="1"/>
        <c:majorTickMark val="out"/>
        <c:minorTickMark val="none"/>
        <c:tickLblPos val="nextTo"/>
        <c:crossAx val="1333555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0575577070868"/>
          <c:y val="0.74047485226149201"/>
          <c:w val="0.21374716091913762"/>
          <c:h val="0.1402069250992154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356032"/>
        <c:axId val="115990528"/>
      </c:barChart>
      <c:catAx>
        <c:axId val="1333560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5990528"/>
        <c:crosses val="autoZero"/>
        <c:auto val="1"/>
        <c:lblAlgn val="ctr"/>
        <c:lblOffset val="100"/>
        <c:noMultiLvlLbl val="0"/>
      </c:catAx>
      <c:valAx>
        <c:axId val="115990528"/>
        <c:scaling>
          <c:orientation val="minMax"/>
          <c:max val="80000"/>
          <c:min val="0"/>
        </c:scaling>
        <c:delete val="0"/>
        <c:axPos val="b"/>
        <c:numFmt formatCode="#,##0.0" sourceLinked="1"/>
        <c:majorTickMark val="out"/>
        <c:minorTickMark val="none"/>
        <c:tickLblPos val="nextTo"/>
        <c:crossAx val="133356032"/>
        <c:crosses val="autoZero"/>
        <c:crossBetween val="between"/>
        <c:majorUnit val="2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49648908499068E-2"/>
          <c:y val="0.12488860494261185"/>
          <c:w val="0.13862702127092461"/>
          <c:h val="8.4717766095490823E-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425088"/>
        <c:axId val="115992256"/>
      </c:barChart>
      <c:catAx>
        <c:axId val="1344250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5992256"/>
        <c:crosses val="autoZero"/>
        <c:auto val="1"/>
        <c:lblAlgn val="ctr"/>
        <c:lblOffset val="100"/>
        <c:noMultiLvlLbl val="0"/>
      </c:catAx>
      <c:valAx>
        <c:axId val="11599225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344250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165653987529172"/>
          <c:y val="4.6858344240113294E-2"/>
          <c:w val="0.69694973232931701"/>
          <c:h val="0.9300314692187301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bg2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PowerPoint]Лист1'!$A$4:$A$13</c:f>
              <c:numCache>
                <c:formatCode>General</c:formatCode>
                <c:ptCount val="10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  <c:pt idx="3">
                  <c:v>2021</c:v>
                </c:pt>
                <c:pt idx="4">
                  <c:v>2020</c:v>
                </c:pt>
                <c:pt idx="5">
                  <c:v>2019</c:v>
                </c:pt>
                <c:pt idx="6">
                  <c:v>2018</c:v>
                </c:pt>
                <c:pt idx="7">
                  <c:v>2017</c:v>
                </c:pt>
                <c:pt idx="8">
                  <c:v>2016</c:v>
                </c:pt>
                <c:pt idx="9">
                  <c:v>2015</c:v>
                </c:pt>
              </c:numCache>
            </c:numRef>
          </c:cat>
          <c:val>
            <c:numRef>
              <c:f>'[Диаграмма в Microsoft PowerPoint]Лист1'!$B$4:$B$13</c:f>
              <c:numCache>
                <c:formatCode>#,##0</c:formatCode>
                <c:ptCount val="10"/>
                <c:pt idx="0">
                  <c:v>64287.9</c:v>
                </c:pt>
                <c:pt idx="1">
                  <c:v>62726.8</c:v>
                </c:pt>
                <c:pt idx="2">
                  <c:v>66981.100000000006</c:v>
                </c:pt>
                <c:pt idx="3">
                  <c:v>73205.7</c:v>
                </c:pt>
                <c:pt idx="4">
                  <c:v>70244</c:v>
                </c:pt>
                <c:pt idx="5">
                  <c:v>58719.3</c:v>
                </c:pt>
                <c:pt idx="6">
                  <c:v>49706</c:v>
                </c:pt>
                <c:pt idx="7">
                  <c:v>43974.8</c:v>
                </c:pt>
                <c:pt idx="8">
                  <c:v>41357.9</c:v>
                </c:pt>
                <c:pt idx="9">
                  <c:v>37122.199999999997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424064"/>
        <c:axId val="115994560"/>
      </c:barChart>
      <c:catAx>
        <c:axId val="1344240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5994560"/>
        <c:crosses val="autoZero"/>
        <c:auto val="1"/>
        <c:lblAlgn val="ctr"/>
        <c:lblOffset val="100"/>
        <c:noMultiLvlLbl val="0"/>
      </c:catAx>
      <c:valAx>
        <c:axId val="11599456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344240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939929328621903E-2"/>
          <c:y val="3.7108836471956397E-2"/>
          <c:w val="0.84923439340400475"/>
          <c:h val="0.9257823270560872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64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126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65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48</a:t>
                    </a:r>
                    <a:r>
                      <a:rPr lang="ru-RU" smtClean="0"/>
                      <a:t>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74</a:t>
                    </a:r>
                    <a:r>
                      <a:rPr lang="ru-RU" smtClean="0"/>
                      <a:t>7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76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957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69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521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PowerPoint]Лист1'!$I$2:$I$11</c:f>
              <c:numCache>
                <c:formatCode>General</c:formatCode>
                <c:ptCount val="10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  <c:pt idx="3">
                  <c:v>2021</c:v>
                </c:pt>
                <c:pt idx="4">
                  <c:v>2020</c:v>
                </c:pt>
                <c:pt idx="5">
                  <c:v>2019</c:v>
                </c:pt>
                <c:pt idx="6">
                  <c:v>2018</c:v>
                </c:pt>
                <c:pt idx="7">
                  <c:v>2017</c:v>
                </c:pt>
                <c:pt idx="8">
                  <c:v>2016</c:v>
                </c:pt>
                <c:pt idx="9">
                  <c:v>2015</c:v>
                </c:pt>
              </c:numCache>
            </c:numRef>
          </c:cat>
          <c:val>
            <c:numRef>
              <c:f>'[Диаграмма в Microsoft PowerPoint]Лист1'!$J$2:$J$11</c:f>
              <c:numCache>
                <c:formatCode>General</c:formatCode>
                <c:ptCount val="10"/>
                <c:pt idx="0">
                  <c:v>64126.400000000001</c:v>
                </c:pt>
                <c:pt idx="1">
                  <c:v>65485.9</c:v>
                </c:pt>
                <c:pt idx="2">
                  <c:v>70746.7</c:v>
                </c:pt>
                <c:pt idx="3">
                  <c:v>76957</c:v>
                </c:pt>
                <c:pt idx="4">
                  <c:v>69521</c:v>
                </c:pt>
                <c:pt idx="5" formatCode="#,##0">
                  <c:v>55183</c:v>
                </c:pt>
                <c:pt idx="6" formatCode="#,##0">
                  <c:v>48424</c:v>
                </c:pt>
                <c:pt idx="7" formatCode="#,##0">
                  <c:v>43867</c:v>
                </c:pt>
                <c:pt idx="8" formatCode="#,##0">
                  <c:v>39655</c:v>
                </c:pt>
                <c:pt idx="9" formatCode="#,##0">
                  <c:v>40008.300000000003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424576"/>
        <c:axId val="115998016"/>
      </c:barChart>
      <c:catAx>
        <c:axId val="1344245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5998016"/>
        <c:crosses val="autoZero"/>
        <c:auto val="1"/>
        <c:lblAlgn val="ctr"/>
        <c:lblOffset val="100"/>
        <c:noMultiLvlLbl val="0"/>
      </c:catAx>
      <c:valAx>
        <c:axId val="115998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424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047358741187288E-2"/>
          <c:y val="2.0645224774168285E-2"/>
          <c:w val="0.7727434990293246"/>
          <c:h val="0.90350880525320998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7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8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9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r>
                      <a:rPr lang="ru-RU" smtClean="0"/>
                      <a:t>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PowerPoint]Лист1'!$A$3:$A$12</c:f>
              <c:numCache>
                <c:formatCode>General</c:formatCode>
                <c:ptCount val="10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  <c:pt idx="3">
                  <c:v>2021</c:v>
                </c:pt>
                <c:pt idx="4">
                  <c:v>2020</c:v>
                </c:pt>
                <c:pt idx="5">
                  <c:v>2019</c:v>
                </c:pt>
                <c:pt idx="6">
                  <c:v>2018</c:v>
                </c:pt>
                <c:pt idx="7">
                  <c:v>2017</c:v>
                </c:pt>
                <c:pt idx="8">
                  <c:v>2016</c:v>
                </c:pt>
                <c:pt idx="9">
                  <c:v>2015</c:v>
                </c:pt>
              </c:numCache>
            </c:numRef>
          </c:cat>
          <c:val>
            <c:numRef>
              <c:f>'[Диаграмма в Microsoft PowerPoint]Лист1'!$B$3:$B$12</c:f>
              <c:numCache>
                <c:formatCode>#,##0</c:formatCode>
                <c:ptCount val="10"/>
                <c:pt idx="0" formatCode="General">
                  <c:v>161.59999999999854</c:v>
                </c:pt>
                <c:pt idx="1">
                  <c:v>-2759.0999999999985</c:v>
                </c:pt>
                <c:pt idx="2">
                  <c:v>-3765.6999999999971</c:v>
                </c:pt>
                <c:pt idx="3">
                  <c:v>-3751.3000000000029</c:v>
                </c:pt>
                <c:pt idx="4">
                  <c:v>720</c:v>
                </c:pt>
                <c:pt idx="5">
                  <c:v>3536.2440000000061</c:v>
                </c:pt>
                <c:pt idx="6">
                  <c:v>1281.5999999999985</c:v>
                </c:pt>
                <c:pt idx="7">
                  <c:v>107.61000000000058</c:v>
                </c:pt>
                <c:pt idx="8">
                  <c:v>1702.9000000000015</c:v>
                </c:pt>
                <c:pt idx="9">
                  <c:v>-2886.1000000000058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575104"/>
        <c:axId val="135193728"/>
      </c:barChart>
      <c:catAx>
        <c:axId val="1345751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5193728"/>
        <c:crosses val="autoZero"/>
        <c:auto val="1"/>
        <c:lblAlgn val="ctr"/>
        <c:lblOffset val="100"/>
        <c:noMultiLvlLbl val="0"/>
      </c:catAx>
      <c:valAx>
        <c:axId val="1351937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5751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5697078761933E-2"/>
          <c:y val="4.8500415502001966E-2"/>
          <c:w val="0.68858748719613894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-4.2022363176674477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9896053131339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2.210672570148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1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4007454392224825E-3"/>
                  <c:y val="-1.7685380561190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4007454392224825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01.01.2018</c:v>
                </c:pt>
                <c:pt idx="1">
                  <c:v>Расходы на обслуживание 2017 год</c:v>
                </c:pt>
                <c:pt idx="2">
                  <c:v>Госдолг на 01.01.2019</c:v>
                </c:pt>
                <c:pt idx="3">
                  <c:v>Расходы на обслуживание 2018 год</c:v>
                </c:pt>
                <c:pt idx="4">
                  <c:v>Госдолг на 01.01.2020</c:v>
                </c:pt>
                <c:pt idx="5">
                  <c:v>Расходы на обслуживание 2019 год</c:v>
                </c:pt>
                <c:pt idx="6">
                  <c:v>Госдолг на 01.01.2021</c:v>
                </c:pt>
                <c:pt idx="7">
                  <c:v>Расходы на обслуживание 2020 год</c:v>
                </c:pt>
                <c:pt idx="8">
                  <c:v>Госдолг на 01.01.2022</c:v>
                </c:pt>
                <c:pt idx="9">
                  <c:v>Расходы на обслуживание 2021 год</c:v>
                </c:pt>
                <c:pt idx="10">
                  <c:v>Госдолг на 01.01.2023</c:v>
                </c:pt>
                <c:pt idx="11">
                  <c:v>Расходы на обслуживание 2022 год</c:v>
                </c:pt>
                <c:pt idx="12">
                  <c:v>Госдолг на 01.01.2024</c:v>
                </c:pt>
                <c:pt idx="13">
                  <c:v>Расходы на обслуживание 2023 год</c:v>
                </c:pt>
                <c:pt idx="14">
                  <c:v>Госдолг на 01.01.2025</c:v>
                </c:pt>
                <c:pt idx="15">
                  <c:v>Расходы на обслуживание 2024 год</c:v>
                </c:pt>
              </c:strCache>
            </c:strRef>
          </c:cat>
          <c:val>
            <c:numRef>
              <c:f>Лист1!$B$2:$B$17</c:f>
              <c:numCache>
                <c:formatCode>#,##0</c:formatCode>
                <c:ptCount val="16"/>
                <c:pt idx="0">
                  <c:v>375</c:v>
                </c:pt>
                <c:pt idx="1">
                  <c:v>113</c:v>
                </c:pt>
                <c:pt idx="3">
                  <c:v>31.694033940000001</c:v>
                </c:pt>
                <c:pt idx="5">
                  <c:v>20.049099999999999</c:v>
                </c:pt>
                <c:pt idx="7">
                  <c:v>12.8</c:v>
                </c:pt>
                <c:pt idx="9">
                  <c:v>9.3033999999999999</c:v>
                </c:pt>
                <c:pt idx="11">
                  <c:v>553.45989999999995</c:v>
                </c:pt>
                <c:pt idx="13">
                  <c:v>707.54380000000003</c:v>
                </c:pt>
                <c:pt idx="15">
                  <c:v>724.12329999999997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05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01.01.2018</c:v>
                </c:pt>
                <c:pt idx="1">
                  <c:v>Расходы на обслуживание 2017 год</c:v>
                </c:pt>
                <c:pt idx="2">
                  <c:v>Госдолг на 01.01.2019</c:v>
                </c:pt>
                <c:pt idx="3">
                  <c:v>Расходы на обслуживание 2018 год</c:v>
                </c:pt>
                <c:pt idx="4">
                  <c:v>Госдолг на 01.01.2020</c:v>
                </c:pt>
                <c:pt idx="5">
                  <c:v>Расходы на обслуживание 2019 год</c:v>
                </c:pt>
                <c:pt idx="6">
                  <c:v>Госдолг на 01.01.2021</c:v>
                </c:pt>
                <c:pt idx="7">
                  <c:v>Расходы на обслуживание 2020 год</c:v>
                </c:pt>
                <c:pt idx="8">
                  <c:v>Госдолг на 01.01.2022</c:v>
                </c:pt>
                <c:pt idx="9">
                  <c:v>Расходы на обслуживание 2021 год</c:v>
                </c:pt>
                <c:pt idx="10">
                  <c:v>Госдолг на 01.01.2023</c:v>
                </c:pt>
                <c:pt idx="11">
                  <c:v>Расходы на обслуживание 2022 год</c:v>
                </c:pt>
                <c:pt idx="12">
                  <c:v>Госдолг на 01.01.2024</c:v>
                </c:pt>
                <c:pt idx="13">
                  <c:v>Расходы на обслуживание 2023 год</c:v>
                </c:pt>
                <c:pt idx="14">
                  <c:v>Госдолг на 01.01.2025</c:v>
                </c:pt>
                <c:pt idx="15">
                  <c:v>Расходы на обслуживание 2024 год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 formatCode="#,##0">
                  <c:v>7645.8029999999999</c:v>
                </c:pt>
                <c:pt idx="2" formatCode="#,##0">
                  <c:v>7309</c:v>
                </c:pt>
                <c:pt idx="4" formatCode="#,##0">
                  <c:v>6973.5</c:v>
                </c:pt>
                <c:pt idx="6" formatCode="#,##0">
                  <c:v>8346.1</c:v>
                </c:pt>
                <c:pt idx="8" formatCode="#,##0">
                  <c:v>7941.3418000000001</c:v>
                </c:pt>
                <c:pt idx="10" formatCode="#,##0">
                  <c:v>9298.2376999999997</c:v>
                </c:pt>
                <c:pt idx="12" formatCode="#,##0">
                  <c:v>10825.7634</c:v>
                </c:pt>
                <c:pt idx="14" formatCode="#,##0">
                  <c:v>10252.117700000001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05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01.01.2018</c:v>
                </c:pt>
                <c:pt idx="1">
                  <c:v>Расходы на обслуживание 2017 год</c:v>
                </c:pt>
                <c:pt idx="2">
                  <c:v>Госдолг на 01.01.2019</c:v>
                </c:pt>
                <c:pt idx="3">
                  <c:v>Расходы на обслуживание 2018 год</c:v>
                </c:pt>
                <c:pt idx="4">
                  <c:v>Госдолг на 01.01.2020</c:v>
                </c:pt>
                <c:pt idx="5">
                  <c:v>Расходы на обслуживание 2019 год</c:v>
                </c:pt>
                <c:pt idx="6">
                  <c:v>Госдолг на 01.01.2021</c:v>
                </c:pt>
                <c:pt idx="7">
                  <c:v>Расходы на обслуживание 2020 год</c:v>
                </c:pt>
                <c:pt idx="8">
                  <c:v>Госдолг на 01.01.2022</c:v>
                </c:pt>
                <c:pt idx="9">
                  <c:v>Расходы на обслуживание 2021 год</c:v>
                </c:pt>
                <c:pt idx="10">
                  <c:v>Госдолг на 01.01.2023</c:v>
                </c:pt>
                <c:pt idx="11">
                  <c:v>Расходы на обслуживание 2022 год</c:v>
                </c:pt>
                <c:pt idx="12">
                  <c:v>Госдолг на 01.01.2024</c:v>
                </c:pt>
                <c:pt idx="13">
                  <c:v>Расходы на обслуживание 2023 год</c:v>
                </c:pt>
                <c:pt idx="14">
                  <c:v>Госдолг на 01.01.2025</c:v>
                </c:pt>
                <c:pt idx="15">
                  <c:v>Расходы на обслуживание 2024 год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 formatCode="#,##0">
                  <c:v>100</c:v>
                </c:pt>
                <c:pt idx="2" formatCode="#,##0">
                  <c:v>100</c:v>
                </c:pt>
                <c:pt idx="4" formatCode="#,##0">
                  <c:v>76.900000000000006</c:v>
                </c:pt>
                <c:pt idx="6" formatCode="#,##0">
                  <c:v>51.7</c:v>
                </c:pt>
                <c:pt idx="8" formatCode="#,##0">
                  <c:v>26.5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layout>
                <c:manualLayout>
                  <c:x val="0"/>
                  <c:y val="-1.7036463565527252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05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01.01.2018</c:v>
                </c:pt>
                <c:pt idx="1">
                  <c:v>Расходы на обслуживание 2017 год</c:v>
                </c:pt>
                <c:pt idx="2">
                  <c:v>Госдолг на 01.01.2019</c:v>
                </c:pt>
                <c:pt idx="3">
                  <c:v>Расходы на обслуживание 2018 год</c:v>
                </c:pt>
                <c:pt idx="4">
                  <c:v>Госдолг на 01.01.2020</c:v>
                </c:pt>
                <c:pt idx="5">
                  <c:v>Расходы на обслуживание 2019 год</c:v>
                </c:pt>
                <c:pt idx="6">
                  <c:v>Госдолг на 01.01.2021</c:v>
                </c:pt>
                <c:pt idx="7">
                  <c:v>Расходы на обслуживание 2020 год</c:v>
                </c:pt>
                <c:pt idx="8">
                  <c:v>Госдолг на 01.01.2022</c:v>
                </c:pt>
                <c:pt idx="9">
                  <c:v>Расходы на обслуживание 2021 год</c:v>
                </c:pt>
                <c:pt idx="10">
                  <c:v>Госдолг на 01.01.2023</c:v>
                </c:pt>
                <c:pt idx="11">
                  <c:v>Расходы на обслуживание 2022 год</c:v>
                </c:pt>
                <c:pt idx="12">
                  <c:v>Госдолг на 01.01.2024</c:v>
                </c:pt>
                <c:pt idx="13">
                  <c:v>Расходы на обслуживание 2023 год</c:v>
                </c:pt>
                <c:pt idx="14">
                  <c:v>Госдолг на 01.01.2025</c:v>
                </c:pt>
                <c:pt idx="15">
                  <c:v>Расходы на обслуживание 2024 год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  <c:pt idx="0" formatCode="#,##0">
                  <c:v>6000</c:v>
                </c:pt>
                <c:pt idx="2" formatCode="#,##0">
                  <c:v>5500</c:v>
                </c:pt>
                <c:pt idx="4" formatCode="#,##0">
                  <c:v>3300</c:v>
                </c:pt>
                <c:pt idx="6" formatCode="#,##0">
                  <c:v>500</c:v>
                </c:pt>
                <c:pt idx="8" formatCode="#,##0">
                  <c:v>3776.9153999999999</c:v>
                </c:pt>
                <c:pt idx="10" formatCode="#,##0">
                  <c:v>5884.4182000000001</c:v>
                </c:pt>
                <c:pt idx="12" formatCode="#,##0">
                  <c:v>7114.7374</c:v>
                </c:pt>
                <c:pt idx="14" formatCode="#,##0">
                  <c:v>7526.7965999999997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01.01.2018</c:v>
                </c:pt>
                <c:pt idx="1">
                  <c:v>Расходы на обслуживание 2017 год</c:v>
                </c:pt>
                <c:pt idx="2">
                  <c:v>Госдолг на 01.01.2019</c:v>
                </c:pt>
                <c:pt idx="3">
                  <c:v>Расходы на обслуживание 2018 год</c:v>
                </c:pt>
                <c:pt idx="4">
                  <c:v>Госдолг на 01.01.2020</c:v>
                </c:pt>
                <c:pt idx="5">
                  <c:v>Расходы на обслуживание 2019 год</c:v>
                </c:pt>
                <c:pt idx="6">
                  <c:v>Госдолг на 01.01.2021</c:v>
                </c:pt>
                <c:pt idx="7">
                  <c:v>Расходы на обслуживание 2020 год</c:v>
                </c:pt>
                <c:pt idx="8">
                  <c:v>Госдолг на 01.01.2022</c:v>
                </c:pt>
                <c:pt idx="9">
                  <c:v>Расходы на обслуживание 2021 год</c:v>
                </c:pt>
                <c:pt idx="10">
                  <c:v>Госдолг на 01.01.2023</c:v>
                </c:pt>
                <c:pt idx="11">
                  <c:v>Расходы на обслуживание 2022 год</c:v>
                </c:pt>
                <c:pt idx="12">
                  <c:v>Госдолг на 01.01.2024</c:v>
                </c:pt>
                <c:pt idx="13">
                  <c:v>Расходы на обслуживание 2023 год</c:v>
                </c:pt>
                <c:pt idx="14">
                  <c:v>Госдолг на 01.01.2025</c:v>
                </c:pt>
                <c:pt idx="15">
                  <c:v>Расходы на обслуживание 2024 год</c:v>
                </c:pt>
              </c:strCache>
            </c:strRef>
          </c:cat>
          <c:val>
            <c:numRef>
              <c:f>Лист1!$F$2:$F$17</c:f>
              <c:numCache>
                <c:formatCode>General</c:formatCode>
                <c:ptCount val="1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67986688"/>
        <c:axId val="61747712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16399662894619E-2"/>
                  <c:y val="-3.0949415982083478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41192702755972E-2"/>
                  <c:y val="-3.316008855223227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07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415654223672136E-2"/>
                  <c:y val="-3.73603664355150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0621617737451994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3.5018635980562068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3670501216497679E-2"/>
                  <c:y val="-2.945712496287982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801490878444965E-3"/>
                  <c:y val="-3.072869686248119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0,7</a:t>
                    </a:r>
                    <a:r>
                      <a:rPr lang="en-US" dirty="0" smtClean="0"/>
                      <a:t>%**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01.01.2018</c:v>
                </c:pt>
                <c:pt idx="1">
                  <c:v>Расходы на обслуживание 2017 год</c:v>
                </c:pt>
                <c:pt idx="2">
                  <c:v>Госдолг на 01.01.2019</c:v>
                </c:pt>
                <c:pt idx="3">
                  <c:v>Расходы на обслуживание 2018 год</c:v>
                </c:pt>
                <c:pt idx="4">
                  <c:v>Госдолг на 01.01.2020</c:v>
                </c:pt>
                <c:pt idx="5">
                  <c:v>Расходы на обслуживание 2019 год</c:v>
                </c:pt>
                <c:pt idx="6">
                  <c:v>Госдолг на 01.01.2021</c:v>
                </c:pt>
                <c:pt idx="7">
                  <c:v>Расходы на обслуживание 2020 год</c:v>
                </c:pt>
                <c:pt idx="8">
                  <c:v>Госдолг на 01.01.2022</c:v>
                </c:pt>
                <c:pt idx="9">
                  <c:v>Расходы на обслуживание 2021 год</c:v>
                </c:pt>
                <c:pt idx="10">
                  <c:v>Госдолг на 01.01.2023</c:v>
                </c:pt>
                <c:pt idx="11">
                  <c:v>Расходы на обслуживание 2022 год</c:v>
                </c:pt>
                <c:pt idx="12">
                  <c:v>Госдолг на 01.01.2024</c:v>
                </c:pt>
                <c:pt idx="13">
                  <c:v>Расходы на обслуживание 2023 год</c:v>
                </c:pt>
                <c:pt idx="14">
                  <c:v>Госдолг на 01.01.2025</c:v>
                </c:pt>
                <c:pt idx="15">
                  <c:v>Расходы на обслуживание 2024 год</c:v>
                </c:pt>
              </c:strCache>
            </c:strRef>
          </c:cat>
          <c:val>
            <c:numRef>
              <c:f>Лист1!$H$2:$H$17</c:f>
              <c:numCache>
                <c:formatCode>#,##0</c:formatCode>
                <c:ptCount val="16"/>
                <c:pt idx="0">
                  <c:v>17250</c:v>
                </c:pt>
                <c:pt idx="1">
                  <c:v>17000</c:v>
                </c:pt>
                <c:pt idx="2">
                  <c:v>16750</c:v>
                </c:pt>
                <c:pt idx="3">
                  <c:v>16500</c:v>
                </c:pt>
                <c:pt idx="4">
                  <c:v>16250</c:v>
                </c:pt>
                <c:pt idx="5">
                  <c:v>16000</c:v>
                </c:pt>
                <c:pt idx="6">
                  <c:v>15800</c:v>
                </c:pt>
                <c:pt idx="7">
                  <c:v>15600</c:v>
                </c:pt>
                <c:pt idx="8">
                  <c:v>16000</c:v>
                </c:pt>
                <c:pt idx="9">
                  <c:v>17000</c:v>
                </c:pt>
                <c:pt idx="10">
                  <c:v>17500</c:v>
                </c:pt>
                <c:pt idx="11">
                  <c:v>18000</c:v>
                </c:pt>
                <c:pt idx="12">
                  <c:v>18000</c:v>
                </c:pt>
                <c:pt idx="13">
                  <c:v>18000</c:v>
                </c:pt>
                <c:pt idx="14">
                  <c:v>18000</c:v>
                </c:pt>
                <c:pt idx="15">
                  <c:v>18000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986688"/>
        <c:axId val="61747712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>
                <c:manualLayout>
                  <c:x val="-2.9415654223672136E-2"/>
                  <c:y val="-3.7360366435515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419381419784597E-2"/>
                  <c:y val="-3.07283487250685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01.01.2018</c:v>
                </c:pt>
                <c:pt idx="1">
                  <c:v>Расходы на обслуживание 2017 год</c:v>
                </c:pt>
                <c:pt idx="2">
                  <c:v>Госдолг на 01.01.2019</c:v>
                </c:pt>
                <c:pt idx="3">
                  <c:v>Расходы на обслуживание 2018 год</c:v>
                </c:pt>
                <c:pt idx="4">
                  <c:v>Госдолг на 01.01.2020</c:v>
                </c:pt>
                <c:pt idx="5">
                  <c:v>Расходы на обслуживание 2019 год</c:v>
                </c:pt>
                <c:pt idx="6">
                  <c:v>Госдолг на 01.01.2021</c:v>
                </c:pt>
                <c:pt idx="7">
                  <c:v>Расходы на обслуживание 2020 год</c:v>
                </c:pt>
                <c:pt idx="8">
                  <c:v>Госдолг на 01.01.2022</c:v>
                </c:pt>
                <c:pt idx="9">
                  <c:v>Расходы на обслуживание 2021 год</c:v>
                </c:pt>
                <c:pt idx="10">
                  <c:v>Госдолг на 01.01.2023</c:v>
                </c:pt>
                <c:pt idx="11">
                  <c:v>Расходы на обслуживание 2022 год</c:v>
                </c:pt>
                <c:pt idx="12">
                  <c:v>Госдолг на 01.01.2024</c:v>
                </c:pt>
                <c:pt idx="13">
                  <c:v>Расходы на обслуживание 2023 год</c:v>
                </c:pt>
                <c:pt idx="14">
                  <c:v>Госдолг на 01.01.2025</c:v>
                </c:pt>
                <c:pt idx="15">
                  <c:v>Расходы на обслуживание 2024 год</c:v>
                </c:pt>
              </c:strCache>
            </c:strRef>
          </c:cat>
          <c:val>
            <c:numRef>
              <c:f>Лист1!$G$2:$G$17</c:f>
              <c:numCache>
                <c:formatCode>0.0%</c:formatCode>
                <c:ptCount val="16"/>
                <c:pt idx="0">
                  <c:v>0.52900000000000003</c:v>
                </c:pt>
                <c:pt idx="1">
                  <c:v>0.505</c:v>
                </c:pt>
                <c:pt idx="2">
                  <c:v>0.434</c:v>
                </c:pt>
                <c:pt idx="3">
                  <c:v>0.39</c:v>
                </c:pt>
                <c:pt idx="4">
                  <c:v>0.33800000000000002</c:v>
                </c:pt>
                <c:pt idx="5">
                  <c:v>0.34</c:v>
                </c:pt>
                <c:pt idx="6">
                  <c:v>0.28399999999999997</c:v>
                </c:pt>
                <c:pt idx="7">
                  <c:v>0.3</c:v>
                </c:pt>
                <c:pt idx="8">
                  <c:v>0.34699999999999998</c:v>
                </c:pt>
                <c:pt idx="9">
                  <c:v>0.4</c:v>
                </c:pt>
                <c:pt idx="10">
                  <c:v>0.436</c:v>
                </c:pt>
                <c:pt idx="11">
                  <c:v>0.45</c:v>
                </c:pt>
                <c:pt idx="12">
                  <c:v>0.499</c:v>
                </c:pt>
                <c:pt idx="13">
                  <c:v>0.48</c:v>
                </c:pt>
                <c:pt idx="14">
                  <c:v>0.47199999999999998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987200"/>
        <c:axId val="61748288"/>
      </c:lineChart>
      <c:catAx>
        <c:axId val="167986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1747712"/>
        <c:crosses val="autoZero"/>
        <c:auto val="1"/>
        <c:lblAlgn val="ctr"/>
        <c:lblOffset val="100"/>
        <c:noMultiLvlLbl val="0"/>
      </c:catAx>
      <c:valAx>
        <c:axId val="61747712"/>
        <c:scaling>
          <c:orientation val="minMax"/>
          <c:max val="23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67986688"/>
        <c:crosses val="autoZero"/>
        <c:crossBetween val="between"/>
      </c:valAx>
      <c:valAx>
        <c:axId val="61748288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67987200"/>
        <c:crosses val="max"/>
        <c:crossBetween val="between"/>
      </c:valAx>
      <c:catAx>
        <c:axId val="1679872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748288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8.3167783055366748E-2"/>
          <c:w val="0.95416666666666672"/>
          <c:h val="0.635418228251785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29758</c:v>
                </c:pt>
                <c:pt idx="1">
                  <c:v>30613</c:v>
                </c:pt>
                <c:pt idx="2">
                  <c:v>31297</c:v>
                </c:pt>
                <c:pt idx="3">
                  <c:v>33859</c:v>
                </c:pt>
                <c:pt idx="4">
                  <c:v>34805</c:v>
                </c:pt>
                <c:pt idx="5">
                  <c:v>35966</c:v>
                </c:pt>
                <c:pt idx="6">
                  <c:v>37642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19947</c:v>
                </c:pt>
                <c:pt idx="1">
                  <c:v>28106</c:v>
                </c:pt>
                <c:pt idx="2">
                  <c:v>38947</c:v>
                </c:pt>
                <c:pt idx="3">
                  <c:v>39347</c:v>
                </c:pt>
                <c:pt idx="4">
                  <c:v>32176</c:v>
                </c:pt>
                <c:pt idx="5">
                  <c:v>26761</c:v>
                </c:pt>
                <c:pt idx="6">
                  <c:v>26646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123474432"/>
        <c:axId val="123593280"/>
      </c:barChart>
      <c:catAx>
        <c:axId val="123474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3593280"/>
        <c:crosses val="autoZero"/>
        <c:auto val="1"/>
        <c:lblAlgn val="ctr"/>
        <c:lblOffset val="100"/>
        <c:noMultiLvlLbl val="0"/>
      </c:catAx>
      <c:valAx>
        <c:axId val="123593280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23474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828782747973612"/>
          <c:y val="1.2425482963215058E-2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2024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2 </a:t>
                    </a:r>
                    <a:r>
                      <a:rPr lang="en-US" smtClean="0"/>
                      <a:t>96</a:t>
                    </a:r>
                    <a:r>
                      <a:rPr lang="ru-RU" smtClean="0"/>
                      <a:t>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1206</c:v>
                </c:pt>
                <c:pt idx="1">
                  <c:v>179</c:v>
                </c:pt>
                <c:pt idx="2">
                  <c:v>1156</c:v>
                </c:pt>
                <c:pt idx="3">
                  <c:v>2963</c:v>
                </c:pt>
                <c:pt idx="4">
                  <c:v>3468</c:v>
                </c:pt>
                <c:pt idx="5">
                  <c:v>6482</c:v>
                </c:pt>
                <c:pt idx="6">
                  <c:v>12361</c:v>
                </c:pt>
                <c:pt idx="7">
                  <c:v>9792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2023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 </a:t>
                    </a:r>
                    <a:r>
                      <a:rPr lang="en-US" smtClean="0"/>
                      <a:t>22</a:t>
                    </a:r>
                    <a:r>
                      <a:rPr lang="ru-RU" smtClean="0"/>
                      <a:t>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1222</c:v>
                </c:pt>
                <c:pt idx="1">
                  <c:v>176</c:v>
                </c:pt>
                <c:pt idx="2">
                  <c:v>1110</c:v>
                </c:pt>
                <c:pt idx="3">
                  <c:v>2820</c:v>
                </c:pt>
                <c:pt idx="4">
                  <c:v>3344</c:v>
                </c:pt>
                <c:pt idx="5">
                  <c:v>6211</c:v>
                </c:pt>
                <c:pt idx="6">
                  <c:v>11606</c:v>
                </c:pt>
                <c:pt idx="7">
                  <c:v>9442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2022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1261</c:v>
                </c:pt>
                <c:pt idx="1">
                  <c:v>174</c:v>
                </c:pt>
                <c:pt idx="2">
                  <c:v>1062</c:v>
                </c:pt>
                <c:pt idx="3">
                  <c:v>2738</c:v>
                </c:pt>
                <c:pt idx="4">
                  <c:v>3240</c:v>
                </c:pt>
                <c:pt idx="5">
                  <c:v>5972</c:v>
                </c:pt>
                <c:pt idx="6">
                  <c:v>11174</c:v>
                </c:pt>
                <c:pt idx="7">
                  <c:v>9150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2021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1713</c:v>
                </c:pt>
                <c:pt idx="1">
                  <c:v>151</c:v>
                </c:pt>
                <c:pt idx="2">
                  <c:v>1030</c:v>
                </c:pt>
                <c:pt idx="3">
                  <c:v>2699</c:v>
                </c:pt>
                <c:pt idx="4">
                  <c:v>3128</c:v>
                </c:pt>
                <c:pt idx="5">
                  <c:v>5113</c:v>
                </c:pt>
                <c:pt idx="6">
                  <c:v>11018</c:v>
                </c:pt>
                <c:pt idx="7">
                  <c:v>8967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2020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1252</c:v>
                </c:pt>
                <c:pt idx="1">
                  <c:v>80</c:v>
                </c:pt>
                <c:pt idx="2">
                  <c:v>1021</c:v>
                </c:pt>
                <c:pt idx="3">
                  <c:v>2626</c:v>
                </c:pt>
                <c:pt idx="4">
                  <c:v>2918</c:v>
                </c:pt>
                <c:pt idx="5">
                  <c:v>4460</c:v>
                </c:pt>
                <c:pt idx="6">
                  <c:v>10421</c:v>
                </c:pt>
                <c:pt idx="7">
                  <c:v>8519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7473664"/>
        <c:axId val="123596160"/>
      </c:barChart>
      <c:catAx>
        <c:axId val="474736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23596160"/>
        <c:crosses val="autoZero"/>
        <c:auto val="1"/>
        <c:lblAlgn val="ctr"/>
        <c:lblOffset val="100"/>
        <c:noMultiLvlLbl val="0"/>
      </c:catAx>
      <c:valAx>
        <c:axId val="123596160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4747366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204158865133E-2"/>
                  <c:y val="-1.005074438820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882554037592144E-2"/>
                  <c:y val="1.50761165823036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2588204158865119E-2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827</c:v>
                </c:pt>
                <c:pt idx="1">
                  <c:v>1008</c:v>
                </c:pt>
                <c:pt idx="2">
                  <c:v>1179</c:v>
                </c:pt>
                <c:pt idx="3">
                  <c:v>1367</c:v>
                </c:pt>
                <c:pt idx="4">
                  <c:v>1422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204158865119E-2"/>
                  <c:y val="1.005074438820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882554037592144E-2"/>
                  <c:y val="-1.005074438820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4411531191488391E-3"/>
                  <c:y val="-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735255198581398E-2"/>
                  <c:y val="-6.53302342219141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735255198581398E-2"/>
                  <c:y val="-5.52794898337116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1134</c:v>
                </c:pt>
                <c:pt idx="1">
                  <c:v>1094</c:v>
                </c:pt>
                <c:pt idx="2">
                  <c:v>1164</c:v>
                </c:pt>
                <c:pt idx="3">
                  <c:v>1176</c:v>
                </c:pt>
                <c:pt idx="4">
                  <c:v>1234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нефтепродукты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1470510397162798E-3"/>
                  <c:y val="1.005074438820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4411531191488391E-3"/>
                  <c:y val="2.01014887764049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2941020794325016E-3"/>
                  <c:y val="5.02537219410124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2.01014887764049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2424</c:v>
                </c:pt>
                <c:pt idx="1">
                  <c:v>3005</c:v>
                </c:pt>
                <c:pt idx="2">
                  <c:v>3599</c:v>
                </c:pt>
                <c:pt idx="3">
                  <c:v>3635</c:v>
                </c:pt>
                <c:pt idx="4">
                  <c:v>3793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7600128"/>
        <c:axId val="123599616"/>
      </c:barChart>
      <c:catAx>
        <c:axId val="4760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3599616"/>
        <c:crosses val="autoZero"/>
        <c:auto val="1"/>
        <c:lblAlgn val="ctr"/>
        <c:lblOffset val="100"/>
        <c:noMultiLvlLbl val="0"/>
      </c:catAx>
      <c:valAx>
        <c:axId val="1235996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7600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550807280541506"/>
          <c:y val="0.13250114245857084"/>
          <c:w val="0.26246256991657091"/>
          <c:h val="0.41426690237390867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5096743786144304"/>
          <c:w val="0.86740056898377582"/>
          <c:h val="0.552756515566903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33128.3753</c:v>
                </c:pt>
                <c:pt idx="1">
                  <c:v>34500.188978819999</c:v>
                </c:pt>
                <c:pt idx="2">
                  <c:v>37876.9</c:v>
                </c:pt>
                <c:pt idx="3">
                  <c:v>39217.300000000003</c:v>
                </c:pt>
                <c:pt idx="4">
                  <c:v>39398.674500000001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542080"/>
        <c:axId val="61768256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26.805061331822962</c:v>
                </c:pt>
                <c:pt idx="1">
                  <c:v>28.023872129656407</c:v>
                </c:pt>
                <c:pt idx="2">
                  <c:v>30.960356383848289</c:v>
                </c:pt>
                <c:pt idx="3">
                  <c:v>32.203399573000496</c:v>
                </c:pt>
                <c:pt idx="4">
                  <c:v>32.617496895438364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78543104"/>
        <c:axId val="61768832"/>
      </c:lineChart>
      <c:catAx>
        <c:axId val="178542080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1768256"/>
        <c:crosses val="autoZero"/>
        <c:auto val="1"/>
        <c:lblAlgn val="ctr"/>
        <c:lblOffset val="100"/>
        <c:noMultiLvlLbl val="1"/>
      </c:catAx>
      <c:valAx>
        <c:axId val="61768256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78542080"/>
        <c:crosses val="autoZero"/>
        <c:crossBetween val="between"/>
      </c:valAx>
      <c:valAx>
        <c:axId val="61768832"/>
        <c:scaling>
          <c:orientation val="minMax"/>
          <c:max val="4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78543104"/>
        <c:crosses val="max"/>
        <c:crossBetween val="between"/>
      </c:valAx>
      <c:catAx>
        <c:axId val="178543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768832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9955938055493847"/>
          <c:w val="0.90331164924085749"/>
          <c:h val="0.15359252617764693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BCB27">
                    <a:shade val="30000"/>
                    <a:satMod val="115000"/>
                  </a:srgbClr>
                </a:gs>
                <a:gs pos="13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9"/>
            <c:invertIfNegative val="0"/>
            <c:bubble3D val="0"/>
            <c:spPr>
              <a:gradFill flip="none" rotWithShape="1">
                <a:gsLst>
                  <a:gs pos="0">
                    <a:srgbClr val="F2ED13"/>
                  </a:gs>
                  <a:gs pos="21000">
                    <a:srgbClr val="FFFF00"/>
                  </a:gs>
                  <a:gs pos="100000">
                    <a:srgbClr val="F2F80C"/>
                  </a:gs>
                </a:gsLst>
                <a:lin ang="5400000" scaled="1"/>
                <a:tileRect/>
              </a:gradFill>
            </c:spPr>
          </c:dPt>
          <c:dPt>
            <c:idx val="1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85,</a:t>
                    </a:r>
                    <a:r>
                      <a:rPr lang="ru-RU" smtClean="0"/>
                      <a:t>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86,</a:t>
                    </a:r>
                    <a:r>
                      <a:rPr lang="ru-RU" smtClean="0"/>
                      <a:t>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r>
                      <a:rPr lang="ru-RU" smtClean="0"/>
                      <a:t>7,0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87,</a:t>
                    </a:r>
                    <a:r>
                      <a:rPr lang="ru-RU" smtClean="0"/>
                      <a:t>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r>
                      <a:rPr lang="ru-RU" smtClean="0"/>
                      <a:t>1,0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97,</a:t>
                    </a:r>
                    <a:r>
                      <a:rPr lang="ru-RU" smtClean="0"/>
                      <a:t>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98,</a:t>
                    </a:r>
                    <a:r>
                      <a:rPr lang="ru-RU" smtClean="0"/>
                      <a:t>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99,</a:t>
                    </a:r>
                    <a:r>
                      <a:rPr lang="ru-RU" smtClean="0"/>
                      <a:t>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100,</a:t>
                    </a:r>
                    <a:r>
                      <a:rPr lang="ru-RU" smtClean="0"/>
                      <a:t>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101,</a:t>
                    </a:r>
                    <a:r>
                      <a:rPr lang="ru-RU" smtClean="0"/>
                      <a:t>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101,</a:t>
                    </a:r>
                    <a:r>
                      <a:rPr lang="ru-RU" smtClean="0"/>
                      <a:t>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104,</a:t>
                    </a:r>
                    <a:r>
                      <a:rPr lang="ru-RU" smtClean="0"/>
                      <a:t>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105,</a:t>
                    </a:r>
                    <a:r>
                      <a:rPr lang="ru-RU" smtClean="0"/>
                      <a:t>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r>
                      <a:rPr lang="ru-RU" smtClean="0"/>
                      <a:t>3,0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Лист1!$A$9:$A$24</c:f>
              <c:strCache>
                <c:ptCount val="16"/>
                <c:pt idx="0">
                  <c:v>Республика Татарстан</c:v>
                </c:pt>
                <c:pt idx="1">
                  <c:v>Пермский край</c:v>
                </c:pt>
                <c:pt idx="2">
                  <c:v>Удмуртская Республика</c:v>
                </c:pt>
                <c:pt idx="3">
                  <c:v>Республика Башкортостан</c:v>
                </c:pt>
                <c:pt idx="4">
                  <c:v>Оренбургская область</c:v>
                </c:pt>
                <c:pt idx="5">
                  <c:v>Самарская область</c:v>
                </c:pt>
                <c:pt idx="6">
                  <c:v>Кировская область</c:v>
                </c:pt>
                <c:pt idx="7">
                  <c:v>Саратовская область</c:v>
                </c:pt>
                <c:pt idx="8">
                  <c:v>Нижегородская область</c:v>
                </c:pt>
                <c:pt idx="9">
                  <c:v>Чувашская Республика</c:v>
                </c:pt>
                <c:pt idx="10">
                  <c:v>Республика Марий Эл</c:v>
                </c:pt>
                <c:pt idx="11">
                  <c:v>Ульяновская область</c:v>
                </c:pt>
                <c:pt idx="12">
                  <c:v>Республика Мордовия</c:v>
                </c:pt>
                <c:pt idx="13">
                  <c:v>Пензенская область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85.3</c:v>
                </c:pt>
                <c:pt idx="1">
                  <c:v>86</c:v>
                </c:pt>
                <c:pt idx="2">
                  <c:v>86.8</c:v>
                </c:pt>
                <c:pt idx="3">
                  <c:v>87.6</c:v>
                </c:pt>
                <c:pt idx="4">
                  <c:v>90.8</c:v>
                </c:pt>
                <c:pt idx="5">
                  <c:v>97.6</c:v>
                </c:pt>
                <c:pt idx="6">
                  <c:v>98.4</c:v>
                </c:pt>
                <c:pt idx="7">
                  <c:v>99.6</c:v>
                </c:pt>
                <c:pt idx="8">
                  <c:v>100</c:v>
                </c:pt>
                <c:pt idx="9">
                  <c:v>100.5</c:v>
                </c:pt>
                <c:pt idx="10">
                  <c:v>101</c:v>
                </c:pt>
                <c:pt idx="11">
                  <c:v>101.3</c:v>
                </c:pt>
                <c:pt idx="12">
                  <c:v>104</c:v>
                </c:pt>
                <c:pt idx="13">
                  <c:v>105</c:v>
                </c:pt>
                <c:pt idx="14">
                  <c:v>92.8</c:v>
                </c:pt>
                <c:pt idx="15">
                  <c:v>97.9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843648"/>
        <c:axId val="61771136"/>
      </c:barChart>
      <c:catAx>
        <c:axId val="178843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61771136"/>
        <c:crosses val="autoZero"/>
        <c:auto val="1"/>
        <c:lblAlgn val="ctr"/>
        <c:lblOffset val="100"/>
        <c:noMultiLvlLbl val="0"/>
      </c:catAx>
      <c:valAx>
        <c:axId val="6177113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8843648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6960851724520351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8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23.8</c:v>
                </c:pt>
                <c:pt idx="1">
                  <c:v>76.2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3233437025515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841477599115073E-3"/>
                  <c:y val="-0.3934397246459794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39 347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0298662640821503E-3"/>
                  <c:y val="-0.3634788442309828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176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881667212624442E-2"/>
                  <c:y val="-0.292818426157777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8386352133713536E-3"/>
                  <c:y val="-0.286600099988890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2020 год (факт)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38947</c:v>
                </c:pt>
                <c:pt idx="1">
                  <c:v>40047</c:v>
                </c:pt>
                <c:pt idx="2">
                  <c:v>30792</c:v>
                </c:pt>
                <c:pt idx="3">
                  <c:v>26761</c:v>
                </c:pt>
                <c:pt idx="4">
                  <c:v>26646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80156416"/>
        <c:axId val="179616512"/>
        <c:axId val="0"/>
      </c:bar3DChart>
      <c:catAx>
        <c:axId val="18015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9616512"/>
        <c:crosses val="autoZero"/>
        <c:auto val="1"/>
        <c:lblAlgn val="ctr"/>
        <c:lblOffset val="100"/>
        <c:noMultiLvlLbl val="0"/>
      </c:catAx>
      <c:valAx>
        <c:axId val="17961651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0156416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789764100285156E-3"/>
                  <c:y val="-9.3623318339305962E-3"/>
                </c:manualLayout>
              </c:layout>
              <c:tx>
                <c:rich>
                  <a:bodyPr/>
                  <a:lstStyle/>
                  <a:p>
                    <a:pPr>
                      <a:def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1631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pPr>
                <a:noFill/>
                <a:effectLst>
                  <a:softEdge rad="63500"/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16314</c:v>
                </c:pt>
                <c:pt idx="1">
                  <c:v>10255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334138799392662E-2"/>
                  <c:y val="-2.050805724428551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14781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4.101611448857104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13817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14752</c:v>
                </c:pt>
                <c:pt idx="1">
                  <c:v>13812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488205014257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14649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15905640113955E-2"/>
                  <c:y val="-6.97277175921021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13265</c:v>
                </c:pt>
                <c:pt idx="1">
                  <c:v>12359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89E-2"/>
                  <c:y val="-2.050805724428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7618597933563E-2"/>
                  <c:y val="-2.46096686931425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9565</c:v>
                </c:pt>
                <c:pt idx="1">
                  <c:v>12180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576417435099803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69744102507118E-2"/>
                  <c:y val="-7.5195341232714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9565</c:v>
                </c:pt>
                <c:pt idx="1">
                  <c:v>13458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80156928"/>
        <c:axId val="134627328"/>
        <c:axId val="0"/>
      </c:bar3DChart>
      <c:catAx>
        <c:axId val="180156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4627328"/>
        <c:crosses val="autoZero"/>
        <c:auto val="1"/>
        <c:lblAlgn val="ctr"/>
        <c:lblOffset val="100"/>
        <c:noMultiLvlLbl val="0"/>
      </c:catAx>
      <c:valAx>
        <c:axId val="134627328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015692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invertIfNegative val="0"/>
          <c:dLbls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4096</c:v>
                </c:pt>
                <c:pt idx="1">
                  <c:v>6105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076617170712932E-3"/>
                  <c:y val="6.504768204049679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3192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183527514466121E-2"/>
                  <c:y val="-4.101611448857104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</a:t>
                    </a:r>
                    <a:r>
                      <a:rPr lang="ru-RU" smtClean="0"/>
                      <a:t>641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3957</c:v>
                </c:pt>
                <c:pt idx="1">
                  <c:v>5610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2672</c:v>
                </c:pt>
                <c:pt idx="1">
                  <c:v>2373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034114181255069E-2"/>
                  <c:y val="-4.1016114488571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637123339762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2908</c:v>
                </c:pt>
                <c:pt idx="1">
                  <c:v>2020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051208578161733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274246679525643E-2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2955</c:v>
                </c:pt>
                <c:pt idx="1">
                  <c:v>669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80350464"/>
        <c:axId val="134629056"/>
        <c:axId val="0"/>
      </c:bar3DChart>
      <c:catAx>
        <c:axId val="180350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4629056"/>
        <c:crosses val="autoZero"/>
        <c:auto val="1"/>
        <c:lblAlgn val="ctr"/>
        <c:lblOffset val="100"/>
        <c:noMultiLvlLbl val="0"/>
      </c:catAx>
      <c:valAx>
        <c:axId val="134629056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0350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4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5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</a:t>
                    </a:r>
                    <a:r>
                      <a:rPr lang="ru-RU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5</a:t>
                    </a:r>
                    <a:r>
                      <a:rPr lang="en-US" smtClean="0"/>
                      <a:t>,7</a:t>
                    </a:r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0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9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9279106890411192E-2"/>
                  <c:y val="-2.51533605200888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6351196201370171E-2"/>
                  <c:y val="1.07800116514665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6351196201370171E-2"/>
                  <c:y val="6.10867326916444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ru-RU" smtClean="0"/>
                      <a:t>4</a:t>
                    </a:r>
                    <a:r>
                      <a:rPr lang="en-US" smtClean="0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2.6000000000000002E-2</c:v>
                </c:pt>
                <c:pt idx="1">
                  <c:v>0.14899999999999999</c:v>
                </c:pt>
                <c:pt idx="2">
                  <c:v>7.4999999999999997E-2</c:v>
                </c:pt>
                <c:pt idx="3">
                  <c:v>0.25800000000000001</c:v>
                </c:pt>
                <c:pt idx="4">
                  <c:v>1.7999999999999999E-2</c:v>
                </c:pt>
                <c:pt idx="5">
                  <c:v>5.7000000000000002E-2</c:v>
                </c:pt>
                <c:pt idx="6">
                  <c:v>0.309</c:v>
                </c:pt>
                <c:pt idx="7">
                  <c:v>1.6E-2</c:v>
                </c:pt>
                <c:pt idx="8">
                  <c:v>1.0999999999999999E-2</c:v>
                </c:pt>
                <c:pt idx="9">
                  <c:v>2.5000000000000001E-2</c:v>
                </c:pt>
                <c:pt idx="10">
                  <c:v>1.4E-2</c:v>
                </c:pt>
                <c:pt idx="11">
                  <c:v>4.2000000000000003E-2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74183781468217"/>
          <c:y val="4.5705852784238207E-2"/>
          <c:w val="0.48678651601156447"/>
          <c:h val="0.64290912170907855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(7,1;2,2;2,1%) Национальная экономика (16,5;15,9;16,6%) Жилищно-коммунальное хозяйство (2,7;0,9;1,2%) Образование (29,0;28,6;28,1%)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4,3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7165693667584028E-2"/>
                  <c:y val="-3.722380740929628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4,0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96604496531645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7031479070989159E-3"/>
                  <c:y val="9.771249444940273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5,7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32,9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1072244768711362E-2"/>
                  <c:y val="-1.44012169547115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6791423416895903E-2"/>
                  <c:y val="1.11671422227888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3992852847413235E-2"/>
                  <c:y val="6.328017949495792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1983695131214497E-2"/>
                  <c:y val="6.79970514054918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5,6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(7,1;2,2;2,1%)</c:v>
                </c:pt>
                <c:pt idx="1">
                  <c:v>Национальная экономика (16,5;15,9;16,6%)</c:v>
                </c:pt>
                <c:pt idx="2">
                  <c:v>Жилищно-коммунальное хозяйство (2,7;0,9;1,2%)</c:v>
                </c:pt>
                <c:pt idx="3">
                  <c:v>Образование (29,0;28,6;28,1%)</c:v>
                </c:pt>
                <c:pt idx="4">
                  <c:v>Культура и кинематография (2,6;2,2;1,5%)</c:v>
                </c:pt>
                <c:pt idx="5">
                  <c:v>Здравоохранение (8,7;7,1;5,3%)</c:v>
                </c:pt>
                <c:pt idx="6">
                  <c:v>Социальная политика (25,3;27,9;28,5%)</c:v>
                </c:pt>
                <c:pt idx="7">
                  <c:v>Физическая культура и спорт (1,4;1,0;1,2%)</c:v>
                </c:pt>
                <c:pt idx="8">
                  <c:v>Обслуживание государственного и муниципального долга (0,9;1,0;1,0%)</c:v>
                </c:pt>
                <c:pt idx="9">
                  <c:v>Межбюджетные трансферты (3,6;1,3;1,2%)</c:v>
                </c:pt>
                <c:pt idx="10">
                  <c:v>Иные расходы (2,0;2,1;1,6%)</c:v>
                </c:pt>
                <c:pt idx="11">
                  <c:v>Условно утвержденные расходы (0,0;9,7;11,0%)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2.5731991816163077E-2</c:v>
                </c:pt>
                <c:pt idx="1">
                  <c:v>0.14339959829337059</c:v>
                </c:pt>
                <c:pt idx="2">
                  <c:v>3.9684123855385618E-2</c:v>
                </c:pt>
                <c:pt idx="3">
                  <c:v>0.27439556875171534</c:v>
                </c:pt>
                <c:pt idx="4">
                  <c:v>1.6593789765213703E-2</c:v>
                </c:pt>
                <c:pt idx="5">
                  <c:v>5.6851780234037773E-2</c:v>
                </c:pt>
                <c:pt idx="6">
                  <c:v>0.32926844482147755</c:v>
                </c:pt>
                <c:pt idx="7">
                  <c:v>9.386149854038274E-3</c:v>
                </c:pt>
                <c:pt idx="8">
                  <c:v>1.129176127148881E-2</c:v>
                </c:pt>
                <c:pt idx="9">
                  <c:v>2.2015893610120012E-2</c:v>
                </c:pt>
                <c:pt idx="10">
                  <c:v>1.5003181217096234E-2</c:v>
                </c:pt>
                <c:pt idx="11">
                  <c:v>5.6374597669602532E-2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7,</a:t>
                    </a:r>
                    <a:r>
                      <a:rPr lang="ru-RU" smtClean="0"/>
                      <a:t>0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5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5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7917649423967811E-2"/>
                  <c:y val="-4.55621587134060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5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0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4746610654535585E-2"/>
                  <c:y val="2.192742981088336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8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7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8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5.8597419033065687E-2"/>
                  <c:y val="2.463943007252140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7211646099712184E-2"/>
                  <c:y val="5.171785884738464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6.9758832182221051E-2"/>
                  <c:y val="4.223902298146527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7.0000000000000007E-2</c:v>
                </c:pt>
                <c:pt idx="1">
                  <c:v>0.155</c:v>
                </c:pt>
                <c:pt idx="2">
                  <c:v>7.5999999999999998E-2</c:v>
                </c:pt>
                <c:pt idx="3">
                  <c:v>0.25</c:v>
                </c:pt>
                <c:pt idx="4">
                  <c:v>1.9E-2</c:v>
                </c:pt>
                <c:pt idx="5">
                  <c:v>8.2000000000000003E-2</c:v>
                </c:pt>
                <c:pt idx="6">
                  <c:v>0.27800000000000002</c:v>
                </c:pt>
                <c:pt idx="7">
                  <c:v>1.7000000000000001E-2</c:v>
                </c:pt>
                <c:pt idx="8">
                  <c:v>8.0000000000000002E-3</c:v>
                </c:pt>
                <c:pt idx="9">
                  <c:v>3.3000000000000002E-2</c:v>
                </c:pt>
                <c:pt idx="10">
                  <c:v>1.2999999999999999E-2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7989169306223"/>
          <c:y val="0.11144031115500443"/>
          <c:w val="0.67352198421291654"/>
          <c:h val="0.73197578519970585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70"/>
      </c:pieChart>
      <c:spPr>
        <a:noFill/>
        <a:ln w="28754">
          <a:noFill/>
        </a:ln>
      </c:spPr>
    </c:plotArea>
    <c:plotVisOnly val="1"/>
    <c:dispBlanksAs val="zero"/>
    <c:showDLblsOverMax val="0"/>
  </c:chart>
  <c:txPr>
    <a:bodyPr/>
    <a:lstStyle/>
    <a:p>
      <a:pPr>
        <a:defRPr sz="2041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2203194716135126E-2"/>
          <c:w val="1"/>
          <c:h val="0.708096825065388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0.400231571723038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395155346753787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0.4021239839512218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840,1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7295922292918064E-3"/>
                  <c:y val="-0.364116353079866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057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7295922292918064E-3"/>
                  <c:y val="-0.356976816744967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r>
                      <a:rPr lang="ru-RU" baseline="0" dirty="0" smtClean="0"/>
                      <a:t> 648,6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0.3641163530798666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 </a:t>
                    </a:r>
                    <a:r>
                      <a:rPr lang="en-US" dirty="0" smtClean="0"/>
                      <a:t>353,7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9821.2999999999993</c:v>
                </c:pt>
                <c:pt idx="1">
                  <c:v>11935.2</c:v>
                </c:pt>
                <c:pt idx="2">
                  <c:v>10840.1</c:v>
                </c:pt>
                <c:pt idx="3">
                  <c:v>10057.6</c:v>
                </c:pt>
                <c:pt idx="4">
                  <c:v>8648.6</c:v>
                </c:pt>
                <c:pt idx="5" formatCode="#,##0.00">
                  <c:v>9353.7000000000007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776128"/>
        <c:axId val="135169152"/>
      </c:barChart>
      <c:catAx>
        <c:axId val="20177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5169152"/>
        <c:crosses val="autoZero"/>
        <c:auto val="1"/>
        <c:lblAlgn val="ctr"/>
        <c:lblOffset val="100"/>
        <c:noMultiLvlLbl val="0"/>
      </c:catAx>
      <c:valAx>
        <c:axId val="135169152"/>
        <c:scaling>
          <c:orientation val="minMax"/>
          <c:max val="12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01776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ru-RU" dirty="0"/>
              <a:t>на </a:t>
            </a:r>
            <a:r>
              <a:rPr lang="ru-RU" dirty="0" smtClean="0"/>
              <a:t>01.01.2020  </a:t>
            </a:r>
            <a:r>
              <a:rPr lang="ru-RU" dirty="0"/>
              <a:t>(за </a:t>
            </a:r>
            <a:r>
              <a:rPr lang="ru-RU" dirty="0" smtClean="0"/>
              <a:t>2019 </a:t>
            </a:r>
            <a:r>
              <a:rPr lang="ru-RU" dirty="0"/>
              <a:t>год)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87329700272479"/>
          <c:y val="0.12317080423786776"/>
          <c:w val="0.84669240084771424"/>
          <c:h val="0.525952749774941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2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4.57759519886320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465940054491506E-4"/>
                  <c:y val="-1.92268446433160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332E-3"/>
                  <c:y val="4.329004329004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8062367544656811E-3"/>
                  <c:y val="5.86631343441520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8060475325461703E-3"/>
                  <c:y val="1.7535953097206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4031183772328189E-3"/>
                  <c:y val="1.7836717006041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4031183772328189E-3"/>
                  <c:y val="1.4518865927952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4.29166565288737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"/>
                  <c:y val="4.29132772645805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8.811332260591494E-17"/>
                  <c:y val="1.1999062750374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"/>
                  <c:y val="7.999375166916058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1.258263921432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5.1808961550107724E-3"/>
                  <c:y val="2.0986392244007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4263548289433848E-2"/>
                  <c:y val="2.1457990338007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Лист1!$A$19:$A$32</c:f>
              <c:strCache>
                <c:ptCount val="14"/>
                <c:pt idx="0">
                  <c:v>Самарская обл.</c:v>
                </c:pt>
                <c:pt idx="1">
                  <c:v>Башкортостан</c:v>
                </c:pt>
                <c:pt idx="2">
                  <c:v>Оренбургская обл.</c:v>
                </c:pt>
                <c:pt idx="3">
                  <c:v>Татарстан</c:v>
                </c:pt>
                <c:pt idx="4">
                  <c:v>Нижегородская обл.</c:v>
                </c:pt>
                <c:pt idx="5">
                  <c:v>Пермский край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Чувашия</c:v>
                </c:pt>
                <c:pt idx="11">
                  <c:v>Кировская обл.</c:v>
                </c:pt>
                <c:pt idx="12">
                  <c:v>Марий Эл</c:v>
                </c:pt>
                <c:pt idx="13">
                  <c:v>Саратовская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64.400000000000006</c:v>
                </c:pt>
                <c:pt idx="1">
                  <c:v>62.4</c:v>
                </c:pt>
                <c:pt idx="2">
                  <c:v>62.1</c:v>
                </c:pt>
                <c:pt idx="3">
                  <c:v>61.1</c:v>
                </c:pt>
                <c:pt idx="4">
                  <c:v>60.9</c:v>
                </c:pt>
                <c:pt idx="5">
                  <c:v>57.2</c:v>
                </c:pt>
                <c:pt idx="6">
                  <c:v>52.2</c:v>
                </c:pt>
                <c:pt idx="7">
                  <c:v>46.4</c:v>
                </c:pt>
                <c:pt idx="8">
                  <c:v>43.9</c:v>
                </c:pt>
                <c:pt idx="9">
                  <c:v>43.2</c:v>
                </c:pt>
                <c:pt idx="10">
                  <c:v>43</c:v>
                </c:pt>
                <c:pt idx="11">
                  <c:v>42.7</c:v>
                </c:pt>
                <c:pt idx="12">
                  <c:v>42.3</c:v>
                </c:pt>
                <c:pt idx="13">
                  <c:v>40.799999999999997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3236224"/>
        <c:axId val="181811392"/>
        <c:axId val="0"/>
      </c:bar3DChart>
      <c:catAx>
        <c:axId val="213236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1811392"/>
        <c:crosses val="autoZero"/>
        <c:auto val="1"/>
        <c:lblAlgn val="ctr"/>
        <c:lblOffset val="100"/>
        <c:noMultiLvlLbl val="0"/>
      </c:catAx>
      <c:valAx>
        <c:axId val="181811392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213236224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на </a:t>
            </a:r>
            <a:r>
              <a:rPr lang="ru-RU" dirty="0" smtClean="0"/>
              <a:t>01.01.2019  </a:t>
            </a:r>
            <a:r>
              <a:rPr lang="ru-RU" dirty="0"/>
              <a:t>(за </a:t>
            </a:r>
            <a:r>
              <a:rPr lang="ru-RU" dirty="0" smtClean="0"/>
              <a:t>2018 </a:t>
            </a:r>
            <a:r>
              <a:rPr lang="ru-RU" dirty="0"/>
              <a:t>год)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0"/>
                  <c:y val="-6.98219046146574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9.2592592592592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024024024024023E-3"/>
                  <c:y val="1.5183185450378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8087070498732929E-17"/>
                  <c:y val="7.36135178205820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9.6096096096096092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8048048048048046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2012012012012012E-2"/>
                  <c:y val="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7.2072072072072073E-3"/>
                  <c:y val="2.1250435884925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9.6094204440662009E-3"/>
                  <c:y val="1.7379844681066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9.6096096096096092E-3"/>
                  <c:y val="1.73795100285325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6816816816816817E-2"/>
                  <c:y val="1.7000348707940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Нижегородская обл.</c:v>
                </c:pt>
                <c:pt idx="2">
                  <c:v>Самарская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Ульяновская обл.</c:v>
                </c:pt>
                <c:pt idx="7">
                  <c:v>Удмуртия</c:v>
                </c:pt>
                <c:pt idx="8">
                  <c:v>Мордовия</c:v>
                </c:pt>
                <c:pt idx="9">
                  <c:v>Чувашия</c:v>
                </c:pt>
                <c:pt idx="10">
                  <c:v>Пензенская обл.</c:v>
                </c:pt>
                <c:pt idx="11">
                  <c:v>Марий Эл</c:v>
                </c:pt>
                <c:pt idx="12">
                  <c:v>Саратовская обл.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60.228000000000002</c:v>
                </c:pt>
                <c:pt idx="1">
                  <c:v>58.911999999999999</c:v>
                </c:pt>
                <c:pt idx="2">
                  <c:v>57.344000000000001</c:v>
                </c:pt>
                <c:pt idx="3">
                  <c:v>57.098999999999997</c:v>
                </c:pt>
                <c:pt idx="4">
                  <c:v>55.491999999999997</c:v>
                </c:pt>
                <c:pt idx="5">
                  <c:v>52.232999999999997</c:v>
                </c:pt>
                <c:pt idx="6">
                  <c:v>47.418999999999997</c:v>
                </c:pt>
                <c:pt idx="7">
                  <c:v>44.283000000000001</c:v>
                </c:pt>
                <c:pt idx="8">
                  <c:v>40.659999999999997</c:v>
                </c:pt>
                <c:pt idx="9">
                  <c:v>40.340000000000003</c:v>
                </c:pt>
                <c:pt idx="10">
                  <c:v>39.930999999999997</c:v>
                </c:pt>
                <c:pt idx="11">
                  <c:v>39.783999999999999</c:v>
                </c:pt>
                <c:pt idx="12">
                  <c:v>38.25</c:v>
                </c:pt>
                <c:pt idx="13">
                  <c:v>35.307000000000002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3376000"/>
        <c:axId val="181812544"/>
        <c:axId val="0"/>
      </c:bar3DChart>
      <c:catAx>
        <c:axId val="213376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1812544"/>
        <c:crosses val="autoZero"/>
        <c:auto val="1"/>
        <c:lblAlgn val="ctr"/>
        <c:lblOffset val="100"/>
        <c:noMultiLvlLbl val="0"/>
      </c:catAx>
      <c:valAx>
        <c:axId val="18181254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13376000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17758801516318112"/>
                  <c:y val="0.28182007554716154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17 663,2</a:t>
                    </a:r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75,5</a:t>
                    </a:r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62056053813124"/>
                      <c:h val="0.130513276302633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3595995282700787"/>
                  <c:y val="-7.0714365070547722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5 736,0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24,5%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26469282806164"/>
                      <c:h val="0.13051327630263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17663.2</c:v>
                </c:pt>
                <c:pt idx="1">
                  <c:v>5736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4089853591905377"/>
                  <c:y val="-2.9287943096953099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2 586,2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45,0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7325604485792503"/>
                  <c:y val="0.12336763720633941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1 777,0 млн. рублей- 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31,0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0055509960456624"/>
                  <c:y val="-9.16480743033023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1 372,8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 – 24,0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2586.1999999999998</c:v>
                </c:pt>
                <c:pt idx="1">
                  <c:v>1777</c:v>
                </c:pt>
                <c:pt idx="2">
                  <c:v>1372.8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797075457224329E-2"/>
                  <c:y val="-0.259475394600661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3985377286121647E-3"/>
                  <c:y val="-0.282483582822135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7851001871208151E-3"/>
                  <c:y val="-0.3188804837497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792201219264879E-3"/>
                  <c:y val="-0.351430197951586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26 6123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7109981858455864E-3"/>
                  <c:y val="-0.3715527446785612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261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3985377286121647E-3"/>
                  <c:y val="-0.3129548103915279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23 141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239610060963244E-2"/>
                  <c:y val="-0.268246980335595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21 107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4479134140258114E-2"/>
                  <c:y val="-0.281020646065861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Лист1!$B$1:$I$1</c:f>
              <c:strCache>
                <c:ptCount val="8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</c:strCache>
            </c:strRef>
          </c:cat>
          <c:val>
            <c:numRef>
              <c:f>Лист1!$B$2:$I$2</c:f>
              <c:numCache>
                <c:formatCode>#,##0</c:formatCode>
                <c:ptCount val="8"/>
                <c:pt idx="0">
                  <c:v>16174</c:v>
                </c:pt>
                <c:pt idx="1">
                  <c:v>18764</c:v>
                </c:pt>
                <c:pt idx="2">
                  <c:v>23890</c:v>
                </c:pt>
                <c:pt idx="3">
                  <c:v>26123</c:v>
                </c:pt>
                <c:pt idx="4">
                  <c:v>29261</c:v>
                </c:pt>
                <c:pt idx="5">
                  <c:v>23141</c:v>
                </c:pt>
                <c:pt idx="6">
                  <c:v>21107</c:v>
                </c:pt>
                <c:pt idx="7">
                  <c:v>20001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270363648"/>
        <c:axId val="148977856"/>
        <c:axId val="0"/>
      </c:bar3DChart>
      <c:catAx>
        <c:axId val="27036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8977856"/>
        <c:crosses val="autoZero"/>
        <c:auto val="1"/>
        <c:lblAlgn val="ctr"/>
        <c:lblOffset val="100"/>
        <c:noMultiLvlLbl val="0"/>
      </c:catAx>
      <c:valAx>
        <c:axId val="148977856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270363648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57894483659888E-2"/>
          <c:y val="0.10182664889086397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470255882221559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182401268129395E-2"/>
                  <c:y val="-2.571730713048344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603145888155253E-2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600.79999999999995</c:v>
                </c:pt>
                <c:pt idx="1">
                  <c:v>6321</c:v>
                </c:pt>
                <c:pt idx="2">
                  <c:v>9169</c:v>
                </c:pt>
                <c:pt idx="3">
                  <c:v>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6594364658222388E-3"/>
                  <c:y val="-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454720380438828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818881521755248E-2"/>
                  <c:y val="3.26609800557142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1170</c:v>
                </c:pt>
                <c:pt idx="1">
                  <c:v>7358</c:v>
                </c:pt>
                <c:pt idx="2">
                  <c:v>10150</c:v>
                </c:pt>
                <c:pt idx="3">
                  <c:v>86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182401268129428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0625394429255789E-2"/>
                  <c:y val="-3.26635517864276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722202121708679E-2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1321</c:v>
                </c:pt>
                <c:pt idx="1">
                  <c:v>10904</c:v>
                </c:pt>
                <c:pt idx="2">
                  <c:v>10842</c:v>
                </c:pt>
                <c:pt idx="3">
                  <c:v>823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722272553908673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4205351753585226E-3"/>
                  <c:y val="-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44041841857205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1041</c:v>
                </c:pt>
                <c:pt idx="1">
                  <c:v>11555</c:v>
                </c:pt>
                <c:pt idx="2">
                  <c:v>11578</c:v>
                </c:pt>
                <c:pt idx="3">
                  <c:v>1949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603145888155253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943625965957964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30688858168108E-2"/>
                  <c:y val="2.2862686038999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375390134200438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712</c:v>
                </c:pt>
                <c:pt idx="1">
                  <c:v>13545</c:v>
                </c:pt>
                <c:pt idx="2">
                  <c:v>13430</c:v>
                </c:pt>
                <c:pt idx="3">
                  <c:v>1574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809330463854533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6936216709025457E-3"/>
                  <c:y val="-2.6129812736856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9204005969554349E-3"/>
                  <c:y val="-6.532453184214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6364802536258856E-3"/>
                  <c:y val="6.5321960111426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Лист1!$G$2:$G$5</c:f>
              <c:numCache>
                <c:formatCode>0</c:formatCode>
                <c:ptCount val="4"/>
                <c:pt idx="0">
                  <c:v>850</c:v>
                </c:pt>
                <c:pt idx="1">
                  <c:v>7902</c:v>
                </c:pt>
                <c:pt idx="2">
                  <c:v>13663</c:v>
                </c:pt>
                <c:pt idx="3">
                  <c:v>726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0907711285229485E-3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091057465550792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8182401268129428E-3"/>
                  <c:y val="3.26558365942878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909440760877657E-2"/>
                  <c:y val="3.26609800557127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Лист1!$H$2:$H$5</c:f>
              <c:numCache>
                <c:formatCode>0</c:formatCode>
                <c:ptCount val="4"/>
                <c:pt idx="0">
                  <c:v>646</c:v>
                </c:pt>
                <c:pt idx="1">
                  <c:v>6503</c:v>
                </c:pt>
                <c:pt idx="2">
                  <c:v>13357</c:v>
                </c:pt>
                <c:pt idx="3">
                  <c:v>601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182258099615472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545921014503542E-2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1824012681295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8182401268129561E-2"/>
                  <c:y val="3.2660980055715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Лист1!$I$2:$I$5</c:f>
              <c:numCache>
                <c:formatCode>0</c:formatCode>
                <c:ptCount val="4"/>
                <c:pt idx="0">
                  <c:v>545</c:v>
                </c:pt>
                <c:pt idx="1">
                  <c:v>5485</c:v>
                </c:pt>
                <c:pt idx="2">
                  <c:v>13342</c:v>
                </c:pt>
                <c:pt idx="3">
                  <c:v>629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66855424"/>
        <c:axId val="149095552"/>
        <c:axId val="0"/>
      </c:bar3DChart>
      <c:catAx>
        <c:axId val="266855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9095552"/>
        <c:crosses val="autoZero"/>
        <c:auto val="1"/>
        <c:lblAlgn val="ctr"/>
        <c:lblOffset val="100"/>
        <c:noMultiLvlLbl val="0"/>
      </c:catAx>
      <c:valAx>
        <c:axId val="149095552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68554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34930493834019"/>
          <c:y val="5.0606827656556733E-2"/>
          <c:w val="0.89765069506165984"/>
          <c:h val="0.5221680297928625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 formatCode="General">
                  <c:v>159.1</c:v>
                </c:pt>
                <c:pt idx="1">
                  <c:v>185.3</c:v>
                </c:pt>
                <c:pt idx="2" formatCode="0.0">
                  <c:v>582</c:v>
                </c:pt>
                <c:pt idx="3">
                  <c:v>611.29999999999995</c:v>
                </c:pt>
                <c:pt idx="4" formatCode="General">
                  <c:v>683.4</c:v>
                </c:pt>
                <c:pt idx="5" formatCode="0.0">
                  <c:v>811.3</c:v>
                </c:pt>
                <c:pt idx="6" formatCode="General">
                  <c:v>645.70000000000005</c:v>
                </c:pt>
                <c:pt idx="7" formatCode="General">
                  <c:v>544.9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441,6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472498637528101E-16"/>
                  <c:y val="1.6638202130901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</c:strCache>
            </c:strRef>
          </c:cat>
          <c:val>
            <c:numRef>
              <c:f>Лист1!$C$2:$C$9</c:f>
              <c:numCache>
                <c:formatCode>#,##0.0</c:formatCode>
                <c:ptCount val="8"/>
                <c:pt idx="0" formatCode="General">
                  <c:v>441.6</c:v>
                </c:pt>
                <c:pt idx="1">
                  <c:v>402</c:v>
                </c:pt>
                <c:pt idx="2" formatCode="General">
                  <c:v>92.8</c:v>
                </c:pt>
                <c:pt idx="3">
                  <c:v>39.6</c:v>
                </c:pt>
                <c:pt idx="4" formatCode="General">
                  <c:v>28.8</c:v>
                </c:pt>
                <c:pt idx="5">
                  <c:v>24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Дотации  на частичную компенсацию дополнительных расходов на повышение заработной платы работников бюджетной сферы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</c:strCache>
            </c:strRef>
          </c:cat>
          <c:val>
            <c:numRef>
              <c:f>Лист1!$D$2:$D$9</c:f>
              <c:numCache>
                <c:formatCode>#,##0.0</c:formatCode>
                <c:ptCount val="8"/>
                <c:pt idx="1">
                  <c:v>282.2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Дотации для финансового обеспечения исполнения расходных обязательств  исходя из расчетного уровня собственных доходов в целях недопущения образования просроченной кредиторской задолженности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</c:strCache>
            </c:strRef>
          </c:cat>
          <c:val>
            <c:numRef>
              <c:f>Лист1!$E$2:$E$9</c:f>
              <c:numCache>
                <c:formatCode>#,##0.0</c:formatCode>
                <c:ptCount val="8"/>
                <c:pt idx="1">
                  <c:v>300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Дотации для финансового обеспечения исполнения расходных обязательств  в целях недопущения образования просроченной кредиторской задолженности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</c:strCache>
            </c:strRef>
          </c:cat>
          <c:val>
            <c:numRef>
              <c:f>Лист1!$F$2:$F$9</c:f>
              <c:numCache>
                <c:formatCode>General</c:formatCode>
                <c:ptCount val="8"/>
                <c:pt idx="2" formatCode="#,##0.0">
                  <c:v>646.6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Дотации на поддержку мер по обеспечению сбалансированности для компенсации снижения поступления налоговых и неналоговых доходов консолидированных бюджетов муниципальных районов и бюджетов городских округов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</c:strCache>
            </c:strRef>
          </c:cat>
          <c:val>
            <c:numRef>
              <c:f>Лист1!$G$2:$G$9</c:f>
              <c:numCache>
                <c:formatCode>General</c:formatCode>
                <c:ptCount val="8"/>
                <c:pt idx="3" formatCode="#,##0.0">
                  <c:v>389.8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Иные дотации на поощрение преобразования муниципальных образований путем их объединения во вновь образованное муниципальное образование – муниципальный округ
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401,7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370354682813021E-3"/>
                  <c:y val="-2.4957466958184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</c:strCache>
            </c:strRef>
          </c:cat>
          <c:val>
            <c:numRef>
              <c:f>Лист1!$H$2:$H$9</c:f>
              <c:numCache>
                <c:formatCode>General</c:formatCode>
                <c:ptCount val="8"/>
                <c:pt idx="5">
                  <c:v>14.6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</c:strCache>
            </c:strRef>
          </c:cat>
          <c:val>
            <c:numRef>
              <c:f>Лист1!$I$2:$I$9</c:f>
              <c:numCache>
                <c:formatCode>#,##0.0</c:formatCode>
                <c:ptCount val="8"/>
                <c:pt idx="0" formatCode="General">
                  <c:v>401.7</c:v>
                </c:pt>
                <c:pt idx="1">
                  <c:v>430.3</c:v>
                </c:pt>
                <c:pt idx="2" formatCode="General">
                  <c:v>430.3</c:v>
                </c:pt>
                <c:pt idx="3">
                  <c:v>447.5</c:v>
                </c:pt>
                <c:pt idx="4" formatCode="General">
                  <c:v>808.1</c:v>
                </c:pt>
                <c:pt idx="5" formatCode="General">
                  <c:v>762.7</c:v>
                </c:pt>
                <c:pt idx="6" formatCode="General">
                  <c:v>736.1</c:v>
                </c:pt>
                <c:pt idx="7" formatCode="General">
                  <c:v>719.3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0971904"/>
        <c:axId val="179606592"/>
        <c:axId val="0"/>
      </c:bar3DChart>
      <c:catAx>
        <c:axId val="270971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9606592"/>
        <c:crosses val="autoZero"/>
        <c:auto val="1"/>
        <c:lblAlgn val="ctr"/>
        <c:lblOffset val="100"/>
        <c:noMultiLvlLbl val="0"/>
      </c:catAx>
      <c:valAx>
        <c:axId val="179606592"/>
        <c:scaling>
          <c:orientation val="minMax"/>
          <c:max val="17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0971904"/>
        <c:crosses val="autoZero"/>
        <c:crossBetween val="between"/>
        <c:majorUnit val="500"/>
        <c:minorUnit val="200"/>
      </c:valAx>
    </c:plotArea>
    <c:legend>
      <c:legendPos val="b"/>
      <c:layout>
        <c:manualLayout>
          <c:xMode val="edge"/>
          <c:yMode val="edge"/>
          <c:x val="6.9978046420768047E-2"/>
          <c:y val="0.64083460235106315"/>
          <c:w val="0.90594838420731039"/>
          <c:h val="0.31964966758804531"/>
        </c:manualLayout>
      </c:layout>
      <c:overlay val="0"/>
      <c:spPr>
        <a:ln cmpd="dbl">
          <a:noFill/>
        </a:ln>
      </c:spPr>
      <c:txPr>
        <a:bodyPr/>
        <a:lstStyle/>
        <a:p>
          <a:pPr>
            <a:defRPr sz="800" b="1" kern="12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698869398645E-2"/>
          <c:y val="9.3741691054863768E-2"/>
          <c:w val="0.23610980053007538"/>
          <c:h val="0.388136142979533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3.975844157309074E-2"/>
                  <c:y val="-5.98667214605029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9858945219308891E-2"/>
                  <c:y val="-2.737859497484296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3331002160095207E-2"/>
                  <c:y val="1.752850556463034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16,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6527153468278153E-2"/>
                  <c:y val="4.666687876374260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0270632293141302E-2"/>
                  <c:y val="6.625222396020508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8418844151669124E-2"/>
                  <c:y val="0.1008288163872475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7467896363221608E-2"/>
                  <c:y val="6.551260904501331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8.2867850547380356E-2"/>
                  <c:y val="1.105289480578247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9231074726327774E-2"/>
                  <c:y val="-2.595868138772430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6.5787948802749865E-2"/>
                  <c:y val="-4.074995701597466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7.6724531236973717E-2"/>
                  <c:y val="-6.316697490999044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4696539669073965E-2"/>
                  <c:y val="-8.942603986018311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,8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318130389732699E-2"/>
                  <c:y val="-0.1074149232829189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2.0948441792948122E-2"/>
                  <c:y val="-0.1015478102552085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-0.1231199441123468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75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Обеспечение граждан в Чувашской Республике доступным и комфортным жильем</c:v>
                </c:pt>
                <c:pt idx="1">
                  <c:v>Развитие здравоохранения</c:v>
                </c:pt>
                <c:pt idx="2">
                  <c:v>Социальная поддержка граждан</c:v>
                </c:pt>
                <c:pt idx="3">
                  <c:v>Развитие культуры и туризма</c:v>
                </c:pt>
                <c:pt idx="4">
                  <c:v>Развитие физической культуры и спорта</c:v>
                </c:pt>
                <c:pt idx="5">
                  <c:v>Содействие занятости населения</c:v>
                </c:pt>
                <c:pt idx="6">
                  <c:v>Развитие образования</c:v>
                </c:pt>
                <c:pt idx="7">
                  <c:v>Развитие сельского хозяйства и регулирование рынка сельскохозяйственной продукции, сырья и продовольствия Чувашской Республики</c:v>
                </c:pt>
                <c:pt idx="8">
                  <c:v>Развитие транспортной системы Чувашской Республики"</c:v>
                </c:pt>
                <c:pt idx="9">
                  <c:v>Управление общественными финансами и государственным долгом Чувашской Республики</c:v>
                </c:pt>
                <c:pt idx="10">
                  <c:v>Развитие потенциала государственного управления</c:v>
                </c:pt>
                <c:pt idx="11">
                  <c:v>Экономическое развитие Чувашской Республики</c:v>
                </c:pt>
                <c:pt idx="12">
                  <c:v>Модернизация и развитие сферы жилищно-коммунального хозяйства</c:v>
                </c:pt>
                <c:pt idx="13">
                  <c:v>Другие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5.6000000000000001E-2</c:v>
                </c:pt>
                <c:pt idx="1">
                  <c:v>0.16900000000000001</c:v>
                </c:pt>
                <c:pt idx="2">
                  <c:v>0.16900000000000001</c:v>
                </c:pt>
                <c:pt idx="3">
                  <c:v>2.7E-2</c:v>
                </c:pt>
                <c:pt idx="4">
                  <c:v>1.7999999999999999E-2</c:v>
                </c:pt>
                <c:pt idx="5">
                  <c:v>7.0000000000000001E-3</c:v>
                </c:pt>
                <c:pt idx="6">
                  <c:v>0.247</c:v>
                </c:pt>
                <c:pt idx="7">
                  <c:v>3.3000000000000002E-2</c:v>
                </c:pt>
                <c:pt idx="8">
                  <c:v>7.1999999999999995E-2</c:v>
                </c:pt>
                <c:pt idx="9">
                  <c:v>8.5000000000000006E-2</c:v>
                </c:pt>
                <c:pt idx="10">
                  <c:v>1.2E-2</c:v>
                </c:pt>
                <c:pt idx="11">
                  <c:v>4.8000000000000001E-2</c:v>
                </c:pt>
                <c:pt idx="12">
                  <c:v>1.2E-2</c:v>
                </c:pt>
                <c:pt idx="13">
                  <c:v>4.4999999999999998E-2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76350725532568"/>
          <c:y val="1.6578586767062635E-2"/>
          <c:w val="0.57487668832102812"/>
          <c:h val="0.57607970642048301"/>
        </c:manualLayout>
      </c:layout>
      <c:overlay val="0"/>
      <c:txPr>
        <a:bodyPr/>
        <a:lstStyle/>
        <a:p>
          <a:pPr>
            <a:lnSpc>
              <a:spcPct val="80000"/>
            </a:lnSpc>
            <a:defRPr sz="900" b="1" kern="0" spc="3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132889200131584E-3"/>
                  <c:y val="-0.2296574965074026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410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426080063999018E-2"/>
                  <c:y val="-0.35685172252447095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4 697</a:t>
                    </a:r>
                    <a:endParaRPr lang="en-US" sz="1300" b="1" i="0" u="none" strike="noStrike" kern="1200" baseline="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788734712713277E-2"/>
                  <c:y val="-0.4030924745008774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</a:t>
                    </a:r>
                    <a:r>
                      <a:rPr lang="ru-RU" baseline="0" dirty="0" smtClean="0"/>
                      <a:t> 002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63942566413E-2"/>
                  <c:y val="-0.2143058366025419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479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050306437702318E-2"/>
                  <c:y val="-0.2015657025268301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379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2410.3000000000002</c:v>
                </c:pt>
                <c:pt idx="1">
                  <c:v>4697</c:v>
                </c:pt>
                <c:pt idx="2">
                  <c:v>6001.7</c:v>
                </c:pt>
                <c:pt idx="3">
                  <c:v>2479.1</c:v>
                </c:pt>
                <c:pt idx="4">
                  <c:v>2379.5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1701504"/>
        <c:axId val="179607168"/>
        <c:axId val="0"/>
      </c:bar3DChart>
      <c:catAx>
        <c:axId val="271701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9607168"/>
        <c:crosses val="autoZero"/>
        <c:auto val="1"/>
        <c:lblAlgn val="ctr"/>
        <c:lblOffset val="100"/>
        <c:noMultiLvlLbl val="0"/>
      </c:catAx>
      <c:valAx>
        <c:axId val="17960716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1701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3323368964563655E-2"/>
                  <c:y val="-0.347651517556250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575029878753026E-2"/>
                  <c:y val="-0.36998799075235028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934004556689253E-2"/>
                  <c:y val="-0.35486731632993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423061134464547E-2"/>
                  <c:y val="-0.314893583252654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268566212177901E-2"/>
                  <c:y val="-0.31405439078197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875.6</c:v>
                </c:pt>
                <c:pt idx="1">
                  <c:v>910.9</c:v>
                </c:pt>
                <c:pt idx="2">
                  <c:v>849.6</c:v>
                </c:pt>
                <c:pt idx="3">
                  <c:v>749.9</c:v>
                </c:pt>
                <c:pt idx="4">
                  <c:v>749.4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1543808"/>
        <c:axId val="214529664"/>
        <c:axId val="0"/>
      </c:bar3DChart>
      <c:catAx>
        <c:axId val="271543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529664"/>
        <c:crosses val="autoZero"/>
        <c:auto val="1"/>
        <c:lblAlgn val="ctr"/>
        <c:lblOffset val="100"/>
        <c:noMultiLvlLbl val="0"/>
      </c:catAx>
      <c:valAx>
        <c:axId val="21452966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1543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8471024701876199E-2"/>
                  <c:y val="-0.318150762924163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536656162247361E-2"/>
                  <c:y val="-0.338809903373784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361290441211881E-2"/>
                  <c:y val="-0.314018934834238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921423499136109E-2"/>
                  <c:y val="-0.301623775905260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059131796168159E-2"/>
                  <c:y val="-0.305755603995184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17855</c:v>
                </c:pt>
                <c:pt idx="1">
                  <c:v>20302</c:v>
                </c:pt>
                <c:pt idx="2">
                  <c:v>17450</c:v>
                </c:pt>
                <c:pt idx="3">
                  <c:v>16688</c:v>
                </c:pt>
                <c:pt idx="4">
                  <c:v>17384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3425920"/>
        <c:axId val="273280384"/>
        <c:axId val="0"/>
      </c:bar3DChart>
      <c:catAx>
        <c:axId val="273425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3280384"/>
        <c:crosses val="autoZero"/>
        <c:auto val="1"/>
        <c:lblAlgn val="ctr"/>
        <c:lblOffset val="100"/>
        <c:noMultiLvlLbl val="0"/>
      </c:catAx>
      <c:valAx>
        <c:axId val="27328038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3425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94664577972791"/>
          <c:y val="9.6790356507520825E-2"/>
          <c:w val="0.82297906124950149"/>
          <c:h val="0.7367157396218990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5372671370743265E-2"/>
                  <c:y val="-0.339161204925403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564989244665325E-2"/>
                  <c:y val="-0.393286976637199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1400693787390832E-2"/>
                  <c:y val="-0.325311552541188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292425255073283E-2"/>
                  <c:y val="-0.28851307697474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717539587185251E-2"/>
                  <c:y val="-0.312083608475917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8.3944760381774609E-3"/>
                  <c:y val="-0.33329768535255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12823</c:v>
                </c:pt>
                <c:pt idx="1">
                  <c:v>14872</c:v>
                </c:pt>
                <c:pt idx="2">
                  <c:v>11975</c:v>
                </c:pt>
                <c:pt idx="3">
                  <c:v>10429</c:v>
                </c:pt>
                <c:pt idx="4">
                  <c:v>10591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4419200"/>
        <c:axId val="273283840"/>
        <c:axId val="0"/>
      </c:bar3DChart>
      <c:catAx>
        <c:axId val="274419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3283840"/>
        <c:crosses val="autoZero"/>
        <c:auto val="1"/>
        <c:lblAlgn val="ctr"/>
        <c:lblOffset val="100"/>
        <c:noMultiLvlLbl val="0"/>
      </c:catAx>
      <c:valAx>
        <c:axId val="27328384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4419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3.4427131109820916E-3"/>
                  <c:y val="-0.3209542111280142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10 407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2032282322882996E-3"/>
                  <c:y val="-0.33342009700218439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1 382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883907918138059E-2"/>
                  <c:y val="-0.36700458196720814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950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777066469668106E-2"/>
                  <c:y val="-0.37015887414174931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472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6.6009483276719932E-2"/>
                  <c:y val="-0.37088177051029719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10407.1</c:v>
                </c:pt>
                <c:pt idx="1">
                  <c:v>11382.1</c:v>
                </c:pt>
                <c:pt idx="2">
                  <c:v>11949.6</c:v>
                </c:pt>
                <c:pt idx="3">
                  <c:v>12472.2</c:v>
                </c:pt>
                <c:pt idx="4">
                  <c:v>13117.1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75387392"/>
        <c:axId val="273960320"/>
        <c:axId val="0"/>
      </c:bar3DChart>
      <c:catAx>
        <c:axId val="275387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3960320"/>
        <c:crosses val="autoZero"/>
        <c:auto val="1"/>
        <c:lblAlgn val="ctr"/>
        <c:lblOffset val="100"/>
        <c:noMultiLvlLbl val="0"/>
      </c:catAx>
      <c:valAx>
        <c:axId val="27396032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5387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631682872333493E-2"/>
                  <c:y val="-0.2023168077373963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5434549901407994E-2"/>
                  <c:y val="-0.378353955499294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30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088570117440005E-2"/>
                      <c:h val="6.684285965263721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328908579441186E-2"/>
                  <c:y val="-0.1275065485776732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0793438926502362E-2"/>
                  <c:y val="-0.3908841687053217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127601796757834E-2"/>
                  <c:y val="-0.349412629758039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11.7</c:v>
                </c:pt>
                <c:pt idx="1">
                  <c:v>30.2</c:v>
                </c:pt>
                <c:pt idx="2">
                  <c:v>7</c:v>
                </c:pt>
                <c:pt idx="3">
                  <c:v>29.1</c:v>
                </c:pt>
                <c:pt idx="4">
                  <c:v>22.9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6241920"/>
        <c:axId val="275917056"/>
        <c:axId val="0"/>
      </c:bar3DChart>
      <c:catAx>
        <c:axId val="276241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5917056"/>
        <c:crosses val="autoZero"/>
        <c:auto val="1"/>
        <c:lblAlgn val="ctr"/>
        <c:lblOffset val="100"/>
        <c:noMultiLvlLbl val="0"/>
      </c:catAx>
      <c:valAx>
        <c:axId val="27591705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6241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1630156257049202E-3"/>
                  <c:y val="-0.3624857347913297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2 004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094405433474434E-2"/>
                  <c:y val="-0.1697617757812758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6182591390710067E-2"/>
                  <c:y val="-0.1424060109358534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509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537076928194852E-2"/>
                  <c:y val="-0.1487687852744037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8382512371280127E-2"/>
                  <c:y val="-0.1482695946261041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2004</c:v>
                </c:pt>
                <c:pt idx="1">
                  <c:v>717</c:v>
                </c:pt>
                <c:pt idx="2">
                  <c:v>509</c:v>
                </c:pt>
                <c:pt idx="3">
                  <c:v>514</c:v>
                </c:pt>
                <c:pt idx="4">
                  <c:v>514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7038080"/>
        <c:axId val="275921088"/>
        <c:axId val="0"/>
      </c:bar3DChart>
      <c:catAx>
        <c:axId val="277038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5921088"/>
        <c:crosses val="autoZero"/>
        <c:auto val="1"/>
        <c:lblAlgn val="ctr"/>
        <c:lblOffset val="100"/>
        <c:noMultiLvlLbl val="0"/>
      </c:catAx>
      <c:valAx>
        <c:axId val="2759210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0380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0452599554271722E-3"/>
                  <c:y val="-0.319132316101115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406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255222389483E-2"/>
                  <c:y val="-0.3741194651397338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084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783546026192082E-2"/>
                  <c:y val="-0.3389475225298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771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670305726207105E-2"/>
                  <c:y val="-0.2514985196993850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480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030043713920089E-2"/>
                  <c:y val="-0.184483846829553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359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2390</c:v>
                </c:pt>
                <c:pt idx="1">
                  <c:v>3033</c:v>
                </c:pt>
                <c:pt idx="2">
                  <c:v>2213</c:v>
                </c:pt>
                <c:pt idx="3">
                  <c:v>1503</c:v>
                </c:pt>
                <c:pt idx="4">
                  <c:v>1271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6878848"/>
        <c:axId val="276024128"/>
        <c:axId val="0"/>
      </c:bar3DChart>
      <c:catAx>
        <c:axId val="276878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6024128"/>
        <c:crosses val="autoZero"/>
        <c:auto val="1"/>
        <c:lblAlgn val="ctr"/>
        <c:lblOffset val="100"/>
        <c:noMultiLvlLbl val="0"/>
      </c:catAx>
      <c:valAx>
        <c:axId val="2760241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6878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2127181669239743E-2"/>
                  <c:y val="-0.38521055631028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313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58977086549643E-2"/>
                  <c:y val="-0.2996079483393665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980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12225679211695E-2"/>
                  <c:y val="-0.359529538007239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757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12225679211695E-2"/>
                  <c:y val="-0.27392794108676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1222567921169389E-2"/>
                  <c:y val="-0.226846018028377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1313</c:v>
                </c:pt>
                <c:pt idx="1">
                  <c:v>980</c:v>
                </c:pt>
                <c:pt idx="2">
                  <c:v>1234.7</c:v>
                </c:pt>
                <c:pt idx="3">
                  <c:v>899.3</c:v>
                </c:pt>
                <c:pt idx="4">
                  <c:v>650.20000000000005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8128640"/>
        <c:axId val="275300352"/>
        <c:axId val="0"/>
      </c:bar3DChart>
      <c:catAx>
        <c:axId val="278128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5300352"/>
        <c:crosses val="autoZero"/>
        <c:auto val="1"/>
        <c:lblAlgn val="ctr"/>
        <c:lblOffset val="100"/>
        <c:noMultiLvlLbl val="0"/>
      </c:catAx>
      <c:valAx>
        <c:axId val="27530035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8128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.15521132770253188"/>
                  <c:y val="-0.24166027624260694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342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862278210809"/>
                      <c:h val="8.2947681340146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3112861436162671"/>
                  <c:y val="-0.42871371781650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430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247461761481423E-2"/>
                  <c:y val="-0.2422448457924566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272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437980409349152E-2"/>
                  <c:y val="-0.24491454460515999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255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677602704165994E-2"/>
                  <c:y val="-0.24257485610527899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255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429.8</c:v>
                </c:pt>
                <c:pt idx="1">
                  <c:v>342.2</c:v>
                </c:pt>
                <c:pt idx="2">
                  <c:v>272.3</c:v>
                </c:pt>
                <c:pt idx="3">
                  <c:v>255.2</c:v>
                </c:pt>
                <c:pt idx="4">
                  <c:v>255.2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79418368"/>
        <c:axId val="275302080"/>
        <c:axId val="0"/>
      </c:bar3DChart>
      <c:catAx>
        <c:axId val="279418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5302080"/>
        <c:crosses val="autoZero"/>
        <c:auto val="1"/>
        <c:lblAlgn val="ctr"/>
        <c:lblOffset val="100"/>
        <c:noMultiLvlLbl val="0"/>
      </c:catAx>
      <c:valAx>
        <c:axId val="275302080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9418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027909951664894E-2"/>
                  <c:y val="-0.40273013430879245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23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140082373039583E-2"/>
                  <c:y val="-0.3864829878621845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ru-RU" dirty="0" smtClean="0"/>
                      <a:t>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055428378605585E-2"/>
                  <c:y val="-0.3902644144140929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28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685525695426687E-2"/>
                  <c:y val="-0.368380808707200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364781116515534E-2"/>
                  <c:y val="-0.3576131270235342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22.6</c:v>
                </c:pt>
                <c:pt idx="1">
                  <c:v>24.5</c:v>
                </c:pt>
                <c:pt idx="2">
                  <c:v>27.7</c:v>
                </c:pt>
                <c:pt idx="3">
                  <c:v>25.7</c:v>
                </c:pt>
                <c:pt idx="4">
                  <c:v>25.7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0069120"/>
        <c:axId val="277578304"/>
        <c:axId val="0"/>
      </c:bar3DChart>
      <c:catAx>
        <c:axId val="280069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578304"/>
        <c:crosses val="autoZero"/>
        <c:auto val="1"/>
        <c:lblAlgn val="ctr"/>
        <c:lblOffset val="100"/>
        <c:noMultiLvlLbl val="0"/>
      </c:catAx>
      <c:valAx>
        <c:axId val="277578304"/>
        <c:scaling>
          <c:orientation val="minMax"/>
          <c:max val="3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0069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71215125628329E-2"/>
                  <c:y val="-0.3786438083538604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2140873157182529E-3"/>
                  <c:y val="-0.337126798034122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1 003</a:t>
                    </a:r>
                    <a:endParaRPr lang="en-US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22233759029009E-2"/>
                  <c:y val="-0.22003427898880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554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7998361940032761E-3"/>
                  <c:y val="-0.243736088736483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577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874403532512039E-2"/>
                  <c:y val="-0.1598225294550040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518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1230</c:v>
                </c:pt>
                <c:pt idx="1">
                  <c:v>1003</c:v>
                </c:pt>
                <c:pt idx="2">
                  <c:v>554</c:v>
                </c:pt>
                <c:pt idx="3">
                  <c:v>577</c:v>
                </c:pt>
                <c:pt idx="4">
                  <c:v>518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0457728"/>
        <c:axId val="277583488"/>
        <c:axId val="0"/>
      </c:bar3DChart>
      <c:catAx>
        <c:axId val="280457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583488"/>
        <c:crosses val="autoZero"/>
        <c:auto val="1"/>
        <c:lblAlgn val="ctr"/>
        <c:lblOffset val="100"/>
        <c:noMultiLvlLbl val="0"/>
      </c:catAx>
      <c:valAx>
        <c:axId val="2775834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04577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96143484057328"/>
          <c:y val="6.3896815259490633E-2"/>
          <c:w val="0.82769350032536071"/>
          <c:h val="0.72182012066711143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924869458949005E-2"/>
                  <c:y val="-0.3244593100633567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2 398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195613185836494E-2"/>
                  <c:y val="-0.38831043369939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552331486977639E-2"/>
                  <c:y val="-0.3322310086030799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2 307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558068944720426E-2"/>
                  <c:y val="-0.2411329049085171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1 715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9097520910375E-2"/>
                  <c:y val="-0.2587351734117351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1 758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(2)'!$B$8:$B$11</c:f>
              <c:strCache>
                <c:ptCount val="4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2398.1999999999998</c:v>
                </c:pt>
                <c:pt idx="1">
                  <c:v>2887.2</c:v>
                </c:pt>
                <c:pt idx="2">
                  <c:v>2307</c:v>
                </c:pt>
                <c:pt idx="3">
                  <c:v>1715</c:v>
                </c:pt>
                <c:pt idx="4">
                  <c:v>1758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2796928"/>
        <c:axId val="280642688"/>
        <c:axId val="0"/>
      </c:bar3DChart>
      <c:catAx>
        <c:axId val="212796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0642688"/>
        <c:crosses val="autoZero"/>
        <c:auto val="1"/>
        <c:lblAlgn val="ctr"/>
        <c:lblOffset val="100"/>
        <c:noMultiLvlLbl val="0"/>
      </c:catAx>
      <c:valAx>
        <c:axId val="2806426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796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4169728"/>
        <c:axId val="280646720"/>
        <c:axId val="0"/>
      </c:bar3DChart>
      <c:catAx>
        <c:axId val="2841697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80646720"/>
        <c:crosses val="autoZero"/>
        <c:auto val="1"/>
        <c:lblAlgn val="ctr"/>
        <c:lblOffset val="100"/>
        <c:noMultiLvlLbl val="0"/>
      </c:catAx>
      <c:valAx>
        <c:axId val="2806467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841697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6.4746956657329895E-3"/>
                  <c:y val="-0.31056302317206708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9502253723526325E-2"/>
                  <c:y val="-0.276878706359657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054293989569827E-2"/>
                  <c:y val="-0.218201954443190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7753736218251404E-3"/>
                  <c:y val="-0.34699534427357259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05998670714961E-2"/>
                  <c:y val="-0.16866698385441914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1162.4000000000001</c:v>
                </c:pt>
                <c:pt idx="1">
                  <c:v>983</c:v>
                </c:pt>
                <c:pt idx="2">
                  <c:v>870</c:v>
                </c:pt>
                <c:pt idx="3">
                  <c:v>1594</c:v>
                </c:pt>
                <c:pt idx="4">
                  <c:v>513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4252672"/>
        <c:axId val="280648448"/>
        <c:axId val="0"/>
      </c:bar3DChart>
      <c:catAx>
        <c:axId val="284252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0648448"/>
        <c:crosses val="autoZero"/>
        <c:auto val="1"/>
        <c:lblAlgn val="ctr"/>
        <c:lblOffset val="100"/>
        <c:noMultiLvlLbl val="0"/>
      </c:catAx>
      <c:valAx>
        <c:axId val="280648448"/>
        <c:scaling>
          <c:orientation val="minMax"/>
          <c:max val="16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252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708806393246614"/>
          <c:y val="3.5324667970578642E-2"/>
          <c:w val="0.83291193606753389"/>
          <c:h val="0.77216470731315734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3.8134969608415287E-3"/>
                  <c:y val="-0.20759870312343653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352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3885871159689769E-3"/>
                  <c:y val="-0.23363693955405948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406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7885805749728021E-3"/>
                  <c:y val="-0.34661686962671201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721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483457532101381E-2"/>
                  <c:y val="-0.24672764530419555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458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7551147223394101E-3"/>
                  <c:y val="-0.34955662380959585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708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352</c:v>
                </c:pt>
                <c:pt idx="1">
                  <c:v>406</c:v>
                </c:pt>
                <c:pt idx="2">
                  <c:v>721</c:v>
                </c:pt>
                <c:pt idx="3">
                  <c:v>458.3</c:v>
                </c:pt>
                <c:pt idx="4">
                  <c:v>708.3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84999168"/>
        <c:axId val="277606912"/>
        <c:axId val="0"/>
      </c:bar3DChart>
      <c:catAx>
        <c:axId val="284999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606912"/>
        <c:crosses val="autoZero"/>
        <c:auto val="1"/>
        <c:lblAlgn val="ctr"/>
        <c:lblOffset val="100"/>
        <c:noMultiLvlLbl val="0"/>
      </c:catAx>
      <c:valAx>
        <c:axId val="27760691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999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077434225543E-2"/>
                  <c:y val="-0.383300631661426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2 783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5286363476919651E-2"/>
                  <c:y val="-0.3693356797184337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2 422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383457469333E-2"/>
                  <c:y val="-0.1179681503912961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603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106383088044033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0342256450352633E-2"/>
                  <c:y val="-0.1200140654654288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2783</c:v>
                </c:pt>
                <c:pt idx="1">
                  <c:v>2421.895</c:v>
                </c:pt>
                <c:pt idx="2">
                  <c:v>602.59900000000005</c:v>
                </c:pt>
                <c:pt idx="3">
                  <c:v>356.33580000000001</c:v>
                </c:pt>
                <c:pt idx="4">
                  <c:v>393.2167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5752320"/>
        <c:axId val="285163520"/>
        <c:axId val="0"/>
      </c:bar3DChart>
      <c:catAx>
        <c:axId val="285752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5163520"/>
        <c:crosses val="autoZero"/>
        <c:auto val="1"/>
        <c:lblAlgn val="ctr"/>
        <c:lblOffset val="100"/>
        <c:noMultiLvlLbl val="0"/>
      </c:catAx>
      <c:valAx>
        <c:axId val="28516352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57523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9298426130734283E-3"/>
                  <c:y val="-0.34659522609111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89222460083891E-2"/>
                  <c:y val="-0.397883757598723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8929856339120807E-3"/>
                  <c:y val="-0.2443967745768318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240968397660893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885930445542415E-2"/>
                  <c:y val="-0.2423643469353020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60</c:v>
                </c:pt>
                <c:pt idx="1">
                  <c:v>74</c:v>
                </c:pt>
                <c:pt idx="2">
                  <c:v>36</c:v>
                </c:pt>
                <c:pt idx="3">
                  <c:v>37</c:v>
                </c:pt>
                <c:pt idx="4">
                  <c:v>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6178816"/>
        <c:axId val="277609792"/>
        <c:axId val="0"/>
      </c:bar3DChart>
      <c:catAx>
        <c:axId val="286178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609792"/>
        <c:crosses val="autoZero"/>
        <c:auto val="1"/>
        <c:lblAlgn val="ctr"/>
        <c:lblOffset val="100"/>
        <c:noMultiLvlLbl val="0"/>
      </c:catAx>
      <c:valAx>
        <c:axId val="2776097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6178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6039734979265424E-2"/>
                  <c:y val="-0.1811112143454427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494205970992128E-2"/>
                  <c:y val="-0.3239412803121806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1081194795679187E-2"/>
                  <c:y val="-0.3216265601288364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33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1308364566954958E-2"/>
                  <c:y val="-0.3205091517234971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1032931884530564E-2"/>
                  <c:y val="-0.257069280559942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</c:v>
                </c:pt>
                <c:pt idx="1">
                  <c:v>33</c:v>
                </c:pt>
                <c:pt idx="2">
                  <c:v>33</c:v>
                </c:pt>
                <c:pt idx="3">
                  <c:v>33</c:v>
                </c:pt>
                <c:pt idx="4">
                  <c:v>27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7047168"/>
        <c:axId val="286302208"/>
        <c:axId val="0"/>
      </c:bar3DChart>
      <c:catAx>
        <c:axId val="287047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6302208"/>
        <c:crosses val="autoZero"/>
        <c:auto val="1"/>
        <c:lblAlgn val="ctr"/>
        <c:lblOffset val="100"/>
        <c:noMultiLvlLbl val="0"/>
      </c:catAx>
      <c:valAx>
        <c:axId val="286302208"/>
        <c:scaling>
          <c:orientation val="minMax"/>
          <c:max val="5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7047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3025018348456E-2"/>
                  <c:y val="-0.34244034023544417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5 275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496723249489947E-2"/>
                  <c:y val="-0.3562205385120024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5 711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3197960363487004E-3"/>
                  <c:y val="-0.3384446296961825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5 090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671852650594412E-3"/>
                  <c:y val="-0.32027748293723174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4 997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971386989381576E-2"/>
                  <c:y val="-0.34547050384433103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5 277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5274.9605701299997</c:v>
                </c:pt>
                <c:pt idx="1">
                  <c:v>5711.0739999999996</c:v>
                </c:pt>
                <c:pt idx="2">
                  <c:v>5089.9286000000002</c:v>
                </c:pt>
                <c:pt idx="3">
                  <c:v>4997.2709000000004</c:v>
                </c:pt>
                <c:pt idx="4">
                  <c:v>5277.1935000000003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40371456"/>
        <c:axId val="286305088"/>
        <c:axId val="0"/>
      </c:bar3DChart>
      <c:catAx>
        <c:axId val="140371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6305088"/>
        <c:crosses val="autoZero"/>
        <c:auto val="1"/>
        <c:lblAlgn val="ctr"/>
        <c:lblOffset val="100"/>
        <c:noMultiLvlLbl val="0"/>
      </c:catAx>
      <c:valAx>
        <c:axId val="286305088"/>
        <c:scaling>
          <c:orientation val="minMax"/>
          <c:max val="6335.5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0371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385914431820435E-2"/>
                  <c:y val="-0.1834621597233149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307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2328964552736746E-3"/>
                  <c:y val="-0.181731272539266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1 308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129271406153E-2"/>
                  <c:y val="-0.3626683922016949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3 408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342926965552454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114601820073769E-2"/>
                  <c:y val="-0.328008901705517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1307</c:v>
                </c:pt>
                <c:pt idx="1">
                  <c:v>1307.8</c:v>
                </c:pt>
                <c:pt idx="2">
                  <c:v>3407.7</c:v>
                </c:pt>
                <c:pt idx="3">
                  <c:v>2820.8</c:v>
                </c:pt>
                <c:pt idx="4">
                  <c:v>2713.9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0731392"/>
        <c:axId val="140423104"/>
        <c:axId val="0"/>
      </c:bar3DChart>
      <c:catAx>
        <c:axId val="14073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0423104"/>
        <c:crosses val="autoZero"/>
        <c:auto val="1"/>
        <c:lblAlgn val="ctr"/>
        <c:lblOffset val="100"/>
        <c:noMultiLvlLbl val="0"/>
      </c:catAx>
      <c:valAx>
        <c:axId val="1404231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0731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1825536"/>
        <c:axId val="286307392"/>
        <c:axId val="0"/>
      </c:bar3DChart>
      <c:catAx>
        <c:axId val="141825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86307392"/>
        <c:crosses val="autoZero"/>
        <c:auto val="1"/>
        <c:lblAlgn val="ctr"/>
        <c:lblOffset val="100"/>
        <c:noMultiLvlLbl val="0"/>
      </c:catAx>
      <c:valAx>
        <c:axId val="2863073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18255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476859643137809"/>
          <c:y val="5.092494387871295E-2"/>
          <c:w val="0.83204342897108252"/>
          <c:h val="0.7569730292481374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116456545331031E-2"/>
                  <c:y val="-0.16940495168689201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789204840480866E-3"/>
                  <c:y val="-0.33467840062465432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675072122565886E-2"/>
                  <c:y val="-0.39252399388359305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95893435471574E-2"/>
                  <c:y val="-0.33054657253473013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116714748377259E-2"/>
                  <c:y val="-0.1694049516868920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1100.8</c:v>
                </c:pt>
                <c:pt idx="1">
                  <c:v>1970.1</c:v>
                </c:pt>
                <c:pt idx="2">
                  <c:v>3987.6</c:v>
                </c:pt>
                <c:pt idx="3">
                  <c:v>3269.5</c:v>
                </c:pt>
                <c:pt idx="4">
                  <c:v>1053.7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2367232"/>
        <c:axId val="286307968"/>
        <c:axId val="0"/>
      </c:bar3DChart>
      <c:catAx>
        <c:axId val="142367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6307968"/>
        <c:crosses val="autoZero"/>
        <c:auto val="1"/>
        <c:lblAlgn val="ctr"/>
        <c:lblOffset val="100"/>
        <c:noMultiLvlLbl val="0"/>
      </c:catAx>
      <c:valAx>
        <c:axId val="28630796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23672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2652416"/>
        <c:axId val="140832704"/>
        <c:axId val="0"/>
      </c:bar3DChart>
      <c:catAx>
        <c:axId val="1426524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40832704"/>
        <c:crosses val="autoZero"/>
        <c:auto val="1"/>
        <c:lblAlgn val="ctr"/>
        <c:lblOffset val="100"/>
        <c:noMultiLvlLbl val="0"/>
      </c:catAx>
      <c:valAx>
        <c:axId val="1408327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2652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087705371376517"/>
          <c:w val="0.82190655361342291"/>
          <c:h val="0.7001604365048806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922396380780561E-2"/>
                  <c:y val="-0.1766472700710989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054553008478725E-2"/>
                  <c:y val="-0.3336913145408643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054293989569827E-2"/>
                  <c:y val="-0.291246416859477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54453907844301E-2"/>
                  <c:y val="-0.24059340737292173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05998670714961E-2"/>
                  <c:y val="-0.22142154859411162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393.4</c:v>
                </c:pt>
                <c:pt idx="1">
                  <c:v>1064.2</c:v>
                </c:pt>
                <c:pt idx="2">
                  <c:v>845.5</c:v>
                </c:pt>
                <c:pt idx="3">
                  <c:v>673.8</c:v>
                </c:pt>
                <c:pt idx="4">
                  <c:v>464.2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2068224"/>
        <c:axId val="140834432"/>
        <c:axId val="0"/>
      </c:bar3DChart>
      <c:catAx>
        <c:axId val="142068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0834432"/>
        <c:crosses val="autoZero"/>
        <c:auto val="1"/>
        <c:lblAlgn val="ctr"/>
        <c:lblOffset val="100"/>
        <c:noMultiLvlLbl val="0"/>
      </c:catAx>
      <c:valAx>
        <c:axId val="140834432"/>
        <c:scaling>
          <c:orientation val="minMax"/>
          <c:max val="140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20682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3857152"/>
        <c:axId val="142296768"/>
        <c:axId val="0"/>
      </c:bar3DChart>
      <c:catAx>
        <c:axId val="143857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42296768"/>
        <c:crosses val="autoZero"/>
        <c:auto val="1"/>
        <c:lblAlgn val="ctr"/>
        <c:lblOffset val="100"/>
        <c:noMultiLvlLbl val="0"/>
      </c:catAx>
      <c:valAx>
        <c:axId val="1422967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3857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476856357255931"/>
          <c:y val="0.1087705371376517"/>
          <c:w val="0.83532248656763197"/>
          <c:h val="0.70152487373881556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1198703657377139E-3"/>
                  <c:y val="-0.16140038246106372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95400908359297E-2"/>
                  <c:y val="-0.1604741200675184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878743350717453E-2"/>
                  <c:y val="-0.3950630012916625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35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233429496754519E-2"/>
                  <c:y val="-0.1108925502038919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675072122565768E-2"/>
                  <c:y val="-0.1024950647476891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2020 факт</c:v>
                </c:pt>
                <c:pt idx="1">
                  <c:v>2021 план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3.85</c:v>
                </c:pt>
                <c:pt idx="1">
                  <c:v>1.8</c:v>
                </c:pt>
                <c:pt idx="2">
                  <c:v>35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3911424"/>
        <c:axId val="142298496"/>
        <c:axId val="0"/>
      </c:bar3DChart>
      <c:catAx>
        <c:axId val="143911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2298496"/>
        <c:crosses val="autoZero"/>
        <c:auto val="1"/>
        <c:lblAlgn val="ctr"/>
        <c:lblOffset val="100"/>
        <c:noMultiLvlLbl val="0"/>
      </c:catAx>
      <c:valAx>
        <c:axId val="142298496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3911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59F708B0-23D6-44D5-95F2-385AEC9CEE62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0.02775</cdr:x>
      <cdr:y>0.3015</cdr:y>
    </cdr:from>
    <cdr:to>
      <cdr:x>0.1025</cdr:x>
      <cdr:y>0.46066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426" y="17320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0.04782</cdr:x>
      <cdr:y>0.2617</cdr:y>
    </cdr:from>
    <cdr:to>
      <cdr:x>0.08797</cdr:x>
      <cdr:y>0.30886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4960" y="1503451"/>
          <a:ext cx="491066" cy="27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0.05718</cdr:x>
      <cdr:y>0.22513</cdr:y>
    </cdr:from>
    <cdr:to>
      <cdr:x>0.1373</cdr:x>
      <cdr:y>0.27588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8385" y="1293347"/>
          <a:ext cx="726416" cy="291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</a:t>
          </a:r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121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0.14454</cdr:x>
      <cdr:y>0.2502</cdr:y>
    </cdr:from>
    <cdr:to>
      <cdr:x>0.23463</cdr:x>
      <cdr:y>0.29502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10473" y="1437363"/>
          <a:ext cx="816810" cy="257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12 909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0.22768</cdr:x>
      <cdr:y>0.32688</cdr:y>
    </cdr:from>
    <cdr:to>
      <cdr:x>0.31039</cdr:x>
      <cdr:y>0.37076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064239" y="1877867"/>
          <a:ext cx="749899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10 351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0.40311</cdr:x>
      <cdr:y>0.2878</cdr:y>
    </cdr:from>
    <cdr:to>
      <cdr:x>0.47459</cdr:x>
      <cdr:y>0.33168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54837" y="1653387"/>
          <a:ext cx="648081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11 745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0.49212</cdr:x>
      <cdr:y>0.19783</cdr:y>
    </cdr:from>
    <cdr:to>
      <cdr:x>0.5636</cdr:x>
      <cdr:y>0.23543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61837" y="1136488"/>
          <a:ext cx="648081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15 182</a:t>
          </a:r>
        </a:p>
        <a:p xmlns:a="http://schemas.openxmlformats.org/drawingml/2006/main">
          <a:endParaRPr lang="en-US" sz="12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0.31928</cdr:x>
      <cdr:y>0.34884</cdr:y>
    </cdr:from>
    <cdr:to>
      <cdr:x>0.39076</cdr:x>
      <cdr:y>0.39272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894825" y="2004062"/>
          <a:ext cx="648080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8 898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0.17712</cdr:y>
    </cdr:from>
    <cdr:to>
      <cdr:x>0.64925</cdr:x>
      <cdr:y>0.22726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198905" y="1056291"/>
          <a:ext cx="687611" cy="299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17 941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0.66078</cdr:x>
      <cdr:y>0.18112</cdr:y>
    </cdr:from>
    <cdr:to>
      <cdr:x>0.73662</cdr:x>
      <cdr:y>0.23126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5990993" y="1080120"/>
          <a:ext cx="687611" cy="299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17 779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0.17355</cdr:x>
      <cdr:y>0.12414</cdr:y>
    </cdr:from>
    <cdr:to>
      <cdr:x>0.3215</cdr:x>
      <cdr:y>0.23373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1512168" y="333898"/>
          <a:ext cx="1289083" cy="29475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58 719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0.57561</cdr:x>
      <cdr:y>0.04383</cdr:y>
    </cdr:from>
    <cdr:to>
      <cdr:x>0.74971</cdr:x>
      <cdr:y>0.15826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5272" y="117886"/>
          <a:ext cx="151692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66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981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0.85926</cdr:x>
      <cdr:y>0.0706</cdr:y>
    </cdr:from>
    <cdr:to>
      <cdr:x>0.99203</cdr:x>
      <cdr:y>0.18503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486705" y="189887"/>
          <a:ext cx="115682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64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288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0.72931</cdr:x>
      <cdr:y>0.09737</cdr:y>
    </cdr:from>
    <cdr:to>
      <cdr:x>0.85995</cdr:x>
      <cdr:y>0.2118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54455" y="261888"/>
          <a:ext cx="113826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62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72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0.07438</cdr:x>
      <cdr:y>0.60007</cdr:y>
    </cdr:from>
    <cdr:to>
      <cdr:x>0.15794</cdr:x>
      <cdr:y>0.70419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648072" y="1685181"/>
          <a:ext cx="728056" cy="2924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(59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0.47934</cdr:x>
      <cdr:y>0.58242</cdr:y>
    </cdr:from>
    <cdr:to>
      <cdr:x>0.5629</cdr:x>
      <cdr:y>0.69113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4176474" y="1566487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46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0.30184</cdr:x>
      <cdr:y>0.04383</cdr:y>
    </cdr:from>
    <cdr:to>
      <cdr:x>0.47594</cdr:x>
      <cdr:y>0.15342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2629914" y="117874"/>
          <a:ext cx="1516928" cy="29475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70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0.46281</cdr:x>
      <cdr:y>0</cdr:y>
    </cdr:from>
    <cdr:to>
      <cdr:x>0.57851</cdr:x>
      <cdr:y>0.11443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4032449" y="0"/>
          <a:ext cx="1008090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73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206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0.04132</cdr:x>
      <cdr:y>0.17769</cdr:y>
    </cdr:from>
    <cdr:to>
      <cdr:x>0.18927</cdr:x>
      <cdr:y>0.28728</cdr:y>
    </cdr:to>
    <cdr:sp macro="" textlink="">
      <cdr:nvSpPr>
        <cdr:cNvPr id="22" name="TextBox 2"/>
        <cdr:cNvSpPr txBox="1"/>
      </cdr:nvSpPr>
      <cdr:spPr>
        <a:xfrm xmlns:a="http://schemas.openxmlformats.org/drawingml/2006/main">
          <a:off x="360040" y="477914"/>
          <a:ext cx="1289083" cy="29475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705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0.20661</cdr:x>
      <cdr:y>0.60007</cdr:y>
    </cdr:from>
    <cdr:to>
      <cdr:x>0.29017</cdr:x>
      <cdr:y>0.70418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800200" y="1685196"/>
          <a:ext cx="728056" cy="2923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0.7751</cdr:x>
      <cdr:y>0.40916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95976" y="1541727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925" y="2095280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0.17944</cdr:x>
      <cdr:y>0.18548</cdr:y>
    </cdr:from>
    <cdr:to>
      <cdr:x>0.69073</cdr:x>
      <cdr:y>0.3422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7584" y="801370"/>
          <a:ext cx="2358050" cy="67710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</a:t>
          </a:r>
          <a:endParaRPr lang="ru-RU" sz="16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23 399,2 млн. рублей</a:t>
          </a:r>
        </a:p>
      </cdr:txBody>
    </cdr:sp>
  </cdr:relSizeAnchor>
  <cdr:relSizeAnchor xmlns:cdr="http://schemas.openxmlformats.org/drawingml/2006/chartDrawing">
    <cdr:from>
      <cdr:x>0.61662</cdr:x>
      <cdr:y>0.38164</cdr:y>
    </cdr:from>
    <cdr:to>
      <cdr:x>0.93234</cdr:x>
      <cdr:y>0.49831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43808" y="1648883"/>
          <a:ext cx="1456088" cy="504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Республиканский бюджет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0.07015</cdr:x>
      <cdr:y>0.43164</cdr:y>
    </cdr:from>
    <cdr:to>
      <cdr:x>0.40619</cdr:x>
      <cdr:y>0.52689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23528" y="1864907"/>
          <a:ext cx="1549803" cy="411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ТФОМС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0.65625</cdr:x>
      <cdr:y>0.04489</cdr:y>
    </cdr:from>
    <cdr:to>
      <cdr:x>0.76041</cdr:x>
      <cdr:y>0.13057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4536504" y="274118"/>
          <a:ext cx="720034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1 612,6</a:t>
          </a:r>
        </a:p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0.35463</cdr:x>
      <cdr:y>0.0192</cdr:y>
    </cdr:from>
    <cdr:to>
      <cdr:x>0.45926</cdr:x>
      <cdr:y>0.07058</cdr:y>
    </cdr:to>
    <cdr:sp macro="" textlink="">
      <cdr:nvSpPr>
        <cdr:cNvPr id="3" name="TextBox 3"/>
        <cdr:cNvSpPr txBox="1"/>
      </cdr:nvSpPr>
      <cdr:spPr>
        <a:xfrm xmlns:a="http://schemas.openxmlformats.org/drawingml/2006/main">
          <a:off x="2451467" y="117272"/>
          <a:ext cx="723283" cy="3137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1 751,7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0.45301</cdr:x>
      <cdr:y>0.07058</cdr:y>
    </cdr:from>
    <cdr:to>
      <cdr:x>0.5754</cdr:x>
      <cdr:y>0.12197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3131573" y="431020"/>
          <a:ext cx="846054" cy="31380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1 488,2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0.54167</cdr:x>
      <cdr:y>0.04489</cdr:y>
    </cdr:from>
    <cdr:to>
      <cdr:x>0.66406</cdr:x>
      <cdr:y>0.13057</cdr:y>
    </cdr:to>
    <cdr:sp macro="" textlink="">
      <cdr:nvSpPr>
        <cdr:cNvPr id="7" name="TextBox 3"/>
        <cdr:cNvSpPr txBox="1"/>
      </cdr:nvSpPr>
      <cdr:spPr>
        <a:xfrm xmlns:a="http://schemas.openxmlformats.org/drawingml/2006/main">
          <a:off x="3744439" y="274118"/>
          <a:ext cx="846054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1 520,3</a:t>
          </a:r>
        </a:p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0.11431</cdr:x>
      <cdr:y>0.22462</cdr:y>
    </cdr:from>
    <cdr:to>
      <cdr:x>0.31222</cdr:x>
      <cdr:y>0.34993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32" y="1224136"/>
          <a:ext cx="1728192" cy="682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70 746,8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0.77324</cdr:x>
      <cdr:y>0.68586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78648" y="25511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0.77041</cdr:x>
      <cdr:y>0.80055</cdr:y>
    </cdr:from>
    <cdr:to>
      <cdr:x>0.91327</cdr:x>
      <cdr:y>0.93773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06640" y="2330260"/>
          <a:ext cx="576054" cy="399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2024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25.10.2021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5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25.10.2021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2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5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Исправил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934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4" indent="-28566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8" indent="-22853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4" indent="-22853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802" indent="-22853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8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36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002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69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404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21F3E75-E4C3-4EC3-A02B-C19ECE4114BD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574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898" indent="-2838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5228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9319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3410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501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592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5683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9774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78278FE-63B3-49E8-BC71-83F34FC575D6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40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497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809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898" indent="-28380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228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319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410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501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592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683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774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39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898" indent="-28380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228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319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410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501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592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683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774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latin typeface="Calibri" pitchFamily="34" charset="0"/>
              </a:rPr>
              <a:pPr/>
              <a:t>40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1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7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latin typeface="Calibri" pitchFamily="34" charset="0"/>
              </a:rPr>
              <a:pPr/>
              <a:t>41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43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2330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828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353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811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3292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chart" Target="../charts/chart13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chart" Target="../charts/chart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2.jpeg"/><Relationship Id="rId4" Type="http://schemas.openxmlformats.org/officeDocument/2006/relationships/chart" Target="../charts/char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chart" Target="../charts/char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chart" Target="../charts/char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jpeg"/><Relationship Id="rId4" Type="http://schemas.openxmlformats.org/officeDocument/2006/relationships/image" Target="../media/image6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36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jpeg"/><Relationship Id="rId4" Type="http://schemas.openxmlformats.org/officeDocument/2006/relationships/chart" Target="../charts/chart4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5.jpeg"/><Relationship Id="rId4" Type="http://schemas.openxmlformats.org/officeDocument/2006/relationships/image" Target="../media/image59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2.xml"/><Relationship Id="rId4" Type="http://schemas.openxmlformats.org/officeDocument/2006/relationships/image" Target="../media/image98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0.jpeg"/><Relationship Id="rId4" Type="http://schemas.openxmlformats.org/officeDocument/2006/relationships/chart" Target="../charts/chart5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5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2.jpeg"/><Relationship Id="rId4" Type="http://schemas.openxmlformats.org/officeDocument/2006/relationships/chart" Target="../charts/chart5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8.pn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проекту закона Чувашской Республики           «О республиканском бюджете Чувашской Республики на 2022 год и на плановый период 2023 и 2024 годов»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2032180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627244" y="5055760"/>
            <a:ext cx="2545276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 млн. чел.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552726"/>
              </p:ext>
            </p:extLst>
          </p:nvPr>
        </p:nvGraphicFramePr>
        <p:xfrm>
          <a:off x="107443" y="2719536"/>
          <a:ext cx="6408773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2022-2024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гг.*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1 220,6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1 212,8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(1 19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,9)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1 168,4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(1 177,1)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млн.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339 887,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336 343,3</a:t>
                      </a: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351 984,6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366 737,0</a:t>
                      </a: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(372 678,5)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385 983,4</a:t>
                      </a: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(396 129,3)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408 281,6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(422 296,0)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104,1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(103,9)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843,8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34 122,0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36 169,4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(36 578,8)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38 411,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(39 285,7)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41 043,1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(42 349,9)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(1,1)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(0,8)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(0,6)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9 664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10 158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10 963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11 874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(11 874)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     (716)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(730)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(783)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479758"/>
            <a:ext cx="634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Указаны значения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консервативного и базового вариантов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4685"/>
            <a:ext cx="5112568" cy="1430179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(консервативный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(базовый)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5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власти, 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908720"/>
            <a:ext cx="61926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темпов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приводят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сокращению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поступлений собственных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консолидированный бюджет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повышению прогнозируемого уровня инфляции, ухудшению условий для заимствований, увеличению государственного и муниципального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 базы консолидированного бюджета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риски невыполнения плановых расходных обязательств. 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возникновения выпадающих 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замедлением темпов экономического развития и сохранения при этом обязанности по выполнению социальных расходов в необходимом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объеме, возникает риск увеличения долговой нагрузки на бюджет.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наступления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потребуется привлечение рыночных заимствований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сбалансированности и устойчивости консолидированного бюджета республики,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управление государственным долгом Чувашской Республики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904656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44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542" y="3350301"/>
            <a:ext cx="8136000" cy="1230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росту доходного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Чувашской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 (или) по оптимизации расходов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долга Чувашской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5542" y="4977272"/>
            <a:ext cx="8136000" cy="11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мероприятий, направленных на повышение эффективности управления общественными финансами Чувашской Республики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2018 -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(административные мероприятия)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0889" y="68255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25542" y="2627620"/>
            <a:ext cx="8136000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542" y="836712"/>
            <a:ext cx="8136000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сентября 2018 г.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703-р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оздоровления государственных финансов Чувашской Республики на 2018 -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32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2020 году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011" y="925970"/>
            <a:ext cx="7200000" cy="9874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100% расходов республиканского бюджета Чувашской Республики в программном формате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3645024"/>
            <a:ext cx="7369318" cy="11160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государственного долга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 уровню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1 454,7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14,1%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2191" y="2276872"/>
            <a:ext cx="720000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19,6% к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7772" y="5237820"/>
            <a:ext cx="6998096" cy="828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</p:spTree>
    <p:extLst>
      <p:ext uri="{BB962C8B-B14F-4D97-AF65-F5344CB8AC3E}">
        <p14:creationId xmlns:p14="http://schemas.microsoft.com/office/powerpoint/2010/main" val="210252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24" y="1810752"/>
            <a:ext cx="1547664" cy="1206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6" y="5616795"/>
            <a:ext cx="2684665" cy="1200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99396" y="846233"/>
            <a:ext cx="7416824" cy="84367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роста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доходов консолидированного и республиканского бюджетов Чувашской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не ниже темпов инфляции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99396" y="3119155"/>
            <a:ext cx="7416824" cy="88477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экономики, в том числе за счет роста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инвестиций в основной капитал и повышение инвестиционной привлекательности Чувашской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129078" y="935190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29078" y="3289903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129078" y="4259535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29078" y="4988214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1844" y="1762598"/>
            <a:ext cx="5138388" cy="87431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6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</a:t>
            </a:r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улучшения качества администрирования доходов бюджетной системы Чувашской Республики</a:t>
            </a:r>
            <a:endParaRPr lang="ru-RU" sz="16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99396" y="4969037"/>
            <a:ext cx="7409781" cy="5304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овышение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формирования и исполнения бюджетов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99396" y="4143067"/>
            <a:ext cx="7409781" cy="67364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овершенствование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отношений и укрепление финансовой самостоятельности местных бюджетов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b="1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b="1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2022-2024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43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57290" y="400050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089" y="2204864"/>
            <a:ext cx="714375" cy="15841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8105" y="1988841"/>
            <a:ext cx="715962" cy="1800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34589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4349" y="126876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14489" y="1671340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76 757,9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72376" y="1607314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81 907,9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83568" y="3892851"/>
            <a:ext cx="1889750" cy="8224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14490" y="4238719"/>
            <a:ext cx="1449198" cy="530852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443" y="4253561"/>
            <a:ext cx="1186946" cy="516010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-5 150,0</a:t>
            </a:r>
            <a:endParaRPr lang="ru-RU" sz="13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6591" y="431827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406154"/>
            <a:ext cx="715963" cy="16843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255387"/>
            <a:ext cx="714375" cy="18351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42250" y="1484784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275856" y="1887364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73 360,8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572000" y="1801359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76 119,9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586215" y="4209184"/>
            <a:ext cx="2065905" cy="109089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/>
          <p:cNvSpPr/>
          <p:nvPr/>
        </p:nvSpPr>
        <p:spPr>
          <a:xfrm>
            <a:off x="7272715" y="476957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73408" y="2564904"/>
            <a:ext cx="715963" cy="19611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708920"/>
            <a:ext cx="715963" cy="18171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02545" y="1916832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156176" y="2112570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75 023,0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460833" y="2247404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74 861,4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525002" y="4679293"/>
            <a:ext cx="1915319" cy="90278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795660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489510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 на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 годов </a:t>
            </a:r>
            <a:endParaRPr lang="ru-RU" sz="18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915" y="5417119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Скругленный прямоугольник 54"/>
          <p:cNvSpPr/>
          <p:nvPr/>
        </p:nvSpPr>
        <p:spPr>
          <a:xfrm>
            <a:off x="228492" y="5654790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2022-2024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ятиугольник 42"/>
          <p:cNvSpPr/>
          <p:nvPr/>
        </p:nvSpPr>
        <p:spPr>
          <a:xfrm>
            <a:off x="3275856" y="4593483"/>
            <a:ext cx="1398903" cy="483705"/>
          </a:xfrm>
          <a:prstGeom prst="homePlat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0" name="Нашивка 49"/>
          <p:cNvSpPr/>
          <p:nvPr/>
        </p:nvSpPr>
        <p:spPr>
          <a:xfrm>
            <a:off x="4660775" y="4593483"/>
            <a:ext cx="1154237" cy="483705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-2 759,1</a:t>
            </a:r>
            <a:endParaRPr lang="ru-RU" sz="13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1" name="Нашивка 50"/>
          <p:cNvSpPr/>
          <p:nvPr/>
        </p:nvSpPr>
        <p:spPr>
          <a:xfrm>
            <a:off x="7552113" y="5085186"/>
            <a:ext cx="1151731" cy="504056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161,6</a:t>
            </a:r>
            <a:endParaRPr lang="ru-RU" sz="13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2" name="Пятиугольник 51"/>
          <p:cNvSpPr/>
          <p:nvPr/>
        </p:nvSpPr>
        <p:spPr>
          <a:xfrm>
            <a:off x="6156175" y="5085185"/>
            <a:ext cx="1480913" cy="504056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1529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65159" y="4029842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2621" y="1988840"/>
            <a:ext cx="714375" cy="934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780798"/>
            <a:ext cx="715962" cy="2054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124744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105273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0720" y="2923006"/>
            <a:ext cx="714375" cy="89535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79029" y="3933056"/>
            <a:ext cx="1929097" cy="9678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61020" y="4325503"/>
            <a:ext cx="1164258" cy="395986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1702" y="4325501"/>
            <a:ext cx="1163538" cy="395987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- 3 765,7</a:t>
            </a:r>
            <a:endParaRPr lang="ru-RU" sz="14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73297" y="4373852"/>
            <a:ext cx="468312" cy="154180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145866"/>
            <a:ext cx="715963" cy="12182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0335" y="1993225"/>
            <a:ext cx="714375" cy="21798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14786" y="1235677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24572" y="1247163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364073"/>
            <a:ext cx="715963" cy="80903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717250" y="4273692"/>
            <a:ext cx="1987460" cy="10016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382324" y="4624805"/>
            <a:ext cx="1213942" cy="343901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660493" y="4612840"/>
            <a:ext cx="1208020" cy="355866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-2 759,1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317958" y="4826116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53433" y="2555978"/>
            <a:ext cx="715963" cy="13096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678809"/>
            <a:ext cx="715963" cy="18785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19438" y="1819563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87197" y="1828823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53433" y="3865637"/>
            <a:ext cx="715963" cy="691749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570775" y="4721489"/>
            <a:ext cx="1882721" cy="104627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шивка 45"/>
          <p:cNvSpPr/>
          <p:nvPr/>
        </p:nvSpPr>
        <p:spPr>
          <a:xfrm>
            <a:off x="7717214" y="5100428"/>
            <a:ext cx="1090680" cy="414681"/>
          </a:xfrm>
          <a:prstGeom prst="chevron">
            <a:avLst/>
          </a:prstGeom>
          <a:ln>
            <a:solidFill>
              <a:srgbClr val="293D8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161,6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76511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946081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73535" y="1463298"/>
            <a:ext cx="1295400" cy="256849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14830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34 804,9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(52,0%)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564569" y="3054410"/>
            <a:ext cx="7505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32 176,2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(48,0%)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46336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35 965,5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(57,3%)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1442" y="3388878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26 761,2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(42,7%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28164" y="3088357"/>
            <a:ext cx="9112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37 641,6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(58,6)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70775" y="4081756"/>
            <a:ext cx="6783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26 646,3</a:t>
            </a:r>
            <a:endParaRPr lang="ru-RU" altLang="ru-RU" sz="11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(41,4%)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2022 год и на плановый период 2023 и 2024 годов</a:t>
            </a:r>
            <a:endParaRPr lang="ru-RU" sz="11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1020" y="5224952"/>
            <a:ext cx="2528123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5285926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581097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5227121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504371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42" descr="T:\ОБП\Регина\картинки\доход\usn-i-env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324" y="5091932"/>
            <a:ext cx="2639760" cy="1665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361020" y="1463298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66 981,1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646130" y="139715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70 746,8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382324" y="1622048"/>
            <a:ext cx="1278168" cy="371177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62 726,8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4751649" y="1561397"/>
            <a:ext cx="1116864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65 485,9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6279016" y="2145866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64 287,9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564882" y="2237555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64 126,3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6279016" y="5112001"/>
            <a:ext cx="1438198" cy="403108"/>
          </a:xfrm>
          <a:prstGeom prst="homePlate">
            <a:avLst/>
          </a:prstGeom>
          <a:ln>
            <a:solidFill>
              <a:srgbClr val="293D8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9317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5841132"/>
              </p:ext>
            </p:extLst>
          </p:nvPr>
        </p:nvGraphicFramePr>
        <p:xfrm>
          <a:off x="229082" y="1509313"/>
          <a:ext cx="287195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791340"/>
              </p:ext>
            </p:extLst>
          </p:nvPr>
        </p:nvGraphicFramePr>
        <p:xfrm>
          <a:off x="2987825" y="1466290"/>
          <a:ext cx="2912034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6886723"/>
              </p:ext>
            </p:extLst>
          </p:nvPr>
        </p:nvGraphicFramePr>
        <p:xfrm>
          <a:off x="5940152" y="1484784"/>
          <a:ext cx="307640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2015-2024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83568" y="1628799"/>
            <a:ext cx="18002" cy="3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491880" y="1666398"/>
            <a:ext cx="18002" cy="3243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452320" y="1611595"/>
            <a:ext cx="26035" cy="3352740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51518" y="5355867"/>
            <a:ext cx="5904658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2022-2024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гг.  будут корректироваться в сторону увеличения по итогам распределения межбюджетных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pic>
        <p:nvPicPr>
          <p:cNvPr id="24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92" y="4909532"/>
            <a:ext cx="1757665" cy="1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39552" y="908720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419872" y="908720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182211" y="908720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10651" y="908720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7936054"/>
              </p:ext>
            </p:extLst>
          </p:nvPr>
        </p:nvGraphicFramePr>
        <p:xfrm>
          <a:off x="135812" y="1265910"/>
          <a:ext cx="2852012" cy="3898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6" name="Диаграмма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54872"/>
              </p:ext>
            </p:extLst>
          </p:nvPr>
        </p:nvGraphicFramePr>
        <p:xfrm>
          <a:off x="3224212" y="1340768"/>
          <a:ext cx="2695575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705616"/>
              </p:ext>
            </p:extLst>
          </p:nvPr>
        </p:nvGraphicFramePr>
        <p:xfrm>
          <a:off x="6012160" y="1441920"/>
          <a:ext cx="3131840" cy="3943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69668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48660265"/>
              </p:ext>
            </p:extLst>
          </p:nvPr>
        </p:nvGraphicFramePr>
        <p:xfrm>
          <a:off x="93175" y="620688"/>
          <a:ext cx="9066601" cy="5963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7020272" y="926500"/>
            <a:ext cx="2067505" cy="2043113"/>
          </a:xfrm>
          <a:prstGeom prst="wedgeRoundRectCallout">
            <a:avLst>
              <a:gd name="adj1" fmla="val -63990"/>
              <a:gd name="adj2" fmla="val 5587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2-2024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154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20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год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65" y="4621390"/>
            <a:ext cx="3760563" cy="1889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631335"/>
              </p:ext>
            </p:extLst>
          </p:nvPr>
        </p:nvGraphicFramePr>
        <p:xfrm>
          <a:off x="174858" y="836712"/>
          <a:ext cx="4752528" cy="349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296144"/>
              </a:tblGrid>
              <a:tr h="5504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7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2 107 502,9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47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1 356 895,9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6152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indent="0" algn="r">
                        <a:buFontTx/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45727" marB="45727" anchor="ctr"/>
                </a:tc>
              </a:tr>
              <a:tr h="5728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301 254,0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3 765 652,8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99393" y="1404966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1541" y="1972818"/>
            <a:ext cx="3744416" cy="66401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638" y="321297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9393" y="2652852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70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865491266"/>
              </p:ext>
            </p:extLst>
          </p:nvPr>
        </p:nvGraphicFramePr>
        <p:xfrm>
          <a:off x="179512" y="862854"/>
          <a:ext cx="8712968" cy="2689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3848" y="24293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</a:t>
            </a:r>
            <a:r>
              <a:rPr lang="en-US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62312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принятия мер по отмене неэффективных налоговых льгот;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2018-2024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9240" y="2426626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39036" y="24293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15286" y="2417309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8,6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06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189379"/>
              </p:ext>
            </p:extLst>
          </p:nvPr>
        </p:nvGraphicFramePr>
        <p:xfrm>
          <a:off x="33784" y="764704"/>
          <a:ext cx="563609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704254"/>
              </p:ext>
            </p:extLst>
          </p:nvPr>
        </p:nvGraphicFramePr>
        <p:xfrm>
          <a:off x="5061116" y="1628800"/>
          <a:ext cx="397538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91486" y="2152280"/>
            <a:ext cx="1785348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7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073258" y="3140968"/>
            <a:ext cx="1764000" cy="324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348646"/>
              </p:ext>
            </p:extLst>
          </p:nvPr>
        </p:nvGraphicFramePr>
        <p:xfrm>
          <a:off x="33469" y="692696"/>
          <a:ext cx="4851329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73258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собственных доходов по субъектам ПФО (20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к 201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г., %)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58237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504" y="5445224"/>
            <a:ext cx="4896544" cy="766167"/>
          </a:xfrm>
          <a:prstGeom prst="wedgeRoundRectCallout">
            <a:avLst>
              <a:gd name="adj1" fmla="val 48237"/>
              <a:gd name="adj2" fmla="val -1741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поступление собственных доходов составило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39 398,7 млн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(рост к уровню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на </a:t>
            </a:r>
            <a:b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181,4 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рублей, или на 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5%).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779605"/>
              </p:ext>
            </p:extLst>
          </p:nvPr>
        </p:nvGraphicFramePr>
        <p:xfrm>
          <a:off x="4333622" y="1412776"/>
          <a:ext cx="4392048" cy="4869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961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0806975"/>
              </p:ext>
            </p:extLst>
          </p:nvPr>
        </p:nvGraphicFramePr>
        <p:xfrm>
          <a:off x="152400" y="1973263"/>
          <a:ext cx="4702175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Стрелка вниз 54"/>
          <p:cNvSpPr/>
          <p:nvPr/>
        </p:nvSpPr>
        <p:spPr>
          <a:xfrm rot="10800000">
            <a:off x="8738801" y="996794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isometricLeftDown"/>
              <a:lightRig rig="threePt" dir="t"/>
            </a:scene3d>
          </a:bodyPr>
          <a:lstStyle/>
          <a:p>
            <a:pPr algn="ctr">
              <a:defRPr/>
            </a:pPr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908720"/>
            <a:ext cx="687809" cy="57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2040416"/>
            <a:ext cx="1336675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9" y="1503908"/>
            <a:ext cx="135188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47050" y="64722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7EF1E9-EFF1-4598-AB54-4E5BF53C1B32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413" y="5554663"/>
            <a:ext cx="4897437" cy="765175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бюджеты всех уровней за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11523"/>
            <a:ext cx="792088" cy="563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931566" y="973577"/>
            <a:ext cx="4807236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4165600" y="1665815"/>
            <a:ext cx="457320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4541838" y="2485095"/>
            <a:ext cx="4187316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«Химпром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5168503" y="4014172"/>
            <a:ext cx="353941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«Комбинат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втомобильных Фургонов»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5651671" y="4881233"/>
            <a:ext cx="3087130" cy="526733"/>
          </a:xfrm>
          <a:prstGeom prst="roundRect">
            <a:avLst>
              <a:gd name="adj" fmla="val 3135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ПАО «ФГК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РусГидро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»- «Чебоксарская ГЭС»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5435771" y="4437691"/>
            <a:ext cx="3303030" cy="276225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sz="1400" dirty="0" smtClean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«Банк ВТБ»</a:t>
            </a:r>
            <a:endParaRPr lang="ru-RU" sz="1400" dirty="0">
              <a:solidFill>
                <a:srgbClr val="341DE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183856" y="2983469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3543823" y="163847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4453930" y="3572252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648101" y="4014172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114429" y="4993785"/>
            <a:ext cx="431800" cy="3016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4" name="TextBox 1"/>
          <p:cNvSpPr txBox="1"/>
          <p:nvPr/>
        </p:nvSpPr>
        <p:spPr>
          <a:xfrm>
            <a:off x="4898529" y="443769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3327923" y="1094334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330329" y="5527319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716016" y="2887028"/>
            <a:ext cx="399190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Фирма «Август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Вурнарский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 смесевых препаратов»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5868144" y="5554663"/>
            <a:ext cx="2843623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«Сбербанк России»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5021287" y="3572252"/>
            <a:ext cx="369690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«НПК «ЭЛАРА» имени Г.А.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Ильенко»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3733801" y="2028509"/>
            <a:ext cx="431800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TextBox 1"/>
          <p:cNvSpPr txBox="1"/>
          <p:nvPr/>
        </p:nvSpPr>
        <p:spPr>
          <a:xfrm>
            <a:off x="3921918" y="2471422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899" y="882088"/>
            <a:ext cx="784102" cy="592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47" y="1512591"/>
            <a:ext cx="886898" cy="469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283" y="2040416"/>
            <a:ext cx="1185862" cy="5659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13" y="1512591"/>
            <a:ext cx="698488" cy="4690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17" y="2667635"/>
            <a:ext cx="895821" cy="619047"/>
          </a:xfrm>
          <a:prstGeom prst="rect">
            <a:avLst/>
          </a:prstGeom>
        </p:spPr>
      </p:pic>
      <p:sp>
        <p:nvSpPr>
          <p:cNvPr id="40" name="TextBox 1"/>
          <p:cNvSpPr txBox="1"/>
          <p:nvPr/>
        </p:nvSpPr>
        <p:spPr>
          <a:xfrm>
            <a:off x="4400550" y="2055854"/>
            <a:ext cx="4328605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«ЭКРА»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62" y="891358"/>
            <a:ext cx="603826" cy="60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4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968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481487" y="4378452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692,8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3434103" y="3322547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784,3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455876" y="1332444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1 477,1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3419872" y="1984934"/>
            <a:ext cx="1234692" cy="65197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5,2%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52120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5641726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674,0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5621119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739,1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5562215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413,1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5508104" y="1992400"/>
            <a:ext cx="1234692" cy="64451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4787156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691718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4203338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- 45,2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164739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- 18,8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21782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5,8%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81163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-2,7%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4951012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4295451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- 64,0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699283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208842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2020 году 60,1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льгот).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2020 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95637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7916354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753,7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7895747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649,2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83684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402,9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7782732" y="1992401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7042712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6966346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6458894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- 89,9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439367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79,7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96410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- 12,2%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55791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11,8%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7134560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6478999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- 10,2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82831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- 0,7%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08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6281307"/>
              </p:ext>
            </p:extLst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154585276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150262031"/>
              </p:ext>
            </p:extLst>
          </p:nvPr>
        </p:nvGraphicFramePr>
        <p:xfrm>
          <a:off x="4715401" y="2672879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в 2020-2024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7974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65263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8495943"/>
              </p:ext>
            </p:extLst>
          </p:nvPr>
        </p:nvGraphicFramePr>
        <p:xfrm>
          <a:off x="2358654" y="1322718"/>
          <a:ext cx="4337564" cy="3437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11082"/>
              </p:ext>
            </p:extLst>
          </p:nvPr>
        </p:nvGraphicFramePr>
        <p:xfrm>
          <a:off x="4829396" y="1547701"/>
          <a:ext cx="4538031" cy="3411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1837444"/>
              </p:ext>
            </p:extLst>
          </p:nvPr>
        </p:nvGraphicFramePr>
        <p:xfrm>
          <a:off x="-548708" y="1312286"/>
          <a:ext cx="4551395" cy="360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1446" name="TextBox 1"/>
          <p:cNvSpPr txBox="1">
            <a:spLocks noChangeArrowheads="1"/>
          </p:cNvSpPr>
          <p:nvPr/>
        </p:nvSpPr>
        <p:spPr bwMode="auto">
          <a:xfrm>
            <a:off x="8553450" y="708026"/>
            <a:ext cx="41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srgbClr val="4E67C8"/>
                </a:solidFill>
                <a:latin typeface="Century Gothic" pitchFamily="34" charset="0"/>
              </a:rPr>
              <a:t>%</a:t>
            </a:r>
          </a:p>
        </p:txBody>
      </p:sp>
      <p:graphicFrame>
        <p:nvGraphicFramePr>
          <p:cNvPr id="8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678968"/>
              </p:ext>
            </p:extLst>
          </p:nvPr>
        </p:nvGraphicFramePr>
        <p:xfrm>
          <a:off x="6008296" y="4054557"/>
          <a:ext cx="3729864" cy="333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2022-2024 годах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-38543" y="654946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57849" y="5373216"/>
            <a:ext cx="120636" cy="135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97096" y="4381349"/>
            <a:ext cx="40731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0,8; 1,1; 1,1%)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3,3;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2,2%)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1,3;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1,4; 1,5%)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(0,0; 4,2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5,6%)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распределенные расходы в плановом периоде (зарезервированные средства на случай сокращения доходов бюджета)</a:t>
            </a:r>
          </a:p>
          <a:p>
            <a:pPr>
              <a:lnSpc>
                <a:spcPct val="150000"/>
              </a:lnSpc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76460" y="4517529"/>
            <a:ext cx="120636" cy="13560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76460" y="4877569"/>
            <a:ext cx="120636" cy="1356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73870" y="5165601"/>
            <a:ext cx="120636" cy="135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16" y="4109244"/>
            <a:ext cx="3747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7,0;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2,6%)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15,5; 14,9; 14,3%)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(7,6; 7,5; 4,0%)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25,0; 25,8; 27,4%)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кинематография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1,9; 1,8; 1,7%)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(8,1; 5,7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5,7%)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27,8; 30,9; 32,9%)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(1,7; 1,6;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0,9%)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54873" y="4215629"/>
            <a:ext cx="106730" cy="1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339" y="4522589"/>
            <a:ext cx="120636" cy="1356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7920" y="4784717"/>
            <a:ext cx="120636" cy="135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7920" y="5085182"/>
            <a:ext cx="120636" cy="135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0967" y="5301208"/>
            <a:ext cx="120636" cy="135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40207" y="5586371"/>
            <a:ext cx="120636" cy="1356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40207" y="5877272"/>
            <a:ext cx="120636" cy="135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40207" y="6159136"/>
            <a:ext cx="120636" cy="1356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320467" y="2375073"/>
            <a:ext cx="813043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4"/>
          <p:cNvSpPr>
            <a:spLocks noChangeArrowheads="1"/>
          </p:cNvSpPr>
          <p:nvPr/>
        </p:nvSpPr>
        <p:spPr bwMode="auto">
          <a:xfrm>
            <a:off x="1320468" y="2545220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70 746,8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55576" y="829500"/>
            <a:ext cx="1942826" cy="4681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942155" y="815975"/>
            <a:ext cx="1800000" cy="4527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650428" y="831951"/>
            <a:ext cx="1810004" cy="4656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8808" y="6472800"/>
            <a:ext cx="817688" cy="365125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192380" y="2356718"/>
            <a:ext cx="768159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4"/>
          <p:cNvSpPr>
            <a:spLocks noChangeArrowheads="1"/>
          </p:cNvSpPr>
          <p:nvPr/>
        </p:nvSpPr>
        <p:spPr bwMode="auto">
          <a:xfrm>
            <a:off x="4192380" y="2522539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58 856,9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6957262" y="2487925"/>
            <a:ext cx="846099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рямоугольник 4"/>
          <p:cNvSpPr>
            <a:spLocks noChangeArrowheads="1"/>
          </p:cNvSpPr>
          <p:nvPr/>
        </p:nvSpPr>
        <p:spPr bwMode="auto">
          <a:xfrm>
            <a:off x="6935025" y="2629730"/>
            <a:ext cx="924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64 126,4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57796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532291"/>
            <a:ext cx="394744" cy="353093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364088" y="646917"/>
            <a:ext cx="857859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г.</a:t>
            </a:r>
            <a:endParaRPr lang="ru-RU" sz="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93955" y="646917"/>
            <a:ext cx="648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49763" y="647634"/>
            <a:ext cx="648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2023/ 2022,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2024/ 2023%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31923"/>
              </p:ext>
            </p:extLst>
          </p:nvPr>
        </p:nvGraphicFramePr>
        <p:xfrm>
          <a:off x="539552" y="908720"/>
          <a:ext cx="8352442" cy="5733986"/>
        </p:xfrm>
        <a:graphic>
          <a:graphicData uri="http://schemas.openxmlformats.org/drawingml/2006/table">
            <a:tbl>
              <a:tblPr/>
              <a:tblGrid>
                <a:gridCol w="360040"/>
                <a:gridCol w="4536504"/>
                <a:gridCol w="792088"/>
                <a:gridCol w="720080"/>
                <a:gridCol w="864096"/>
                <a:gridCol w="576064"/>
                <a:gridCol w="503570"/>
              </a:tblGrid>
              <a:tr h="774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 smtClean="0">
                          <a:effectLst/>
                          <a:latin typeface="Trebuchet MS" panose="020B0603020202020204" pitchFamily="34" charset="0"/>
                        </a:rPr>
                        <a:t>6 822 282,5</a:t>
                      </a:r>
                      <a:endParaRPr lang="ru-RU" sz="9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3 404 352,4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3 366 390,9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 smtClean="0">
                          <a:effectLst/>
                          <a:latin typeface="Trebuchet MS" panose="020B0603020202020204" pitchFamily="34" charset="0"/>
                        </a:rPr>
                        <a:t>117 657,6</a:t>
                      </a:r>
                      <a:endParaRPr lang="ru-RU" sz="9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117 663,7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117 275,7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 smtClean="0">
                          <a:effectLst/>
                          <a:latin typeface="Trebuchet MS" panose="020B0603020202020204" pitchFamily="34" charset="0"/>
                        </a:rPr>
                        <a:t>1 230 536,3</a:t>
                      </a:r>
                      <a:endParaRPr lang="ru-RU" sz="9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1 159 968,3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1 144 102,4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196 366,7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163 743,7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163 731,7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318 207,0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310 631,3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308 307,1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62 254,6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23 896,2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23 851,8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2 019 872,7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78 460,8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78 158,5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7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2 877 162,5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1 549 763,3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1 530 738,7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53,9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35 295,4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36 444,7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37 694,5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35 295,4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36 444,7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37 694,5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495 656,4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462 704,4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462 694,2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93,4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81 206,1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75 508,1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77 664,5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93,0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134 267,3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111 812,3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110 887,9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пожарной безопасности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221 999,0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220 709,9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220 162,8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58 184,0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54 674,2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53 979,0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12 742 361,2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11 420 682,6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10 822 645,5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272 302,6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280 461,1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280 533,0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Топливно-энергетический комплекс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121 434,9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132 253,0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2 294 114,4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1 699 270,9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1 742 368,2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49 094,1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56 017,8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68 092,5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114,1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121,6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124 466,3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120 055,3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24 325,6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446 431,7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314 976,9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316 281,1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70,6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6 883 833,4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7 491 848,3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6 665 688,2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108,8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Связь и информатика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53 247,6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86 427,6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339 554,0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162,3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392,9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2 497 436,3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1 371 624,7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1 253 549,8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54,9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7 244 817,6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6 681 093,2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4 258 294,9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63,7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464 653,5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313 974,4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200 809,3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67,6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4 735 812,9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4 588 805,9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2 382 639,2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1 630 658,3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1 428 427,0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1 449 298,9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87,6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413 692,9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349 885,9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225 547,5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84,6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455 371,2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470 734,8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493 529,4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Сбор, удаление отходов и очистка сточных вод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222 782,7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284 765,6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401 460,7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127,8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141,0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36 312,7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30 468,2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30 339,7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196 275,8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155 501,0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61 728,9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79,2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39,7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592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01661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7066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268057" y="594000"/>
            <a:ext cx="648000" cy="2953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60057" y="594000"/>
            <a:ext cx="648000" cy="2953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594000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3/ 2022,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10906" y="594000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2024/ 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0521" y="6529784"/>
            <a:ext cx="623967" cy="283592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64088" y="594000"/>
            <a:ext cx="814777" cy="2953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0634"/>
              </p:ext>
            </p:extLst>
          </p:nvPr>
        </p:nvGraphicFramePr>
        <p:xfrm>
          <a:off x="467544" y="908720"/>
          <a:ext cx="8496943" cy="5530591"/>
        </p:xfrm>
        <a:graphic>
          <a:graphicData uri="http://schemas.openxmlformats.org/drawingml/2006/table">
            <a:tbl>
              <a:tblPr/>
              <a:tblGrid>
                <a:gridCol w="448568"/>
                <a:gridCol w="4447976"/>
                <a:gridCol w="864096"/>
                <a:gridCol w="792088"/>
                <a:gridCol w="792088"/>
                <a:gridCol w="576064"/>
                <a:gridCol w="576063"/>
              </a:tblGrid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21 378 241,6</a:t>
                      </a:r>
                      <a:endParaRPr lang="ru-RU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20 302 021,5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20 954 269,9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5 896 896,3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5 540 607,2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5 525 795,1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12 008 189,1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11 462 226,5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12 104 961,5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105,6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Дополнительное образование детей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1 108 796,8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997 077,2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1 002 999,0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1 521 341,3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1 497 784,9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1 527 284,9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101 078,9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90 102,7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90 102,7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66 922,3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68 670,0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68 670,0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163 351,5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155 914,5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154 605,7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46 103,0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47 394,0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47 390,6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465 562,4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442 244,5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432 460,4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2 447 193,3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2 239 833,4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2 079 748,0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2 275 401,3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2 070 093,4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1 910 987,3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171 792,0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169 740,0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168 760,7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5 735 976,2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3 726 590,2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3 645 726,2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2 586 244,4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1 512 271,1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1 391 057,2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58,5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1 777 006,8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1 318 354,3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1 356 217,7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31 251,4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25 598,9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25 598,9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74 011,4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60 294,8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60 294,8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163 959,4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116 216,0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116 216,0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70,9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73 582,2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74 546,9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74 546,9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1 029 920,6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619 308,2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621 794,7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60,1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19 710 058,8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20 287 115,5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21 168 138,2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53 841,3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54 510,7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54 446,4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1 173 956,5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1 143 529,9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1 231 844,7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107,7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11 405 091,9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11 651 253,4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11 894 907,3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7 003 856,9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7 363 299,6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7 912 381,6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105,1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107,5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73 312,2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74 521,9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74 558,2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1 662 035,3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1 452 284,0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1 013 183,8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87,4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69,8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1101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107 816,9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100 156,5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98 516,5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702 492,7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576 813,3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184 276,0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82,1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791 868,0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727 391,9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682 735,2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93,9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59 857,7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47 922,2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47 656,1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200 587,0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200 287,4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199 998,2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90 939,4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91 062,2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90 917,5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97 428,6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98 397,8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98 253,3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631 564,6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780 105,3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795 496,6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123,5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631 564,6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780 105,3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795 496,6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123,5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 smtClean="0">
                          <a:effectLst/>
                          <a:latin typeface="Trebuchet MS" panose="020B0603020202020204" pitchFamily="34" charset="0"/>
                        </a:rPr>
                        <a:t>3 007 715,7</a:t>
                      </a:r>
                      <a:endParaRPr lang="ru-RU" sz="9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 smtClean="0">
                          <a:effectLst/>
                          <a:latin typeface="Trebuchet MS" panose="020B0603020202020204" pitchFamily="34" charset="0"/>
                        </a:rPr>
                        <a:t>4 151 830,4</a:t>
                      </a:r>
                      <a:endParaRPr lang="ru-RU" sz="9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138,0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79 561 441,1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74 471 965,2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73 449 640,7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93,6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513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541651515"/>
              </p:ext>
            </p:extLst>
          </p:nvPr>
        </p:nvGraphicFramePr>
        <p:xfrm>
          <a:off x="204486" y="812335"/>
          <a:ext cx="3405198" cy="1778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2018 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059832" y="758163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8248" y="2564960"/>
            <a:ext cx="4109917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687094" y="2564960"/>
            <a:ext cx="936000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21127" y="2564952"/>
            <a:ext cx="959982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732240" y="2564960"/>
            <a:ext cx="952064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54805" y="291186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 в 2019-2024 годах предусмотрено </a:t>
            </a:r>
            <a:r>
              <a:rPr lang="ru-RU" altLang="ru-RU" sz="16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60 656,5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499992" y="2420960"/>
            <a:ext cx="936000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268312"/>
              </p:ext>
            </p:extLst>
          </p:nvPr>
        </p:nvGraphicFramePr>
        <p:xfrm>
          <a:off x="315797" y="3134427"/>
          <a:ext cx="8544051" cy="32408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2859"/>
                <a:gridCol w="1154487"/>
                <a:gridCol w="1154487"/>
                <a:gridCol w="1069598"/>
                <a:gridCol w="1052620"/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429 157,8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119 441,8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168 575,5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47 915,2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экономика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21 412,7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90 295,4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94 599,0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347 725,4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1 093 278,9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916 315,1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769 593,6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1410 002,7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и городская среда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1 533 920,2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1 949 826,4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1 204 787,0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794 690,3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796 277,8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353 574,8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396 315,7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436 603,2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9532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и среднее предпринимательство и поддержка индивидуальной предпринимательской инициативы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191 061,6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780 450,8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243 368,9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261 520,0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и поддержка занятости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8 011,7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8 006,0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618 693,8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582 178,8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346 625,0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406 929,7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3 527 054,5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9 397,8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2 833 280,5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2 918 567,6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9680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Безопасные и качественные автомобильные дороги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2 625 858,9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2 449 159,0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2 577 565,8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2 722 529,2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кооперация и экспорт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3 426,4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3 264,8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индустрия гостеприимства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266 650,4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3 535,4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51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категорий работников учреждений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социальной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220181"/>
              </p:ext>
            </p:extLst>
          </p:nvPr>
        </p:nvGraphicFramePr>
        <p:xfrm>
          <a:off x="220350" y="692696"/>
          <a:ext cx="8528114" cy="5599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386"/>
                <a:gridCol w="648072"/>
                <a:gridCol w="720080"/>
                <a:gridCol w="576064"/>
                <a:gridCol w="720080"/>
                <a:gridCol w="648072"/>
                <a:gridCol w="648072"/>
                <a:gridCol w="648072"/>
                <a:gridCol w="648072"/>
                <a:gridCol w="648072"/>
                <a:gridCol w="648072"/>
              </a:tblGrid>
              <a:tr h="17946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Категории работников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2020 (факт)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2021 (план)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2022 (план)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2023 (план)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2024 (</a:t>
                      </a:r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6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Отношение к средней з/п по 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Отношение к средней з/п по 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Отношение </a:t>
                      </a:r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 </a:t>
                      </a:r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средней з/п по 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Отношение к средней з/п по 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Отношение к средней </a:t>
                      </a:r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з/п по </a:t>
                      </a:r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9855"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r>
                        <a:rPr lang="ru-RU" sz="850" b="1" u="none" strike="noStrike" dirty="0" smtClean="0">
                          <a:effectLst/>
                        </a:rPr>
                        <a:t>ОБРАЗОВАНИЕ</a:t>
                      </a:r>
                      <a:endParaRPr lang="ru-RU" sz="85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>
                          <a:effectLst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>
                          <a:effectLst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>
                          <a:effectLst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</a:tr>
              <a:tr h="3051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Педагогические работники дошкольных образовательных учреждений*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26280,0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99,4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26872,4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100,0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  <a:latin typeface="+mn-lt"/>
                        </a:rPr>
                        <a:t>28484,9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30251,0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33087,7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4231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Педагогические работники образовательных учреждений общего образования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28787,5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105,1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28864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100,0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  <a:latin typeface="+mn-lt"/>
                        </a:rPr>
                        <a:t>30596,0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  <a:latin typeface="+mn-lt"/>
                        </a:rPr>
                        <a:t>100,0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32493,0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35540,0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3051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Педагогические работники учреждений дополнительного образования детей**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29268,7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100,4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29325,8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103,2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  <a:latin typeface="+mn-lt"/>
                        </a:rPr>
                        <a:t>31085,5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smtClean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33012,9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36108,6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6391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29002,2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105,9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29002,2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100,5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103,8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32493,0</a:t>
                      </a:r>
                      <a:endParaRPr kumimoji="0" lang="ru-RU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35540,0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Преподаватели образовательных учреждений высшего профессионального образования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53691,0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196,1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57728,0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200,0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  <a:latin typeface="+mn-lt"/>
                        </a:rPr>
                        <a:t>61192,0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64986,0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71080,0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1543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>
                          <a:effectLst/>
                        </a:rPr>
                        <a:t>Научные сотрудники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54216,2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198,0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57728,0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200,0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61192,0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64986,0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71080,0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700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Педагогические работники образовательных организаций, оказывающих соц. услуги детям-сиротам и детям, оставшимся без попечения родителей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31030,3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113,3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31030,3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107,5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31030,3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  <a:latin typeface="+mn-lt"/>
                        </a:rPr>
                        <a:t>101,4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32493,0</a:t>
                      </a:r>
                      <a:endParaRPr kumimoji="0" lang="ru-RU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35540,0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1325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b="1" u="none" strike="noStrike" dirty="0">
                          <a:effectLst/>
                        </a:rPr>
                        <a:t>ЗДРАВООХРАНЕНИЕ</a:t>
                      </a:r>
                      <a:endParaRPr lang="ru-RU" sz="85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>
                          <a:effectLst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</a:tr>
              <a:tr h="3715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Врачи и работники медицинских организаций, имеющие высшее образование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62371,3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227,8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62 371,3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216,1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62371,3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  <a:latin typeface="+mn-lt"/>
                        </a:rPr>
                        <a:t>203,6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64986,0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71080,0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3051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Средний медицинский (фармацевтический) персонал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32986,5</a:t>
                      </a: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120,5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32 986,5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114,3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32986,5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  <a:latin typeface="+mn-lt"/>
                        </a:rPr>
                        <a:t>107,8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32986,5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35540,0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3051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Младший медицинский (фармацевтический) персонал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35642,2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130,2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35642,2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123,5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35642,2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  <a:latin typeface="+mn-lt"/>
                        </a:rPr>
                        <a:t>116,5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35642,2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35642,2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1543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b="1" u="none" strike="noStrike" dirty="0">
                          <a:effectLst/>
                        </a:rPr>
                        <a:t>СОЦИАЛЬНЫЕ РАБОТНИКИ</a:t>
                      </a:r>
                      <a:endParaRPr lang="ru-RU" sz="85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30555,9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111,6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30 555,9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105,9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32493,0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35540,0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1707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b="1" u="none" strike="noStrike" dirty="0">
                          <a:effectLst/>
                        </a:rPr>
                        <a:t>РАБОТНИКИ УЧРЕЖДЕНИЙ КУЛЬТУРЫ</a:t>
                      </a:r>
                      <a:endParaRPr lang="ru-RU" sz="85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27194,2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99,3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28864,0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50" u="none" strike="noStrike" dirty="0" smtClean="0">
                          <a:effectLst/>
                        </a:rPr>
                        <a:t>100,0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32493,0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35540,0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9729" y="6453336"/>
            <a:ext cx="31518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к средней з/п в сфере общего образования в субъекте РФ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32022" y="6453336"/>
            <a:ext cx="22573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 - к средней з/п учителей в субъекте РФ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135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6644329"/>
              </p:ext>
            </p:extLst>
          </p:nvPr>
        </p:nvGraphicFramePr>
        <p:xfrm>
          <a:off x="3811840" y="3501008"/>
          <a:ext cx="5284800" cy="317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5688591"/>
              </p:ext>
            </p:extLst>
          </p:nvPr>
        </p:nvGraphicFramePr>
        <p:xfrm>
          <a:off x="107504" y="733111"/>
          <a:ext cx="5286375" cy="2988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3348372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987872"/>
            <a:ext cx="3098512" cy="2369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аналогии с федеральными решениями Кабинетом Министров Чувашской Республики приняты решения об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увеличении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государственных гражданских служащих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с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октября 2019 года на 4,3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%, с 1 октября 2020 года на 3%. 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59729" y="20136"/>
            <a:ext cx="72645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государственных гражданских служащих в Приволжском федеральном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округе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7740352" y="620688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77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0052801"/>
              </p:ext>
            </p:extLst>
          </p:nvPr>
        </p:nvGraphicFramePr>
        <p:xfrm>
          <a:off x="0" y="988029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66583471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139952" y="2528623"/>
            <a:ext cx="2331262" cy="26861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334546" y="4651585"/>
            <a:ext cx="2880320" cy="31519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" y="5055571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5055571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14931" y="721856"/>
            <a:ext cx="4576714" cy="1123712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2022 год запланированы в сумме 23 399,2 млн. рублей, из них основная часть за счет средств  обязательного медицинского страхования – 17 663,2 млн. рублей, за счет средств республиканского бюджета Чувашской Республики – 5 736,0 млн. 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средств территориального фонда обязательного медицинского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8682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760" y="701617"/>
            <a:ext cx="2303999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3658" y="701645"/>
            <a:ext cx="4608000" cy="432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4447" y="3359374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4447" y="2910712"/>
            <a:ext cx="2304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72496" y="692695"/>
            <a:ext cx="864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Расходы на 2022 год (тыс. руб.)</a:t>
            </a:r>
            <a:endParaRPr lang="ru-RU" sz="900" b="1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760" y="1193077"/>
            <a:ext cx="8928736" cy="2196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 и ветеранов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05757" y="1484784"/>
            <a:ext cx="468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24.11.2004 № 43 «О социальной поддержке тружеников тыла военных лет и ветеранов труда», Закон Чувашской Республики от 31.12.2015 № 90 «О ветеранах труда Чувашской 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505757" y="335383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05757" y="2899642"/>
            <a:ext cx="468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244408" y="1494780"/>
            <a:ext cx="828000" cy="4155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2 023 906,0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72400" y="3353839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884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4447" y="1484784"/>
            <a:ext cx="2304000" cy="4376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мер социальной поддержки ветеранов труда</a:t>
            </a:r>
            <a:r>
              <a:rPr lang="ru-RU" sz="900" b="1" dirty="0" smtClean="0">
                <a:solidFill>
                  <a:schemeClr val="tx1"/>
                </a:solidFill>
              </a:rPr>
              <a:t> 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72400" y="2899642"/>
            <a:ext cx="90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729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59943" y="4500181"/>
            <a:ext cx="8928735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06554" y="5577973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8391" y="6001141"/>
            <a:ext cx="2304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07150" y="4725144"/>
            <a:ext cx="2304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инвалидам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488369" y="4725144"/>
            <a:ext cx="4680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488369" y="5577973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84288" y="6001141"/>
            <a:ext cx="468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272400" y="6001141"/>
            <a:ext cx="90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22 чел.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272400" y="5577973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</a:t>
            </a:r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72400" y="4725144"/>
            <a:ext cx="900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10</a:t>
            </a:r>
            <a:r>
              <a:rPr lang="ru-RU" sz="1000" dirty="0" smtClean="0">
                <a:solidFill>
                  <a:schemeClr val="tx1"/>
                </a:solidFill>
              </a:rPr>
              <a:t>3 880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4447" y="3705781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505757" y="3705781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72400" y="3705781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10 440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64288" y="692695"/>
            <a:ext cx="972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72400" y="1484784"/>
            <a:ext cx="90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132 187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44408" y="3705781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5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495,7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244408" y="3356337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12 614,4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244408" y="2904639"/>
            <a:ext cx="828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26 052,2 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44408" y="4725144"/>
            <a:ext cx="828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7</a:t>
            </a:r>
            <a:r>
              <a:rPr lang="ru-RU" sz="1000" dirty="0" smtClean="0">
                <a:solidFill>
                  <a:schemeClr val="tx1"/>
                </a:solidFill>
              </a:rPr>
              <a:t>04 110,6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244408" y="5577973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1 129,3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244408" y="6001141"/>
            <a:ext cx="828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14 560,0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98390" y="5232436"/>
            <a:ext cx="2304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инвалидов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88369" y="5232436"/>
            <a:ext cx="468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24.11.1995 № 181-ФЗ «О социальной защите инвалидов в Российской Федерации»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72400" y="5232436"/>
            <a:ext cx="90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39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244408" y="5232436"/>
            <a:ext cx="828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29 240,1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04447" y="197085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ветеранов боевых действий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505757" y="197085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12.01.1995  № 5-ФЗ «О ветеранах»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7272400" y="197085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41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244408" y="1970856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30 771,7 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04447" y="2348880"/>
            <a:ext cx="2304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</a:t>
            </a:r>
            <a:r>
              <a:rPr lang="ru-RU" sz="900" dirty="0" smtClean="0">
                <a:solidFill>
                  <a:schemeClr val="tx1"/>
                </a:solidFill>
              </a:rPr>
              <a:t>граждан, </a:t>
            </a:r>
            <a:r>
              <a:rPr lang="ru-RU" sz="900" dirty="0" smtClean="0"/>
              <a:t>уволенных </a:t>
            </a:r>
            <a:r>
              <a:rPr lang="ru-RU" sz="900" dirty="0"/>
              <a:t>с военной службы (службы), и приравненных к ним лиц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505757" y="2348880"/>
            <a:ext cx="4680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30.11.2006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55 «</a:t>
            </a:r>
            <a:r>
              <a:rPr lang="ru-RU" sz="700" dirty="0"/>
              <a:t>О наделении органов местного самоуправления в Чувашской Республике отдельными государственными полномочиями</a:t>
            </a:r>
            <a:r>
              <a:rPr lang="ru-RU" sz="700" dirty="0" smtClean="0">
                <a:solidFill>
                  <a:schemeClr val="tx1"/>
                </a:solidFill>
              </a:rPr>
              <a:t>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272400" y="2348880"/>
            <a:ext cx="900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2 </a:t>
            </a:r>
            <a:r>
              <a:rPr lang="ru-RU" sz="1000" dirty="0" smtClean="0">
                <a:solidFill>
                  <a:schemeClr val="tx1"/>
                </a:solidFill>
              </a:rPr>
              <a:t>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8244408" y="2348880"/>
            <a:ext cx="828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2 139,5 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04447" y="4077072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</a:t>
            </a:r>
            <a:r>
              <a:rPr lang="ru-RU" sz="900" dirty="0">
                <a:solidFill>
                  <a:schemeClr val="tx1"/>
                </a:solidFill>
              </a:rPr>
              <a:t>расходов на оплату </a:t>
            </a:r>
            <a:r>
              <a:rPr lang="ru-RU" sz="900" dirty="0" smtClean="0">
                <a:solidFill>
                  <a:schemeClr val="tx1"/>
                </a:solidFill>
              </a:rPr>
              <a:t>коммунальных </a:t>
            </a:r>
            <a:r>
              <a:rPr lang="ru-RU" sz="900" dirty="0">
                <a:solidFill>
                  <a:schemeClr val="tx1"/>
                </a:solidFill>
              </a:rPr>
              <a:t>услуг 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900" dirty="0">
                <a:solidFill>
                  <a:schemeClr val="tx1"/>
                </a:solidFill>
              </a:rPr>
              <a:t>"</a:t>
            </a:r>
            <a:r>
              <a:rPr lang="ru-RU" sz="900" dirty="0" smtClean="0">
                <a:solidFill>
                  <a:schemeClr val="tx1"/>
                </a:solidFill>
              </a:rPr>
              <a:t>детям </a:t>
            </a:r>
            <a:r>
              <a:rPr lang="ru-RU" sz="900" dirty="0">
                <a:solidFill>
                  <a:schemeClr val="tx1"/>
                </a:solidFill>
              </a:rPr>
              <a:t>войны"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505757" y="4077072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>
                <a:solidFill>
                  <a:schemeClr val="tx1"/>
                </a:solidFill>
              </a:rPr>
              <a:t>Закон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16.04.2020 № 23  «О </a:t>
            </a:r>
            <a:r>
              <a:rPr lang="ru-RU" sz="700" dirty="0">
                <a:solidFill>
                  <a:schemeClr val="tx1"/>
                </a:solidFill>
              </a:rPr>
              <a:t>детях </a:t>
            </a:r>
            <a:r>
              <a:rPr lang="ru-RU" sz="700" dirty="0" smtClean="0">
                <a:solidFill>
                  <a:schemeClr val="tx1"/>
                </a:solidFill>
              </a:rPr>
              <a:t>войны»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7272400" y="4077072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7 470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44408" y="4077072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9 702,3</a:t>
            </a:r>
          </a:p>
        </p:txBody>
      </p:sp>
    </p:spTree>
    <p:extLst>
      <p:ext uri="{BB962C8B-B14F-4D97-AF65-F5344CB8AC3E}">
        <p14:creationId xmlns:p14="http://schemas.microsoft.com/office/powerpoint/2010/main" val="330039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7504" y="421200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07504" y="483319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Социальные выплаты </a:t>
            </a:r>
            <a:r>
              <a:rPr lang="ru-RU" sz="800" dirty="0" smtClean="0">
                <a:solidFill>
                  <a:schemeClr val="tx1"/>
                </a:solidFill>
              </a:rPr>
              <a:t>                     безработным 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77657" y="483319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 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07504" y="519323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77657" y="519323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00392" y="483319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1 856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00392" y="519323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628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7504" y="445291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477657" y="445291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200392" y="445291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18 737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558924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623731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477657" y="623731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</a:t>
            </a:r>
            <a:r>
              <a:rPr lang="ru-RU" sz="700" dirty="0" smtClean="0"/>
              <a:t>202, от </a:t>
            </a:r>
            <a:r>
              <a:rPr lang="ru-RU" sz="700" dirty="0"/>
              <a:t>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</a:t>
            </a:r>
            <a:r>
              <a:rPr lang="ru-RU" sz="700" dirty="0" smtClean="0"/>
              <a:t>)…»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200392" y="623731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3 560 </a:t>
            </a:r>
            <a:r>
              <a:rPr lang="ru-RU" sz="1000" dirty="0">
                <a:solidFill>
                  <a:schemeClr val="tx1"/>
                </a:solidFill>
              </a:rPr>
              <a:t>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828623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77657" y="5828623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00392" y="5828623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472 сем.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172400" y="2060848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525 922,6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07504" y="2060848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Выплата ежемесячного пособия на ребенка 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7504" y="1079367"/>
            <a:ext cx="8928992" cy="2154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07504" y="170084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 dirty="0" smtClean="0">
              <a:solidFill>
                <a:schemeClr val="tx1"/>
              </a:solidFill>
            </a:endParaRPr>
          </a:p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выплата в связи с рождением (усыновлением) первого ребенка </a:t>
            </a:r>
          </a:p>
          <a:p>
            <a:pPr algn="just"/>
            <a:endParaRPr lang="ru-RU" sz="800" dirty="0" smtClean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477655" y="170084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tx1"/>
                </a:solidFill>
              </a:rPr>
              <a:t>Федеральный закон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800" dirty="0" smtClean="0"/>
              <a:t>28.12.2017 № 418-ФЗ «О </a:t>
            </a:r>
            <a:r>
              <a:rPr lang="ru-RU" sz="800" dirty="0" err="1" smtClean="0"/>
              <a:t>ежемес</a:t>
            </a:r>
            <a:r>
              <a:rPr lang="ru-RU" sz="800" dirty="0" smtClean="0"/>
              <a:t>. </a:t>
            </a:r>
            <a:r>
              <a:rPr lang="ru-RU" sz="800" dirty="0"/>
              <a:t>выплатах семьям, имеющим </a:t>
            </a:r>
            <a:r>
              <a:rPr lang="ru-RU" sz="800" dirty="0" smtClean="0"/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7504" y="2420888"/>
            <a:ext cx="2304000" cy="576000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Ежемесячная денежная выплата, назначаемая </a:t>
            </a:r>
            <a:r>
              <a:rPr lang="ru-RU" sz="800" dirty="0" smtClean="0">
                <a:solidFill>
                  <a:schemeClr val="tx1"/>
                </a:solidFill>
              </a:rPr>
              <a:t>при рождении </a:t>
            </a:r>
            <a:r>
              <a:rPr lang="ru-RU" sz="800" dirty="0">
                <a:solidFill>
                  <a:schemeClr val="tx1"/>
                </a:solidFill>
              </a:rPr>
              <a:t>(</a:t>
            </a:r>
            <a:r>
              <a:rPr lang="ru-RU" sz="800" dirty="0" smtClean="0">
                <a:solidFill>
                  <a:schemeClr val="tx1"/>
                </a:solidFill>
              </a:rPr>
              <a:t>усыновлении) </a:t>
            </a:r>
            <a:r>
              <a:rPr lang="ru-RU" sz="800" dirty="0">
                <a:solidFill>
                  <a:schemeClr val="tx1"/>
                </a:solidFill>
              </a:rPr>
              <a:t>третьего </a:t>
            </a:r>
            <a:r>
              <a:rPr lang="ru-RU" sz="800" dirty="0" smtClean="0">
                <a:solidFill>
                  <a:schemeClr val="tx1"/>
                </a:solidFill>
              </a:rPr>
              <a:t>или </a:t>
            </a:r>
            <a:r>
              <a:rPr lang="ru-RU" sz="800" dirty="0">
                <a:solidFill>
                  <a:schemeClr val="tx1"/>
                </a:solidFill>
              </a:rPr>
              <a:t>последующих детей до достижения ребенком возраста </a:t>
            </a:r>
            <a:r>
              <a:rPr lang="ru-RU" sz="800" dirty="0" smtClean="0">
                <a:solidFill>
                  <a:schemeClr val="tx1"/>
                </a:solidFill>
              </a:rPr>
              <a:t>3 </a:t>
            </a:r>
            <a:r>
              <a:rPr lang="ru-RU" sz="800" dirty="0">
                <a:solidFill>
                  <a:schemeClr val="tx1"/>
                </a:solidFill>
              </a:rPr>
              <a:t>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77655" y="2400655"/>
            <a:ext cx="4680000" cy="6480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07.05.2012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606 </a:t>
            </a:r>
            <a:r>
              <a:rPr lang="ru-RU" sz="700" dirty="0" smtClean="0">
                <a:solidFill>
                  <a:schemeClr val="tx1"/>
                </a:solidFill>
              </a:rPr>
              <a:t>«О</a:t>
            </a:r>
            <a:r>
              <a:rPr lang="ru-RU" sz="700" dirty="0">
                <a:solidFill>
                  <a:schemeClr val="tx1"/>
                </a:solidFill>
              </a:rPr>
              <a:t> мерах по реализации демографической политики </a:t>
            </a:r>
            <a:r>
              <a:rPr lang="ru-RU" sz="700" dirty="0" smtClean="0">
                <a:solidFill>
                  <a:schemeClr val="tx1"/>
                </a:solidFill>
              </a:rPr>
              <a:t>РФ»,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29.11.2017 № </a:t>
            </a:r>
            <a:r>
              <a:rPr lang="ru-RU" sz="700" dirty="0">
                <a:solidFill>
                  <a:schemeClr val="tx1"/>
                </a:solidFill>
              </a:rPr>
              <a:t>1</a:t>
            </a:r>
            <a:r>
              <a:rPr lang="ru-RU" sz="700" dirty="0" smtClean="0">
                <a:solidFill>
                  <a:schemeClr val="tx1"/>
                </a:solidFill>
              </a:rPr>
              <a:t>23 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</a:t>
            </a:r>
            <a:r>
              <a:rPr lang="ru-RU" sz="700" dirty="0" smtClean="0">
                <a:solidFill>
                  <a:schemeClr val="tx1"/>
                </a:solidFill>
              </a:rPr>
              <a:t>рождения (усыновления) </a:t>
            </a:r>
            <a:r>
              <a:rPr lang="ru-RU" sz="700" dirty="0">
                <a:solidFill>
                  <a:schemeClr val="tx1"/>
                </a:solidFill>
              </a:rPr>
              <a:t>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детей», постановление Кабинета Министров Чувашской Республики от 07.12.2017 №  482 «Об утверждении Порядка и условий назначения и предоставления ежемесячной денежной выплаты семьям в случае рождения (усыновления) после 31 декабря 2016 г. третьего ребенка или последующих 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477655" y="2060848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700" dirty="0">
                <a:solidFill>
                  <a:prstClr val="black"/>
                </a:solidFill>
              </a:rPr>
              <a:t>Федеральный закон от 19.05.1995 № 81-ФЗ «О государственных пособиях гражданам, имеющим детей», Закон Чувашской Республики от 24.11.2004 № 46 «О гос. пособиях гражданам, имеющим детей»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172400" y="2420888"/>
            <a:ext cx="936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984 636,0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07504" y="306896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477655" y="306896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21 февраля 2012 г. № 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172400" y="306896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170 086,8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172400" y="170084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1 129 204,9</a:t>
            </a:r>
            <a:endParaRPr lang="ru-RU" sz="10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200392" y="170084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9 154 чел.</a:t>
            </a:r>
          </a:p>
          <a:p>
            <a:endParaRPr lang="ru-RU" sz="1000" i="1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200392" y="2060848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64 648 чел.</a:t>
            </a:r>
            <a:endParaRPr lang="ru-RU" sz="1000" i="1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00392" y="2420888"/>
            <a:ext cx="900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8 100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00392" y="306896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1 134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172400" y="4452916"/>
            <a:ext cx="936000" cy="307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92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679,7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172400" y="4824830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222 937,8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172400" y="5193232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5 494,9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172400" y="5828623"/>
            <a:ext cx="936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348 342,5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172400" y="6237312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59 000,0</a:t>
            </a:r>
          </a:p>
        </p:txBody>
      </p:sp>
      <p:sp>
        <p:nvSpPr>
          <p:cNvPr id="8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7504" y="656736"/>
            <a:ext cx="2304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483614" y="656736"/>
            <a:ext cx="4608000" cy="396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8136496" y="656736"/>
            <a:ext cx="900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Расходы                на 2022 год (тыс. руб.)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64288" y="656736"/>
            <a:ext cx="936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7504" y="134080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выплата на детей в возрасте от 3 до 7 лет включительно 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77655" y="134080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Президента Российской Федерации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20.03.2020 № 199 «</a:t>
            </a:r>
            <a:r>
              <a:rPr lang="ru-RU" sz="800" dirty="0"/>
              <a:t>О дополнительных мерах государственной поддержки семей, имеющих </a:t>
            </a:r>
            <a:r>
              <a:rPr lang="ru-RU" sz="800" dirty="0" smtClean="0"/>
              <a:t>детей</a:t>
            </a:r>
            <a:r>
              <a:rPr lang="ru-RU" sz="700" dirty="0" smtClean="0">
                <a:solidFill>
                  <a:schemeClr val="tx1"/>
                </a:solidFill>
              </a:rPr>
              <a:t>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200392" y="1340799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37 630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</a:p>
          <a:p>
            <a:endParaRPr lang="ru-RU" sz="1000" i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172400" y="1340799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3 709 069,7</a:t>
            </a:r>
            <a:endParaRPr lang="ru-RU" sz="1000" i="1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07504" y="3435659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477655" y="343565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200392" y="342900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196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172400" y="343566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324 497,1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107504" y="3789079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жилыми помещениями многодетных семей, имеющих пять и более несовершеннолетних детей 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2477655" y="3789079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17.10.2005 № 42 «О регулировании жилищных отношений»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00392" y="3782420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26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172400" y="3789080"/>
            <a:ext cx="936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120 000,0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19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92284"/>
              </p:ext>
            </p:extLst>
          </p:nvPr>
        </p:nvGraphicFramePr>
        <p:xfrm>
          <a:off x="140015" y="2132855"/>
          <a:ext cx="5331881" cy="42402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9469"/>
                <a:gridCol w="720080"/>
                <a:gridCol w="864096"/>
                <a:gridCol w="1512168"/>
                <a:gridCol w="866068"/>
              </a:tblGrid>
              <a:tr h="360041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4807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местных бюджетов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011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519,9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488,7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25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365,8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343,9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17,3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39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775,3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728,8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37,2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9,3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268,6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249,7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15,7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3,2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678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2019-2024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1937,1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1811,1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2899" y="548680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None/>
            </a:pPr>
            <a:endParaRPr lang="ru-RU" sz="1050" u="sng" dirty="0" smtClean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18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Туристский кластер «Чувашия </a:t>
            </a: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сердце Волги»</a:t>
            </a:r>
          </a:p>
          <a:p>
            <a:pPr marL="0" indent="0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1196752"/>
            <a:ext cx="5256584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проекта – 2019 - 2025 годы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объектов инвестиционного проекта – 32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93601" y="3429000"/>
            <a:ext cx="3338277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проект «Туристский кластер «Чувашия – сердце Волги» включает в себя два субкластера «Чебоксары – центр речного круизного туризма» и «Чувашия – центр оздоровительного туризма».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Ядром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субкластера «Чебоксары – центр речного круизного туризма» станут Речной порт, территория Чебоксарского залива и Московская набережная.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Субкластер «Чувашия – центр оздоровительного туризма» включает в себя развитие инфраструктуры лечебно-оздоровительного и реабилитационного отдыха. </a:t>
            </a:r>
          </a:p>
        </p:txBody>
      </p:sp>
      <p:pic>
        <p:nvPicPr>
          <p:cNvPr id="1026" name="Picture 2" descr="T:\Госдолг\Ольга\chuvashiya_-_serdce_volgi_prezentaciya_poslednyaya_(8)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896" y="1196752"/>
            <a:ext cx="3553971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7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575442"/>
              </p:ext>
            </p:extLst>
          </p:nvPr>
        </p:nvGraphicFramePr>
        <p:xfrm>
          <a:off x="176731" y="3005658"/>
          <a:ext cx="5247934" cy="33861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0840"/>
                <a:gridCol w="907435"/>
                <a:gridCol w="1096553"/>
                <a:gridCol w="1411856"/>
                <a:gridCol w="781250"/>
              </a:tblGrid>
              <a:tr h="42403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6652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75044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43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35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6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1 148,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1 031,8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93,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663528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общеобразовательной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школы поз. 37 в </a:t>
            </a:r>
            <a:r>
              <a:rPr lang="ru-RU" sz="1500" u="sng" dirty="0" err="1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мкр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3 района "Садовый" </a:t>
            </a:r>
          </a:p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Чебоксары Чувашской Республики</a:t>
            </a:r>
          </a:p>
          <a:p>
            <a:pPr marL="0" indent="0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9108" y="3244838"/>
            <a:ext cx="3599163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3-4 этажное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здание, состоящее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блоков старших и младших классов, административно-хозяйственного блока и блока физкультурно-спортивных занятий.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кабинетов в школе разместятся игровые помещения для группы продленного дня со спальными местами, обеденный и зрительный залы, музей естественных наук, библиотека, студии живописи 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скульптуры,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 и спортзалы. 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будет рассчитана на 66 классов наполняемостью не более 25 детей.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младшими классами закрепят отдельные кабинеты, а для учеников средних и старших классов будет действовать кабинетная система.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721" y="1396803"/>
            <a:ext cx="5320745" cy="13620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ввода объекта – июль 2022 года</a:t>
            </a:r>
          </a:p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32 214,2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м. </a:t>
            </a:r>
            <a:b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4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физкультурно-оздоровительный комплекс – 7 303,7 кв. м.) 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1 650 учащихся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объекта – 1 042,3 млн. рублей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652119" y="1248551"/>
            <a:ext cx="3244143" cy="19962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5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517644"/>
              </p:ext>
            </p:extLst>
          </p:nvPr>
        </p:nvGraphicFramePr>
        <p:xfrm>
          <a:off x="305901" y="2675744"/>
          <a:ext cx="4936274" cy="36784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5458"/>
                <a:gridCol w="1070536"/>
                <a:gridCol w="1152128"/>
                <a:gridCol w="1368152"/>
              </a:tblGrid>
              <a:tr h="35133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652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73379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43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9,0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35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6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24,3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663528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нового здания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поликлиники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 ЧР «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Канашская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центральная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больница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Ф.Г.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Григорьева» Минздрава Чувашии, 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район, с. Шихазаны,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В.П. Епифанова, д. 12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8363" y="1556792"/>
            <a:ext cx="5320744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ввода объекта – 2024 год</a:t>
            </a:r>
          </a:p>
          <a:p>
            <a:r>
              <a:rPr lang="ru-RU" sz="15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– 500 посещений в смену</a:t>
            </a:r>
          </a:p>
          <a:p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5 230,3 </a:t>
            </a: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5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м. </a:t>
            </a:r>
            <a:endParaRPr lang="ru-RU" sz="15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352" b="66389" l="33333" r="629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09" t="36364" r="36954" b="33333"/>
          <a:stretch/>
        </p:blipFill>
        <p:spPr bwMode="auto">
          <a:xfrm>
            <a:off x="5489108" y="1340768"/>
            <a:ext cx="3475380" cy="1896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489107" y="3244838"/>
            <a:ext cx="3475381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нового здания поликлиники на территории основного больничного комплекса будут достигнуты следующие цели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повышение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и качества оказания первичной медико-санитарной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снижение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ожидания в очереди и повышение комфорта проведения в медицинском учреждении;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доступность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удобство посещений для лиц с ограниченными возможностями;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единых стандартов оказания медицинской помощи и увеличение объемов предоставления медицинской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73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589936"/>
              </p:ext>
            </p:extLst>
          </p:nvPr>
        </p:nvGraphicFramePr>
        <p:xfrm>
          <a:off x="3712008" y="751571"/>
          <a:ext cx="5188092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781824605"/>
              </p:ext>
            </p:extLst>
          </p:nvPr>
        </p:nvGraphicFramePr>
        <p:xfrm>
          <a:off x="53752" y="2708920"/>
          <a:ext cx="69847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07504" y="856409"/>
            <a:ext cx="3086975" cy="1572098"/>
          </a:xfrm>
          <a:prstGeom prst="wedgeRoundRectCallout">
            <a:avLst>
              <a:gd name="adj1" fmla="val 77116"/>
              <a:gd name="adj2" fmla="val -117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7020272" y="2708920"/>
            <a:ext cx="2076368" cy="3766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муниципальных районов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01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56170098"/>
              </p:ext>
            </p:extLst>
          </p:nvPr>
        </p:nvGraphicFramePr>
        <p:xfrm>
          <a:off x="-252536" y="807317"/>
          <a:ext cx="6912768" cy="6106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0892" y="1943064"/>
            <a:ext cx="800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1 002,4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112281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1 599,8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645" y="1238337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00645" y="4077072"/>
            <a:ext cx="2497876" cy="11237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предусмотрена на 2022 год в сумме 1 612,6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районам, муниципальным округам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округам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5004048" y="1430591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1 381,8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5721491" y="1584479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1 264,2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9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232" y="1237033"/>
            <a:ext cx="2427770" cy="44123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рассчитывается 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методиками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установленными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от 23 июля 2001 г. № 36 «О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муниципальных районов (городских округов) – приложение № 1 к закону;</a:t>
            </a:r>
          </a:p>
          <a:p>
            <a:pPr marL="171450" lvl="0" indent="-171450" algn="just">
              <a:buFontTx/>
              <a:buChar char="-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поддержку мер по обеспечению сбалансированности бюджетов муниципальных районов (городских округов) –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13.1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статья,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поселений – статья 17.3 указанного закона.</a:t>
            </a: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районам, муниципальным округам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городским округам Чувашской 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2022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744287"/>
              </p:ext>
            </p:extLst>
          </p:nvPr>
        </p:nvGraphicFramePr>
        <p:xfrm>
          <a:off x="323528" y="764704"/>
          <a:ext cx="6227126" cy="59057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714"/>
                <a:gridCol w="720080"/>
                <a:gridCol w="1013940"/>
                <a:gridCol w="1152128"/>
                <a:gridCol w="1146300"/>
                <a:gridCol w="1229964"/>
              </a:tblGrid>
              <a:tr h="5943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2367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Финансовая помощь - всего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 выравнивание бюджетной обеспеченности муниципальных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районов (муниципальных округов, городских округов)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 поддержку мер по обеспечению сбалансированности бюджетов муниципальных районов, муниципальных округов и городских округов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дотации на  поощрение преобразования муниципальных образований путем их объединения во вновь образованное муниципальное образование –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Алатырский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62 736,9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38 079,8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1 256,9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23 400,2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73 283,2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48 041,5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25 241,7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Батыревский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89 234,4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30 128,8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3 139,4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55 966,2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Вурнарский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51 450,7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1 009,1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50 441,6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Ибресинский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94 943,7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56 258,4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38 685,3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Канашский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135 328,9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72 316,7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4 809,8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58 202,4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Козловский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40 522,1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10 469,9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30 052,2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Комсомольский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70 189,3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24 288,1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4 781,2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41 120,0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Красноармейский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46 285,9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37 385,9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8 900,0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Красночетайский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56 990,3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34 797,4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22 192,9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Марпосадский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88 767,6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52 816,2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35 951,4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Моргаушский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55 198,0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1 796,8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53 401,2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Порецкий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37 792,1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18 209,5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19 582,6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Урмарский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80 360,4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43 567,0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36 793,4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Цивильский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57 649,1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57 649,1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Чебоксарский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107 447,8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2 776,5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104 671,3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Шемуршинский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57 319,1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37 501,8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19 817,3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Шумерлинский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87 463,9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81 763,9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5 700,0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Ядринский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55 423,1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15 408,0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40 015,1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Яльчикский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51 511,1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23 715,2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1 361,8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26 434,1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Янтиковский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58 279,4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33 535,4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1 623,8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23 120,2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Алатырь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30 554,2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30 554,2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Канаш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5 230,0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5 230,0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Новочебоксарск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113 803,1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113 803,1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Чебоксары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Шумерля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4 822,1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4 822,1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7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1 612 586,4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811 248,5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23 999,7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14 600,0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762 738,2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63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735948043"/>
              </p:ext>
            </p:extLst>
          </p:nvPr>
        </p:nvGraphicFramePr>
        <p:xfrm>
          <a:off x="261400" y="1340768"/>
          <a:ext cx="8732344" cy="5449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2691" name="Номер слайда 2"/>
          <p:cNvSpPr txBox="1">
            <a:spLocks/>
          </p:cNvSpPr>
          <p:nvPr/>
        </p:nvSpPr>
        <p:spPr bwMode="auto">
          <a:xfrm>
            <a:off x="8991769" y="6393329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7057" y="692696"/>
            <a:ext cx="8017391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20.07.2018 № 522-р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23 госпрограммы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2440" y="6525344"/>
            <a:ext cx="410496" cy="298276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6369844" y="2025044"/>
            <a:ext cx="232289" cy="4879878"/>
          </a:xfrm>
          <a:prstGeom prst="leftBrac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209027"/>
              </p:ext>
            </p:extLst>
          </p:nvPr>
        </p:nvGraphicFramePr>
        <p:xfrm>
          <a:off x="3872788" y="4493885"/>
          <a:ext cx="5063424" cy="183487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484507"/>
                <a:gridCol w="578917"/>
              </a:tblGrid>
              <a:tr h="231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Доля,</a:t>
                      </a:r>
                      <a:r>
                        <a:rPr lang="ru-RU" sz="900" i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Повышение безопасности жизнедеятельности населения и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0,38</a:t>
                      </a: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потенциала природно-сырьевых ресурсов и обеспечение экологической безопасности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Цифровое общество Чувашии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промышленности и инновационная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Доступная среда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строительного комплекса и архитектуры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0,04</a:t>
                      </a: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земельных и имущественных отношений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 территории Чувашской Республики на 2018–2024 годы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Комплексное развитие сельских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8524" y="4628134"/>
            <a:ext cx="3611388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100%.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06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073" y="846731"/>
            <a:ext cx="6623050" cy="14106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долгосрочной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и устойчивости республиканского бюджета Чувашской Республики и местных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управления общественными финансами Чувашской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208133" y="2492896"/>
            <a:ext cx="3618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846731"/>
            <a:ext cx="2148680" cy="1411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ru-RU" altLang="ru-RU" sz="1400" dirty="0" smtClean="0"/>
          </a:p>
        </p:txBody>
      </p:sp>
      <p:sp>
        <p:nvSpPr>
          <p:cNvPr id="27" name="Скругленный прямоугольник 4"/>
          <p:cNvSpPr/>
          <p:nvPr/>
        </p:nvSpPr>
        <p:spPr bwMode="auto">
          <a:xfrm>
            <a:off x="4153151" y="2459037"/>
            <a:ext cx="4846391" cy="6365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подпрограмм,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4140000" y="3233388"/>
            <a:ext cx="2628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40328" y="3233213"/>
            <a:ext cx="684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40749" y="3227656"/>
            <a:ext cx="684188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596336" y="3227656"/>
            <a:ext cx="684000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3969553"/>
              </p:ext>
            </p:extLst>
          </p:nvPr>
        </p:nvGraphicFramePr>
        <p:xfrm>
          <a:off x="44820" y="3227656"/>
          <a:ext cx="4082559" cy="3297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Скругленный прямоугольник 17"/>
          <p:cNvSpPr/>
          <p:nvPr/>
        </p:nvSpPr>
        <p:spPr bwMode="auto">
          <a:xfrm>
            <a:off x="4156244" y="3741354"/>
            <a:ext cx="2610377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политики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сбалансированности консолидированного бюджета Чувашской Республики</a:t>
            </a:r>
            <a:endParaRPr lang="ru-RU" sz="1000" dirty="0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4153151" y="4490811"/>
            <a:ext cx="2628000" cy="61165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бюджетных расходов Чувашской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153151" y="5877272"/>
            <a:ext cx="261347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 bwMode="auto">
          <a:xfrm>
            <a:off x="6840328" y="3741354"/>
            <a:ext cx="684000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5 732,8</a:t>
            </a: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6840328" y="4490812"/>
            <a:ext cx="684000" cy="61165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86,6</a:t>
            </a: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840328" y="5877272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180,6</a:t>
            </a: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8340749" y="3741354"/>
            <a:ext cx="684000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2 089,8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340937" y="4490812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103,5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340749" y="5877272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185,0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596336" y="3741354"/>
            <a:ext cx="684000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2 189,6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585094" y="4490812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103,5</a:t>
            </a: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596336" y="5877272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184,9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>
            <a:off x="4156244" y="5165725"/>
            <a:ext cx="2611756" cy="61165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 Чувашской Республики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6840328" y="5165726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</a:t>
            </a: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7596336" y="5165726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8340937" y="5165726"/>
            <a:ext cx="658605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13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9437" y="2801008"/>
            <a:ext cx="4278547" cy="10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397" y="4145308"/>
            <a:ext cx="4276646" cy="8678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5820" y="5321903"/>
            <a:ext cx="4256743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9437" y="1700804"/>
            <a:ext cx="2447619" cy="54713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4" name="Скругленный прямоугольник 4"/>
          <p:cNvSpPr/>
          <p:nvPr/>
        </p:nvSpPr>
        <p:spPr bwMode="auto">
          <a:xfrm>
            <a:off x="4640323" y="1052736"/>
            <a:ext cx="4324078" cy="5451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5645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29513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291438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6410476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40324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28,4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43275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102,2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17171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21286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7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23301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101,6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01705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7283210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7283353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7270773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6402248" y="2947613"/>
            <a:ext cx="792000" cy="720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6403327" y="4198804"/>
            <a:ext cx="792000" cy="720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107,6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6386239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ru-RU" altLang="ru-RU" sz="1400" dirty="0" smtClean="0"/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8172401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 bwMode="auto">
          <a:xfrm>
            <a:off x="8164172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 bwMode="auto">
          <a:xfrm>
            <a:off x="8163380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8155306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00" y="1365970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404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7160" y="836712"/>
            <a:ext cx="6368436" cy="15121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4355975" y="2492896"/>
            <a:ext cx="4592542" cy="4248472"/>
            <a:chOff x="4355975" y="2492896"/>
            <a:chExt cx="4592542" cy="424847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355976" y="2492896"/>
              <a:ext cx="4568236" cy="4248472"/>
            </a:xfrm>
            <a:prstGeom prst="rect">
              <a:avLst/>
            </a:prstGeom>
            <a:ln>
              <a:noFill/>
            </a:ln>
          </p:spPr>
        </p:sp>
        <p:sp>
          <p:nvSpPr>
            <p:cNvPr id="6" name="Полилиния 5"/>
            <p:cNvSpPr/>
            <p:nvPr/>
          </p:nvSpPr>
          <p:spPr>
            <a:xfrm>
              <a:off x="4358404" y="2494296"/>
              <a:ext cx="4590113" cy="551556"/>
            </a:xfrm>
            <a:custGeom>
              <a:avLst/>
              <a:gdLst>
                <a:gd name="connsiteX0" fmla="*/ 0 w 4563379"/>
                <a:gd name="connsiteY0" fmla="*/ 55156 h 551556"/>
                <a:gd name="connsiteX1" fmla="*/ 55156 w 4563379"/>
                <a:gd name="connsiteY1" fmla="*/ 0 h 551556"/>
                <a:gd name="connsiteX2" fmla="*/ 4508223 w 4563379"/>
                <a:gd name="connsiteY2" fmla="*/ 0 h 551556"/>
                <a:gd name="connsiteX3" fmla="*/ 4563379 w 4563379"/>
                <a:gd name="connsiteY3" fmla="*/ 55156 h 551556"/>
                <a:gd name="connsiteX4" fmla="*/ 4563379 w 4563379"/>
                <a:gd name="connsiteY4" fmla="*/ 496400 h 551556"/>
                <a:gd name="connsiteX5" fmla="*/ 4508223 w 4563379"/>
                <a:gd name="connsiteY5" fmla="*/ 551556 h 551556"/>
                <a:gd name="connsiteX6" fmla="*/ 55156 w 4563379"/>
                <a:gd name="connsiteY6" fmla="*/ 551556 h 551556"/>
                <a:gd name="connsiteX7" fmla="*/ 0 w 4563379"/>
                <a:gd name="connsiteY7" fmla="*/ 496400 h 551556"/>
                <a:gd name="connsiteX8" fmla="*/ 0 w 4563379"/>
                <a:gd name="connsiteY8" fmla="*/ 55156 h 5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63379" h="551556">
                  <a:moveTo>
                    <a:pt x="0" y="55156"/>
                  </a:moveTo>
                  <a:cubicBezTo>
                    <a:pt x="0" y="24694"/>
                    <a:pt x="24694" y="0"/>
                    <a:pt x="55156" y="0"/>
                  </a:cubicBezTo>
                  <a:lnTo>
                    <a:pt x="4508223" y="0"/>
                  </a:lnTo>
                  <a:cubicBezTo>
                    <a:pt x="4538685" y="0"/>
                    <a:pt x="4563379" y="24694"/>
                    <a:pt x="4563379" y="55156"/>
                  </a:cubicBezTo>
                  <a:lnTo>
                    <a:pt x="4563379" y="496400"/>
                  </a:lnTo>
                  <a:cubicBezTo>
                    <a:pt x="4563379" y="526862"/>
                    <a:pt x="4538685" y="551556"/>
                    <a:pt x="4508223" y="551556"/>
                  </a:cubicBezTo>
                  <a:lnTo>
                    <a:pt x="55156" y="551556"/>
                  </a:lnTo>
                  <a:cubicBezTo>
                    <a:pt x="24694" y="551556"/>
                    <a:pt x="0" y="526862"/>
                    <a:pt x="0" y="496400"/>
                  </a:cubicBezTo>
                  <a:lnTo>
                    <a:pt x="0" y="5515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305" tIns="73305" rIns="73305" bIns="7330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5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подпрограмм, млн. руб.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4355976" y="3116680"/>
              <a:ext cx="2376274" cy="341891"/>
            </a:xfrm>
            <a:custGeom>
              <a:avLst/>
              <a:gdLst>
                <a:gd name="connsiteX0" fmla="*/ 0 w 2291211"/>
                <a:gd name="connsiteY0" fmla="*/ 34189 h 341891"/>
                <a:gd name="connsiteX1" fmla="*/ 34189 w 2291211"/>
                <a:gd name="connsiteY1" fmla="*/ 0 h 341891"/>
                <a:gd name="connsiteX2" fmla="*/ 2257022 w 2291211"/>
                <a:gd name="connsiteY2" fmla="*/ 0 h 341891"/>
                <a:gd name="connsiteX3" fmla="*/ 2291211 w 2291211"/>
                <a:gd name="connsiteY3" fmla="*/ 34189 h 341891"/>
                <a:gd name="connsiteX4" fmla="*/ 2291211 w 2291211"/>
                <a:gd name="connsiteY4" fmla="*/ 307702 h 341891"/>
                <a:gd name="connsiteX5" fmla="*/ 2257022 w 2291211"/>
                <a:gd name="connsiteY5" fmla="*/ 341891 h 341891"/>
                <a:gd name="connsiteX6" fmla="*/ 34189 w 2291211"/>
                <a:gd name="connsiteY6" fmla="*/ 341891 h 341891"/>
                <a:gd name="connsiteX7" fmla="*/ 0 w 2291211"/>
                <a:gd name="connsiteY7" fmla="*/ 307702 h 341891"/>
                <a:gd name="connsiteX8" fmla="*/ 0 w 2291211"/>
                <a:gd name="connsiteY8" fmla="*/ 34189 h 34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11" h="341891">
                  <a:moveTo>
                    <a:pt x="0" y="34189"/>
                  </a:moveTo>
                  <a:cubicBezTo>
                    <a:pt x="0" y="15307"/>
                    <a:pt x="15307" y="0"/>
                    <a:pt x="34189" y="0"/>
                  </a:cubicBezTo>
                  <a:lnTo>
                    <a:pt x="2257022" y="0"/>
                  </a:lnTo>
                  <a:cubicBezTo>
                    <a:pt x="2275904" y="0"/>
                    <a:pt x="2291211" y="15307"/>
                    <a:pt x="2291211" y="34189"/>
                  </a:cubicBezTo>
                  <a:lnTo>
                    <a:pt x="2291211" y="307702"/>
                  </a:lnTo>
                  <a:cubicBezTo>
                    <a:pt x="2291211" y="326584"/>
                    <a:pt x="2275904" y="341891"/>
                    <a:pt x="2257022" y="341891"/>
                  </a:cubicBezTo>
                  <a:lnTo>
                    <a:pt x="34189" y="341891"/>
                  </a:lnTo>
                  <a:cubicBezTo>
                    <a:pt x="15307" y="341891"/>
                    <a:pt x="0" y="326584"/>
                    <a:pt x="0" y="307702"/>
                  </a:cubicBezTo>
                  <a:lnTo>
                    <a:pt x="0" y="341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974" tIns="70974" rIns="70974" bIns="70974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Подпрограмма</a:t>
              </a:r>
              <a:endPara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355976" y="3498526"/>
              <a:ext cx="2376264" cy="488061"/>
            </a:xfrm>
            <a:custGeom>
              <a:avLst/>
              <a:gdLst>
                <a:gd name="connsiteX0" fmla="*/ 0 w 2291201"/>
                <a:gd name="connsiteY0" fmla="*/ 48806 h 488061"/>
                <a:gd name="connsiteX1" fmla="*/ 48806 w 2291201"/>
                <a:gd name="connsiteY1" fmla="*/ 0 h 488061"/>
                <a:gd name="connsiteX2" fmla="*/ 2242395 w 2291201"/>
                <a:gd name="connsiteY2" fmla="*/ 0 h 488061"/>
                <a:gd name="connsiteX3" fmla="*/ 2291201 w 2291201"/>
                <a:gd name="connsiteY3" fmla="*/ 48806 h 488061"/>
                <a:gd name="connsiteX4" fmla="*/ 2291201 w 2291201"/>
                <a:gd name="connsiteY4" fmla="*/ 439255 h 488061"/>
                <a:gd name="connsiteX5" fmla="*/ 2242395 w 2291201"/>
                <a:gd name="connsiteY5" fmla="*/ 488061 h 488061"/>
                <a:gd name="connsiteX6" fmla="*/ 48806 w 2291201"/>
                <a:gd name="connsiteY6" fmla="*/ 488061 h 488061"/>
                <a:gd name="connsiteX7" fmla="*/ 0 w 2291201"/>
                <a:gd name="connsiteY7" fmla="*/ 439255 h 488061"/>
                <a:gd name="connsiteX8" fmla="*/ 0 w 2291201"/>
                <a:gd name="connsiteY8" fmla="*/ 48806 h 48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01" h="488061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2242395" y="0"/>
                  </a:lnTo>
                  <a:cubicBezTo>
                    <a:pt x="2269350" y="0"/>
                    <a:pt x="2291201" y="21851"/>
                    <a:pt x="2291201" y="48806"/>
                  </a:cubicBezTo>
                  <a:lnTo>
                    <a:pt x="2291201" y="439255"/>
                  </a:lnTo>
                  <a:cubicBezTo>
                    <a:pt x="2291201" y="466210"/>
                    <a:pt x="2269350" y="488061"/>
                    <a:pt x="2242395" y="488061"/>
                  </a:cubicBezTo>
                  <a:lnTo>
                    <a:pt x="48806" y="488061"/>
                  </a:lnTo>
                  <a:cubicBezTo>
                    <a:pt x="21851" y="488061"/>
                    <a:pt x="0" y="466210"/>
                    <a:pt x="0" y="439255"/>
                  </a:cubicBezTo>
                  <a:lnTo>
                    <a:pt x="0" y="4880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015" tIns="60015" rIns="60015" bIns="60015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Противодействие коррупции в Чувашской Республике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355975" y="4001341"/>
              <a:ext cx="2376261" cy="787715"/>
            </a:xfrm>
            <a:custGeom>
              <a:avLst/>
              <a:gdLst>
                <a:gd name="connsiteX0" fmla="*/ 0 w 2291198"/>
                <a:gd name="connsiteY0" fmla="*/ 78772 h 787715"/>
                <a:gd name="connsiteX1" fmla="*/ 78772 w 2291198"/>
                <a:gd name="connsiteY1" fmla="*/ 0 h 787715"/>
                <a:gd name="connsiteX2" fmla="*/ 2212427 w 2291198"/>
                <a:gd name="connsiteY2" fmla="*/ 0 h 787715"/>
                <a:gd name="connsiteX3" fmla="*/ 2291199 w 2291198"/>
                <a:gd name="connsiteY3" fmla="*/ 78772 h 787715"/>
                <a:gd name="connsiteX4" fmla="*/ 2291198 w 2291198"/>
                <a:gd name="connsiteY4" fmla="*/ 708944 h 787715"/>
                <a:gd name="connsiteX5" fmla="*/ 2212426 w 2291198"/>
                <a:gd name="connsiteY5" fmla="*/ 787716 h 787715"/>
                <a:gd name="connsiteX6" fmla="*/ 78772 w 2291198"/>
                <a:gd name="connsiteY6" fmla="*/ 787715 h 787715"/>
                <a:gd name="connsiteX7" fmla="*/ 0 w 2291198"/>
                <a:gd name="connsiteY7" fmla="*/ 708943 h 787715"/>
                <a:gd name="connsiteX8" fmla="*/ 0 w 2291198"/>
                <a:gd name="connsiteY8" fmla="*/ 78772 h 78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8" h="787715">
                  <a:moveTo>
                    <a:pt x="0" y="78772"/>
                  </a:moveTo>
                  <a:cubicBezTo>
                    <a:pt x="0" y="35267"/>
                    <a:pt x="35267" y="0"/>
                    <a:pt x="78772" y="0"/>
                  </a:cubicBezTo>
                  <a:lnTo>
                    <a:pt x="2212427" y="0"/>
                  </a:lnTo>
                  <a:cubicBezTo>
                    <a:pt x="2255932" y="0"/>
                    <a:pt x="2291199" y="35267"/>
                    <a:pt x="2291199" y="78772"/>
                  </a:cubicBezTo>
                  <a:cubicBezTo>
                    <a:pt x="2291199" y="288829"/>
                    <a:pt x="2291198" y="498887"/>
                    <a:pt x="2291198" y="708944"/>
                  </a:cubicBezTo>
                  <a:cubicBezTo>
                    <a:pt x="2291198" y="752449"/>
                    <a:pt x="2255931" y="787716"/>
                    <a:pt x="2212426" y="787716"/>
                  </a:cubicBezTo>
                  <a:lnTo>
                    <a:pt x="78772" y="787715"/>
                  </a:lnTo>
                  <a:cubicBezTo>
                    <a:pt x="35267" y="787715"/>
                    <a:pt x="0" y="752448"/>
                    <a:pt x="0" y="708943"/>
                  </a:cubicBezTo>
                  <a:lnTo>
                    <a:pt x="0" y="787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791" tIns="68791" rIns="68791" bIns="6879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кадровой политики и развитие кадрового потенциала государственной гражданской службы Чувашской Республики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4355976" y="4855185"/>
              <a:ext cx="2376252" cy="471197"/>
            </a:xfrm>
            <a:custGeom>
              <a:avLst/>
              <a:gdLst>
                <a:gd name="connsiteX0" fmla="*/ 0 w 2291189"/>
                <a:gd name="connsiteY0" fmla="*/ 47120 h 471197"/>
                <a:gd name="connsiteX1" fmla="*/ 47120 w 2291189"/>
                <a:gd name="connsiteY1" fmla="*/ 0 h 471197"/>
                <a:gd name="connsiteX2" fmla="*/ 2244069 w 2291189"/>
                <a:gd name="connsiteY2" fmla="*/ 0 h 471197"/>
                <a:gd name="connsiteX3" fmla="*/ 2291189 w 2291189"/>
                <a:gd name="connsiteY3" fmla="*/ 47120 h 471197"/>
                <a:gd name="connsiteX4" fmla="*/ 2291189 w 2291189"/>
                <a:gd name="connsiteY4" fmla="*/ 424077 h 471197"/>
                <a:gd name="connsiteX5" fmla="*/ 2244069 w 2291189"/>
                <a:gd name="connsiteY5" fmla="*/ 471197 h 471197"/>
                <a:gd name="connsiteX6" fmla="*/ 47120 w 2291189"/>
                <a:gd name="connsiteY6" fmla="*/ 471197 h 471197"/>
                <a:gd name="connsiteX7" fmla="*/ 0 w 2291189"/>
                <a:gd name="connsiteY7" fmla="*/ 424077 h 471197"/>
                <a:gd name="connsiteX8" fmla="*/ 0 w 2291189"/>
                <a:gd name="connsiteY8" fmla="*/ 47120 h 47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89" h="471197">
                  <a:moveTo>
                    <a:pt x="0" y="47120"/>
                  </a:moveTo>
                  <a:cubicBezTo>
                    <a:pt x="0" y="21096"/>
                    <a:pt x="21096" y="0"/>
                    <a:pt x="47120" y="0"/>
                  </a:cubicBezTo>
                  <a:lnTo>
                    <a:pt x="2244069" y="0"/>
                  </a:lnTo>
                  <a:cubicBezTo>
                    <a:pt x="2270093" y="0"/>
                    <a:pt x="2291189" y="21096"/>
                    <a:pt x="2291189" y="47120"/>
                  </a:cubicBezTo>
                  <a:lnTo>
                    <a:pt x="2291189" y="424077"/>
                  </a:lnTo>
                  <a:cubicBezTo>
                    <a:pt x="2291189" y="450101"/>
                    <a:pt x="2270093" y="471197"/>
                    <a:pt x="2244069" y="471197"/>
                  </a:cubicBezTo>
                  <a:lnTo>
                    <a:pt x="47120" y="471197"/>
                  </a:lnTo>
                  <a:cubicBezTo>
                    <a:pt x="21096" y="471197"/>
                    <a:pt x="0" y="450101"/>
                    <a:pt x="0" y="424077"/>
                  </a:cubicBezTo>
                  <a:lnTo>
                    <a:pt x="0" y="471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521" tIns="59521" rIns="59521" bIns="5952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муниципальной службы в Чувашской Республике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4355976" y="5395646"/>
              <a:ext cx="2376254" cy="638716"/>
            </a:xfrm>
            <a:custGeom>
              <a:avLst/>
              <a:gdLst>
                <a:gd name="connsiteX0" fmla="*/ 0 w 2291191"/>
                <a:gd name="connsiteY0" fmla="*/ 63872 h 638716"/>
                <a:gd name="connsiteX1" fmla="*/ 63872 w 2291191"/>
                <a:gd name="connsiteY1" fmla="*/ 0 h 638716"/>
                <a:gd name="connsiteX2" fmla="*/ 2227319 w 2291191"/>
                <a:gd name="connsiteY2" fmla="*/ 0 h 638716"/>
                <a:gd name="connsiteX3" fmla="*/ 2291191 w 2291191"/>
                <a:gd name="connsiteY3" fmla="*/ 63872 h 638716"/>
                <a:gd name="connsiteX4" fmla="*/ 2291191 w 2291191"/>
                <a:gd name="connsiteY4" fmla="*/ 574844 h 638716"/>
                <a:gd name="connsiteX5" fmla="*/ 2227319 w 2291191"/>
                <a:gd name="connsiteY5" fmla="*/ 638716 h 638716"/>
                <a:gd name="connsiteX6" fmla="*/ 63872 w 2291191"/>
                <a:gd name="connsiteY6" fmla="*/ 638716 h 638716"/>
                <a:gd name="connsiteX7" fmla="*/ 0 w 2291191"/>
                <a:gd name="connsiteY7" fmla="*/ 574844 h 638716"/>
                <a:gd name="connsiteX8" fmla="*/ 0 w 2291191"/>
                <a:gd name="connsiteY8" fmla="*/ 63872 h 63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1" h="638716">
                  <a:moveTo>
                    <a:pt x="0" y="63872"/>
                  </a:moveTo>
                  <a:cubicBezTo>
                    <a:pt x="0" y="28596"/>
                    <a:pt x="28596" y="0"/>
                    <a:pt x="63872" y="0"/>
                  </a:cubicBezTo>
                  <a:lnTo>
                    <a:pt x="2227319" y="0"/>
                  </a:lnTo>
                  <a:cubicBezTo>
                    <a:pt x="2262595" y="0"/>
                    <a:pt x="2291191" y="28596"/>
                    <a:pt x="2291191" y="63872"/>
                  </a:cubicBezTo>
                  <a:lnTo>
                    <a:pt x="2291191" y="574844"/>
                  </a:lnTo>
                  <a:cubicBezTo>
                    <a:pt x="2291191" y="610120"/>
                    <a:pt x="2262595" y="638716"/>
                    <a:pt x="2227319" y="638716"/>
                  </a:cubicBezTo>
                  <a:lnTo>
                    <a:pt x="63872" y="638716"/>
                  </a:lnTo>
                  <a:cubicBezTo>
                    <a:pt x="28596" y="638716"/>
                    <a:pt x="0" y="610120"/>
                    <a:pt x="0" y="574844"/>
                  </a:cubicBezTo>
                  <a:lnTo>
                    <a:pt x="0" y="638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427" tIns="64427" rIns="64427" bIns="64427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государственного управления в сфере юстиции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4355976" y="6128897"/>
              <a:ext cx="2378699" cy="468000"/>
            </a:xfrm>
            <a:custGeom>
              <a:avLst/>
              <a:gdLst>
                <a:gd name="connsiteX0" fmla="*/ 0 w 2293549"/>
                <a:gd name="connsiteY0" fmla="*/ 59479 h 594791"/>
                <a:gd name="connsiteX1" fmla="*/ 59479 w 2293549"/>
                <a:gd name="connsiteY1" fmla="*/ 0 h 594791"/>
                <a:gd name="connsiteX2" fmla="*/ 2234070 w 2293549"/>
                <a:gd name="connsiteY2" fmla="*/ 0 h 594791"/>
                <a:gd name="connsiteX3" fmla="*/ 2293549 w 2293549"/>
                <a:gd name="connsiteY3" fmla="*/ 59479 h 594791"/>
                <a:gd name="connsiteX4" fmla="*/ 2293549 w 2293549"/>
                <a:gd name="connsiteY4" fmla="*/ 535312 h 594791"/>
                <a:gd name="connsiteX5" fmla="*/ 2234070 w 2293549"/>
                <a:gd name="connsiteY5" fmla="*/ 594791 h 594791"/>
                <a:gd name="connsiteX6" fmla="*/ 59479 w 2293549"/>
                <a:gd name="connsiteY6" fmla="*/ 594791 h 594791"/>
                <a:gd name="connsiteX7" fmla="*/ 0 w 2293549"/>
                <a:gd name="connsiteY7" fmla="*/ 535312 h 594791"/>
                <a:gd name="connsiteX8" fmla="*/ 0 w 2293549"/>
                <a:gd name="connsiteY8" fmla="*/ 59479 h 59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3549" h="594791">
                  <a:moveTo>
                    <a:pt x="0" y="59479"/>
                  </a:moveTo>
                  <a:cubicBezTo>
                    <a:pt x="0" y="26630"/>
                    <a:pt x="26630" y="0"/>
                    <a:pt x="59479" y="0"/>
                  </a:cubicBezTo>
                  <a:lnTo>
                    <a:pt x="2234070" y="0"/>
                  </a:lnTo>
                  <a:cubicBezTo>
                    <a:pt x="2266919" y="0"/>
                    <a:pt x="2293549" y="26630"/>
                    <a:pt x="2293549" y="59479"/>
                  </a:cubicBezTo>
                  <a:lnTo>
                    <a:pt x="2293549" y="535312"/>
                  </a:lnTo>
                  <a:cubicBezTo>
                    <a:pt x="2293549" y="568161"/>
                    <a:pt x="2266919" y="594791"/>
                    <a:pt x="2234070" y="594791"/>
                  </a:cubicBezTo>
                  <a:lnTo>
                    <a:pt x="59479" y="594791"/>
                  </a:lnTo>
                  <a:cubicBezTo>
                    <a:pt x="26630" y="594791"/>
                    <a:pt x="0" y="568161"/>
                    <a:pt x="0" y="535312"/>
                  </a:cubicBezTo>
                  <a:lnTo>
                    <a:pt x="0" y="5947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141" tIns="63141" rIns="63141" bIns="6314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реализации государственной программы</a:t>
              </a:r>
              <a:endPara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856656" y="3126318"/>
              <a:ext cx="612000" cy="308410"/>
            </a:xfrm>
            <a:custGeom>
              <a:avLst/>
              <a:gdLst>
                <a:gd name="connsiteX0" fmla="*/ 0 w 829017"/>
                <a:gd name="connsiteY0" fmla="*/ 30841 h 308410"/>
                <a:gd name="connsiteX1" fmla="*/ 30841 w 829017"/>
                <a:gd name="connsiteY1" fmla="*/ 0 h 308410"/>
                <a:gd name="connsiteX2" fmla="*/ 798176 w 829017"/>
                <a:gd name="connsiteY2" fmla="*/ 0 h 308410"/>
                <a:gd name="connsiteX3" fmla="*/ 829017 w 829017"/>
                <a:gd name="connsiteY3" fmla="*/ 30841 h 308410"/>
                <a:gd name="connsiteX4" fmla="*/ 829017 w 829017"/>
                <a:gd name="connsiteY4" fmla="*/ 277569 h 308410"/>
                <a:gd name="connsiteX5" fmla="*/ 798176 w 829017"/>
                <a:gd name="connsiteY5" fmla="*/ 308410 h 308410"/>
                <a:gd name="connsiteX6" fmla="*/ 30841 w 829017"/>
                <a:gd name="connsiteY6" fmla="*/ 308410 h 308410"/>
                <a:gd name="connsiteX7" fmla="*/ 0 w 829017"/>
                <a:gd name="connsiteY7" fmla="*/ 277569 h 308410"/>
                <a:gd name="connsiteX8" fmla="*/ 0 w 829017"/>
                <a:gd name="connsiteY8" fmla="*/ 30841 h 3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7" h="308410">
                  <a:moveTo>
                    <a:pt x="0" y="30841"/>
                  </a:moveTo>
                  <a:cubicBezTo>
                    <a:pt x="0" y="13808"/>
                    <a:pt x="13808" y="0"/>
                    <a:pt x="30841" y="0"/>
                  </a:cubicBezTo>
                  <a:lnTo>
                    <a:pt x="798176" y="0"/>
                  </a:lnTo>
                  <a:cubicBezTo>
                    <a:pt x="815209" y="0"/>
                    <a:pt x="829017" y="13808"/>
                    <a:pt x="829017" y="30841"/>
                  </a:cubicBezTo>
                  <a:lnTo>
                    <a:pt x="829017" y="277569"/>
                  </a:lnTo>
                  <a:cubicBezTo>
                    <a:pt x="829017" y="294602"/>
                    <a:pt x="815209" y="308410"/>
                    <a:pt x="798176" y="308410"/>
                  </a:cubicBezTo>
                  <a:lnTo>
                    <a:pt x="30841" y="308410"/>
                  </a:lnTo>
                  <a:cubicBezTo>
                    <a:pt x="13808" y="308410"/>
                    <a:pt x="0" y="294602"/>
                    <a:pt x="0" y="277569"/>
                  </a:cubicBezTo>
                  <a:lnTo>
                    <a:pt x="0" y="30841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93" tIns="69993" rIns="69993" bIns="69993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2022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856656" y="3488258"/>
              <a:ext cx="612000" cy="482721"/>
            </a:xfrm>
            <a:custGeom>
              <a:avLst/>
              <a:gdLst>
                <a:gd name="connsiteX0" fmla="*/ 0 w 829014"/>
                <a:gd name="connsiteY0" fmla="*/ 48272 h 482721"/>
                <a:gd name="connsiteX1" fmla="*/ 48272 w 829014"/>
                <a:gd name="connsiteY1" fmla="*/ 0 h 482721"/>
                <a:gd name="connsiteX2" fmla="*/ 780742 w 829014"/>
                <a:gd name="connsiteY2" fmla="*/ 0 h 482721"/>
                <a:gd name="connsiteX3" fmla="*/ 829014 w 829014"/>
                <a:gd name="connsiteY3" fmla="*/ 48272 h 482721"/>
                <a:gd name="connsiteX4" fmla="*/ 829014 w 829014"/>
                <a:gd name="connsiteY4" fmla="*/ 434449 h 482721"/>
                <a:gd name="connsiteX5" fmla="*/ 780742 w 829014"/>
                <a:gd name="connsiteY5" fmla="*/ 482721 h 482721"/>
                <a:gd name="connsiteX6" fmla="*/ 48272 w 829014"/>
                <a:gd name="connsiteY6" fmla="*/ 482721 h 482721"/>
                <a:gd name="connsiteX7" fmla="*/ 0 w 829014"/>
                <a:gd name="connsiteY7" fmla="*/ 434449 h 482721"/>
                <a:gd name="connsiteX8" fmla="*/ 0 w 829014"/>
                <a:gd name="connsiteY8" fmla="*/ 48272 h 482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4" h="482721">
                  <a:moveTo>
                    <a:pt x="0" y="48272"/>
                  </a:moveTo>
                  <a:cubicBezTo>
                    <a:pt x="0" y="21612"/>
                    <a:pt x="21612" y="0"/>
                    <a:pt x="48272" y="0"/>
                  </a:cubicBezTo>
                  <a:lnTo>
                    <a:pt x="780742" y="0"/>
                  </a:lnTo>
                  <a:cubicBezTo>
                    <a:pt x="807402" y="0"/>
                    <a:pt x="829014" y="21612"/>
                    <a:pt x="829014" y="48272"/>
                  </a:cubicBezTo>
                  <a:lnTo>
                    <a:pt x="829014" y="434449"/>
                  </a:lnTo>
                  <a:cubicBezTo>
                    <a:pt x="829014" y="461109"/>
                    <a:pt x="807402" y="482721"/>
                    <a:pt x="780742" y="482721"/>
                  </a:cubicBezTo>
                  <a:lnTo>
                    <a:pt x="48272" y="482721"/>
                  </a:lnTo>
                  <a:cubicBezTo>
                    <a:pt x="21612" y="482721"/>
                    <a:pt x="0" y="461109"/>
                    <a:pt x="0" y="434449"/>
                  </a:cubicBezTo>
                  <a:lnTo>
                    <a:pt x="0" y="482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478" tIns="67478" rIns="67478" bIns="6747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856656" y="4005065"/>
              <a:ext cx="612000" cy="790637"/>
            </a:xfrm>
            <a:custGeom>
              <a:avLst/>
              <a:gdLst>
                <a:gd name="connsiteX0" fmla="*/ 0 w 829019"/>
                <a:gd name="connsiteY0" fmla="*/ 79064 h 790637"/>
                <a:gd name="connsiteX1" fmla="*/ 79064 w 829019"/>
                <a:gd name="connsiteY1" fmla="*/ 0 h 790637"/>
                <a:gd name="connsiteX2" fmla="*/ 749955 w 829019"/>
                <a:gd name="connsiteY2" fmla="*/ 0 h 790637"/>
                <a:gd name="connsiteX3" fmla="*/ 829019 w 829019"/>
                <a:gd name="connsiteY3" fmla="*/ 79064 h 790637"/>
                <a:gd name="connsiteX4" fmla="*/ 829019 w 829019"/>
                <a:gd name="connsiteY4" fmla="*/ 711573 h 790637"/>
                <a:gd name="connsiteX5" fmla="*/ 749955 w 829019"/>
                <a:gd name="connsiteY5" fmla="*/ 790637 h 790637"/>
                <a:gd name="connsiteX6" fmla="*/ 79064 w 829019"/>
                <a:gd name="connsiteY6" fmla="*/ 790637 h 790637"/>
                <a:gd name="connsiteX7" fmla="*/ 0 w 829019"/>
                <a:gd name="connsiteY7" fmla="*/ 711573 h 790637"/>
                <a:gd name="connsiteX8" fmla="*/ 0 w 829019"/>
                <a:gd name="connsiteY8" fmla="*/ 79064 h 79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0637">
                  <a:moveTo>
                    <a:pt x="0" y="79064"/>
                  </a:moveTo>
                  <a:cubicBezTo>
                    <a:pt x="0" y="35398"/>
                    <a:pt x="35398" y="0"/>
                    <a:pt x="79064" y="0"/>
                  </a:cubicBezTo>
                  <a:lnTo>
                    <a:pt x="749955" y="0"/>
                  </a:lnTo>
                  <a:cubicBezTo>
                    <a:pt x="793621" y="0"/>
                    <a:pt x="829019" y="35398"/>
                    <a:pt x="829019" y="79064"/>
                  </a:cubicBezTo>
                  <a:lnTo>
                    <a:pt x="829019" y="711573"/>
                  </a:lnTo>
                  <a:cubicBezTo>
                    <a:pt x="829019" y="755239"/>
                    <a:pt x="793621" y="790637"/>
                    <a:pt x="749955" y="790637"/>
                  </a:cubicBezTo>
                  <a:lnTo>
                    <a:pt x="79064" y="790637"/>
                  </a:lnTo>
                  <a:cubicBezTo>
                    <a:pt x="35398" y="790637"/>
                    <a:pt x="0" y="755239"/>
                    <a:pt x="0" y="711573"/>
                  </a:cubicBezTo>
                  <a:lnTo>
                    <a:pt x="0" y="7906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97" tIns="76497" rIns="76497" bIns="7649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856656" y="4869160"/>
              <a:ext cx="612000" cy="459199"/>
            </a:xfrm>
            <a:custGeom>
              <a:avLst/>
              <a:gdLst>
                <a:gd name="connsiteX0" fmla="*/ 0 w 829023"/>
                <a:gd name="connsiteY0" fmla="*/ 45920 h 459199"/>
                <a:gd name="connsiteX1" fmla="*/ 45920 w 829023"/>
                <a:gd name="connsiteY1" fmla="*/ 0 h 459199"/>
                <a:gd name="connsiteX2" fmla="*/ 783103 w 829023"/>
                <a:gd name="connsiteY2" fmla="*/ 0 h 459199"/>
                <a:gd name="connsiteX3" fmla="*/ 829023 w 829023"/>
                <a:gd name="connsiteY3" fmla="*/ 45920 h 459199"/>
                <a:gd name="connsiteX4" fmla="*/ 829023 w 829023"/>
                <a:gd name="connsiteY4" fmla="*/ 413279 h 459199"/>
                <a:gd name="connsiteX5" fmla="*/ 783103 w 829023"/>
                <a:gd name="connsiteY5" fmla="*/ 459199 h 459199"/>
                <a:gd name="connsiteX6" fmla="*/ 45920 w 829023"/>
                <a:gd name="connsiteY6" fmla="*/ 459199 h 459199"/>
                <a:gd name="connsiteX7" fmla="*/ 0 w 829023"/>
                <a:gd name="connsiteY7" fmla="*/ 413279 h 459199"/>
                <a:gd name="connsiteX8" fmla="*/ 0 w 829023"/>
                <a:gd name="connsiteY8" fmla="*/ 45920 h 45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59199">
                  <a:moveTo>
                    <a:pt x="0" y="45920"/>
                  </a:moveTo>
                  <a:cubicBezTo>
                    <a:pt x="0" y="20559"/>
                    <a:pt x="20559" y="0"/>
                    <a:pt x="45920" y="0"/>
                  </a:cubicBezTo>
                  <a:lnTo>
                    <a:pt x="783103" y="0"/>
                  </a:lnTo>
                  <a:cubicBezTo>
                    <a:pt x="808464" y="0"/>
                    <a:pt x="829023" y="20559"/>
                    <a:pt x="829023" y="45920"/>
                  </a:cubicBezTo>
                  <a:lnTo>
                    <a:pt x="829023" y="413279"/>
                  </a:lnTo>
                  <a:cubicBezTo>
                    <a:pt x="829023" y="438640"/>
                    <a:pt x="808464" y="459199"/>
                    <a:pt x="783103" y="459199"/>
                  </a:cubicBezTo>
                  <a:lnTo>
                    <a:pt x="45920" y="459199"/>
                  </a:lnTo>
                  <a:cubicBezTo>
                    <a:pt x="20559" y="459199"/>
                    <a:pt x="0" y="438640"/>
                    <a:pt x="0" y="413279"/>
                  </a:cubicBezTo>
                  <a:lnTo>
                    <a:pt x="0" y="459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789" tIns="66789" rIns="66789" bIns="6678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6856656" y="5408896"/>
              <a:ext cx="612000" cy="643892"/>
            </a:xfrm>
            <a:custGeom>
              <a:avLst/>
              <a:gdLst>
                <a:gd name="connsiteX0" fmla="*/ 0 w 833504"/>
                <a:gd name="connsiteY0" fmla="*/ 64389 h 643892"/>
                <a:gd name="connsiteX1" fmla="*/ 64389 w 833504"/>
                <a:gd name="connsiteY1" fmla="*/ 0 h 643892"/>
                <a:gd name="connsiteX2" fmla="*/ 769115 w 833504"/>
                <a:gd name="connsiteY2" fmla="*/ 0 h 643892"/>
                <a:gd name="connsiteX3" fmla="*/ 833504 w 833504"/>
                <a:gd name="connsiteY3" fmla="*/ 64389 h 643892"/>
                <a:gd name="connsiteX4" fmla="*/ 833504 w 833504"/>
                <a:gd name="connsiteY4" fmla="*/ 579503 h 643892"/>
                <a:gd name="connsiteX5" fmla="*/ 769115 w 833504"/>
                <a:gd name="connsiteY5" fmla="*/ 643892 h 643892"/>
                <a:gd name="connsiteX6" fmla="*/ 64389 w 833504"/>
                <a:gd name="connsiteY6" fmla="*/ 643892 h 643892"/>
                <a:gd name="connsiteX7" fmla="*/ 0 w 833504"/>
                <a:gd name="connsiteY7" fmla="*/ 579503 h 643892"/>
                <a:gd name="connsiteX8" fmla="*/ 0 w 833504"/>
                <a:gd name="connsiteY8" fmla="*/ 64389 h 643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3892">
                  <a:moveTo>
                    <a:pt x="0" y="64389"/>
                  </a:moveTo>
                  <a:cubicBezTo>
                    <a:pt x="0" y="28828"/>
                    <a:pt x="28828" y="0"/>
                    <a:pt x="64389" y="0"/>
                  </a:cubicBezTo>
                  <a:lnTo>
                    <a:pt x="769115" y="0"/>
                  </a:lnTo>
                  <a:cubicBezTo>
                    <a:pt x="804676" y="0"/>
                    <a:pt x="833504" y="28828"/>
                    <a:pt x="833504" y="64389"/>
                  </a:cubicBezTo>
                  <a:lnTo>
                    <a:pt x="833504" y="579503"/>
                  </a:lnTo>
                  <a:cubicBezTo>
                    <a:pt x="833504" y="615064"/>
                    <a:pt x="804676" y="643892"/>
                    <a:pt x="769115" y="643892"/>
                  </a:cubicBezTo>
                  <a:lnTo>
                    <a:pt x="64389" y="643892"/>
                  </a:lnTo>
                  <a:cubicBezTo>
                    <a:pt x="28828" y="643892"/>
                    <a:pt x="0" y="615064"/>
                    <a:pt x="0" y="579503"/>
                  </a:cubicBezTo>
                  <a:lnTo>
                    <a:pt x="0" y="643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99" tIns="72199" rIns="72199" bIns="7219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22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856656" y="6128897"/>
              <a:ext cx="612000" cy="468000"/>
            </a:xfrm>
            <a:custGeom>
              <a:avLst/>
              <a:gdLst>
                <a:gd name="connsiteX0" fmla="*/ 0 w 833504"/>
                <a:gd name="connsiteY0" fmla="*/ 48965 h 489645"/>
                <a:gd name="connsiteX1" fmla="*/ 48965 w 833504"/>
                <a:gd name="connsiteY1" fmla="*/ 0 h 489645"/>
                <a:gd name="connsiteX2" fmla="*/ 784540 w 833504"/>
                <a:gd name="connsiteY2" fmla="*/ 0 h 489645"/>
                <a:gd name="connsiteX3" fmla="*/ 833505 w 833504"/>
                <a:gd name="connsiteY3" fmla="*/ 48965 h 489645"/>
                <a:gd name="connsiteX4" fmla="*/ 833504 w 833504"/>
                <a:gd name="connsiteY4" fmla="*/ 440681 h 489645"/>
                <a:gd name="connsiteX5" fmla="*/ 784539 w 833504"/>
                <a:gd name="connsiteY5" fmla="*/ 489646 h 489645"/>
                <a:gd name="connsiteX6" fmla="*/ 48965 w 833504"/>
                <a:gd name="connsiteY6" fmla="*/ 489645 h 489645"/>
                <a:gd name="connsiteX7" fmla="*/ 0 w 833504"/>
                <a:gd name="connsiteY7" fmla="*/ 440680 h 489645"/>
                <a:gd name="connsiteX8" fmla="*/ 0 w 833504"/>
                <a:gd name="connsiteY8" fmla="*/ 48965 h 489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489645">
                  <a:moveTo>
                    <a:pt x="0" y="48965"/>
                  </a:moveTo>
                  <a:cubicBezTo>
                    <a:pt x="0" y="21922"/>
                    <a:pt x="21922" y="0"/>
                    <a:pt x="48965" y="0"/>
                  </a:cubicBezTo>
                  <a:lnTo>
                    <a:pt x="784540" y="0"/>
                  </a:lnTo>
                  <a:cubicBezTo>
                    <a:pt x="811583" y="0"/>
                    <a:pt x="833505" y="21922"/>
                    <a:pt x="833505" y="48965"/>
                  </a:cubicBezTo>
                  <a:cubicBezTo>
                    <a:pt x="833505" y="179537"/>
                    <a:pt x="833504" y="310109"/>
                    <a:pt x="833504" y="440681"/>
                  </a:cubicBezTo>
                  <a:cubicBezTo>
                    <a:pt x="833504" y="467724"/>
                    <a:pt x="811582" y="489646"/>
                    <a:pt x="784539" y="489646"/>
                  </a:cubicBezTo>
                  <a:lnTo>
                    <a:pt x="48965" y="489645"/>
                  </a:lnTo>
                  <a:cubicBezTo>
                    <a:pt x="21922" y="489645"/>
                    <a:pt x="0" y="467723"/>
                    <a:pt x="0" y="440680"/>
                  </a:cubicBezTo>
                  <a:lnTo>
                    <a:pt x="0" y="4896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681" tIns="67681" rIns="67681" bIns="6768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612,6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8312212" y="3116680"/>
              <a:ext cx="612000" cy="308287"/>
            </a:xfrm>
            <a:custGeom>
              <a:avLst/>
              <a:gdLst>
                <a:gd name="connsiteX0" fmla="*/ 0 w 864641"/>
                <a:gd name="connsiteY0" fmla="*/ 30829 h 308287"/>
                <a:gd name="connsiteX1" fmla="*/ 30829 w 864641"/>
                <a:gd name="connsiteY1" fmla="*/ 0 h 308287"/>
                <a:gd name="connsiteX2" fmla="*/ 833812 w 864641"/>
                <a:gd name="connsiteY2" fmla="*/ 0 h 308287"/>
                <a:gd name="connsiteX3" fmla="*/ 864641 w 864641"/>
                <a:gd name="connsiteY3" fmla="*/ 30829 h 308287"/>
                <a:gd name="connsiteX4" fmla="*/ 864641 w 864641"/>
                <a:gd name="connsiteY4" fmla="*/ 277458 h 308287"/>
                <a:gd name="connsiteX5" fmla="*/ 833812 w 864641"/>
                <a:gd name="connsiteY5" fmla="*/ 308287 h 308287"/>
                <a:gd name="connsiteX6" fmla="*/ 30829 w 864641"/>
                <a:gd name="connsiteY6" fmla="*/ 308287 h 308287"/>
                <a:gd name="connsiteX7" fmla="*/ 0 w 864641"/>
                <a:gd name="connsiteY7" fmla="*/ 277458 h 308287"/>
                <a:gd name="connsiteX8" fmla="*/ 0 w 864641"/>
                <a:gd name="connsiteY8" fmla="*/ 30829 h 30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4641" h="308287">
                  <a:moveTo>
                    <a:pt x="0" y="30829"/>
                  </a:moveTo>
                  <a:cubicBezTo>
                    <a:pt x="0" y="13803"/>
                    <a:pt x="13803" y="0"/>
                    <a:pt x="30829" y="0"/>
                  </a:cubicBezTo>
                  <a:lnTo>
                    <a:pt x="833812" y="0"/>
                  </a:lnTo>
                  <a:cubicBezTo>
                    <a:pt x="850838" y="0"/>
                    <a:pt x="864641" y="13803"/>
                    <a:pt x="864641" y="30829"/>
                  </a:cubicBezTo>
                  <a:lnTo>
                    <a:pt x="864641" y="277458"/>
                  </a:lnTo>
                  <a:cubicBezTo>
                    <a:pt x="864641" y="294484"/>
                    <a:pt x="850838" y="308287"/>
                    <a:pt x="833812" y="308287"/>
                  </a:cubicBezTo>
                  <a:lnTo>
                    <a:pt x="30829" y="308287"/>
                  </a:lnTo>
                  <a:cubicBezTo>
                    <a:pt x="13803" y="308287"/>
                    <a:pt x="0" y="294484"/>
                    <a:pt x="0" y="277458"/>
                  </a:cubicBezTo>
                  <a:lnTo>
                    <a:pt x="0" y="308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89" tIns="69989" rIns="69989" bIns="6998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2024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8312212" y="3507811"/>
              <a:ext cx="612000" cy="425245"/>
            </a:xfrm>
            <a:custGeom>
              <a:avLst/>
              <a:gdLst>
                <a:gd name="connsiteX0" fmla="*/ 0 w 786058"/>
                <a:gd name="connsiteY0" fmla="*/ 42525 h 425245"/>
                <a:gd name="connsiteX1" fmla="*/ 42525 w 786058"/>
                <a:gd name="connsiteY1" fmla="*/ 0 h 425245"/>
                <a:gd name="connsiteX2" fmla="*/ 743534 w 786058"/>
                <a:gd name="connsiteY2" fmla="*/ 0 h 425245"/>
                <a:gd name="connsiteX3" fmla="*/ 786059 w 786058"/>
                <a:gd name="connsiteY3" fmla="*/ 42525 h 425245"/>
                <a:gd name="connsiteX4" fmla="*/ 786058 w 786058"/>
                <a:gd name="connsiteY4" fmla="*/ 382721 h 425245"/>
                <a:gd name="connsiteX5" fmla="*/ 743533 w 786058"/>
                <a:gd name="connsiteY5" fmla="*/ 425246 h 425245"/>
                <a:gd name="connsiteX6" fmla="*/ 42525 w 786058"/>
                <a:gd name="connsiteY6" fmla="*/ 425245 h 425245"/>
                <a:gd name="connsiteX7" fmla="*/ 0 w 786058"/>
                <a:gd name="connsiteY7" fmla="*/ 382720 h 425245"/>
                <a:gd name="connsiteX8" fmla="*/ 0 w 786058"/>
                <a:gd name="connsiteY8" fmla="*/ 42525 h 42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6058" h="425245">
                  <a:moveTo>
                    <a:pt x="0" y="42525"/>
                  </a:moveTo>
                  <a:cubicBezTo>
                    <a:pt x="0" y="19039"/>
                    <a:pt x="19039" y="0"/>
                    <a:pt x="42525" y="0"/>
                  </a:cubicBezTo>
                  <a:lnTo>
                    <a:pt x="743534" y="0"/>
                  </a:lnTo>
                  <a:cubicBezTo>
                    <a:pt x="767020" y="0"/>
                    <a:pt x="786059" y="19039"/>
                    <a:pt x="786059" y="42525"/>
                  </a:cubicBezTo>
                  <a:cubicBezTo>
                    <a:pt x="786059" y="155924"/>
                    <a:pt x="786058" y="269322"/>
                    <a:pt x="786058" y="382721"/>
                  </a:cubicBezTo>
                  <a:cubicBezTo>
                    <a:pt x="786058" y="406207"/>
                    <a:pt x="767019" y="425246"/>
                    <a:pt x="743533" y="425246"/>
                  </a:cubicBezTo>
                  <a:lnTo>
                    <a:pt x="42525" y="425245"/>
                  </a:lnTo>
                  <a:cubicBezTo>
                    <a:pt x="19039" y="425245"/>
                    <a:pt x="0" y="406206"/>
                    <a:pt x="0" y="382720"/>
                  </a:cubicBezTo>
                  <a:lnTo>
                    <a:pt x="0" y="4252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795" tIns="65795" rIns="65795" bIns="65795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8312212" y="3998431"/>
              <a:ext cx="612000" cy="792726"/>
            </a:xfrm>
            <a:custGeom>
              <a:avLst/>
              <a:gdLst>
                <a:gd name="connsiteX0" fmla="*/ 0 w 829019"/>
                <a:gd name="connsiteY0" fmla="*/ 79273 h 792726"/>
                <a:gd name="connsiteX1" fmla="*/ 79273 w 829019"/>
                <a:gd name="connsiteY1" fmla="*/ 0 h 792726"/>
                <a:gd name="connsiteX2" fmla="*/ 749746 w 829019"/>
                <a:gd name="connsiteY2" fmla="*/ 0 h 792726"/>
                <a:gd name="connsiteX3" fmla="*/ 829019 w 829019"/>
                <a:gd name="connsiteY3" fmla="*/ 79273 h 792726"/>
                <a:gd name="connsiteX4" fmla="*/ 829019 w 829019"/>
                <a:gd name="connsiteY4" fmla="*/ 713453 h 792726"/>
                <a:gd name="connsiteX5" fmla="*/ 749746 w 829019"/>
                <a:gd name="connsiteY5" fmla="*/ 792726 h 792726"/>
                <a:gd name="connsiteX6" fmla="*/ 79273 w 829019"/>
                <a:gd name="connsiteY6" fmla="*/ 792726 h 792726"/>
                <a:gd name="connsiteX7" fmla="*/ 0 w 829019"/>
                <a:gd name="connsiteY7" fmla="*/ 713453 h 792726"/>
                <a:gd name="connsiteX8" fmla="*/ 0 w 829019"/>
                <a:gd name="connsiteY8" fmla="*/ 79273 h 79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2726">
                  <a:moveTo>
                    <a:pt x="0" y="79273"/>
                  </a:moveTo>
                  <a:cubicBezTo>
                    <a:pt x="0" y="35492"/>
                    <a:pt x="35492" y="0"/>
                    <a:pt x="79273" y="0"/>
                  </a:cubicBezTo>
                  <a:lnTo>
                    <a:pt x="749746" y="0"/>
                  </a:lnTo>
                  <a:cubicBezTo>
                    <a:pt x="793527" y="0"/>
                    <a:pt x="829019" y="35492"/>
                    <a:pt x="829019" y="79273"/>
                  </a:cubicBezTo>
                  <a:lnTo>
                    <a:pt x="829019" y="713453"/>
                  </a:lnTo>
                  <a:cubicBezTo>
                    <a:pt x="829019" y="757234"/>
                    <a:pt x="793527" y="792726"/>
                    <a:pt x="749746" y="792726"/>
                  </a:cubicBezTo>
                  <a:lnTo>
                    <a:pt x="79273" y="792726"/>
                  </a:lnTo>
                  <a:cubicBezTo>
                    <a:pt x="35492" y="792726"/>
                    <a:pt x="0" y="757234"/>
                    <a:pt x="0" y="713453"/>
                  </a:cubicBezTo>
                  <a:lnTo>
                    <a:pt x="0" y="79273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558" tIns="76558" rIns="76558" bIns="7655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8312212" y="4858768"/>
              <a:ext cx="612000" cy="460290"/>
            </a:xfrm>
            <a:custGeom>
              <a:avLst/>
              <a:gdLst>
                <a:gd name="connsiteX0" fmla="*/ 0 w 829023"/>
                <a:gd name="connsiteY0" fmla="*/ 46029 h 460290"/>
                <a:gd name="connsiteX1" fmla="*/ 46029 w 829023"/>
                <a:gd name="connsiteY1" fmla="*/ 0 h 460290"/>
                <a:gd name="connsiteX2" fmla="*/ 782994 w 829023"/>
                <a:gd name="connsiteY2" fmla="*/ 0 h 460290"/>
                <a:gd name="connsiteX3" fmla="*/ 829023 w 829023"/>
                <a:gd name="connsiteY3" fmla="*/ 46029 h 460290"/>
                <a:gd name="connsiteX4" fmla="*/ 829023 w 829023"/>
                <a:gd name="connsiteY4" fmla="*/ 414261 h 460290"/>
                <a:gd name="connsiteX5" fmla="*/ 782994 w 829023"/>
                <a:gd name="connsiteY5" fmla="*/ 460290 h 460290"/>
                <a:gd name="connsiteX6" fmla="*/ 46029 w 829023"/>
                <a:gd name="connsiteY6" fmla="*/ 460290 h 460290"/>
                <a:gd name="connsiteX7" fmla="*/ 0 w 829023"/>
                <a:gd name="connsiteY7" fmla="*/ 414261 h 460290"/>
                <a:gd name="connsiteX8" fmla="*/ 0 w 829023"/>
                <a:gd name="connsiteY8" fmla="*/ 46029 h 46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60290">
                  <a:moveTo>
                    <a:pt x="0" y="46029"/>
                  </a:moveTo>
                  <a:cubicBezTo>
                    <a:pt x="0" y="20608"/>
                    <a:pt x="20608" y="0"/>
                    <a:pt x="46029" y="0"/>
                  </a:cubicBezTo>
                  <a:lnTo>
                    <a:pt x="782994" y="0"/>
                  </a:lnTo>
                  <a:cubicBezTo>
                    <a:pt x="808415" y="0"/>
                    <a:pt x="829023" y="20608"/>
                    <a:pt x="829023" y="46029"/>
                  </a:cubicBezTo>
                  <a:lnTo>
                    <a:pt x="829023" y="414261"/>
                  </a:lnTo>
                  <a:cubicBezTo>
                    <a:pt x="829023" y="439682"/>
                    <a:pt x="808415" y="460290"/>
                    <a:pt x="782994" y="460290"/>
                  </a:cubicBezTo>
                  <a:lnTo>
                    <a:pt x="46029" y="460290"/>
                  </a:lnTo>
                  <a:cubicBezTo>
                    <a:pt x="20608" y="460290"/>
                    <a:pt x="0" y="439682"/>
                    <a:pt x="0" y="414261"/>
                  </a:cubicBezTo>
                  <a:lnTo>
                    <a:pt x="0" y="460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821" tIns="66821" rIns="66821" bIns="6682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8312212" y="5398503"/>
              <a:ext cx="612000" cy="640939"/>
            </a:xfrm>
            <a:custGeom>
              <a:avLst/>
              <a:gdLst>
                <a:gd name="connsiteX0" fmla="*/ 0 w 833504"/>
                <a:gd name="connsiteY0" fmla="*/ 64094 h 640939"/>
                <a:gd name="connsiteX1" fmla="*/ 64094 w 833504"/>
                <a:gd name="connsiteY1" fmla="*/ 0 h 640939"/>
                <a:gd name="connsiteX2" fmla="*/ 769410 w 833504"/>
                <a:gd name="connsiteY2" fmla="*/ 0 h 640939"/>
                <a:gd name="connsiteX3" fmla="*/ 833504 w 833504"/>
                <a:gd name="connsiteY3" fmla="*/ 64094 h 640939"/>
                <a:gd name="connsiteX4" fmla="*/ 833504 w 833504"/>
                <a:gd name="connsiteY4" fmla="*/ 576845 h 640939"/>
                <a:gd name="connsiteX5" fmla="*/ 769410 w 833504"/>
                <a:gd name="connsiteY5" fmla="*/ 640939 h 640939"/>
                <a:gd name="connsiteX6" fmla="*/ 64094 w 833504"/>
                <a:gd name="connsiteY6" fmla="*/ 640939 h 640939"/>
                <a:gd name="connsiteX7" fmla="*/ 0 w 833504"/>
                <a:gd name="connsiteY7" fmla="*/ 576845 h 640939"/>
                <a:gd name="connsiteX8" fmla="*/ 0 w 833504"/>
                <a:gd name="connsiteY8" fmla="*/ 64094 h 64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0939">
                  <a:moveTo>
                    <a:pt x="0" y="64094"/>
                  </a:moveTo>
                  <a:cubicBezTo>
                    <a:pt x="0" y="28696"/>
                    <a:pt x="28696" y="0"/>
                    <a:pt x="64094" y="0"/>
                  </a:cubicBezTo>
                  <a:lnTo>
                    <a:pt x="769410" y="0"/>
                  </a:lnTo>
                  <a:cubicBezTo>
                    <a:pt x="804808" y="0"/>
                    <a:pt x="833504" y="28696"/>
                    <a:pt x="833504" y="64094"/>
                  </a:cubicBezTo>
                  <a:lnTo>
                    <a:pt x="833504" y="576845"/>
                  </a:lnTo>
                  <a:cubicBezTo>
                    <a:pt x="833504" y="612243"/>
                    <a:pt x="804808" y="640939"/>
                    <a:pt x="769410" y="640939"/>
                  </a:cubicBezTo>
                  <a:lnTo>
                    <a:pt x="64094" y="640939"/>
                  </a:lnTo>
                  <a:cubicBezTo>
                    <a:pt x="28696" y="640939"/>
                    <a:pt x="0" y="612243"/>
                    <a:pt x="0" y="576845"/>
                  </a:cubicBezTo>
                  <a:lnTo>
                    <a:pt x="0" y="6409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12" tIns="72112" rIns="72112" bIns="72112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8312212" y="6128896"/>
              <a:ext cx="612000" cy="449017"/>
            </a:xfrm>
            <a:custGeom>
              <a:avLst/>
              <a:gdLst>
                <a:gd name="connsiteX0" fmla="*/ 0 w 832010"/>
                <a:gd name="connsiteY0" fmla="*/ 49600 h 496004"/>
                <a:gd name="connsiteX1" fmla="*/ 49600 w 832010"/>
                <a:gd name="connsiteY1" fmla="*/ 0 h 496004"/>
                <a:gd name="connsiteX2" fmla="*/ 782410 w 832010"/>
                <a:gd name="connsiteY2" fmla="*/ 0 h 496004"/>
                <a:gd name="connsiteX3" fmla="*/ 832010 w 832010"/>
                <a:gd name="connsiteY3" fmla="*/ 49600 h 496004"/>
                <a:gd name="connsiteX4" fmla="*/ 832010 w 832010"/>
                <a:gd name="connsiteY4" fmla="*/ 446404 h 496004"/>
                <a:gd name="connsiteX5" fmla="*/ 782410 w 832010"/>
                <a:gd name="connsiteY5" fmla="*/ 496004 h 496004"/>
                <a:gd name="connsiteX6" fmla="*/ 49600 w 832010"/>
                <a:gd name="connsiteY6" fmla="*/ 496004 h 496004"/>
                <a:gd name="connsiteX7" fmla="*/ 0 w 832010"/>
                <a:gd name="connsiteY7" fmla="*/ 446404 h 496004"/>
                <a:gd name="connsiteX8" fmla="*/ 0 w 832010"/>
                <a:gd name="connsiteY8" fmla="*/ 49600 h 49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2010" h="496004">
                  <a:moveTo>
                    <a:pt x="0" y="49600"/>
                  </a:moveTo>
                  <a:cubicBezTo>
                    <a:pt x="0" y="22207"/>
                    <a:pt x="22207" y="0"/>
                    <a:pt x="49600" y="0"/>
                  </a:cubicBezTo>
                  <a:lnTo>
                    <a:pt x="782410" y="0"/>
                  </a:lnTo>
                  <a:cubicBezTo>
                    <a:pt x="809803" y="0"/>
                    <a:pt x="832010" y="22207"/>
                    <a:pt x="832010" y="49600"/>
                  </a:cubicBezTo>
                  <a:lnTo>
                    <a:pt x="832010" y="446404"/>
                  </a:lnTo>
                  <a:cubicBezTo>
                    <a:pt x="832010" y="473797"/>
                    <a:pt x="809803" y="496004"/>
                    <a:pt x="782410" y="496004"/>
                  </a:cubicBezTo>
                  <a:lnTo>
                    <a:pt x="49600" y="496004"/>
                  </a:lnTo>
                  <a:cubicBezTo>
                    <a:pt x="22207" y="496004"/>
                    <a:pt x="0" y="473797"/>
                    <a:pt x="0" y="446404"/>
                  </a:cubicBezTo>
                  <a:lnTo>
                    <a:pt x="0" y="4960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867" tIns="67867" rIns="67867" bIns="6786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522,9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1510507"/>
              </p:ext>
            </p:extLst>
          </p:nvPr>
        </p:nvGraphicFramePr>
        <p:xfrm>
          <a:off x="0" y="3212976"/>
          <a:ext cx="418022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036" y="864209"/>
            <a:ext cx="2592000" cy="149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67228" y="3126318"/>
            <a:ext cx="612000" cy="308410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67228" y="3488258"/>
            <a:ext cx="612000" cy="48272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67228" y="4005065"/>
            <a:ext cx="612000" cy="790637"/>
          </a:xfrm>
          <a:custGeom>
            <a:avLst/>
            <a:gdLst>
              <a:gd name="connsiteX0" fmla="*/ 0 w 829019"/>
              <a:gd name="connsiteY0" fmla="*/ 79064 h 790637"/>
              <a:gd name="connsiteX1" fmla="*/ 79064 w 829019"/>
              <a:gd name="connsiteY1" fmla="*/ 0 h 790637"/>
              <a:gd name="connsiteX2" fmla="*/ 749955 w 829019"/>
              <a:gd name="connsiteY2" fmla="*/ 0 h 790637"/>
              <a:gd name="connsiteX3" fmla="*/ 829019 w 829019"/>
              <a:gd name="connsiteY3" fmla="*/ 79064 h 790637"/>
              <a:gd name="connsiteX4" fmla="*/ 829019 w 829019"/>
              <a:gd name="connsiteY4" fmla="*/ 711573 h 790637"/>
              <a:gd name="connsiteX5" fmla="*/ 749955 w 829019"/>
              <a:gd name="connsiteY5" fmla="*/ 790637 h 790637"/>
              <a:gd name="connsiteX6" fmla="*/ 79064 w 829019"/>
              <a:gd name="connsiteY6" fmla="*/ 790637 h 790637"/>
              <a:gd name="connsiteX7" fmla="*/ 0 w 829019"/>
              <a:gd name="connsiteY7" fmla="*/ 711573 h 790637"/>
              <a:gd name="connsiteX8" fmla="*/ 0 w 829019"/>
              <a:gd name="connsiteY8" fmla="*/ 79064 h 79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9" h="790637">
                <a:moveTo>
                  <a:pt x="0" y="79064"/>
                </a:moveTo>
                <a:cubicBezTo>
                  <a:pt x="0" y="35398"/>
                  <a:pt x="35398" y="0"/>
                  <a:pt x="79064" y="0"/>
                </a:cubicBezTo>
                <a:lnTo>
                  <a:pt x="749955" y="0"/>
                </a:lnTo>
                <a:cubicBezTo>
                  <a:pt x="793621" y="0"/>
                  <a:pt x="829019" y="35398"/>
                  <a:pt x="829019" y="79064"/>
                </a:cubicBezTo>
                <a:lnTo>
                  <a:pt x="829019" y="711573"/>
                </a:lnTo>
                <a:cubicBezTo>
                  <a:pt x="829019" y="755239"/>
                  <a:pt x="793621" y="790637"/>
                  <a:pt x="749955" y="790637"/>
                </a:cubicBezTo>
                <a:lnTo>
                  <a:pt x="79064" y="790637"/>
                </a:lnTo>
                <a:cubicBezTo>
                  <a:pt x="35398" y="790637"/>
                  <a:pt x="0" y="755239"/>
                  <a:pt x="0" y="711573"/>
                </a:cubicBezTo>
                <a:lnTo>
                  <a:pt x="0" y="7906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497" tIns="76497" rIns="76497" bIns="7649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en-US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67228" y="4869160"/>
            <a:ext cx="612000" cy="459199"/>
          </a:xfrm>
          <a:custGeom>
            <a:avLst/>
            <a:gdLst>
              <a:gd name="connsiteX0" fmla="*/ 0 w 829023"/>
              <a:gd name="connsiteY0" fmla="*/ 45920 h 459199"/>
              <a:gd name="connsiteX1" fmla="*/ 45920 w 829023"/>
              <a:gd name="connsiteY1" fmla="*/ 0 h 459199"/>
              <a:gd name="connsiteX2" fmla="*/ 783103 w 829023"/>
              <a:gd name="connsiteY2" fmla="*/ 0 h 459199"/>
              <a:gd name="connsiteX3" fmla="*/ 829023 w 829023"/>
              <a:gd name="connsiteY3" fmla="*/ 45920 h 459199"/>
              <a:gd name="connsiteX4" fmla="*/ 829023 w 829023"/>
              <a:gd name="connsiteY4" fmla="*/ 413279 h 459199"/>
              <a:gd name="connsiteX5" fmla="*/ 783103 w 829023"/>
              <a:gd name="connsiteY5" fmla="*/ 459199 h 459199"/>
              <a:gd name="connsiteX6" fmla="*/ 45920 w 829023"/>
              <a:gd name="connsiteY6" fmla="*/ 459199 h 459199"/>
              <a:gd name="connsiteX7" fmla="*/ 0 w 829023"/>
              <a:gd name="connsiteY7" fmla="*/ 413279 h 459199"/>
              <a:gd name="connsiteX8" fmla="*/ 0 w 829023"/>
              <a:gd name="connsiteY8" fmla="*/ 45920 h 45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23" h="459199">
                <a:moveTo>
                  <a:pt x="0" y="45920"/>
                </a:moveTo>
                <a:cubicBezTo>
                  <a:pt x="0" y="20559"/>
                  <a:pt x="20559" y="0"/>
                  <a:pt x="45920" y="0"/>
                </a:cubicBezTo>
                <a:lnTo>
                  <a:pt x="783103" y="0"/>
                </a:lnTo>
                <a:cubicBezTo>
                  <a:pt x="808464" y="0"/>
                  <a:pt x="829023" y="20559"/>
                  <a:pt x="829023" y="45920"/>
                </a:cubicBezTo>
                <a:lnTo>
                  <a:pt x="829023" y="413279"/>
                </a:lnTo>
                <a:cubicBezTo>
                  <a:pt x="829023" y="438640"/>
                  <a:pt x="808464" y="459199"/>
                  <a:pt x="783103" y="459199"/>
                </a:cubicBezTo>
                <a:lnTo>
                  <a:pt x="45920" y="459199"/>
                </a:lnTo>
                <a:cubicBezTo>
                  <a:pt x="20559" y="459199"/>
                  <a:pt x="0" y="438640"/>
                  <a:pt x="0" y="413279"/>
                </a:cubicBezTo>
                <a:lnTo>
                  <a:pt x="0" y="4592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789" tIns="66789" rIns="66789" bIns="667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en-US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67228" y="5408896"/>
            <a:ext cx="612000" cy="643892"/>
          </a:xfrm>
          <a:custGeom>
            <a:avLst/>
            <a:gdLst>
              <a:gd name="connsiteX0" fmla="*/ 0 w 833504"/>
              <a:gd name="connsiteY0" fmla="*/ 64389 h 643892"/>
              <a:gd name="connsiteX1" fmla="*/ 64389 w 833504"/>
              <a:gd name="connsiteY1" fmla="*/ 0 h 643892"/>
              <a:gd name="connsiteX2" fmla="*/ 769115 w 833504"/>
              <a:gd name="connsiteY2" fmla="*/ 0 h 643892"/>
              <a:gd name="connsiteX3" fmla="*/ 833504 w 833504"/>
              <a:gd name="connsiteY3" fmla="*/ 64389 h 643892"/>
              <a:gd name="connsiteX4" fmla="*/ 833504 w 833504"/>
              <a:gd name="connsiteY4" fmla="*/ 579503 h 643892"/>
              <a:gd name="connsiteX5" fmla="*/ 769115 w 833504"/>
              <a:gd name="connsiteY5" fmla="*/ 643892 h 643892"/>
              <a:gd name="connsiteX6" fmla="*/ 64389 w 833504"/>
              <a:gd name="connsiteY6" fmla="*/ 643892 h 643892"/>
              <a:gd name="connsiteX7" fmla="*/ 0 w 833504"/>
              <a:gd name="connsiteY7" fmla="*/ 579503 h 643892"/>
              <a:gd name="connsiteX8" fmla="*/ 0 w 833504"/>
              <a:gd name="connsiteY8" fmla="*/ 64389 h 6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643892">
                <a:moveTo>
                  <a:pt x="0" y="64389"/>
                </a:moveTo>
                <a:cubicBezTo>
                  <a:pt x="0" y="28828"/>
                  <a:pt x="28828" y="0"/>
                  <a:pt x="64389" y="0"/>
                </a:cubicBezTo>
                <a:lnTo>
                  <a:pt x="769115" y="0"/>
                </a:lnTo>
                <a:cubicBezTo>
                  <a:pt x="804676" y="0"/>
                  <a:pt x="833504" y="28828"/>
                  <a:pt x="833504" y="64389"/>
                </a:cubicBezTo>
                <a:lnTo>
                  <a:pt x="833504" y="579503"/>
                </a:lnTo>
                <a:cubicBezTo>
                  <a:pt x="833504" y="615064"/>
                  <a:pt x="804676" y="643892"/>
                  <a:pt x="769115" y="643892"/>
                </a:cubicBezTo>
                <a:lnTo>
                  <a:pt x="64389" y="643892"/>
                </a:lnTo>
                <a:cubicBezTo>
                  <a:pt x="28828" y="643892"/>
                  <a:pt x="0" y="615064"/>
                  <a:pt x="0" y="579503"/>
                </a:cubicBezTo>
                <a:lnTo>
                  <a:pt x="0" y="6438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199" tIns="72199" rIns="72199" bIns="7219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67228" y="6128897"/>
            <a:ext cx="612000" cy="468000"/>
          </a:xfrm>
          <a:custGeom>
            <a:avLst/>
            <a:gdLst>
              <a:gd name="connsiteX0" fmla="*/ 0 w 833504"/>
              <a:gd name="connsiteY0" fmla="*/ 48965 h 489645"/>
              <a:gd name="connsiteX1" fmla="*/ 48965 w 833504"/>
              <a:gd name="connsiteY1" fmla="*/ 0 h 489645"/>
              <a:gd name="connsiteX2" fmla="*/ 784540 w 833504"/>
              <a:gd name="connsiteY2" fmla="*/ 0 h 489645"/>
              <a:gd name="connsiteX3" fmla="*/ 833505 w 833504"/>
              <a:gd name="connsiteY3" fmla="*/ 48965 h 489645"/>
              <a:gd name="connsiteX4" fmla="*/ 833504 w 833504"/>
              <a:gd name="connsiteY4" fmla="*/ 440681 h 489645"/>
              <a:gd name="connsiteX5" fmla="*/ 784539 w 833504"/>
              <a:gd name="connsiteY5" fmla="*/ 489646 h 489645"/>
              <a:gd name="connsiteX6" fmla="*/ 48965 w 833504"/>
              <a:gd name="connsiteY6" fmla="*/ 489645 h 489645"/>
              <a:gd name="connsiteX7" fmla="*/ 0 w 833504"/>
              <a:gd name="connsiteY7" fmla="*/ 440680 h 489645"/>
              <a:gd name="connsiteX8" fmla="*/ 0 w 833504"/>
              <a:gd name="connsiteY8" fmla="*/ 48965 h 48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489645">
                <a:moveTo>
                  <a:pt x="0" y="48965"/>
                </a:moveTo>
                <a:cubicBezTo>
                  <a:pt x="0" y="21922"/>
                  <a:pt x="21922" y="0"/>
                  <a:pt x="48965" y="0"/>
                </a:cubicBezTo>
                <a:lnTo>
                  <a:pt x="784540" y="0"/>
                </a:lnTo>
                <a:cubicBezTo>
                  <a:pt x="811583" y="0"/>
                  <a:pt x="833505" y="21922"/>
                  <a:pt x="833505" y="48965"/>
                </a:cubicBezTo>
                <a:cubicBezTo>
                  <a:pt x="833505" y="179537"/>
                  <a:pt x="833504" y="310109"/>
                  <a:pt x="833504" y="440681"/>
                </a:cubicBezTo>
                <a:cubicBezTo>
                  <a:pt x="833504" y="467724"/>
                  <a:pt x="811582" y="489646"/>
                  <a:pt x="784539" y="489646"/>
                </a:cubicBezTo>
                <a:lnTo>
                  <a:pt x="48965" y="489645"/>
                </a:lnTo>
                <a:cubicBezTo>
                  <a:pt x="21922" y="489645"/>
                  <a:pt x="0" y="467723"/>
                  <a:pt x="0" y="440680"/>
                </a:cubicBezTo>
                <a:lnTo>
                  <a:pt x="0" y="4896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681" tIns="67681" rIns="67681" bIns="6768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522,9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01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3" y="2864214"/>
            <a:ext cx="4874687" cy="7808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9513" y="3753112"/>
            <a:ext cx="4859098" cy="828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Федерации,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9512" y="4653208"/>
            <a:ext cx="4874687" cy="792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9513" y="5517232"/>
            <a:ext cx="4859098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зарегистрированных актов гражданского состояния и совершенных юридически значимых действий, единиц в год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7" y="1643516"/>
            <a:ext cx="2352023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1895" y="1126629"/>
            <a:ext cx="3903032" cy="834139"/>
          </a:xfrm>
          <a:custGeom>
            <a:avLst/>
            <a:gdLst>
              <a:gd name="connsiteX0" fmla="*/ 0 w 3903032"/>
              <a:gd name="connsiteY0" fmla="*/ 83414 h 834139"/>
              <a:gd name="connsiteX1" fmla="*/ 83414 w 3903032"/>
              <a:gd name="connsiteY1" fmla="*/ 0 h 834139"/>
              <a:gd name="connsiteX2" fmla="*/ 3819618 w 3903032"/>
              <a:gd name="connsiteY2" fmla="*/ 0 h 834139"/>
              <a:gd name="connsiteX3" fmla="*/ 3903032 w 3903032"/>
              <a:gd name="connsiteY3" fmla="*/ 83414 h 834139"/>
              <a:gd name="connsiteX4" fmla="*/ 3903032 w 3903032"/>
              <a:gd name="connsiteY4" fmla="*/ 750725 h 834139"/>
              <a:gd name="connsiteX5" fmla="*/ 3819618 w 3903032"/>
              <a:gd name="connsiteY5" fmla="*/ 834139 h 834139"/>
              <a:gd name="connsiteX6" fmla="*/ 83414 w 3903032"/>
              <a:gd name="connsiteY6" fmla="*/ 834139 h 834139"/>
              <a:gd name="connsiteX7" fmla="*/ 0 w 3903032"/>
              <a:gd name="connsiteY7" fmla="*/ 750725 h 834139"/>
              <a:gd name="connsiteX8" fmla="*/ 0 w 3903032"/>
              <a:gd name="connsiteY8" fmla="*/ 83414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834139">
                <a:moveTo>
                  <a:pt x="0" y="83414"/>
                </a:moveTo>
                <a:cubicBezTo>
                  <a:pt x="0" y="37346"/>
                  <a:pt x="37346" y="0"/>
                  <a:pt x="83414" y="0"/>
                </a:cubicBezTo>
                <a:lnTo>
                  <a:pt x="3819618" y="0"/>
                </a:lnTo>
                <a:cubicBezTo>
                  <a:pt x="3865686" y="0"/>
                  <a:pt x="3903032" y="37346"/>
                  <a:pt x="3903032" y="83414"/>
                </a:cubicBezTo>
                <a:lnTo>
                  <a:pt x="3903032" y="750725"/>
                </a:lnTo>
                <a:cubicBezTo>
                  <a:pt x="3903032" y="796793"/>
                  <a:pt x="3865686" y="834139"/>
                  <a:pt x="3819618" y="834139"/>
                </a:cubicBezTo>
                <a:lnTo>
                  <a:pt x="83414" y="834139"/>
                </a:lnTo>
                <a:cubicBezTo>
                  <a:pt x="37346" y="834139"/>
                  <a:pt x="0" y="796793"/>
                  <a:pt x="0" y="750725"/>
                </a:cubicBezTo>
                <a:lnTo>
                  <a:pt x="0" y="834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7771" tIns="77771" rIns="77771" bIns="7777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142 534</a:t>
            </a:r>
          </a:p>
        </p:txBody>
      </p:sp>
      <p:sp>
        <p:nvSpPr>
          <p:cNvPr id="12" name="Полилиния 11"/>
          <p:cNvSpPr/>
          <p:nvPr/>
        </p:nvSpPr>
        <p:spPr>
          <a:xfrm>
            <a:off x="592479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145 000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1768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68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145 500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51058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1058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751058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058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058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30347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0347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0347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0347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0347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06" y="1304764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0121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4572000" y="2569724"/>
            <a:ext cx="4401582" cy="396000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72000" y="3077281"/>
            <a:ext cx="2184943" cy="324000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72000" y="3501009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развития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9565" y="3896805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 Чувашской Республики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9565" y="4287409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развитие профессионального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79565" y="4679648"/>
            <a:ext cx="2184943" cy="485036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мест в общеобразовательных организациях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572000" y="6165850"/>
            <a:ext cx="2184943" cy="31598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 государственной программы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76256" y="3077281"/>
            <a:ext cx="630000" cy="324000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876256" y="3501008"/>
            <a:ext cx="630000" cy="324000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16 513,5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76256" y="3897088"/>
            <a:ext cx="630000" cy="324000"/>
          </a:xfrm>
          <a:custGeom>
            <a:avLst/>
            <a:gdLst>
              <a:gd name="connsiteX0" fmla="*/ 0 w 557338"/>
              <a:gd name="connsiteY0" fmla="*/ 55534 h 555336"/>
              <a:gd name="connsiteX1" fmla="*/ 55534 w 557338"/>
              <a:gd name="connsiteY1" fmla="*/ 0 h 555336"/>
              <a:gd name="connsiteX2" fmla="*/ 501804 w 557338"/>
              <a:gd name="connsiteY2" fmla="*/ 0 h 555336"/>
              <a:gd name="connsiteX3" fmla="*/ 557338 w 557338"/>
              <a:gd name="connsiteY3" fmla="*/ 55534 h 555336"/>
              <a:gd name="connsiteX4" fmla="*/ 557338 w 557338"/>
              <a:gd name="connsiteY4" fmla="*/ 499802 h 555336"/>
              <a:gd name="connsiteX5" fmla="*/ 501804 w 557338"/>
              <a:gd name="connsiteY5" fmla="*/ 555336 h 555336"/>
              <a:gd name="connsiteX6" fmla="*/ 55534 w 557338"/>
              <a:gd name="connsiteY6" fmla="*/ 555336 h 555336"/>
              <a:gd name="connsiteX7" fmla="*/ 0 w 557338"/>
              <a:gd name="connsiteY7" fmla="*/ 499802 h 555336"/>
              <a:gd name="connsiteX8" fmla="*/ 0 w 55733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33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1804" y="0"/>
                </a:lnTo>
                <a:cubicBezTo>
                  <a:pt x="532475" y="0"/>
                  <a:pt x="557338" y="24863"/>
                  <a:pt x="557338" y="55534"/>
                </a:cubicBezTo>
                <a:lnTo>
                  <a:pt x="557338" y="499802"/>
                </a:lnTo>
                <a:cubicBezTo>
                  <a:pt x="557338" y="530473"/>
                  <a:pt x="532475" y="555336"/>
                  <a:pt x="50180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76256" y="4287409"/>
            <a:ext cx="630000" cy="324000"/>
          </a:xfrm>
          <a:custGeom>
            <a:avLst/>
            <a:gdLst>
              <a:gd name="connsiteX0" fmla="*/ 0 w 552998"/>
              <a:gd name="connsiteY0" fmla="*/ 55300 h 555336"/>
              <a:gd name="connsiteX1" fmla="*/ 55300 w 552998"/>
              <a:gd name="connsiteY1" fmla="*/ 0 h 555336"/>
              <a:gd name="connsiteX2" fmla="*/ 497698 w 552998"/>
              <a:gd name="connsiteY2" fmla="*/ 0 h 555336"/>
              <a:gd name="connsiteX3" fmla="*/ 552998 w 552998"/>
              <a:gd name="connsiteY3" fmla="*/ 55300 h 555336"/>
              <a:gd name="connsiteX4" fmla="*/ 552998 w 552998"/>
              <a:gd name="connsiteY4" fmla="*/ 500036 h 555336"/>
              <a:gd name="connsiteX5" fmla="*/ 497698 w 552998"/>
              <a:gd name="connsiteY5" fmla="*/ 555336 h 555336"/>
              <a:gd name="connsiteX6" fmla="*/ 55300 w 552998"/>
              <a:gd name="connsiteY6" fmla="*/ 555336 h 555336"/>
              <a:gd name="connsiteX7" fmla="*/ 0 w 552998"/>
              <a:gd name="connsiteY7" fmla="*/ 500036 h 555336"/>
              <a:gd name="connsiteX8" fmla="*/ 0 w 552998"/>
              <a:gd name="connsiteY8" fmla="*/ 55300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998" h="555336">
                <a:moveTo>
                  <a:pt x="0" y="55300"/>
                </a:moveTo>
                <a:cubicBezTo>
                  <a:pt x="0" y="24759"/>
                  <a:pt x="24759" y="0"/>
                  <a:pt x="55300" y="0"/>
                </a:cubicBezTo>
                <a:lnTo>
                  <a:pt x="497698" y="0"/>
                </a:lnTo>
                <a:cubicBezTo>
                  <a:pt x="528239" y="0"/>
                  <a:pt x="552998" y="24759"/>
                  <a:pt x="552998" y="55300"/>
                </a:cubicBezTo>
                <a:lnTo>
                  <a:pt x="552998" y="500036"/>
                </a:lnTo>
                <a:cubicBezTo>
                  <a:pt x="552998" y="530577"/>
                  <a:pt x="528239" y="555336"/>
                  <a:pt x="497698" y="555336"/>
                </a:cubicBezTo>
                <a:lnTo>
                  <a:pt x="55300" y="555336"/>
                </a:lnTo>
                <a:cubicBezTo>
                  <a:pt x="24759" y="555336"/>
                  <a:pt x="0" y="530577"/>
                  <a:pt x="0" y="500036"/>
                </a:cubicBezTo>
                <a:lnTo>
                  <a:pt x="0" y="553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76256" y="4706624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768,9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876256" y="6165306"/>
            <a:ext cx="630000" cy="317069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04033" y="3077281"/>
            <a:ext cx="630000" cy="324000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04033" y="3501009"/>
            <a:ext cx="630000" cy="324000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16 038,4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604033" y="3897088"/>
            <a:ext cx="630000" cy="324000"/>
          </a:xfrm>
          <a:custGeom>
            <a:avLst/>
            <a:gdLst>
              <a:gd name="connsiteX0" fmla="*/ 0 w 549666"/>
              <a:gd name="connsiteY0" fmla="*/ 54967 h 555336"/>
              <a:gd name="connsiteX1" fmla="*/ 54967 w 549666"/>
              <a:gd name="connsiteY1" fmla="*/ 0 h 555336"/>
              <a:gd name="connsiteX2" fmla="*/ 494699 w 549666"/>
              <a:gd name="connsiteY2" fmla="*/ 0 h 555336"/>
              <a:gd name="connsiteX3" fmla="*/ 549666 w 549666"/>
              <a:gd name="connsiteY3" fmla="*/ 54967 h 555336"/>
              <a:gd name="connsiteX4" fmla="*/ 549666 w 549666"/>
              <a:gd name="connsiteY4" fmla="*/ 500369 h 555336"/>
              <a:gd name="connsiteX5" fmla="*/ 494699 w 549666"/>
              <a:gd name="connsiteY5" fmla="*/ 555336 h 555336"/>
              <a:gd name="connsiteX6" fmla="*/ 54967 w 549666"/>
              <a:gd name="connsiteY6" fmla="*/ 555336 h 555336"/>
              <a:gd name="connsiteX7" fmla="*/ 0 w 549666"/>
              <a:gd name="connsiteY7" fmla="*/ 500369 h 555336"/>
              <a:gd name="connsiteX8" fmla="*/ 0 w 549666"/>
              <a:gd name="connsiteY8" fmla="*/ 54967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666" h="555336">
                <a:moveTo>
                  <a:pt x="0" y="54967"/>
                </a:moveTo>
                <a:cubicBezTo>
                  <a:pt x="0" y="24610"/>
                  <a:pt x="24610" y="0"/>
                  <a:pt x="54967" y="0"/>
                </a:cubicBezTo>
                <a:lnTo>
                  <a:pt x="494699" y="0"/>
                </a:lnTo>
                <a:cubicBezTo>
                  <a:pt x="525056" y="0"/>
                  <a:pt x="549666" y="24610"/>
                  <a:pt x="549666" y="54967"/>
                </a:cubicBezTo>
                <a:lnTo>
                  <a:pt x="549666" y="500369"/>
                </a:lnTo>
                <a:cubicBezTo>
                  <a:pt x="549666" y="530726"/>
                  <a:pt x="525056" y="555336"/>
                  <a:pt x="494699" y="555336"/>
                </a:cubicBezTo>
                <a:lnTo>
                  <a:pt x="54967" y="555336"/>
                </a:lnTo>
                <a:cubicBezTo>
                  <a:pt x="24610" y="555336"/>
                  <a:pt x="0" y="530726"/>
                  <a:pt x="0" y="500369"/>
                </a:cubicBezTo>
                <a:lnTo>
                  <a:pt x="0" y="549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629" tIns="65629" rIns="65629" bIns="65629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604033" y="4287409"/>
            <a:ext cx="630000" cy="324000"/>
          </a:xfrm>
          <a:custGeom>
            <a:avLst/>
            <a:gdLst>
              <a:gd name="connsiteX0" fmla="*/ 0 w 536927"/>
              <a:gd name="connsiteY0" fmla="*/ 53693 h 555336"/>
              <a:gd name="connsiteX1" fmla="*/ 53693 w 536927"/>
              <a:gd name="connsiteY1" fmla="*/ 0 h 555336"/>
              <a:gd name="connsiteX2" fmla="*/ 483234 w 536927"/>
              <a:gd name="connsiteY2" fmla="*/ 0 h 555336"/>
              <a:gd name="connsiteX3" fmla="*/ 536927 w 536927"/>
              <a:gd name="connsiteY3" fmla="*/ 53693 h 555336"/>
              <a:gd name="connsiteX4" fmla="*/ 536927 w 536927"/>
              <a:gd name="connsiteY4" fmla="*/ 501643 h 555336"/>
              <a:gd name="connsiteX5" fmla="*/ 483234 w 536927"/>
              <a:gd name="connsiteY5" fmla="*/ 555336 h 555336"/>
              <a:gd name="connsiteX6" fmla="*/ 53693 w 536927"/>
              <a:gd name="connsiteY6" fmla="*/ 555336 h 555336"/>
              <a:gd name="connsiteX7" fmla="*/ 0 w 536927"/>
              <a:gd name="connsiteY7" fmla="*/ 501643 h 555336"/>
              <a:gd name="connsiteX8" fmla="*/ 0 w 536927"/>
              <a:gd name="connsiteY8" fmla="*/ 5369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927" h="555336">
                <a:moveTo>
                  <a:pt x="0" y="53693"/>
                </a:moveTo>
                <a:cubicBezTo>
                  <a:pt x="0" y="24039"/>
                  <a:pt x="24039" y="0"/>
                  <a:pt x="53693" y="0"/>
                </a:cubicBezTo>
                <a:lnTo>
                  <a:pt x="483234" y="0"/>
                </a:lnTo>
                <a:cubicBezTo>
                  <a:pt x="512888" y="0"/>
                  <a:pt x="536927" y="24039"/>
                  <a:pt x="536927" y="53693"/>
                </a:cubicBezTo>
                <a:lnTo>
                  <a:pt x="536927" y="501643"/>
                </a:lnTo>
                <a:cubicBezTo>
                  <a:pt x="536927" y="531297"/>
                  <a:pt x="512888" y="555336"/>
                  <a:pt x="483234" y="555336"/>
                </a:cubicBezTo>
                <a:lnTo>
                  <a:pt x="53693" y="555336"/>
                </a:lnTo>
                <a:cubicBezTo>
                  <a:pt x="24039" y="555336"/>
                  <a:pt x="0" y="531297"/>
                  <a:pt x="0" y="501643"/>
                </a:cubicBezTo>
                <a:lnTo>
                  <a:pt x="0" y="5369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256" tIns="65256" rIns="65256" bIns="6525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86,1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04033" y="4706624"/>
            <a:ext cx="630000" cy="431084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474</a:t>
            </a: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04033" y="6165305"/>
            <a:ext cx="630000" cy="317070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79,3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335786" y="3077281"/>
            <a:ext cx="630000" cy="324000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35786" y="3501008"/>
            <a:ext cx="630000" cy="324000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16 436,5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35786" y="3896615"/>
            <a:ext cx="630000" cy="324000"/>
          </a:xfrm>
          <a:custGeom>
            <a:avLst/>
            <a:gdLst>
              <a:gd name="connsiteX0" fmla="*/ 0 w 557781"/>
              <a:gd name="connsiteY0" fmla="*/ 55534 h 555336"/>
              <a:gd name="connsiteX1" fmla="*/ 55534 w 557781"/>
              <a:gd name="connsiteY1" fmla="*/ 0 h 555336"/>
              <a:gd name="connsiteX2" fmla="*/ 502247 w 557781"/>
              <a:gd name="connsiteY2" fmla="*/ 0 h 555336"/>
              <a:gd name="connsiteX3" fmla="*/ 557781 w 557781"/>
              <a:gd name="connsiteY3" fmla="*/ 55534 h 555336"/>
              <a:gd name="connsiteX4" fmla="*/ 557781 w 557781"/>
              <a:gd name="connsiteY4" fmla="*/ 499802 h 555336"/>
              <a:gd name="connsiteX5" fmla="*/ 502247 w 557781"/>
              <a:gd name="connsiteY5" fmla="*/ 555336 h 555336"/>
              <a:gd name="connsiteX6" fmla="*/ 55534 w 557781"/>
              <a:gd name="connsiteY6" fmla="*/ 555336 h 555336"/>
              <a:gd name="connsiteX7" fmla="*/ 0 w 557781"/>
              <a:gd name="connsiteY7" fmla="*/ 499802 h 555336"/>
              <a:gd name="connsiteX8" fmla="*/ 0 w 55778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78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2247" y="0"/>
                </a:lnTo>
                <a:cubicBezTo>
                  <a:pt x="532918" y="0"/>
                  <a:pt x="557781" y="24863"/>
                  <a:pt x="557781" y="55534"/>
                </a:cubicBezTo>
                <a:lnTo>
                  <a:pt x="557781" y="499802"/>
                </a:lnTo>
                <a:cubicBezTo>
                  <a:pt x="557781" y="530473"/>
                  <a:pt x="532918" y="555336"/>
                  <a:pt x="50224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35786" y="4288505"/>
            <a:ext cx="630000" cy="324000"/>
          </a:xfrm>
          <a:custGeom>
            <a:avLst/>
            <a:gdLst>
              <a:gd name="connsiteX0" fmla="*/ 0 w 553439"/>
              <a:gd name="connsiteY0" fmla="*/ 55344 h 555336"/>
              <a:gd name="connsiteX1" fmla="*/ 55344 w 553439"/>
              <a:gd name="connsiteY1" fmla="*/ 0 h 555336"/>
              <a:gd name="connsiteX2" fmla="*/ 498095 w 553439"/>
              <a:gd name="connsiteY2" fmla="*/ 0 h 555336"/>
              <a:gd name="connsiteX3" fmla="*/ 553439 w 553439"/>
              <a:gd name="connsiteY3" fmla="*/ 55344 h 555336"/>
              <a:gd name="connsiteX4" fmla="*/ 553439 w 553439"/>
              <a:gd name="connsiteY4" fmla="*/ 499992 h 555336"/>
              <a:gd name="connsiteX5" fmla="*/ 498095 w 553439"/>
              <a:gd name="connsiteY5" fmla="*/ 555336 h 555336"/>
              <a:gd name="connsiteX6" fmla="*/ 55344 w 553439"/>
              <a:gd name="connsiteY6" fmla="*/ 555336 h 555336"/>
              <a:gd name="connsiteX7" fmla="*/ 0 w 553439"/>
              <a:gd name="connsiteY7" fmla="*/ 499992 h 555336"/>
              <a:gd name="connsiteX8" fmla="*/ 0 w 553439"/>
              <a:gd name="connsiteY8" fmla="*/ 5534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3439" h="555336">
                <a:moveTo>
                  <a:pt x="0" y="55344"/>
                </a:moveTo>
                <a:cubicBezTo>
                  <a:pt x="0" y="24778"/>
                  <a:pt x="24778" y="0"/>
                  <a:pt x="55344" y="0"/>
                </a:cubicBezTo>
                <a:lnTo>
                  <a:pt x="498095" y="0"/>
                </a:lnTo>
                <a:cubicBezTo>
                  <a:pt x="528661" y="0"/>
                  <a:pt x="553439" y="24778"/>
                  <a:pt x="553439" y="55344"/>
                </a:cubicBezTo>
                <a:lnTo>
                  <a:pt x="553439" y="499992"/>
                </a:lnTo>
                <a:cubicBezTo>
                  <a:pt x="553439" y="530558"/>
                  <a:pt x="528661" y="555336"/>
                  <a:pt x="498095" y="555336"/>
                </a:cubicBezTo>
                <a:lnTo>
                  <a:pt x="55344" y="555336"/>
                </a:lnTo>
                <a:cubicBezTo>
                  <a:pt x="24778" y="555336"/>
                  <a:pt x="0" y="530558"/>
                  <a:pt x="0" y="499992"/>
                </a:cubicBezTo>
                <a:lnTo>
                  <a:pt x="0" y="55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550" tIns="69550" rIns="69550" bIns="6955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116,6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35786" y="4706624"/>
            <a:ext cx="630000" cy="431084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741,6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35786" y="6165304"/>
            <a:ext cx="630000" cy="317072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818208"/>
            <a:ext cx="6152412" cy="16222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6998553"/>
              </p:ext>
            </p:extLst>
          </p:nvPr>
        </p:nvGraphicFramePr>
        <p:xfrm>
          <a:off x="147780" y="3356992"/>
          <a:ext cx="4568236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49087"/>
            <a:ext cx="2520280" cy="15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587848" y="5229200"/>
            <a:ext cx="2184943" cy="360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воспитания в 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4587848" y="5652000"/>
            <a:ext cx="2184943" cy="485036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и допризывная подготовка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молодежи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876256" y="5231925"/>
            <a:ext cx="630000" cy="36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604033" y="5231925"/>
            <a:ext cx="630000" cy="36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35786" y="5231925"/>
            <a:ext cx="630000" cy="36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35786" y="5652000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604033" y="5652000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76256" y="5652000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11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5389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0328" y="4797151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31895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4797151"/>
            <a:ext cx="731452" cy="39317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24790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24790" y="5841327"/>
            <a:ext cx="731452" cy="61200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17685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4797150"/>
            <a:ext cx="731452" cy="393171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717685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10580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4797152"/>
            <a:ext cx="731452" cy="39316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510580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4797152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03475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602" y="2187077"/>
            <a:ext cx="4939975" cy="5698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02" y="2808000"/>
            <a:ext cx="4939975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5602" y="3352936"/>
            <a:ext cx="4939975" cy="5926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603" y="3976006"/>
            <a:ext cx="4939974" cy="7491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численности выпускников, трудоустроившихся в течение календарного года, следующего за годом выпуска, в общей численности выпускников образовательных организаций, обучавшихся по образовательным программам среднего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5602" y="4797150"/>
            <a:ext cx="4939975" cy="3931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в возрасте от 5 до 18 лет, охваченных дополнительным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5602" y="5265264"/>
            <a:ext cx="4939975" cy="4990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молодежи в возрасте от 14 до 30 лет, охваченной деятельностью молодежных общественных объединений, в общей ее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137957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602" y="5841328"/>
            <a:ext cx="4939975" cy="6120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школ, включенных в региональные проекты повышения качества образования, улучшивших свои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13189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79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71"/>
          <p:cNvSpPr/>
          <p:nvPr/>
        </p:nvSpPr>
        <p:spPr>
          <a:xfrm>
            <a:off x="8463287" y="3825496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76395" y="3831290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996" y="764704"/>
            <a:ext cx="4331996" cy="17313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775315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1266787"/>
              </p:ext>
            </p:extLst>
          </p:nvPr>
        </p:nvGraphicFramePr>
        <p:xfrm>
          <a:off x="37563" y="3182312"/>
          <a:ext cx="4355513" cy="3364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4572000" y="1864733"/>
            <a:ext cx="2664296" cy="360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50247" y="2267591"/>
            <a:ext cx="2664000" cy="5244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оказания медицинской помощи, включая профилактику заболеваний и формирование здорового образа жизни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543297" y="3396633"/>
            <a:ext cx="2664000" cy="39417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здоровья матери и ребенка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543297" y="4373358"/>
            <a:ext cx="2664000" cy="35257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кадровых ресурсов в здравоохранении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543297" y="4772610"/>
            <a:ext cx="2664000" cy="42757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лекарственного обеспечения, в том числе в амбулаторных условиях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543297" y="5264934"/>
            <a:ext cx="2664000" cy="39502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 и управление развитием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543297" y="5724704"/>
            <a:ext cx="2664000" cy="3751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обязательного медицинского страхования граждан Российской Федерации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859629" y="2362093"/>
            <a:ext cx="532800" cy="40918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2 821,6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869740" y="3399925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876874" y="4757531"/>
            <a:ext cx="532800" cy="42757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821,2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876874" y="5254882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876874" y="5719680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794,7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4"/>
          <p:cNvSpPr/>
          <p:nvPr/>
        </p:nvSpPr>
        <p:spPr>
          <a:xfrm>
            <a:off x="4543297" y="6164648"/>
            <a:ext cx="2664000" cy="382586"/>
          </a:xfrm>
          <a:prstGeom prst="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76874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254,3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483" y="573753"/>
            <a:ext cx="1972964" cy="102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8441497" y="2354792"/>
            <a:ext cx="532800" cy="40918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2 684,2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851695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42564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572000" y="1487735"/>
            <a:ext cx="4358797" cy="324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8441497" y="3415852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63766" y="4745943"/>
            <a:ext cx="532800" cy="447858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827,1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63766" y="5260679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463766" y="5722580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6 027,6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63766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254,3</a:t>
            </a: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77762" y="2362093"/>
            <a:ext cx="532800" cy="41883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4 212,7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82415" y="3420992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282894" y="4757531"/>
            <a:ext cx="532800" cy="42757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813,2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282894" y="5254882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274177" y="5741053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5 570,8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82894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319,7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286422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4543297" y="3836172"/>
            <a:ext cx="2664000" cy="48528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медицинской реабилитации и санаторно-курортного лечения, в том числе детей</a:t>
            </a:r>
          </a:p>
        </p:txBody>
      </p:sp>
      <p:sp>
        <p:nvSpPr>
          <p:cNvPr id="70" name="Полилиния 69"/>
          <p:cNvSpPr/>
          <p:nvPr/>
        </p:nvSpPr>
        <p:spPr>
          <a:xfrm>
            <a:off x="7282415" y="3831290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279560" y="4373358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873540" y="4373358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460432" y="4364667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550247" y="2832614"/>
            <a:ext cx="2657050" cy="51865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внедрение инновационных методов диагностики, профилактики и лечения, а также основ персонализированной медицины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869740" y="2841226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258,4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32176" y="2838966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313,8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82415" y="2858125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473,1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78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9511"/>
            <a:ext cx="3903032" cy="571106"/>
          </a:xfrm>
          <a:custGeom>
            <a:avLst/>
            <a:gdLst>
              <a:gd name="connsiteX0" fmla="*/ 0 w 3903032"/>
              <a:gd name="connsiteY0" fmla="*/ 57111 h 571106"/>
              <a:gd name="connsiteX1" fmla="*/ 57111 w 3903032"/>
              <a:gd name="connsiteY1" fmla="*/ 0 h 571106"/>
              <a:gd name="connsiteX2" fmla="*/ 3845921 w 3903032"/>
              <a:gd name="connsiteY2" fmla="*/ 0 h 571106"/>
              <a:gd name="connsiteX3" fmla="*/ 3903032 w 3903032"/>
              <a:gd name="connsiteY3" fmla="*/ 57111 h 571106"/>
              <a:gd name="connsiteX4" fmla="*/ 3903032 w 3903032"/>
              <a:gd name="connsiteY4" fmla="*/ 513995 h 571106"/>
              <a:gd name="connsiteX5" fmla="*/ 3845921 w 3903032"/>
              <a:gd name="connsiteY5" fmla="*/ 571106 h 571106"/>
              <a:gd name="connsiteX6" fmla="*/ 57111 w 3903032"/>
              <a:gd name="connsiteY6" fmla="*/ 571106 h 571106"/>
              <a:gd name="connsiteX7" fmla="*/ 0 w 3903032"/>
              <a:gd name="connsiteY7" fmla="*/ 513995 h 571106"/>
              <a:gd name="connsiteX8" fmla="*/ 0 w 390303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9256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49142" y="252866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12,4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50445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9142" y="3831114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74,39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9142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49142" y="515521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53201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52071" y="253894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52071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52071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75,31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57111" y="449708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58379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61841" y="173452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63475" y="254280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12,1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52944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55000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76,22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57685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61841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552019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52019" y="254109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552019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55501" y="383797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77,13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58259" y="449494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55501" y="514916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460" y="2529610"/>
            <a:ext cx="502865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496" y="3191659"/>
            <a:ext cx="5029615" cy="5213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421" y="3846630"/>
            <a:ext cx="5021412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 при рождении (лет)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700" y="4493163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больных, которым оказана высокотехнологичная медицинская помощь (тыс. человек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496" y="5155212"/>
            <a:ext cx="5021411" cy="5102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населения профилактическими осмотрами на туберкулез (процентов)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09" y="764704"/>
            <a:ext cx="2300076" cy="12250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49475" y="1734520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42836" y="2545541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49786" y="384563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78,05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49786" y="4492213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49786" y="514916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49475" y="3191659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15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36712"/>
            <a:ext cx="5720364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6373733"/>
              </p:ext>
            </p:extLst>
          </p:nvPr>
        </p:nvGraphicFramePr>
        <p:xfrm>
          <a:off x="146314" y="2946383"/>
          <a:ext cx="3920164" cy="331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0360" y="240114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509" y="674694"/>
            <a:ext cx="2232248" cy="14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207509" y="2245658"/>
            <a:ext cx="4732657" cy="354837"/>
          </a:xfrm>
          <a:custGeom>
            <a:avLst/>
            <a:gdLst>
              <a:gd name="connsiteX0" fmla="*/ 0 w 4681654"/>
              <a:gd name="connsiteY0" fmla="*/ 25162 h 251615"/>
              <a:gd name="connsiteX1" fmla="*/ 25162 w 4681654"/>
              <a:gd name="connsiteY1" fmla="*/ 0 h 251615"/>
              <a:gd name="connsiteX2" fmla="*/ 4656493 w 4681654"/>
              <a:gd name="connsiteY2" fmla="*/ 0 h 251615"/>
              <a:gd name="connsiteX3" fmla="*/ 4681655 w 4681654"/>
              <a:gd name="connsiteY3" fmla="*/ 25162 h 251615"/>
              <a:gd name="connsiteX4" fmla="*/ 4681654 w 4681654"/>
              <a:gd name="connsiteY4" fmla="*/ 226454 h 251615"/>
              <a:gd name="connsiteX5" fmla="*/ 4656492 w 4681654"/>
              <a:gd name="connsiteY5" fmla="*/ 251616 h 251615"/>
              <a:gd name="connsiteX6" fmla="*/ 25162 w 4681654"/>
              <a:gd name="connsiteY6" fmla="*/ 251615 h 251615"/>
              <a:gd name="connsiteX7" fmla="*/ 0 w 4681654"/>
              <a:gd name="connsiteY7" fmla="*/ 226453 h 251615"/>
              <a:gd name="connsiteX8" fmla="*/ 0 w 4681654"/>
              <a:gd name="connsiteY8" fmla="*/ 25162 h 25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1654" h="251615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900" tIns="56900" rIns="56900" bIns="56900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07509" y="2663270"/>
            <a:ext cx="2518794" cy="286843"/>
          </a:xfrm>
          <a:custGeom>
            <a:avLst/>
            <a:gdLst>
              <a:gd name="connsiteX0" fmla="*/ 0 w 2518794"/>
              <a:gd name="connsiteY0" fmla="*/ 28684 h 286843"/>
              <a:gd name="connsiteX1" fmla="*/ 28684 w 2518794"/>
              <a:gd name="connsiteY1" fmla="*/ 0 h 286843"/>
              <a:gd name="connsiteX2" fmla="*/ 2490110 w 2518794"/>
              <a:gd name="connsiteY2" fmla="*/ 0 h 286843"/>
              <a:gd name="connsiteX3" fmla="*/ 2518794 w 2518794"/>
              <a:gd name="connsiteY3" fmla="*/ 28684 h 286843"/>
              <a:gd name="connsiteX4" fmla="*/ 2518794 w 2518794"/>
              <a:gd name="connsiteY4" fmla="*/ 258159 h 286843"/>
              <a:gd name="connsiteX5" fmla="*/ 2490110 w 2518794"/>
              <a:gd name="connsiteY5" fmla="*/ 286843 h 286843"/>
              <a:gd name="connsiteX6" fmla="*/ 28684 w 2518794"/>
              <a:gd name="connsiteY6" fmla="*/ 286843 h 286843"/>
              <a:gd name="connsiteX7" fmla="*/ 0 w 2518794"/>
              <a:gd name="connsiteY7" fmla="*/ 258159 h 286843"/>
              <a:gd name="connsiteX8" fmla="*/ 0 w 2518794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207509" y="3031620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обеспечение граждан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07509" y="3540211"/>
            <a:ext cx="2518794" cy="536861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социально ориентированных некоммерческих организаций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07509" y="4460181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социальной поддержки семьи и детей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207509" y="4972665"/>
            <a:ext cx="2518794" cy="616093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58" tIns="55658" rIns="55658" bIns="5565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добровольному переселению в Чувашскую Республику соотечественников,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11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проживающих за рубежом</a:t>
            </a:r>
            <a:endPara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207509" y="5631853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49228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54368" y="3022050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667,4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54368" y="3527514"/>
            <a:ext cx="648000" cy="545923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54368" y="4452820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7 654,9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54368" y="4962177"/>
            <a:ext cx="648000" cy="627684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54368" y="5629831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287596" y="2663270"/>
            <a:ext cx="648000" cy="286843"/>
          </a:xfrm>
          <a:custGeom>
            <a:avLst/>
            <a:gdLst>
              <a:gd name="connsiteX0" fmla="*/ 0 w 893995"/>
              <a:gd name="connsiteY0" fmla="*/ 28684 h 286843"/>
              <a:gd name="connsiteX1" fmla="*/ 28684 w 893995"/>
              <a:gd name="connsiteY1" fmla="*/ 0 h 286843"/>
              <a:gd name="connsiteX2" fmla="*/ 865311 w 893995"/>
              <a:gd name="connsiteY2" fmla="*/ 0 h 286843"/>
              <a:gd name="connsiteX3" fmla="*/ 893995 w 893995"/>
              <a:gd name="connsiteY3" fmla="*/ 28684 h 286843"/>
              <a:gd name="connsiteX4" fmla="*/ 893995 w 893995"/>
              <a:gd name="connsiteY4" fmla="*/ 258159 h 286843"/>
              <a:gd name="connsiteX5" fmla="*/ 865311 w 893995"/>
              <a:gd name="connsiteY5" fmla="*/ 286843 h 286843"/>
              <a:gd name="connsiteX6" fmla="*/ 28684 w 893995"/>
              <a:gd name="connsiteY6" fmla="*/ 286843 h 286843"/>
              <a:gd name="connsiteX7" fmla="*/ 0 w 893995"/>
              <a:gd name="connsiteY7" fmla="*/ 258159 h 286843"/>
              <a:gd name="connsiteX8" fmla="*/ 0 w 893995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95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95953" y="3022050"/>
            <a:ext cx="648000" cy="469388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670,4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5953" y="3528954"/>
            <a:ext cx="648000" cy="543108"/>
          </a:xfrm>
          <a:custGeom>
            <a:avLst/>
            <a:gdLst>
              <a:gd name="connsiteX0" fmla="*/ 0 w 883575"/>
              <a:gd name="connsiteY0" fmla="*/ 46939 h 469388"/>
              <a:gd name="connsiteX1" fmla="*/ 46939 w 883575"/>
              <a:gd name="connsiteY1" fmla="*/ 0 h 469388"/>
              <a:gd name="connsiteX2" fmla="*/ 836636 w 883575"/>
              <a:gd name="connsiteY2" fmla="*/ 0 h 469388"/>
              <a:gd name="connsiteX3" fmla="*/ 883575 w 883575"/>
              <a:gd name="connsiteY3" fmla="*/ 46939 h 469388"/>
              <a:gd name="connsiteX4" fmla="*/ 883575 w 883575"/>
              <a:gd name="connsiteY4" fmla="*/ 422449 h 469388"/>
              <a:gd name="connsiteX5" fmla="*/ 836636 w 883575"/>
              <a:gd name="connsiteY5" fmla="*/ 469388 h 469388"/>
              <a:gd name="connsiteX6" fmla="*/ 46939 w 883575"/>
              <a:gd name="connsiteY6" fmla="*/ 469388 h 469388"/>
              <a:gd name="connsiteX7" fmla="*/ 0 w 883575"/>
              <a:gd name="connsiteY7" fmla="*/ 422449 h 469388"/>
              <a:gd name="connsiteX8" fmla="*/ 0 w 88357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7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36636" y="0"/>
                </a:lnTo>
                <a:cubicBezTo>
                  <a:pt x="862560" y="0"/>
                  <a:pt x="883575" y="21015"/>
                  <a:pt x="883575" y="46939"/>
                </a:cubicBezTo>
                <a:lnTo>
                  <a:pt x="883575" y="422449"/>
                </a:lnTo>
                <a:cubicBezTo>
                  <a:pt x="883575" y="448373"/>
                  <a:pt x="862560" y="469388"/>
                  <a:pt x="83663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5953" y="4453540"/>
            <a:ext cx="648000" cy="469388"/>
          </a:xfrm>
          <a:custGeom>
            <a:avLst/>
            <a:gdLst>
              <a:gd name="connsiteX0" fmla="*/ 0 w 843094"/>
              <a:gd name="connsiteY0" fmla="*/ 46939 h 469388"/>
              <a:gd name="connsiteX1" fmla="*/ 46939 w 843094"/>
              <a:gd name="connsiteY1" fmla="*/ 0 h 469388"/>
              <a:gd name="connsiteX2" fmla="*/ 796155 w 843094"/>
              <a:gd name="connsiteY2" fmla="*/ 0 h 469388"/>
              <a:gd name="connsiteX3" fmla="*/ 843094 w 843094"/>
              <a:gd name="connsiteY3" fmla="*/ 46939 h 469388"/>
              <a:gd name="connsiteX4" fmla="*/ 843094 w 843094"/>
              <a:gd name="connsiteY4" fmla="*/ 422449 h 469388"/>
              <a:gd name="connsiteX5" fmla="*/ 796155 w 843094"/>
              <a:gd name="connsiteY5" fmla="*/ 469388 h 469388"/>
              <a:gd name="connsiteX6" fmla="*/ 46939 w 843094"/>
              <a:gd name="connsiteY6" fmla="*/ 469388 h 469388"/>
              <a:gd name="connsiteX7" fmla="*/ 0 w 843094"/>
              <a:gd name="connsiteY7" fmla="*/ 422449 h 469388"/>
              <a:gd name="connsiteX8" fmla="*/ 0 w 8430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0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96155" y="0"/>
                </a:lnTo>
                <a:cubicBezTo>
                  <a:pt x="822079" y="0"/>
                  <a:pt x="843094" y="21015"/>
                  <a:pt x="843094" y="46939"/>
                </a:cubicBezTo>
                <a:lnTo>
                  <a:pt x="843094" y="422449"/>
                </a:lnTo>
                <a:cubicBezTo>
                  <a:pt x="843094" y="448373"/>
                  <a:pt x="822079" y="469388"/>
                  <a:pt x="7961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8 207,4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295953" y="4964337"/>
            <a:ext cx="648000" cy="624084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295953" y="5629831"/>
            <a:ext cx="648000" cy="469388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07509" y="4129085"/>
            <a:ext cx="2520000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Старшее поколение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7554368" y="4124851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0,0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295953" y="4124131"/>
            <a:ext cx="648000" cy="288000"/>
            <a:chOff x="4211057" y="3401962"/>
            <a:chExt cx="506898" cy="446409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4211057" y="3401962"/>
              <a:ext cx="506898" cy="446409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4224132" y="3415037"/>
              <a:ext cx="480748" cy="42025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89,4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818633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829116" y="3022050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4 687,6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829116" y="3531155"/>
            <a:ext cx="648000" cy="542762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29116" y="4455653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7 094,7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29116" y="4966628"/>
            <a:ext cx="648000" cy="62364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829116" y="5629831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135,9</a:t>
            </a:r>
          </a:p>
        </p:txBody>
      </p:sp>
      <p:grpSp>
        <p:nvGrpSpPr>
          <p:cNvPr id="49" name="Группа 48"/>
          <p:cNvGrpSpPr/>
          <p:nvPr/>
        </p:nvGrpSpPr>
        <p:grpSpPr>
          <a:xfrm>
            <a:off x="6829116" y="4126066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,1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82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2959" y="2392878"/>
            <a:ext cx="4932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доходами ниже величины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минимума,%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959" y="2959478"/>
            <a:ext cx="4932000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средств республиканского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выделяемых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ориентированным некоммерческим организациям на предоставление социальных услуг на дому, в общем объеме средств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республиканского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выделяемых на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услуг в сфере социального 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959" y="3861048"/>
            <a:ext cx="4932000" cy="49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получивших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в организациях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в общем числе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обратившихся за получением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социальных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организации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959" y="4388644"/>
            <a:ext cx="4932000" cy="6134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граждан пожилого возраста стационарным, полустационарным и надомным социальным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 тыс. получателей трудовых пенсий по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старости, человек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2959" y="5076000"/>
            <a:ext cx="4932000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пунктов проката средств и предметов ухода за пожилыми людьми нарастающим итогом за период,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959" y="5709549"/>
            <a:ext cx="4932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пожилых людей,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компьютерной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грамотности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года,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4113" y="1688057"/>
            <a:ext cx="3437077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934" y="823961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13" y="823961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959" y="823961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214" y="1688057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248" y="815744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лилиния 2"/>
          <p:cNvSpPr/>
          <p:nvPr/>
        </p:nvSpPr>
        <p:spPr>
          <a:xfrm>
            <a:off x="5131895" y="907677"/>
            <a:ext cx="3903032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3189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479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058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058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1058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1058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0347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0347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0347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0347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476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6925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3849" y="692696"/>
            <a:ext cx="5648356" cy="10371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приоритетных объектов и услуг в приоритетных сферах жизнедеятельности инвалидов и других маломобильных групп населения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169731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8581033"/>
              </p:ext>
            </p:extLst>
          </p:nvPr>
        </p:nvGraphicFramePr>
        <p:xfrm>
          <a:off x="77657" y="2865092"/>
          <a:ext cx="4388794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565218" y="2348880"/>
            <a:ext cx="4404422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572001" y="2956603"/>
            <a:ext cx="2205622" cy="31716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568789" y="3431948"/>
            <a:ext cx="2218104" cy="13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just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условий доступности приоритетных объектов и услуг в приоритетных сферах жизнедеятельности инвалидов и других маломобильных групп населения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68583" y="4867579"/>
            <a:ext cx="2218516" cy="90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just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 комплексной реабилитации и абилитации инвалидов, в том числе детей-инвалидов, в Чувашской Республике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96408" y="2960210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21640" y="3431947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321640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1640" y="2956603"/>
            <a:ext cx="648000" cy="31716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96408" y="3435553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96408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45308" y="2956605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5308" y="3431950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845308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852" y="1775114"/>
            <a:ext cx="3935760" cy="372177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4" name="Рисунок 43" descr="http://www.prav-net.ru/img/zolotoslov/5064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823960"/>
            <a:ext cx="1610089" cy="138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 descr="http://blog.yarcenter.ru/media/5/0.2/05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0834" y="851187"/>
            <a:ext cx="1464319" cy="135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301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/>
          <p:cNvSpPr/>
          <p:nvPr/>
        </p:nvSpPr>
        <p:spPr>
          <a:xfrm>
            <a:off x="6876256" y="1869245"/>
            <a:ext cx="676483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872677" y="2600953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108859" y="3645024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108859" y="4523900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636074" y="1869245"/>
            <a:ext cx="666024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632496" y="2600951"/>
            <a:ext cx="687154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95,2</a:t>
            </a:r>
            <a:endPara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652207" y="3645023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108859" y="5387361"/>
            <a:ext cx="676483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88424" y="1869245"/>
            <a:ext cx="646532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88421" y="3645023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84845" y="2600951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52206" y="4510360"/>
            <a:ext cx="64988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2492896"/>
            <a:ext cx="4953999" cy="10081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1" y="3645024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5 до 18 лет, получающих дополнительное образование, в общей численности детей-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 данного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0" y="4509120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1,5 до 7 лет, охваченных дошкольным образованием, в общей численности детей-инвалидов данного 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4086" y="1551565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1538" y="5373215"/>
            <a:ext cx="4929961" cy="111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с ограниченными возможностями здоровья и  инвалидов в возрасте от 6 до 18 лет, систематически занимающихся физической культурой и спортом, в общей численности этой категории населения в Чувашской 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http://riarealty.ru/images/39662/77/3966277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7" y="871550"/>
            <a:ext cx="2192169" cy="136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олилиния 36"/>
          <p:cNvSpPr/>
          <p:nvPr/>
        </p:nvSpPr>
        <p:spPr>
          <a:xfrm>
            <a:off x="8388421" y="4509119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81719" y="5387360"/>
            <a:ext cx="671017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88422" y="5387361"/>
            <a:ext cx="648072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220072" y="907677"/>
            <a:ext cx="3816424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084168" y="1869245"/>
            <a:ext cx="725870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220072" y="2600951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223648" y="3645024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223648" y="4509120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223648" y="5387360"/>
            <a:ext cx="78851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20072" y="1869245"/>
            <a:ext cx="792088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105283" y="2600953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81718" y="3645024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81719" y="4523900"/>
            <a:ext cx="671018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52206" y="5387005"/>
            <a:ext cx="64989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71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1187"/>
            <a:ext cx="5648356" cy="116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386304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1599170"/>
              </p:ext>
            </p:extLst>
          </p:nvPr>
        </p:nvGraphicFramePr>
        <p:xfrm>
          <a:off x="183207" y="2821119"/>
          <a:ext cx="4388794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13597311"/>
              </p:ext>
            </p:extLst>
          </p:nvPr>
        </p:nvGraphicFramePr>
        <p:xfrm>
          <a:off x="4859732" y="2011337"/>
          <a:ext cx="3935760" cy="372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17656"/>
            <a:ext cx="2851527" cy="1555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олилиния 13"/>
          <p:cNvSpPr/>
          <p:nvPr/>
        </p:nvSpPr>
        <p:spPr>
          <a:xfrm>
            <a:off x="4540731" y="2547887"/>
            <a:ext cx="4404422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572001" y="3202226"/>
            <a:ext cx="2205622" cy="31716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556107" y="3645023"/>
            <a:ext cx="2218104" cy="5760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политика занятости населения и социальная поддержка безработных граждан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606812" y="5752327"/>
            <a:ext cx="2205622" cy="43204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49228" y="3205833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297153" y="3645023"/>
            <a:ext cx="648000" cy="576065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281,2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283066" y="5763229"/>
            <a:ext cx="648000" cy="43204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228,4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97153" y="3202226"/>
            <a:ext cx="648000" cy="31716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49228" y="3645023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281,2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74843" y="5775347"/>
            <a:ext cx="648000" cy="4320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228,3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572001" y="4858510"/>
            <a:ext cx="2205622" cy="7716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инвалидов молодого возраста при получении ими профессионального образования и содействие в последующем трудоустройстве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290897" y="4859627"/>
            <a:ext cx="648000" cy="77160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3788" y="4859626"/>
            <a:ext cx="648000" cy="77160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30233" y="3202228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30233" y="3645023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276,5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884399" y="5752326"/>
            <a:ext cx="648000" cy="4320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228,4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51803" y="4859626"/>
            <a:ext cx="648000" cy="77160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564717" y="4333028"/>
            <a:ext cx="2191876" cy="40619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Безопасный труд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830233" y="4327238"/>
            <a:ext cx="648000" cy="40619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49228" y="4345347"/>
            <a:ext cx="648000" cy="39387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91230" y="4345442"/>
            <a:ext cx="648000" cy="38136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91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61064" y="1059481"/>
            <a:ext cx="3903032" cy="744112"/>
          </a:xfrm>
          <a:custGeom>
            <a:avLst/>
            <a:gdLst>
              <a:gd name="connsiteX0" fmla="*/ 0 w 3903032"/>
              <a:gd name="connsiteY0" fmla="*/ 103163 h 1031634"/>
              <a:gd name="connsiteX1" fmla="*/ 103163 w 3903032"/>
              <a:gd name="connsiteY1" fmla="*/ 0 h 1031634"/>
              <a:gd name="connsiteX2" fmla="*/ 3799869 w 3903032"/>
              <a:gd name="connsiteY2" fmla="*/ 0 h 1031634"/>
              <a:gd name="connsiteX3" fmla="*/ 3903032 w 3903032"/>
              <a:gd name="connsiteY3" fmla="*/ 103163 h 1031634"/>
              <a:gd name="connsiteX4" fmla="*/ 3903032 w 3903032"/>
              <a:gd name="connsiteY4" fmla="*/ 928471 h 1031634"/>
              <a:gd name="connsiteX5" fmla="*/ 3799869 w 3903032"/>
              <a:gd name="connsiteY5" fmla="*/ 1031634 h 1031634"/>
              <a:gd name="connsiteX6" fmla="*/ 103163 w 3903032"/>
              <a:gd name="connsiteY6" fmla="*/ 1031634 h 1031634"/>
              <a:gd name="connsiteX7" fmla="*/ 0 w 3903032"/>
              <a:gd name="connsiteY7" fmla="*/ 928471 h 1031634"/>
              <a:gd name="connsiteX8" fmla="*/ 0 w 3903032"/>
              <a:gd name="connsiteY8" fmla="*/ 103163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31634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556" tIns="83556" rIns="83556" bIns="83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82,30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71768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768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51058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1058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058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0347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347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0347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347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в среднем за год, 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регистрируемой безработицы в 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численности граждан, снятых с регистрационного учета в связи с трудоустройством, к общей численности граждан, обратившихся в органы службы занятости населения за содействием в поиске подходящей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539" y="180359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908720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609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e.babaeva\Desktop\img_0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111" y="802083"/>
            <a:ext cx="2796448" cy="1760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778048"/>
            <a:ext cx="6152413" cy="1814072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3576134"/>
              </p:ext>
            </p:extLst>
          </p:nvPr>
        </p:nvGraphicFramePr>
        <p:xfrm>
          <a:off x="147780" y="3356992"/>
          <a:ext cx="4424220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571912" y="2689439"/>
            <a:ext cx="4435241" cy="450173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80320" y="3202714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80320" y="3618729"/>
            <a:ext cx="2448000" cy="422924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культуры в Чувашской Республике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2000" y="4080257"/>
            <a:ext cx="2448000" cy="590345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единства российской нации и этно-культурное развитие народов Чувашской Республики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1912" y="5231046"/>
            <a:ext cx="2448000" cy="316090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80320" y="6021288"/>
            <a:ext cx="2448000" cy="430653"/>
          </a:xfrm>
          <a:custGeom>
            <a:avLst/>
            <a:gdLst>
              <a:gd name="connsiteX0" fmla="*/ 0 w 2358478"/>
              <a:gd name="connsiteY0" fmla="*/ 70616 h 706156"/>
              <a:gd name="connsiteX1" fmla="*/ 70616 w 2358478"/>
              <a:gd name="connsiteY1" fmla="*/ 0 h 706156"/>
              <a:gd name="connsiteX2" fmla="*/ 2287862 w 2358478"/>
              <a:gd name="connsiteY2" fmla="*/ 0 h 706156"/>
              <a:gd name="connsiteX3" fmla="*/ 2358478 w 2358478"/>
              <a:gd name="connsiteY3" fmla="*/ 70616 h 706156"/>
              <a:gd name="connsiteX4" fmla="*/ 2358478 w 2358478"/>
              <a:gd name="connsiteY4" fmla="*/ 635540 h 706156"/>
              <a:gd name="connsiteX5" fmla="*/ 2287862 w 2358478"/>
              <a:gd name="connsiteY5" fmla="*/ 706156 h 706156"/>
              <a:gd name="connsiteX6" fmla="*/ 70616 w 2358478"/>
              <a:gd name="connsiteY6" fmla="*/ 706156 h 706156"/>
              <a:gd name="connsiteX7" fmla="*/ 0 w 2358478"/>
              <a:gd name="connsiteY7" fmla="*/ 635540 h 706156"/>
              <a:gd name="connsiteX8" fmla="*/ 0 w 2358478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287862" y="0"/>
                </a:lnTo>
                <a:cubicBezTo>
                  <a:pt x="2326862" y="0"/>
                  <a:pt x="2358478" y="31616"/>
                  <a:pt x="2358478" y="70616"/>
                </a:cubicBezTo>
                <a:lnTo>
                  <a:pt x="2358478" y="635540"/>
                </a:lnTo>
                <a:cubicBezTo>
                  <a:pt x="2358478" y="674540"/>
                  <a:pt x="2326862" y="706156"/>
                  <a:pt x="2287862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88219" y="3204691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95335" y="3618853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1 425,0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84625" y="4080381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79811" y="5231170"/>
            <a:ext cx="612000" cy="316090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88219" y="6021302"/>
            <a:ext cx="612000" cy="430764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23,0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8403562" y="3200653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410678" y="3618729"/>
            <a:ext cx="612000" cy="422924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1 285,7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99968" y="4080257"/>
            <a:ext cx="612000" cy="590345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95154" y="5231046"/>
            <a:ext cx="612000" cy="316090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13,7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403562" y="6021288"/>
            <a:ext cx="612000" cy="430654"/>
          </a:xfrm>
          <a:custGeom>
            <a:avLst/>
            <a:gdLst>
              <a:gd name="connsiteX0" fmla="*/ 0 w 596577"/>
              <a:gd name="connsiteY0" fmla="*/ 59658 h 706156"/>
              <a:gd name="connsiteX1" fmla="*/ 59658 w 596577"/>
              <a:gd name="connsiteY1" fmla="*/ 0 h 706156"/>
              <a:gd name="connsiteX2" fmla="*/ 536919 w 596577"/>
              <a:gd name="connsiteY2" fmla="*/ 0 h 706156"/>
              <a:gd name="connsiteX3" fmla="*/ 596577 w 596577"/>
              <a:gd name="connsiteY3" fmla="*/ 59658 h 706156"/>
              <a:gd name="connsiteX4" fmla="*/ 596577 w 596577"/>
              <a:gd name="connsiteY4" fmla="*/ 646498 h 706156"/>
              <a:gd name="connsiteX5" fmla="*/ 536919 w 596577"/>
              <a:gd name="connsiteY5" fmla="*/ 706156 h 706156"/>
              <a:gd name="connsiteX6" fmla="*/ 59658 w 596577"/>
              <a:gd name="connsiteY6" fmla="*/ 706156 h 706156"/>
              <a:gd name="connsiteX7" fmla="*/ 0 w 596577"/>
              <a:gd name="connsiteY7" fmla="*/ 646498 h 706156"/>
              <a:gd name="connsiteX8" fmla="*/ 0 w 596577"/>
              <a:gd name="connsiteY8" fmla="*/ 59658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6577" h="706156">
                <a:moveTo>
                  <a:pt x="0" y="59658"/>
                </a:moveTo>
                <a:cubicBezTo>
                  <a:pt x="0" y="26710"/>
                  <a:pt x="26710" y="0"/>
                  <a:pt x="59658" y="0"/>
                </a:cubicBezTo>
                <a:lnTo>
                  <a:pt x="536919" y="0"/>
                </a:lnTo>
                <a:cubicBezTo>
                  <a:pt x="569867" y="0"/>
                  <a:pt x="596577" y="26710"/>
                  <a:pt x="596577" y="59658"/>
                </a:cubicBezTo>
                <a:lnTo>
                  <a:pt x="596577" y="646498"/>
                </a:lnTo>
                <a:cubicBezTo>
                  <a:pt x="596577" y="679446"/>
                  <a:pt x="569867" y="706156"/>
                  <a:pt x="536919" y="706156"/>
                </a:cubicBezTo>
                <a:lnTo>
                  <a:pt x="59658" y="706156"/>
                </a:lnTo>
                <a:cubicBezTo>
                  <a:pt x="26710" y="706156"/>
                  <a:pt x="0" y="679446"/>
                  <a:pt x="0" y="646498"/>
                </a:cubicBezTo>
                <a:lnTo>
                  <a:pt x="0" y="5965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813" tIns="70813" rIns="70813" bIns="7081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40000" y="3204691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47116" y="3618853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1 402,9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36406" y="4080381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31592" y="5231170"/>
            <a:ext cx="612000" cy="316090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13,2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40000" y="6021302"/>
            <a:ext cx="612000" cy="430764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580320" y="4709207"/>
            <a:ext cx="2448000" cy="453178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 развитие чтения в Чувашской Республике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088219" y="4709331"/>
            <a:ext cx="612000" cy="453178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403562" y="4709207"/>
            <a:ext cx="612000" cy="453178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40000" y="4709331"/>
            <a:ext cx="612000" cy="453178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4580320" y="5605700"/>
            <a:ext cx="2448000" cy="346525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изучение и развитие чувашского языка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088219" y="5605824"/>
            <a:ext cx="612000" cy="346525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03562" y="5605700"/>
            <a:ext cx="612000" cy="346525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740000" y="5605824"/>
            <a:ext cx="612000" cy="346525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</a:p>
        </p:txBody>
      </p:sp>
    </p:spTree>
    <p:extLst>
      <p:ext uri="{BB962C8B-B14F-4D97-AF65-F5344CB8AC3E}">
        <p14:creationId xmlns:p14="http://schemas.microsoft.com/office/powerpoint/2010/main" val="118252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77515" y="3530220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5973" y="4465747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посещений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культуры,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по отношению к 2017 году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5973" y="5383483"/>
            <a:ext cx="4918627" cy="7850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обращений к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цифровым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по отношению к 2017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547" y="2057316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292" y="1052736"/>
            <a:ext cx="3178447" cy="2238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92066" y="156497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192066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5192066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93608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97355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984961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84961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86503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90250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77856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77856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79398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83145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70751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70751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72293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76040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63646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63646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65188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68935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884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50888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развитие системы физической культуры и спорта путем пропаганды здорового образа жизни, повышение массовости занятий физической культурой и спортом среди всех возрастных групп населения, в том числе среди лиц с ограниченными возможностями здоровья;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спортсменов Чувашской Республики на международных и всероссийских спортивных соревнованиях.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57" y="2817708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20304"/>
              </p:ext>
            </p:extLst>
          </p:nvPr>
        </p:nvGraphicFramePr>
        <p:xfrm>
          <a:off x="148923" y="3126085"/>
          <a:ext cx="4188937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355977" y="2926043"/>
            <a:ext cx="4707857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355977" y="3487256"/>
            <a:ext cx="2304256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355977" y="3871363"/>
            <a:ext cx="2295268" cy="663540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массового спорта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355977" y="4586146"/>
            <a:ext cx="2277398" cy="663540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спорта высших достижений и системы подготовки спортивного резерва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355977" y="5300928"/>
            <a:ext cx="2242073" cy="720087"/>
          </a:xfrm>
          <a:custGeom>
            <a:avLst/>
            <a:gdLst>
              <a:gd name="connsiteX0" fmla="*/ 0 w 2368259"/>
              <a:gd name="connsiteY0" fmla="*/ 72009 h 720087"/>
              <a:gd name="connsiteX1" fmla="*/ 72009 w 2368259"/>
              <a:gd name="connsiteY1" fmla="*/ 0 h 720087"/>
              <a:gd name="connsiteX2" fmla="*/ 2296250 w 2368259"/>
              <a:gd name="connsiteY2" fmla="*/ 0 h 720087"/>
              <a:gd name="connsiteX3" fmla="*/ 2368259 w 2368259"/>
              <a:gd name="connsiteY3" fmla="*/ 72009 h 720087"/>
              <a:gd name="connsiteX4" fmla="*/ 2368259 w 2368259"/>
              <a:gd name="connsiteY4" fmla="*/ 648078 h 720087"/>
              <a:gd name="connsiteX5" fmla="*/ 2296250 w 2368259"/>
              <a:gd name="connsiteY5" fmla="*/ 720087 h 720087"/>
              <a:gd name="connsiteX6" fmla="*/ 72009 w 2368259"/>
              <a:gd name="connsiteY6" fmla="*/ 720087 h 720087"/>
              <a:gd name="connsiteX7" fmla="*/ 0 w 2368259"/>
              <a:gd name="connsiteY7" fmla="*/ 648078 h 720087"/>
              <a:gd name="connsiteX8" fmla="*/ 0 w 2368259"/>
              <a:gd name="connsiteY8" fmla="*/ 72009 h 72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8259" h="720087">
                <a:moveTo>
                  <a:pt x="0" y="72009"/>
                </a:moveTo>
                <a:cubicBezTo>
                  <a:pt x="0" y="32240"/>
                  <a:pt x="32240" y="0"/>
                  <a:pt x="72009" y="0"/>
                </a:cubicBezTo>
                <a:lnTo>
                  <a:pt x="2296250" y="0"/>
                </a:lnTo>
                <a:cubicBezTo>
                  <a:pt x="2336019" y="0"/>
                  <a:pt x="2368259" y="32240"/>
                  <a:pt x="2368259" y="72009"/>
                </a:cubicBezTo>
                <a:lnTo>
                  <a:pt x="2368259" y="648078"/>
                </a:lnTo>
                <a:cubicBezTo>
                  <a:pt x="2368259" y="687847"/>
                  <a:pt x="2336019" y="720087"/>
                  <a:pt x="2296250" y="720087"/>
                </a:cubicBezTo>
                <a:lnTo>
                  <a:pt x="72009" y="720087"/>
                </a:lnTo>
                <a:cubicBezTo>
                  <a:pt x="32240" y="720087"/>
                  <a:pt x="0" y="687847"/>
                  <a:pt x="0" y="648078"/>
                </a:cubicBezTo>
                <a:lnTo>
                  <a:pt x="0" y="7200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11" tIns="66811" rIns="66811" bIns="6681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6718184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14923" y="3835224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594</a:t>
            </a: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8181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610</a:t>
            </a: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13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8181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43835" y="3487256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43835" y="3871363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97,6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3835" y="4586146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522,4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43835" y="5300928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750888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4408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4408" y="3871866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305,5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3225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563,6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24408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61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51674" y="956843"/>
            <a:ext cx="3885310" cy="681744"/>
          </a:xfrm>
          <a:custGeom>
            <a:avLst/>
            <a:gdLst>
              <a:gd name="connsiteX0" fmla="*/ 0 w 3885310"/>
              <a:gd name="connsiteY0" fmla="*/ 68174 h 681744"/>
              <a:gd name="connsiteX1" fmla="*/ 68174 w 3885310"/>
              <a:gd name="connsiteY1" fmla="*/ 0 h 681744"/>
              <a:gd name="connsiteX2" fmla="*/ 3817136 w 3885310"/>
              <a:gd name="connsiteY2" fmla="*/ 0 h 681744"/>
              <a:gd name="connsiteX3" fmla="*/ 3885310 w 3885310"/>
              <a:gd name="connsiteY3" fmla="*/ 68174 h 681744"/>
              <a:gd name="connsiteX4" fmla="*/ 3885310 w 3885310"/>
              <a:gd name="connsiteY4" fmla="*/ 613570 h 681744"/>
              <a:gd name="connsiteX5" fmla="*/ 3817136 w 3885310"/>
              <a:gd name="connsiteY5" fmla="*/ 681744 h 681744"/>
              <a:gd name="connsiteX6" fmla="*/ 68174 w 3885310"/>
              <a:gd name="connsiteY6" fmla="*/ 681744 h 681744"/>
              <a:gd name="connsiteX7" fmla="*/ 0 w 3885310"/>
              <a:gd name="connsiteY7" fmla="*/ 613570 h 681744"/>
              <a:gd name="connsiteX8" fmla="*/ 0 w 3885310"/>
              <a:gd name="connsiteY8" fmla="*/ 68174 h 6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3308" tIns="73308" rIns="73308" bIns="7330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48064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45870" y="2780931"/>
            <a:ext cx="718239" cy="936102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8064" y="3933056"/>
            <a:ext cx="718239" cy="936104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78,6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145870" y="5157193"/>
            <a:ext cx="718239" cy="932556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11,0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5929388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9388" y="2780931"/>
            <a:ext cx="726710" cy="936102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9388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78,9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5929388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11,4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6717142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142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142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79,2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6717142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11,8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504896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04896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04896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79,5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7504896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12,2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292650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2650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92650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2650" y="5157192"/>
            <a:ext cx="726710" cy="918149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1781" y="2780929"/>
            <a:ext cx="4914848" cy="86409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систематически занимающегося физической культурой 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1072" y="3933056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9797" y="5157192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занимающихся в спортивных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254" y="178461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91" y="692696"/>
            <a:ext cx="2284266" cy="1895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582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9602" y="679082"/>
            <a:ext cx="4276374" cy="26779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жителей республики, включая защищенность от преступных и противоправных действий,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населения по вопросам гражданской обороны, защиты от чрезвычайных ситуаций природного и техногенного характера и террористических акций;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6544463"/>
              </p:ext>
            </p:extLst>
          </p:nvPr>
        </p:nvGraphicFramePr>
        <p:xfrm>
          <a:off x="157475" y="3789295"/>
          <a:ext cx="4054485" cy="283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554" y="348126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4384144" y="2421017"/>
            <a:ext cx="4626450" cy="43191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4384144" y="3339116"/>
            <a:ext cx="2636128" cy="115212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пожарной безопасности и безопасности населения на водных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402976" y="4565656"/>
            <a:ext cx="2613604" cy="46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экстремистской деятельности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4402976" y="5102529"/>
            <a:ext cx="2613604" cy="55508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(развитие) аппаратно-программного комплекса «Безопасный город»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406998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189,6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74040" y="4565656"/>
            <a:ext cx="576000" cy="49247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65466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53,1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74040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189,6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14412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53,1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06998" y="4565656"/>
            <a:ext cx="576000" cy="49247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84143" y="2912311"/>
            <a:ext cx="2629155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774040" y="2912311"/>
            <a:ext cx="55885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414412" y="2912311"/>
            <a:ext cx="56018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130701" y="4565656"/>
            <a:ext cx="576000" cy="48973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113313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52,0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130701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207,5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130701" y="2912311"/>
            <a:ext cx="575999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48" y="814951"/>
            <a:ext cx="1528788" cy="1462774"/>
          </a:xfrm>
          <a:prstGeom prst="rect">
            <a:avLst/>
          </a:prstGeom>
        </p:spPr>
      </p:pic>
      <p:sp>
        <p:nvSpPr>
          <p:cNvPr id="48" name="Полилиния 47"/>
          <p:cNvSpPr/>
          <p:nvPr/>
        </p:nvSpPr>
        <p:spPr>
          <a:xfrm>
            <a:off x="4419714" y="5724441"/>
            <a:ext cx="2593584" cy="58487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774040" y="5085184"/>
            <a:ext cx="576000" cy="58977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06998" y="5088954"/>
            <a:ext cx="576000" cy="5822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130701" y="5095271"/>
            <a:ext cx="576000" cy="56959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12,0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14951"/>
            <a:ext cx="1639564" cy="145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799426"/>
            <a:ext cx="1405928" cy="147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47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19597" y="3900312"/>
            <a:ext cx="4950000" cy="5418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чрезвычайных ситуаций природного и техногенного характера, пожаров, происшествий на водных объектах,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097" y="4725144"/>
            <a:ext cx="4950000" cy="5981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погибшего при ЧС природного и техногенного характера,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пожарах, происшествиях на водных объектах,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19597" y="5593602"/>
            <a:ext cx="4950000" cy="7157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проживающего на территориях муниципальных образований, в которых развернута система – 112, в общей численности населения Чувашской Республики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787" y="1961237"/>
            <a:ext cx="217795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097" y="2812348"/>
            <a:ext cx="4950000" cy="7606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оповещения населения об опасностях, возникающих при чрезвычайных ситуаций,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5526" y="1240981"/>
            <a:ext cx="3903032" cy="592866"/>
          </a:xfrm>
          <a:custGeom>
            <a:avLst/>
            <a:gdLst>
              <a:gd name="connsiteX0" fmla="*/ 0 w 3903032"/>
              <a:gd name="connsiteY0" fmla="*/ 59287 h 592866"/>
              <a:gd name="connsiteX1" fmla="*/ 59287 w 3903032"/>
              <a:gd name="connsiteY1" fmla="*/ 0 h 592866"/>
              <a:gd name="connsiteX2" fmla="*/ 3843745 w 3903032"/>
              <a:gd name="connsiteY2" fmla="*/ 0 h 592866"/>
              <a:gd name="connsiteX3" fmla="*/ 3903032 w 3903032"/>
              <a:gd name="connsiteY3" fmla="*/ 59287 h 592866"/>
              <a:gd name="connsiteX4" fmla="*/ 3903032 w 3903032"/>
              <a:gd name="connsiteY4" fmla="*/ 533579 h 592866"/>
              <a:gd name="connsiteX5" fmla="*/ 3843745 w 3903032"/>
              <a:gd name="connsiteY5" fmla="*/ 592866 h 592866"/>
              <a:gd name="connsiteX6" fmla="*/ 59287 w 3903032"/>
              <a:gd name="connsiteY6" fmla="*/ 592866 h 592866"/>
              <a:gd name="connsiteX7" fmla="*/ 0 w 3903032"/>
              <a:gd name="connsiteY7" fmla="*/ 533579 h 592866"/>
              <a:gd name="connsiteX8" fmla="*/ 0 w 390303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94015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4015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4015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8575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53759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131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2131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131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131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3957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0750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0750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0750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2 975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07502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750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0693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0693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830693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710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06936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45425"/>
            <a:ext cx="2576948" cy="169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sp>
        <p:nvSpPr>
          <p:cNvPr id="34" name="Полилиния 33"/>
          <p:cNvSpPr/>
          <p:nvPr/>
        </p:nvSpPr>
        <p:spPr>
          <a:xfrm>
            <a:off x="513552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138575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138575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47370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38575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85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8796" y="6600103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92696"/>
            <a:ext cx="4536505" cy="26562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результативности противодействия преступности, охраны общественного порядка, обеспечения общественной безопасности;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органов исполнительной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правоохранительных, контролирующих органов, органов местного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объединений, участвующих в профилактике безнадзорности и правонарушений несовершеннолетних, семейного неблагополучия, а также действенный контроль за процессами, происходящими в подростковой среде, снижение уровня преступности, в том числе в отношении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предложения и спроса на наркотические средства и психотропные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43" y="3440694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9784950"/>
              </p:ext>
            </p:extLst>
          </p:nvPr>
        </p:nvGraphicFramePr>
        <p:xfrm>
          <a:off x="175379" y="3797457"/>
          <a:ext cx="4252605" cy="280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737963" y="2204864"/>
            <a:ext cx="4198743" cy="435104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716016" y="2702303"/>
            <a:ext cx="2589023" cy="402193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716016" y="3196034"/>
            <a:ext cx="2596351" cy="309894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719864" y="3584913"/>
            <a:ext cx="2591220" cy="1023972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 в Чувашской Республике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728205" y="4668753"/>
            <a:ext cx="2580094" cy="86515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детской беспризорности,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безнадзорности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правонарушений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727400" y="5593776"/>
            <a:ext cx="2581167" cy="515338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7418638" y="2708085"/>
            <a:ext cx="494370" cy="39641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418637" y="3198620"/>
            <a:ext cx="494370" cy="267473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418637" y="3584913"/>
            <a:ext cx="494370" cy="1029297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406058" y="4684442"/>
            <a:ext cx="519528" cy="84428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406058" y="5593875"/>
            <a:ext cx="519528" cy="51312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962378" y="2708085"/>
            <a:ext cx="450126" cy="396411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959391" y="3194351"/>
            <a:ext cx="448762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968033" y="3584913"/>
            <a:ext cx="457464" cy="102929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977658" y="5593875"/>
            <a:ext cx="412228" cy="513123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962378" y="4684442"/>
            <a:ext cx="442788" cy="844284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086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25" y="766942"/>
            <a:ext cx="1211519" cy="129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3" y="766942"/>
            <a:ext cx="1297340" cy="127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134" y="764704"/>
            <a:ext cx="1346228" cy="1263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sp>
        <p:nvSpPr>
          <p:cNvPr id="38" name="Полилиния 37"/>
          <p:cNvSpPr/>
          <p:nvPr/>
        </p:nvSpPr>
        <p:spPr>
          <a:xfrm>
            <a:off x="8455974" y="2715046"/>
            <a:ext cx="480732" cy="396411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71959" y="3194351"/>
            <a:ext cx="448762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455974" y="3584913"/>
            <a:ext cx="480732" cy="102929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60357" y="4684442"/>
            <a:ext cx="471967" cy="844284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71959" y="5593875"/>
            <a:ext cx="448762" cy="513123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06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55" y="980728"/>
            <a:ext cx="2664377" cy="1900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5148144" y="1395879"/>
            <a:ext cx="3899703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5871745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87174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097347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88413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70759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70759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670759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67091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456160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56160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56160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45770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3532" y="3391457"/>
            <a:ext cx="4900516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преступлений, совершенных на улицах, в общем числе зарегистрированных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3532" y="4251227"/>
            <a:ext cx="4900516" cy="7056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Распространенность преступлений в сфере незаконного оборота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 на 100 тыс. населения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3532" y="5135822"/>
            <a:ext cx="4900516" cy="7414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несовершеннолетних, совершивших преступления, в расчете на 1 тыс. несовершеннолетних в возрасте от 14 до 18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891" y="2130902"/>
            <a:ext cx="2213861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8244488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88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44488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44488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097347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871745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09734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097347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94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692697"/>
            <a:ext cx="6341492" cy="18722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0" y="278092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819417"/>
              </p:ext>
            </p:extLst>
          </p:nvPr>
        </p:nvGraphicFramePr>
        <p:xfrm>
          <a:off x="75964" y="3329017"/>
          <a:ext cx="4268464" cy="33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3330" y="764704"/>
            <a:ext cx="2412711" cy="174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илиния 3"/>
          <p:cNvSpPr/>
          <p:nvPr/>
        </p:nvSpPr>
        <p:spPr>
          <a:xfrm>
            <a:off x="4572000" y="2616267"/>
            <a:ext cx="4524640" cy="236669"/>
          </a:xfrm>
          <a:custGeom>
            <a:avLst/>
            <a:gdLst>
              <a:gd name="connsiteX0" fmla="*/ 0 w 4573005"/>
              <a:gd name="connsiteY0" fmla="*/ 33226 h 332263"/>
              <a:gd name="connsiteX1" fmla="*/ 33226 w 4573005"/>
              <a:gd name="connsiteY1" fmla="*/ 0 h 332263"/>
              <a:gd name="connsiteX2" fmla="*/ 4539779 w 4573005"/>
              <a:gd name="connsiteY2" fmla="*/ 0 h 332263"/>
              <a:gd name="connsiteX3" fmla="*/ 4573005 w 4573005"/>
              <a:gd name="connsiteY3" fmla="*/ 33226 h 332263"/>
              <a:gd name="connsiteX4" fmla="*/ 4573005 w 4573005"/>
              <a:gd name="connsiteY4" fmla="*/ 299037 h 332263"/>
              <a:gd name="connsiteX5" fmla="*/ 4539779 w 4573005"/>
              <a:gd name="connsiteY5" fmla="*/ 332263 h 332263"/>
              <a:gd name="connsiteX6" fmla="*/ 33226 w 4573005"/>
              <a:gd name="connsiteY6" fmla="*/ 332263 h 332263"/>
              <a:gd name="connsiteX7" fmla="*/ 0 w 4573005"/>
              <a:gd name="connsiteY7" fmla="*/ 299037 h 332263"/>
              <a:gd name="connsiteX8" fmla="*/ 0 w 457300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82" tIns="66882" rIns="66882" bIns="66882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4572000" y="2924945"/>
            <a:ext cx="2446397" cy="28282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52" tIns="55452" rIns="55452" bIns="5545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72000" y="3284984"/>
            <a:ext cx="2446396" cy="31600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минерально-сырьевых ресурсов и оценка их состояния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2000" y="3649172"/>
            <a:ext cx="2446395" cy="360039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экологической безопасности на территории Чувашской Республики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6833" y="4077112"/>
            <a:ext cx="2446396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Биологическое разнообразие Чувашской Республики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572000" y="4506373"/>
            <a:ext cx="2446395" cy="36278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водохозяйственного комплекса Чувашской Республики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572000" y="4941200"/>
            <a:ext cx="2446396" cy="288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лесного хозяйства в Чувашской Республике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569582" y="5265204"/>
            <a:ext cx="2451229" cy="432048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с отходами, в том числе с твердыми коммунальными отходами, на территории Чувашской Республики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4572000" y="5733256"/>
            <a:ext cx="2451229" cy="371349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реконструкция (модернизация) очистных сооружений централизованных систем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водоотведения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140578" y="2924946"/>
            <a:ext cx="576000" cy="282828"/>
          </a:xfrm>
          <a:custGeom>
            <a:avLst/>
            <a:gdLst>
              <a:gd name="connsiteX0" fmla="*/ 0 w 696083"/>
              <a:gd name="connsiteY0" fmla="*/ 36390 h 363898"/>
              <a:gd name="connsiteX1" fmla="*/ 36390 w 696083"/>
              <a:gd name="connsiteY1" fmla="*/ 0 h 363898"/>
              <a:gd name="connsiteX2" fmla="*/ 659693 w 696083"/>
              <a:gd name="connsiteY2" fmla="*/ 0 h 363898"/>
              <a:gd name="connsiteX3" fmla="*/ 696083 w 696083"/>
              <a:gd name="connsiteY3" fmla="*/ 36390 h 363898"/>
              <a:gd name="connsiteX4" fmla="*/ 696083 w 696083"/>
              <a:gd name="connsiteY4" fmla="*/ 327508 h 363898"/>
              <a:gd name="connsiteX5" fmla="*/ 659693 w 696083"/>
              <a:gd name="connsiteY5" fmla="*/ 363898 h 363898"/>
              <a:gd name="connsiteX6" fmla="*/ 36390 w 696083"/>
              <a:gd name="connsiteY6" fmla="*/ 363898 h 363898"/>
              <a:gd name="connsiteX7" fmla="*/ 0 w 696083"/>
              <a:gd name="connsiteY7" fmla="*/ 327508 h 363898"/>
              <a:gd name="connsiteX8" fmla="*/ 0 w 696083"/>
              <a:gd name="connsiteY8" fmla="*/ 36390 h 36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78" tIns="56378" rIns="56378" bIns="5637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140578" y="3645024"/>
            <a:ext cx="576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145411" y="4077113"/>
            <a:ext cx="576000" cy="311980"/>
          </a:xfrm>
          <a:custGeom>
            <a:avLst/>
            <a:gdLst>
              <a:gd name="connsiteX0" fmla="*/ 0 w 696072"/>
              <a:gd name="connsiteY0" fmla="*/ 36161 h 361608"/>
              <a:gd name="connsiteX1" fmla="*/ 36161 w 696072"/>
              <a:gd name="connsiteY1" fmla="*/ 0 h 361608"/>
              <a:gd name="connsiteX2" fmla="*/ 659911 w 696072"/>
              <a:gd name="connsiteY2" fmla="*/ 0 h 361608"/>
              <a:gd name="connsiteX3" fmla="*/ 696072 w 696072"/>
              <a:gd name="connsiteY3" fmla="*/ 36161 h 361608"/>
              <a:gd name="connsiteX4" fmla="*/ 696072 w 696072"/>
              <a:gd name="connsiteY4" fmla="*/ 325447 h 361608"/>
              <a:gd name="connsiteX5" fmla="*/ 659911 w 696072"/>
              <a:gd name="connsiteY5" fmla="*/ 361608 h 361608"/>
              <a:gd name="connsiteX6" fmla="*/ 36161 w 696072"/>
              <a:gd name="connsiteY6" fmla="*/ 361608 h 361608"/>
              <a:gd name="connsiteX7" fmla="*/ 0 w 696072"/>
              <a:gd name="connsiteY7" fmla="*/ 325447 h 361608"/>
              <a:gd name="connsiteX8" fmla="*/ 0 w 696072"/>
              <a:gd name="connsiteY8" fmla="*/ 36161 h 36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140578" y="4506373"/>
            <a:ext cx="576000" cy="323999"/>
          </a:xfrm>
          <a:custGeom>
            <a:avLst/>
            <a:gdLst>
              <a:gd name="connsiteX0" fmla="*/ 0 w 696079"/>
              <a:gd name="connsiteY0" fmla="*/ 33905 h 339054"/>
              <a:gd name="connsiteX1" fmla="*/ 33905 w 696079"/>
              <a:gd name="connsiteY1" fmla="*/ 0 h 339054"/>
              <a:gd name="connsiteX2" fmla="*/ 662174 w 696079"/>
              <a:gd name="connsiteY2" fmla="*/ 0 h 339054"/>
              <a:gd name="connsiteX3" fmla="*/ 696079 w 696079"/>
              <a:gd name="connsiteY3" fmla="*/ 33905 h 339054"/>
              <a:gd name="connsiteX4" fmla="*/ 696079 w 696079"/>
              <a:gd name="connsiteY4" fmla="*/ 305149 h 339054"/>
              <a:gd name="connsiteX5" fmla="*/ 662174 w 696079"/>
              <a:gd name="connsiteY5" fmla="*/ 339054 h 339054"/>
              <a:gd name="connsiteX6" fmla="*/ 33905 w 696079"/>
              <a:gd name="connsiteY6" fmla="*/ 339054 h 339054"/>
              <a:gd name="connsiteX7" fmla="*/ 0 w 696079"/>
              <a:gd name="connsiteY7" fmla="*/ 305149 h 339054"/>
              <a:gd name="connsiteX8" fmla="*/ 0 w 696079"/>
              <a:gd name="connsiteY8" fmla="*/ 33905 h 33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1" tIns="59461" rIns="59461" bIns="5946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140578" y="4941200"/>
            <a:ext cx="576000" cy="242980"/>
          </a:xfrm>
          <a:custGeom>
            <a:avLst/>
            <a:gdLst>
              <a:gd name="connsiteX0" fmla="*/ 0 w 696082"/>
              <a:gd name="connsiteY0" fmla="*/ 28800 h 287999"/>
              <a:gd name="connsiteX1" fmla="*/ 28800 w 696082"/>
              <a:gd name="connsiteY1" fmla="*/ 0 h 287999"/>
              <a:gd name="connsiteX2" fmla="*/ 667282 w 696082"/>
              <a:gd name="connsiteY2" fmla="*/ 0 h 287999"/>
              <a:gd name="connsiteX3" fmla="*/ 696082 w 696082"/>
              <a:gd name="connsiteY3" fmla="*/ 28800 h 287999"/>
              <a:gd name="connsiteX4" fmla="*/ 696082 w 696082"/>
              <a:gd name="connsiteY4" fmla="*/ 259199 h 287999"/>
              <a:gd name="connsiteX5" fmla="*/ 667282 w 696082"/>
              <a:gd name="connsiteY5" fmla="*/ 287999 h 287999"/>
              <a:gd name="connsiteX6" fmla="*/ 28800 w 696082"/>
              <a:gd name="connsiteY6" fmla="*/ 287999 h 287999"/>
              <a:gd name="connsiteX7" fmla="*/ 0 w 696082"/>
              <a:gd name="connsiteY7" fmla="*/ 259199 h 287999"/>
              <a:gd name="connsiteX8" fmla="*/ 0 w 696082"/>
              <a:gd name="connsiteY8" fmla="*/ 28800 h 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965" tIns="57965" rIns="57965" bIns="5796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140578" y="5301208"/>
            <a:ext cx="576000" cy="360039"/>
          </a:xfrm>
          <a:custGeom>
            <a:avLst/>
            <a:gdLst>
              <a:gd name="connsiteX0" fmla="*/ 0 w 680710"/>
              <a:gd name="connsiteY0" fmla="*/ 31324 h 313238"/>
              <a:gd name="connsiteX1" fmla="*/ 31324 w 680710"/>
              <a:gd name="connsiteY1" fmla="*/ 0 h 313238"/>
              <a:gd name="connsiteX2" fmla="*/ 649386 w 680710"/>
              <a:gd name="connsiteY2" fmla="*/ 0 h 313238"/>
              <a:gd name="connsiteX3" fmla="*/ 680710 w 680710"/>
              <a:gd name="connsiteY3" fmla="*/ 31324 h 313238"/>
              <a:gd name="connsiteX4" fmla="*/ 680710 w 680710"/>
              <a:gd name="connsiteY4" fmla="*/ 281914 h 313238"/>
              <a:gd name="connsiteX5" fmla="*/ 649386 w 680710"/>
              <a:gd name="connsiteY5" fmla="*/ 313238 h 313238"/>
              <a:gd name="connsiteX6" fmla="*/ 31324 w 680710"/>
              <a:gd name="connsiteY6" fmla="*/ 313238 h 313238"/>
              <a:gd name="connsiteX7" fmla="*/ 0 w 680710"/>
              <a:gd name="connsiteY7" fmla="*/ 281914 h 313238"/>
              <a:gd name="connsiteX8" fmla="*/ 0 w 680710"/>
              <a:gd name="connsiteY8" fmla="*/ 31324 h 3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10" h="313238">
                <a:moveTo>
                  <a:pt x="0" y="31324"/>
                </a:moveTo>
                <a:cubicBezTo>
                  <a:pt x="0" y="14024"/>
                  <a:pt x="14024" y="0"/>
                  <a:pt x="31324" y="0"/>
                </a:cubicBezTo>
                <a:lnTo>
                  <a:pt x="649386" y="0"/>
                </a:lnTo>
                <a:cubicBezTo>
                  <a:pt x="666686" y="0"/>
                  <a:pt x="680710" y="14024"/>
                  <a:pt x="680710" y="31324"/>
                </a:cubicBezTo>
                <a:lnTo>
                  <a:pt x="680710" y="281914"/>
                </a:lnTo>
                <a:cubicBezTo>
                  <a:pt x="680710" y="299214"/>
                  <a:pt x="666686" y="313238"/>
                  <a:pt x="649386" y="313238"/>
                </a:cubicBezTo>
                <a:lnTo>
                  <a:pt x="31324" y="313238"/>
                </a:lnTo>
                <a:cubicBezTo>
                  <a:pt x="14024" y="313238"/>
                  <a:pt x="0" y="299214"/>
                  <a:pt x="0" y="281914"/>
                </a:cubicBezTo>
                <a:lnTo>
                  <a:pt x="0" y="3132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704" tIns="58704" rIns="58704" bIns="58704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140578" y="5787282"/>
            <a:ext cx="576000" cy="306014"/>
          </a:xfrm>
          <a:custGeom>
            <a:avLst/>
            <a:gdLst>
              <a:gd name="connsiteX0" fmla="*/ 0 w 667361"/>
              <a:gd name="connsiteY0" fmla="*/ 30552 h 305516"/>
              <a:gd name="connsiteX1" fmla="*/ 30552 w 667361"/>
              <a:gd name="connsiteY1" fmla="*/ 0 h 305516"/>
              <a:gd name="connsiteX2" fmla="*/ 636809 w 667361"/>
              <a:gd name="connsiteY2" fmla="*/ 0 h 305516"/>
              <a:gd name="connsiteX3" fmla="*/ 667361 w 667361"/>
              <a:gd name="connsiteY3" fmla="*/ 30552 h 305516"/>
              <a:gd name="connsiteX4" fmla="*/ 667361 w 667361"/>
              <a:gd name="connsiteY4" fmla="*/ 274964 h 305516"/>
              <a:gd name="connsiteX5" fmla="*/ 636809 w 667361"/>
              <a:gd name="connsiteY5" fmla="*/ 305516 h 305516"/>
              <a:gd name="connsiteX6" fmla="*/ 30552 w 667361"/>
              <a:gd name="connsiteY6" fmla="*/ 305516 h 305516"/>
              <a:gd name="connsiteX7" fmla="*/ 0 w 667361"/>
              <a:gd name="connsiteY7" fmla="*/ 274964 h 305516"/>
              <a:gd name="connsiteX8" fmla="*/ 0 w 667361"/>
              <a:gd name="connsiteY8" fmla="*/ 30552 h 30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7361" h="305516">
                <a:moveTo>
                  <a:pt x="0" y="30552"/>
                </a:moveTo>
                <a:cubicBezTo>
                  <a:pt x="0" y="13679"/>
                  <a:pt x="13679" y="0"/>
                  <a:pt x="30552" y="0"/>
                </a:cubicBezTo>
                <a:lnTo>
                  <a:pt x="636809" y="0"/>
                </a:lnTo>
                <a:cubicBezTo>
                  <a:pt x="653682" y="0"/>
                  <a:pt x="667361" y="13679"/>
                  <a:pt x="667361" y="30552"/>
                </a:cubicBezTo>
                <a:lnTo>
                  <a:pt x="667361" y="274964"/>
                </a:lnTo>
                <a:cubicBezTo>
                  <a:pt x="667361" y="291837"/>
                  <a:pt x="653682" y="305516"/>
                  <a:pt x="636809" y="305516"/>
                </a:cubicBezTo>
                <a:lnTo>
                  <a:pt x="30552" y="305516"/>
                </a:lnTo>
                <a:cubicBezTo>
                  <a:pt x="13679" y="305516"/>
                  <a:pt x="0" y="291837"/>
                  <a:pt x="0" y="274964"/>
                </a:cubicBezTo>
                <a:lnTo>
                  <a:pt x="0" y="3055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78" tIns="58478" rIns="58478" bIns="5847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297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140578" y="6169705"/>
            <a:ext cx="576000" cy="247600"/>
          </a:xfrm>
          <a:custGeom>
            <a:avLst/>
            <a:gdLst>
              <a:gd name="connsiteX0" fmla="*/ 0 w 732444"/>
              <a:gd name="connsiteY0" fmla="*/ 34962 h 349617"/>
              <a:gd name="connsiteX1" fmla="*/ 34962 w 732444"/>
              <a:gd name="connsiteY1" fmla="*/ 0 h 349617"/>
              <a:gd name="connsiteX2" fmla="*/ 697482 w 732444"/>
              <a:gd name="connsiteY2" fmla="*/ 0 h 349617"/>
              <a:gd name="connsiteX3" fmla="*/ 732444 w 732444"/>
              <a:gd name="connsiteY3" fmla="*/ 34962 h 349617"/>
              <a:gd name="connsiteX4" fmla="*/ 732444 w 732444"/>
              <a:gd name="connsiteY4" fmla="*/ 314655 h 349617"/>
              <a:gd name="connsiteX5" fmla="*/ 697482 w 732444"/>
              <a:gd name="connsiteY5" fmla="*/ 349617 h 349617"/>
              <a:gd name="connsiteX6" fmla="*/ 34962 w 732444"/>
              <a:gd name="connsiteY6" fmla="*/ 349617 h 349617"/>
              <a:gd name="connsiteX7" fmla="*/ 0 w 732444"/>
              <a:gd name="connsiteY7" fmla="*/ 314655 h 349617"/>
              <a:gd name="connsiteX8" fmla="*/ 0 w 732444"/>
              <a:gd name="connsiteY8" fmla="*/ 34962 h 34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70" tIns="59770" rIns="59770" bIns="59770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484934" y="2924946"/>
            <a:ext cx="540000" cy="282826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484934" y="3649172"/>
            <a:ext cx="540000" cy="296025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489767" y="4077113"/>
            <a:ext cx="540000" cy="31198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484934" y="4510003"/>
            <a:ext cx="540000" cy="324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66,7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84934" y="4941200"/>
            <a:ext cx="540000" cy="24298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61588" y="5301209"/>
            <a:ext cx="540000" cy="360038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84934" y="5787281"/>
            <a:ext cx="540000" cy="306013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484934" y="6169704"/>
            <a:ext cx="540000" cy="247601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725989" cy="20778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7852137" y="2924945"/>
            <a:ext cx="540000" cy="282829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852137" y="3649171"/>
            <a:ext cx="540000" cy="325431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856970" y="4077113"/>
            <a:ext cx="540000" cy="311982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852137" y="4506373"/>
            <a:ext cx="540000" cy="32763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852137" y="4941200"/>
            <a:ext cx="540000" cy="24298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852137" y="5301208"/>
            <a:ext cx="540000" cy="360039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852137" y="5787281"/>
            <a:ext cx="540000" cy="306015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852137" y="6169704"/>
            <a:ext cx="540000" cy="247601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572001" y="6165304"/>
            <a:ext cx="2446394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140578" y="3284984"/>
            <a:ext cx="576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84934" y="3284984"/>
            <a:ext cx="540000" cy="300172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52137" y="3284984"/>
            <a:ext cx="540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68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24127" y="890340"/>
            <a:ext cx="3903032" cy="549475"/>
          </a:xfrm>
          <a:custGeom>
            <a:avLst/>
            <a:gdLst>
              <a:gd name="connsiteX0" fmla="*/ 0 w 3903032"/>
              <a:gd name="connsiteY0" fmla="*/ 38477 h 384765"/>
              <a:gd name="connsiteX1" fmla="*/ 38477 w 3903032"/>
              <a:gd name="connsiteY1" fmla="*/ 0 h 384765"/>
              <a:gd name="connsiteX2" fmla="*/ 3864556 w 3903032"/>
              <a:gd name="connsiteY2" fmla="*/ 0 h 384765"/>
              <a:gd name="connsiteX3" fmla="*/ 3903033 w 3903032"/>
              <a:gd name="connsiteY3" fmla="*/ 38477 h 384765"/>
              <a:gd name="connsiteX4" fmla="*/ 3903032 w 3903032"/>
              <a:gd name="connsiteY4" fmla="*/ 346289 h 384765"/>
              <a:gd name="connsiteX5" fmla="*/ 3864555 w 3903032"/>
              <a:gd name="connsiteY5" fmla="*/ 384766 h 384765"/>
              <a:gd name="connsiteX6" fmla="*/ 38477 w 3903032"/>
              <a:gd name="connsiteY6" fmla="*/ 384765 h 384765"/>
              <a:gd name="connsiteX7" fmla="*/ 0 w 3903032"/>
              <a:gd name="connsiteY7" fmla="*/ 346288 h 384765"/>
              <a:gd name="connsiteX8" fmla="*/ 0 w 390303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2412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2412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24127" y="264184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24127" y="307881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24127" y="351579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24127" y="395276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124127" y="43897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138857" y="482672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124127" y="526369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138857" y="5700670"/>
            <a:ext cx="716721" cy="518666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1702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1702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91702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1702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91702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1702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1702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1702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1702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91702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0991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0991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0868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09917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09917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09917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09917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09917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709917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709917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0281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0281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281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0281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0281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0281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0281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" name="Полилиния 1023"/>
          <p:cNvSpPr/>
          <p:nvPr/>
        </p:nvSpPr>
        <p:spPr>
          <a:xfrm>
            <a:off x="750281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" name="Полилиния 1024"/>
          <p:cNvSpPr/>
          <p:nvPr/>
        </p:nvSpPr>
        <p:spPr>
          <a:xfrm>
            <a:off x="750281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" name="Полилиния 1025"/>
          <p:cNvSpPr/>
          <p:nvPr/>
        </p:nvSpPr>
        <p:spPr>
          <a:xfrm>
            <a:off x="750281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Полилиния 1027"/>
          <p:cNvSpPr/>
          <p:nvPr/>
        </p:nvSpPr>
        <p:spPr>
          <a:xfrm>
            <a:off x="829570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Полилиния 1030"/>
          <p:cNvSpPr/>
          <p:nvPr/>
        </p:nvSpPr>
        <p:spPr>
          <a:xfrm>
            <a:off x="829570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2" name="Полилиния 1031"/>
          <p:cNvSpPr/>
          <p:nvPr/>
        </p:nvSpPr>
        <p:spPr>
          <a:xfrm>
            <a:off x="8295707" y="26398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Полилиния 1032"/>
          <p:cNvSpPr/>
          <p:nvPr/>
        </p:nvSpPr>
        <p:spPr>
          <a:xfrm>
            <a:off x="8295707" y="30749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Полилиния 1033"/>
          <p:cNvSpPr/>
          <p:nvPr/>
        </p:nvSpPr>
        <p:spPr>
          <a:xfrm>
            <a:off x="8295707" y="35099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Полилиния 1034"/>
          <p:cNvSpPr/>
          <p:nvPr/>
        </p:nvSpPr>
        <p:spPr>
          <a:xfrm>
            <a:off x="8295707" y="39449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6" name="Полилиния 1035"/>
          <p:cNvSpPr/>
          <p:nvPr/>
        </p:nvSpPr>
        <p:spPr>
          <a:xfrm>
            <a:off x="8295707" y="43799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7" name="Полилиния 1036"/>
          <p:cNvSpPr/>
          <p:nvPr/>
        </p:nvSpPr>
        <p:spPr>
          <a:xfrm>
            <a:off x="8295707" y="48150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8" name="Полилиния 1037"/>
          <p:cNvSpPr/>
          <p:nvPr/>
        </p:nvSpPr>
        <p:spPr>
          <a:xfrm>
            <a:off x="8295707" y="52500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9" name="Полилиния 1038"/>
          <p:cNvSpPr/>
          <p:nvPr/>
        </p:nvSpPr>
        <p:spPr>
          <a:xfrm>
            <a:off x="8295707" y="5685066"/>
            <a:ext cx="731452" cy="53427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9461" y="3053466"/>
            <a:ext cx="4932000" cy="35545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мощности оборудования, обеспечивающего экологически безопасное обращение с отходами,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9461" y="4367361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от стационарных источников, по отношению к 2017 году,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650" y="105137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018" y="768333"/>
            <a:ext cx="2327076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79461" y="2204864"/>
            <a:ext cx="4932000" cy="365644"/>
          </a:xfrm>
          <a:prstGeom prst="roundRect">
            <a:avLst>
              <a:gd name="adj" fmla="val 2336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обезвреженных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утилизированных отходов производства и потребления в общем объеме образовавшихся отходов I - IV классов опасности,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9461" y="2649987"/>
            <a:ext cx="4932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ликвидированных объектов накопленного вреда окружающей среде, 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461" y="3927882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уловленных и обезвреженных загрязняющих атмосферу веществ в общем количестве отходящих от стационарных источников загрязняющих веществ, %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9461" y="4806840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охваченного услугой по обращению с твердыми коммунальными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9461" y="5246319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площади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лесоразведения к площади вырубленных и погибших лесных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насаждений, 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461" y="5685798"/>
            <a:ext cx="4932000" cy="5335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Республики, %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63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9461" y="3488403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объем добычи общераспространенных полезных ископаемых,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куб. м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50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42728"/>
            <a:ext cx="4320480" cy="2380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комплекса в рамках вступления России в ВТО;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24" y="3194807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620688"/>
            <a:ext cx="3753955" cy="1340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495099" y="1988840"/>
            <a:ext cx="4487275" cy="288032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484105" y="2690814"/>
            <a:ext cx="2664000" cy="3231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и технологическая модернизация, инновационное развитие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84105" y="3911163"/>
            <a:ext cx="2664000" cy="2827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отраслей агропромышленного комплекса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84105" y="6311205"/>
            <a:ext cx="2664000" cy="2952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460292" y="3089177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460292" y="3909559"/>
            <a:ext cx="540000" cy="281905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1091,7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60292" y="5338764"/>
            <a:ext cx="540000" cy="5071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484105" y="3489446"/>
            <a:ext cx="2664000" cy="34598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мелиорации земель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сельскохозяйственного назначения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4484105" y="4269622"/>
            <a:ext cx="2664000" cy="46800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деятельности 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агропромышленном комплексе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484105" y="4813356"/>
            <a:ext cx="2664000" cy="45370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общих условий функционирования отраслей агропромышленного комплекса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474480" y="3488376"/>
            <a:ext cx="511624" cy="34598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60292" y="4266663"/>
            <a:ext cx="540000" cy="46800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60292" y="4809863"/>
            <a:ext cx="540000" cy="453702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484105" y="3089713"/>
            <a:ext cx="2664000" cy="32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ветеринарии в Чувашской Республике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60292" y="2690814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49713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244337" y="2313748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449838" y="2313748"/>
            <a:ext cx="540000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226045" y="2690814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226045" y="3087355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275,4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26045" y="3484731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226045" y="4259372"/>
            <a:ext cx="540000" cy="46800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197,3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226045" y="3904091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226045" y="4800749"/>
            <a:ext cx="540000" cy="46828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226045" y="5342411"/>
            <a:ext cx="540000" cy="50714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471402" y="2305125"/>
            <a:ext cx="2683176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66" name="Полилиния 65"/>
          <p:cNvSpPr/>
          <p:nvPr/>
        </p:nvSpPr>
        <p:spPr>
          <a:xfrm>
            <a:off x="7848930" y="2313748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838454" y="2690814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838454" y="3089178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38454" y="3488377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838454" y="4266664"/>
            <a:ext cx="540000" cy="46800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38454" y="3909560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1074,1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838454" y="4809864"/>
            <a:ext cx="540000" cy="45370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838454" y="5338765"/>
            <a:ext cx="540000" cy="50714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484105" y="5342791"/>
            <a:ext cx="2664000" cy="5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продукции агропром. комплекса, создание системы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оддержки фермеров и развитие сельской кооперации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838454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26045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60292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" name="Диаграмма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169119"/>
              </p:ext>
            </p:extLst>
          </p:nvPr>
        </p:nvGraphicFramePr>
        <p:xfrm>
          <a:off x="241224" y="3553813"/>
          <a:ext cx="4032448" cy="2910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" name="Полилиния 59"/>
          <p:cNvSpPr/>
          <p:nvPr/>
        </p:nvSpPr>
        <p:spPr>
          <a:xfrm>
            <a:off x="8460292" y="5921110"/>
            <a:ext cx="540000" cy="31489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58649" y="5895617"/>
            <a:ext cx="540000" cy="31489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838454" y="5921111"/>
            <a:ext cx="540000" cy="31489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4484105" y="5922524"/>
            <a:ext cx="2664000" cy="31294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системы поддержки фермеров и развитие сельской кооперации</a:t>
            </a:r>
          </a:p>
        </p:txBody>
      </p:sp>
    </p:spTree>
    <p:extLst>
      <p:ext uri="{BB962C8B-B14F-4D97-AF65-F5344CB8AC3E}">
        <p14:creationId xmlns:p14="http://schemas.microsoft.com/office/powerpoint/2010/main" val="255398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39826" y="1052736"/>
            <a:ext cx="3903032" cy="551113"/>
          </a:xfrm>
          <a:custGeom>
            <a:avLst/>
            <a:gdLst>
              <a:gd name="connsiteX0" fmla="*/ 0 w 3903032"/>
              <a:gd name="connsiteY0" fmla="*/ 42817 h 428165"/>
              <a:gd name="connsiteX1" fmla="*/ 42817 w 3903032"/>
              <a:gd name="connsiteY1" fmla="*/ 0 h 428165"/>
              <a:gd name="connsiteX2" fmla="*/ 3860216 w 3903032"/>
              <a:gd name="connsiteY2" fmla="*/ 0 h 428165"/>
              <a:gd name="connsiteX3" fmla="*/ 3903033 w 3903032"/>
              <a:gd name="connsiteY3" fmla="*/ 42817 h 428165"/>
              <a:gd name="connsiteX4" fmla="*/ 3903032 w 3903032"/>
              <a:gd name="connsiteY4" fmla="*/ 385349 h 428165"/>
              <a:gd name="connsiteX5" fmla="*/ 3860215 w 3903032"/>
              <a:gd name="connsiteY5" fmla="*/ 428166 h 428165"/>
              <a:gd name="connsiteX6" fmla="*/ 42817 w 3903032"/>
              <a:gd name="connsiteY6" fmla="*/ 428165 h 428165"/>
              <a:gd name="connsiteX7" fmla="*/ 0 w 3903032"/>
              <a:gd name="connsiteY7" fmla="*/ 385348 h 428165"/>
              <a:gd name="connsiteX8" fmla="*/ 0 w 390303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3044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3044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3044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3044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3044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25 117,5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3044" y="4149081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133044" y="4653137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133044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133044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16 013,1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44149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35413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35413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35413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35413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19 271,0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40010" y="4149081"/>
            <a:ext cx="731452" cy="40001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5940010" y="4653137"/>
            <a:ext cx="731452" cy="35104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40010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40010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15 636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2659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26595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726595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26595" y="327890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6595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22 224,9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26595" y="4149080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6726595" y="4653137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6595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26595" y="5661249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16 184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2985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29855" y="24026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29855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29855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29855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22 713,8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29855" y="4149080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7529855" y="4653138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29855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29855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16 750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38297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29972" y="2412690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38297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38297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39643" y="3740832"/>
            <a:ext cx="728760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23 195,1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38297" y="4149081"/>
            <a:ext cx="731452" cy="40001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71" name="Полилиния 70"/>
          <p:cNvSpPr/>
          <p:nvPr/>
        </p:nvSpPr>
        <p:spPr>
          <a:xfrm>
            <a:off x="8338297" y="4653138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338297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8338297" y="5661249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17 336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410" y="235818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продукции сельского хозяйства на душу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тыс.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7410" y="280869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сельского хозяйства в хозяйствах всех категорий (в сопоставимых ценах),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7410" y="325920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сельскохозяйственных организаций (с учетом субсидий),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48" y="3740832"/>
            <a:ext cx="4953335" cy="3362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сельского хозяйства (без субъектов малого предпринимательства)руб.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7410" y="4149080"/>
            <a:ext cx="4928565" cy="4000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производительности труда,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080" y="4653136"/>
            <a:ext cx="4928565" cy="35104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высокопроизводительных рабочих мест,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677" y="1462709"/>
            <a:ext cx="2473107" cy="4959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410" y="5157192"/>
            <a:ext cx="4928565" cy="3753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затрат на приобретение энергоресурсов в структуре затрат на основное производство продукции сельского хозяйства,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7410" y="5661248"/>
            <a:ext cx="4928565" cy="360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Располагаемые ресурсы домашних хозяйств (в среднем на 1 члена домашнего хозяйства в месяц) в сельской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местности,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02604"/>
            <a:ext cx="2316183" cy="120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65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5940010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40010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5940010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940010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940010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21 746,5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92696"/>
            <a:ext cx="5760641" cy="203138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и уровня благосостояния сельского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Республики.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826609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942739"/>
              </p:ext>
            </p:extLst>
          </p:nvPr>
        </p:nvGraphicFramePr>
        <p:xfrm>
          <a:off x="65516" y="29969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7947" y="2960705"/>
            <a:ext cx="4878183" cy="32096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10687" y="3732022"/>
            <a:ext cx="2837577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обеспечения доступным и комфортным жильем сельского населения</a:t>
            </a:r>
            <a:endPara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20272" y="3717096"/>
            <a:ext cx="626518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10325" y="3732022"/>
            <a:ext cx="595588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0543" y="3732022"/>
            <a:ext cx="595588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111429" y="5589240"/>
            <a:ext cx="2817092" cy="5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020272" y="5589240"/>
            <a:ext cx="615135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07396" y="5589240"/>
            <a:ext cx="601446" cy="504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94685" y="5589240"/>
            <a:ext cx="601446" cy="504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7947" y="4365104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развитие инфраструктуры на сельских территориях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20272" y="4365104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833,9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07396" y="4365104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1573,8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94684" y="4365104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493,1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03619" y="3354937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45858" y="3354937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11565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86022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109611" y="5013176"/>
            <a:ext cx="2817093" cy="50396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рынка труда (кадрового потенциала) на сельских территориях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7020272" y="5013176"/>
            <a:ext cx="615135" cy="50396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07396" y="5013176"/>
            <a:ext cx="601447" cy="50396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94684" y="5013176"/>
            <a:ext cx="601447" cy="50396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Сектор финансирования\Льготы\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592" y="835021"/>
            <a:ext cx="3022498" cy="1889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84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0318" y="3328500"/>
            <a:ext cx="5210021" cy="31652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среднемесячных располагаемых ресурсов сельского и городского домохозяйств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90" y="5029495"/>
            <a:ext cx="5210020" cy="85921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 в эксплуатацию автомобильных дорог общего пользования с твердым покрытием, ведущих от сети автомобильных дорог общего пользования к общественно значимым объектам населенных пунктов, расположенных на сельских территориях, объектам производства и переработки продукции, км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55934" y="4183191"/>
            <a:ext cx="5204405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семей, улучшивших жилищные условия, в общем числе семей, состоявших на учете в качестве нуждающихся в жилых помещениях и имеющих право на государственную поддержку в форме социальных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944311"/>
            <a:ext cx="5204405" cy="467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проектов, ед.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3728857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(приобретения) жилья для граждан, проживающих на сельских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кв. 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250891" y="2830504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5157193"/>
            <a:ext cx="648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6250893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2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970971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73602" y="5157193"/>
            <a:ext cx="648000" cy="720000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4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3602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96583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831734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91051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96583" y="5157194"/>
            <a:ext cx="648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3857064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508105" y="5157193"/>
            <a:ext cx="648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508104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08105" y="5948731"/>
            <a:ext cx="648000" cy="4674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2 999,2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16663" y="5948732"/>
            <a:ext cx="612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6663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831734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11131" y="4293097"/>
            <a:ext cx="612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5157194"/>
            <a:ext cx="612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3857064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2050" y="2826085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826085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Льготы\36492663f8efb06aff410ea48ab8c9b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39" y="782602"/>
            <a:ext cx="2880656" cy="1917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72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498" y="860239"/>
            <a:ext cx="2854649" cy="2136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764705"/>
            <a:ext cx="5360324" cy="22322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Чувашской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пространства с учетом потребностей общества в получении качественных и достоверных сведений на основе масштабного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распространения информационно-телекоммуникационных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устойчивой и безопасной информационно-телекоммуникационной инфраструктуры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передачи, обработки и хранения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данных, доступной для организаций и домохозяйств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728" y="314096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2166" y="6453336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644008" y="3284984"/>
            <a:ext cx="4292699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93633" y="3781560"/>
            <a:ext cx="2251730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693198" y="4159800"/>
            <a:ext cx="2269607" cy="454495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информационных технологий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692817" y="4655917"/>
            <a:ext cx="2285308" cy="303998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692702" y="5048458"/>
            <a:ext cx="2290027" cy="34024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безопасность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693096" y="5848941"/>
            <a:ext cx="2273837" cy="423854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7701067" y="3780533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01066" y="4159963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01066" y="4650755"/>
            <a:ext cx="590354" cy="32569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701069" y="5049961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714590" y="5823318"/>
            <a:ext cx="590354" cy="422032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36009" y="3780533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36009" y="4154438"/>
            <a:ext cx="590354" cy="456447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36009" y="4650755"/>
            <a:ext cx="590354" cy="325695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440,3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36009" y="5823317"/>
            <a:ext cx="590354" cy="422032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36009" y="5049961"/>
            <a:ext cx="590354" cy="338741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41646" y="3780533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41646" y="4159963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327,8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41646" y="4650755"/>
            <a:ext cx="590354" cy="32569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041646" y="5049961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041646" y="5823318"/>
            <a:ext cx="590354" cy="422032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704560" y="5428294"/>
            <a:ext cx="2290027" cy="34024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Массовые коммуникации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041646" y="5416269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18352" y="5428883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36009" y="5428883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" name="Диаграмма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713261"/>
              </p:ext>
            </p:extLst>
          </p:nvPr>
        </p:nvGraphicFramePr>
        <p:xfrm>
          <a:off x="178799" y="3522665"/>
          <a:ext cx="4158388" cy="31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91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2" y="2636912"/>
            <a:ext cx="2315675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65632" y="4527493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066" y="5414514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6500" y="4524842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46500" y="5422495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949" y="4524842"/>
            <a:ext cx="5579171" cy="8176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437250"/>
            <a:ext cx="5570947" cy="61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использующих механизм получения государственных и муниципальных услуг в электронной форме,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3573018"/>
            <a:ext cx="2592288" cy="68936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69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279" y="908065"/>
            <a:ext cx="1565079" cy="1543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" name="Picture 2" descr="https://digitalpadm.com/wp-content/uploads/2018/01/banner-digit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2" y="749927"/>
            <a:ext cx="5528632" cy="23265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6457769" y="3573017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425198" y="4535475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425198" y="5422495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784764" y="4527492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792646" y="5414514"/>
            <a:ext cx="579554" cy="619981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812830" y="357301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711369" y="3573016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06066" y="4527494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46500" y="357301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065632" y="5422495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9061" y="357301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39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280" y="764704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76118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39953" y="3032956"/>
            <a:ext cx="4775505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109572" y="3642698"/>
            <a:ext cx="2550660" cy="467619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6806728" y="3658161"/>
            <a:ext cx="648072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9087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09572" y="4221088"/>
            <a:ext cx="2550660" cy="108012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и общественных территорий муниципальных образований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842728" y="4334492"/>
            <a:ext cx="612072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602,6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18" y="862000"/>
            <a:ext cx="2525338" cy="1856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олилиния 32"/>
          <p:cNvSpPr/>
          <p:nvPr/>
        </p:nvSpPr>
        <p:spPr>
          <a:xfrm>
            <a:off x="7576029" y="4320598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353,3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74763" y="3658160"/>
            <a:ext cx="586017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олилиния 36"/>
          <p:cNvSpPr/>
          <p:nvPr/>
        </p:nvSpPr>
        <p:spPr>
          <a:xfrm>
            <a:off x="8239350" y="3664082"/>
            <a:ext cx="612000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39350" y="4323032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393,2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4960782"/>
              </p:ext>
            </p:extLst>
          </p:nvPr>
        </p:nvGraphicFramePr>
        <p:xfrm>
          <a:off x="85600" y="328583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835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36712"/>
            <a:ext cx="3837705" cy="684000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748019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4801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48019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9277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927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42343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996" y="2564944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благоустроенных общественных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7425" y="3429000"/>
            <a:ext cx="4742605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баллов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1773493"/>
            <a:ext cx="2694136" cy="55833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30411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74801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2927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7425" y="3897096"/>
            <a:ext cx="4760399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городов с благоприятной городской средой от общего количества городов (индекс качества городской среды выше 50%)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67569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7538174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08527" y="4365104"/>
            <a:ext cx="4760399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проектов - победителей Всероссийского конкурса лучших проектов создания комфортной городской среды в малых городах и исторических поселениях, ед.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Picture 2" descr="C:\Users\i.smirnov\Documents\Бюджет для граждан\Фото\1\536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892" y="836712"/>
            <a:ext cx="2260091" cy="1506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олилиния 42"/>
          <p:cNvSpPr/>
          <p:nvPr/>
        </p:nvSpPr>
        <p:spPr>
          <a:xfrm>
            <a:off x="593030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930309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93030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93920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2363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16416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16416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16416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164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25551" y="4941208"/>
            <a:ext cx="4752273" cy="504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среды</a:t>
            </a:r>
          </a:p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среднего индекса качества городской среды по отношению к 2019 году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593920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748019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42343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1641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125550" y="5517280"/>
            <a:ext cx="473447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финансового участия граждан, организаций в выполнении мероприятий по благоустройству дворовых территорий,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126132" y="6021288"/>
            <a:ext cx="4760398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значение индекса качества городской среды по Чувашской Республике, %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593030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674801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927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16416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930309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6748019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529277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16416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5111094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509353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093537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509353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5093537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5093537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509353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5093537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17425" y="2996992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74801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52927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3030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316416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09353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836712"/>
            <a:ext cx="5386716" cy="12961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промышленности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бизнеса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46497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93706" y="2886020"/>
            <a:ext cx="4688404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83968" y="3315074"/>
            <a:ext cx="2698943" cy="462827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283968" y="4719927"/>
            <a:ext cx="2698943" cy="49255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20272" y="3309416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33965" y="3933056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11,6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033965" y="4731431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54024" y="3315074"/>
            <a:ext cx="612000" cy="468485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432793"/>
              </p:ext>
            </p:extLst>
          </p:nvPr>
        </p:nvGraphicFramePr>
        <p:xfrm>
          <a:off x="215056" y="306162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87148" y="3315074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83968" y="3933055"/>
            <a:ext cx="2698943" cy="714863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Инновационное развитие промышленности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683825" y="39339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0970" y="39330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683825" y="4736648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40970" y="4736647"/>
            <a:ext cx="612000" cy="487335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74" y="620688"/>
            <a:ext cx="3024336" cy="2265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83968" y="5269616"/>
            <a:ext cx="2698943" cy="60765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Энергосбережение в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33965" y="528112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7,1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670593" y="5286337"/>
            <a:ext cx="634277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40970" y="5286337"/>
            <a:ext cx="612000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283968" y="5917689"/>
            <a:ext cx="2698943" cy="60765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7035356" y="5929194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16,8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7676943" y="592344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17,2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340970" y="592344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17,2</a:t>
            </a:r>
          </a:p>
        </p:txBody>
      </p:sp>
    </p:spTree>
    <p:extLst>
      <p:ext uri="{BB962C8B-B14F-4D97-AF65-F5344CB8AC3E}">
        <p14:creationId xmlns:p14="http://schemas.microsoft.com/office/powerpoint/2010/main" val="393721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105589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927052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46344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37691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9038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16520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832" y="3568976"/>
            <a:ext cx="4903478" cy="5615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обрабатывающих производств,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37890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73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75" y="135787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37" y="931128"/>
            <a:ext cx="2832574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5946344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737691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9038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16520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0467" y="4265591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организаций, осуществлявших технологические инновации, в общем числе обследованных организаций, 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9463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492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29038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31947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30467" y="4948432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организаций, внедривших международные стандарты качества (современные технологии управления), по отношению к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126659" y="2363368"/>
            <a:ext cx="730800" cy="777600"/>
          </a:xfrm>
          <a:custGeom>
            <a:avLst/>
            <a:gdLst>
              <a:gd name="connsiteX0" fmla="*/ 0 w 1612017"/>
              <a:gd name="connsiteY0" fmla="*/ 91715 h 917152"/>
              <a:gd name="connsiteX1" fmla="*/ 91715 w 1612017"/>
              <a:gd name="connsiteY1" fmla="*/ 0 h 917152"/>
              <a:gd name="connsiteX2" fmla="*/ 1520302 w 1612017"/>
              <a:gd name="connsiteY2" fmla="*/ 0 h 917152"/>
              <a:gd name="connsiteX3" fmla="*/ 1612017 w 1612017"/>
              <a:gd name="connsiteY3" fmla="*/ 91715 h 917152"/>
              <a:gd name="connsiteX4" fmla="*/ 1612017 w 1612017"/>
              <a:gd name="connsiteY4" fmla="*/ 825437 h 917152"/>
              <a:gd name="connsiteX5" fmla="*/ 1520302 w 1612017"/>
              <a:gd name="connsiteY5" fmla="*/ 917152 h 917152"/>
              <a:gd name="connsiteX6" fmla="*/ 91715 w 1612017"/>
              <a:gd name="connsiteY6" fmla="*/ 917152 h 917152"/>
              <a:gd name="connsiteX7" fmla="*/ 0 w 1612017"/>
              <a:gd name="connsiteY7" fmla="*/ 825437 h 917152"/>
              <a:gd name="connsiteX8" fmla="*/ 0 w 1612017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017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120868" y="3568976"/>
            <a:ext cx="730800" cy="568800"/>
          </a:xfrm>
          <a:custGeom>
            <a:avLst/>
            <a:gdLst>
              <a:gd name="connsiteX0" fmla="*/ 0 w 1605729"/>
              <a:gd name="connsiteY0" fmla="*/ 46558 h 465583"/>
              <a:gd name="connsiteX1" fmla="*/ 46558 w 1605729"/>
              <a:gd name="connsiteY1" fmla="*/ 0 h 465583"/>
              <a:gd name="connsiteX2" fmla="*/ 1559171 w 1605729"/>
              <a:gd name="connsiteY2" fmla="*/ 0 h 465583"/>
              <a:gd name="connsiteX3" fmla="*/ 1605729 w 1605729"/>
              <a:gd name="connsiteY3" fmla="*/ 46558 h 465583"/>
              <a:gd name="connsiteX4" fmla="*/ 1605729 w 1605729"/>
              <a:gd name="connsiteY4" fmla="*/ 419025 h 465583"/>
              <a:gd name="connsiteX5" fmla="*/ 1559171 w 1605729"/>
              <a:gd name="connsiteY5" fmla="*/ 465583 h 465583"/>
              <a:gd name="connsiteX6" fmla="*/ 46558 w 1605729"/>
              <a:gd name="connsiteY6" fmla="*/ 465583 h 465583"/>
              <a:gd name="connsiteX7" fmla="*/ 0 w 1605729"/>
              <a:gd name="connsiteY7" fmla="*/ 419025 h 465583"/>
              <a:gd name="connsiteX8" fmla="*/ 0 w 1605729"/>
              <a:gd name="connsiteY8" fmla="*/ 46558 h 46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729" h="465583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46" tIns="55546" rIns="55546" bIns="5554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120868" y="4266688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120868" y="4948432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70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390405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759495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8545"/>
            <a:ext cx="5432332" cy="19223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государственным имуществом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состава и структуры государственного имущества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экономики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28" y="299695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135596"/>
              </p:ext>
            </p:extLst>
          </p:nvPr>
        </p:nvGraphicFramePr>
        <p:xfrm>
          <a:off x="245437" y="3320117"/>
          <a:ext cx="3750499" cy="32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513069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601217" y="3501008"/>
            <a:ext cx="4364707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01217" y="3997584"/>
            <a:ext cx="2373363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601217" y="4375824"/>
            <a:ext cx="2390805" cy="454495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государственным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 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601217" y="4871940"/>
            <a:ext cx="2406125" cy="608566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государственного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730284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30283" y="4375987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30283" y="4866779"/>
            <a:ext cx="590354" cy="54171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65226" y="3996557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65226" y="4370462"/>
            <a:ext cx="590354" cy="456447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65226" y="4866779"/>
            <a:ext cx="590354" cy="541719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70863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70863" y="4375987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70863" y="4866779"/>
            <a:ext cx="590354" cy="54171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8" name="Picture 4" descr="https://media2.24aul.ru/imgs/5b1a9eff63d0d4ff2c73ad20/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36" y="810747"/>
            <a:ext cx="3420300" cy="2017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4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3" y="878377"/>
            <a:ext cx="2700232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7025209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25209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25209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025209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06817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06817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06817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817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88424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88424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88424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88424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174" y="2919296"/>
            <a:ext cx="5282915" cy="5068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государственного имущества Чувашской Республики,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вовлеченного </a:t>
            </a:r>
            <a:b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оборот,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006249"/>
            <a:ext cx="5306201" cy="137507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площади земельных участков, находящихся в государственной собственности Чувашской Республики, предоставленных в постоянное (бессрочное) пользование, безвозмездное пользование, аренду и переданных в собственность, в общей площади земельных участков, находящихся в государственной собственности Чувашской Республики (за исключением земельных участков, изъятых из оборота и ограниченных в обороте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90909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7</a:t>
            </a:r>
            <a:r>
              <a:rPr lang="ru-RU" dirty="0" smtClean="0">
                <a:solidFill>
                  <a:prstClr val="black"/>
                </a:solidFill>
              </a:rPr>
              <a:t>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173" y="3567367"/>
            <a:ext cx="5282915" cy="13332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дивидендов (чистой прибыли) по пакетам акций (долям) хозяйственных обществ, при-надлежащим Чувашской Республике, фактически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республиканский бюджет Чувашской Республики, к сумме дивидендов (чистой прибыли), подлежащей перечислению в республиканский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соответствии с решениями собраний акционеров (участников) в отчетном году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atameken.kz/ru/imagecache/news/crop_zemlya_1519295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52662"/>
            <a:ext cx="2463363" cy="140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олилиния 35"/>
          <p:cNvSpPr/>
          <p:nvPr/>
        </p:nvSpPr>
        <p:spPr>
          <a:xfrm>
            <a:off x="6343601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343601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343601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343601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661993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661993" y="2927768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661993" y="379870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661993" y="5329102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11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525344"/>
            <a:ext cx="1006489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76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764704"/>
            <a:ext cx="5958589" cy="18722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транспорте</a:t>
            </a:r>
          </a:p>
          <a:p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2163380"/>
              </p:ext>
            </p:extLst>
          </p:nvPr>
        </p:nvGraphicFramePr>
        <p:xfrm>
          <a:off x="147780" y="3134595"/>
          <a:ext cx="4158388" cy="31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3" y="1052736"/>
            <a:ext cx="2376265" cy="158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427983" y="2760489"/>
            <a:ext cx="4501247" cy="360000"/>
          </a:xfrm>
          <a:custGeom>
            <a:avLst/>
            <a:gdLst>
              <a:gd name="connsiteX0" fmla="*/ 0 w 4939456"/>
              <a:gd name="connsiteY0" fmla="*/ 47494 h 474939"/>
              <a:gd name="connsiteX1" fmla="*/ 47494 w 4939456"/>
              <a:gd name="connsiteY1" fmla="*/ 0 h 474939"/>
              <a:gd name="connsiteX2" fmla="*/ 4891962 w 4939456"/>
              <a:gd name="connsiteY2" fmla="*/ 0 h 474939"/>
              <a:gd name="connsiteX3" fmla="*/ 4939456 w 4939456"/>
              <a:gd name="connsiteY3" fmla="*/ 47494 h 474939"/>
              <a:gd name="connsiteX4" fmla="*/ 4939456 w 4939456"/>
              <a:gd name="connsiteY4" fmla="*/ 427445 h 474939"/>
              <a:gd name="connsiteX5" fmla="*/ 4891962 w 4939456"/>
              <a:gd name="connsiteY5" fmla="*/ 474939 h 474939"/>
              <a:gd name="connsiteX6" fmla="*/ 47494 w 4939456"/>
              <a:gd name="connsiteY6" fmla="*/ 474939 h 474939"/>
              <a:gd name="connsiteX7" fmla="*/ 0 w 4939456"/>
              <a:gd name="connsiteY7" fmla="*/ 427445 h 474939"/>
              <a:gd name="connsiteX8" fmla="*/ 0 w 493945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680" tIns="78680" rIns="78680" bIns="7868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7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427982" y="3170830"/>
            <a:ext cx="2304257" cy="330178"/>
          </a:xfrm>
          <a:custGeom>
            <a:avLst/>
            <a:gdLst>
              <a:gd name="connsiteX0" fmla="*/ 0 w 2842959"/>
              <a:gd name="connsiteY0" fmla="*/ 33018 h 330178"/>
              <a:gd name="connsiteX1" fmla="*/ 33018 w 2842959"/>
              <a:gd name="connsiteY1" fmla="*/ 0 h 330178"/>
              <a:gd name="connsiteX2" fmla="*/ 2809941 w 2842959"/>
              <a:gd name="connsiteY2" fmla="*/ 0 h 330178"/>
              <a:gd name="connsiteX3" fmla="*/ 2842959 w 2842959"/>
              <a:gd name="connsiteY3" fmla="*/ 33018 h 330178"/>
              <a:gd name="connsiteX4" fmla="*/ 2842959 w 2842959"/>
              <a:gd name="connsiteY4" fmla="*/ 297160 h 330178"/>
              <a:gd name="connsiteX5" fmla="*/ 2809941 w 2842959"/>
              <a:gd name="connsiteY5" fmla="*/ 330178 h 330178"/>
              <a:gd name="connsiteX6" fmla="*/ 33018 w 2842959"/>
              <a:gd name="connsiteY6" fmla="*/ 330178 h 330178"/>
              <a:gd name="connsiteX7" fmla="*/ 0 w 2842959"/>
              <a:gd name="connsiteY7" fmla="*/ 297160 h 330178"/>
              <a:gd name="connsiteX8" fmla="*/ 0 w 2842959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27983" y="3573016"/>
            <a:ext cx="2304257" cy="576064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Безопасные и качественные автомобильные дороги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427984" y="4221088"/>
            <a:ext cx="2304256" cy="432048"/>
          </a:xfrm>
          <a:custGeom>
            <a:avLst/>
            <a:gdLst>
              <a:gd name="connsiteX0" fmla="*/ 0 w 2809821"/>
              <a:gd name="connsiteY0" fmla="*/ 47494 h 474939"/>
              <a:gd name="connsiteX1" fmla="*/ 47494 w 2809821"/>
              <a:gd name="connsiteY1" fmla="*/ 0 h 474939"/>
              <a:gd name="connsiteX2" fmla="*/ 2762327 w 2809821"/>
              <a:gd name="connsiteY2" fmla="*/ 0 h 474939"/>
              <a:gd name="connsiteX3" fmla="*/ 2809821 w 2809821"/>
              <a:gd name="connsiteY3" fmla="*/ 47494 h 474939"/>
              <a:gd name="connsiteX4" fmla="*/ 2809821 w 2809821"/>
              <a:gd name="connsiteY4" fmla="*/ 427445 h 474939"/>
              <a:gd name="connsiteX5" fmla="*/ 2762327 w 2809821"/>
              <a:gd name="connsiteY5" fmla="*/ 474939 h 474939"/>
              <a:gd name="connsiteX6" fmla="*/ 47494 w 2809821"/>
              <a:gd name="connsiteY6" fmla="*/ 474939 h 474939"/>
              <a:gd name="connsiteX7" fmla="*/ 0 w 2809821"/>
              <a:gd name="connsiteY7" fmla="*/ 427445 h 474939"/>
              <a:gd name="connsiteX8" fmla="*/ 0 w 280982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982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62327" y="0"/>
                </a:lnTo>
                <a:cubicBezTo>
                  <a:pt x="2788557" y="0"/>
                  <a:pt x="2809821" y="21264"/>
                  <a:pt x="2809821" y="47494"/>
                </a:cubicBezTo>
                <a:lnTo>
                  <a:pt x="2809821" y="427445"/>
                </a:lnTo>
                <a:cubicBezTo>
                  <a:pt x="2809821" y="453675"/>
                  <a:pt x="2788557" y="474939"/>
                  <a:pt x="276232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Пассажирский транспорт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27984" y="4725144"/>
            <a:ext cx="2304256" cy="504056"/>
          </a:xfrm>
          <a:custGeom>
            <a:avLst/>
            <a:gdLst>
              <a:gd name="connsiteX0" fmla="*/ 0 w 2766238"/>
              <a:gd name="connsiteY0" fmla="*/ 27367 h 273669"/>
              <a:gd name="connsiteX1" fmla="*/ 27367 w 2766238"/>
              <a:gd name="connsiteY1" fmla="*/ 0 h 273669"/>
              <a:gd name="connsiteX2" fmla="*/ 2738871 w 2766238"/>
              <a:gd name="connsiteY2" fmla="*/ 0 h 273669"/>
              <a:gd name="connsiteX3" fmla="*/ 2766238 w 2766238"/>
              <a:gd name="connsiteY3" fmla="*/ 27367 h 273669"/>
              <a:gd name="connsiteX4" fmla="*/ 2766238 w 2766238"/>
              <a:gd name="connsiteY4" fmla="*/ 246302 h 273669"/>
              <a:gd name="connsiteX5" fmla="*/ 2738871 w 2766238"/>
              <a:gd name="connsiteY5" fmla="*/ 273669 h 273669"/>
              <a:gd name="connsiteX6" fmla="*/ 27367 w 2766238"/>
              <a:gd name="connsiteY6" fmla="*/ 273669 h 273669"/>
              <a:gd name="connsiteX7" fmla="*/ 0 w 2766238"/>
              <a:gd name="connsiteY7" fmla="*/ 246302 h 273669"/>
              <a:gd name="connsiteX8" fmla="*/ 0 w 276623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35" tIns="53735" rIns="53735" bIns="537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дорожного движения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427984" y="5324998"/>
            <a:ext cx="2304256" cy="624282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использования природного газа в качестве моторного топлива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86819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86818" y="3573016"/>
            <a:ext cx="665501" cy="576064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702,1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04248" y="4221088"/>
            <a:ext cx="648000" cy="43204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242,6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04248" y="4725144"/>
            <a:ext cx="648000" cy="504056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86820" y="5325210"/>
            <a:ext cx="648000" cy="624070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253994" y="3170830"/>
            <a:ext cx="710494" cy="330178"/>
          </a:xfrm>
          <a:custGeom>
            <a:avLst/>
            <a:gdLst>
              <a:gd name="connsiteX0" fmla="*/ 0 w 687626"/>
              <a:gd name="connsiteY0" fmla="*/ 33018 h 330178"/>
              <a:gd name="connsiteX1" fmla="*/ 33018 w 687626"/>
              <a:gd name="connsiteY1" fmla="*/ 0 h 330178"/>
              <a:gd name="connsiteX2" fmla="*/ 654608 w 687626"/>
              <a:gd name="connsiteY2" fmla="*/ 0 h 330178"/>
              <a:gd name="connsiteX3" fmla="*/ 687626 w 687626"/>
              <a:gd name="connsiteY3" fmla="*/ 33018 h 330178"/>
              <a:gd name="connsiteX4" fmla="*/ 687626 w 687626"/>
              <a:gd name="connsiteY4" fmla="*/ 297160 h 330178"/>
              <a:gd name="connsiteX5" fmla="*/ 654608 w 687626"/>
              <a:gd name="connsiteY5" fmla="*/ 330178 h 330178"/>
              <a:gd name="connsiteX6" fmla="*/ 33018 w 687626"/>
              <a:gd name="connsiteY6" fmla="*/ 330178 h 330178"/>
              <a:gd name="connsiteX7" fmla="*/ 0 w 687626"/>
              <a:gd name="connsiteY7" fmla="*/ 297160 h 330178"/>
              <a:gd name="connsiteX8" fmla="*/ 0 w 687626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253994" y="3573016"/>
            <a:ext cx="710494" cy="576064"/>
          </a:xfrm>
          <a:custGeom>
            <a:avLst/>
            <a:gdLst>
              <a:gd name="connsiteX0" fmla="*/ 0 w 684944"/>
              <a:gd name="connsiteY0" fmla="*/ 28445 h 284446"/>
              <a:gd name="connsiteX1" fmla="*/ 28445 w 684944"/>
              <a:gd name="connsiteY1" fmla="*/ 0 h 284446"/>
              <a:gd name="connsiteX2" fmla="*/ 656499 w 684944"/>
              <a:gd name="connsiteY2" fmla="*/ 0 h 284446"/>
              <a:gd name="connsiteX3" fmla="*/ 684944 w 684944"/>
              <a:gd name="connsiteY3" fmla="*/ 28445 h 284446"/>
              <a:gd name="connsiteX4" fmla="*/ 684944 w 684944"/>
              <a:gd name="connsiteY4" fmla="*/ 256001 h 284446"/>
              <a:gd name="connsiteX5" fmla="*/ 656499 w 684944"/>
              <a:gd name="connsiteY5" fmla="*/ 284446 h 284446"/>
              <a:gd name="connsiteX6" fmla="*/ 28445 w 684944"/>
              <a:gd name="connsiteY6" fmla="*/ 284446 h 284446"/>
              <a:gd name="connsiteX7" fmla="*/ 0 w 684944"/>
              <a:gd name="connsiteY7" fmla="*/ 256001 h 284446"/>
              <a:gd name="connsiteX8" fmla="*/ 0 w 684944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4 961,5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244408" y="4221088"/>
            <a:ext cx="720080" cy="504056"/>
          </a:xfrm>
          <a:custGeom>
            <a:avLst/>
            <a:gdLst>
              <a:gd name="connsiteX0" fmla="*/ 0 w 679611"/>
              <a:gd name="connsiteY0" fmla="*/ 47494 h 474939"/>
              <a:gd name="connsiteX1" fmla="*/ 47494 w 679611"/>
              <a:gd name="connsiteY1" fmla="*/ 0 h 474939"/>
              <a:gd name="connsiteX2" fmla="*/ 632117 w 679611"/>
              <a:gd name="connsiteY2" fmla="*/ 0 h 474939"/>
              <a:gd name="connsiteX3" fmla="*/ 679611 w 679611"/>
              <a:gd name="connsiteY3" fmla="*/ 47494 h 474939"/>
              <a:gd name="connsiteX4" fmla="*/ 679611 w 679611"/>
              <a:gd name="connsiteY4" fmla="*/ 427445 h 474939"/>
              <a:gd name="connsiteX5" fmla="*/ 632117 w 679611"/>
              <a:gd name="connsiteY5" fmla="*/ 474939 h 474939"/>
              <a:gd name="connsiteX6" fmla="*/ 47494 w 679611"/>
              <a:gd name="connsiteY6" fmla="*/ 474939 h 474939"/>
              <a:gd name="connsiteX7" fmla="*/ 0 w 679611"/>
              <a:gd name="connsiteY7" fmla="*/ 427445 h 474939"/>
              <a:gd name="connsiteX8" fmla="*/ 0 w 67961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08" y="4725144"/>
            <a:ext cx="720080" cy="504056"/>
          </a:xfrm>
          <a:custGeom>
            <a:avLst/>
            <a:gdLst>
              <a:gd name="connsiteX0" fmla="*/ 0 w 688848"/>
              <a:gd name="connsiteY0" fmla="*/ 27367 h 273669"/>
              <a:gd name="connsiteX1" fmla="*/ 27367 w 688848"/>
              <a:gd name="connsiteY1" fmla="*/ 0 h 273669"/>
              <a:gd name="connsiteX2" fmla="*/ 661481 w 688848"/>
              <a:gd name="connsiteY2" fmla="*/ 0 h 273669"/>
              <a:gd name="connsiteX3" fmla="*/ 688848 w 688848"/>
              <a:gd name="connsiteY3" fmla="*/ 27367 h 273669"/>
              <a:gd name="connsiteX4" fmla="*/ 688848 w 688848"/>
              <a:gd name="connsiteY4" fmla="*/ 246302 h 273669"/>
              <a:gd name="connsiteX5" fmla="*/ 661481 w 688848"/>
              <a:gd name="connsiteY5" fmla="*/ 273669 h 273669"/>
              <a:gd name="connsiteX6" fmla="*/ 27367 w 688848"/>
              <a:gd name="connsiteY6" fmla="*/ 273669 h 273669"/>
              <a:gd name="connsiteX7" fmla="*/ 0 w 688848"/>
              <a:gd name="connsiteY7" fmla="*/ 246302 h 273669"/>
              <a:gd name="connsiteX8" fmla="*/ 0 w 68884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253994" y="5324998"/>
            <a:ext cx="710493" cy="624282"/>
          </a:xfrm>
          <a:custGeom>
            <a:avLst/>
            <a:gdLst>
              <a:gd name="connsiteX0" fmla="*/ 0 w 678181"/>
              <a:gd name="connsiteY0" fmla="*/ 47494 h 474939"/>
              <a:gd name="connsiteX1" fmla="*/ 47494 w 678181"/>
              <a:gd name="connsiteY1" fmla="*/ 0 h 474939"/>
              <a:gd name="connsiteX2" fmla="*/ 630687 w 678181"/>
              <a:gd name="connsiteY2" fmla="*/ 0 h 474939"/>
              <a:gd name="connsiteX3" fmla="*/ 678181 w 678181"/>
              <a:gd name="connsiteY3" fmla="*/ 47494 h 474939"/>
              <a:gd name="connsiteX4" fmla="*/ 678181 w 678181"/>
              <a:gd name="connsiteY4" fmla="*/ 427445 h 474939"/>
              <a:gd name="connsiteX5" fmla="*/ 630687 w 678181"/>
              <a:gd name="connsiteY5" fmla="*/ 474939 h 474939"/>
              <a:gd name="connsiteX6" fmla="*/ 47494 w 678181"/>
              <a:gd name="connsiteY6" fmla="*/ 474939 h 474939"/>
              <a:gd name="connsiteX7" fmla="*/ 0 w 678181"/>
              <a:gd name="connsiteY7" fmla="*/ 427445 h 474939"/>
              <a:gd name="connsiteX8" fmla="*/ 0 w 67818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881" y="726602"/>
            <a:ext cx="2587470" cy="1724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7512944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2944" y="3573016"/>
            <a:ext cx="659456" cy="576064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4 815,3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24328" y="4221088"/>
            <a:ext cx="648000" cy="43204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24328" y="4725144"/>
            <a:ext cx="648000" cy="504056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12945" y="5324998"/>
            <a:ext cx="648000" cy="624282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4427982" y="6021289"/>
            <a:ext cx="2304257" cy="50405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6804248" y="6021288"/>
            <a:ext cx="648072" cy="50405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24328" y="6021288"/>
            <a:ext cx="648000" cy="50405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244408" y="6021288"/>
            <a:ext cx="720080" cy="50405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2442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2204864"/>
            <a:ext cx="4968552" cy="5436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км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4" y="2837976"/>
            <a:ext cx="4968552" cy="568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находящихся в нормативном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3501008"/>
            <a:ext cx="4968552" cy="69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протяженности автомобильных дорог общего пользования регионального, межмуниципального и местного значения на территории Чувашской Республики, соответствующих нормативным требованиям, в их общей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протяженности, %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504" y="4293096"/>
            <a:ext cx="4968552" cy="6336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значения, в отношении которых проведены работы по капитальному ремонту или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ремонту,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013176"/>
            <a:ext cx="496855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перевезенных транспортом общего пользования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пассажиров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тыс.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504" y="5641195"/>
            <a:ext cx="49685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парка транспортных средств, работающих на компримированном природном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газе, ед. 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980728"/>
            <a:ext cx="2336446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37511" y="6492875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77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2696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148064" y="692696"/>
            <a:ext cx="3940523" cy="801809"/>
          </a:xfrm>
          <a:prstGeom prst="roundRect">
            <a:avLst>
              <a:gd name="adj" fmla="val 1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28" name="Скругленный прямоугольник 4"/>
          <p:cNvSpPr/>
          <p:nvPr/>
        </p:nvSpPr>
        <p:spPr>
          <a:xfrm>
            <a:off x="5148064" y="692696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45" name="Скругленный прямоугольник 6"/>
          <p:cNvSpPr/>
          <p:nvPr/>
        </p:nvSpPr>
        <p:spPr>
          <a:xfrm>
            <a:off x="5906019" y="1680500"/>
            <a:ext cx="772579" cy="3395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6" name="Скругленный прямоугольник 4"/>
          <p:cNvSpPr/>
          <p:nvPr/>
        </p:nvSpPr>
        <p:spPr>
          <a:xfrm>
            <a:off x="5102577" y="2259238"/>
            <a:ext cx="715724" cy="3889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8" name="Скругленный прямоугольник 297"/>
          <p:cNvSpPr/>
          <p:nvPr/>
        </p:nvSpPr>
        <p:spPr>
          <a:xfrm>
            <a:off x="5148064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245,7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" name="Скругленный прямоугольник 295"/>
          <p:cNvSpPr/>
          <p:nvPr/>
        </p:nvSpPr>
        <p:spPr>
          <a:xfrm>
            <a:off x="5940152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12 235,5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8316416" y="2219369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12 245,5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Скругленный прямоугольник 291"/>
          <p:cNvSpPr/>
          <p:nvPr/>
        </p:nvSpPr>
        <p:spPr>
          <a:xfrm>
            <a:off x="6732240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237,9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7524328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241,7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5148064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4 030,2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5940152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4 194,0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" name="Скругленный прямоугольник 308"/>
          <p:cNvSpPr/>
          <p:nvPr/>
        </p:nvSpPr>
        <p:spPr>
          <a:xfrm>
            <a:off x="8316416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4 543,8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Скругленный прямоугольник 306"/>
          <p:cNvSpPr/>
          <p:nvPr/>
        </p:nvSpPr>
        <p:spPr>
          <a:xfrm>
            <a:off x="6732240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4 313,4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Скругленный прямоугольник 304"/>
          <p:cNvSpPr/>
          <p:nvPr/>
        </p:nvSpPr>
        <p:spPr>
          <a:xfrm>
            <a:off x="7524328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4 428,0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Скругленный прямоугольник 327"/>
          <p:cNvSpPr/>
          <p:nvPr/>
        </p:nvSpPr>
        <p:spPr>
          <a:xfrm>
            <a:off x="5148064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Скругленный прямоугольник 325"/>
          <p:cNvSpPr/>
          <p:nvPr/>
        </p:nvSpPr>
        <p:spPr>
          <a:xfrm>
            <a:off x="5940152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8316416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6732240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7524328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Скругленный прямоугольник 342"/>
          <p:cNvSpPr/>
          <p:nvPr/>
        </p:nvSpPr>
        <p:spPr>
          <a:xfrm>
            <a:off x="5148064" y="4293099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278,6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Скругленный прямоугольник 340"/>
          <p:cNvSpPr/>
          <p:nvPr/>
        </p:nvSpPr>
        <p:spPr>
          <a:xfrm>
            <a:off x="5940152" y="4293099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244,3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Скругленный прямоугольник 338"/>
          <p:cNvSpPr/>
          <p:nvPr/>
        </p:nvSpPr>
        <p:spPr>
          <a:xfrm>
            <a:off x="8316416" y="4293099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" name="Скругленный прямоугольник 336"/>
          <p:cNvSpPr/>
          <p:nvPr/>
        </p:nvSpPr>
        <p:spPr>
          <a:xfrm>
            <a:off x="6732240" y="4293099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" name="Скругленный прямоугольник 334"/>
          <p:cNvSpPr/>
          <p:nvPr/>
        </p:nvSpPr>
        <p:spPr>
          <a:xfrm>
            <a:off x="7524328" y="4293163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5148064" y="5027605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123 450,0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" name="Скругленный прямоугольник 355"/>
          <p:cNvSpPr/>
          <p:nvPr/>
        </p:nvSpPr>
        <p:spPr>
          <a:xfrm>
            <a:off x="5940152" y="5027605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123 450,0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Скругленный прямоугольник 353"/>
          <p:cNvSpPr/>
          <p:nvPr/>
        </p:nvSpPr>
        <p:spPr>
          <a:xfrm>
            <a:off x="8316416" y="5027605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123 650,0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Скругленный прямоугольник 351"/>
          <p:cNvSpPr/>
          <p:nvPr/>
        </p:nvSpPr>
        <p:spPr>
          <a:xfrm>
            <a:off x="6732240" y="5027605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123 450,0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" name="Скругленный прямоугольник 349"/>
          <p:cNvSpPr/>
          <p:nvPr/>
        </p:nvSpPr>
        <p:spPr>
          <a:xfrm>
            <a:off x="7524328" y="5014488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123 450,0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3" name="Скругленный прямоугольник 372"/>
          <p:cNvSpPr/>
          <p:nvPr/>
        </p:nvSpPr>
        <p:spPr>
          <a:xfrm>
            <a:off x="5137673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1" name="Скругленный прямоугольник 370"/>
          <p:cNvSpPr/>
          <p:nvPr/>
        </p:nvSpPr>
        <p:spPr>
          <a:xfrm>
            <a:off x="5929761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9" name="Скругленный прямоугольник 368"/>
          <p:cNvSpPr/>
          <p:nvPr/>
        </p:nvSpPr>
        <p:spPr>
          <a:xfrm>
            <a:off x="8306025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7" name="Скругленный прямоугольник 366"/>
          <p:cNvSpPr/>
          <p:nvPr/>
        </p:nvSpPr>
        <p:spPr>
          <a:xfrm>
            <a:off x="6721849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5" name="Скругленный прямоугольник 364"/>
          <p:cNvSpPr/>
          <p:nvPr/>
        </p:nvSpPr>
        <p:spPr>
          <a:xfrm>
            <a:off x="7513937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8" name="Скругленный прямоугольник 417"/>
          <p:cNvSpPr/>
          <p:nvPr/>
        </p:nvSpPr>
        <p:spPr>
          <a:xfrm>
            <a:off x="5148064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6" name="Скругленный прямоугольник 415"/>
          <p:cNvSpPr/>
          <p:nvPr/>
        </p:nvSpPr>
        <p:spPr>
          <a:xfrm>
            <a:off x="5940152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4" name="Скругленный прямоугольник 413"/>
          <p:cNvSpPr/>
          <p:nvPr/>
        </p:nvSpPr>
        <p:spPr>
          <a:xfrm>
            <a:off x="8316416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Скругленный прямоугольник 411"/>
          <p:cNvSpPr/>
          <p:nvPr/>
        </p:nvSpPr>
        <p:spPr>
          <a:xfrm>
            <a:off x="6732240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" name="Скругленный прямоугольник 409"/>
          <p:cNvSpPr/>
          <p:nvPr/>
        </p:nvSpPr>
        <p:spPr>
          <a:xfrm>
            <a:off x="7524328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452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64704"/>
            <a:ext cx="5386716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30" y="225817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11961" y="1916832"/>
            <a:ext cx="4824536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11961" y="2279742"/>
            <a:ext cx="2765396" cy="319033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211961" y="3229698"/>
            <a:ext cx="2765396" cy="63135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субъектов малого и среднего предпринимательства в Чувашской Республике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211961" y="3933056"/>
            <a:ext cx="2765396" cy="393071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развитию внешнеэкономической деятельности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211961" y="4381501"/>
            <a:ext cx="2765396" cy="63167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потребительского рынка и системы защиты прав потребителей в Чувашской Республике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211961" y="5072529"/>
            <a:ext cx="2765396" cy="588719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предоставления государственных и муниципальных услуг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61905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61905" y="2636913"/>
            <a:ext cx="612000" cy="520777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61905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1 155,6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61905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61905" y="4392937"/>
            <a:ext cx="612000" cy="62023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61905" y="5713880"/>
            <a:ext cx="612000" cy="31647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1 927,5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21482" y="2284774"/>
            <a:ext cx="612000" cy="308968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3264004"/>
              </p:ext>
            </p:extLst>
          </p:nvPr>
        </p:nvGraphicFramePr>
        <p:xfrm>
          <a:off x="121388" y="2823073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234" y="668226"/>
            <a:ext cx="3217532" cy="1248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740352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61905" y="5075643"/>
            <a:ext cx="612000" cy="58560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11961" y="2636912"/>
            <a:ext cx="2765395" cy="52077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стратегического управления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740352" y="2637811"/>
            <a:ext cx="612000" cy="5198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8421482" y="2636911"/>
            <a:ext cx="612000" cy="5207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40352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600,8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421482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393,2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211961" y="5713880"/>
            <a:ext cx="2765396" cy="30740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климат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740352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8421482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740352" y="4392936"/>
            <a:ext cx="612000" cy="62024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21482" y="4398297"/>
            <a:ext cx="612000" cy="61487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40352" y="5091202"/>
            <a:ext cx="612000" cy="57004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21482" y="5091201"/>
            <a:ext cx="612000" cy="570046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40352" y="5713880"/>
            <a:ext cx="612000" cy="30671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1 900,6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21482" y="5714570"/>
            <a:ext cx="612000" cy="30671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2 001,6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4211961" y="6096657"/>
            <a:ext cx="2765396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061905" y="6096657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40352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66,9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21482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66,9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901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87214" y="4419564"/>
            <a:ext cx="4673523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экспорта в валовом региональном продукте,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86255" y="2976508"/>
            <a:ext cx="4674545" cy="72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(работ, услуг), произведенной субъектами малого и среднего предпринимательства, в общем объеме валового регионального продукта,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7920" y="5589312"/>
            <a:ext cx="4662112" cy="64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населения, %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7215" y="1791210"/>
            <a:ext cx="2810210" cy="504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486" y="692696"/>
            <a:ext cx="1717522" cy="1196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255" y="573664"/>
            <a:ext cx="2726736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4716016" y="836713"/>
            <a:ext cx="4308585" cy="792088"/>
          </a:xfrm>
          <a:custGeom>
            <a:avLst/>
            <a:gdLst>
              <a:gd name="connsiteX0" fmla="*/ 0 w 4317011"/>
              <a:gd name="connsiteY0" fmla="*/ 110465 h 1104651"/>
              <a:gd name="connsiteX1" fmla="*/ 110465 w 4317011"/>
              <a:gd name="connsiteY1" fmla="*/ 0 h 1104651"/>
              <a:gd name="connsiteX2" fmla="*/ 4206546 w 4317011"/>
              <a:gd name="connsiteY2" fmla="*/ 0 h 1104651"/>
              <a:gd name="connsiteX3" fmla="*/ 4317011 w 4317011"/>
              <a:gd name="connsiteY3" fmla="*/ 110465 h 1104651"/>
              <a:gd name="connsiteX4" fmla="*/ 4317011 w 4317011"/>
              <a:gd name="connsiteY4" fmla="*/ 994186 h 1104651"/>
              <a:gd name="connsiteX5" fmla="*/ 4206546 w 4317011"/>
              <a:gd name="connsiteY5" fmla="*/ 1104651 h 1104651"/>
              <a:gd name="connsiteX6" fmla="*/ 110465 w 4317011"/>
              <a:gd name="connsiteY6" fmla="*/ 1104651 h 1104651"/>
              <a:gd name="connsiteX7" fmla="*/ 0 w 4317011"/>
              <a:gd name="connsiteY7" fmla="*/ 994186 h 1104651"/>
              <a:gd name="connsiteX8" fmla="*/ 0 w 4317011"/>
              <a:gd name="connsiteY8" fmla="*/ 110465 h 110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11" h="1104651">
                <a:moveTo>
                  <a:pt x="0" y="110465"/>
                </a:moveTo>
                <a:cubicBezTo>
                  <a:pt x="0" y="49457"/>
                  <a:pt x="49457" y="0"/>
                  <a:pt x="110465" y="0"/>
                </a:cubicBezTo>
                <a:lnTo>
                  <a:pt x="4206546" y="0"/>
                </a:lnTo>
                <a:cubicBezTo>
                  <a:pt x="4267554" y="0"/>
                  <a:pt x="4317011" y="49457"/>
                  <a:pt x="4317011" y="110465"/>
                </a:cubicBezTo>
                <a:lnTo>
                  <a:pt x="4317011" y="994186"/>
                </a:lnTo>
                <a:cubicBezTo>
                  <a:pt x="4317011" y="1055194"/>
                  <a:pt x="4267554" y="1104651"/>
                  <a:pt x="4206546" y="1104651"/>
                </a:cubicBezTo>
                <a:lnTo>
                  <a:pt x="110465" y="1104651"/>
                </a:lnTo>
                <a:cubicBezTo>
                  <a:pt x="49457" y="1104651"/>
                  <a:pt x="0" y="1055194"/>
                  <a:pt x="0" y="994186"/>
                </a:cubicBezTo>
                <a:lnTo>
                  <a:pt x="0" y="11046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5694" tIns="85694" rIns="85694" bIns="8569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863518" y="1844824"/>
            <a:ext cx="720000" cy="404156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886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5863518" y="2973823"/>
            <a:ext cx="720000" cy="720000"/>
          </a:xfrm>
          <a:custGeom>
            <a:avLst/>
            <a:gdLst>
              <a:gd name="connsiteX0" fmla="*/ 0 w 798044"/>
              <a:gd name="connsiteY0" fmla="*/ 79804 h 1152486"/>
              <a:gd name="connsiteX1" fmla="*/ 79804 w 798044"/>
              <a:gd name="connsiteY1" fmla="*/ 0 h 1152486"/>
              <a:gd name="connsiteX2" fmla="*/ 718240 w 798044"/>
              <a:gd name="connsiteY2" fmla="*/ 0 h 1152486"/>
              <a:gd name="connsiteX3" fmla="*/ 798044 w 798044"/>
              <a:gd name="connsiteY3" fmla="*/ 79804 h 1152486"/>
              <a:gd name="connsiteX4" fmla="*/ 798044 w 798044"/>
              <a:gd name="connsiteY4" fmla="*/ 1072682 h 1152486"/>
              <a:gd name="connsiteX5" fmla="*/ 718240 w 798044"/>
              <a:gd name="connsiteY5" fmla="*/ 1152486 h 1152486"/>
              <a:gd name="connsiteX6" fmla="*/ 79804 w 798044"/>
              <a:gd name="connsiteY6" fmla="*/ 1152486 h 1152486"/>
              <a:gd name="connsiteX7" fmla="*/ 0 w 798044"/>
              <a:gd name="connsiteY7" fmla="*/ 1072682 h 1152486"/>
              <a:gd name="connsiteX8" fmla="*/ 0 w 798044"/>
              <a:gd name="connsiteY8" fmla="*/ 79804 h 115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1152486">
                <a:moveTo>
                  <a:pt x="0" y="79804"/>
                </a:moveTo>
                <a:cubicBezTo>
                  <a:pt x="0" y="35729"/>
                  <a:pt x="35729" y="0"/>
                  <a:pt x="79804" y="0"/>
                </a:cubicBezTo>
                <a:lnTo>
                  <a:pt x="718240" y="0"/>
                </a:lnTo>
                <a:cubicBezTo>
                  <a:pt x="762315" y="0"/>
                  <a:pt x="798044" y="35729"/>
                  <a:pt x="798044" y="79804"/>
                </a:cubicBezTo>
                <a:lnTo>
                  <a:pt x="798044" y="1072682"/>
                </a:lnTo>
                <a:cubicBezTo>
                  <a:pt x="798044" y="1116757"/>
                  <a:pt x="762315" y="1152486"/>
                  <a:pt x="718240" y="1152486"/>
                </a:cubicBezTo>
                <a:lnTo>
                  <a:pt x="79804" y="1152486"/>
                </a:lnTo>
                <a:cubicBezTo>
                  <a:pt x="35729" y="1152486"/>
                  <a:pt x="0" y="1116757"/>
                  <a:pt x="0" y="1072682"/>
                </a:cubicBezTo>
                <a:lnTo>
                  <a:pt x="0" y="79804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094" tIns="69094" rIns="69094" bIns="6909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868224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5868224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19,9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5868224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33 025,0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55606" y="1844824"/>
            <a:ext cx="720000" cy="404156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57181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6660312" y="2976508"/>
            <a:ext cx="720000" cy="720000"/>
          </a:xfrm>
          <a:custGeom>
            <a:avLst/>
            <a:gdLst>
              <a:gd name="connsiteX0" fmla="*/ 0 w 798044"/>
              <a:gd name="connsiteY0" fmla="*/ 79804 h 1152486"/>
              <a:gd name="connsiteX1" fmla="*/ 79804 w 798044"/>
              <a:gd name="connsiteY1" fmla="*/ 0 h 1152486"/>
              <a:gd name="connsiteX2" fmla="*/ 718240 w 798044"/>
              <a:gd name="connsiteY2" fmla="*/ 0 h 1152486"/>
              <a:gd name="connsiteX3" fmla="*/ 798044 w 798044"/>
              <a:gd name="connsiteY3" fmla="*/ 79804 h 1152486"/>
              <a:gd name="connsiteX4" fmla="*/ 798044 w 798044"/>
              <a:gd name="connsiteY4" fmla="*/ 1072682 h 1152486"/>
              <a:gd name="connsiteX5" fmla="*/ 718240 w 798044"/>
              <a:gd name="connsiteY5" fmla="*/ 1152486 h 1152486"/>
              <a:gd name="connsiteX6" fmla="*/ 79804 w 798044"/>
              <a:gd name="connsiteY6" fmla="*/ 1152486 h 1152486"/>
              <a:gd name="connsiteX7" fmla="*/ 0 w 798044"/>
              <a:gd name="connsiteY7" fmla="*/ 1072682 h 1152486"/>
              <a:gd name="connsiteX8" fmla="*/ 0 w 798044"/>
              <a:gd name="connsiteY8" fmla="*/ 79804 h 115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1152486">
                <a:moveTo>
                  <a:pt x="0" y="79804"/>
                </a:moveTo>
                <a:cubicBezTo>
                  <a:pt x="0" y="35729"/>
                  <a:pt x="35729" y="0"/>
                  <a:pt x="79804" y="0"/>
                </a:cubicBezTo>
                <a:lnTo>
                  <a:pt x="718240" y="0"/>
                </a:lnTo>
                <a:cubicBezTo>
                  <a:pt x="762315" y="0"/>
                  <a:pt x="798044" y="35729"/>
                  <a:pt x="798044" y="79804"/>
                </a:cubicBezTo>
                <a:lnTo>
                  <a:pt x="798044" y="1072682"/>
                </a:lnTo>
                <a:cubicBezTo>
                  <a:pt x="798044" y="1116757"/>
                  <a:pt x="762315" y="1152486"/>
                  <a:pt x="718240" y="1152486"/>
                </a:cubicBezTo>
                <a:lnTo>
                  <a:pt x="79804" y="1152486"/>
                </a:lnTo>
                <a:cubicBezTo>
                  <a:pt x="35729" y="1152486"/>
                  <a:pt x="0" y="1116757"/>
                  <a:pt x="0" y="1072682"/>
                </a:cubicBezTo>
                <a:lnTo>
                  <a:pt x="0" y="79804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094" tIns="69094" rIns="69094" bIns="6909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35,5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6660312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16,5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6660312" y="2348880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288,8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6660312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6660312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35 468,8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47694" y="1844824"/>
            <a:ext cx="720000" cy="404156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49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452400" y="2976508"/>
            <a:ext cx="720000" cy="720000"/>
          </a:xfrm>
          <a:custGeom>
            <a:avLst/>
            <a:gdLst>
              <a:gd name="connsiteX0" fmla="*/ 0 w 798044"/>
              <a:gd name="connsiteY0" fmla="*/ 79804 h 1152486"/>
              <a:gd name="connsiteX1" fmla="*/ 79804 w 798044"/>
              <a:gd name="connsiteY1" fmla="*/ 0 h 1152486"/>
              <a:gd name="connsiteX2" fmla="*/ 718240 w 798044"/>
              <a:gd name="connsiteY2" fmla="*/ 0 h 1152486"/>
              <a:gd name="connsiteX3" fmla="*/ 798044 w 798044"/>
              <a:gd name="connsiteY3" fmla="*/ 79804 h 1152486"/>
              <a:gd name="connsiteX4" fmla="*/ 798044 w 798044"/>
              <a:gd name="connsiteY4" fmla="*/ 1072682 h 1152486"/>
              <a:gd name="connsiteX5" fmla="*/ 718240 w 798044"/>
              <a:gd name="connsiteY5" fmla="*/ 1152486 h 1152486"/>
              <a:gd name="connsiteX6" fmla="*/ 79804 w 798044"/>
              <a:gd name="connsiteY6" fmla="*/ 1152486 h 1152486"/>
              <a:gd name="connsiteX7" fmla="*/ 0 w 798044"/>
              <a:gd name="connsiteY7" fmla="*/ 1072682 h 1152486"/>
              <a:gd name="connsiteX8" fmla="*/ 0 w 798044"/>
              <a:gd name="connsiteY8" fmla="*/ 79804 h 115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1152486">
                <a:moveTo>
                  <a:pt x="0" y="79804"/>
                </a:moveTo>
                <a:cubicBezTo>
                  <a:pt x="0" y="35729"/>
                  <a:pt x="35729" y="0"/>
                  <a:pt x="79804" y="0"/>
                </a:cubicBezTo>
                <a:lnTo>
                  <a:pt x="718240" y="0"/>
                </a:lnTo>
                <a:cubicBezTo>
                  <a:pt x="762315" y="0"/>
                  <a:pt x="798044" y="35729"/>
                  <a:pt x="798044" y="79804"/>
                </a:cubicBezTo>
                <a:lnTo>
                  <a:pt x="798044" y="1072682"/>
                </a:lnTo>
                <a:cubicBezTo>
                  <a:pt x="798044" y="1116757"/>
                  <a:pt x="762315" y="1152486"/>
                  <a:pt x="718240" y="1152486"/>
                </a:cubicBezTo>
                <a:lnTo>
                  <a:pt x="79804" y="1152486"/>
                </a:lnTo>
                <a:cubicBezTo>
                  <a:pt x="35729" y="1152486"/>
                  <a:pt x="0" y="1116757"/>
                  <a:pt x="0" y="1072682"/>
                </a:cubicBezTo>
                <a:lnTo>
                  <a:pt x="0" y="79804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094" tIns="69094" rIns="69094" bIns="6909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36,0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7452400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16,0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7452400" y="2348880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309,2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452400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7452400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37 951,6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239782" y="1844824"/>
            <a:ext cx="720000" cy="404156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241357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4,2</a:t>
            </a:r>
            <a:endParaRPr lang="ru-RU" sz="1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244488" y="2976508"/>
            <a:ext cx="720000" cy="720000"/>
          </a:xfrm>
          <a:custGeom>
            <a:avLst/>
            <a:gdLst>
              <a:gd name="connsiteX0" fmla="*/ 0 w 798044"/>
              <a:gd name="connsiteY0" fmla="*/ 79804 h 1152486"/>
              <a:gd name="connsiteX1" fmla="*/ 79804 w 798044"/>
              <a:gd name="connsiteY1" fmla="*/ 0 h 1152486"/>
              <a:gd name="connsiteX2" fmla="*/ 718240 w 798044"/>
              <a:gd name="connsiteY2" fmla="*/ 0 h 1152486"/>
              <a:gd name="connsiteX3" fmla="*/ 798044 w 798044"/>
              <a:gd name="connsiteY3" fmla="*/ 79804 h 1152486"/>
              <a:gd name="connsiteX4" fmla="*/ 798044 w 798044"/>
              <a:gd name="connsiteY4" fmla="*/ 1072682 h 1152486"/>
              <a:gd name="connsiteX5" fmla="*/ 718240 w 798044"/>
              <a:gd name="connsiteY5" fmla="*/ 1152486 h 1152486"/>
              <a:gd name="connsiteX6" fmla="*/ 79804 w 798044"/>
              <a:gd name="connsiteY6" fmla="*/ 1152486 h 1152486"/>
              <a:gd name="connsiteX7" fmla="*/ 0 w 798044"/>
              <a:gd name="connsiteY7" fmla="*/ 1072682 h 1152486"/>
              <a:gd name="connsiteX8" fmla="*/ 0 w 798044"/>
              <a:gd name="connsiteY8" fmla="*/ 79804 h 115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1152486">
                <a:moveTo>
                  <a:pt x="0" y="79804"/>
                </a:moveTo>
                <a:cubicBezTo>
                  <a:pt x="0" y="35729"/>
                  <a:pt x="35729" y="0"/>
                  <a:pt x="79804" y="0"/>
                </a:cubicBezTo>
                <a:lnTo>
                  <a:pt x="718240" y="0"/>
                </a:lnTo>
                <a:cubicBezTo>
                  <a:pt x="762315" y="0"/>
                  <a:pt x="798044" y="35729"/>
                  <a:pt x="798044" y="79804"/>
                </a:cubicBezTo>
                <a:lnTo>
                  <a:pt x="798044" y="1072682"/>
                </a:lnTo>
                <a:cubicBezTo>
                  <a:pt x="798044" y="1116757"/>
                  <a:pt x="762315" y="1152486"/>
                  <a:pt x="718240" y="1152486"/>
                </a:cubicBezTo>
                <a:lnTo>
                  <a:pt x="79804" y="1152486"/>
                </a:lnTo>
                <a:cubicBezTo>
                  <a:pt x="35729" y="1152486"/>
                  <a:pt x="0" y="1116757"/>
                  <a:pt x="0" y="1072682"/>
                </a:cubicBezTo>
                <a:lnTo>
                  <a:pt x="0" y="79804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094" tIns="69094" rIns="69094" bIns="6909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36,5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8244488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</a:p>
        </p:txBody>
      </p:sp>
      <p:sp>
        <p:nvSpPr>
          <p:cNvPr id="50" name="Полилиния 49"/>
          <p:cNvSpPr/>
          <p:nvPr/>
        </p:nvSpPr>
        <p:spPr>
          <a:xfrm>
            <a:off x="8244488" y="2348880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330,5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8244488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20,9</a:t>
            </a:r>
          </a:p>
        </p:txBody>
      </p:sp>
      <p:sp>
        <p:nvSpPr>
          <p:cNvPr id="52" name="Полилиния 51"/>
          <p:cNvSpPr/>
          <p:nvPr/>
        </p:nvSpPr>
        <p:spPr>
          <a:xfrm>
            <a:off x="8244488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40 684,2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9749" y="2384880"/>
            <a:ext cx="4660161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региональный продукт на душу населения, тыс. рублей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9749" y="3771581"/>
            <a:ext cx="4660161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объема инвестиций в основной капитал к валовому региональному продукту,%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2005" y="5042357"/>
            <a:ext cx="4647100" cy="42416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одного работника, рублей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5868224" y="2348880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271,3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5076136" y="1845302"/>
            <a:ext cx="720000" cy="403200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5070759" y="4365588"/>
            <a:ext cx="720000" cy="54000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5070759" y="2976508"/>
            <a:ext cx="720000" cy="72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6136" y="5589312"/>
            <a:ext cx="720000" cy="64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5070759" y="2348880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257,7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5070759" y="3753581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18,5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5076136" y="4984439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31 273,7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5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988664"/>
            <a:ext cx="5571791" cy="14401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лучшение жилищных условий граждан в Чувашской Республике путем увеличения объемов ввода жилья и стимулирования спроса на жилье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045047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559" y="698698"/>
            <a:ext cx="3289082" cy="2139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20209" y="283831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772019"/>
              </p:ext>
            </p:extLst>
          </p:nvPr>
        </p:nvGraphicFramePr>
        <p:xfrm>
          <a:off x="43458" y="3116525"/>
          <a:ext cx="3872921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80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«Обеспечение граждан в Чувашской Республике доступным и комфортным 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8902" y="3104616"/>
            <a:ext cx="4826369" cy="39303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18902" y="4038144"/>
            <a:ext cx="2685345" cy="51265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строительства жилья в Чувашской Республике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118904" y="5539893"/>
            <a:ext cx="2685344" cy="54000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 Чувашской Республики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8902" y="4618452"/>
            <a:ext cx="2685345" cy="82251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18904" y="3566891"/>
            <a:ext cx="2685344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948264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594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948264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36151" y="4618451"/>
            <a:ext cx="606142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30293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3 077,3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36151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30293" y="5547892"/>
            <a:ext cx="612000" cy="54540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948264" y="4618451"/>
            <a:ext cx="612000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326,6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948265" y="5547892"/>
            <a:ext cx="612000" cy="5454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39129" y="4618451"/>
            <a:ext cx="606142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33271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339129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33271" y="5547892"/>
            <a:ext cx="612000" cy="54540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3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32816" y="1052736"/>
            <a:ext cx="3373076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6080" y="2701757"/>
            <a:ext cx="5004000" cy="4015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строительства в год,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080" y="3644129"/>
            <a:ext cx="5004000" cy="3535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молодых семей, улучшивших жилищные условия, семей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080" y="4097140"/>
            <a:ext cx="5004000" cy="397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выданных ипотечных жилищных кредитов, млн.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080" y="1844824"/>
            <a:ext cx="2261408" cy="56262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0050" y="764704"/>
            <a:ext cx="2842030" cy="1853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26080" y="4536273"/>
            <a:ext cx="498428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квадратных метров, расселенного аварийного жилищного фонда,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 до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тыс. кв. 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граждан в Чувашской Республике доступным и комфортным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6080" y="5059882"/>
            <a:ext cx="4984281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детей-сирот и детей, оставшихся без попечения родителей, лиц из их числа, обеспеченных жилыми помещениями специализированного жилищного фонда по договорам найма специализированных жилых помещений,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6080" y="5912949"/>
            <a:ext cx="4984282" cy="611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ремонта жилых помещений, собственниками которых являются дети-сироты и дети, оставшиеся без попечения родителей, а также лица из их числа (в возрасте от 14 до 23 лет),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26080" y="3192155"/>
            <a:ext cx="5004000" cy="3627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арендного жилья,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296173" y="2132857"/>
            <a:ext cx="715987" cy="4391593"/>
            <a:chOff x="5532816" y="2132856"/>
            <a:chExt cx="715987" cy="4391593"/>
          </a:xfrm>
        </p:grpSpPr>
        <p:sp>
          <p:nvSpPr>
            <p:cNvPr id="27" name="Полилиния 26"/>
            <p:cNvSpPr/>
            <p:nvPr/>
          </p:nvSpPr>
          <p:spPr>
            <a:xfrm>
              <a:off x="5532816" y="2132856"/>
              <a:ext cx="715987" cy="503161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F397"/>
                </a:gs>
                <a:gs pos="50000">
                  <a:srgbClr val="D5F6C0"/>
                </a:gs>
                <a:gs pos="100000">
                  <a:srgbClr val="EAFAE0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2020</a:t>
              </a:r>
            </a:p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факт</a:t>
              </a:r>
              <a:endPara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5532816" y="2718960"/>
              <a:ext cx="715987" cy="3805489"/>
              <a:chOff x="5532816" y="2718960"/>
              <a:chExt cx="715987" cy="3805489"/>
            </a:xfrm>
          </p:grpSpPr>
          <p:sp>
            <p:nvSpPr>
              <p:cNvPr id="57" name="Полилиния 56"/>
              <p:cNvSpPr/>
              <p:nvPr/>
            </p:nvSpPr>
            <p:spPr>
              <a:xfrm>
                <a:off x="5532816" y="5059883"/>
                <a:ext cx="71598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EF397"/>
                  </a:gs>
                  <a:gs pos="50000">
                    <a:srgbClr val="D5F6C0"/>
                  </a:gs>
                  <a:gs pos="100000">
                    <a:srgbClr val="EAFAE0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13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245</a:t>
                </a:r>
                <a:endPara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" name="Группа 2"/>
              <p:cNvGrpSpPr/>
              <p:nvPr/>
            </p:nvGrpSpPr>
            <p:grpSpPr>
              <a:xfrm>
                <a:off x="5532816" y="2718960"/>
                <a:ext cx="715987" cy="3805489"/>
                <a:chOff x="5532816" y="2718960"/>
                <a:chExt cx="715987" cy="3805489"/>
              </a:xfrm>
            </p:grpSpPr>
            <p:sp>
              <p:nvSpPr>
                <p:cNvPr id="28" name="Полилиния 27"/>
                <p:cNvSpPr/>
                <p:nvPr/>
              </p:nvSpPr>
              <p:spPr>
                <a:xfrm>
                  <a:off x="5532816" y="2718960"/>
                  <a:ext cx="715987" cy="384347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578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Полилиния 30"/>
                <p:cNvSpPr/>
                <p:nvPr/>
              </p:nvSpPr>
              <p:spPr>
                <a:xfrm>
                  <a:off x="5532816" y="3644129"/>
                  <a:ext cx="715987" cy="379772"/>
                </a:xfrm>
                <a:custGeom>
                  <a:avLst/>
                  <a:gdLst>
                    <a:gd name="connsiteX0" fmla="*/ 0 w 473035"/>
                    <a:gd name="connsiteY0" fmla="*/ 47304 h 479881"/>
                    <a:gd name="connsiteX1" fmla="*/ 47304 w 473035"/>
                    <a:gd name="connsiteY1" fmla="*/ 0 h 479881"/>
                    <a:gd name="connsiteX2" fmla="*/ 425732 w 473035"/>
                    <a:gd name="connsiteY2" fmla="*/ 0 h 479881"/>
                    <a:gd name="connsiteX3" fmla="*/ 473036 w 473035"/>
                    <a:gd name="connsiteY3" fmla="*/ 47304 h 479881"/>
                    <a:gd name="connsiteX4" fmla="*/ 473035 w 473035"/>
                    <a:gd name="connsiteY4" fmla="*/ 432578 h 479881"/>
                    <a:gd name="connsiteX5" fmla="*/ 425731 w 473035"/>
                    <a:gd name="connsiteY5" fmla="*/ 479882 h 479881"/>
                    <a:gd name="connsiteX6" fmla="*/ 47304 w 473035"/>
                    <a:gd name="connsiteY6" fmla="*/ 479881 h 479881"/>
                    <a:gd name="connsiteX7" fmla="*/ 0 w 473035"/>
                    <a:gd name="connsiteY7" fmla="*/ 432577 h 479881"/>
                    <a:gd name="connsiteX8" fmla="*/ 0 w 473035"/>
                    <a:gd name="connsiteY8" fmla="*/ 47304 h 47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3035" h="479881">
                      <a:moveTo>
                        <a:pt x="0" y="47304"/>
                      </a:moveTo>
                      <a:cubicBezTo>
                        <a:pt x="0" y="21179"/>
                        <a:pt x="21179" y="0"/>
                        <a:pt x="47304" y="0"/>
                      </a:cubicBezTo>
                      <a:lnTo>
                        <a:pt x="425732" y="0"/>
                      </a:lnTo>
                      <a:cubicBezTo>
                        <a:pt x="451857" y="0"/>
                        <a:pt x="473036" y="21179"/>
                        <a:pt x="473036" y="47304"/>
                      </a:cubicBezTo>
                      <a:cubicBezTo>
                        <a:pt x="473036" y="175729"/>
                        <a:pt x="473035" y="304153"/>
                        <a:pt x="473035" y="432578"/>
                      </a:cubicBezTo>
                      <a:cubicBezTo>
                        <a:pt x="473035" y="458703"/>
                        <a:pt x="451856" y="479882"/>
                        <a:pt x="425731" y="479882"/>
                      </a:cubicBezTo>
                      <a:lnTo>
                        <a:pt x="47304" y="479881"/>
                      </a:lnTo>
                      <a:cubicBezTo>
                        <a:pt x="21179" y="479881"/>
                        <a:pt x="0" y="458702"/>
                        <a:pt x="0" y="432577"/>
                      </a:cubicBezTo>
                      <a:lnTo>
                        <a:pt x="0" y="4730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374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2" name="Полилиния 91"/>
                <p:cNvSpPr/>
                <p:nvPr/>
              </p:nvSpPr>
              <p:spPr>
                <a:xfrm>
                  <a:off x="5532816" y="4097139"/>
                  <a:ext cx="715987" cy="397711"/>
                </a:xfrm>
                <a:custGeom>
                  <a:avLst/>
                  <a:gdLst>
                    <a:gd name="connsiteX0" fmla="*/ 0 w 444361"/>
                    <a:gd name="connsiteY0" fmla="*/ 44398 h 443984"/>
                    <a:gd name="connsiteX1" fmla="*/ 44398 w 444361"/>
                    <a:gd name="connsiteY1" fmla="*/ 0 h 443984"/>
                    <a:gd name="connsiteX2" fmla="*/ 399963 w 444361"/>
                    <a:gd name="connsiteY2" fmla="*/ 0 h 443984"/>
                    <a:gd name="connsiteX3" fmla="*/ 444361 w 444361"/>
                    <a:gd name="connsiteY3" fmla="*/ 44398 h 443984"/>
                    <a:gd name="connsiteX4" fmla="*/ 444361 w 444361"/>
                    <a:gd name="connsiteY4" fmla="*/ 399586 h 443984"/>
                    <a:gd name="connsiteX5" fmla="*/ 399963 w 444361"/>
                    <a:gd name="connsiteY5" fmla="*/ 443984 h 443984"/>
                    <a:gd name="connsiteX6" fmla="*/ 44398 w 444361"/>
                    <a:gd name="connsiteY6" fmla="*/ 443984 h 443984"/>
                    <a:gd name="connsiteX7" fmla="*/ 0 w 444361"/>
                    <a:gd name="connsiteY7" fmla="*/ 399586 h 443984"/>
                    <a:gd name="connsiteX8" fmla="*/ 0 w 444361"/>
                    <a:gd name="connsiteY8" fmla="*/ 44398 h 443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443984">
                      <a:moveTo>
                        <a:pt x="0" y="44398"/>
                      </a:moveTo>
                      <a:cubicBezTo>
                        <a:pt x="0" y="19878"/>
                        <a:pt x="19878" y="0"/>
                        <a:pt x="44398" y="0"/>
                      </a:cubicBezTo>
                      <a:lnTo>
                        <a:pt x="399963" y="0"/>
                      </a:lnTo>
                      <a:cubicBezTo>
                        <a:pt x="424483" y="0"/>
                        <a:pt x="444361" y="19878"/>
                        <a:pt x="444361" y="44398"/>
                      </a:cubicBezTo>
                      <a:lnTo>
                        <a:pt x="444361" y="399586"/>
                      </a:lnTo>
                      <a:cubicBezTo>
                        <a:pt x="444361" y="424106"/>
                        <a:pt x="424483" y="443984"/>
                        <a:pt x="399963" y="443984"/>
                      </a:cubicBezTo>
                      <a:lnTo>
                        <a:pt x="44398" y="443984"/>
                      </a:lnTo>
                      <a:cubicBezTo>
                        <a:pt x="19878" y="443984"/>
                        <a:pt x="0" y="424106"/>
                        <a:pt x="0" y="399586"/>
                      </a:cubicBezTo>
                      <a:lnTo>
                        <a:pt x="0" y="4439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1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39 173,0</a:t>
                  </a:r>
                  <a:endParaRPr lang="ru-RU" sz="11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2" name="Полилиния 131"/>
                <p:cNvSpPr/>
                <p:nvPr/>
              </p:nvSpPr>
              <p:spPr>
                <a:xfrm>
                  <a:off x="5532816" y="4581127"/>
                  <a:ext cx="715987" cy="387193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1,1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Полилиния 61"/>
                <p:cNvSpPr/>
                <p:nvPr/>
              </p:nvSpPr>
              <p:spPr>
                <a:xfrm>
                  <a:off x="5532816" y="5912949"/>
                  <a:ext cx="715987" cy="611500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Полилиния 53"/>
                <p:cNvSpPr/>
                <p:nvPr/>
              </p:nvSpPr>
              <p:spPr>
                <a:xfrm>
                  <a:off x="5532816" y="3192154"/>
                  <a:ext cx="715987" cy="362729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9" name="Группа 8"/>
          <p:cNvGrpSpPr/>
          <p:nvPr/>
        </p:nvGrpSpPr>
        <p:grpSpPr>
          <a:xfrm>
            <a:off x="6084168" y="2132858"/>
            <a:ext cx="648073" cy="4390631"/>
            <a:chOff x="6429254" y="2133818"/>
            <a:chExt cx="648073" cy="4390631"/>
          </a:xfrm>
        </p:grpSpPr>
        <p:sp>
          <p:nvSpPr>
            <p:cNvPr id="63" name="Полилиния 62"/>
            <p:cNvSpPr/>
            <p:nvPr/>
          </p:nvSpPr>
          <p:spPr>
            <a:xfrm>
              <a:off x="6429520" y="5912949"/>
              <a:ext cx="647806" cy="611500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BF8E6"/>
                </a:gs>
                <a:gs pos="50000">
                  <a:srgbClr val="D4FAEE"/>
                </a:gs>
                <a:gs pos="100000">
                  <a:srgbClr val="E9FCF6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6429254" y="2133818"/>
              <a:ext cx="648073" cy="3718153"/>
              <a:chOff x="6429254" y="2133818"/>
              <a:chExt cx="648073" cy="3718153"/>
            </a:xfrm>
          </p:grpSpPr>
          <p:sp>
            <p:nvSpPr>
              <p:cNvPr id="38" name="Полилиния 37"/>
              <p:cNvSpPr/>
              <p:nvPr/>
            </p:nvSpPr>
            <p:spPr>
              <a:xfrm>
                <a:off x="6429520" y="2133818"/>
                <a:ext cx="647806" cy="509882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2021 план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Полилиния 38"/>
              <p:cNvSpPr/>
              <p:nvPr/>
            </p:nvSpPr>
            <p:spPr>
              <a:xfrm>
                <a:off x="6429521" y="2718960"/>
                <a:ext cx="647806" cy="384347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716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>
                <a:off x="6429521" y="3644129"/>
                <a:ext cx="647806" cy="379772"/>
              </a:xfrm>
              <a:custGeom>
                <a:avLst/>
                <a:gdLst>
                  <a:gd name="connsiteX0" fmla="*/ 0 w 473035"/>
                  <a:gd name="connsiteY0" fmla="*/ 47304 h 500150"/>
                  <a:gd name="connsiteX1" fmla="*/ 47304 w 473035"/>
                  <a:gd name="connsiteY1" fmla="*/ 0 h 500150"/>
                  <a:gd name="connsiteX2" fmla="*/ 425732 w 473035"/>
                  <a:gd name="connsiteY2" fmla="*/ 0 h 500150"/>
                  <a:gd name="connsiteX3" fmla="*/ 473036 w 473035"/>
                  <a:gd name="connsiteY3" fmla="*/ 47304 h 500150"/>
                  <a:gd name="connsiteX4" fmla="*/ 473035 w 473035"/>
                  <a:gd name="connsiteY4" fmla="*/ 452847 h 500150"/>
                  <a:gd name="connsiteX5" fmla="*/ 425731 w 473035"/>
                  <a:gd name="connsiteY5" fmla="*/ 500151 h 500150"/>
                  <a:gd name="connsiteX6" fmla="*/ 47304 w 473035"/>
                  <a:gd name="connsiteY6" fmla="*/ 500150 h 500150"/>
                  <a:gd name="connsiteX7" fmla="*/ 0 w 473035"/>
                  <a:gd name="connsiteY7" fmla="*/ 452846 h 500150"/>
                  <a:gd name="connsiteX8" fmla="*/ 0 w 473035"/>
                  <a:gd name="connsiteY8" fmla="*/ 47304 h 5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500150">
                    <a:moveTo>
                      <a:pt x="0" y="47304"/>
                    </a:moveTo>
                    <a:cubicBezTo>
                      <a:pt x="0" y="21179"/>
                      <a:pt x="21179" y="0"/>
                      <a:pt x="47304" y="0"/>
                    </a:cubicBezTo>
                    <a:lnTo>
                      <a:pt x="425732" y="0"/>
                    </a:lnTo>
                    <a:cubicBezTo>
                      <a:pt x="451857" y="0"/>
                      <a:pt x="473036" y="21179"/>
                      <a:pt x="473036" y="47304"/>
                    </a:cubicBezTo>
                    <a:cubicBezTo>
                      <a:pt x="473036" y="182485"/>
                      <a:pt x="473035" y="317666"/>
                      <a:pt x="473035" y="452847"/>
                    </a:cubicBezTo>
                    <a:cubicBezTo>
                      <a:pt x="473035" y="478972"/>
                      <a:pt x="451856" y="500151"/>
                      <a:pt x="425731" y="500151"/>
                    </a:cubicBezTo>
                    <a:lnTo>
                      <a:pt x="47304" y="500150"/>
                    </a:lnTo>
                    <a:cubicBezTo>
                      <a:pt x="21179" y="500150"/>
                      <a:pt x="0" y="478971"/>
                      <a:pt x="0" y="452846"/>
                    </a:cubicBezTo>
                    <a:lnTo>
                      <a:pt x="0" y="47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765" tIns="55765" rIns="55765" bIns="5576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648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>
                <a:off x="6429254" y="4097139"/>
                <a:ext cx="648073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29 400,0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>
                <a:off x="6429520" y="4581127"/>
                <a:ext cx="647806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>
                <a:off x="6429520" y="5059882"/>
                <a:ext cx="647807" cy="792089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279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>
                <a:off x="6429254" y="3176804"/>
                <a:ext cx="648073" cy="378079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6" name="Группа 15"/>
          <p:cNvGrpSpPr/>
          <p:nvPr/>
        </p:nvGrpSpPr>
        <p:grpSpPr>
          <a:xfrm>
            <a:off x="7592605" y="2132857"/>
            <a:ext cx="648073" cy="4390631"/>
            <a:chOff x="8153938" y="2126135"/>
            <a:chExt cx="648073" cy="4398314"/>
          </a:xfrm>
        </p:grpSpPr>
        <p:sp>
          <p:nvSpPr>
            <p:cNvPr id="47" name="Полилиния 46"/>
            <p:cNvSpPr/>
            <p:nvPr/>
          </p:nvSpPr>
          <p:spPr>
            <a:xfrm>
              <a:off x="8153939" y="2126135"/>
              <a:ext cx="648071" cy="517563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Полилиния 51"/>
            <p:cNvSpPr/>
            <p:nvPr/>
          </p:nvSpPr>
          <p:spPr>
            <a:xfrm>
              <a:off x="8153939" y="2718960"/>
              <a:ext cx="648072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730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8153939" y="3644129"/>
              <a:ext cx="648072" cy="2207842"/>
              <a:chOff x="8153939" y="3644129"/>
              <a:chExt cx="648072" cy="2207842"/>
            </a:xfrm>
          </p:grpSpPr>
          <p:sp>
            <p:nvSpPr>
              <p:cNvPr id="51" name="Полилиния 50"/>
              <p:cNvSpPr/>
              <p:nvPr/>
            </p:nvSpPr>
            <p:spPr>
              <a:xfrm>
                <a:off x="8158517" y="3644129"/>
                <a:ext cx="643493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630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Полилиния 54"/>
              <p:cNvSpPr/>
              <p:nvPr/>
            </p:nvSpPr>
            <p:spPr>
              <a:xfrm>
                <a:off x="8153939" y="4581127"/>
                <a:ext cx="648071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3,6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>
                <a:off x="8158517" y="4097139"/>
                <a:ext cx="643494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29 500,0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>
                <a:off x="8153939" y="5059883"/>
                <a:ext cx="648071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81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" name="Полилиния 66"/>
            <p:cNvSpPr/>
            <p:nvPr/>
          </p:nvSpPr>
          <p:spPr>
            <a:xfrm>
              <a:off x="8158516" y="5912950"/>
              <a:ext cx="643495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Полилиния 65"/>
            <p:cNvSpPr/>
            <p:nvPr/>
          </p:nvSpPr>
          <p:spPr>
            <a:xfrm>
              <a:off x="8153938" y="3176805"/>
              <a:ext cx="648073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850294" y="2132857"/>
            <a:ext cx="674037" cy="4398314"/>
            <a:chOff x="7290265" y="2126136"/>
            <a:chExt cx="674037" cy="4398314"/>
          </a:xfrm>
        </p:grpSpPr>
        <p:sp>
          <p:nvSpPr>
            <p:cNvPr id="59" name="Полилиния 58"/>
            <p:cNvSpPr/>
            <p:nvPr/>
          </p:nvSpPr>
          <p:spPr>
            <a:xfrm>
              <a:off x="7290265" y="5059882"/>
              <a:ext cx="674036" cy="79208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94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7290265" y="2126136"/>
              <a:ext cx="674037" cy="4398314"/>
              <a:chOff x="7290265" y="2126136"/>
              <a:chExt cx="674037" cy="4398314"/>
            </a:xfrm>
          </p:grpSpPr>
          <p:sp>
            <p:nvSpPr>
              <p:cNvPr id="45" name="Полилиния 44"/>
              <p:cNvSpPr/>
              <p:nvPr/>
            </p:nvSpPr>
            <p:spPr>
              <a:xfrm>
                <a:off x="7293614" y="2126136"/>
                <a:ext cx="670685" cy="509881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2022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>
                <a:off x="7290265" y="2718960"/>
                <a:ext cx="674034" cy="384347"/>
              </a:xfrm>
              <a:custGeom>
                <a:avLst/>
                <a:gdLst>
                  <a:gd name="connsiteX0" fmla="*/ 0 w 499638"/>
                  <a:gd name="connsiteY0" fmla="*/ 42909 h 429089"/>
                  <a:gd name="connsiteX1" fmla="*/ 42909 w 499638"/>
                  <a:gd name="connsiteY1" fmla="*/ 0 h 429089"/>
                  <a:gd name="connsiteX2" fmla="*/ 456729 w 499638"/>
                  <a:gd name="connsiteY2" fmla="*/ 0 h 429089"/>
                  <a:gd name="connsiteX3" fmla="*/ 499638 w 499638"/>
                  <a:gd name="connsiteY3" fmla="*/ 42909 h 429089"/>
                  <a:gd name="connsiteX4" fmla="*/ 499638 w 499638"/>
                  <a:gd name="connsiteY4" fmla="*/ 386180 h 429089"/>
                  <a:gd name="connsiteX5" fmla="*/ 456729 w 499638"/>
                  <a:gd name="connsiteY5" fmla="*/ 429089 h 429089"/>
                  <a:gd name="connsiteX6" fmla="*/ 42909 w 499638"/>
                  <a:gd name="connsiteY6" fmla="*/ 429089 h 429089"/>
                  <a:gd name="connsiteX7" fmla="*/ 0 w 499638"/>
                  <a:gd name="connsiteY7" fmla="*/ 386180 h 429089"/>
                  <a:gd name="connsiteX8" fmla="*/ 0 w 499638"/>
                  <a:gd name="connsiteY8" fmla="*/ 42909 h 42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9">
                    <a:moveTo>
                      <a:pt x="0" y="42909"/>
                    </a:moveTo>
                    <a:cubicBezTo>
                      <a:pt x="0" y="19211"/>
                      <a:pt x="19211" y="0"/>
                      <a:pt x="42909" y="0"/>
                    </a:cubicBezTo>
                    <a:lnTo>
                      <a:pt x="456729" y="0"/>
                    </a:lnTo>
                    <a:cubicBezTo>
                      <a:pt x="480427" y="0"/>
                      <a:pt x="499638" y="19211"/>
                      <a:pt x="499638" y="42909"/>
                    </a:cubicBezTo>
                    <a:lnTo>
                      <a:pt x="499638" y="386180"/>
                    </a:lnTo>
                    <a:cubicBezTo>
                      <a:pt x="499638" y="409878"/>
                      <a:pt x="480427" y="429089"/>
                      <a:pt x="456729" y="429089"/>
                    </a:cubicBezTo>
                    <a:lnTo>
                      <a:pt x="42909" y="429089"/>
                    </a:lnTo>
                    <a:cubicBezTo>
                      <a:pt x="19211" y="429089"/>
                      <a:pt x="0" y="409878"/>
                      <a:pt x="0" y="386180"/>
                    </a:cubicBezTo>
                    <a:lnTo>
                      <a:pt x="0" y="429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8" tIns="54478" rIns="54478" bIns="54478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716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Полилиния 47"/>
              <p:cNvSpPr/>
              <p:nvPr/>
            </p:nvSpPr>
            <p:spPr>
              <a:xfrm>
                <a:off x="7293614" y="3644129"/>
                <a:ext cx="670685" cy="375636"/>
              </a:xfrm>
              <a:custGeom>
                <a:avLst/>
                <a:gdLst>
                  <a:gd name="connsiteX0" fmla="*/ 0 w 488058"/>
                  <a:gd name="connsiteY0" fmla="*/ 48806 h 547530"/>
                  <a:gd name="connsiteX1" fmla="*/ 48806 w 488058"/>
                  <a:gd name="connsiteY1" fmla="*/ 0 h 547530"/>
                  <a:gd name="connsiteX2" fmla="*/ 439252 w 488058"/>
                  <a:gd name="connsiteY2" fmla="*/ 0 h 547530"/>
                  <a:gd name="connsiteX3" fmla="*/ 488058 w 488058"/>
                  <a:gd name="connsiteY3" fmla="*/ 48806 h 547530"/>
                  <a:gd name="connsiteX4" fmla="*/ 488058 w 488058"/>
                  <a:gd name="connsiteY4" fmla="*/ 498724 h 547530"/>
                  <a:gd name="connsiteX5" fmla="*/ 439252 w 488058"/>
                  <a:gd name="connsiteY5" fmla="*/ 547530 h 547530"/>
                  <a:gd name="connsiteX6" fmla="*/ 48806 w 488058"/>
                  <a:gd name="connsiteY6" fmla="*/ 547530 h 547530"/>
                  <a:gd name="connsiteX7" fmla="*/ 0 w 488058"/>
                  <a:gd name="connsiteY7" fmla="*/ 498724 h 547530"/>
                  <a:gd name="connsiteX8" fmla="*/ 0 w 488058"/>
                  <a:gd name="connsiteY8" fmla="*/ 48806 h 54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8058" h="547530">
                    <a:moveTo>
                      <a:pt x="0" y="48806"/>
                    </a:moveTo>
                    <a:cubicBezTo>
                      <a:pt x="0" y="21851"/>
                      <a:pt x="21851" y="0"/>
                      <a:pt x="48806" y="0"/>
                    </a:cubicBezTo>
                    <a:lnTo>
                      <a:pt x="439252" y="0"/>
                    </a:lnTo>
                    <a:cubicBezTo>
                      <a:pt x="466207" y="0"/>
                      <a:pt x="488058" y="21851"/>
                      <a:pt x="488058" y="48806"/>
                    </a:cubicBezTo>
                    <a:lnTo>
                      <a:pt x="488058" y="498724"/>
                    </a:lnTo>
                    <a:cubicBezTo>
                      <a:pt x="488058" y="525679"/>
                      <a:pt x="466207" y="547530"/>
                      <a:pt x="439252" y="547530"/>
                    </a:cubicBezTo>
                    <a:lnTo>
                      <a:pt x="48806" y="547530"/>
                    </a:lnTo>
                    <a:cubicBezTo>
                      <a:pt x="21851" y="547530"/>
                      <a:pt x="0" y="525679"/>
                      <a:pt x="0" y="498724"/>
                    </a:cubicBezTo>
                    <a:lnTo>
                      <a:pt x="0" y="4880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205" tIns="56205" rIns="56205" bIns="5620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640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Полилиния 49"/>
              <p:cNvSpPr/>
              <p:nvPr/>
            </p:nvSpPr>
            <p:spPr>
              <a:xfrm>
                <a:off x="7290265" y="4097139"/>
                <a:ext cx="674035" cy="390123"/>
              </a:xfrm>
              <a:custGeom>
                <a:avLst/>
                <a:gdLst>
                  <a:gd name="connsiteX0" fmla="*/ 0 w 473035"/>
                  <a:gd name="connsiteY0" fmla="*/ 37807 h 378068"/>
                  <a:gd name="connsiteX1" fmla="*/ 37807 w 473035"/>
                  <a:gd name="connsiteY1" fmla="*/ 0 h 378068"/>
                  <a:gd name="connsiteX2" fmla="*/ 435228 w 473035"/>
                  <a:gd name="connsiteY2" fmla="*/ 0 h 378068"/>
                  <a:gd name="connsiteX3" fmla="*/ 473035 w 473035"/>
                  <a:gd name="connsiteY3" fmla="*/ 37807 h 378068"/>
                  <a:gd name="connsiteX4" fmla="*/ 473035 w 473035"/>
                  <a:gd name="connsiteY4" fmla="*/ 340261 h 378068"/>
                  <a:gd name="connsiteX5" fmla="*/ 435228 w 473035"/>
                  <a:gd name="connsiteY5" fmla="*/ 378068 h 378068"/>
                  <a:gd name="connsiteX6" fmla="*/ 37807 w 473035"/>
                  <a:gd name="connsiteY6" fmla="*/ 378068 h 378068"/>
                  <a:gd name="connsiteX7" fmla="*/ 0 w 473035"/>
                  <a:gd name="connsiteY7" fmla="*/ 340261 h 378068"/>
                  <a:gd name="connsiteX8" fmla="*/ 0 w 473035"/>
                  <a:gd name="connsiteY8" fmla="*/ 37807 h 378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378068">
                    <a:moveTo>
                      <a:pt x="0" y="37807"/>
                    </a:moveTo>
                    <a:cubicBezTo>
                      <a:pt x="0" y="16927"/>
                      <a:pt x="16927" y="0"/>
                      <a:pt x="37807" y="0"/>
                    </a:cubicBezTo>
                    <a:lnTo>
                      <a:pt x="435228" y="0"/>
                    </a:lnTo>
                    <a:cubicBezTo>
                      <a:pt x="456108" y="0"/>
                      <a:pt x="473035" y="16927"/>
                      <a:pt x="473035" y="37807"/>
                    </a:cubicBezTo>
                    <a:lnTo>
                      <a:pt x="473035" y="340261"/>
                    </a:lnTo>
                    <a:cubicBezTo>
                      <a:pt x="473035" y="361141"/>
                      <a:pt x="456108" y="378068"/>
                      <a:pt x="435228" y="378068"/>
                    </a:cubicBezTo>
                    <a:lnTo>
                      <a:pt x="37807" y="378068"/>
                    </a:lnTo>
                    <a:cubicBezTo>
                      <a:pt x="16927" y="378068"/>
                      <a:pt x="0" y="361141"/>
                      <a:pt x="0" y="340261"/>
                    </a:cubicBezTo>
                    <a:lnTo>
                      <a:pt x="0" y="3780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2983" tIns="52983" rIns="52983" bIns="52983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29 450,0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>
                <a:off x="7293614" y="4581127"/>
                <a:ext cx="670685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0,2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>
                <a:off x="7290266" y="5912950"/>
                <a:ext cx="674036" cy="611500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>
                <a:off x="7293614" y="3191907"/>
                <a:ext cx="670686" cy="362975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9" name="Группа 68"/>
          <p:cNvGrpSpPr/>
          <p:nvPr/>
        </p:nvGrpSpPr>
        <p:grpSpPr>
          <a:xfrm>
            <a:off x="8345079" y="2132858"/>
            <a:ext cx="691420" cy="4398313"/>
            <a:chOff x="8153939" y="2126136"/>
            <a:chExt cx="691420" cy="4398313"/>
          </a:xfrm>
        </p:grpSpPr>
        <p:sp>
          <p:nvSpPr>
            <p:cNvPr id="70" name="Полилиния 69"/>
            <p:cNvSpPr/>
            <p:nvPr/>
          </p:nvSpPr>
          <p:spPr>
            <a:xfrm>
              <a:off x="8153939" y="2126136"/>
              <a:ext cx="691417" cy="50988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2024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Полилиния 70"/>
            <p:cNvSpPr/>
            <p:nvPr/>
          </p:nvSpPr>
          <p:spPr>
            <a:xfrm>
              <a:off x="8153939" y="2718960"/>
              <a:ext cx="691418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783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8153939" y="3644129"/>
              <a:ext cx="691419" cy="2207842"/>
              <a:chOff x="8153939" y="3644129"/>
              <a:chExt cx="691419" cy="2207842"/>
            </a:xfrm>
          </p:grpSpPr>
          <p:sp>
            <p:nvSpPr>
              <p:cNvPr id="75" name="Полилиния 74"/>
              <p:cNvSpPr/>
              <p:nvPr/>
            </p:nvSpPr>
            <p:spPr>
              <a:xfrm>
                <a:off x="8158518" y="3644129"/>
                <a:ext cx="686840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340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Полилиния 75"/>
              <p:cNvSpPr/>
              <p:nvPr/>
            </p:nvSpPr>
            <p:spPr>
              <a:xfrm>
                <a:off x="8153939" y="4581127"/>
                <a:ext cx="691417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>
                <a:off x="8158517" y="4097139"/>
                <a:ext cx="686841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29 550,0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>
                <a:off x="8153939" y="5059883"/>
                <a:ext cx="69141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3" name="Полилиния 72"/>
            <p:cNvSpPr/>
            <p:nvPr/>
          </p:nvSpPr>
          <p:spPr>
            <a:xfrm>
              <a:off x="8158517" y="5912950"/>
              <a:ext cx="686842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Полилиния 73"/>
            <p:cNvSpPr/>
            <p:nvPr/>
          </p:nvSpPr>
          <p:spPr>
            <a:xfrm>
              <a:off x="8153939" y="3176805"/>
              <a:ext cx="691418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22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39" y="692696"/>
            <a:ext cx="6152412" cy="203138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Чувашской Республики питьевой водой, соответствующей требованиям безопасности и безвредности, установленным санитарно-эпидемиологическими правилами, в объеме, достаточном для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жизнедеятельности;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приведения коммунальной инфраструктуры в соответствие со стандартами качества, обеспечивающими комфортные и безопасные условия проживания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функционирования газотранспортной системы населенных пунктов Чувашской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1188615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2890174"/>
              </p:ext>
            </p:extLst>
          </p:nvPr>
        </p:nvGraphicFramePr>
        <p:xfrm>
          <a:off x="65516" y="3140968"/>
          <a:ext cx="3860722" cy="312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7947" y="2960705"/>
            <a:ext cx="4878183" cy="32096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pic>
        <p:nvPicPr>
          <p:cNvPr id="4" name="Picture 2" descr="T:\Госдолг\Катя\05.12.14_batarei_-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046" y="692696"/>
            <a:ext cx="2918948" cy="2068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олилиния 25"/>
          <p:cNvSpPr/>
          <p:nvPr/>
        </p:nvSpPr>
        <p:spPr>
          <a:xfrm>
            <a:off x="4110687" y="3732022"/>
            <a:ext cx="2837577" cy="5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коммунальной инфраструктуры на территории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40002" y="3732022"/>
            <a:ext cx="62651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58,2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26085" y="3732022"/>
            <a:ext cx="59558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0543" y="3732022"/>
            <a:ext cx="59558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111429" y="5805304"/>
            <a:ext cx="2817092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Газификация</a:t>
            </a:r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030677" y="5805304"/>
            <a:ext cx="61513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96384" y="5805304"/>
            <a:ext cx="601446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70842" y="5805304"/>
            <a:ext cx="601446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7947" y="4293096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 коммунальной инфраструктуры и объектов, используемых для очистки сточных вод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37195" y="4293096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02901" y="4293098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77359" y="4293099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03619" y="3354937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45858" y="3354937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11565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86022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109611" y="4941256"/>
            <a:ext cx="2817093" cy="79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реконструкция (модернизация) объектов питьевого водоснабжения и водоподготовки с учетом оценки качества и безопасности питьевой воды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7028859" y="4941256"/>
            <a:ext cx="615135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664,8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694566" y="4941256"/>
            <a:ext cx="601447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69024" y="4941256"/>
            <a:ext cx="601447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426,6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97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качеством жилищно-коммунальных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1890" y="3328499"/>
            <a:ext cx="5204405" cy="4584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обеспеченного качественной питьевой водой из систем централизованного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водоснабжения,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88" y="4311578"/>
            <a:ext cx="5204407" cy="5643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объема сточных вод, пропущенных через очистные сооружения, в общем объеме сточных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31890" y="5451922"/>
            <a:ext cx="5204405" cy="4433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внутрипоселковых газопроводов, километров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944311"/>
            <a:ext cx="5204405" cy="467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азоснабжение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жилых домов в населенных пунктах природным газом 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31890" y="4931686"/>
            <a:ext cx="5204405" cy="4302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многоквартирных домов, в которых проведен капитальный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3844746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газификации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250891" y="2830504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4311579"/>
            <a:ext cx="648000" cy="56437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6250893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2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6250891" y="4931688"/>
            <a:ext cx="648000" cy="4336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970971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80,4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73602" y="4311580"/>
            <a:ext cx="648000" cy="56436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4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973602" y="4931689"/>
            <a:ext cx="648000" cy="4336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3602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96583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831734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91051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96583" y="4311580"/>
            <a:ext cx="648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91051" y="4933397"/>
            <a:ext cx="648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3857064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Госдолг\Катя\artkl_14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8"/>
          <a:stretch/>
        </p:blipFill>
        <p:spPr bwMode="auto">
          <a:xfrm>
            <a:off x="2371580" y="692696"/>
            <a:ext cx="3076401" cy="2133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Полилиния 58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508105" y="4311579"/>
            <a:ext cx="648000" cy="56437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508104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08105" y="5948731"/>
            <a:ext cx="648000" cy="4674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1 153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5508105" y="4933396"/>
            <a:ext cx="648000" cy="43023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16663" y="5948732"/>
            <a:ext cx="612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6663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831734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11131" y="5451923"/>
            <a:ext cx="612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4311580"/>
            <a:ext cx="612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8411131" y="4933397"/>
            <a:ext cx="612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3857064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2050" y="2826085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826085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7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085" y="892280"/>
            <a:ext cx="6075847" cy="16561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устойчивого развития территорий Чувашской Республики посредством реализации документов территориального планирования;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ресурсосберегающих, экономически эффективных и экологически безопасных производств строительных материалов и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конструкций.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4390507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39990" y="2915309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844642"/>
              </p:ext>
            </p:extLst>
          </p:nvPr>
        </p:nvGraphicFramePr>
        <p:xfrm>
          <a:off x="94916" y="3265716"/>
          <a:ext cx="4089351" cy="2977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строительного комплекса и архитектуры»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96117" y="3242508"/>
            <a:ext cx="4802178" cy="39303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96117" y="4269642"/>
            <a:ext cx="2233930" cy="50474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Градостроительная деятельность в Чувашской Республике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84267" y="4946159"/>
            <a:ext cx="2240399" cy="4990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административных барьеров в строительстве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464063" y="4272485"/>
            <a:ext cx="715084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96117" y="3673366"/>
            <a:ext cx="2233933" cy="471447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8316417" y="3673366"/>
            <a:ext cx="698674" cy="461437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6588224" y="4272486"/>
            <a:ext cx="767739" cy="50190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464063" y="3689029"/>
            <a:ext cx="745736" cy="479846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588224" y="4941236"/>
            <a:ext cx="767739" cy="49407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Госдолг\Катя\img-1465367898-9156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0" r="8566"/>
          <a:stretch/>
        </p:blipFill>
        <p:spPr bwMode="auto">
          <a:xfrm>
            <a:off x="6327941" y="698700"/>
            <a:ext cx="2791891" cy="2043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6588224" y="3673366"/>
            <a:ext cx="767739" cy="4855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16417" y="4269641"/>
            <a:ext cx="681878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464063" y="4941237"/>
            <a:ext cx="715084" cy="49906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16418" y="4930567"/>
            <a:ext cx="681878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62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317450" y="1246395"/>
            <a:ext cx="3743281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529" y="2780928"/>
            <a:ext cx="5091544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индекса производства строительных материалов (к уровню прошлого года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8530" y="3258928"/>
            <a:ext cx="5091544" cy="4010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проведенных мероприятий, направленных на повышение качества архитектурной деятельности,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8528" y="4439552"/>
            <a:ext cx="5091546" cy="47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услуг по выдаче разрешения на строительство, предоставленных в электронном виде, в общем количестве предоставленных услуг,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139215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7248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строительного комплекса и архитектуры»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8528" y="5519671"/>
            <a:ext cx="5091547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объема выпуска продукции промышленности строительных материалов и индустриального домостроения, % к показателям 2016 года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8530" y="6023728"/>
            <a:ext cx="5091546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республиканского рынка строительными материалами собственного производства, % к показателям 2016 года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T:\Госдолг\Катя\administrativnij_kompleks_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92695"/>
            <a:ext cx="3049706" cy="2097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Скругленный прямоугольник 89"/>
          <p:cNvSpPr/>
          <p:nvPr/>
        </p:nvSpPr>
        <p:spPr>
          <a:xfrm>
            <a:off x="128529" y="4971990"/>
            <a:ext cx="5091546" cy="4782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износа основных фондов организаций отрасли, % к показателям 2016 года,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8528" y="3763484"/>
            <a:ext cx="5091546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проведения государственной экспертизы проектной документации объектов капстроительства и результатов инженерных изысканий для жилых объектов, дней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317450" y="2204864"/>
            <a:ext cx="666000" cy="51134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317450" y="2781939"/>
            <a:ext cx="666000" cy="422267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317450" y="3271701"/>
            <a:ext cx="666000" cy="401054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317450" y="4427274"/>
            <a:ext cx="666000" cy="4934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5317450" y="5526628"/>
            <a:ext cx="666000" cy="4254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5317450" y="6026549"/>
            <a:ext cx="666000" cy="44992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5317450" y="4990808"/>
            <a:ext cx="666000" cy="47161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317450" y="3756844"/>
            <a:ext cx="666000" cy="58069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31" name="Полилиния 130"/>
          <p:cNvSpPr/>
          <p:nvPr/>
        </p:nvSpPr>
        <p:spPr>
          <a:xfrm>
            <a:off x="6852936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852936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52936" y="2786855"/>
            <a:ext cx="666000" cy="412434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852936" y="3271534"/>
            <a:ext cx="666000" cy="401388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852936" y="4436237"/>
            <a:ext cx="666000" cy="475540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852936" y="6023729"/>
            <a:ext cx="666000" cy="4527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852936" y="4987910"/>
            <a:ext cx="666000" cy="47740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852937" y="3759161"/>
            <a:ext cx="666000" cy="57606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20679" y="6023728"/>
            <a:ext cx="666000" cy="45274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20679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20679" y="3268220"/>
            <a:ext cx="666000" cy="408016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20679" y="2781939"/>
            <a:ext cx="666000" cy="4222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20679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20679" y="4437055"/>
            <a:ext cx="666000" cy="473905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20679" y="4990808"/>
            <a:ext cx="666000" cy="47161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20680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085193" y="2204864"/>
            <a:ext cx="666000" cy="51134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6085193" y="2786855"/>
            <a:ext cx="666000" cy="412435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6085193" y="3268221"/>
            <a:ext cx="666000" cy="408015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6085193" y="4430588"/>
            <a:ext cx="666000" cy="4868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6085193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6085193" y="6033177"/>
            <a:ext cx="666000" cy="4433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085193" y="4990808"/>
            <a:ext cx="666000" cy="47161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6085194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88424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88424" y="3268220"/>
            <a:ext cx="666000" cy="408016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88424" y="2781939"/>
            <a:ext cx="666000" cy="4222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88424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88424" y="4437055"/>
            <a:ext cx="666000" cy="473905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88424" y="4990808"/>
            <a:ext cx="666000" cy="47161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88424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388424" y="6023728"/>
            <a:ext cx="666000" cy="45274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93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764704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01448" y="4941168"/>
            <a:ext cx="2226754" cy="1328023"/>
          </a:xfrm>
          <a:prstGeom prst="wedgeRoundRectCallout">
            <a:avLst>
              <a:gd name="adj1" fmla="val -88151"/>
              <a:gd name="adj2" fmla="val -262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надлежащем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3494025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455905"/>
              </p:ext>
            </p:extLst>
          </p:nvPr>
        </p:nvGraphicFramePr>
        <p:xfrm>
          <a:off x="107505" y="4131280"/>
          <a:ext cx="5616623" cy="2473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17"/>
                <a:gridCol w="928401"/>
                <a:gridCol w="928401"/>
                <a:gridCol w="915802"/>
                <a:gridCol w="915802"/>
              </a:tblGrid>
              <a:tr h="321390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высоким качеством управления региональными финансами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7199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  <a:p>
                      <a:pPr algn="ctr"/>
                      <a:endPara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646" y="3284984"/>
            <a:ext cx="2693556" cy="1328023"/>
          </a:xfrm>
          <a:prstGeom prst="wedgeRoundRectCallout">
            <a:avLst>
              <a:gd name="adj1" fmla="val -58699"/>
              <a:gd name="adj2" fmla="val -12908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2020 года Чувашская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заняла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место среди субъектов Российской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и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группе регионов с очень высоким уровнем открытости бюджетных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631863"/>
              </p:ext>
            </p:extLst>
          </p:nvPr>
        </p:nvGraphicFramePr>
        <p:xfrm>
          <a:off x="107504" y="1470407"/>
          <a:ext cx="5832650" cy="1886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2250"/>
                <a:gridCol w="657200"/>
                <a:gridCol w="1396550"/>
                <a:gridCol w="657200"/>
                <a:gridCol w="1150100"/>
                <a:gridCol w="739350"/>
              </a:tblGrid>
              <a:tr h="2025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</a:t>
                      </a:r>
                      <a:r>
                        <a:rPr lang="ru-RU" sz="1100" i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РФ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</a:t>
                      </a:r>
                      <a:r>
                        <a:rPr lang="ru-RU" sz="1100" i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РФ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Чукотский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автономный округ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Республика Дагестан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Республика Дагестан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C:\Users\i.smirnov\Documents\Бюджет для граждан\Фото\r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00" y="764704"/>
            <a:ext cx="275910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10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283968" y="2574920"/>
            <a:ext cx="4704660" cy="854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образовательных программ по повышению финансовой 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 в образовательный процесс,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просветительских мероприятий (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семинаров, лекций, мастер-классов,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деловых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игр, круглых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столов) в образовательных организациях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приглашением экспертов из кредитных и прочих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97705" y="5373216"/>
            <a:ext cx="4645024" cy="8128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319464" y="1176039"/>
            <a:ext cx="4645024" cy="8128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103948" y="3942290"/>
            <a:ext cx="4932548" cy="8128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</a:t>
            </a:r>
            <a:r>
              <a:rPr lang="en-US" dirty="0" smtClean="0">
                <a:solidFill>
                  <a:prstClr val="black"/>
                </a:solidFill>
              </a:rPr>
              <a:t>7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Picture 2" descr="http://fs01.cap.ru/www20/minfin/photo/2020/09/03/16a6c4a8-070e-488d-87bc-b3ec14b623b4/hd_hd_img_63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2" y="764704"/>
            <a:ext cx="2257585" cy="1505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30" name="Скругленный прямоугольник 29"/>
          <p:cNvSpPr/>
          <p:nvPr/>
        </p:nvSpPr>
        <p:spPr>
          <a:xfrm>
            <a:off x="259729" y="2126497"/>
            <a:ext cx="2440064" cy="1512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сентября 2020 г.</a:t>
            </a:r>
          </a:p>
          <a:p>
            <a:pPr algn="ctr">
              <a:lnSpc>
                <a:spcPct val="90000"/>
              </a:lnSpc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Подписано Соглашение </a:t>
            </a:r>
            <a:b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сотрудничестве по повышению финансовой грамотности населения Чувашской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между Минфином России, Банком России, Ассоциацией банков России и Правительством Чувашии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http://fs01.cap.ru/www20/gov/photo/2020/09/21/f0e9dee7-abee-4f17-bcf7-d0a831627c67/hd_dsc_058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4" r="15598"/>
          <a:stretch/>
        </p:blipFill>
        <p:spPr bwMode="auto">
          <a:xfrm>
            <a:off x="361521" y="3717033"/>
            <a:ext cx="2262021" cy="1509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31" name="Скругленный прямоугольник 30"/>
          <p:cNvSpPr/>
          <p:nvPr/>
        </p:nvSpPr>
        <p:spPr>
          <a:xfrm>
            <a:off x="259729" y="5144472"/>
            <a:ext cx="2440064" cy="15968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июля 2020 г.</a:t>
            </a:r>
          </a:p>
          <a:p>
            <a:pPr algn="ctr">
              <a:lnSpc>
                <a:spcPct val="90000"/>
              </a:lnSpc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Принята подпрограмма «Повышение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грамотности населения Чувашской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Республики» государственной программы «Управление общественными финансами </a:t>
            </a:r>
            <a:b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государственным долгом Чувашской Республики»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762960"/>
            <a:ext cx="45719" cy="605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123728" y="1176039"/>
            <a:ext cx="1944216" cy="5315027"/>
          </a:xfrm>
          <a:prstGeom prst="arc">
            <a:avLst>
              <a:gd name="adj1" fmla="val 16199999"/>
              <a:gd name="adj2" fmla="val 53912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0"/>
          <a:stretch/>
        </p:blipFill>
        <p:spPr>
          <a:xfrm>
            <a:off x="3039617" y="2371858"/>
            <a:ext cx="1460375" cy="118075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Рисунок 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641" y="3767619"/>
            <a:ext cx="1525797" cy="1245557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6" name="Прямоугольник 35"/>
          <p:cNvSpPr/>
          <p:nvPr/>
        </p:nvSpPr>
        <p:spPr>
          <a:xfrm>
            <a:off x="4608512" y="3933056"/>
            <a:ext cx="4572000" cy="8540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взрослого населения, в том числе людей пенсионного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возраста, в мероприятиях, предусматривающих углубление их знаний 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финансов, формирование принципов ответственного 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грамотного подхода к принятию финансовых решений, а также закрепление навыков противостояния мошенническим действиям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http://chrio.cap.ru/Content2020/photo/202003/05/Albom372168/dsc0886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2117" b="1"/>
          <a:stretch/>
        </p:blipFill>
        <p:spPr bwMode="auto">
          <a:xfrm>
            <a:off x="3059832" y="1041418"/>
            <a:ext cx="1435246" cy="109143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478046" y="1288269"/>
            <a:ext cx="4377922" cy="549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методистов,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педагогов, сотрудников центров социального обслуживания населения, центров занятости  и других организаций в области финансовой грамотности 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427984" y="5527248"/>
            <a:ext cx="4572000" cy="5493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системы эффективных и доступных информационных и образовательных ресурсов по повышению финансовой грамотности населения, поддержание их контента в актуальном состоянии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ÐÐ Ð¤ÐÐÐÐÐ¡ÐÐÐÐ ÐÐ ÐÐÐÐ¢ÐÐÐ¡Ð¢Ð - 19 Ð¤ÐµÐ²ÑÐ°Ð»Ñ 2019 - ÑÐºÐ¾Ð»ÑÐ½ÑÐ¹ ÑÐ°Ð¹Ñ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399"/>
          <a:stretch/>
        </p:blipFill>
        <p:spPr bwMode="auto">
          <a:xfrm>
            <a:off x="3019806" y="5199549"/>
            <a:ext cx="1584176" cy="116013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8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88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523220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595066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finance@cap.ru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56-52-00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61980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3161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558536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предусматривается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 конкурсной основе субсидий из республиканского бюджета Чувашской Республики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58327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48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89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5304690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56-52-00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,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56-52-12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srgbClr val="3333FF"/>
                </a:solidFill>
                <a:cs typeface="+mn-cs"/>
              </a:rPr>
              <a:t>http</a:t>
            </a:r>
            <a:r>
              <a:rPr lang="en-US" sz="1300" dirty="0">
                <a:solidFill>
                  <a:srgbClr val="3333FF"/>
                </a:solidFill>
                <a:cs typeface="+mn-cs"/>
              </a:rPr>
              <a:t>://minfin.cap.ru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cs typeface="+mn-cs"/>
              </a:rPr>
              <a:t>E-Mail</a:t>
            </a:r>
            <a:r>
              <a:rPr lang="en-US" sz="1300" dirty="0">
                <a:solidFill>
                  <a:prstClr val="black"/>
                </a:solidFill>
                <a:cs typeface="+mn-cs"/>
              </a:rPr>
              <a:t>: </a:t>
            </a:r>
            <a:r>
              <a:rPr lang="en-US" sz="1300" u="sng" dirty="0" smtClean="0">
                <a:solidFill>
                  <a:prstClr val="black"/>
                </a:solidFill>
              </a:rPr>
              <a:t>finmail@cap.ru</a:t>
            </a:r>
            <a:endParaRPr lang="ru-RU" sz="1300" u="sng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980728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534153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60848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1026" name="Picture 2" descr="C:\Users\i.smirnov\Pictures\facebook_butt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949280"/>
            <a:ext cx="1410754" cy="35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56717" y="5998246"/>
            <a:ext cx="336789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300" dirty="0" smtClean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www.facebook.com/minfinchuvashii</a:t>
            </a:r>
            <a:endParaRPr lang="ru-RU" sz="1300" dirty="0" smtClean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700808"/>
            <a:ext cx="7792084" cy="360949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М.Г. Ноздряков –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 Кабинета Министров Чувашской Республики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министр финансов Чувашской Республики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О.В. Метелева – 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П.В. Иванов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второй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en-US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Г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.В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И.Н. Смирнов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 Т.К. Щербаткина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последняя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13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85451" y="5517232"/>
            <a:ext cx="405510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https://www.instagram.com/minfin_chuvashii/</a:t>
            </a:r>
            <a:endParaRPr lang="ru-RU" sz="1300" dirty="0" smtClean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T:\Сектор финансирования\2000px-Instagram_logo_2016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932" y="5445224"/>
            <a:ext cx="390172" cy="39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51817" y="6417796"/>
            <a:ext cx="2228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https://vk.com/id516657844</a:t>
            </a:r>
            <a:endParaRPr lang="ru-RU" sz="1300" dirty="0">
              <a:solidFill>
                <a:srgbClr val="3333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24884" r="25426" b="21090"/>
          <a:stretch/>
        </p:blipFill>
        <p:spPr bwMode="auto">
          <a:xfrm>
            <a:off x="4548525" y="6350246"/>
            <a:ext cx="383515" cy="4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51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15896</TotalTime>
  <Words>14006</Words>
  <Application>Microsoft Office PowerPoint</Application>
  <PresentationFormat>Экран (4:3)</PresentationFormat>
  <Paragraphs>4043</Paragraphs>
  <Slides>89</Slides>
  <Notes>67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89</vt:i4>
      </vt:variant>
    </vt:vector>
  </HeadingPairs>
  <TitlesOfParts>
    <vt:vector size="90" baseType="lpstr">
      <vt:lpstr>Воздушный поток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3514</cp:revision>
  <cp:lastPrinted>2020-11-13T06:58:19Z</cp:lastPrinted>
  <dcterms:created xsi:type="dcterms:W3CDTF">2011-09-23T06:24:52Z</dcterms:created>
  <dcterms:modified xsi:type="dcterms:W3CDTF">2021-10-25T13:01:43Z</dcterms:modified>
</cp:coreProperties>
</file>