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5.xml" ContentType="application/vnd.openxmlformats-officedocument.presentationml.notesSlide+xml"/>
  <Override PartName="/ppt/charts/chart11.xml" ContentType="application/vnd.openxmlformats-officedocument.drawingml.chart+xml"/>
  <Override PartName="/ppt/drawings/drawing3.xml" ContentType="application/vnd.openxmlformats-officedocument.drawingml.chartshapes+xml"/>
  <Override PartName="/ppt/charts/chart12.xml" ContentType="application/vnd.openxmlformats-officedocument.drawingml.chart+xml"/>
  <Override PartName="/ppt/drawings/drawing4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drawings/drawing5.xml" ContentType="application/vnd.openxmlformats-officedocument.drawingml.chartshape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notesSlides/notesSlide19.xml" ContentType="application/vnd.openxmlformats-officedocument.presentationml.notesSlide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notesSlides/notesSlide20.xml" ContentType="application/vnd.openxmlformats-officedocument.presentationml.notesSlide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notesSlides/notesSlide21.xml" ContentType="application/vnd.openxmlformats-officedocument.presentationml.notesSlide+xml"/>
  <Override PartName="/ppt/charts/chart24.xml" ContentType="application/vnd.openxmlformats-officedocument.drawingml.chart+xml"/>
  <Override PartName="/ppt/drawings/drawing6.xml" ContentType="application/vnd.openxmlformats-officedocument.drawingml.chartshapes+xml"/>
  <Override PartName="/ppt/charts/chart25.xml" ContentType="application/vnd.openxmlformats-officedocument.drawingml.chart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drawings/drawing7.xml" ContentType="application/vnd.openxmlformats-officedocument.drawingml.chartshapes+xml"/>
  <Override PartName="/ppt/notesSlides/notesSlide25.xml" ContentType="application/vnd.openxmlformats-officedocument.presentationml.notesSlide+xml"/>
  <Override PartName="/ppt/charts/chart29.xml" ContentType="application/vnd.openxmlformats-officedocument.drawingml.chart+xml"/>
  <Override PartName="/ppt/drawings/drawing8.xml" ContentType="application/vnd.openxmlformats-officedocument.drawingml.chartshapes+xml"/>
  <Override PartName="/ppt/notesSlides/notesSlide26.xml" ContentType="application/vnd.openxmlformats-officedocument.presentationml.notesSlide+xml"/>
  <Override PartName="/ppt/charts/chart30.xml" ContentType="application/vnd.openxmlformats-officedocument.drawingml.chart+xml"/>
  <Override PartName="/ppt/notesSlides/notesSlide27.xml" ContentType="application/vnd.openxmlformats-officedocument.presentationml.notesSlide+xml"/>
  <Override PartName="/ppt/charts/chart31.xml" ContentType="application/vnd.openxmlformats-officedocument.drawingml.chart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32.xml" ContentType="application/vnd.openxmlformats-officedocument.drawingml.chart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33.xml" ContentType="application/vnd.openxmlformats-officedocument.drawingml.chart+xml"/>
  <Override PartName="/ppt/notesSlides/notesSlide32.xml" ContentType="application/vnd.openxmlformats-officedocument.presentationml.notesSlide+xml"/>
  <Override PartName="/ppt/charts/chart34.xml" ContentType="application/vnd.openxmlformats-officedocument.drawingml.chart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35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36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37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38.xml" ContentType="application/vnd.openxmlformats-officedocument.drawingml.chart+xml"/>
  <Override PartName="/ppt/notesSlides/notesSlide41.xml" ContentType="application/vnd.openxmlformats-officedocument.presentationml.notesSlide+xml"/>
  <Override PartName="/ppt/charts/chart39.xml" ContentType="application/vnd.openxmlformats-officedocument.drawingml.chart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40.xml" ContentType="application/vnd.openxmlformats-officedocument.drawingml.chart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rts/chart41.xml" ContentType="application/vnd.openxmlformats-officedocument.drawingml.chart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42.xml" ContentType="application/vnd.openxmlformats-officedocument.drawingml.chart+xml"/>
  <Override PartName="/ppt/drawings/drawing9.xml" ContentType="application/vnd.openxmlformats-officedocument.drawingml.chartshape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45.xml" ContentType="application/vnd.openxmlformats-officedocument.drawingml.chart+xml"/>
  <Override PartName="/ppt/notesSlides/notesSlide52.xml" ContentType="application/vnd.openxmlformats-officedocument.presentationml.notesSlide+xml"/>
  <Override PartName="/ppt/charts/chart46.xml" ContentType="application/vnd.openxmlformats-officedocument.drawingml.chart+xml"/>
  <Override PartName="/ppt/notesSlides/notesSlide53.xml" ContentType="application/vnd.openxmlformats-officedocument.presentationml.notesSlide+xml"/>
  <Override PartName="/ppt/charts/chart47.xml" ContentType="application/vnd.openxmlformats-officedocument.drawingml.chart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48.xml" ContentType="application/vnd.openxmlformats-officedocument.drawingml.chart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rts/chart49.xml" ContentType="application/vnd.openxmlformats-officedocument.drawingml.chart+xml"/>
  <Override PartName="/ppt/notesSlides/notesSlide58.xml" ContentType="application/vnd.openxmlformats-officedocument.presentationml.notesSlide+xml"/>
  <Override PartName="/ppt/charts/chart50.xml" ContentType="application/vnd.openxmlformats-officedocument.drawingml.chart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charts/chart51.xml" ContentType="application/vnd.openxmlformats-officedocument.drawingml.chart+xml"/>
  <Override PartName="/ppt/charts/chart52.xml" ContentType="application/vnd.openxmlformats-officedocument.drawingml.chart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91"/>
  </p:notesMasterIdLst>
  <p:handoutMasterIdLst>
    <p:handoutMasterId r:id="rId92"/>
  </p:handoutMasterIdLst>
  <p:sldIdLst>
    <p:sldId id="611" r:id="rId2"/>
    <p:sldId id="1180" r:id="rId3"/>
    <p:sldId id="437" r:id="rId4"/>
    <p:sldId id="438" r:id="rId5"/>
    <p:sldId id="649" r:id="rId6"/>
    <p:sldId id="442" r:id="rId7"/>
    <p:sldId id="397" r:id="rId8"/>
    <p:sldId id="396" r:id="rId9"/>
    <p:sldId id="1210" r:id="rId10"/>
    <p:sldId id="1211" r:id="rId11"/>
    <p:sldId id="1212" r:id="rId12"/>
    <p:sldId id="1213" r:id="rId13"/>
    <p:sldId id="1214" r:id="rId14"/>
    <p:sldId id="1215" r:id="rId15"/>
    <p:sldId id="1216" r:id="rId16"/>
    <p:sldId id="1224" r:id="rId17"/>
    <p:sldId id="1225" r:id="rId18"/>
    <p:sldId id="1184" r:id="rId19"/>
    <p:sldId id="1185" r:id="rId20"/>
    <p:sldId id="1186" r:id="rId21"/>
    <p:sldId id="1187" r:id="rId22"/>
    <p:sldId id="1188" r:id="rId23"/>
    <p:sldId id="1189" r:id="rId24"/>
    <p:sldId id="1217" r:id="rId25"/>
    <p:sldId id="1218" r:id="rId26"/>
    <p:sldId id="1219" r:id="rId27"/>
    <p:sldId id="1220" r:id="rId28"/>
    <p:sldId id="1241" r:id="rId29"/>
    <p:sldId id="1242" r:id="rId30"/>
    <p:sldId id="1243" r:id="rId31"/>
    <p:sldId id="1227" r:id="rId32"/>
    <p:sldId id="1226" r:id="rId33"/>
    <p:sldId id="1228" r:id="rId34"/>
    <p:sldId id="1229" r:id="rId35"/>
    <p:sldId id="1230" r:id="rId36"/>
    <p:sldId id="1260" r:id="rId37"/>
    <p:sldId id="1261" r:id="rId38"/>
    <p:sldId id="1262" r:id="rId39"/>
    <p:sldId id="1221" r:id="rId40"/>
    <p:sldId id="1222" r:id="rId41"/>
    <p:sldId id="1223" r:id="rId42"/>
    <p:sldId id="1244" r:id="rId43"/>
    <p:sldId id="1245" r:id="rId44"/>
    <p:sldId id="1246" r:id="rId45"/>
    <p:sldId id="1247" r:id="rId46"/>
    <p:sldId id="1248" r:id="rId47"/>
    <p:sldId id="1249" r:id="rId48"/>
    <p:sldId id="1250" r:id="rId49"/>
    <p:sldId id="1251" r:id="rId50"/>
    <p:sldId id="1252" r:id="rId51"/>
    <p:sldId id="1253" r:id="rId52"/>
    <p:sldId id="1254" r:id="rId53"/>
    <p:sldId id="1255" r:id="rId54"/>
    <p:sldId id="1256" r:id="rId55"/>
    <p:sldId id="1257" r:id="rId56"/>
    <p:sldId id="1258" r:id="rId57"/>
    <p:sldId id="1259" r:id="rId58"/>
    <p:sldId id="1190" r:id="rId59"/>
    <p:sldId id="1191" r:id="rId60"/>
    <p:sldId id="1192" r:id="rId61"/>
    <p:sldId id="1193" r:id="rId62"/>
    <p:sldId id="1204" r:id="rId63"/>
    <p:sldId id="1205" r:id="rId64"/>
    <p:sldId id="1206" r:id="rId65"/>
    <p:sldId id="1207" r:id="rId66"/>
    <p:sldId id="1239" r:id="rId67"/>
    <p:sldId id="1240" r:id="rId68"/>
    <p:sldId id="1194" r:id="rId69"/>
    <p:sldId id="1195" r:id="rId70"/>
    <p:sldId id="1196" r:id="rId71"/>
    <p:sldId id="1197" r:id="rId72"/>
    <p:sldId id="1198" r:id="rId73"/>
    <p:sldId id="1199" r:id="rId74"/>
    <p:sldId id="1200" r:id="rId75"/>
    <p:sldId id="1201" r:id="rId76"/>
    <p:sldId id="1202" r:id="rId77"/>
    <p:sldId id="1203" r:id="rId78"/>
    <p:sldId id="1231" r:id="rId79"/>
    <p:sldId id="1232" r:id="rId80"/>
    <p:sldId id="1233" r:id="rId81"/>
    <p:sldId id="1234" r:id="rId82"/>
    <p:sldId id="1235" r:id="rId83"/>
    <p:sldId id="1236" r:id="rId84"/>
    <p:sldId id="1237" r:id="rId85"/>
    <p:sldId id="1238" r:id="rId86"/>
    <p:sldId id="1181" r:id="rId87"/>
    <p:sldId id="1162" r:id="rId88"/>
    <p:sldId id="1182" r:id="rId89"/>
    <p:sldId id="1183" r:id="rId90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970262E-9062-49A0-ABFF-45BF8EA6919B}">
          <p14:sldIdLst>
            <p14:sldId id="611"/>
            <p14:sldId id="1180"/>
            <p14:sldId id="437"/>
            <p14:sldId id="438"/>
            <p14:sldId id="649"/>
            <p14:sldId id="442"/>
            <p14:sldId id="397"/>
            <p14:sldId id="396"/>
            <p14:sldId id="1210"/>
            <p14:sldId id="1211"/>
            <p14:sldId id="1212"/>
            <p14:sldId id="1213"/>
            <p14:sldId id="1214"/>
            <p14:sldId id="1215"/>
            <p14:sldId id="1216"/>
            <p14:sldId id="1224"/>
            <p14:sldId id="1225"/>
            <p14:sldId id="1184"/>
            <p14:sldId id="1185"/>
            <p14:sldId id="1186"/>
            <p14:sldId id="1187"/>
            <p14:sldId id="1188"/>
            <p14:sldId id="1189"/>
            <p14:sldId id="1217"/>
            <p14:sldId id="1218"/>
            <p14:sldId id="1219"/>
            <p14:sldId id="1220"/>
            <p14:sldId id="1241"/>
            <p14:sldId id="1242"/>
            <p14:sldId id="1243"/>
            <p14:sldId id="1227"/>
            <p14:sldId id="1226"/>
            <p14:sldId id="1228"/>
            <p14:sldId id="1229"/>
            <p14:sldId id="1230"/>
            <p14:sldId id="1260"/>
            <p14:sldId id="1261"/>
            <p14:sldId id="1262"/>
            <p14:sldId id="1221"/>
            <p14:sldId id="1222"/>
            <p14:sldId id="1223"/>
            <p14:sldId id="1244"/>
            <p14:sldId id="1245"/>
            <p14:sldId id="1246"/>
            <p14:sldId id="1247"/>
            <p14:sldId id="1248"/>
            <p14:sldId id="1249"/>
            <p14:sldId id="1250"/>
            <p14:sldId id="1251"/>
            <p14:sldId id="1252"/>
            <p14:sldId id="1253"/>
            <p14:sldId id="1254"/>
            <p14:sldId id="1255"/>
            <p14:sldId id="1256"/>
            <p14:sldId id="1257"/>
            <p14:sldId id="1258"/>
            <p14:sldId id="1259"/>
            <p14:sldId id="1190"/>
            <p14:sldId id="1191"/>
            <p14:sldId id="1192"/>
            <p14:sldId id="1193"/>
            <p14:sldId id="1204"/>
            <p14:sldId id="1205"/>
            <p14:sldId id="1206"/>
            <p14:sldId id="1207"/>
            <p14:sldId id="1239"/>
            <p14:sldId id="1240"/>
            <p14:sldId id="1194"/>
            <p14:sldId id="1195"/>
            <p14:sldId id="1196"/>
            <p14:sldId id="1197"/>
            <p14:sldId id="1198"/>
            <p14:sldId id="1199"/>
            <p14:sldId id="1200"/>
            <p14:sldId id="1201"/>
            <p14:sldId id="1202"/>
            <p14:sldId id="1203"/>
            <p14:sldId id="1231"/>
            <p14:sldId id="1232"/>
            <p14:sldId id="1233"/>
            <p14:sldId id="1234"/>
            <p14:sldId id="1235"/>
            <p14:sldId id="1236"/>
            <p14:sldId id="1237"/>
            <p14:sldId id="1238"/>
            <p14:sldId id="1181"/>
            <p14:sldId id="1162"/>
            <p14:sldId id="1182"/>
            <p14:sldId id="1183"/>
          </p14:sldIdLst>
        </p14:section>
        <p14:section name="Раздел без заголовка" id="{60EB5735-7ACC-4E21-98EB-55B00BEF246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E0"/>
    <a:srgbClr val="D5F6C0"/>
    <a:srgbClr val="BEF397"/>
    <a:srgbClr val="DEF6E3"/>
    <a:srgbClr val="BBEEC5"/>
    <a:srgbClr val="8DE7A0"/>
    <a:srgbClr val="E7E1F0"/>
    <a:srgbClr val="CFC0E2"/>
    <a:srgbClr val="B196D2"/>
    <a:srgbClr val="E9F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579" autoAdjust="0"/>
    <p:restoredTop sz="96390" autoAdjust="0"/>
  </p:normalViewPr>
  <p:slideViewPr>
    <p:cSldViewPr>
      <p:cViewPr>
        <p:scale>
          <a:sx n="75" d="100"/>
          <a:sy n="75" d="100"/>
        </p:scale>
        <p:origin x="-1096" y="-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8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9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10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6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Microsoft_Excel_Worksheet21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25.xlsx"/></Relationships>
</file>

<file path=ppt/charts/_rels/chart2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39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3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&#1074;%20Microsoft%20PowerPoint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4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5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370507069049804"/>
          <c:y val="0"/>
          <c:w val="0.70511167479991865"/>
          <c:h val="0.92817018945627527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55520"/>
        <c:axId val="114882176"/>
      </c:barChart>
      <c:catAx>
        <c:axId val="1333555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114882176"/>
        <c:crosses val="autoZero"/>
        <c:auto val="1"/>
        <c:lblAlgn val="ctr"/>
        <c:lblOffset val="100"/>
        <c:noMultiLvlLbl val="0"/>
      </c:catAx>
      <c:valAx>
        <c:axId val="114882176"/>
        <c:scaling>
          <c:orientation val="minMax"/>
          <c:min val="0"/>
        </c:scaling>
        <c:delete val="0"/>
        <c:axPos val="b"/>
        <c:numFmt formatCode="#,##0" sourceLinked="1"/>
        <c:majorTickMark val="out"/>
        <c:minorTickMark val="none"/>
        <c:tickLblPos val="nextTo"/>
        <c:crossAx val="1333555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Лист5!$B$8</c:f>
              <c:strCache>
                <c:ptCount val="1"/>
                <c:pt idx="0">
                  <c:v>алкоголь</c:v>
                </c:pt>
              </c:strCache>
            </c:strRef>
          </c:tx>
          <c:spPr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04158865133E-2"/>
                  <c:y val="-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882554037592144E-2"/>
                  <c:y val="1.5076116582303633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411531191488391E-3"/>
                  <c:y val="1.507611658230372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5735255198581398E-2"/>
                  <c:y val="2.010148877640505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2588204158865119E-2"/>
                  <c:y val="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Лист5!$C$8:$G$8</c:f>
              <c:numCache>
                <c:formatCode>#,##0</c:formatCode>
                <c:ptCount val="5"/>
                <c:pt idx="0">
                  <c:v>827</c:v>
                </c:pt>
                <c:pt idx="1">
                  <c:v>1008</c:v>
                </c:pt>
                <c:pt idx="2">
                  <c:v>1179</c:v>
                </c:pt>
                <c:pt idx="3">
                  <c:v>1367</c:v>
                </c:pt>
                <c:pt idx="4">
                  <c:v>1422</c:v>
                </c:pt>
              </c:numCache>
            </c:numRef>
          </c:val>
        </c:ser>
        <c:ser>
          <c:idx val="1"/>
          <c:order val="1"/>
          <c:tx>
            <c:strRef>
              <c:f>Лист5!$B$9</c:f>
              <c:strCache>
                <c:ptCount val="1"/>
                <c:pt idx="0">
                  <c:v>пиво 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-1.2588204158865119E-2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882554037592144E-2"/>
                  <c:y val="-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4411531191488391E-3"/>
                  <c:y val="-2.512686097050621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735255198581398E-2"/>
                  <c:y val="-6.53302342219141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5735255198581398E-2"/>
                  <c:y val="-5.527948983371162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Лист5!$C$9:$G$9</c:f>
              <c:numCache>
                <c:formatCode>#,##0</c:formatCode>
                <c:ptCount val="5"/>
                <c:pt idx="0">
                  <c:v>1134</c:v>
                </c:pt>
                <c:pt idx="1">
                  <c:v>1094</c:v>
                </c:pt>
                <c:pt idx="2">
                  <c:v>1164</c:v>
                </c:pt>
                <c:pt idx="3">
                  <c:v>1176</c:v>
                </c:pt>
                <c:pt idx="4">
                  <c:v>1234</c:v>
                </c:pt>
              </c:numCache>
            </c:numRef>
          </c:val>
        </c:ser>
        <c:ser>
          <c:idx val="2"/>
          <c:order val="2"/>
          <c:tx>
            <c:strRef>
              <c:f>Лист5!$B$10</c:f>
              <c:strCache>
                <c:ptCount val="1"/>
                <c:pt idx="0">
                  <c:v>нефтепродукты</c:v>
                </c:pt>
              </c:strCache>
            </c:strRef>
          </c:tx>
          <c:spPr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chemeClr val="tx1">
                    <a:lumMod val="65000"/>
                    <a:lumOff val="35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>
                <c:manualLayout>
                  <c:x val="3.1470510397162798E-3"/>
                  <c:y val="1.005074438820248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9.4411531191488391E-3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2941020794325016E-3"/>
                  <c:y val="5.025372194101242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"/>
                  <c:y val="2.010148877640496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Лист5!$C$7:$G$7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Лист5!$C$10:$G$10</c:f>
              <c:numCache>
                <c:formatCode>#,##0</c:formatCode>
                <c:ptCount val="5"/>
                <c:pt idx="0">
                  <c:v>2424</c:v>
                </c:pt>
                <c:pt idx="1">
                  <c:v>3005</c:v>
                </c:pt>
                <c:pt idx="2">
                  <c:v>3599</c:v>
                </c:pt>
                <c:pt idx="3">
                  <c:v>3635</c:v>
                </c:pt>
                <c:pt idx="4">
                  <c:v>3793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600128"/>
        <c:axId val="123599616"/>
      </c:barChart>
      <c:catAx>
        <c:axId val="47600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3599616"/>
        <c:crosses val="autoZero"/>
        <c:auto val="1"/>
        <c:lblAlgn val="ctr"/>
        <c:lblOffset val="100"/>
        <c:noMultiLvlLbl val="0"/>
      </c:catAx>
      <c:valAx>
        <c:axId val="123599616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47600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550807280541506"/>
          <c:y val="0.13250114245857084"/>
          <c:w val="0.26246256991657091"/>
          <c:h val="0.41426690237390867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4877628456108004E-2"/>
          <c:y val="0.15096743786144304"/>
          <c:w val="0.86740056898377582"/>
          <c:h val="0.5527565155669031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Объем собственных доходов Чувашской Республики, млн. рублей </c:v>
                </c:pt>
              </c:strCache>
            </c:strRef>
          </c:tx>
          <c:spPr>
            <a:solidFill>
              <a:srgbClr val="6699FF"/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33128.3753</c:v>
                </c:pt>
                <c:pt idx="1">
                  <c:v>34500.188978819999</c:v>
                </c:pt>
                <c:pt idx="2">
                  <c:v>37876.9</c:v>
                </c:pt>
                <c:pt idx="3">
                  <c:v>39217.300000000003</c:v>
                </c:pt>
                <c:pt idx="4">
                  <c:v>39398.674500000001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542080"/>
        <c:axId val="61768256"/>
      </c:barChart>
      <c:lineChart>
        <c:grouping val="standard"/>
        <c:varyColors val="0"/>
        <c:ser>
          <c:idx val="2"/>
          <c:order val="1"/>
          <c:tx>
            <c:strRef>
              <c:f>Лист1!$C$1</c:f>
              <c:strCache>
                <c:ptCount val="1"/>
                <c:pt idx="0">
                  <c:v>Собственные доходы на 1 жителя, тыс. рублей</c:v>
                </c:pt>
              </c:strCache>
            </c:strRef>
          </c:tx>
          <c:spPr>
            <a:ln w="25394">
              <a:solidFill>
                <a:srgbClr val="CC99FF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48"/>
            <c:spPr>
              <a:solidFill>
                <a:srgbClr val="EC9CC4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</c:marker>
          <c:dLbls>
            <c:dLbl>
              <c:idx val="0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/>
              <c:txPr>
                <a:bodyPr/>
                <a:lstStyle/>
                <a:p>
                  <a:pPr>
                    <a:defRPr sz="1100"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</c:strCache>
            </c:strRef>
          </c:cat>
          <c:val>
            <c:numRef>
              <c:f>Лист1!$C$2:$C$6</c:f>
              <c:numCache>
                <c:formatCode>0.00</c:formatCode>
                <c:ptCount val="5"/>
                <c:pt idx="0">
                  <c:v>26.805061331822962</c:v>
                </c:pt>
                <c:pt idx="1">
                  <c:v>28.023872129656407</c:v>
                </c:pt>
                <c:pt idx="2">
                  <c:v>30.960356383848289</c:v>
                </c:pt>
                <c:pt idx="3">
                  <c:v>32.203399573000496</c:v>
                </c:pt>
                <c:pt idx="4">
                  <c:v>32.617496895438364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/>
        <c:marker val="1"/>
        <c:smooth val="0"/>
        <c:axId val="178543104"/>
        <c:axId val="61768832"/>
      </c:lineChart>
      <c:catAx>
        <c:axId val="178542080"/>
        <c:scaling>
          <c:orientation val="minMax"/>
        </c:scaling>
        <c:delete val="0"/>
        <c:axPos val="b"/>
        <c:numFmt formatCode="dd/mm/yyyy" sourceLinked="0"/>
        <c:majorTickMark val="out"/>
        <c:minorTickMark val="none"/>
        <c:tickLblPos val="nextTo"/>
        <c:txPr>
          <a:bodyPr/>
          <a:lstStyle/>
          <a:p>
            <a:pPr>
              <a:defRPr sz="105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768256"/>
        <c:crosses val="autoZero"/>
        <c:auto val="1"/>
        <c:lblAlgn val="ctr"/>
        <c:lblOffset val="100"/>
        <c:noMultiLvlLbl val="1"/>
      </c:catAx>
      <c:valAx>
        <c:axId val="61768256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none"/>
        <c:minorTickMark val="none"/>
        <c:tickLblPos val="none"/>
        <c:txPr>
          <a:bodyPr/>
          <a:lstStyle/>
          <a:p>
            <a:pPr>
              <a:defRPr sz="1200" b="1"/>
            </a:pPr>
            <a:endParaRPr lang="ru-RU"/>
          </a:p>
        </c:txPr>
        <c:crossAx val="178542080"/>
        <c:crosses val="autoZero"/>
        <c:crossBetween val="between"/>
      </c:valAx>
      <c:valAx>
        <c:axId val="61768832"/>
        <c:scaling>
          <c:orientation val="minMax"/>
          <c:max val="45"/>
        </c:scaling>
        <c:delete val="0"/>
        <c:axPos val="r"/>
        <c:numFmt formatCode="0.00" sourceLinked="1"/>
        <c:majorTickMark val="none"/>
        <c:minorTickMark val="none"/>
        <c:tickLblPos val="none"/>
        <c:spPr>
          <a:noFill/>
          <a:ln>
            <a:noFill/>
          </a:ln>
        </c:spPr>
        <c:crossAx val="178543104"/>
        <c:crosses val="max"/>
        <c:crossBetween val="between"/>
      </c:valAx>
      <c:catAx>
        <c:axId val="17854310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768832"/>
        <c:crosses val="autoZero"/>
        <c:auto val="1"/>
        <c:lblAlgn val="ctr"/>
        <c:lblOffset val="100"/>
        <c:noMultiLvlLbl val="0"/>
      </c:catAx>
      <c:spPr>
        <a:noFill/>
        <a:ln w="25394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3.1894831521821293E-2"/>
          <c:y val="0.79955938055493847"/>
          <c:w val="0.90331164924085749"/>
          <c:h val="0.15359252617764693"/>
        </c:manualLayout>
      </c:layout>
      <c:overlay val="0"/>
      <c:txPr>
        <a:bodyPr/>
        <a:lstStyle/>
        <a:p>
          <a:pPr>
            <a:defRPr sz="1100" b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>
          <a:latin typeface="Arial Cyr" pitchFamily="34" charset="0"/>
          <a:cs typeface="Arial Cyr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58481349622176071"/>
          <c:y val="2.882904447488541E-2"/>
          <c:w val="0.36949216636862003"/>
          <c:h val="0.894261824972863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3BCB27">
                    <a:shade val="30000"/>
                    <a:satMod val="115000"/>
                  </a:srgbClr>
                </a:gs>
                <a:gs pos="13000">
                  <a:srgbClr val="3BCB27">
                    <a:shade val="67500"/>
                    <a:satMod val="115000"/>
                  </a:srgbClr>
                </a:gs>
                <a:gs pos="100000">
                  <a:srgbClr val="3BCB27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9"/>
            <c:invertIfNegative val="0"/>
            <c:bubble3D val="0"/>
            <c:spPr>
              <a:gradFill flip="none" rotWithShape="1">
                <a:gsLst>
                  <a:gs pos="0">
                    <a:srgbClr val="F2ED13"/>
                  </a:gs>
                  <a:gs pos="21000">
                    <a:srgbClr val="FFFF00"/>
                  </a:gs>
                  <a:gs pos="100000">
                    <a:srgbClr val="F2F80C"/>
                  </a:gs>
                </a:gsLst>
                <a:lin ang="5400000" scaled="1"/>
                <a:tileRect/>
              </a:gradFill>
            </c:spPr>
          </c:dPt>
          <c:dPt>
            <c:idx val="10"/>
            <c:invertIfNegative val="0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85,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86,</a:t>
                    </a:r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8</a:t>
                    </a:r>
                    <a:r>
                      <a:rPr lang="ru-RU" smtClean="0"/>
                      <a:t>7,0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87,</a:t>
                    </a:r>
                    <a:r>
                      <a:rPr lang="ru-RU" smtClean="0"/>
                      <a:t>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1,0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97,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98,</a:t>
                    </a:r>
                    <a:r>
                      <a:rPr lang="ru-RU" smtClean="0"/>
                      <a:t>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99,</a:t>
                    </a:r>
                    <a:r>
                      <a:rPr lang="ru-RU" smtClean="0"/>
                      <a:t>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100,</a:t>
                    </a:r>
                    <a:r>
                      <a:rPr lang="ru-RU" smtClean="0"/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101,</a:t>
                    </a:r>
                    <a:r>
                      <a:rPr lang="ru-RU" smtClean="0"/>
                      <a:t>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101,</a:t>
                    </a:r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104,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105,</a:t>
                    </a:r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9</a:t>
                    </a:r>
                    <a:r>
                      <a:rPr lang="ru-RU" smtClean="0"/>
                      <a:t>3,0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ru-RU" dirty="0" smtClean="0"/>
                      <a:t>8,2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Лист1!$A$9:$A$24</c:f>
              <c:strCache>
                <c:ptCount val="16"/>
                <c:pt idx="0">
                  <c:v>Республика Татарстан</c:v>
                </c:pt>
                <c:pt idx="1">
                  <c:v>Пермский край</c:v>
                </c:pt>
                <c:pt idx="2">
                  <c:v>Удмуртская Республика</c:v>
                </c:pt>
                <c:pt idx="3">
                  <c:v>Республика Башкортостан</c:v>
                </c:pt>
                <c:pt idx="4">
                  <c:v>Оренбургская область</c:v>
                </c:pt>
                <c:pt idx="5">
                  <c:v>Самарская область</c:v>
                </c:pt>
                <c:pt idx="6">
                  <c:v>Кировская область</c:v>
                </c:pt>
                <c:pt idx="7">
                  <c:v>Саратовская область</c:v>
                </c:pt>
                <c:pt idx="8">
                  <c:v>Нижегородская область</c:v>
                </c:pt>
                <c:pt idx="9">
                  <c:v>Чувашская Республика</c:v>
                </c:pt>
                <c:pt idx="10">
                  <c:v>Республика Марий Эл</c:v>
                </c:pt>
                <c:pt idx="11">
                  <c:v>Ульяновская область</c:v>
                </c:pt>
                <c:pt idx="12">
                  <c:v>Республика Мордовия</c:v>
                </c:pt>
                <c:pt idx="13">
                  <c:v>Пензенская область</c:v>
                </c:pt>
                <c:pt idx="14">
                  <c:v>ПФО</c:v>
                </c:pt>
                <c:pt idx="15">
                  <c:v>Россия</c:v>
                </c:pt>
              </c:strCache>
            </c:strRef>
          </c:cat>
          <c:val>
            <c:numRef>
              <c:f>Лист1!$B$9:$B$24</c:f>
              <c:numCache>
                <c:formatCode>0.0</c:formatCode>
                <c:ptCount val="16"/>
                <c:pt idx="0">
                  <c:v>85.3</c:v>
                </c:pt>
                <c:pt idx="1">
                  <c:v>86</c:v>
                </c:pt>
                <c:pt idx="2">
                  <c:v>86.8</c:v>
                </c:pt>
                <c:pt idx="3">
                  <c:v>87.6</c:v>
                </c:pt>
                <c:pt idx="4">
                  <c:v>90.8</c:v>
                </c:pt>
                <c:pt idx="5">
                  <c:v>97.6</c:v>
                </c:pt>
                <c:pt idx="6">
                  <c:v>98.4</c:v>
                </c:pt>
                <c:pt idx="7">
                  <c:v>99.6</c:v>
                </c:pt>
                <c:pt idx="8">
                  <c:v>100</c:v>
                </c:pt>
                <c:pt idx="9">
                  <c:v>100.5</c:v>
                </c:pt>
                <c:pt idx="10">
                  <c:v>101</c:v>
                </c:pt>
                <c:pt idx="11">
                  <c:v>101.3</c:v>
                </c:pt>
                <c:pt idx="12">
                  <c:v>104</c:v>
                </c:pt>
                <c:pt idx="13">
                  <c:v>105</c:v>
                </c:pt>
                <c:pt idx="14">
                  <c:v>92.8</c:v>
                </c:pt>
                <c:pt idx="15">
                  <c:v>97.9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843648"/>
        <c:axId val="61771136"/>
      </c:barChart>
      <c:catAx>
        <c:axId val="1788436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ET" pitchFamily="2" charset="0"/>
                <a:cs typeface="Arial" panose="020B0604020202020204" pitchFamily="34" charset="0"/>
              </a:defRPr>
            </a:pPr>
            <a:endParaRPr lang="ru-RU"/>
          </a:p>
        </c:txPr>
        <c:crossAx val="61771136"/>
        <c:crosses val="autoZero"/>
        <c:auto val="1"/>
        <c:lblAlgn val="ctr"/>
        <c:lblOffset val="100"/>
        <c:noMultiLvlLbl val="0"/>
      </c:catAx>
      <c:valAx>
        <c:axId val="61771136"/>
        <c:scaling>
          <c:orientation val="minMax"/>
        </c:scaling>
        <c:delete val="0"/>
        <c:axPos val="b"/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78843648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960851724520351E-2"/>
          <c:w val="0.94708581869639474"/>
          <c:h val="0.9478518567184037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 в собственных доходах</c:v>
                </c:pt>
              </c:strCache>
            </c:strRef>
          </c:tx>
          <c:explosion val="25"/>
          <c:dPt>
            <c:idx val="0"/>
            <c:bubble3D val="0"/>
            <c:explosion val="8"/>
            <c:spPr>
              <a:solidFill>
                <a:srgbClr val="1DD526"/>
              </a:solidFill>
            </c:spPr>
          </c:dPt>
          <c:dPt>
            <c:idx val="1"/>
            <c:bubble3D val="0"/>
            <c:spPr>
              <a:solidFill>
                <a:srgbClr val="FF0066"/>
              </a:solidFill>
            </c:spPr>
          </c:dPt>
          <c:cat>
            <c:strRef>
              <c:f>Лист1!$A$2:$A$3</c:f>
              <c:strCache>
                <c:ptCount val="2"/>
                <c:pt idx="0">
                  <c:v>10 крупных</c:v>
                </c:pt>
                <c:pt idx="1">
                  <c:v>остальные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23.8</c:v>
                </c:pt>
                <c:pt idx="1">
                  <c:v>76.2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73">
          <a:noFill/>
        </a:ln>
      </c:spPr>
    </c:plotArea>
    <c:plotVisOnly val="1"/>
    <c:dispBlanksAs val="zero"/>
    <c:showDLblsOverMax val="0"/>
  </c:chart>
  <c:txPr>
    <a:bodyPr/>
    <a:lstStyle/>
    <a:p>
      <a:pPr>
        <a:defRPr sz="1798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50000"/>
                    <a:satMod val="300000"/>
                  </a:schemeClr>
                </a:gs>
                <a:gs pos="35000">
                  <a:schemeClr val="accent6">
                    <a:tint val="37000"/>
                    <a:satMod val="300000"/>
                  </a:schemeClr>
                </a:gs>
                <a:gs pos="100000">
                  <a:schemeClr val="accent6">
                    <a:tint val="15000"/>
                    <a:satMod val="350000"/>
                  </a:schemeClr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0"/>
                  <c:y val="-0.32334370255156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841477599115073E-3"/>
                  <c:y val="-0.393439724645979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39 347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0298662640821503E-3"/>
                  <c:y val="-0.363478844230982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176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881667212624442E-2"/>
                  <c:y val="-0.292818426157777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8386352133713536E-3"/>
                  <c:y val="-0.28660009998889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Лист1!$B$1:$F$1</c:f>
              <c:strCache>
                <c:ptCount val="5"/>
                <c:pt idx="0">
                  <c:v>2020 год (факт)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Лист1!$B$2:$F$2</c:f>
              <c:numCache>
                <c:formatCode>#,##0</c:formatCode>
                <c:ptCount val="5"/>
                <c:pt idx="0">
                  <c:v>38947</c:v>
                </c:pt>
                <c:pt idx="1">
                  <c:v>40047</c:v>
                </c:pt>
                <c:pt idx="2">
                  <c:v>30792</c:v>
                </c:pt>
                <c:pt idx="3">
                  <c:v>26761</c:v>
                </c:pt>
                <c:pt idx="4">
                  <c:v>26646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cylinder"/>
        <c:axId val="180156416"/>
        <c:axId val="179616512"/>
        <c:axId val="0"/>
      </c:bar3DChart>
      <c:catAx>
        <c:axId val="18015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616512"/>
        <c:crosses val="autoZero"/>
        <c:auto val="1"/>
        <c:lblAlgn val="ctr"/>
        <c:lblOffset val="100"/>
        <c:noMultiLvlLbl val="0"/>
      </c:catAx>
      <c:valAx>
        <c:axId val="179616512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156416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9.2028421962777079E-2"/>
          <c:w val="0.94794582444769004"/>
          <c:h val="0.704648155035913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789764100285156E-3"/>
                  <c:y val="-9.3623318339305962E-3"/>
                </c:manualLayout>
              </c:layout>
              <c:tx>
                <c:rich>
                  <a:bodyPr/>
                  <a:lstStyle/>
                  <a:p>
                    <a:pPr>
                      <a:defRPr sz="1000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1631</a:t>
                    </a:r>
                    <a:r>
                      <a:rPr lang="ru-RU" dirty="0" smtClean="0"/>
                      <a:t>5</a:t>
                    </a:r>
                    <a:endParaRPr lang="en-US" dirty="0"/>
                  </a:p>
                </c:rich>
              </c:tx>
              <c:spPr>
                <a:noFill/>
                <a:effectLst>
                  <a:softEdge rad="63500"/>
                </a:effectLst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bg1"/>
              </a:solidFill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16314</c:v>
                </c:pt>
                <c:pt idx="1">
                  <c:v>10255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2334138799392662E-2"/>
                  <c:y val="-2.050805724428551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14781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4.101611448857104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13817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14752</c:v>
                </c:pt>
                <c:pt idx="1">
                  <c:v>13812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94882050142578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14649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515905640113955E-2"/>
                  <c:y val="-6.97277175921021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13265</c:v>
                </c:pt>
                <c:pt idx="1">
                  <c:v>12359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4697441025071289E-2"/>
                  <c:y val="-2.05080572442855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057618597933563E-2"/>
                  <c:y val="-2.4609668693142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9565</c:v>
                </c:pt>
                <c:pt idx="1">
                  <c:v>12180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057641743509980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69744102507118E-2"/>
                  <c:y val="-7.51953412327149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9565</c:v>
                </c:pt>
                <c:pt idx="1">
                  <c:v>13458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80156928"/>
        <c:axId val="134627328"/>
        <c:axId val="0"/>
      </c:bar3DChart>
      <c:catAx>
        <c:axId val="180156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4627328"/>
        <c:crosses val="autoZero"/>
        <c:auto val="1"/>
        <c:lblAlgn val="ctr"/>
        <c:lblOffset val="100"/>
        <c:noMultiLvlLbl val="0"/>
      </c:catAx>
      <c:valAx>
        <c:axId val="134627328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15692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5376414815697981E-2"/>
          <c:y val="2.4515550903700764E-2"/>
          <c:w val="0.94794582444769004"/>
          <c:h val="0.749319843014858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invertIfNegative val="0"/>
          <c:dLbls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0</c:formatCode>
                <c:ptCount val="2"/>
                <c:pt idx="0">
                  <c:v>4096</c:v>
                </c:pt>
                <c:pt idx="1">
                  <c:v>6105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076617170712932E-3"/>
                  <c:y val="6.50476820404967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3192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183527514466121E-2"/>
                  <c:y val="-4.1016114488571041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5</a:t>
                    </a:r>
                    <a:r>
                      <a:rPr lang="ru-RU" smtClean="0"/>
                      <a:t>641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Лист1!$C$2:$C$3</c:f>
              <c:numCache>
                <c:formatCode>0</c:formatCode>
                <c:ptCount val="2"/>
                <c:pt idx="0">
                  <c:v>3957</c:v>
                </c:pt>
                <c:pt idx="1">
                  <c:v>5610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Лист1!$D$2:$D$3</c:f>
              <c:numCache>
                <c:formatCode>0</c:formatCode>
                <c:ptCount val="2"/>
                <c:pt idx="0">
                  <c:v>2672</c:v>
                </c:pt>
                <c:pt idx="1">
                  <c:v>2373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034114181255069E-2"/>
                  <c:y val="-4.1016114488571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1637123339762767E-2"/>
                  <c:y val="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Лист1!$E$2:$E$3</c:f>
              <c:numCache>
                <c:formatCode>0</c:formatCode>
                <c:ptCount val="2"/>
                <c:pt idx="0">
                  <c:v>2908</c:v>
                </c:pt>
                <c:pt idx="1">
                  <c:v>2020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051208578161733E-2"/>
                  <c:y val="-4.10161144885710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3274246679525643E-2"/>
                  <c:y val="8.20322289771420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10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Субвенции</c:v>
                </c:pt>
                <c:pt idx="1">
                  <c:v>Иные межбюджетные трансферты</c:v>
                </c:pt>
              </c:strCache>
            </c:strRef>
          </c:cat>
          <c:val>
            <c:numRef>
              <c:f>Лист1!$F$2:$F$3</c:f>
              <c:numCache>
                <c:formatCode>0</c:formatCode>
                <c:ptCount val="2"/>
                <c:pt idx="0">
                  <c:v>2955</c:v>
                </c:pt>
                <c:pt idx="1">
                  <c:v>669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180350464"/>
        <c:axId val="134629056"/>
        <c:axId val="0"/>
      </c:bar3DChart>
      <c:catAx>
        <c:axId val="18035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4629056"/>
        <c:crosses val="autoZero"/>
        <c:auto val="1"/>
        <c:lblAlgn val="ctr"/>
        <c:lblOffset val="100"/>
        <c:noMultiLvlLbl val="0"/>
      </c:catAx>
      <c:valAx>
        <c:axId val="134629056"/>
        <c:scaling>
          <c:orientation val="minMax"/>
          <c:min val="0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1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8035046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3582231546311068E-2"/>
          <c:y val="0.91702536927421496"/>
          <c:w val="0.93974165451408143"/>
          <c:h val="5.8364962032642367E-2"/>
        </c:manualLayout>
      </c:layout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1,</a:t>
                    </a:r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5</a:t>
                    </a:r>
                    <a:r>
                      <a:rPr lang="en-US" smtClean="0"/>
                      <a:t>,7</a:t>
                    </a:r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9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9279106890411192E-2"/>
                  <c:y val="-2.51533605200888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2.6351196201370171E-2"/>
                  <c:y val="1.07800116514665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2.6351196201370171E-2"/>
                  <c:y val="6.10867326916444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smtClean="0"/>
                      <a:t>4</a:t>
                    </a:r>
                    <a:r>
                      <a:rPr lang="en-US" smtClean="0"/>
                      <a:t>,2</a:t>
                    </a:r>
                    <a:r>
                      <a:rPr lang="en-US"/>
                      <a:t>%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2.6000000000000002E-2</c:v>
                </c:pt>
                <c:pt idx="1">
                  <c:v>0.14899999999999999</c:v>
                </c:pt>
                <c:pt idx="2">
                  <c:v>7.4999999999999997E-2</c:v>
                </c:pt>
                <c:pt idx="3">
                  <c:v>0.25800000000000001</c:v>
                </c:pt>
                <c:pt idx="4">
                  <c:v>1.7999999999999999E-2</c:v>
                </c:pt>
                <c:pt idx="5">
                  <c:v>5.7000000000000002E-2</c:v>
                </c:pt>
                <c:pt idx="6">
                  <c:v>0.309</c:v>
                </c:pt>
                <c:pt idx="7">
                  <c:v>1.6E-2</c:v>
                </c:pt>
                <c:pt idx="8">
                  <c:v>1.0999999999999999E-2</c:v>
                </c:pt>
                <c:pt idx="9">
                  <c:v>2.5000000000000001E-2</c:v>
                </c:pt>
                <c:pt idx="10">
                  <c:v>1.4E-2</c:v>
                </c:pt>
                <c:pt idx="11">
                  <c:v>4.2000000000000003E-2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774183781468217"/>
          <c:y val="4.5705852784238207E-2"/>
          <c:w val="0.48678651601156447"/>
          <c:h val="0.64290912170907855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(7,1;2,2;2,1%) Национальная экономика (16,5;15,9;16,6%) Жилищно-коммунальное хозяйство (2,7;0,9;1,2%) Образование (29,0;28,6;28,1%)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6.7165693667584028E-2"/>
                  <c:y val="-3.7223807409296282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4,0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966044965316457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3.7031479070989159E-3"/>
                  <c:y val="9.77124944494027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5,7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32,9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2.1072244768711362E-2"/>
                  <c:y val="-1.440121695471152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1.6791423416895903E-2"/>
                  <c:y val="1.116714222278881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3992852847413235E-2"/>
                  <c:y val="6.328017949495792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3.1983695131214497E-2"/>
                  <c:y val="6.799705140549183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5,6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 (7,1;2,2;2,1%)</c:v>
                </c:pt>
                <c:pt idx="1">
                  <c:v>Национальная экономика (16,5;15,9;16,6%)</c:v>
                </c:pt>
                <c:pt idx="2">
                  <c:v>Жилищно-коммунальное хозяйство (2,7;0,9;1,2%)</c:v>
                </c:pt>
                <c:pt idx="3">
                  <c:v>Образование (29,0;28,6;28,1%)</c:v>
                </c:pt>
                <c:pt idx="4">
                  <c:v>Культура и кинематография (2,6;2,2;1,5%)</c:v>
                </c:pt>
                <c:pt idx="5">
                  <c:v>Здравоохранение (8,7;7,1;5,3%)</c:v>
                </c:pt>
                <c:pt idx="6">
                  <c:v>Социальная политика (25,3;27,9;28,5%)</c:v>
                </c:pt>
                <c:pt idx="7">
                  <c:v>Физическая культура и спорт (1,4;1,0;1,2%)</c:v>
                </c:pt>
                <c:pt idx="8">
                  <c:v>Обслуживание государственного и муниципального долга (0,9;1,0;1,0%)</c:v>
                </c:pt>
                <c:pt idx="9">
                  <c:v>Межбюджетные трансферты (3,6;1,3;1,2%)</c:v>
                </c:pt>
                <c:pt idx="10">
                  <c:v>Иные расходы (2,0;2,1;1,6%)</c:v>
                </c:pt>
                <c:pt idx="11">
                  <c:v>Условно утвержденные расходы (0,0;9,7;11,0%)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2.5731991816163077E-2</c:v>
                </c:pt>
                <c:pt idx="1">
                  <c:v>0.14339959829337059</c:v>
                </c:pt>
                <c:pt idx="2">
                  <c:v>3.9684123855385618E-2</c:v>
                </c:pt>
                <c:pt idx="3">
                  <c:v>0.27439556875171534</c:v>
                </c:pt>
                <c:pt idx="4">
                  <c:v>1.6593789765213703E-2</c:v>
                </c:pt>
                <c:pt idx="5">
                  <c:v>5.6851780234037773E-2</c:v>
                </c:pt>
                <c:pt idx="6">
                  <c:v>0.32926844482147755</c:v>
                </c:pt>
                <c:pt idx="7">
                  <c:v>9.386149854038274E-3</c:v>
                </c:pt>
                <c:pt idx="8">
                  <c:v>1.129176127148881E-2</c:v>
                </c:pt>
                <c:pt idx="9">
                  <c:v>2.2015893610120012E-2</c:v>
                </c:pt>
                <c:pt idx="10">
                  <c:v>1.5003181217096234E-2</c:v>
                </c:pt>
                <c:pt idx="11">
                  <c:v>5.6374597669602532E-2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6180647798099"/>
          <c:y val="8.3647448949764391E-2"/>
          <c:w val="0.62181050117502812"/>
          <c:h val="0.60882031023587102"/>
        </c:manualLayout>
      </c:layout>
      <c:pieChart>
        <c:varyColors val="1"/>
        <c:ser>
          <c:idx val="0"/>
          <c:order val="0"/>
          <c:tx>
            <c:strRef>
              <c:f>Лист1!$A$3:$A$6</c:f>
              <c:strCache>
                <c:ptCount val="1"/>
                <c:pt idx="0">
                  <c:v>Общегосударственные вопросы Национальная экономика Жилищно-коммунальное хозяйство Образование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</c:spPr>
          </c:dPt>
          <c:dPt>
            <c:idx val="1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</c:spPr>
          </c:dPt>
          <c:dPt>
            <c:idx val="2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</c:dPt>
          <c:dPt>
            <c:idx val="3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4"/>
            <c:bubble3D val="0"/>
            <c:spPr>
              <a:solidFill>
                <a:schemeClr val="accent6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C000"/>
              </a:solidFill>
            </c:spPr>
          </c:dPt>
          <c:dPt>
            <c:idx val="6"/>
            <c:bubble3D val="0"/>
            <c:spPr>
              <a:solidFill>
                <a:schemeClr val="accent5"/>
              </a:solidFill>
            </c:spPr>
          </c:dPt>
          <c:dPt>
            <c:idx val="7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Pt>
            <c:idx val="8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</c:spPr>
          </c:dPt>
          <c:dPt>
            <c:idx val="10"/>
            <c:bubble3D val="0"/>
            <c:spPr>
              <a:solidFill>
                <a:schemeClr val="bg2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7,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7.7917649423967811E-2"/>
                  <c:y val="-4.556215871340601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5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0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4.4746610654535585E-2"/>
                  <c:y val="2.19274298108833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ru-RU" smtClean="0"/>
                      <a:t>8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</a:t>
                    </a:r>
                    <a:r>
                      <a:rPr lang="ru-RU" smtClean="0"/>
                      <a:t>7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8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5.8597419033065687E-2"/>
                  <c:y val="2.463943007252140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1.7211646099712184E-2"/>
                  <c:y val="5.17178588473846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6.9758832182221051E-2"/>
                  <c:y val="4.223902298146527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1,3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Лист1!$A$3:$A$14</c:f>
              <c:strCache>
                <c:ptCount val="12"/>
                <c:pt idx="0">
                  <c:v>Общегосударственные вопросы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Здравоохранение</c:v>
                </c:pt>
                <c:pt idx="6">
                  <c:v>Социальная политика</c:v>
                </c:pt>
                <c:pt idx="7">
                  <c:v>Физическая культура и спорт</c:v>
                </c:pt>
                <c:pt idx="8">
                  <c:v>Обслуживание государственного и муниципального долга</c:v>
                </c:pt>
                <c:pt idx="9">
                  <c:v>Межбюджетные трансферты </c:v>
                </c:pt>
                <c:pt idx="10">
                  <c:v>Иные расходы</c:v>
                </c:pt>
                <c:pt idx="11">
                  <c:v>Условно утвержденные расходы</c:v>
                </c:pt>
              </c:strCache>
            </c:strRef>
          </c:cat>
          <c:val>
            <c:numRef>
              <c:f>Лист1!$B$3:$B$14</c:f>
              <c:numCache>
                <c:formatCode>0.0%</c:formatCode>
                <c:ptCount val="12"/>
                <c:pt idx="0">
                  <c:v>7.0000000000000007E-2</c:v>
                </c:pt>
                <c:pt idx="1">
                  <c:v>0.155</c:v>
                </c:pt>
                <c:pt idx="2">
                  <c:v>7.5999999999999998E-2</c:v>
                </c:pt>
                <c:pt idx="3">
                  <c:v>0.25</c:v>
                </c:pt>
                <c:pt idx="4">
                  <c:v>1.9E-2</c:v>
                </c:pt>
                <c:pt idx="5">
                  <c:v>8.2000000000000003E-2</c:v>
                </c:pt>
                <c:pt idx="6">
                  <c:v>0.27800000000000002</c:v>
                </c:pt>
                <c:pt idx="7">
                  <c:v>1.7000000000000001E-2</c:v>
                </c:pt>
                <c:pt idx="8">
                  <c:v>8.0000000000000002E-3</c:v>
                </c:pt>
                <c:pt idx="9">
                  <c:v>3.3000000000000002E-2</c:v>
                </c:pt>
                <c:pt idx="10">
                  <c:v>1.2999999999999999E-2</c:v>
                </c:pt>
                <c:pt idx="11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zero"/>
    <c:showDLblsOverMax val="0"/>
  </c:chart>
  <c:txPr>
    <a:bodyPr/>
    <a:lstStyle/>
    <a:p>
      <a:pPr>
        <a:defRPr sz="13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50575577070868"/>
          <c:y val="0.74047485226149201"/>
          <c:w val="0.21374716091913762"/>
          <c:h val="0.1402069250992154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3356032"/>
        <c:axId val="115990528"/>
      </c:barChart>
      <c:catAx>
        <c:axId val="1333560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990528"/>
        <c:crosses val="autoZero"/>
        <c:auto val="1"/>
        <c:lblAlgn val="ctr"/>
        <c:lblOffset val="100"/>
        <c:noMultiLvlLbl val="0"/>
      </c:catAx>
      <c:valAx>
        <c:axId val="115990528"/>
        <c:scaling>
          <c:orientation val="minMax"/>
          <c:max val="80000"/>
          <c:min val="0"/>
        </c:scaling>
        <c:delete val="0"/>
        <c:axPos val="b"/>
        <c:numFmt formatCode="#,##0.0" sourceLinked="1"/>
        <c:majorTickMark val="out"/>
        <c:minorTickMark val="none"/>
        <c:tickLblPos val="nextTo"/>
        <c:crossAx val="133356032"/>
        <c:crosses val="autoZero"/>
        <c:crossBetween val="between"/>
        <c:majorUnit val="20000"/>
      </c:valAx>
    </c:plotArea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37989169306223"/>
          <c:y val="0.11144031115500443"/>
          <c:w val="0.67352198421291654"/>
          <c:h val="0.7319757851997058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170"/>
      </c:pieChart>
      <c:spPr>
        <a:noFill/>
        <a:ln w="28754">
          <a:noFill/>
        </a:ln>
      </c:spPr>
    </c:plotArea>
    <c:plotVisOnly val="1"/>
    <c:dispBlanksAs val="zero"/>
    <c:showDLblsOverMax val="0"/>
  </c:chart>
  <c:txPr>
    <a:bodyPr/>
    <a:lstStyle/>
    <a:p>
      <a:pPr>
        <a:defRPr sz="2041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9.2203194716135126E-2"/>
          <c:w val="1"/>
          <c:h val="0.708096825065388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95000"/>
                  </a:schemeClr>
                </a:gs>
                <a:gs pos="100000">
                  <a:schemeClr val="accent2">
                    <a:shade val="82000"/>
                    <a:satMod val="125000"/>
                    <a:lumMod val="74000"/>
                  </a:schemeClr>
                </a:gs>
              </a:gsLst>
              <a:lin ang="5400000" scaled="0"/>
            </a:gradFill>
            <a:ln>
              <a:noFill/>
            </a:ln>
            <a:effectLst>
              <a:reflection blurRad="38100" stA="26000" endPos="23000" dist="25400" dir="5400000" sy="-100000" rotWithShape="0"/>
            </a:effectLst>
            <a:scene3d>
              <a:camera prst="orthographicFront">
                <a:rot lat="0" lon="0" rev="0"/>
              </a:camera>
              <a:lightRig rig="balanced" dir="tr"/>
            </a:scene3d>
            <a:sp3d contourW="14605" prstMaterial="plastic">
              <a:bevelT w="50800"/>
              <a:contourClr>
                <a:schemeClr val="accent2">
                  <a:shade val="30000"/>
                  <a:satMod val="12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0"/>
                  <c:y val="-0.400231571723038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-0.395155346753787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4021239839512218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840,1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7295922292918064E-3"/>
                  <c:y val="-0.3641163530798666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057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7295922292918064E-3"/>
                  <c:y val="-0.3569768167449673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</a:t>
                    </a:r>
                    <a:r>
                      <a:rPr lang="ru-RU" baseline="0" dirty="0" smtClean="0"/>
                      <a:t> 648,6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0.3641163530798666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 </a:t>
                    </a:r>
                    <a:r>
                      <a:rPr lang="en-US" dirty="0" smtClean="0"/>
                      <a:t>353,7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t" anchorCtr="0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9821.2999999999993</c:v>
                </c:pt>
                <c:pt idx="1">
                  <c:v>11935.2</c:v>
                </c:pt>
                <c:pt idx="2">
                  <c:v>10840.1</c:v>
                </c:pt>
                <c:pt idx="3">
                  <c:v>10057.6</c:v>
                </c:pt>
                <c:pt idx="4">
                  <c:v>8648.6</c:v>
                </c:pt>
                <c:pt idx="5" formatCode="#,##0.00">
                  <c:v>9353.7000000000007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1776128"/>
        <c:axId val="135169152"/>
      </c:barChart>
      <c:catAx>
        <c:axId val="201776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5169152"/>
        <c:crosses val="autoZero"/>
        <c:auto val="1"/>
        <c:lblAlgn val="ctr"/>
        <c:lblOffset val="100"/>
        <c:noMultiLvlLbl val="0"/>
      </c:catAx>
      <c:valAx>
        <c:axId val="135169152"/>
        <c:scaling>
          <c:orientation val="minMax"/>
          <c:max val="12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none"/>
        <c:minorTickMark val="none"/>
        <c:tickLblPos val="nextTo"/>
        <c:crossAx val="201776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 algn="r">
              <a:defRPr/>
            </a:pPr>
            <a:r>
              <a:rPr lang="ru-RU" dirty="0"/>
              <a:t>на </a:t>
            </a:r>
            <a:r>
              <a:rPr lang="ru-RU" dirty="0" smtClean="0"/>
              <a:t>01.01.2020  </a:t>
            </a:r>
            <a:r>
              <a:rPr lang="ru-RU" dirty="0"/>
              <a:t>(за </a:t>
            </a:r>
            <a:r>
              <a:rPr lang="ru-RU" dirty="0" smtClean="0"/>
              <a:t>2019 </a:t>
            </a:r>
            <a:r>
              <a:rPr lang="ru-RU" dirty="0"/>
              <a:t>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87329700272479"/>
          <c:y val="0.12317080423786776"/>
          <c:w val="0.84669240084771424"/>
          <c:h val="0.52595274977494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0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2"/>
            <c:invertIfNegative val="0"/>
            <c:bubble3D val="0"/>
          </c:dPt>
          <c:dLbls>
            <c:dLbl>
              <c:idx val="0"/>
              <c:layout>
                <c:manualLayout>
                  <c:x val="0"/>
                  <c:y val="4.57759519886320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7465940054491506E-4"/>
                  <c:y val="-1.922684464331604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8.3333333333333332E-3"/>
                  <c:y val="4.3290043290043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8062367544656811E-3"/>
                  <c:y val="5.86631343441520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8060475325461703E-3"/>
                  <c:y val="1.753595309720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031183772328189E-3"/>
                  <c:y val="1.7836717006041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2.4031183772328189E-3"/>
                  <c:y val="1.4518865927952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4.2916656528873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4.29132772645805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8.811332260591494E-17"/>
                  <c:y val="1.19990627503741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"/>
                  <c:y val="7.999375166916058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1.2582639214322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5.1808961550107724E-3"/>
                  <c:y val="2.0986392244007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4263548289433848E-2"/>
                  <c:y val="2.14579903380074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Самарская обл.</c:v>
                </c:pt>
                <c:pt idx="1">
                  <c:v>Башкортостан</c:v>
                </c:pt>
                <c:pt idx="2">
                  <c:v>Оренбургская обл.</c:v>
                </c:pt>
                <c:pt idx="3">
                  <c:v>Татарстан</c:v>
                </c:pt>
                <c:pt idx="4">
                  <c:v>Нижегородская обл.</c:v>
                </c:pt>
                <c:pt idx="5">
                  <c:v>Пермский край</c:v>
                </c:pt>
                <c:pt idx="6">
                  <c:v>Ульяновская обл.</c:v>
                </c:pt>
                <c:pt idx="7">
                  <c:v>Пензенская обл.</c:v>
                </c:pt>
                <c:pt idx="8">
                  <c:v>Удмуртия</c:v>
                </c:pt>
                <c:pt idx="9">
                  <c:v>Мордовия</c:v>
                </c:pt>
                <c:pt idx="10">
                  <c:v>Чувашия</c:v>
                </c:pt>
                <c:pt idx="11">
                  <c:v>Кировская обл.</c:v>
                </c:pt>
                <c:pt idx="12">
                  <c:v>Марий Эл</c:v>
                </c:pt>
                <c:pt idx="13">
                  <c:v>Саратовская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64.400000000000006</c:v>
                </c:pt>
                <c:pt idx="1">
                  <c:v>62.4</c:v>
                </c:pt>
                <c:pt idx="2">
                  <c:v>62.1</c:v>
                </c:pt>
                <c:pt idx="3">
                  <c:v>61.1</c:v>
                </c:pt>
                <c:pt idx="4">
                  <c:v>60.9</c:v>
                </c:pt>
                <c:pt idx="5">
                  <c:v>57.2</c:v>
                </c:pt>
                <c:pt idx="6">
                  <c:v>52.2</c:v>
                </c:pt>
                <c:pt idx="7">
                  <c:v>46.4</c:v>
                </c:pt>
                <c:pt idx="8">
                  <c:v>43.9</c:v>
                </c:pt>
                <c:pt idx="9">
                  <c:v>43.2</c:v>
                </c:pt>
                <c:pt idx="10">
                  <c:v>43</c:v>
                </c:pt>
                <c:pt idx="11">
                  <c:v>42.7</c:v>
                </c:pt>
                <c:pt idx="12">
                  <c:v>42.3</c:v>
                </c:pt>
                <c:pt idx="13">
                  <c:v>40.799999999999997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236224"/>
        <c:axId val="181811392"/>
        <c:axId val="0"/>
      </c:bar3DChart>
      <c:catAx>
        <c:axId val="213236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1811392"/>
        <c:crosses val="autoZero"/>
        <c:auto val="1"/>
        <c:lblAlgn val="ctr"/>
        <c:lblOffset val="100"/>
        <c:noMultiLvlLbl val="0"/>
      </c:catAx>
      <c:valAx>
        <c:axId val="181811392"/>
        <c:scaling>
          <c:orientation val="minMax"/>
        </c:scaling>
        <c:delete val="0"/>
        <c:axPos val="l"/>
        <c:majorGridlines>
          <c:spPr>
            <a:ln>
              <a:solidFill>
                <a:schemeClr val="accent1"/>
              </a:solidFill>
            </a:ln>
          </c:spPr>
        </c:majorGridlines>
        <c:numFmt formatCode="0.0" sourceLinked="1"/>
        <c:majorTickMark val="out"/>
        <c:minorTickMark val="none"/>
        <c:tickLblPos val="nextTo"/>
        <c:crossAx val="213236224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dirty="0"/>
              <a:t>на </a:t>
            </a:r>
            <a:r>
              <a:rPr lang="ru-RU" dirty="0" smtClean="0"/>
              <a:t>01.01.2019  </a:t>
            </a:r>
            <a:r>
              <a:rPr lang="ru-RU" dirty="0"/>
              <a:t>(за </a:t>
            </a:r>
            <a:r>
              <a:rPr lang="ru-RU" dirty="0" smtClean="0"/>
              <a:t>2018 </a:t>
            </a:r>
            <a:r>
              <a:rPr lang="ru-RU" dirty="0"/>
              <a:t>год)</a:t>
            </a: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66CCFF"/>
            </a:solidFill>
          </c:spPr>
          <c:invertIfNegative val="0"/>
          <c:dPt>
            <c:idx val="9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10"/>
            <c:invertIfNegative val="0"/>
            <c:bubble3D val="0"/>
            <c:spPr>
              <a:solidFill>
                <a:schemeClr val="accent2"/>
              </a:solidFill>
            </c:spPr>
          </c:dPt>
          <c:dPt>
            <c:idx val="12"/>
            <c:invertIfNegative val="0"/>
            <c:bubble3D val="0"/>
            <c:spPr>
              <a:solidFill>
                <a:schemeClr val="accent2"/>
              </a:solidFill>
            </c:spPr>
          </c:dPt>
          <c:dLbls>
            <c:dLbl>
              <c:idx val="0"/>
              <c:layout>
                <c:manualLayout>
                  <c:x val="0"/>
                  <c:y val="-6.9821904614657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9.25925925925928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4024024024024023E-3"/>
                  <c:y val="1.51831854503787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8087070498732929E-17"/>
                  <c:y val="7.36135178205820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4024024024024023E-3"/>
                  <c:y val="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9.6096096096096092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4.8048048048048046E-3"/>
                  <c:y val="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1.2012012012012012E-2"/>
                  <c:y val="9.25925925925925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7.2072072072072073E-3"/>
                  <c:y val="2.12504358849250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9.6094204440662009E-3"/>
                  <c:y val="1.73798446810661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9.6096096096096092E-3"/>
                  <c:y val="1.73795100285325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1.6816816816816817E-2"/>
                  <c:y val="1.7000348707940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Лист1!$A$19:$A$32</c:f>
              <c:strCache>
                <c:ptCount val="14"/>
                <c:pt idx="0">
                  <c:v>Оренбургская обл.</c:v>
                </c:pt>
                <c:pt idx="1">
                  <c:v>Нижегородская обл.</c:v>
                </c:pt>
                <c:pt idx="2">
                  <c:v>Самарская обл.</c:v>
                </c:pt>
                <c:pt idx="3">
                  <c:v>Башкортостан</c:v>
                </c:pt>
                <c:pt idx="4">
                  <c:v>Татарстан</c:v>
                </c:pt>
                <c:pt idx="5">
                  <c:v>Пермский край</c:v>
                </c:pt>
                <c:pt idx="6">
                  <c:v>Ульяновская обл.</c:v>
                </c:pt>
                <c:pt idx="7">
                  <c:v>Удмуртия</c:v>
                </c:pt>
                <c:pt idx="8">
                  <c:v>Мордовия</c:v>
                </c:pt>
                <c:pt idx="9">
                  <c:v>Чувашия</c:v>
                </c:pt>
                <c:pt idx="10">
                  <c:v>Пензенская обл.</c:v>
                </c:pt>
                <c:pt idx="11">
                  <c:v>Марий Эл</c:v>
                </c:pt>
                <c:pt idx="12">
                  <c:v>Саратовская обл.</c:v>
                </c:pt>
                <c:pt idx="13">
                  <c:v>Кировская обл.</c:v>
                </c:pt>
              </c:strCache>
            </c:strRef>
          </c:cat>
          <c:val>
            <c:numRef>
              <c:f>Лист1!$B$19:$B$32</c:f>
              <c:numCache>
                <c:formatCode>0.0</c:formatCode>
                <c:ptCount val="14"/>
                <c:pt idx="0">
                  <c:v>60.228000000000002</c:v>
                </c:pt>
                <c:pt idx="1">
                  <c:v>58.911999999999999</c:v>
                </c:pt>
                <c:pt idx="2">
                  <c:v>57.344000000000001</c:v>
                </c:pt>
                <c:pt idx="3">
                  <c:v>57.098999999999997</c:v>
                </c:pt>
                <c:pt idx="4">
                  <c:v>55.491999999999997</c:v>
                </c:pt>
                <c:pt idx="5">
                  <c:v>52.232999999999997</c:v>
                </c:pt>
                <c:pt idx="6">
                  <c:v>47.418999999999997</c:v>
                </c:pt>
                <c:pt idx="7">
                  <c:v>44.283000000000001</c:v>
                </c:pt>
                <c:pt idx="8">
                  <c:v>40.659999999999997</c:v>
                </c:pt>
                <c:pt idx="9">
                  <c:v>40.340000000000003</c:v>
                </c:pt>
                <c:pt idx="10">
                  <c:v>39.930999999999997</c:v>
                </c:pt>
                <c:pt idx="11">
                  <c:v>39.783999999999999</c:v>
                </c:pt>
                <c:pt idx="12">
                  <c:v>38.25</c:v>
                </c:pt>
                <c:pt idx="13">
                  <c:v>35.307000000000002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3376000"/>
        <c:axId val="181812544"/>
        <c:axId val="0"/>
      </c:bar3DChart>
      <c:catAx>
        <c:axId val="2133760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1812544"/>
        <c:crosses val="autoZero"/>
        <c:auto val="1"/>
        <c:lblAlgn val="ctr"/>
        <c:lblOffset val="100"/>
        <c:noMultiLvlLbl val="0"/>
      </c:catAx>
      <c:valAx>
        <c:axId val="181812544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crossAx val="213376000"/>
        <c:crosses val="autoZero"/>
        <c:crossBetween val="between"/>
        <c:majorUnit val="15"/>
        <c:minorUnit val="2"/>
      </c:valAx>
    </c:plotArea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60"/>
      <c:rotY val="15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514248025329827E-2"/>
          <c:y val="0"/>
          <c:w val="0.93186343442388353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Lbls>
            <c:dLbl>
              <c:idx val="0"/>
              <c:layout>
                <c:manualLayout>
                  <c:x val="0.17758801516318112"/>
                  <c:y val="0.28182007554716154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17 663,2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75,5</a:t>
                    </a:r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962056053813124"/>
                      <c:h val="0.130513276302633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595995282700787"/>
                  <c:y val="-7.0714365070547722E-2"/>
                </c:manualLayout>
              </c:layout>
              <c:tx>
                <c:rich>
                  <a:bodyPr/>
                  <a:lstStyle/>
                  <a:p>
                    <a:r>
                      <a:rPr lang="ru-RU" sz="1200" i="1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5 736,0 </a:t>
                    </a:r>
                    <a:r>
                      <a:rPr lang="ru-RU" sz="1200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 -                    24,5%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26469282806164"/>
                      <c:h val="0.1305132763026330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i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Бюджет ТФОМС</c:v>
                </c:pt>
                <c:pt idx="1">
                  <c:v>Республиканский 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17663.2</c:v>
                </c:pt>
                <c:pt idx="1">
                  <c:v>5736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1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782804079454082"/>
          <c:y val="0.19381511508960125"/>
          <c:w val="0.59238092844274493"/>
          <c:h val="0.5144698572804254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rgbClr val="F97F88"/>
              </a:solidFill>
            </c:spPr>
          </c:dPt>
          <c:dPt>
            <c:idx val="1"/>
            <c:bubble3D val="0"/>
            <c:spPr>
              <a:solidFill>
                <a:srgbClr val="9DFFE5"/>
              </a:solidFill>
            </c:spPr>
          </c:dPt>
          <c:dPt>
            <c:idx val="2"/>
            <c:bubble3D val="0"/>
            <c:spPr>
              <a:solidFill>
                <a:srgbClr val="FFC000"/>
              </a:solidFill>
            </c:spPr>
          </c:dPt>
          <c:dPt>
            <c:idx val="3"/>
            <c:bubble3D val="0"/>
            <c:spPr>
              <a:solidFill>
                <a:srgbClr val="7030A0"/>
              </a:solidFill>
            </c:spPr>
          </c:dPt>
          <c:dPt>
            <c:idx val="4"/>
            <c:bubble3D val="0"/>
            <c:spPr>
              <a:solidFill>
                <a:srgbClr val="99FF66"/>
              </a:solidFill>
            </c:spPr>
          </c:dPt>
          <c:dPt>
            <c:idx val="5"/>
            <c:bubble3D val="0"/>
            <c:spPr>
              <a:solidFill>
                <a:srgbClr val="0000FF"/>
              </a:solidFill>
            </c:spPr>
          </c:dPt>
          <c:dPt>
            <c:idx val="6"/>
            <c:bubble3D val="0"/>
            <c:spPr>
              <a:solidFill>
                <a:srgbClr val="9999FF"/>
              </a:solidFill>
            </c:spPr>
          </c:dPt>
          <c:dLbls>
            <c:dLbl>
              <c:idx val="0"/>
              <c:layout>
                <c:manualLayout>
                  <c:x val="0.24089853591905377"/>
                  <c:y val="-2.928794309695309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2 586,2 млн. рублей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–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45,0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sz="1200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7325604485792503"/>
                  <c:y val="0.12336763720633941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1 777,0 млн. рублей- </a:t>
                    </a:r>
                    <a:r>
                      <a:rPr lang="ru-RU" sz="1100" b="0" i="1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31,0</a:t>
                    </a:r>
                    <a:r>
                      <a:rPr lang="ru-RU" sz="1100" b="0" i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0.20055509960456624"/>
                  <c:y val="-9.16480743033023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1 372,8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 – 24,0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6737010657774666E-2"/>
                  <c:y val="9.2598869649953546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18,9 млн.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рублей-1,1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13861374319182274"/>
                  <c:y val="4.76090744619892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89,7</a:t>
                    </a:r>
                    <a:r>
                      <a:rPr lang="ru-RU" sz="1100" b="0" baseline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млн. рублей- 5,4%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7.6005716286250607E-2"/>
                  <c:y val="7.245056754206999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54,4 млн. рублей- 3,2%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9195220358243567"/>
                  <c:y val="-9.1593158818233905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370,6  млн. рублей – 22,1%</a:t>
                    </a:r>
                    <a:endParaRPr lang="ru-RU" b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Стационарная медицинская помощь</c:v>
                </c:pt>
                <c:pt idx="1">
                  <c:v>Амбулаторная помощь</c:v>
                </c:pt>
                <c:pt idx="2">
                  <c:v>Медицинская помощь в дневных стационарах всех типов, скорая медицинская помощь, санаторно-оздоровительная помощь, заготовка, переработка, хранение и обеспечение безопасности донорской крови и ее компонентов, другие вопросы в области здравоохранения</c:v>
                </c:pt>
              </c:strCache>
            </c:strRef>
          </c:cat>
          <c:val>
            <c:numRef>
              <c:f>Лист1!$B$2:$B$4</c:f>
              <c:numCache>
                <c:formatCode>0.0</c:formatCode>
                <c:ptCount val="3"/>
                <c:pt idx="0">
                  <c:v>2586.1999999999998</c:v>
                </c:pt>
                <c:pt idx="1">
                  <c:v>1777</c:v>
                </c:pt>
                <c:pt idx="2">
                  <c:v>1372.8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</c:plotArea>
    <c:legend>
      <c:legendPos val="b"/>
      <c:layout>
        <c:manualLayout>
          <c:xMode val="edge"/>
          <c:yMode val="edge"/>
          <c:x val="6.1406458944323603E-2"/>
          <c:y val="0.68645606136294179"/>
          <c:w val="0.88301815322631561"/>
          <c:h val="0.25342095067415388"/>
        </c:manualLayout>
      </c:layout>
      <c:overlay val="0"/>
      <c:txPr>
        <a:bodyPr/>
        <a:lstStyle/>
        <a:p>
          <a:pPr>
            <a:defRPr sz="900" b="1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5"/>
      <c:rotY val="1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198279556239783E-3"/>
          <c:y val="9.4985381028124247E-2"/>
          <c:w val="0.99880172044376025"/>
          <c:h val="0.72769393560643147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Лист1!$A$2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rgbClr val="3333FF"/>
                </a:gs>
                <a:gs pos="35000">
                  <a:srgbClr val="3366FF"/>
                </a:gs>
                <a:gs pos="100000">
                  <a:srgbClr val="3366FF"/>
                </a:gs>
              </a:gsLst>
              <a:lin ang="16200000" scaled="1"/>
            </a:gradFill>
            <a:ln w="9525" cap="flat" cmpd="sng" algn="ctr">
              <a:solidFill>
                <a:schemeClr val="accent6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797075457224329E-2"/>
                  <c:y val="-0.259475394600661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985377286121647E-3"/>
                  <c:y val="-0.28248358282213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9.7851001871208151E-3"/>
                  <c:y val="-0.318880483749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4792201219264879E-3"/>
                  <c:y val="-0.3514301979515868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26 6123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3.7109981858455864E-3"/>
                  <c:y val="-0.3715527446785612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261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8.3985377286121647E-3"/>
                  <c:y val="-0.3129548103915279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23 141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2.239610060963244E-2"/>
                  <c:y val="-0.2682469803355954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21 107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2.4479134140258114E-2"/>
                  <c:y val="-0.281020646065861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effectLst>
                <a:softEdge rad="63500"/>
              </a:effectLst>
            </c:spPr>
            <c:txPr>
              <a:bodyPr anchor="t" anchorCtr="0"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Лист1!$B$1:$I$1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Лист1!$B$2:$I$2</c:f>
              <c:numCache>
                <c:formatCode>#,##0</c:formatCode>
                <c:ptCount val="8"/>
                <c:pt idx="0">
                  <c:v>16174</c:v>
                </c:pt>
                <c:pt idx="1">
                  <c:v>18764</c:v>
                </c:pt>
                <c:pt idx="2">
                  <c:v>23890</c:v>
                </c:pt>
                <c:pt idx="3">
                  <c:v>26123</c:v>
                </c:pt>
                <c:pt idx="4">
                  <c:v>29261</c:v>
                </c:pt>
                <c:pt idx="5">
                  <c:v>23141</c:v>
                </c:pt>
                <c:pt idx="6">
                  <c:v>21107</c:v>
                </c:pt>
                <c:pt idx="7">
                  <c:v>20001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7"/>
        <c:gapDepth val="260"/>
        <c:shape val="box"/>
        <c:axId val="270363648"/>
        <c:axId val="148977856"/>
        <c:axId val="0"/>
      </c:bar3DChart>
      <c:catAx>
        <c:axId val="27036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8977856"/>
        <c:crosses val="autoZero"/>
        <c:auto val="1"/>
        <c:lblAlgn val="ctr"/>
        <c:lblOffset val="100"/>
        <c:noMultiLvlLbl val="0"/>
      </c:catAx>
      <c:valAx>
        <c:axId val="148977856"/>
        <c:scaling>
          <c:orientation val="minMax"/>
          <c:min val="0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270363648"/>
        <c:crosses val="autoZero"/>
        <c:crossBetween val="between"/>
      </c:valAx>
      <c:spPr>
        <a:noFill/>
        <a:ln w="25409">
          <a:noFill/>
        </a:ln>
      </c:spPr>
    </c:plotArea>
    <c:plotVisOnly val="1"/>
    <c:dispBlanksAs val="gap"/>
    <c:showDLblsOverMax val="0"/>
  </c:chart>
  <c:txPr>
    <a:bodyPr/>
    <a:lstStyle/>
    <a:p>
      <a:pPr>
        <a:defRPr sz="1809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7557894483659888E-2"/>
          <c:y val="0.10182664889086397"/>
          <c:w val="0.94794582444769004"/>
          <c:h val="0.668720965160249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3470255882221559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8182401268129395E-2"/>
                  <c:y val="-2.571730713048344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603145888155253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Лист1!$B$2:$B$5</c:f>
              <c:numCache>
                <c:formatCode>0</c:formatCode>
                <c:ptCount val="4"/>
                <c:pt idx="0">
                  <c:v>600.79999999999995</c:v>
                </c:pt>
                <c:pt idx="1">
                  <c:v>6321</c:v>
                </c:pt>
                <c:pt idx="2">
                  <c:v>9169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9.6594364658222388E-3"/>
                  <c:y val="-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5.454720380438828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2.1818881521755248E-2"/>
                  <c:y val="3.26609800557142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solidFill>
                  <a:schemeClr val="accent1"/>
                </a:solidFill>
              </a:ln>
              <a:effectLst>
                <a:softEdge rad="6350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Лист1!$C$2:$C$5</c:f>
              <c:numCache>
                <c:formatCode>0</c:formatCode>
                <c:ptCount val="4"/>
                <c:pt idx="0">
                  <c:v>1170</c:v>
                </c:pt>
                <c:pt idx="1">
                  <c:v>7358</c:v>
                </c:pt>
                <c:pt idx="2">
                  <c:v>10150</c:v>
                </c:pt>
                <c:pt idx="3">
                  <c:v>86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8182401268129428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0625394429255789E-2"/>
                  <c:y val="-3.266355178642762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3722202121708679E-2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Лист1!$D$2:$D$5</c:f>
              <c:numCache>
                <c:formatCode>0</c:formatCode>
                <c:ptCount val="4"/>
                <c:pt idx="0">
                  <c:v>1321</c:v>
                </c:pt>
                <c:pt idx="1">
                  <c:v>10904</c:v>
                </c:pt>
                <c:pt idx="2">
                  <c:v>10842</c:v>
                </c:pt>
                <c:pt idx="3">
                  <c:v>823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2020 год (факт)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722272553908673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4205351753585226E-3"/>
                  <c:y val="-1.9596588033428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44041841857205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Лист1!$E$2:$E$5</c:f>
              <c:numCache>
                <c:formatCode>0</c:formatCode>
                <c:ptCount val="4"/>
                <c:pt idx="0">
                  <c:v>1041</c:v>
                </c:pt>
                <c:pt idx="1">
                  <c:v>11555</c:v>
                </c:pt>
                <c:pt idx="2">
                  <c:v>11578</c:v>
                </c:pt>
                <c:pt idx="3">
                  <c:v>1949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2021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960314588815525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943625965957964E-3"/>
                  <c:y val="6.53219601114279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30688858168108E-2"/>
                  <c:y val="2.2862686038999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9.375390134200438E-3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effectLst>
                <a:softEdge rad="31750"/>
              </a:effectLst>
            </c:spPr>
            <c:txPr>
              <a:bodyPr/>
              <a:lstStyle/>
              <a:p>
                <a:pPr>
                  <a:defRPr sz="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Лист1!$F$2:$F$5</c:f>
              <c:numCache>
                <c:formatCode>0</c:formatCode>
                <c:ptCount val="4"/>
                <c:pt idx="0">
                  <c:v>712</c:v>
                </c:pt>
                <c:pt idx="1">
                  <c:v>13545</c:v>
                </c:pt>
                <c:pt idx="2">
                  <c:v>13430</c:v>
                </c:pt>
                <c:pt idx="3">
                  <c:v>1574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2022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5.8809330463854533E-3"/>
                  <c:y val="1.30643920222855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6936216709025457E-3"/>
                  <c:y val="-2.6129812736856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8.9204005969554349E-3"/>
                  <c:y val="-6.5324531842140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364802536258856E-3"/>
                  <c:y val="6.532196011142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Лист1!$G$2:$G$5</c:f>
              <c:numCache>
                <c:formatCode>0</c:formatCode>
                <c:ptCount val="4"/>
                <c:pt idx="0">
                  <c:v>850</c:v>
                </c:pt>
                <c:pt idx="1">
                  <c:v>7902</c:v>
                </c:pt>
                <c:pt idx="2">
                  <c:v>13663</c:v>
                </c:pt>
                <c:pt idx="3">
                  <c:v>726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2023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907711285229485E-3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9.091057465550792E-3"/>
                  <c:y val="1.633049002785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8182401268129428E-3"/>
                  <c:y val="3.26558365942878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909440760877657E-2"/>
                  <c:y val="3.26609800557127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Лист1!$H$2:$H$5</c:f>
              <c:numCache>
                <c:formatCode>0</c:formatCode>
                <c:ptCount val="4"/>
                <c:pt idx="0">
                  <c:v>646</c:v>
                </c:pt>
                <c:pt idx="1">
                  <c:v>6503</c:v>
                </c:pt>
                <c:pt idx="2">
                  <c:v>13357</c:v>
                </c:pt>
                <c:pt idx="3">
                  <c:v>601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2024 год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8182258099615472E-2"/>
                  <c:y val="3.26609800557139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4545921014503542E-2"/>
                  <c:y val="9.79829401671419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818240126812956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8182401268129561E-2"/>
                  <c:y val="3.2660980055715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Лист1!$I$2:$I$5</c:f>
              <c:numCache>
                <c:formatCode>0</c:formatCode>
                <c:ptCount val="4"/>
                <c:pt idx="0">
                  <c:v>545</c:v>
                </c:pt>
                <c:pt idx="1">
                  <c:v>5485</c:v>
                </c:pt>
                <c:pt idx="2">
                  <c:v>13342</c:v>
                </c:pt>
                <c:pt idx="3">
                  <c:v>629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20"/>
        <c:gapDepth val="64"/>
        <c:shape val="cylinder"/>
        <c:axId val="266855424"/>
        <c:axId val="149095552"/>
        <c:axId val="0"/>
      </c:bar3DChart>
      <c:catAx>
        <c:axId val="266855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49095552"/>
        <c:crosses val="autoZero"/>
        <c:auto val="1"/>
        <c:lblAlgn val="ctr"/>
        <c:lblOffset val="100"/>
        <c:noMultiLvlLbl val="0"/>
      </c:catAx>
      <c:valAx>
        <c:axId val="149095552"/>
        <c:scaling>
          <c:orientation val="minMax"/>
          <c:min val="0"/>
        </c:scaling>
        <c:delete val="0"/>
        <c:axPos val="l"/>
        <c:majorGridlines>
          <c:spPr>
            <a:ln w="6350"/>
          </c:spPr>
        </c:majorGridlines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900" b="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668554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50" b="1">
          <a:latin typeface="TimesET" pitchFamily="2" charset="0"/>
        </a:defRPr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2"/>
    </mc:Choice>
    <mc:Fallback>
      <c:style val="1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34930493834019"/>
          <c:y val="5.0606827656556733E-2"/>
          <c:w val="0.89765069506165984"/>
          <c:h val="0.522168029792862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на выравнивание бюджетной обеспеченности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 formatCode="General">
                  <c:v>159.1</c:v>
                </c:pt>
                <c:pt idx="1">
                  <c:v>185.3</c:v>
                </c:pt>
                <c:pt idx="2" formatCode="0.0">
                  <c:v>582</c:v>
                </c:pt>
                <c:pt idx="3">
                  <c:v>611.29999999999995</c:v>
                </c:pt>
                <c:pt idx="4" formatCode="General">
                  <c:v>683.4</c:v>
                </c:pt>
                <c:pt idx="5" formatCode="0.0">
                  <c:v>811.3</c:v>
                </c:pt>
                <c:pt idx="6" formatCode="General">
                  <c:v>645.70000000000005</c:v>
                </c:pt>
                <c:pt idx="7" formatCode="General">
                  <c:v>544.9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Дотации на поддержку мер по обеспечению сбалансированности бюджетов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441,6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3472498637528101E-16"/>
                  <c:y val="1.66382021309017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Лист1!$C$2:$C$9</c:f>
              <c:numCache>
                <c:formatCode>#,##0.0</c:formatCode>
                <c:ptCount val="8"/>
                <c:pt idx="0" formatCode="General">
                  <c:v>441.6</c:v>
                </c:pt>
                <c:pt idx="1">
                  <c:v>402</c:v>
                </c:pt>
                <c:pt idx="2" formatCode="General">
                  <c:v>92.8</c:v>
                </c:pt>
                <c:pt idx="3">
                  <c:v>39.6</c:v>
                </c:pt>
                <c:pt idx="4" formatCode="General">
                  <c:v>28.8</c:v>
                </c:pt>
                <c:pt idx="5">
                  <c:v>24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Дотации  на частичную компенсацию дополнительных расходов на повышение заработной платы работников бюджетной сферы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Лист1!$D$2:$D$9</c:f>
              <c:numCache>
                <c:formatCode>#,##0.0</c:formatCode>
                <c:ptCount val="8"/>
                <c:pt idx="1">
                  <c:v>282.2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Дотации для финансового обеспечения исполнения расходных обязательств  исходя из расчетного уровня собственных доходов в целях недопущения образования просроченной кредиторской задолженности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Лист1!$E$2:$E$9</c:f>
              <c:numCache>
                <c:formatCode>#,##0.0</c:formatCode>
                <c:ptCount val="8"/>
                <c:pt idx="1">
                  <c:v>300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Дотации для финансового обеспечения исполнения расходных обязательств  в целях недопущения образования просроченной кредиторской задолженности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Лист1!$F$2:$F$9</c:f>
              <c:numCache>
                <c:formatCode>General</c:formatCode>
                <c:ptCount val="8"/>
                <c:pt idx="2" formatCode="#,##0.0">
                  <c:v>646.6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Дотации на поддержку мер по обеспечению сбалансированности для компенсации снижения поступления налоговых и неналоговых доходов консолидированных бюджетов муниципальных районов и бюджетов городских округов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Лист1!$G$2:$G$9</c:f>
              <c:numCache>
                <c:formatCode>General</c:formatCode>
                <c:ptCount val="8"/>
                <c:pt idx="3" formatCode="#,##0.0">
                  <c:v>389.8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Иные дотации на поощрение преобразования муниципальных образований путем их объединения во вновь образованное муниципальное образование – муниципальный округ
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401,7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8370354682813021E-3"/>
                  <c:y val="-2.4957466958184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Лист1!$H$2:$H$9</c:f>
              <c:numCache>
                <c:formatCode>General</c:formatCode>
                <c:ptCount val="8"/>
                <c:pt idx="5">
                  <c:v>14.6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Субвенции 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Лист1!$A$2:$A$9</c:f>
              <c:strCache>
                <c:ptCount val="8"/>
                <c:pt idx="0">
                  <c:v>2017 год (факт)</c:v>
                </c:pt>
                <c:pt idx="1">
                  <c:v>2018 год (факт)</c:v>
                </c:pt>
                <c:pt idx="2">
                  <c:v>2019 год (факт)</c:v>
                </c:pt>
                <c:pt idx="3">
                  <c:v>2020 год (факт)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  <c:pt idx="7">
                  <c:v>2024 год</c:v>
                </c:pt>
              </c:strCache>
            </c:strRef>
          </c:cat>
          <c:val>
            <c:numRef>
              <c:f>Лист1!$I$2:$I$9</c:f>
              <c:numCache>
                <c:formatCode>#,##0.0</c:formatCode>
                <c:ptCount val="8"/>
                <c:pt idx="0" formatCode="General">
                  <c:v>401.7</c:v>
                </c:pt>
                <c:pt idx="1">
                  <c:v>430.3</c:v>
                </c:pt>
                <c:pt idx="2" formatCode="General">
                  <c:v>430.3</c:v>
                </c:pt>
                <c:pt idx="3">
                  <c:v>447.5</c:v>
                </c:pt>
                <c:pt idx="4" formatCode="General">
                  <c:v>808.1</c:v>
                </c:pt>
                <c:pt idx="5" formatCode="General">
                  <c:v>762.7</c:v>
                </c:pt>
                <c:pt idx="6" formatCode="General">
                  <c:v>736.1</c:v>
                </c:pt>
                <c:pt idx="7" formatCode="General">
                  <c:v>719.3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0971904"/>
        <c:axId val="179606592"/>
        <c:axId val="0"/>
      </c:bar3DChart>
      <c:catAx>
        <c:axId val="270971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1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606592"/>
        <c:crosses val="autoZero"/>
        <c:auto val="1"/>
        <c:lblAlgn val="ctr"/>
        <c:lblOffset val="100"/>
        <c:noMultiLvlLbl val="0"/>
      </c:catAx>
      <c:valAx>
        <c:axId val="179606592"/>
        <c:scaling>
          <c:orientation val="minMax"/>
          <c:max val="1700"/>
          <c:min val="0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0971904"/>
        <c:crosses val="autoZero"/>
        <c:crossBetween val="between"/>
        <c:majorUnit val="500"/>
        <c:minorUnit val="200"/>
      </c:valAx>
    </c:plotArea>
    <c:legend>
      <c:legendPos val="b"/>
      <c:layout>
        <c:manualLayout>
          <c:xMode val="edge"/>
          <c:yMode val="edge"/>
          <c:x val="6.9978046420768047E-2"/>
          <c:y val="0.64083460235106315"/>
          <c:w val="0.90594838420731039"/>
          <c:h val="0.31964966758804531"/>
        </c:manualLayout>
      </c:layout>
      <c:overlay val="0"/>
      <c:spPr>
        <a:ln cmpd="dbl">
          <a:noFill/>
        </a:ln>
      </c:spPr>
      <c:txPr>
        <a:bodyPr/>
        <a:lstStyle/>
        <a:p>
          <a:pPr>
            <a:defRPr sz="800" b="1" kern="120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698869398645E-2"/>
          <c:y val="9.3741691054863768E-2"/>
          <c:w val="0.23610980053007538"/>
          <c:h val="0.3881361429795334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финансирования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3.975844157309074E-2"/>
                  <c:y val="-5.9866721460502995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7.9858945219308891E-2"/>
                  <c:y val="-2.737859497484296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16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331002160095207E-2"/>
                  <c:y val="1.752850556463034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16,</a:t>
                    </a:r>
                    <a:r>
                      <a:rPr lang="ru-RU" dirty="0" smtClean="0"/>
                      <a:t>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7.6527153468278153E-2"/>
                  <c:y val="4.666687876374260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7.0270632293141302E-2"/>
                  <c:y val="6.6252223960205081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4.8418844151669124E-2"/>
                  <c:y val="0.1008288163872475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7467896363221608E-2"/>
                  <c:y val="6.551260904501331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7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8.2867850547380356E-2"/>
                  <c:y val="1.1052894805782471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</a:t>
                    </a:r>
                    <a:r>
                      <a:rPr lang="en-US" dirty="0" smtClean="0"/>
                      <a:t>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7.9231074726327774E-2"/>
                  <c:y val="-2.5958681387724308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5787948802749865E-2"/>
                  <c:y val="-4.0749957015974662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7.6724531236973717E-2"/>
                  <c:y val="-6.3166974909990445E-2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5.4696539669073965E-2"/>
                  <c:y val="-8.9426039860183118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</a:t>
                    </a:r>
                    <a:r>
                      <a:rPr lang="en-US" dirty="0" smtClean="0"/>
                      <a:t>,8</a:t>
                    </a:r>
                    <a:r>
                      <a:rPr lang="en-US" dirty="0"/>
                      <a:t>%</a:t>
                    </a:r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2.9318130389732699E-2"/>
                  <c:y val="-0.10741492328291893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2.0948441792948122E-2"/>
                  <c:y val="-0.10154781025520859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0"/>
                  <c:y val="-0.12311994411234688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5459532101823539E-2"/>
                  <c:y val="-0.19155810648820723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0,0%</a:t>
                    </a:r>
                    <a:endParaRPr lang="en-US" sz="105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16"/>
              <c:layout>
                <c:manualLayout>
                  <c:x val="4.0756948268443872E-2"/>
                  <c:y val="-0.14870958266847675"/>
                </c:manualLayout>
              </c:layout>
              <c:tx>
                <c:rich>
                  <a:bodyPr/>
                  <a:lstStyle/>
                  <a:p>
                    <a:r>
                      <a:rPr lang="en-US" sz="1200" i="0" dirty="0"/>
                      <a:t>0,7%</a:t>
                    </a:r>
                    <a:endParaRPr lang="en-US" sz="1200" dirty="0"/>
                  </a:p>
                </c:rich>
              </c:tx>
              <c:showLegendKey val="1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Лист1!$A$2:$A$15</c:f>
              <c:strCache>
                <c:ptCount val="14"/>
                <c:pt idx="0">
                  <c:v>Обеспечение граждан в Чувашской Республике доступным и комфортным жильем</c:v>
                </c:pt>
                <c:pt idx="1">
                  <c:v>Развитие здравоохранения</c:v>
                </c:pt>
                <c:pt idx="2">
                  <c:v>Социальная поддержка граждан</c:v>
                </c:pt>
                <c:pt idx="3">
                  <c:v>Развитие культуры и туризма</c:v>
                </c:pt>
                <c:pt idx="4">
                  <c:v>Развитие физической культуры и спорта</c:v>
                </c:pt>
                <c:pt idx="5">
                  <c:v>Содействие занятости населения</c:v>
                </c:pt>
                <c:pt idx="6">
                  <c:v>Развитие образования</c:v>
                </c:pt>
                <c:pt idx="7">
                  <c:v>Развитие сельского хозяйства и регулирование рынка сельскохозяйственной продукции, сырья и продовольствия Чувашской Республики</c:v>
                </c:pt>
                <c:pt idx="8">
                  <c:v>Развитие транспортной системы Чувашской Республики"</c:v>
                </c:pt>
                <c:pt idx="9">
                  <c:v>Управление общественными финансами и государственным долгом Чувашской Республики</c:v>
                </c:pt>
                <c:pt idx="10">
                  <c:v>Развитие потенциала государственного управления</c:v>
                </c:pt>
                <c:pt idx="11">
                  <c:v>Экономическое развитие Чувашской Республики</c:v>
                </c:pt>
                <c:pt idx="12">
                  <c:v>Модернизация и развитие сферы жилищно-коммунального хозяйства</c:v>
                </c:pt>
                <c:pt idx="13">
                  <c:v>Другие</c:v>
                </c:pt>
              </c:strCache>
            </c:strRef>
          </c:cat>
          <c:val>
            <c:numRef>
              <c:f>Лист1!$B$2:$B$15</c:f>
              <c:numCache>
                <c:formatCode>0.0%</c:formatCode>
                <c:ptCount val="14"/>
                <c:pt idx="0">
                  <c:v>5.6000000000000001E-2</c:v>
                </c:pt>
                <c:pt idx="1">
                  <c:v>0.16900000000000001</c:v>
                </c:pt>
                <c:pt idx="2">
                  <c:v>0.16900000000000001</c:v>
                </c:pt>
                <c:pt idx="3">
                  <c:v>2.7E-2</c:v>
                </c:pt>
                <c:pt idx="4">
                  <c:v>1.7999999999999999E-2</c:v>
                </c:pt>
                <c:pt idx="5">
                  <c:v>7.0000000000000001E-3</c:v>
                </c:pt>
                <c:pt idx="6">
                  <c:v>0.247</c:v>
                </c:pt>
                <c:pt idx="7">
                  <c:v>3.3000000000000002E-2</c:v>
                </c:pt>
                <c:pt idx="8">
                  <c:v>7.1999999999999995E-2</c:v>
                </c:pt>
                <c:pt idx="9">
                  <c:v>8.5000000000000006E-2</c:v>
                </c:pt>
                <c:pt idx="10">
                  <c:v>1.2E-2</c:v>
                </c:pt>
                <c:pt idx="11">
                  <c:v>4.8000000000000001E-2</c:v>
                </c:pt>
                <c:pt idx="12">
                  <c:v>1.2E-2</c:v>
                </c:pt>
                <c:pt idx="13">
                  <c:v>4.4999999999999998E-2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41876350725532568"/>
          <c:y val="1.6578586767062635E-2"/>
          <c:w val="0.57487668832102812"/>
          <c:h val="0.57607970642048301"/>
        </c:manualLayout>
      </c:layout>
      <c:overlay val="0"/>
      <c:txPr>
        <a:bodyPr/>
        <a:lstStyle/>
        <a:p>
          <a:pPr>
            <a:lnSpc>
              <a:spcPct val="80000"/>
            </a:lnSpc>
            <a:defRPr sz="900" b="1" kern="0" spc="30" baseline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2.3349648908499068E-2"/>
          <c:y val="0.12488860494261185"/>
          <c:w val="0.13862702127092461"/>
          <c:h val="8.4717766095490823E-2"/>
        </c:manualLayout>
      </c:layout>
      <c:barChart>
        <c:barDir val="bar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425088"/>
        <c:axId val="115992256"/>
      </c:barChart>
      <c:catAx>
        <c:axId val="13442508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992256"/>
        <c:crosses val="autoZero"/>
        <c:auto val="1"/>
        <c:lblAlgn val="ctr"/>
        <c:lblOffset val="100"/>
        <c:noMultiLvlLbl val="0"/>
      </c:catAx>
      <c:valAx>
        <c:axId val="115992256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344250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132889200131584E-3"/>
                  <c:y val="-0.229657496507402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410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426080063999018E-2"/>
                  <c:y val="-0.3568517225244709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sz="1300" b="1" i="0" u="none" strike="noStrike" kern="1200" baseline="0" dirty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rPr>
                      <a:t>4 697</a:t>
                    </a:r>
                    <a:endParaRPr lang="en-US" sz="1300" b="1" i="0" u="none" strike="noStrike" kern="1200" baseline="0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6788734712713277E-2"/>
                  <c:y val="-0.4030924745008774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</a:t>
                    </a:r>
                    <a:r>
                      <a:rPr lang="ru-RU" baseline="0" dirty="0" smtClean="0"/>
                      <a:t> 002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0537363942566413E-2"/>
                  <c:y val="-0.2143058366025419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479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050306437702318E-2"/>
                  <c:y val="-0.201565702526830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</a:t>
                    </a:r>
                    <a:r>
                      <a:rPr lang="en-US" dirty="0" smtClean="0"/>
                      <a:t> </a:t>
                    </a:r>
                    <a:r>
                      <a:rPr lang="ru-RU" dirty="0" smtClean="0"/>
                      <a:t>379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2410.3000000000002</c:v>
                </c:pt>
                <c:pt idx="1">
                  <c:v>4697</c:v>
                </c:pt>
                <c:pt idx="2">
                  <c:v>6001.7</c:v>
                </c:pt>
                <c:pt idx="3">
                  <c:v>2479.1</c:v>
                </c:pt>
                <c:pt idx="4">
                  <c:v>2379.5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1701504"/>
        <c:axId val="179607168"/>
        <c:axId val="0"/>
      </c:bar3DChart>
      <c:catAx>
        <c:axId val="2717015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79607168"/>
        <c:crosses val="autoZero"/>
        <c:auto val="1"/>
        <c:lblAlgn val="ctr"/>
        <c:lblOffset val="100"/>
        <c:noMultiLvlLbl val="0"/>
      </c:catAx>
      <c:valAx>
        <c:axId val="1796071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1701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50000">
                    <a:srgbClr val="CFC0E2"/>
                  </a:gs>
                  <a:gs pos="0">
                    <a:srgbClr val="B196D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3323368964563655E-2"/>
                  <c:y val="-0.347651517556250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575029878753026E-2"/>
                  <c:y val="-0.36998799075235028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 dirty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934004556689253E-2"/>
                  <c:y val="-0.354867316329931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423061134464547E-2"/>
                  <c:y val="-0.314893583252654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268566212177901E-2"/>
                  <c:y val="-0.31405439078197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875.6</c:v>
                </c:pt>
                <c:pt idx="1">
                  <c:v>910.9</c:v>
                </c:pt>
                <c:pt idx="2">
                  <c:v>849.6</c:v>
                </c:pt>
                <c:pt idx="3">
                  <c:v>749.9</c:v>
                </c:pt>
                <c:pt idx="4">
                  <c:v>749.4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1543808"/>
        <c:axId val="214529664"/>
        <c:axId val="0"/>
      </c:bar3DChart>
      <c:catAx>
        <c:axId val="271543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4529664"/>
        <c:crosses val="autoZero"/>
        <c:auto val="1"/>
        <c:lblAlgn val="ctr"/>
        <c:lblOffset val="100"/>
        <c:noMultiLvlLbl val="0"/>
      </c:catAx>
      <c:valAx>
        <c:axId val="21452966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15438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8471024701876199E-2"/>
                  <c:y val="-0.31815076292416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3536656162247361E-2"/>
                  <c:y val="-0.3388099033737840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361290441211881E-2"/>
                  <c:y val="-0.314018934834238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921423499136109E-2"/>
                  <c:y val="-0.3016237759052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059131796168159E-2"/>
                  <c:y val="-0.305755603995184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17855</c:v>
                </c:pt>
                <c:pt idx="1">
                  <c:v>20302</c:v>
                </c:pt>
                <c:pt idx="2">
                  <c:v>17450</c:v>
                </c:pt>
                <c:pt idx="3">
                  <c:v>16688</c:v>
                </c:pt>
                <c:pt idx="4">
                  <c:v>17384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3425920"/>
        <c:axId val="273280384"/>
        <c:axId val="0"/>
      </c:bar3DChart>
      <c:catAx>
        <c:axId val="273425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280384"/>
        <c:crosses val="autoZero"/>
        <c:auto val="1"/>
        <c:lblAlgn val="ctr"/>
        <c:lblOffset val="100"/>
        <c:noMultiLvlLbl val="0"/>
      </c:catAx>
      <c:valAx>
        <c:axId val="273280384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1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425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494664577972791"/>
          <c:y val="9.6790356507520825E-2"/>
          <c:w val="0.82297906124950149"/>
          <c:h val="0.7367157396218990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5372671370743265E-2"/>
                  <c:y val="-0.33916120492540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4564989244665325E-2"/>
                  <c:y val="-0.393286976637199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400693787390832E-2"/>
                  <c:y val="-0.32531155254118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6292425255073283E-2"/>
                  <c:y val="-0.28851307697474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9717539587185251E-2"/>
                  <c:y val="-0.312083608475917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3944760381774609E-3"/>
                  <c:y val="-0.333297685352550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12823</c:v>
                </c:pt>
                <c:pt idx="1">
                  <c:v>14872</c:v>
                </c:pt>
                <c:pt idx="2">
                  <c:v>11975</c:v>
                </c:pt>
                <c:pt idx="3">
                  <c:v>10429</c:v>
                </c:pt>
                <c:pt idx="4">
                  <c:v>10591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4419200"/>
        <c:axId val="273283840"/>
        <c:axId val="0"/>
      </c:bar3DChart>
      <c:catAx>
        <c:axId val="274419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283840"/>
        <c:crosses val="autoZero"/>
        <c:auto val="1"/>
        <c:lblAlgn val="ctr"/>
        <c:lblOffset val="100"/>
        <c:noMultiLvlLbl val="0"/>
      </c:catAx>
      <c:valAx>
        <c:axId val="27328384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4419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4427131109820916E-3"/>
                  <c:y val="-0.3209542111280142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10 407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2032282322882996E-3"/>
                  <c:y val="-0.3334200970021843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1 382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883907918138059E-2"/>
                  <c:y val="-0.36700458196720814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3777066469668106E-2"/>
                  <c:y val="-0.37015887414174931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6.6009483276719932E-2"/>
                  <c:y val="-0.37088177051029719"/>
                </c:manualLayout>
              </c:layout>
              <c:tx>
                <c:rich>
                  <a:bodyPr/>
                  <a:lstStyle/>
                  <a:p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10407.1</c:v>
                </c:pt>
                <c:pt idx="1">
                  <c:v>11382.1</c:v>
                </c:pt>
                <c:pt idx="2">
                  <c:v>11949.6</c:v>
                </c:pt>
                <c:pt idx="3">
                  <c:v>12472.2</c:v>
                </c:pt>
                <c:pt idx="4">
                  <c:v>13117.1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75387392"/>
        <c:axId val="273960320"/>
        <c:axId val="0"/>
      </c:bar3DChart>
      <c:catAx>
        <c:axId val="275387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3960320"/>
        <c:crosses val="autoZero"/>
        <c:auto val="1"/>
        <c:lblAlgn val="ctr"/>
        <c:lblOffset val="100"/>
        <c:noMultiLvlLbl val="0"/>
      </c:catAx>
      <c:valAx>
        <c:axId val="273960320"/>
        <c:scaling>
          <c:orientation val="minMax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5387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1631682872333493E-2"/>
                  <c:y val="-0.2023168077373963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5434549901407994E-2"/>
                  <c:y val="-0.3783539554992947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88570117440005E-2"/>
                      <c:h val="6.6842859652637213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2.328908579441186E-2"/>
                  <c:y val="-0.127506548577673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793438926502362E-2"/>
                  <c:y val="-0.390884168705321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127601796757834E-2"/>
                  <c:y val="-0.349412629758039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11.7</c:v>
                </c:pt>
                <c:pt idx="1">
                  <c:v>30.2</c:v>
                </c:pt>
                <c:pt idx="2">
                  <c:v>7</c:v>
                </c:pt>
                <c:pt idx="3">
                  <c:v>29.1</c:v>
                </c:pt>
                <c:pt idx="4">
                  <c:v>22.9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6241920"/>
        <c:axId val="275917056"/>
        <c:axId val="0"/>
      </c:bar3DChart>
      <c:catAx>
        <c:axId val="2762419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5917056"/>
        <c:crosses val="autoZero"/>
        <c:auto val="1"/>
        <c:lblAlgn val="ctr"/>
        <c:lblOffset val="100"/>
        <c:noMultiLvlLbl val="0"/>
      </c:catAx>
      <c:valAx>
        <c:axId val="2759170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62419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1630156257049202E-3"/>
                  <c:y val="-0.362485734791329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2 004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1094405433474434E-2"/>
                  <c:y val="-0.1697617757812758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182591390710067E-2"/>
                  <c:y val="-0.1424060109358534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509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537076928194852E-2"/>
                  <c:y val="-0.1487687852744037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8382512371280127E-2"/>
                  <c:y val="-0.1482695946261041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2004</c:v>
                </c:pt>
                <c:pt idx="1">
                  <c:v>717</c:v>
                </c:pt>
                <c:pt idx="2">
                  <c:v>509</c:v>
                </c:pt>
                <c:pt idx="3">
                  <c:v>514</c:v>
                </c:pt>
                <c:pt idx="4">
                  <c:v>514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7038080"/>
        <c:axId val="275921088"/>
        <c:axId val="0"/>
      </c:bar3DChart>
      <c:catAx>
        <c:axId val="277038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5921088"/>
        <c:crosses val="autoZero"/>
        <c:auto val="1"/>
        <c:lblAlgn val="ctr"/>
        <c:lblOffset val="100"/>
        <c:noMultiLvlLbl val="0"/>
      </c:catAx>
      <c:valAx>
        <c:axId val="2759210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70380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0452599554271722E-3"/>
                  <c:y val="-0.3191323161011159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922255222389483E-2"/>
                  <c:y val="-0.3741194651397338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084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1783546026192082E-2"/>
                  <c:y val="-0.3389475225298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771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670305726207105E-2"/>
                  <c:y val="-0.2514985196993850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030043713920089E-2"/>
                  <c:y val="-0.1844838468295539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359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2390</c:v>
                </c:pt>
                <c:pt idx="1">
                  <c:v>3033</c:v>
                </c:pt>
                <c:pt idx="2">
                  <c:v>2213</c:v>
                </c:pt>
                <c:pt idx="3">
                  <c:v>1503</c:v>
                </c:pt>
                <c:pt idx="4">
                  <c:v>1271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6878848"/>
        <c:axId val="276024128"/>
        <c:axId val="0"/>
      </c:bar3DChart>
      <c:catAx>
        <c:axId val="2768788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6024128"/>
        <c:crosses val="autoZero"/>
        <c:auto val="1"/>
        <c:lblAlgn val="ctr"/>
        <c:lblOffset val="100"/>
        <c:noMultiLvlLbl val="0"/>
      </c:catAx>
      <c:valAx>
        <c:axId val="27602412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68788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2127181669239743E-2"/>
                  <c:y val="-0.38521055631028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313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8977086549643E-2"/>
                  <c:y val="-0.299607948339366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2225679211695E-2"/>
                  <c:y val="-0.35952953800723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2225679211695E-2"/>
                  <c:y val="-0.273927941086764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1222567921169389E-2"/>
                  <c:y val="-0.226846018028377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1313</c:v>
                </c:pt>
                <c:pt idx="1">
                  <c:v>980</c:v>
                </c:pt>
                <c:pt idx="2">
                  <c:v>1234.7</c:v>
                </c:pt>
                <c:pt idx="3">
                  <c:v>899.3</c:v>
                </c:pt>
                <c:pt idx="4">
                  <c:v>650.20000000000005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78128640"/>
        <c:axId val="275300352"/>
        <c:axId val="0"/>
      </c:bar3DChart>
      <c:catAx>
        <c:axId val="278128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5300352"/>
        <c:crosses val="autoZero"/>
        <c:auto val="1"/>
        <c:lblAlgn val="ctr"/>
        <c:lblOffset val="100"/>
        <c:noMultiLvlLbl val="0"/>
      </c:catAx>
      <c:valAx>
        <c:axId val="27530035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81286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0.15521132770253188"/>
                  <c:y val="-0.24166027624260694"/>
                </c:manualLayout>
              </c:layout>
              <c:tx>
                <c:rich>
                  <a:bodyPr/>
                  <a:lstStyle/>
                  <a:p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342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852862278210809"/>
                      <c:h val="8.294768134014624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3112861436162671"/>
                  <c:y val="-0.428713717816502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430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2247461761481423E-2"/>
                  <c:y val="-0.24224484579245661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272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437980409349152E-2"/>
                  <c:y val="-0.2449145446051599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255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2677602704165994E-2"/>
                  <c:y val="-0.24257485610527899"/>
                </c:manualLayout>
              </c:layout>
              <c:tx>
                <c:rich>
                  <a:bodyPr/>
                  <a:lstStyle/>
                  <a:p>
                    <a:r>
                      <a:rPr lang="ru-RU" sz="1200" dirty="0" smtClean="0"/>
                      <a:t>255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anchor="t" anchorCtr="0"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429.8</c:v>
                </c:pt>
                <c:pt idx="1">
                  <c:v>342.2</c:v>
                </c:pt>
                <c:pt idx="2">
                  <c:v>272.3</c:v>
                </c:pt>
                <c:pt idx="3">
                  <c:v>255.2</c:v>
                </c:pt>
                <c:pt idx="4">
                  <c:v>255.2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79418368"/>
        <c:axId val="275302080"/>
        <c:axId val="0"/>
      </c:bar3DChart>
      <c:catAx>
        <c:axId val="279418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5302080"/>
        <c:crosses val="autoZero"/>
        <c:auto val="1"/>
        <c:lblAlgn val="ctr"/>
        <c:lblOffset val="100"/>
        <c:noMultiLvlLbl val="0"/>
      </c:catAx>
      <c:valAx>
        <c:axId val="275302080"/>
        <c:scaling>
          <c:orientation val="minMax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94183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0165653987529172"/>
          <c:y val="4.6858344240113294E-2"/>
          <c:w val="0.69694973232931701"/>
          <c:h val="0.93003146921873014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PowerPoint]Лист1'!$A$4:$A$13</c:f>
              <c:numCache>
                <c:formatCode>General</c:formatCode>
                <c:ptCount val="10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  <c:pt idx="7">
                  <c:v>2017</c:v>
                </c:pt>
                <c:pt idx="8">
                  <c:v>2016</c:v>
                </c:pt>
                <c:pt idx="9">
                  <c:v>2015</c:v>
                </c:pt>
              </c:numCache>
            </c:numRef>
          </c:cat>
          <c:val>
            <c:numRef>
              <c:f>'[Диаграмма в Microsoft PowerPoint]Лист1'!$B$4:$B$13</c:f>
              <c:numCache>
                <c:formatCode>#,##0</c:formatCode>
                <c:ptCount val="10"/>
                <c:pt idx="0">
                  <c:v>64287.9</c:v>
                </c:pt>
                <c:pt idx="1">
                  <c:v>62726.8</c:v>
                </c:pt>
                <c:pt idx="2">
                  <c:v>66981.100000000006</c:v>
                </c:pt>
                <c:pt idx="3">
                  <c:v>73205.7</c:v>
                </c:pt>
                <c:pt idx="4">
                  <c:v>70244</c:v>
                </c:pt>
                <c:pt idx="5">
                  <c:v>58719.3</c:v>
                </c:pt>
                <c:pt idx="6">
                  <c:v>49706</c:v>
                </c:pt>
                <c:pt idx="7">
                  <c:v>43974.8</c:v>
                </c:pt>
                <c:pt idx="8">
                  <c:v>41357.9</c:v>
                </c:pt>
                <c:pt idx="9">
                  <c:v>37122.199999999997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424064"/>
        <c:axId val="115994560"/>
      </c:barChart>
      <c:catAx>
        <c:axId val="1344240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15994560"/>
        <c:crosses val="autoZero"/>
        <c:auto val="1"/>
        <c:lblAlgn val="ctr"/>
        <c:lblOffset val="100"/>
        <c:noMultiLvlLbl val="0"/>
      </c:catAx>
      <c:valAx>
        <c:axId val="115994560"/>
        <c:scaling>
          <c:orientation val="minMax"/>
        </c:scaling>
        <c:delete val="1"/>
        <c:axPos val="b"/>
        <c:numFmt formatCode="#,##0" sourceLinked="1"/>
        <c:majorTickMark val="out"/>
        <c:minorTickMark val="none"/>
        <c:tickLblPos val="nextTo"/>
        <c:crossAx val="1344240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8CADEA"/>
                  </a:gs>
                  <a:gs pos="50000">
                    <a:srgbClr val="BACCF0"/>
                  </a:gs>
                  <a:gs pos="100000">
                    <a:srgbClr val="DEE6F7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027909951664894E-2"/>
                  <c:y val="-0.40273013430879245"/>
                </c:manualLayout>
              </c:layout>
              <c:tx>
                <c:rich>
                  <a:bodyPr/>
                  <a:lstStyle/>
                  <a:p>
                    <a:pPr>
                      <a:defRPr sz="1300" b="1"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23</a:t>
                    </a:r>
                    <a:endParaRPr lang="en-US" dirty="0"/>
                  </a:p>
                </c:rich>
              </c:tx>
              <c:numFmt formatCode="#,##0.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7140082373039583E-2"/>
                  <c:y val="-0.3864829878621845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  <a:r>
                      <a:rPr lang="ru-RU" dirty="0" smtClean="0"/>
                      <a:t>25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055428378605585E-2"/>
                  <c:y val="-0.3902644144140929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28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685525695426687E-2"/>
                  <c:y val="-0.3683808087072002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64781116515534E-2"/>
                  <c:y val="-0.357613127023534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22.6</c:v>
                </c:pt>
                <c:pt idx="1">
                  <c:v>24.5</c:v>
                </c:pt>
                <c:pt idx="2">
                  <c:v>27.7</c:v>
                </c:pt>
                <c:pt idx="3">
                  <c:v>25.7</c:v>
                </c:pt>
                <c:pt idx="4">
                  <c:v>25.7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0069120"/>
        <c:axId val="277578304"/>
        <c:axId val="0"/>
      </c:bar3DChart>
      <c:catAx>
        <c:axId val="2800691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7578304"/>
        <c:crosses val="autoZero"/>
        <c:auto val="1"/>
        <c:lblAlgn val="ctr"/>
        <c:lblOffset val="100"/>
        <c:noMultiLvlLbl val="0"/>
      </c:catAx>
      <c:valAx>
        <c:axId val="277578304"/>
        <c:scaling>
          <c:orientation val="minMax"/>
          <c:max val="30"/>
          <c:min val="0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0069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71215125628329E-2"/>
                  <c:y val="-0.378643808353860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  <a:r>
                      <a: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9.2140873157182529E-3"/>
                  <c:y val="-0.337126798034122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1 003</a:t>
                    </a:r>
                    <a:endParaRPr lang="en-U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522233759029009E-2"/>
                  <c:y val="-0.22003427898880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554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7998361940032761E-3"/>
                  <c:y val="-0.243736088736483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874403532512039E-2"/>
                  <c:y val="-0.1598225294550040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1230</c:v>
                </c:pt>
                <c:pt idx="1">
                  <c:v>1003</c:v>
                </c:pt>
                <c:pt idx="2">
                  <c:v>554</c:v>
                </c:pt>
                <c:pt idx="3">
                  <c:v>577</c:v>
                </c:pt>
                <c:pt idx="4">
                  <c:v>518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0457728"/>
        <c:axId val="277583488"/>
        <c:axId val="0"/>
      </c:bar3DChart>
      <c:catAx>
        <c:axId val="280457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7583488"/>
        <c:crosses val="autoZero"/>
        <c:auto val="1"/>
        <c:lblAlgn val="ctr"/>
        <c:lblOffset val="100"/>
        <c:noMultiLvlLbl val="0"/>
      </c:catAx>
      <c:valAx>
        <c:axId val="2775834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04577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396143484057328"/>
          <c:y val="6.3896815259490633E-2"/>
          <c:w val="0.82769350032536071"/>
          <c:h val="0.72182012066711143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9924869458949005E-2"/>
                  <c:y val="-0.3244593100633567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2 398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5195613185836494E-2"/>
                  <c:y val="-0.38831043369939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4552331486977639E-2"/>
                  <c:y val="-0.3322310086030799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2 307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558068944720426E-2"/>
                  <c:y val="-0.241132904908517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1 715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9097520910375E-2"/>
                  <c:y val="-0.2587351734117351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1 758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(2)'!$B$8:$B$11</c:f>
              <c:strCache>
                <c:ptCount val="4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2398.1999999999998</c:v>
                </c:pt>
                <c:pt idx="1">
                  <c:v>2887.2</c:v>
                </c:pt>
                <c:pt idx="2">
                  <c:v>2307</c:v>
                </c:pt>
                <c:pt idx="3">
                  <c:v>1715</c:v>
                </c:pt>
                <c:pt idx="4">
                  <c:v>1758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12796928"/>
        <c:axId val="280642688"/>
        <c:axId val="0"/>
      </c:bar3DChart>
      <c:catAx>
        <c:axId val="2127969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0642688"/>
        <c:crosses val="autoZero"/>
        <c:auto val="1"/>
        <c:lblAlgn val="ctr"/>
        <c:lblOffset val="100"/>
        <c:noMultiLvlLbl val="0"/>
      </c:catAx>
      <c:valAx>
        <c:axId val="28064268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12796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4169728"/>
        <c:axId val="280646720"/>
        <c:axId val="0"/>
      </c:bar3DChart>
      <c:catAx>
        <c:axId val="284169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80646720"/>
        <c:crosses val="autoZero"/>
        <c:auto val="1"/>
        <c:lblAlgn val="ctr"/>
        <c:lblOffset val="100"/>
        <c:noMultiLvlLbl val="0"/>
      </c:catAx>
      <c:valAx>
        <c:axId val="280646720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284169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6308391701742697"/>
          <c:w val="0.82190655361342291"/>
          <c:h val="0.6458470987471602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6.4746956657329895E-3"/>
                  <c:y val="-0.31056302317206708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502253723526325E-2"/>
                  <c:y val="-0.27687870635965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054293989569827E-2"/>
                  <c:y val="-0.218201954443190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9.7753736218251404E-3"/>
                  <c:y val="-0.34699534427357259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05998670714961E-2"/>
                  <c:y val="-0.16866698385441914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1162.4000000000001</c:v>
                </c:pt>
                <c:pt idx="1">
                  <c:v>983</c:v>
                </c:pt>
                <c:pt idx="2">
                  <c:v>870</c:v>
                </c:pt>
                <c:pt idx="3">
                  <c:v>1594</c:v>
                </c:pt>
                <c:pt idx="4">
                  <c:v>513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4252672"/>
        <c:axId val="280648448"/>
        <c:axId val="0"/>
      </c:bar3DChart>
      <c:catAx>
        <c:axId val="284252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0648448"/>
        <c:crosses val="autoZero"/>
        <c:auto val="1"/>
        <c:lblAlgn val="ctr"/>
        <c:lblOffset val="100"/>
        <c:noMultiLvlLbl val="0"/>
      </c:catAx>
      <c:valAx>
        <c:axId val="280648448"/>
        <c:scaling>
          <c:orientation val="minMax"/>
          <c:max val="160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4252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708806393246614"/>
          <c:y val="3.5324667970578642E-2"/>
          <c:w val="0.83291193606753389"/>
          <c:h val="0.77216470731315734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3.8134969608415287E-3"/>
                  <c:y val="-0.2075987031234365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352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8.3885871159689769E-3"/>
                  <c:y val="-0.23363693955405948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406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7885805749728021E-3"/>
                  <c:y val="-0.34661686962671201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721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7483457532101381E-2"/>
                  <c:y val="-0.24672764530419555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458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5.7551147223394101E-3"/>
                  <c:y val="-0.34955662380959585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352</c:v>
                </c:pt>
                <c:pt idx="1">
                  <c:v>406</c:v>
                </c:pt>
                <c:pt idx="2">
                  <c:v>721</c:v>
                </c:pt>
                <c:pt idx="3">
                  <c:v>458.3</c:v>
                </c:pt>
                <c:pt idx="4">
                  <c:v>708.3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284999168"/>
        <c:axId val="277606912"/>
        <c:axId val="0"/>
      </c:bar3DChart>
      <c:catAx>
        <c:axId val="284999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7606912"/>
        <c:crosses val="autoZero"/>
        <c:auto val="1"/>
        <c:lblAlgn val="ctr"/>
        <c:lblOffset val="100"/>
        <c:noMultiLvlLbl val="0"/>
      </c:catAx>
      <c:valAx>
        <c:axId val="27760691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4999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7614077434225543E-2"/>
                  <c:y val="-0.3833006316614269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2 783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5286363476919651E-2"/>
                  <c:y val="-0.36933567971843378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2 422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383457469333E-2"/>
                  <c:y val="-0.1179681503912961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603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1063830880440333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0342256450352633E-2"/>
                  <c:y val="-0.120014065465428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2783</c:v>
                </c:pt>
                <c:pt idx="1">
                  <c:v>2421.895</c:v>
                </c:pt>
                <c:pt idx="2">
                  <c:v>602.59900000000005</c:v>
                </c:pt>
                <c:pt idx="3">
                  <c:v>356.33580000000001</c:v>
                </c:pt>
                <c:pt idx="4">
                  <c:v>393.2167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5752320"/>
        <c:axId val="285163520"/>
        <c:axId val="0"/>
      </c:bar3DChart>
      <c:catAx>
        <c:axId val="2857523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5163520"/>
        <c:crosses val="autoZero"/>
        <c:auto val="1"/>
        <c:lblAlgn val="ctr"/>
        <c:lblOffset val="100"/>
        <c:noMultiLvlLbl val="0"/>
      </c:catAx>
      <c:valAx>
        <c:axId val="2851635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57523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7.9298426130734283E-3"/>
                  <c:y val="-0.346595226091117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2689222460083891E-2"/>
                  <c:y val="-0.39788375759872319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929856339120807E-3"/>
                  <c:y val="-0.2443967745768318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240968397660893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885930445542415E-2"/>
                  <c:y val="-0.2423643469353020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60</c:v>
                </c:pt>
                <c:pt idx="1">
                  <c:v>74</c:v>
                </c:pt>
                <c:pt idx="2">
                  <c:v>36</c:v>
                </c:pt>
                <c:pt idx="3">
                  <c:v>37</c:v>
                </c:pt>
                <c:pt idx="4">
                  <c:v>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6178816"/>
        <c:axId val="277609792"/>
        <c:axId val="0"/>
      </c:bar3DChart>
      <c:catAx>
        <c:axId val="2861788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77609792"/>
        <c:crosses val="autoZero"/>
        <c:auto val="1"/>
        <c:lblAlgn val="ctr"/>
        <c:lblOffset val="100"/>
        <c:noMultiLvlLbl val="0"/>
      </c:catAx>
      <c:valAx>
        <c:axId val="2776097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61788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6039734979265424E-2"/>
                  <c:y val="-0.1811112143454427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15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9494205970992128E-2"/>
                  <c:y val="-0.323941280312180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081194795679187E-2"/>
                  <c:y val="-0.32162656012883645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33</a:t>
                    </a:r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1308364566954958E-2"/>
                  <c:y val="-0.3205091517234971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</a:t>
                    </a: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1032931884530564E-2"/>
                  <c:y val="-0.2570692805599429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15</c:v>
                </c:pt>
                <c:pt idx="1">
                  <c:v>33</c:v>
                </c:pt>
                <c:pt idx="2">
                  <c:v>33</c:v>
                </c:pt>
                <c:pt idx="3">
                  <c:v>33</c:v>
                </c:pt>
                <c:pt idx="4">
                  <c:v>27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287047168"/>
        <c:axId val="286302208"/>
        <c:axId val="0"/>
      </c:bar3DChart>
      <c:catAx>
        <c:axId val="2870471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6302208"/>
        <c:crosses val="autoZero"/>
        <c:auto val="1"/>
        <c:lblAlgn val="ctr"/>
        <c:lblOffset val="100"/>
        <c:noMultiLvlLbl val="0"/>
      </c:catAx>
      <c:valAx>
        <c:axId val="286302208"/>
        <c:scaling>
          <c:orientation val="minMax"/>
          <c:max val="50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70471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BC55">
                      <a:tint val="66000"/>
                      <a:satMod val="160000"/>
                    </a:srgbClr>
                  </a:gs>
                  <a:gs pos="50000">
                    <a:srgbClr val="00BC55">
                      <a:tint val="44500"/>
                      <a:satMod val="160000"/>
                    </a:srgbClr>
                  </a:gs>
                  <a:gs pos="100000">
                    <a:srgbClr val="00BC55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603025018348456E-2"/>
                  <c:y val="-0.34244034023544417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5 275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4496723249489947E-2"/>
                  <c:y val="-0.35622053851200242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5 711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3197960363487004E-3"/>
                  <c:y val="-0.3384446296961825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/>
                      <a:t>5 090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2671852650594412E-3"/>
                  <c:y val="-0.32027748293723174"/>
                </c:manualLayout>
              </c:layout>
              <c:tx>
                <c:rich>
                  <a:bodyPr/>
                  <a:lstStyle/>
                  <a:p>
                    <a:r>
                      <a:rPr lang="ru-RU" sz="13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4 997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971386989381576E-2"/>
                  <c:y val="-0.34547050384433103"/>
                </c:manualLayout>
              </c:layout>
              <c:tx>
                <c:rich>
                  <a:bodyPr/>
                  <a:lstStyle/>
                  <a:p>
                    <a:r>
                      <a: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5 277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5270340333802538E-2"/>
                  <c:y val="-0.290114517533798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5274.9605701299997</c:v>
                </c:pt>
                <c:pt idx="1">
                  <c:v>5711.0739999999996</c:v>
                </c:pt>
                <c:pt idx="2">
                  <c:v>5089.9286000000002</c:v>
                </c:pt>
                <c:pt idx="3">
                  <c:v>4997.2709000000004</c:v>
                </c:pt>
                <c:pt idx="4">
                  <c:v>5277.1935000000003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374"/>
        <c:shape val="box"/>
        <c:axId val="140371456"/>
        <c:axId val="286305088"/>
        <c:axId val="0"/>
      </c:bar3DChart>
      <c:catAx>
        <c:axId val="140371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6305088"/>
        <c:crosses val="autoZero"/>
        <c:auto val="1"/>
        <c:lblAlgn val="ctr"/>
        <c:lblOffset val="100"/>
        <c:noMultiLvlLbl val="0"/>
      </c:catAx>
      <c:valAx>
        <c:axId val="286305088"/>
        <c:scaling>
          <c:orientation val="minMax"/>
          <c:max val="6335.5"/>
          <c:min val="0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3714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939929328621903E-2"/>
          <c:y val="3.7108836471956397E-2"/>
          <c:w val="0.84923439340400475"/>
          <c:h val="0.9257823270560872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64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126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65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48</a:t>
                    </a:r>
                    <a:r>
                      <a:rPr lang="ru-RU" smtClean="0"/>
                      <a:t>6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70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74</a:t>
                    </a:r>
                    <a:r>
                      <a:rPr lang="ru-RU" smtClean="0"/>
                      <a:t>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76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957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69</a:t>
                    </a:r>
                    <a:r>
                      <a:rPr lang="ru-RU" smtClean="0"/>
                      <a:t> </a:t>
                    </a:r>
                    <a:r>
                      <a:rPr lang="en-US" smtClean="0"/>
                      <a:t>521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PowerPoint]Лист1'!$I$2:$I$11</c:f>
              <c:numCache>
                <c:formatCode>General</c:formatCode>
                <c:ptCount val="10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  <c:pt idx="7">
                  <c:v>2017</c:v>
                </c:pt>
                <c:pt idx="8">
                  <c:v>2016</c:v>
                </c:pt>
                <c:pt idx="9">
                  <c:v>2015</c:v>
                </c:pt>
              </c:numCache>
            </c:numRef>
          </c:cat>
          <c:val>
            <c:numRef>
              <c:f>'[Диаграмма в Microsoft PowerPoint]Лист1'!$J$2:$J$11</c:f>
              <c:numCache>
                <c:formatCode>General</c:formatCode>
                <c:ptCount val="10"/>
                <c:pt idx="0">
                  <c:v>64126.400000000001</c:v>
                </c:pt>
                <c:pt idx="1">
                  <c:v>65485.9</c:v>
                </c:pt>
                <c:pt idx="2">
                  <c:v>70746.7</c:v>
                </c:pt>
                <c:pt idx="3">
                  <c:v>76957</c:v>
                </c:pt>
                <c:pt idx="4">
                  <c:v>69521</c:v>
                </c:pt>
                <c:pt idx="5" formatCode="#,##0">
                  <c:v>55183</c:v>
                </c:pt>
                <c:pt idx="6" formatCode="#,##0">
                  <c:v>48424</c:v>
                </c:pt>
                <c:pt idx="7" formatCode="#,##0">
                  <c:v>43867</c:v>
                </c:pt>
                <c:pt idx="8" formatCode="#,##0">
                  <c:v>39655</c:v>
                </c:pt>
                <c:pt idx="9" formatCode="#,##0">
                  <c:v>40008.300000000003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424576"/>
        <c:axId val="115998016"/>
      </c:barChart>
      <c:catAx>
        <c:axId val="1344245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5998016"/>
        <c:crosses val="autoZero"/>
        <c:auto val="1"/>
        <c:lblAlgn val="ctr"/>
        <c:lblOffset val="100"/>
        <c:noMultiLvlLbl val="0"/>
      </c:catAx>
      <c:valAx>
        <c:axId val="1159980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4245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5"/>
            <c:invertIfNegative val="0"/>
            <c:bubble3D val="0"/>
            <c:spPr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4385914431820435E-2"/>
                  <c:y val="-0.1834621597233149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 </a:t>
                    </a:r>
                    <a:r>
                      <a:rPr lang="en-US" dirty="0" smtClean="0"/>
                      <a:t>307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2328964552736746E-3"/>
                  <c:y val="-0.181731272539266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1 308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805129271406153E-2"/>
                  <c:y val="-0.36266839220169494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3 408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986692851220322E-2"/>
                  <c:y val="-0.342926965552454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7114601820073769E-2"/>
                  <c:y val="-0.328008901705517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3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936897801443065E-2"/>
                  <c:y val="-0.138663652332523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1307</c:v>
                </c:pt>
                <c:pt idx="1">
                  <c:v>1307.8</c:v>
                </c:pt>
                <c:pt idx="2">
                  <c:v>3407.7</c:v>
                </c:pt>
                <c:pt idx="3">
                  <c:v>2820.8</c:v>
                </c:pt>
                <c:pt idx="4">
                  <c:v>2713.9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0731392"/>
        <c:axId val="140423104"/>
        <c:axId val="0"/>
      </c:bar3DChart>
      <c:catAx>
        <c:axId val="1407313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423104"/>
        <c:crosses val="autoZero"/>
        <c:auto val="1"/>
        <c:lblAlgn val="ctr"/>
        <c:lblOffset val="100"/>
        <c:noMultiLvlLbl val="0"/>
      </c:catAx>
      <c:valAx>
        <c:axId val="1404231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73139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1825536"/>
        <c:axId val="286307392"/>
        <c:axId val="0"/>
      </c:bar3DChart>
      <c:catAx>
        <c:axId val="14182553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286307392"/>
        <c:crosses val="autoZero"/>
        <c:auto val="1"/>
        <c:lblAlgn val="ctr"/>
        <c:lblOffset val="100"/>
        <c:noMultiLvlLbl val="0"/>
      </c:catAx>
      <c:valAx>
        <c:axId val="28630739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18255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476859643137809"/>
          <c:y val="5.092494387871295E-2"/>
          <c:w val="0.83204342897108252"/>
          <c:h val="0.75697302924813747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1.3116456545331031E-2"/>
                  <c:y val="-0.16940495168689201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789204840480866E-3"/>
                  <c:y val="-0.3346784006246543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9675072122565886E-2"/>
                  <c:y val="-0.39252399388359305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95893435471574E-2"/>
                  <c:y val="-0.3305465725347301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116714748377259E-2"/>
                  <c:y val="-0.1694049516868920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1100.8</c:v>
                </c:pt>
                <c:pt idx="1">
                  <c:v>1970.1</c:v>
                </c:pt>
                <c:pt idx="2">
                  <c:v>3987.6</c:v>
                </c:pt>
                <c:pt idx="3">
                  <c:v>3269.5</c:v>
                </c:pt>
                <c:pt idx="4">
                  <c:v>1053.7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367232"/>
        <c:axId val="286307968"/>
        <c:axId val="0"/>
      </c:bar3DChart>
      <c:catAx>
        <c:axId val="1423672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286307968"/>
        <c:crosses val="autoZero"/>
        <c:auto val="1"/>
        <c:lblAlgn val="ctr"/>
        <c:lblOffset val="100"/>
        <c:noMultiLvlLbl val="0"/>
      </c:catAx>
      <c:valAx>
        <c:axId val="28630796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3672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652416"/>
        <c:axId val="140832704"/>
        <c:axId val="0"/>
      </c:bar3DChart>
      <c:catAx>
        <c:axId val="1426524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40832704"/>
        <c:crosses val="autoZero"/>
        <c:auto val="1"/>
        <c:lblAlgn val="ctr"/>
        <c:lblOffset val="100"/>
        <c:noMultiLvlLbl val="0"/>
      </c:catAx>
      <c:valAx>
        <c:axId val="14083270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26524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449054071707343"/>
          <c:y val="0.1087705371376517"/>
          <c:w val="0.82190655361342291"/>
          <c:h val="0.70016043650488069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2.2922396380780561E-2"/>
                  <c:y val="-0.1766472700710989"/>
                </c:manualLayout>
              </c:layout>
              <c:spPr/>
              <c:txPr>
                <a:bodyPr/>
                <a:lstStyle/>
                <a:p>
                  <a:pPr algn="ctr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3054553008478725E-2"/>
                  <c:y val="-0.33369131454086431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3054293989569827E-2"/>
                  <c:y val="-0.291246416859477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6354453907844301E-2"/>
                  <c:y val="-0.24059340737292173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6405998670714961E-2"/>
                  <c:y val="-0.22142154859411162"/>
                </c:manualLayout>
              </c:layout>
              <c:spPr/>
              <c:txPr>
                <a:bodyPr/>
                <a:lstStyle/>
                <a:p>
                  <a:pPr algn="ctr" rtl="0">
                    <a:defRPr lang="en-US" sz="1300" b="1" i="0" u="none" strike="noStrike" kern="1200" baseline="0">
                      <a:solidFill>
                        <a:prstClr val="black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</c:formatCode>
                <c:ptCount val="5"/>
                <c:pt idx="0">
                  <c:v>393.4</c:v>
                </c:pt>
                <c:pt idx="1">
                  <c:v>1064.2</c:v>
                </c:pt>
                <c:pt idx="2">
                  <c:v>845.5</c:v>
                </c:pt>
                <c:pt idx="3">
                  <c:v>673.8</c:v>
                </c:pt>
                <c:pt idx="4">
                  <c:v>464.2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2068224"/>
        <c:axId val="140834432"/>
        <c:axId val="0"/>
      </c:bar3DChart>
      <c:catAx>
        <c:axId val="142068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0834432"/>
        <c:crosses val="autoZero"/>
        <c:auto val="1"/>
        <c:lblAlgn val="ctr"/>
        <c:lblOffset val="100"/>
        <c:noMultiLvlLbl val="0"/>
      </c:catAx>
      <c:valAx>
        <c:axId val="140834432"/>
        <c:scaling>
          <c:orientation val="minMax"/>
          <c:max val="140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0682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727654239840142"/>
          <c:y val="4.6250180240020609E-2"/>
          <c:w val="0.8544172191485313"/>
          <c:h val="0.77763216969775839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857152"/>
        <c:axId val="142296768"/>
        <c:axId val="0"/>
      </c:bar3DChart>
      <c:catAx>
        <c:axId val="1438571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300" b="1"/>
            </a:pPr>
            <a:endParaRPr lang="ru-RU"/>
          </a:p>
        </c:txPr>
        <c:crossAx val="142296768"/>
        <c:crosses val="autoZero"/>
        <c:auto val="1"/>
        <c:lblAlgn val="ctr"/>
        <c:lblOffset val="100"/>
        <c:noMultiLvlLbl val="0"/>
      </c:catAx>
      <c:valAx>
        <c:axId val="142296768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14385715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76856357255931"/>
          <c:y val="0.1087705371376517"/>
          <c:w val="0.83532248656763197"/>
          <c:h val="0.70152487373881556"/>
        </c:manualLayout>
      </c:layout>
      <c:bar3DChart>
        <c:barDir val="col"/>
        <c:grouping val="stack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8DE7A0"/>
                  </a:gs>
                  <a:gs pos="50000">
                    <a:srgbClr val="BBEEC5"/>
                  </a:gs>
                  <a:gs pos="100000">
                    <a:srgbClr val="DEF6E3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1"/>
            <c:invertIfNegative val="0"/>
            <c:bubble3D val="0"/>
            <c:spPr>
              <a:gradFill flip="none" rotWithShape="1">
                <a:gsLst>
                  <a:gs pos="0">
                    <a:srgbClr val="B196D2"/>
                  </a:gs>
                  <a:gs pos="50000">
                    <a:srgbClr val="CFC0E2"/>
                  </a:gs>
                  <a:gs pos="100000">
                    <a:srgbClr val="E7E1F0"/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2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3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Pt>
            <c:idx val="4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tint val="66000"/>
                      <a:satMod val="160000"/>
                    </a:srgbClr>
                  </a:gs>
                  <a:gs pos="50000">
                    <a:srgbClr val="0070C0">
                      <a:tint val="44500"/>
                      <a:satMod val="160000"/>
                    </a:srgbClr>
                  </a:gs>
                  <a:gs pos="100000">
                    <a:srgbClr val="0070C0">
                      <a:tint val="23500"/>
                      <a:satMod val="160000"/>
                    </a:srgbClr>
                  </a:gs>
                </a:gsLst>
                <a:lin ang="5400000" scaled="1"/>
                <a:tileRect/>
              </a:gradFill>
              <a:scene3d>
                <a:camera prst="orthographicFront"/>
                <a:lightRig rig="threePt" dir="t"/>
              </a:scene3d>
              <a:sp3d/>
            </c:spPr>
          </c:dPt>
          <c:dLbls>
            <c:dLbl>
              <c:idx val="0"/>
              <c:layout>
                <c:manualLayout>
                  <c:x val="8.1198703657377139E-3"/>
                  <c:y val="-0.16140038246106372"/>
                </c:manualLayout>
              </c:layout>
              <c:tx>
                <c:rich>
                  <a:bodyPr/>
                  <a:lstStyle/>
                  <a:p>
                    <a:pPr algn="ctr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295400908359297E-2"/>
                  <c:y val="-0.1604741200675184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2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0878743350717453E-2"/>
                  <c:y val="-0.3950630012916625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ru-RU" dirty="0" smtClean="0"/>
                      <a:t>35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233429496754519E-2"/>
                  <c:y val="-0.11089255020389191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9675072122565768E-2"/>
                  <c:y val="-0.10249506474768913"/>
                </c:manualLayout>
              </c:layout>
              <c:tx>
                <c:rich>
                  <a:bodyPr/>
                  <a:lstStyle/>
                  <a:p>
                    <a:pPr algn="ctr" rtl="0">
                      <a:defRPr lang="en-US" sz="1300" b="1" i="0" u="none" strike="noStrike" kern="1200" baseline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(2)'!$B$8:$B$12</c:f>
              <c:strCache>
                <c:ptCount val="5"/>
                <c:pt idx="0">
                  <c:v>2020 факт</c:v>
                </c:pt>
                <c:pt idx="1">
                  <c:v>2021 план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'Лист1 (2)'!$C$8:$C$12</c:f>
              <c:numCache>
                <c:formatCode>#,##0.0</c:formatCode>
                <c:ptCount val="5"/>
                <c:pt idx="0">
                  <c:v>3.85</c:v>
                </c:pt>
                <c:pt idx="1">
                  <c:v>1.8</c:v>
                </c:pt>
                <c:pt idx="2">
                  <c:v>35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3911424"/>
        <c:axId val="142298496"/>
        <c:axId val="0"/>
      </c:bar3DChart>
      <c:catAx>
        <c:axId val="1439114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3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2298496"/>
        <c:crosses val="autoZero"/>
        <c:auto val="1"/>
        <c:lblAlgn val="ctr"/>
        <c:lblOffset val="100"/>
        <c:noMultiLvlLbl val="0"/>
      </c:catAx>
      <c:valAx>
        <c:axId val="142298496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43911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047358741187288E-2"/>
          <c:y val="2.0645224774168285E-2"/>
          <c:w val="0.7727434990293246"/>
          <c:h val="0.90350880525320998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2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3"/>
            <c:invertIfNegative val="0"/>
            <c:bubble3D val="0"/>
            <c:spPr>
              <a:solidFill>
                <a:srgbClr val="FF000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9"/>
            <c:invertIfNegative val="0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16</a:t>
                    </a:r>
                    <a:r>
                      <a:rPr lang="ru-RU" smtClean="0"/>
                      <a:t>2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'[Диаграмма в Microsoft PowerPoint]Лист1'!$A$3:$A$12</c:f>
              <c:numCache>
                <c:formatCode>General</c:formatCode>
                <c:ptCount val="10"/>
                <c:pt idx="0">
                  <c:v>2024</c:v>
                </c:pt>
                <c:pt idx="1">
                  <c:v>2023</c:v>
                </c:pt>
                <c:pt idx="2">
                  <c:v>2022</c:v>
                </c:pt>
                <c:pt idx="3">
                  <c:v>2021</c:v>
                </c:pt>
                <c:pt idx="4">
                  <c:v>2020</c:v>
                </c:pt>
                <c:pt idx="5">
                  <c:v>2019</c:v>
                </c:pt>
                <c:pt idx="6">
                  <c:v>2018</c:v>
                </c:pt>
                <c:pt idx="7">
                  <c:v>2017</c:v>
                </c:pt>
                <c:pt idx="8">
                  <c:v>2016</c:v>
                </c:pt>
                <c:pt idx="9">
                  <c:v>2015</c:v>
                </c:pt>
              </c:numCache>
            </c:numRef>
          </c:cat>
          <c:val>
            <c:numRef>
              <c:f>'[Диаграмма в Microsoft PowerPoint]Лист1'!$B$3:$B$12</c:f>
              <c:numCache>
                <c:formatCode>#,##0</c:formatCode>
                <c:ptCount val="10"/>
                <c:pt idx="0" formatCode="General">
                  <c:v>161.59999999999854</c:v>
                </c:pt>
                <c:pt idx="1">
                  <c:v>-2759.0999999999985</c:v>
                </c:pt>
                <c:pt idx="2">
                  <c:v>-3765.6999999999971</c:v>
                </c:pt>
                <c:pt idx="3">
                  <c:v>-3751.3000000000029</c:v>
                </c:pt>
                <c:pt idx="4">
                  <c:v>720</c:v>
                </c:pt>
                <c:pt idx="5">
                  <c:v>3536.2440000000061</c:v>
                </c:pt>
                <c:pt idx="6">
                  <c:v>1281.5999999999985</c:v>
                </c:pt>
                <c:pt idx="7">
                  <c:v>107.61000000000058</c:v>
                </c:pt>
                <c:pt idx="8">
                  <c:v>1702.9000000000015</c:v>
                </c:pt>
                <c:pt idx="9">
                  <c:v>-2886.1000000000058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4575104"/>
        <c:axId val="135193728"/>
      </c:barChart>
      <c:catAx>
        <c:axId val="13457510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35193728"/>
        <c:crosses val="autoZero"/>
        <c:auto val="1"/>
        <c:lblAlgn val="ctr"/>
        <c:lblOffset val="100"/>
        <c:noMultiLvlLbl val="0"/>
      </c:catAx>
      <c:valAx>
        <c:axId val="13519372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5751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865697078761933E-2"/>
          <c:y val="4.8500415502001966E-2"/>
          <c:w val="0.68858748719613894"/>
          <c:h val="0.58097919913773322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Ценные бумаги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7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9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1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5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bg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1"/>
              <c:layout>
                <c:manualLayout>
                  <c:x val="-4.2022363176674477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0"/>
                  <c:y val="-1.98960531313393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-2.21067257014881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/>
              <c:txPr>
                <a:bodyPr/>
                <a:lstStyle/>
                <a:p>
                  <a:pPr>
                    <a:defRPr sz="105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0"/>
                  <c:y val="-1.547470799104172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1.4007454392224825E-3"/>
                  <c:y val="-1.76853805611906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layout>
                <c:manualLayout>
                  <c:x val="1.4007454392224825E-3"/>
                  <c:y val="-1.76853805611905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 i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Лист1!$B$2:$B$17</c:f>
              <c:numCache>
                <c:formatCode>#,##0</c:formatCode>
                <c:ptCount val="16"/>
                <c:pt idx="0">
                  <c:v>375</c:v>
                </c:pt>
                <c:pt idx="1">
                  <c:v>113</c:v>
                </c:pt>
                <c:pt idx="3">
                  <c:v>31.694033940000001</c:v>
                </c:pt>
                <c:pt idx="5">
                  <c:v>20.049099999999999</c:v>
                </c:pt>
                <c:pt idx="7">
                  <c:v>12.8</c:v>
                </c:pt>
                <c:pt idx="9">
                  <c:v>9.3033999999999999</c:v>
                </c:pt>
                <c:pt idx="11">
                  <c:v>553.45989999999995</c:v>
                </c:pt>
                <c:pt idx="13">
                  <c:v>707.54380000000003</c:v>
                </c:pt>
                <c:pt idx="15">
                  <c:v>724.12329999999997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Бюджетные кредиты из федерального бюджета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Лист1!$C$2:$C$17</c:f>
              <c:numCache>
                <c:formatCode>General</c:formatCode>
                <c:ptCount val="16"/>
                <c:pt idx="0" formatCode="#,##0">
                  <c:v>7645.8029999999999</c:v>
                </c:pt>
                <c:pt idx="2" formatCode="#,##0">
                  <c:v>7309</c:v>
                </c:pt>
                <c:pt idx="4" formatCode="#,##0">
                  <c:v>6973.5</c:v>
                </c:pt>
                <c:pt idx="6" formatCode="#,##0">
                  <c:v>8346.1</c:v>
                </c:pt>
                <c:pt idx="8" formatCode="#,##0">
                  <c:v>7941.3418000000001</c:v>
                </c:pt>
                <c:pt idx="10" formatCode="#,##0">
                  <c:v>9298.2376999999997</c:v>
                </c:pt>
                <c:pt idx="12" formatCode="#,##0">
                  <c:v>10825.7634</c:v>
                </c:pt>
                <c:pt idx="14" formatCode="#,##0">
                  <c:v>10252.117700000001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Государственные гарантии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 anchorCtr="0"/>
                <a:lstStyle/>
                <a:p>
                  <a:pPr algn="ctr" rtl="0">
                    <a:defRPr lang="ru-RU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anchorCtr="0"/>
                <a:lstStyle/>
                <a:p>
                  <a:pPr algn="ctr" rtl="0">
                    <a:defRPr lang="ru-RU" sz="105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anchorCtr="0"/>
              <a:lstStyle/>
              <a:p>
                <a:pPr algn="ctr" rtl="0">
                  <a:defRPr lang="ru-RU" sz="105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Лист1!$D$2:$D$17</c:f>
              <c:numCache>
                <c:formatCode>General</c:formatCode>
                <c:ptCount val="16"/>
                <c:pt idx="0" formatCode="#,##0">
                  <c:v>100</c:v>
                </c:pt>
                <c:pt idx="2" formatCode="#,##0">
                  <c:v>100</c:v>
                </c:pt>
                <c:pt idx="4" formatCode="#,##0">
                  <c:v>76.900000000000006</c:v>
                </c:pt>
                <c:pt idx="6" formatCode="#,##0">
                  <c:v>51.7</c:v>
                </c:pt>
                <c:pt idx="8" formatCode="#,##0">
                  <c:v>26.5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Кредиты кредитных организаций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layout>
                <c:manualLayout>
                  <c:x val="0"/>
                  <c:y val="-1.7036463565527252E-2"/>
                </c:manualLayout>
              </c:layout>
              <c:spPr/>
              <c:txPr>
                <a:bodyPr anchorCtr="0"/>
                <a:lstStyle/>
                <a:p>
                  <a:pPr algn="ctr">
                    <a:defRPr lang="en-US" sz="105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0"/>
                  <c:y val="-2.210672570148818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05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Лист1!$E$2:$E$17</c:f>
              <c:numCache>
                <c:formatCode>General</c:formatCode>
                <c:ptCount val="16"/>
                <c:pt idx="0" formatCode="#,##0">
                  <c:v>6000</c:v>
                </c:pt>
                <c:pt idx="2" formatCode="#,##0">
                  <c:v>5500</c:v>
                </c:pt>
                <c:pt idx="4" formatCode="#,##0">
                  <c:v>3300</c:v>
                </c:pt>
                <c:pt idx="6" formatCode="#,##0">
                  <c:v>500</c:v>
                </c:pt>
                <c:pt idx="8" formatCode="#,##0">
                  <c:v>3776.9153999999999</c:v>
                </c:pt>
                <c:pt idx="10" formatCode="#,##0">
                  <c:v>5884.4182000000001</c:v>
                </c:pt>
                <c:pt idx="12" formatCode="#,##0">
                  <c:v>7114.7374</c:v>
                </c:pt>
                <c:pt idx="14" formatCode="#,##0">
                  <c:v>7526.7965999999997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Кредиты международных финансовых организаций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</c:dPt>
          <c:dLbls>
            <c:dLbl>
              <c:idx val="6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Лист1!$F$2:$F$17</c:f>
              <c:numCache>
                <c:formatCode>General</c:formatCode>
                <c:ptCount val="1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67986688"/>
        <c:axId val="61747712"/>
      </c:barChart>
      <c:lineChart>
        <c:grouping val="standard"/>
        <c:varyColors val="0"/>
        <c:ser>
          <c:idx val="6"/>
          <c:order val="6"/>
          <c:tx>
            <c:strRef>
              <c:f>Лист1!$H$1</c:f>
              <c:strCache>
                <c:ptCount val="1"/>
                <c:pt idx="0">
                  <c:v>Доля расходов на обслуживание госдолга к расходам бюджета без учета расходов за счет субвенций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6">
                  <a:lumMod val="75000"/>
                </a:schemeClr>
              </a:solidFill>
            </c:spPr>
          </c:marker>
          <c:dPt>
            <c:idx val="0"/>
            <c:marker>
              <c:symbol val="none"/>
            </c:marker>
            <c:bubble3D val="0"/>
          </c:dPt>
          <c:dPt>
            <c:idx val="2"/>
            <c:marker>
              <c:symbol val="none"/>
            </c:marker>
            <c:bubble3D val="0"/>
          </c:dPt>
          <c:dPt>
            <c:idx val="4"/>
            <c:marker>
              <c:symbol val="none"/>
            </c:marker>
            <c:bubble3D val="0"/>
          </c:dPt>
          <c:dPt>
            <c:idx val="6"/>
            <c:marker>
              <c:symbol val="none"/>
            </c:marker>
            <c:bubble3D val="0"/>
          </c:dPt>
          <c:dPt>
            <c:idx val="8"/>
            <c:marker>
              <c:symbol val="none"/>
            </c:marker>
            <c:bubble3D val="0"/>
          </c:dPt>
          <c:dPt>
            <c:idx val="10"/>
            <c:marker>
              <c:symbol val="none"/>
            </c:marker>
            <c:bubble3D val="0"/>
          </c:dPt>
          <c:dPt>
            <c:idx val="12"/>
            <c:marker>
              <c:symbol val="none"/>
            </c:marker>
            <c:bubble3D val="0"/>
          </c:dPt>
          <c:dPt>
            <c:idx val="14"/>
            <c:marker>
              <c:symbol val="none"/>
            </c:marker>
            <c:bubble3D val="0"/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0816399662894619E-2"/>
                  <c:y val="-3.0949415982083478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241192702755972E-2"/>
                  <c:y val="-3.3160088552232271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07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-2.9415654223672136E-2"/>
                  <c:y val="-3.7360366435515026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04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4.0621617737451994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02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3.5018635980562068E-2"/>
                  <c:y val="-2.630700358477093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3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layout>
                <c:manualLayout>
                  <c:x val="-3.3670501216497679E-2"/>
                  <c:y val="-2.94571249628798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0,</a:t>
                    </a:r>
                    <a:r>
                      <a:rPr lang="ru-RU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</a:t>
                    </a:r>
                    <a:r>
                      <a:rPr lang="en-US" sz="12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layout>
                <c:manualLayout>
                  <c:x val="-2.801490878444965E-3"/>
                  <c:y val="-3.072869686248119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0,7</a:t>
                    </a:r>
                    <a:r>
                      <a:rPr lang="en-US" dirty="0" smtClean="0"/>
                      <a:t>%**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Лист1!$H$2:$H$17</c:f>
              <c:numCache>
                <c:formatCode>#,##0</c:formatCode>
                <c:ptCount val="16"/>
                <c:pt idx="0">
                  <c:v>17250</c:v>
                </c:pt>
                <c:pt idx="1">
                  <c:v>17000</c:v>
                </c:pt>
                <c:pt idx="2">
                  <c:v>16750</c:v>
                </c:pt>
                <c:pt idx="3">
                  <c:v>16500</c:v>
                </c:pt>
                <c:pt idx="4">
                  <c:v>16250</c:v>
                </c:pt>
                <c:pt idx="5">
                  <c:v>16000</c:v>
                </c:pt>
                <c:pt idx="6">
                  <c:v>15800</c:v>
                </c:pt>
                <c:pt idx="7">
                  <c:v>15600</c:v>
                </c:pt>
                <c:pt idx="8">
                  <c:v>16000</c:v>
                </c:pt>
                <c:pt idx="9">
                  <c:v>17000</c:v>
                </c:pt>
                <c:pt idx="10">
                  <c:v>17500</c:v>
                </c:pt>
                <c:pt idx="11">
                  <c:v>18000</c:v>
                </c:pt>
                <c:pt idx="12">
                  <c:v>18000</c:v>
                </c:pt>
                <c:pt idx="13">
                  <c:v>18000</c:v>
                </c:pt>
                <c:pt idx="14">
                  <c:v>18000</c:v>
                </c:pt>
                <c:pt idx="15">
                  <c:v>18000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86688"/>
        <c:axId val="61747712"/>
      </c:lineChart>
      <c:lineChart>
        <c:grouping val="standard"/>
        <c:varyColors val="0"/>
        <c:ser>
          <c:idx val="5"/>
          <c:order val="5"/>
          <c:tx>
            <c:strRef>
              <c:f>Лист1!$G$1</c:f>
              <c:strCache>
                <c:ptCount val="1"/>
                <c:pt idx="0">
                  <c:v>Отношение государственного долга к собственным доходам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</c:spPr>
          </c:marker>
          <c:dPt>
            <c:idx val="1"/>
            <c:marker>
              <c:symbol val="none"/>
            </c:marker>
            <c:bubble3D val="0"/>
          </c:dPt>
          <c:dPt>
            <c:idx val="3"/>
            <c:marker>
              <c:symbol val="none"/>
            </c:marker>
            <c:bubble3D val="0"/>
          </c:dPt>
          <c:dPt>
            <c:idx val="5"/>
            <c:marker>
              <c:symbol val="none"/>
            </c:marker>
            <c:bubble3D val="0"/>
          </c:dPt>
          <c:dPt>
            <c:idx val="7"/>
            <c:marker>
              <c:symbol val="none"/>
            </c:marker>
            <c:bubble3D val="0"/>
          </c:dPt>
          <c:dPt>
            <c:idx val="9"/>
            <c:marker>
              <c:symbol val="none"/>
            </c:marker>
            <c:bubble3D val="0"/>
          </c:dPt>
          <c:dPt>
            <c:idx val="11"/>
            <c:marker>
              <c:symbol val="none"/>
            </c:marker>
            <c:bubble3D val="0"/>
          </c:dPt>
          <c:dPt>
            <c:idx val="13"/>
            <c:marker>
              <c:symbol val="none"/>
            </c:marker>
            <c:bubble3D val="0"/>
          </c:dPt>
          <c:dLbls>
            <c:dLbl>
              <c:idx val="0"/>
              <c:layout>
                <c:manualLayout>
                  <c:x val="-2.9415654223672136E-2"/>
                  <c:y val="-3.73603664355150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6419381419784597E-2"/>
                  <c:y val="-3.072834872506857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Лист1!$A$2:$A$17</c:f>
              <c:strCache>
                <c:ptCount val="16"/>
                <c:pt idx="0">
                  <c:v>Госдолг на 01.01.2018</c:v>
                </c:pt>
                <c:pt idx="1">
                  <c:v>Расходы на обслуживание 2017 год</c:v>
                </c:pt>
                <c:pt idx="2">
                  <c:v>Госдолг на 01.01.2019</c:v>
                </c:pt>
                <c:pt idx="3">
                  <c:v>Расходы на обслуживание 2018 год</c:v>
                </c:pt>
                <c:pt idx="4">
                  <c:v>Госдолг на 01.01.2020</c:v>
                </c:pt>
                <c:pt idx="5">
                  <c:v>Расходы на обслуживание 2019 год</c:v>
                </c:pt>
                <c:pt idx="6">
                  <c:v>Госдолг на 01.01.2021</c:v>
                </c:pt>
                <c:pt idx="7">
                  <c:v>Расходы на обслуживание 2020 год</c:v>
                </c:pt>
                <c:pt idx="8">
                  <c:v>Госдолг на 01.01.2022</c:v>
                </c:pt>
                <c:pt idx="9">
                  <c:v>Расходы на обслуживание 2021 год</c:v>
                </c:pt>
                <c:pt idx="10">
                  <c:v>Госдолг на 01.01.2023</c:v>
                </c:pt>
                <c:pt idx="11">
                  <c:v>Расходы на обслуживание 2022 год</c:v>
                </c:pt>
                <c:pt idx="12">
                  <c:v>Госдолг на 01.01.2024</c:v>
                </c:pt>
                <c:pt idx="13">
                  <c:v>Расходы на обслуживание 2023 год</c:v>
                </c:pt>
                <c:pt idx="14">
                  <c:v>Госдолг на 01.01.2025</c:v>
                </c:pt>
                <c:pt idx="15">
                  <c:v>Расходы на обслуживание 2024 год</c:v>
                </c:pt>
              </c:strCache>
            </c:strRef>
          </c:cat>
          <c:val>
            <c:numRef>
              <c:f>Лист1!$G$2:$G$17</c:f>
              <c:numCache>
                <c:formatCode>0.0%</c:formatCode>
                <c:ptCount val="16"/>
                <c:pt idx="0">
                  <c:v>0.52900000000000003</c:v>
                </c:pt>
                <c:pt idx="1">
                  <c:v>0.505</c:v>
                </c:pt>
                <c:pt idx="2">
                  <c:v>0.434</c:v>
                </c:pt>
                <c:pt idx="3">
                  <c:v>0.39</c:v>
                </c:pt>
                <c:pt idx="4">
                  <c:v>0.33800000000000002</c:v>
                </c:pt>
                <c:pt idx="5">
                  <c:v>0.34</c:v>
                </c:pt>
                <c:pt idx="6">
                  <c:v>0.28399999999999997</c:v>
                </c:pt>
                <c:pt idx="7">
                  <c:v>0.3</c:v>
                </c:pt>
                <c:pt idx="8">
                  <c:v>0.34699999999999998</c:v>
                </c:pt>
                <c:pt idx="9">
                  <c:v>0.4</c:v>
                </c:pt>
                <c:pt idx="10">
                  <c:v>0.436</c:v>
                </c:pt>
                <c:pt idx="11">
                  <c:v>0.45</c:v>
                </c:pt>
                <c:pt idx="12">
                  <c:v>0.499</c:v>
                </c:pt>
                <c:pt idx="13">
                  <c:v>0.48</c:v>
                </c:pt>
                <c:pt idx="14">
                  <c:v>0.47199999999999998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87200"/>
        <c:axId val="61748288"/>
      </c:lineChart>
      <c:catAx>
        <c:axId val="167986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61747712"/>
        <c:crosses val="autoZero"/>
        <c:auto val="1"/>
        <c:lblAlgn val="ctr"/>
        <c:lblOffset val="100"/>
        <c:noMultiLvlLbl val="0"/>
      </c:catAx>
      <c:valAx>
        <c:axId val="61747712"/>
        <c:scaling>
          <c:orientation val="minMax"/>
          <c:max val="23000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 anchor="t" anchorCtr="1"/>
              <a:lstStyle/>
              <a:p>
                <a:pPr>
                  <a:defRPr sz="1400" b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r>
                  <a:rPr lang="ru-RU" sz="14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млн. рублей</a:t>
                </a:r>
                <a:endParaRPr lang="ru-RU" sz="14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2.6484545358920572E-2"/>
              <c:y val="2.223031448296894E-2"/>
            </c:manualLayout>
          </c:layout>
          <c:overlay val="0"/>
        </c:title>
        <c:numFmt formatCode="#,##0" sourceLinked="1"/>
        <c:majorTickMark val="none"/>
        <c:minorTickMark val="none"/>
        <c:tickLblPos val="none"/>
        <c:txPr>
          <a:bodyPr/>
          <a:lstStyle/>
          <a:p>
            <a:pPr>
              <a:defRPr sz="1600"/>
            </a:pPr>
            <a:endParaRPr lang="ru-RU"/>
          </a:p>
        </c:txPr>
        <c:crossAx val="167986688"/>
        <c:crosses val="autoZero"/>
        <c:crossBetween val="between"/>
      </c:valAx>
      <c:valAx>
        <c:axId val="61748288"/>
        <c:scaling>
          <c:orientation val="minMax"/>
          <c:max val="1"/>
          <c:min val="-5"/>
        </c:scaling>
        <c:delete val="0"/>
        <c:axPos val="r"/>
        <c:numFmt formatCode="0.0%" sourceLinked="1"/>
        <c:majorTickMark val="none"/>
        <c:minorTickMark val="none"/>
        <c:tickLblPos val="none"/>
        <c:spPr>
          <a:noFill/>
          <a:ln>
            <a:noFill/>
          </a:ln>
        </c:spPr>
        <c:crossAx val="167987200"/>
        <c:crosses val="max"/>
        <c:crossBetween val="between"/>
      </c:valAx>
      <c:catAx>
        <c:axId val="167987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1748288"/>
        <c:crosses val="autoZero"/>
        <c:auto val="1"/>
        <c:lblAlgn val="ctr"/>
        <c:lblOffset val="100"/>
        <c:noMultiLvlLbl val="0"/>
      </c:catAx>
      <c:spPr>
        <a:noFill/>
        <a:ln>
          <a:noFill/>
        </a:ln>
      </c:spPr>
    </c:plotArea>
    <c:legend>
      <c:legendPos val="b"/>
      <c:layout>
        <c:manualLayout>
          <c:xMode val="edge"/>
          <c:yMode val="edge"/>
          <c:x val="0.75515179282732303"/>
          <c:y val="0.45001477843316579"/>
          <c:w val="0.23644373453734205"/>
          <c:h val="0.54476020120949897"/>
        </c:manualLayout>
      </c:layout>
      <c:overlay val="0"/>
      <c:txPr>
        <a:bodyPr/>
        <a:lstStyle/>
        <a:p>
          <a:pPr algn="l">
            <a:defRPr sz="900" b="1" i="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5833265923541117E-2"/>
          <c:y val="8.3167783055366748E-2"/>
          <c:w val="0.95416666666666672"/>
          <c:h val="0.635418228251785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#,##0</c:formatCode>
                <c:ptCount val="7"/>
                <c:pt idx="0">
                  <c:v>29758</c:v>
                </c:pt>
                <c:pt idx="1">
                  <c:v>30613</c:v>
                </c:pt>
                <c:pt idx="2">
                  <c:v>31297</c:v>
                </c:pt>
                <c:pt idx="3">
                  <c:v>33859</c:v>
                </c:pt>
                <c:pt idx="4">
                  <c:v>34805</c:v>
                </c:pt>
                <c:pt idx="5">
                  <c:v>35966</c:v>
                </c:pt>
                <c:pt idx="6">
                  <c:v>37642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tint val="66000"/>
                    <a:satMod val="160000"/>
                  </a:srgbClr>
                </a:gs>
                <a:gs pos="50000">
                  <a:srgbClr val="00B050">
                    <a:tint val="44500"/>
                    <a:satMod val="160000"/>
                  </a:srgbClr>
                </a:gs>
                <a:gs pos="100000">
                  <a:srgbClr val="00B05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#,##0</c:formatCode>
                <c:ptCount val="7"/>
                <c:pt idx="0">
                  <c:v>19947</c:v>
                </c:pt>
                <c:pt idx="1">
                  <c:v>28106</c:v>
                </c:pt>
                <c:pt idx="2">
                  <c:v>38947</c:v>
                </c:pt>
                <c:pt idx="3">
                  <c:v>39347</c:v>
                </c:pt>
                <c:pt idx="4">
                  <c:v>32176</c:v>
                </c:pt>
                <c:pt idx="5">
                  <c:v>26761</c:v>
                </c:pt>
                <c:pt idx="6">
                  <c:v>26646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123474432"/>
        <c:axId val="123593280"/>
      </c:barChart>
      <c:catAx>
        <c:axId val="123474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123593280"/>
        <c:crosses val="autoZero"/>
        <c:auto val="1"/>
        <c:lblAlgn val="ctr"/>
        <c:lblOffset val="100"/>
        <c:noMultiLvlLbl val="0"/>
      </c:catAx>
      <c:valAx>
        <c:axId val="123593280"/>
        <c:scaling>
          <c:orientation val="minMax"/>
          <c:min val="0"/>
        </c:scaling>
        <c:delete val="1"/>
        <c:axPos val="l"/>
        <c:numFmt formatCode="#,##0" sourceLinked="1"/>
        <c:majorTickMark val="out"/>
        <c:minorTickMark val="none"/>
        <c:tickLblPos val="nextTo"/>
        <c:crossAx val="1234744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3320827631922683"/>
          <c:y val="0.86603510497148406"/>
          <c:w val="0.67789517536944566"/>
          <c:h val="0.133964895028516"/>
        </c:manualLayout>
      </c:layout>
      <c:overlay val="0"/>
      <c:txPr>
        <a:bodyPr/>
        <a:lstStyle/>
        <a:p>
          <a:pPr>
            <a:defRPr sz="1200"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828782747973612"/>
          <c:y val="1.2425482963215058E-2"/>
          <c:w val="0.5666819727698037"/>
          <c:h val="0.873550090777536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'Лист1 (2)'!$C$3</c:f>
              <c:strCache>
                <c:ptCount val="1"/>
                <c:pt idx="0">
                  <c:v>2024</c:v>
                </c:pt>
              </c:strCache>
            </c:strRef>
          </c:tx>
          <c:spPr>
            <a:gradFill flip="none" rotWithShape="1">
              <a:gsLst>
                <a:gs pos="0">
                  <a:srgbClr val="FFFF00">
                    <a:shade val="30000"/>
                    <a:satMod val="115000"/>
                  </a:srgbClr>
                </a:gs>
                <a:gs pos="50000">
                  <a:srgbClr val="FFFF00">
                    <a:shade val="67500"/>
                    <a:satMod val="115000"/>
                  </a:srgbClr>
                </a:gs>
                <a:gs pos="100000">
                  <a:srgbClr val="FFFF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 </a:t>
                    </a:r>
                    <a:r>
                      <a:rPr lang="en-US" smtClean="0"/>
                      <a:t>96</a:t>
                    </a:r>
                    <a:r>
                      <a:rPr lang="ru-RU" smtClean="0"/>
                      <a:t>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(2)'!$C$4:$C$11</c:f>
              <c:numCache>
                <c:formatCode>#,##0</c:formatCode>
                <c:ptCount val="8"/>
                <c:pt idx="0">
                  <c:v>1206</c:v>
                </c:pt>
                <c:pt idx="1">
                  <c:v>179</c:v>
                </c:pt>
                <c:pt idx="2">
                  <c:v>1156</c:v>
                </c:pt>
                <c:pt idx="3">
                  <c:v>2963</c:v>
                </c:pt>
                <c:pt idx="4">
                  <c:v>3468</c:v>
                </c:pt>
                <c:pt idx="5">
                  <c:v>6482</c:v>
                </c:pt>
                <c:pt idx="6">
                  <c:v>12361</c:v>
                </c:pt>
                <c:pt idx="7">
                  <c:v>9792</c:v>
                </c:pt>
              </c:numCache>
            </c:numRef>
          </c:val>
        </c:ser>
        <c:ser>
          <c:idx val="1"/>
          <c:order val="1"/>
          <c:tx>
            <c:strRef>
              <c:f>'Лист1 (2)'!$D$3</c:f>
              <c:strCache>
                <c:ptCount val="1"/>
                <c:pt idx="0">
                  <c:v>2023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1 </a:t>
                    </a:r>
                    <a:r>
                      <a:rPr lang="en-US" smtClean="0"/>
                      <a:t>22</a:t>
                    </a:r>
                    <a:r>
                      <a:rPr lang="ru-RU" smtClean="0"/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(2)'!$D$4:$D$11</c:f>
              <c:numCache>
                <c:formatCode>#,##0</c:formatCode>
                <c:ptCount val="8"/>
                <c:pt idx="0">
                  <c:v>1222</c:v>
                </c:pt>
                <c:pt idx="1">
                  <c:v>176</c:v>
                </c:pt>
                <c:pt idx="2">
                  <c:v>1110</c:v>
                </c:pt>
                <c:pt idx="3">
                  <c:v>2820</c:v>
                </c:pt>
                <c:pt idx="4">
                  <c:v>3344</c:v>
                </c:pt>
                <c:pt idx="5">
                  <c:v>6211</c:v>
                </c:pt>
                <c:pt idx="6">
                  <c:v>11606</c:v>
                </c:pt>
                <c:pt idx="7">
                  <c:v>9442</c:v>
                </c:pt>
              </c:numCache>
            </c:numRef>
          </c:val>
        </c:ser>
        <c:ser>
          <c:idx val="2"/>
          <c:order val="2"/>
          <c:tx>
            <c:strRef>
              <c:f>'Лист1 (2)'!$E$3</c:f>
              <c:strCache>
                <c:ptCount val="1"/>
                <c:pt idx="0">
                  <c:v>2022</c:v>
                </c:pt>
              </c:strCache>
            </c:strRef>
          </c:tx>
          <c:spPr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(2)'!$E$4:$E$11</c:f>
              <c:numCache>
                <c:formatCode>#,##0</c:formatCode>
                <c:ptCount val="8"/>
                <c:pt idx="0">
                  <c:v>1261</c:v>
                </c:pt>
                <c:pt idx="1">
                  <c:v>174</c:v>
                </c:pt>
                <c:pt idx="2">
                  <c:v>1062</c:v>
                </c:pt>
                <c:pt idx="3">
                  <c:v>2738</c:v>
                </c:pt>
                <c:pt idx="4">
                  <c:v>3240</c:v>
                </c:pt>
                <c:pt idx="5">
                  <c:v>5972</c:v>
                </c:pt>
                <c:pt idx="6">
                  <c:v>11174</c:v>
                </c:pt>
                <c:pt idx="7">
                  <c:v>9150</c:v>
                </c:pt>
              </c:numCache>
            </c:numRef>
          </c:val>
        </c:ser>
        <c:ser>
          <c:idx val="3"/>
          <c:order val="3"/>
          <c:tx>
            <c:strRef>
              <c:f>'Лист1 (2)'!$F$3</c:f>
              <c:strCache>
                <c:ptCount val="1"/>
                <c:pt idx="0">
                  <c:v>2021</c:v>
                </c:pt>
              </c:strCache>
            </c:strRef>
          </c:tx>
          <c:spPr>
            <a:gradFill flip="none" rotWithShape="1">
              <a:gsLst>
                <a:gs pos="0">
                  <a:srgbClr val="7030A0">
                    <a:shade val="30000"/>
                    <a:satMod val="115000"/>
                  </a:srgbClr>
                </a:gs>
                <a:gs pos="50000">
                  <a:srgbClr val="7030A0">
                    <a:shade val="67500"/>
                    <a:satMod val="115000"/>
                  </a:srgbClr>
                </a:gs>
                <a:gs pos="100000">
                  <a:srgbClr val="7030A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(2)'!$F$4:$F$11</c:f>
              <c:numCache>
                <c:formatCode>#,##0</c:formatCode>
                <c:ptCount val="8"/>
                <c:pt idx="0">
                  <c:v>1713</c:v>
                </c:pt>
                <c:pt idx="1">
                  <c:v>151</c:v>
                </c:pt>
                <c:pt idx="2">
                  <c:v>1030</c:v>
                </c:pt>
                <c:pt idx="3">
                  <c:v>2699</c:v>
                </c:pt>
                <c:pt idx="4">
                  <c:v>3128</c:v>
                </c:pt>
                <c:pt idx="5">
                  <c:v>5113</c:v>
                </c:pt>
                <c:pt idx="6">
                  <c:v>11018</c:v>
                </c:pt>
                <c:pt idx="7">
                  <c:v>8967</c:v>
                </c:pt>
              </c:numCache>
            </c:numRef>
          </c:val>
        </c:ser>
        <c:ser>
          <c:idx val="4"/>
          <c:order val="4"/>
          <c:tx>
            <c:strRef>
              <c:f>'Лист1 (2)'!$G$3</c:f>
              <c:strCache>
                <c:ptCount val="1"/>
                <c:pt idx="0">
                  <c:v>2020</c:v>
                </c:pt>
              </c:strCache>
            </c:strRef>
          </c:tx>
          <c:spPr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(2)'!$B$4:$B$11</c:f>
              <c:strCache>
                <c:ptCount val="8"/>
                <c:pt idx="0">
                  <c:v>Неналоговые доходы</c:v>
                </c:pt>
                <c:pt idx="1">
                  <c:v>Госпошлина</c:v>
                </c:pt>
                <c:pt idx="2">
                  <c:v>Транспортный налог</c:v>
                </c:pt>
                <c:pt idx="3">
                  <c:v>Налог на имущество организаций</c:v>
                </c:pt>
                <c:pt idx="4">
                  <c:v>Упрощенная система налогообложения</c:v>
                </c:pt>
                <c:pt idx="5">
                  <c:v>Акцизы</c:v>
                </c:pt>
                <c:pt idx="6">
                  <c:v>Налог на доходы</c:v>
                </c:pt>
                <c:pt idx="7">
                  <c:v>Налог на прибыль организаций</c:v>
                </c:pt>
              </c:strCache>
            </c:strRef>
          </c:cat>
          <c:val>
            <c:numRef>
              <c:f>'Лист1 (2)'!$G$4:$G$11</c:f>
              <c:numCache>
                <c:formatCode>#,##0</c:formatCode>
                <c:ptCount val="8"/>
                <c:pt idx="0">
                  <c:v>1252</c:v>
                </c:pt>
                <c:pt idx="1">
                  <c:v>80</c:v>
                </c:pt>
                <c:pt idx="2">
                  <c:v>1021</c:v>
                </c:pt>
                <c:pt idx="3">
                  <c:v>2626</c:v>
                </c:pt>
                <c:pt idx="4">
                  <c:v>2918</c:v>
                </c:pt>
                <c:pt idx="5">
                  <c:v>4460</c:v>
                </c:pt>
                <c:pt idx="6">
                  <c:v>10421</c:v>
                </c:pt>
                <c:pt idx="7">
                  <c:v>8519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47473664"/>
        <c:axId val="123596160"/>
      </c:barChart>
      <c:catAx>
        <c:axId val="4747366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23596160"/>
        <c:crosses val="autoZero"/>
        <c:auto val="1"/>
        <c:lblAlgn val="ctr"/>
        <c:lblOffset val="100"/>
        <c:noMultiLvlLbl val="0"/>
      </c:catAx>
      <c:valAx>
        <c:axId val="123596160"/>
        <c:scaling>
          <c:orientation val="minMax"/>
        </c:scaling>
        <c:delete val="0"/>
        <c:axPos val="b"/>
        <c:numFmt formatCode="#,##0" sourceLinked="1"/>
        <c:majorTickMark val="out"/>
        <c:minorTickMark val="none"/>
        <c:tickLblPos val="nextTo"/>
        <c:crossAx val="47473664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D1DB72-7F8F-4E2A-A00A-E83DF7CE947F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65EBFEF0-9C89-4A4C-BA89-C4D7B4B700F7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9C8D859-E17A-44DB-B71C-33300E104F3E}" type="parTrans" cxnId="{803A8AB7-53BA-458D-A0C5-F5066F514936}">
      <dgm:prSet/>
      <dgm:spPr/>
      <dgm:t>
        <a:bodyPr/>
        <a:lstStyle/>
        <a:p>
          <a:endParaRPr lang="ru-RU"/>
        </a:p>
      </dgm:t>
    </dgm:pt>
    <dgm:pt modelId="{D36948F7-83BC-4220-85A0-DE21D57BD41D}" type="sibTrans" cxnId="{803A8AB7-53BA-458D-A0C5-F5066F514936}">
      <dgm:prSet/>
      <dgm:spPr>
        <a:solidFill>
          <a:srgbClr val="FFC000"/>
        </a:solidFill>
      </dgm:spPr>
      <dgm:t>
        <a:bodyPr/>
        <a:lstStyle/>
        <a:p>
          <a:endParaRPr lang="ru-RU" dirty="0"/>
        </a:p>
      </dgm:t>
    </dgm:pt>
    <dgm:pt modelId="{4E7CB679-5A70-4D19-B9FE-B35165ACC3D3}">
      <dgm:prSet phldrT="[Текст]" custT="1"/>
      <dgm:spPr>
        <a:solidFill>
          <a:srgbClr val="F57E1B"/>
        </a:solidFill>
      </dgm:spPr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D6E0D5E-B61E-4B9A-8F57-02B79F843522}" type="parTrans" cxnId="{E9122005-A3A9-453D-96BB-26288AC1EAD0}">
      <dgm:prSet/>
      <dgm:spPr/>
      <dgm:t>
        <a:bodyPr/>
        <a:lstStyle/>
        <a:p>
          <a:endParaRPr lang="ru-RU"/>
        </a:p>
      </dgm:t>
    </dgm:pt>
    <dgm:pt modelId="{FEA73179-04A7-4795-AF97-EAF1F3F2AA68}" type="sibTrans" cxnId="{E9122005-A3A9-453D-96BB-26288AC1EAD0}">
      <dgm:prSet custT="1"/>
      <dgm:spPr>
        <a:solidFill>
          <a:srgbClr val="FFC000"/>
        </a:solidFill>
      </dgm:spPr>
      <dgm:t>
        <a:bodyPr/>
        <a:lstStyle/>
        <a:p>
          <a:endParaRPr lang="ru-RU" sz="3000" dirty="0"/>
        </a:p>
      </dgm:t>
    </dgm:pt>
    <dgm:pt modelId="{ADB1419B-AC29-439A-9A52-52A4D8AD4433}">
      <dgm:prSet phldrT="[Текст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ru-RU" sz="17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r>
            <a:rPr lang="ru-RU" sz="1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r>
            <a:rPr lang="ru-RU" sz="17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r>
            <a:rPr lang="ru-RU" sz="1400" b="1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gm:t>
    </dgm:pt>
    <dgm:pt modelId="{EDB616C3-BFB7-41B5-8C02-303B97B270E2}" type="parTrans" cxnId="{4AE357D3-33B3-46A7-BD7A-5DD6C6A615AD}">
      <dgm:prSet/>
      <dgm:spPr/>
      <dgm:t>
        <a:bodyPr/>
        <a:lstStyle/>
        <a:p>
          <a:endParaRPr lang="ru-RU"/>
        </a:p>
      </dgm:t>
    </dgm:pt>
    <dgm:pt modelId="{820FDBF0-55B4-432E-B5FC-EF777F1C7DF0}" type="sibTrans" cxnId="{4AE357D3-33B3-46A7-BD7A-5DD6C6A615AD}">
      <dgm:prSet/>
      <dgm:spPr/>
      <dgm:t>
        <a:bodyPr/>
        <a:lstStyle/>
        <a:p>
          <a:endParaRPr lang="ru-RU"/>
        </a:p>
      </dgm:t>
    </dgm:pt>
    <dgm:pt modelId="{22696057-B287-4EFB-96CD-3F248CB196C8}" type="pres">
      <dgm:prSet presAssocID="{6CD1DB72-7F8F-4E2A-A00A-E83DF7CE947F}" presName="linearFlow" presStyleCnt="0">
        <dgm:presLayoutVars>
          <dgm:dir/>
          <dgm:resizeHandles val="exact"/>
        </dgm:presLayoutVars>
      </dgm:prSet>
      <dgm:spPr/>
    </dgm:pt>
    <dgm:pt modelId="{7FAC88BC-C8FF-402F-AB2A-11AC4BBF48B7}" type="pres">
      <dgm:prSet presAssocID="{65EBFEF0-9C89-4A4C-BA89-C4D7B4B700F7}" presName="node" presStyleLbl="node1" presStyleIdx="0" presStyleCnt="3" custScaleX="111865" custScaleY="435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F7D03-16FC-4BE4-943C-EE4202A7666A}" type="pres">
      <dgm:prSet presAssocID="{D36948F7-83BC-4220-85A0-DE21D57BD41D}" presName="spacerL" presStyleCnt="0"/>
      <dgm:spPr/>
    </dgm:pt>
    <dgm:pt modelId="{1816D16A-814C-4C22-A6CC-12105B3989BB}" type="pres">
      <dgm:prSet presAssocID="{D36948F7-83BC-4220-85A0-DE21D57BD41D}" presName="sibTrans" presStyleLbl="sibTrans2D1" presStyleIdx="0" presStyleCnt="2" custScaleX="58918" custScaleY="63202" custLinFactNeighborX="37387" custLinFactNeighborY="-4869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5A3AD51A-CA0C-4D60-85EB-AFC0F3AEFCE4}" type="pres">
      <dgm:prSet presAssocID="{D36948F7-83BC-4220-85A0-DE21D57BD41D}" presName="spacerR" presStyleCnt="0"/>
      <dgm:spPr/>
    </dgm:pt>
    <dgm:pt modelId="{32775538-2AC3-4373-B014-5A44732CBC7F}" type="pres">
      <dgm:prSet presAssocID="{4E7CB679-5A70-4D19-B9FE-B35165ACC3D3}" presName="node" presStyleLbl="node1" presStyleIdx="1" presStyleCnt="3" custScaleX="111895" custScaleY="357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A2439C-BAC0-499A-8F57-8D66EBFA7D82}" type="pres">
      <dgm:prSet presAssocID="{FEA73179-04A7-4795-AF97-EAF1F3F2AA68}" presName="spacerL" presStyleCnt="0"/>
      <dgm:spPr/>
    </dgm:pt>
    <dgm:pt modelId="{4B955819-9EB5-4C61-BE5E-7CE7027DF3F0}" type="pres">
      <dgm:prSet presAssocID="{FEA73179-04A7-4795-AF97-EAF1F3F2AA68}" presName="sibTrans" presStyleLbl="sibTrans2D1" presStyleIdx="1" presStyleCnt="2" custScaleX="60591" custScaleY="72180"/>
      <dgm:spPr/>
      <dgm:t>
        <a:bodyPr/>
        <a:lstStyle/>
        <a:p>
          <a:endParaRPr lang="ru-RU"/>
        </a:p>
      </dgm:t>
    </dgm:pt>
    <dgm:pt modelId="{EE572389-320D-4E27-B728-8E274B326BA1}" type="pres">
      <dgm:prSet presAssocID="{FEA73179-04A7-4795-AF97-EAF1F3F2AA68}" presName="spacerR" presStyleCnt="0"/>
      <dgm:spPr/>
    </dgm:pt>
    <dgm:pt modelId="{A84245DF-C8CC-47D2-83AC-15EF153255E0}" type="pres">
      <dgm:prSet presAssocID="{ADB1419B-AC29-439A-9A52-52A4D8AD4433}" presName="node" presStyleLbl="node1" presStyleIdx="2" presStyleCnt="3" custScaleX="194103" custScaleY="102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E357D3-33B3-46A7-BD7A-5DD6C6A615AD}" srcId="{6CD1DB72-7F8F-4E2A-A00A-E83DF7CE947F}" destId="{ADB1419B-AC29-439A-9A52-52A4D8AD4433}" srcOrd="2" destOrd="0" parTransId="{EDB616C3-BFB7-41B5-8C02-303B97B270E2}" sibTransId="{820FDBF0-55B4-432E-B5FC-EF777F1C7DF0}"/>
    <dgm:cxn modelId="{676CD4F4-1C8E-4883-BAA3-E5C532BFD6AB}" type="presOf" srcId="{ADB1419B-AC29-439A-9A52-52A4D8AD4433}" destId="{A84245DF-C8CC-47D2-83AC-15EF153255E0}" srcOrd="0" destOrd="0" presId="urn:microsoft.com/office/officeart/2005/8/layout/equation1"/>
    <dgm:cxn modelId="{790489E6-FD0A-4365-AB02-5546F8FF0FAC}" type="presOf" srcId="{FEA73179-04A7-4795-AF97-EAF1F3F2AA68}" destId="{4B955819-9EB5-4C61-BE5E-7CE7027DF3F0}" srcOrd="0" destOrd="0" presId="urn:microsoft.com/office/officeart/2005/8/layout/equation1"/>
    <dgm:cxn modelId="{5F9E2D14-C470-430E-97A2-0513DF28D4A7}" type="presOf" srcId="{6CD1DB72-7F8F-4E2A-A00A-E83DF7CE947F}" destId="{22696057-B287-4EFB-96CD-3F248CB196C8}" srcOrd="0" destOrd="0" presId="urn:microsoft.com/office/officeart/2005/8/layout/equation1"/>
    <dgm:cxn modelId="{098A3344-10AC-4A5A-AC57-689BBC254AE6}" type="presOf" srcId="{4E7CB679-5A70-4D19-B9FE-B35165ACC3D3}" destId="{32775538-2AC3-4373-B014-5A44732CBC7F}" srcOrd="0" destOrd="0" presId="urn:microsoft.com/office/officeart/2005/8/layout/equation1"/>
    <dgm:cxn modelId="{73BDD5B6-C74D-430F-BBA0-61C3327235D2}" type="presOf" srcId="{65EBFEF0-9C89-4A4C-BA89-C4D7B4B700F7}" destId="{7FAC88BC-C8FF-402F-AB2A-11AC4BBF48B7}" srcOrd="0" destOrd="0" presId="urn:microsoft.com/office/officeart/2005/8/layout/equation1"/>
    <dgm:cxn modelId="{803A8AB7-53BA-458D-A0C5-F5066F514936}" srcId="{6CD1DB72-7F8F-4E2A-A00A-E83DF7CE947F}" destId="{65EBFEF0-9C89-4A4C-BA89-C4D7B4B700F7}" srcOrd="0" destOrd="0" parTransId="{F9C8D859-E17A-44DB-B71C-33300E104F3E}" sibTransId="{D36948F7-83BC-4220-85A0-DE21D57BD41D}"/>
    <dgm:cxn modelId="{01FA8DC8-5937-4509-98A3-2A52DF759257}" type="presOf" srcId="{D36948F7-83BC-4220-85A0-DE21D57BD41D}" destId="{1816D16A-814C-4C22-A6CC-12105B3989BB}" srcOrd="0" destOrd="0" presId="urn:microsoft.com/office/officeart/2005/8/layout/equation1"/>
    <dgm:cxn modelId="{E9122005-A3A9-453D-96BB-26288AC1EAD0}" srcId="{6CD1DB72-7F8F-4E2A-A00A-E83DF7CE947F}" destId="{4E7CB679-5A70-4D19-B9FE-B35165ACC3D3}" srcOrd="1" destOrd="0" parTransId="{1D6E0D5E-B61E-4B9A-8F57-02B79F843522}" sibTransId="{FEA73179-04A7-4795-AF97-EAF1F3F2AA68}"/>
    <dgm:cxn modelId="{51CBD45D-5ADE-42FE-A8D7-9003988F337B}" type="presParOf" srcId="{22696057-B287-4EFB-96CD-3F248CB196C8}" destId="{7FAC88BC-C8FF-402F-AB2A-11AC4BBF48B7}" srcOrd="0" destOrd="0" presId="urn:microsoft.com/office/officeart/2005/8/layout/equation1"/>
    <dgm:cxn modelId="{F0C9AC94-81AA-4CF0-9987-DA7605A79FD2}" type="presParOf" srcId="{22696057-B287-4EFB-96CD-3F248CB196C8}" destId="{2E3F7D03-16FC-4BE4-943C-EE4202A7666A}" srcOrd="1" destOrd="0" presId="urn:microsoft.com/office/officeart/2005/8/layout/equation1"/>
    <dgm:cxn modelId="{0FDB26BF-BDE3-4762-92D8-43BAF4CA0D6B}" type="presParOf" srcId="{22696057-B287-4EFB-96CD-3F248CB196C8}" destId="{1816D16A-814C-4C22-A6CC-12105B3989BB}" srcOrd="2" destOrd="0" presId="urn:microsoft.com/office/officeart/2005/8/layout/equation1"/>
    <dgm:cxn modelId="{BE8119D0-A497-48CD-8244-FB0AB67F9A4D}" type="presParOf" srcId="{22696057-B287-4EFB-96CD-3F248CB196C8}" destId="{5A3AD51A-CA0C-4D60-85EB-AFC0F3AEFCE4}" srcOrd="3" destOrd="0" presId="urn:microsoft.com/office/officeart/2005/8/layout/equation1"/>
    <dgm:cxn modelId="{7A1D6B5D-4849-46D6-AB5A-2C7F071B1E3F}" type="presParOf" srcId="{22696057-B287-4EFB-96CD-3F248CB196C8}" destId="{32775538-2AC3-4373-B014-5A44732CBC7F}" srcOrd="4" destOrd="0" presId="urn:microsoft.com/office/officeart/2005/8/layout/equation1"/>
    <dgm:cxn modelId="{5A29D872-49D1-42C0-A2D2-499E49470AA4}" type="presParOf" srcId="{22696057-B287-4EFB-96CD-3F248CB196C8}" destId="{EDA2439C-BAC0-499A-8F57-8D66EBFA7D82}" srcOrd="5" destOrd="0" presId="urn:microsoft.com/office/officeart/2005/8/layout/equation1"/>
    <dgm:cxn modelId="{A6108F18-EB55-4488-BB89-543776F8ACA8}" type="presParOf" srcId="{22696057-B287-4EFB-96CD-3F248CB196C8}" destId="{4B955819-9EB5-4C61-BE5E-7CE7027DF3F0}" srcOrd="6" destOrd="0" presId="urn:microsoft.com/office/officeart/2005/8/layout/equation1"/>
    <dgm:cxn modelId="{4A12E9AF-681F-4EE3-B9C5-6F0BCB92DEA0}" type="presParOf" srcId="{22696057-B287-4EFB-96CD-3F248CB196C8}" destId="{EE572389-320D-4E27-B728-8E274B326BA1}" srcOrd="7" destOrd="0" presId="urn:microsoft.com/office/officeart/2005/8/layout/equation1"/>
    <dgm:cxn modelId="{81900CB6-D86D-424A-96C0-DB4FE0BFDE2C}" type="presParOf" srcId="{22696057-B287-4EFB-96CD-3F248CB196C8}" destId="{A84245DF-C8CC-47D2-83AC-15EF153255E0}" srcOrd="8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C59976-64CC-4537-8D8E-B8FCC07D4A56}" type="doc">
      <dgm:prSet loTypeId="urn:microsoft.com/office/officeart/2005/8/layout/cycle8" loCatId="cycle" qsTypeId="urn:microsoft.com/office/officeart/2005/8/quickstyle/simple5" qsCatId="simple" csTypeId="urn:microsoft.com/office/officeart/2005/8/colors/colorful1#1" csCatId="colorful" phldr="1"/>
      <dgm:spPr/>
    </dgm:pt>
    <dgm:pt modelId="{67C479B8-79CB-4E3C-AF4B-51F99AF1F0F6}">
      <dgm:prSet phldrT="[Текст]" custT="1"/>
      <dgm:spPr/>
      <dgm:t>
        <a:bodyPr/>
        <a:lstStyle/>
        <a:p>
          <a:pPr algn="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F7D31E-F01D-4D75-ADAF-0C5EE9D7676C}" type="par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967A1-D43F-457B-A04F-2D6451A2B03F}" type="sibTrans" cxnId="{16F9D93B-ACDB-49A4-AE4B-5143EA88A525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4975CC-6CF4-47D1-BD0A-940EBDCA7574}">
      <dgm:prSet phldrT="[Текст]"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/>
          <a:endParaRPr lang="ru-RU" sz="1400" b="1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27C35E-81F7-466F-8D06-63A4EF65A333}" type="par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6296FD6-98EC-4A51-B0AE-603F8E7D623D}" type="sibTrans" cxnId="{4237B6ED-DDEE-42B2-8E43-820FA46C28A0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9137E0-04C3-41DD-92EF-B909727F1245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B6A80E-7349-44E0-A016-93394582D131}" type="sib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CC5151F-53A8-4196-97AA-63386F8B9A90}" type="parTrans" cxnId="{41F2AC8D-068A-4633-93B3-1F7CF042C6E9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F76E49-923E-46CA-8364-D26CACBCD025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273E43-A622-43E7-9F9E-013BA2AC3E56}" type="par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E5A08-8EA2-4BBB-B2AF-0AFA8970CC88}" type="sibTrans" cxnId="{10AC6F65-CFA1-4664-96BA-31E34285EC17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B64474-2C4E-4705-AAF6-8050BAE96CFE}">
      <dgm:prSet phldrT="[Текст]" custT="1"/>
      <dgm:spPr/>
      <dgm:t>
        <a:bodyPr/>
        <a:lstStyle/>
        <a:p>
          <a:pPr algn="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11F63B3-9B13-4AE5-AE28-0F5E81D88C2B}" type="par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D1F4B0-7453-454F-A14A-FE56C84337AB}" type="sibTrans" cxnId="{F2AF6333-9F20-4262-A99D-D03480DC94AB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E172B5-4C68-4BC9-815B-9E2AE5DDFB57}">
      <dgm:prSet phldrT="[Текст]" custT="1"/>
      <dgm:spPr/>
      <dgm:t>
        <a:bodyPr/>
        <a:lstStyle/>
        <a:p>
          <a:pPr algn="l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5A835-60BA-4E4C-A1B7-45FA8A0F045F}" type="par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3A48A5E-E443-4EE8-BA17-BB2D05E5DCBA}" type="sibTrans" cxnId="{A55E5BAA-BC43-4D95-9614-81BFB1C2196C}">
      <dgm:prSet/>
      <dgm:spPr/>
      <dgm:t>
        <a:bodyPr/>
        <a:lstStyle/>
        <a:p>
          <a:endParaRPr lang="ru-RU" b="1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83CEAF-857D-4241-8103-98853D011D82}" type="pres">
      <dgm:prSet presAssocID="{0CC59976-64CC-4537-8D8E-B8FCC07D4A56}" presName="compositeShape" presStyleCnt="0">
        <dgm:presLayoutVars>
          <dgm:chMax val="7"/>
          <dgm:dir/>
          <dgm:resizeHandles val="exact"/>
        </dgm:presLayoutVars>
      </dgm:prSet>
      <dgm:spPr/>
    </dgm:pt>
    <dgm:pt modelId="{4AF62A4F-6281-44A9-8CCB-EC1D32ECC29E}" type="pres">
      <dgm:prSet presAssocID="{0CC59976-64CC-4537-8D8E-B8FCC07D4A56}" presName="wedge1" presStyleLbl="node1" presStyleIdx="0" presStyleCnt="6"/>
      <dgm:spPr/>
      <dgm:t>
        <a:bodyPr/>
        <a:lstStyle/>
        <a:p>
          <a:endParaRPr lang="ru-RU"/>
        </a:p>
      </dgm:t>
    </dgm:pt>
    <dgm:pt modelId="{0D278E1A-672D-4E79-A420-13FD6E1C6454}" type="pres">
      <dgm:prSet presAssocID="{0CC59976-64CC-4537-8D8E-B8FCC07D4A56}" presName="dummy1a" presStyleCnt="0"/>
      <dgm:spPr/>
    </dgm:pt>
    <dgm:pt modelId="{C0797E7B-9B21-424A-8FF5-3B0874FDD097}" type="pres">
      <dgm:prSet presAssocID="{0CC59976-64CC-4537-8D8E-B8FCC07D4A56}" presName="dummy1b" presStyleCnt="0"/>
      <dgm:spPr/>
    </dgm:pt>
    <dgm:pt modelId="{740B71DB-D616-4EF1-98F2-8EAEDB8665E1}" type="pres">
      <dgm:prSet presAssocID="{0CC59976-64CC-4537-8D8E-B8FCC07D4A56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2E3C46-EC8A-4ABB-BCAE-D9BAAC0F901D}" type="pres">
      <dgm:prSet presAssocID="{0CC59976-64CC-4537-8D8E-B8FCC07D4A56}" presName="wedge2" presStyleLbl="node1" presStyleIdx="1" presStyleCnt="6"/>
      <dgm:spPr/>
      <dgm:t>
        <a:bodyPr/>
        <a:lstStyle/>
        <a:p>
          <a:endParaRPr lang="ru-RU"/>
        </a:p>
      </dgm:t>
    </dgm:pt>
    <dgm:pt modelId="{750BBB24-9553-4978-A5C7-E6BFB7ED49D0}" type="pres">
      <dgm:prSet presAssocID="{0CC59976-64CC-4537-8D8E-B8FCC07D4A56}" presName="dummy2a" presStyleCnt="0"/>
      <dgm:spPr/>
    </dgm:pt>
    <dgm:pt modelId="{E2647F9B-D437-4C8F-80E6-471F5C0183BF}" type="pres">
      <dgm:prSet presAssocID="{0CC59976-64CC-4537-8D8E-B8FCC07D4A56}" presName="dummy2b" presStyleCnt="0"/>
      <dgm:spPr/>
    </dgm:pt>
    <dgm:pt modelId="{13877B98-6675-42E9-945C-2FAC2CCA660C}" type="pres">
      <dgm:prSet presAssocID="{0CC59976-64CC-4537-8D8E-B8FCC07D4A56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4DAB56-0E4E-4262-BFE2-5F22B9C565D7}" type="pres">
      <dgm:prSet presAssocID="{0CC59976-64CC-4537-8D8E-B8FCC07D4A56}" presName="wedge3" presStyleLbl="node1" presStyleIdx="2" presStyleCnt="6"/>
      <dgm:spPr/>
      <dgm:t>
        <a:bodyPr/>
        <a:lstStyle/>
        <a:p>
          <a:endParaRPr lang="ru-RU"/>
        </a:p>
      </dgm:t>
    </dgm:pt>
    <dgm:pt modelId="{5A7D453C-E265-42CE-8911-E2E2A2D9A579}" type="pres">
      <dgm:prSet presAssocID="{0CC59976-64CC-4537-8D8E-B8FCC07D4A56}" presName="dummy3a" presStyleCnt="0"/>
      <dgm:spPr/>
    </dgm:pt>
    <dgm:pt modelId="{598D2280-9461-4EE1-AA2C-BC3C4C3C41F1}" type="pres">
      <dgm:prSet presAssocID="{0CC59976-64CC-4537-8D8E-B8FCC07D4A56}" presName="dummy3b" presStyleCnt="0"/>
      <dgm:spPr/>
    </dgm:pt>
    <dgm:pt modelId="{CF8795A2-0B39-49CF-9E5A-203CAA8C33C6}" type="pres">
      <dgm:prSet presAssocID="{0CC59976-64CC-4537-8D8E-B8FCC07D4A56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7F541-63A3-4EAE-B73C-7B624E9A8B04}" type="pres">
      <dgm:prSet presAssocID="{0CC59976-64CC-4537-8D8E-B8FCC07D4A56}" presName="wedge4" presStyleLbl="node1" presStyleIdx="3" presStyleCnt="6"/>
      <dgm:spPr/>
      <dgm:t>
        <a:bodyPr/>
        <a:lstStyle/>
        <a:p>
          <a:endParaRPr lang="ru-RU"/>
        </a:p>
      </dgm:t>
    </dgm:pt>
    <dgm:pt modelId="{F96A818A-D8C9-41DD-9CB3-C7DE7AE8CF4F}" type="pres">
      <dgm:prSet presAssocID="{0CC59976-64CC-4537-8D8E-B8FCC07D4A56}" presName="dummy4a" presStyleCnt="0"/>
      <dgm:spPr/>
    </dgm:pt>
    <dgm:pt modelId="{BFD46E79-D8E1-4475-A9C1-61CAA34304EE}" type="pres">
      <dgm:prSet presAssocID="{0CC59976-64CC-4537-8D8E-B8FCC07D4A56}" presName="dummy4b" presStyleCnt="0"/>
      <dgm:spPr/>
    </dgm:pt>
    <dgm:pt modelId="{68657E94-A1A4-466A-A4AE-DF569D48D293}" type="pres">
      <dgm:prSet presAssocID="{0CC59976-64CC-4537-8D8E-B8FCC07D4A56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76E67D-5740-41C1-B512-8D9664E886EA}" type="pres">
      <dgm:prSet presAssocID="{0CC59976-64CC-4537-8D8E-B8FCC07D4A56}" presName="wedge5" presStyleLbl="node1" presStyleIdx="4" presStyleCnt="6"/>
      <dgm:spPr/>
      <dgm:t>
        <a:bodyPr/>
        <a:lstStyle/>
        <a:p>
          <a:endParaRPr lang="ru-RU"/>
        </a:p>
      </dgm:t>
    </dgm:pt>
    <dgm:pt modelId="{703C93DC-6538-419A-BF89-E09F262006D9}" type="pres">
      <dgm:prSet presAssocID="{0CC59976-64CC-4537-8D8E-B8FCC07D4A56}" presName="dummy5a" presStyleCnt="0"/>
      <dgm:spPr/>
    </dgm:pt>
    <dgm:pt modelId="{8FBBB6A5-D1B6-4EC1-9D4E-3B2FA54A9325}" type="pres">
      <dgm:prSet presAssocID="{0CC59976-64CC-4537-8D8E-B8FCC07D4A56}" presName="dummy5b" presStyleCnt="0"/>
      <dgm:spPr/>
    </dgm:pt>
    <dgm:pt modelId="{2C360389-B675-45DE-A33A-F1C14C06ECE2}" type="pres">
      <dgm:prSet presAssocID="{0CC59976-64CC-4537-8D8E-B8FCC07D4A56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7E9FC-B2D7-4745-9F92-BBE64603542E}" type="pres">
      <dgm:prSet presAssocID="{0CC59976-64CC-4537-8D8E-B8FCC07D4A56}" presName="wedge6" presStyleLbl="node1" presStyleIdx="5" presStyleCnt="6"/>
      <dgm:spPr/>
      <dgm:t>
        <a:bodyPr/>
        <a:lstStyle/>
        <a:p>
          <a:endParaRPr lang="ru-RU"/>
        </a:p>
      </dgm:t>
    </dgm:pt>
    <dgm:pt modelId="{10953369-E3EE-45C5-BFC4-FB3304D1768D}" type="pres">
      <dgm:prSet presAssocID="{0CC59976-64CC-4537-8D8E-B8FCC07D4A56}" presName="dummy6a" presStyleCnt="0"/>
      <dgm:spPr/>
    </dgm:pt>
    <dgm:pt modelId="{FAA213C5-586F-4AC7-B1A6-31CDA7211B37}" type="pres">
      <dgm:prSet presAssocID="{0CC59976-64CC-4537-8D8E-B8FCC07D4A56}" presName="dummy6b" presStyleCnt="0"/>
      <dgm:spPr/>
    </dgm:pt>
    <dgm:pt modelId="{D71A6E66-33C1-424E-9406-2878A3DD5A71}" type="pres">
      <dgm:prSet presAssocID="{0CC59976-64CC-4537-8D8E-B8FCC07D4A56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5E1EC9-0933-4E6B-AECB-D952B70FC643}" type="pres">
      <dgm:prSet presAssocID="{76296FD6-98EC-4A51-B0AE-603F8E7D623D}" presName="arrowWedge1" presStyleLbl="fgSibTrans2D1" presStyleIdx="0" presStyleCnt="6"/>
      <dgm:spPr>
        <a:solidFill>
          <a:schemeClr val="accent2">
            <a:lumMod val="75000"/>
          </a:schemeClr>
        </a:solidFill>
      </dgm:spPr>
    </dgm:pt>
    <dgm:pt modelId="{A4DA3E07-BB5F-47AE-8641-79F859DB5CB5}" type="pres">
      <dgm:prSet presAssocID="{9DB6A80E-7349-44E0-A016-93394582D131}" presName="arrowWedge2" presStyleLbl="fgSibTrans2D1" presStyleIdx="1" presStyleCnt="6"/>
      <dgm:spPr/>
    </dgm:pt>
    <dgm:pt modelId="{213181CF-CFAC-4748-ABA5-035FEB22F4F7}" type="pres">
      <dgm:prSet presAssocID="{482E5A08-8EA2-4BBB-B2AF-0AFA8970CC88}" presName="arrowWedge3" presStyleLbl="fgSibTrans2D1" presStyleIdx="2" presStyleCnt="6"/>
      <dgm:spPr/>
    </dgm:pt>
    <dgm:pt modelId="{A92B7A11-A671-4B89-9347-B0ACB03A440B}" type="pres">
      <dgm:prSet presAssocID="{3BD1F4B0-7453-454F-A14A-FE56C84337AB}" presName="arrowWedge4" presStyleLbl="fgSibTrans2D1" presStyleIdx="3" presStyleCnt="6"/>
      <dgm:spPr/>
    </dgm:pt>
    <dgm:pt modelId="{7BA1513E-5EC7-4F59-860A-3B64659C2085}" type="pres">
      <dgm:prSet presAssocID="{93A48A5E-E443-4EE8-BA17-BB2D05E5DCBA}" presName="arrowWedge5" presStyleLbl="fgSibTrans2D1" presStyleIdx="4" presStyleCnt="6"/>
      <dgm:spPr/>
    </dgm:pt>
    <dgm:pt modelId="{0D69B72D-0C44-42CD-AEA0-3AD3918B2D39}" type="pres">
      <dgm:prSet presAssocID="{FA7967A1-D43F-457B-A04F-2D6451A2B03F}" presName="arrowWedge6" presStyleLbl="fgSibTrans2D1" presStyleIdx="5" presStyleCnt="6"/>
      <dgm:spPr/>
    </dgm:pt>
  </dgm:ptLst>
  <dgm:cxnLst>
    <dgm:cxn modelId="{EB3AA91D-3D7B-4374-B3F7-97C40F0CA0A7}" type="presOf" srcId="{DB9137E0-04C3-41DD-92EF-B909727F1245}" destId="{842E3C46-EC8A-4ABB-BCAE-D9BAAC0F901D}" srcOrd="0" destOrd="0" presId="urn:microsoft.com/office/officeart/2005/8/layout/cycle8"/>
    <dgm:cxn modelId="{A55E5BAA-BC43-4D95-9614-81BFB1C2196C}" srcId="{0CC59976-64CC-4537-8D8E-B8FCC07D4A56}" destId="{05E172B5-4C68-4BC9-815B-9E2AE5DDFB57}" srcOrd="4" destOrd="0" parTransId="{C605A835-60BA-4E4C-A1B7-45FA8A0F045F}" sibTransId="{93A48A5E-E443-4EE8-BA17-BB2D05E5DCBA}"/>
    <dgm:cxn modelId="{83C0B71A-83FB-40CA-ADA2-F57568F599D9}" type="presOf" srcId="{67C479B8-79CB-4E3C-AF4B-51F99AF1F0F6}" destId="{D71A6E66-33C1-424E-9406-2878A3DD5A71}" srcOrd="1" destOrd="0" presId="urn:microsoft.com/office/officeart/2005/8/layout/cycle8"/>
    <dgm:cxn modelId="{BFAB04C5-ABE3-4527-9606-9EA331365D0F}" type="presOf" srcId="{ECB64474-2C4E-4705-AAF6-8050BAE96CFE}" destId="{4EC7F541-63A3-4EAE-B73C-7B624E9A8B04}" srcOrd="0" destOrd="0" presId="urn:microsoft.com/office/officeart/2005/8/layout/cycle8"/>
    <dgm:cxn modelId="{41F2AC8D-068A-4633-93B3-1F7CF042C6E9}" srcId="{0CC59976-64CC-4537-8D8E-B8FCC07D4A56}" destId="{DB9137E0-04C3-41DD-92EF-B909727F1245}" srcOrd="1" destOrd="0" parTransId="{1CC5151F-53A8-4196-97AA-63386F8B9A90}" sibTransId="{9DB6A80E-7349-44E0-A016-93394582D131}"/>
    <dgm:cxn modelId="{96ED972A-8166-4654-A500-D4F0C7B1E3F1}" type="presOf" srcId="{17F76E49-923E-46CA-8364-D26CACBCD025}" destId="{CF8795A2-0B39-49CF-9E5A-203CAA8C33C6}" srcOrd="1" destOrd="0" presId="urn:microsoft.com/office/officeart/2005/8/layout/cycle8"/>
    <dgm:cxn modelId="{69C9B0C3-B875-49DA-8D88-AD05108DE5F0}" type="presOf" srcId="{05E172B5-4C68-4BC9-815B-9E2AE5DDFB57}" destId="{2C360389-B675-45DE-A33A-F1C14C06ECE2}" srcOrd="1" destOrd="0" presId="urn:microsoft.com/office/officeart/2005/8/layout/cycle8"/>
    <dgm:cxn modelId="{2838D954-7E13-433F-8530-C9C16978BB30}" type="presOf" srcId="{ECB64474-2C4E-4705-AAF6-8050BAE96CFE}" destId="{68657E94-A1A4-466A-A4AE-DF569D48D293}" srcOrd="1" destOrd="0" presId="urn:microsoft.com/office/officeart/2005/8/layout/cycle8"/>
    <dgm:cxn modelId="{B5252B14-6E94-499C-8743-CF815FD4832E}" type="presOf" srcId="{17F76E49-923E-46CA-8364-D26CACBCD025}" destId="{EF4DAB56-0E4E-4262-BFE2-5F22B9C565D7}" srcOrd="0" destOrd="0" presId="urn:microsoft.com/office/officeart/2005/8/layout/cycle8"/>
    <dgm:cxn modelId="{60130FF4-5BC6-40D2-9DC0-2E0FAFD52AE0}" type="presOf" srcId="{804975CC-6CF4-47D1-BD0A-940EBDCA7574}" destId="{4AF62A4F-6281-44A9-8CCB-EC1D32ECC29E}" srcOrd="0" destOrd="0" presId="urn:microsoft.com/office/officeart/2005/8/layout/cycle8"/>
    <dgm:cxn modelId="{16F9D93B-ACDB-49A4-AE4B-5143EA88A525}" srcId="{0CC59976-64CC-4537-8D8E-B8FCC07D4A56}" destId="{67C479B8-79CB-4E3C-AF4B-51F99AF1F0F6}" srcOrd="5" destOrd="0" parTransId="{96F7D31E-F01D-4D75-ADAF-0C5EE9D7676C}" sibTransId="{FA7967A1-D43F-457B-A04F-2D6451A2B03F}"/>
    <dgm:cxn modelId="{3909185B-3969-481C-AA5D-54888D04CA2D}" type="presOf" srcId="{804975CC-6CF4-47D1-BD0A-940EBDCA7574}" destId="{740B71DB-D616-4EF1-98F2-8EAEDB8665E1}" srcOrd="1" destOrd="0" presId="urn:microsoft.com/office/officeart/2005/8/layout/cycle8"/>
    <dgm:cxn modelId="{29A43981-884C-44A9-B33E-F04E02355011}" type="presOf" srcId="{67C479B8-79CB-4E3C-AF4B-51F99AF1F0F6}" destId="{DA87E9FC-B2D7-4745-9F92-BBE64603542E}" srcOrd="0" destOrd="0" presId="urn:microsoft.com/office/officeart/2005/8/layout/cycle8"/>
    <dgm:cxn modelId="{F2AF6333-9F20-4262-A99D-D03480DC94AB}" srcId="{0CC59976-64CC-4537-8D8E-B8FCC07D4A56}" destId="{ECB64474-2C4E-4705-AAF6-8050BAE96CFE}" srcOrd="3" destOrd="0" parTransId="{711F63B3-9B13-4AE5-AE28-0F5E81D88C2B}" sibTransId="{3BD1F4B0-7453-454F-A14A-FE56C84337AB}"/>
    <dgm:cxn modelId="{4237B6ED-DDEE-42B2-8E43-820FA46C28A0}" srcId="{0CC59976-64CC-4537-8D8E-B8FCC07D4A56}" destId="{804975CC-6CF4-47D1-BD0A-940EBDCA7574}" srcOrd="0" destOrd="0" parTransId="{0527C35E-81F7-466F-8D06-63A4EF65A333}" sibTransId="{76296FD6-98EC-4A51-B0AE-603F8E7D623D}"/>
    <dgm:cxn modelId="{4D951E67-1E92-4E86-B5C6-009D152A71BA}" type="presOf" srcId="{DB9137E0-04C3-41DD-92EF-B909727F1245}" destId="{13877B98-6675-42E9-945C-2FAC2CCA660C}" srcOrd="1" destOrd="0" presId="urn:microsoft.com/office/officeart/2005/8/layout/cycle8"/>
    <dgm:cxn modelId="{BBD3EB3C-B427-4F81-8525-C33F3F9EBFB9}" type="presOf" srcId="{05E172B5-4C68-4BC9-815B-9E2AE5DDFB57}" destId="{0476E67D-5740-41C1-B512-8D9664E886EA}" srcOrd="0" destOrd="0" presId="urn:microsoft.com/office/officeart/2005/8/layout/cycle8"/>
    <dgm:cxn modelId="{EF639702-1CE3-4E2E-A2D8-F12A5935547A}" type="presOf" srcId="{0CC59976-64CC-4537-8D8E-B8FCC07D4A56}" destId="{5A83CEAF-857D-4241-8103-98853D011D82}" srcOrd="0" destOrd="0" presId="urn:microsoft.com/office/officeart/2005/8/layout/cycle8"/>
    <dgm:cxn modelId="{10AC6F65-CFA1-4664-96BA-31E34285EC17}" srcId="{0CC59976-64CC-4537-8D8E-B8FCC07D4A56}" destId="{17F76E49-923E-46CA-8364-D26CACBCD025}" srcOrd="2" destOrd="0" parTransId="{61273E43-A622-43E7-9F9E-013BA2AC3E56}" sibTransId="{482E5A08-8EA2-4BBB-B2AF-0AFA8970CC88}"/>
    <dgm:cxn modelId="{A1DBA41F-53F5-4C3D-A34F-D4FB62C7FC08}" type="presParOf" srcId="{5A83CEAF-857D-4241-8103-98853D011D82}" destId="{4AF62A4F-6281-44A9-8CCB-EC1D32ECC29E}" srcOrd="0" destOrd="0" presId="urn:microsoft.com/office/officeart/2005/8/layout/cycle8"/>
    <dgm:cxn modelId="{92B6316D-0DE5-4551-BFE3-4819E5405611}" type="presParOf" srcId="{5A83CEAF-857D-4241-8103-98853D011D82}" destId="{0D278E1A-672D-4E79-A420-13FD6E1C6454}" srcOrd="1" destOrd="0" presId="urn:microsoft.com/office/officeart/2005/8/layout/cycle8"/>
    <dgm:cxn modelId="{34D4C8E0-B18E-4481-8032-6E48FDEAD7E1}" type="presParOf" srcId="{5A83CEAF-857D-4241-8103-98853D011D82}" destId="{C0797E7B-9B21-424A-8FF5-3B0874FDD097}" srcOrd="2" destOrd="0" presId="urn:microsoft.com/office/officeart/2005/8/layout/cycle8"/>
    <dgm:cxn modelId="{3FA7CD6A-380E-4045-AB58-2DD93ABA0851}" type="presParOf" srcId="{5A83CEAF-857D-4241-8103-98853D011D82}" destId="{740B71DB-D616-4EF1-98F2-8EAEDB8665E1}" srcOrd="3" destOrd="0" presId="urn:microsoft.com/office/officeart/2005/8/layout/cycle8"/>
    <dgm:cxn modelId="{049AFCE5-DD57-4E10-9B79-4E16E1932368}" type="presParOf" srcId="{5A83CEAF-857D-4241-8103-98853D011D82}" destId="{842E3C46-EC8A-4ABB-BCAE-D9BAAC0F901D}" srcOrd="4" destOrd="0" presId="urn:microsoft.com/office/officeart/2005/8/layout/cycle8"/>
    <dgm:cxn modelId="{BA3553BA-EE8F-430A-860A-684A56295C0F}" type="presParOf" srcId="{5A83CEAF-857D-4241-8103-98853D011D82}" destId="{750BBB24-9553-4978-A5C7-E6BFB7ED49D0}" srcOrd="5" destOrd="0" presId="urn:microsoft.com/office/officeart/2005/8/layout/cycle8"/>
    <dgm:cxn modelId="{10C609CC-7137-485B-A6F0-027396A47D79}" type="presParOf" srcId="{5A83CEAF-857D-4241-8103-98853D011D82}" destId="{E2647F9B-D437-4C8F-80E6-471F5C0183BF}" srcOrd="6" destOrd="0" presId="urn:microsoft.com/office/officeart/2005/8/layout/cycle8"/>
    <dgm:cxn modelId="{152C0A60-502C-4305-9D85-A7D9B9097804}" type="presParOf" srcId="{5A83CEAF-857D-4241-8103-98853D011D82}" destId="{13877B98-6675-42E9-945C-2FAC2CCA660C}" srcOrd="7" destOrd="0" presId="urn:microsoft.com/office/officeart/2005/8/layout/cycle8"/>
    <dgm:cxn modelId="{5680D80D-7452-435B-8DAC-105E3E9705F2}" type="presParOf" srcId="{5A83CEAF-857D-4241-8103-98853D011D82}" destId="{EF4DAB56-0E4E-4262-BFE2-5F22B9C565D7}" srcOrd="8" destOrd="0" presId="urn:microsoft.com/office/officeart/2005/8/layout/cycle8"/>
    <dgm:cxn modelId="{F88EC142-2894-45EC-B820-FC4759C2479F}" type="presParOf" srcId="{5A83CEAF-857D-4241-8103-98853D011D82}" destId="{5A7D453C-E265-42CE-8911-E2E2A2D9A579}" srcOrd="9" destOrd="0" presId="urn:microsoft.com/office/officeart/2005/8/layout/cycle8"/>
    <dgm:cxn modelId="{30A58B57-67CD-451F-998B-8454EEA0927E}" type="presParOf" srcId="{5A83CEAF-857D-4241-8103-98853D011D82}" destId="{598D2280-9461-4EE1-AA2C-BC3C4C3C41F1}" srcOrd="10" destOrd="0" presId="urn:microsoft.com/office/officeart/2005/8/layout/cycle8"/>
    <dgm:cxn modelId="{7F84AAF1-7FA1-4B74-85F7-6BAB691DC43F}" type="presParOf" srcId="{5A83CEAF-857D-4241-8103-98853D011D82}" destId="{CF8795A2-0B39-49CF-9E5A-203CAA8C33C6}" srcOrd="11" destOrd="0" presId="urn:microsoft.com/office/officeart/2005/8/layout/cycle8"/>
    <dgm:cxn modelId="{CD77995F-BEB4-4789-8695-3C26C537B473}" type="presParOf" srcId="{5A83CEAF-857D-4241-8103-98853D011D82}" destId="{4EC7F541-63A3-4EAE-B73C-7B624E9A8B04}" srcOrd="12" destOrd="0" presId="urn:microsoft.com/office/officeart/2005/8/layout/cycle8"/>
    <dgm:cxn modelId="{A16A6892-C17E-4C83-83B8-E448E9866430}" type="presParOf" srcId="{5A83CEAF-857D-4241-8103-98853D011D82}" destId="{F96A818A-D8C9-41DD-9CB3-C7DE7AE8CF4F}" srcOrd="13" destOrd="0" presId="urn:microsoft.com/office/officeart/2005/8/layout/cycle8"/>
    <dgm:cxn modelId="{AD7E9E1C-F36F-481D-B145-AAEC7B95CEB4}" type="presParOf" srcId="{5A83CEAF-857D-4241-8103-98853D011D82}" destId="{BFD46E79-D8E1-4475-A9C1-61CAA34304EE}" srcOrd="14" destOrd="0" presId="urn:microsoft.com/office/officeart/2005/8/layout/cycle8"/>
    <dgm:cxn modelId="{CCCD38BC-A6BB-4C56-AF21-7F81BD14D265}" type="presParOf" srcId="{5A83CEAF-857D-4241-8103-98853D011D82}" destId="{68657E94-A1A4-466A-A4AE-DF569D48D293}" srcOrd="15" destOrd="0" presId="urn:microsoft.com/office/officeart/2005/8/layout/cycle8"/>
    <dgm:cxn modelId="{B6CE9AF7-E03F-49CE-BD17-48AA2B71AE4B}" type="presParOf" srcId="{5A83CEAF-857D-4241-8103-98853D011D82}" destId="{0476E67D-5740-41C1-B512-8D9664E886EA}" srcOrd="16" destOrd="0" presId="urn:microsoft.com/office/officeart/2005/8/layout/cycle8"/>
    <dgm:cxn modelId="{279E9EF8-D243-4971-B971-3DA826871FF6}" type="presParOf" srcId="{5A83CEAF-857D-4241-8103-98853D011D82}" destId="{703C93DC-6538-419A-BF89-E09F262006D9}" srcOrd="17" destOrd="0" presId="urn:microsoft.com/office/officeart/2005/8/layout/cycle8"/>
    <dgm:cxn modelId="{6E6177CF-F496-48C1-A147-61E4E1B038E4}" type="presParOf" srcId="{5A83CEAF-857D-4241-8103-98853D011D82}" destId="{8FBBB6A5-D1B6-4EC1-9D4E-3B2FA54A9325}" srcOrd="18" destOrd="0" presId="urn:microsoft.com/office/officeart/2005/8/layout/cycle8"/>
    <dgm:cxn modelId="{A0CB4A85-0515-449C-9B3B-723DE0085A16}" type="presParOf" srcId="{5A83CEAF-857D-4241-8103-98853D011D82}" destId="{2C360389-B675-45DE-A33A-F1C14C06ECE2}" srcOrd="19" destOrd="0" presId="urn:microsoft.com/office/officeart/2005/8/layout/cycle8"/>
    <dgm:cxn modelId="{AF5E31F2-3B19-460F-A1E3-E716328A614F}" type="presParOf" srcId="{5A83CEAF-857D-4241-8103-98853D011D82}" destId="{DA87E9FC-B2D7-4745-9F92-BBE64603542E}" srcOrd="20" destOrd="0" presId="urn:microsoft.com/office/officeart/2005/8/layout/cycle8"/>
    <dgm:cxn modelId="{4AE98E9B-11C3-431A-94D5-EB08F49341C1}" type="presParOf" srcId="{5A83CEAF-857D-4241-8103-98853D011D82}" destId="{10953369-E3EE-45C5-BFC4-FB3304D1768D}" srcOrd="21" destOrd="0" presId="urn:microsoft.com/office/officeart/2005/8/layout/cycle8"/>
    <dgm:cxn modelId="{1B55A58E-9398-4D02-8443-B4CE9098FD1D}" type="presParOf" srcId="{5A83CEAF-857D-4241-8103-98853D011D82}" destId="{FAA213C5-586F-4AC7-B1A6-31CDA7211B37}" srcOrd="22" destOrd="0" presId="urn:microsoft.com/office/officeart/2005/8/layout/cycle8"/>
    <dgm:cxn modelId="{811025A9-D12C-43CE-8296-375892C7721B}" type="presParOf" srcId="{5A83CEAF-857D-4241-8103-98853D011D82}" destId="{D71A6E66-33C1-424E-9406-2878A3DD5A71}" srcOrd="23" destOrd="0" presId="urn:microsoft.com/office/officeart/2005/8/layout/cycle8"/>
    <dgm:cxn modelId="{D8A5C464-2457-4A98-8EC9-E3F9496E65B9}" type="presParOf" srcId="{5A83CEAF-857D-4241-8103-98853D011D82}" destId="{645E1EC9-0933-4E6B-AECB-D952B70FC643}" srcOrd="24" destOrd="0" presId="urn:microsoft.com/office/officeart/2005/8/layout/cycle8"/>
    <dgm:cxn modelId="{F57F9BE2-98AE-4E7A-8A80-41FFBE821901}" type="presParOf" srcId="{5A83CEAF-857D-4241-8103-98853D011D82}" destId="{A4DA3E07-BB5F-47AE-8641-79F859DB5CB5}" srcOrd="25" destOrd="0" presId="urn:microsoft.com/office/officeart/2005/8/layout/cycle8"/>
    <dgm:cxn modelId="{6B7C1D5C-21E4-4E18-BD99-C0E4FF2F1110}" type="presParOf" srcId="{5A83CEAF-857D-4241-8103-98853D011D82}" destId="{213181CF-CFAC-4748-ABA5-035FEB22F4F7}" srcOrd="26" destOrd="0" presId="urn:microsoft.com/office/officeart/2005/8/layout/cycle8"/>
    <dgm:cxn modelId="{5ECDA30B-0D4F-4D72-BDE8-F4ED9E1D0A2A}" type="presParOf" srcId="{5A83CEAF-857D-4241-8103-98853D011D82}" destId="{A92B7A11-A671-4B89-9347-B0ACB03A440B}" srcOrd="27" destOrd="0" presId="urn:microsoft.com/office/officeart/2005/8/layout/cycle8"/>
    <dgm:cxn modelId="{1256DBD4-C274-4A07-8B14-81CA67BFC5D6}" type="presParOf" srcId="{5A83CEAF-857D-4241-8103-98853D011D82}" destId="{7BA1513E-5EC7-4F59-860A-3B64659C2085}" srcOrd="28" destOrd="0" presId="urn:microsoft.com/office/officeart/2005/8/layout/cycle8"/>
    <dgm:cxn modelId="{2575776D-3AD4-4577-A6A3-BC57123EC397}" type="presParOf" srcId="{5A83CEAF-857D-4241-8103-98853D011D82}" destId="{0D69B72D-0C44-42CD-AEA0-3AD3918B2D39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AB7ED8-92BF-472C-87B1-C6386D66FBEB}" type="doc">
      <dgm:prSet loTypeId="urn:microsoft.com/office/officeart/2005/8/layout/cycle6" loCatId="cycle" qsTypeId="urn:microsoft.com/office/officeart/2005/8/quickstyle/3d1" qsCatId="3D" csTypeId="urn:microsoft.com/office/officeart/2005/8/colors/accent5_3" csCatId="accent5" phldr="1"/>
      <dgm:spPr/>
      <dgm:t>
        <a:bodyPr/>
        <a:lstStyle/>
        <a:p>
          <a:endParaRPr lang="ru-RU"/>
        </a:p>
      </dgm:t>
    </dgm:pt>
    <dgm:pt modelId="{A51210AF-817E-4E3E-B0D1-38C0AF0BD115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6075DF-E010-40EC-B4DC-946E87931D70}" type="parTrans" cxnId="{2A9D9DEE-F90B-47B2-B734-FC5044C56616}">
      <dgm:prSet/>
      <dgm:spPr/>
      <dgm:t>
        <a:bodyPr/>
        <a:lstStyle/>
        <a:p>
          <a:endParaRPr lang="ru-RU"/>
        </a:p>
      </dgm:t>
    </dgm:pt>
    <dgm:pt modelId="{C8234B4D-104B-4FD1-9C1F-A414143258AA}" type="sibTrans" cxnId="{2A9D9DEE-F90B-47B2-B734-FC5044C56616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5495B50-43AD-4A49-9076-987885A89997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B1D32-B0BB-46B8-9166-582BE3B8B6C5}" type="parTrans" cxnId="{393E5E0C-FDAF-45D4-98EB-484C1151E6FB}">
      <dgm:prSet/>
      <dgm:spPr/>
      <dgm:t>
        <a:bodyPr/>
        <a:lstStyle/>
        <a:p>
          <a:endParaRPr lang="ru-RU"/>
        </a:p>
      </dgm:t>
    </dgm:pt>
    <dgm:pt modelId="{04BE0404-A1B3-4DF6-8F9E-5898A0BB0D34}" type="sibTrans" cxnId="{393E5E0C-FDAF-45D4-98EB-484C1151E6FB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4D5D21B2-DAFF-4489-83F7-D7EBC1E1D448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7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72DC8-DC49-4CF4-BFCF-A66AA88A9C97}" type="parTrans" cxnId="{70F493C5-3EBF-4F49-8BEE-240781A115EE}">
      <dgm:prSet/>
      <dgm:spPr/>
      <dgm:t>
        <a:bodyPr/>
        <a:lstStyle/>
        <a:p>
          <a:endParaRPr lang="ru-RU"/>
        </a:p>
      </dgm:t>
    </dgm:pt>
    <dgm:pt modelId="{A31C26CC-7098-4C2A-9AC2-1040AD3A8036}" type="sibTrans" cxnId="{70F493C5-3EBF-4F49-8BEE-240781A115EE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ACECFA3F-271D-4071-ACC5-D5EA66374059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2DC491-C08E-4A09-BCB7-E9F316D39C79}" type="parTrans" cxnId="{573B9DE4-DB43-4A5C-A3C5-7C42F15550F1}">
      <dgm:prSet/>
      <dgm:spPr/>
      <dgm:t>
        <a:bodyPr/>
        <a:lstStyle/>
        <a:p>
          <a:endParaRPr lang="ru-RU"/>
        </a:p>
      </dgm:t>
    </dgm:pt>
    <dgm:pt modelId="{306D97E9-8708-417E-90DB-E143EE19C8F5}" type="sibTrans" cxnId="{573B9DE4-DB43-4A5C-A3C5-7C42F15550F1}">
      <dgm:prSet>
        <dgm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dgm:style>
      </dgm:prSet>
      <dgm:spPr>
        <a:ln w="76200"/>
      </dgm:spPr>
      <dgm:t>
        <a:bodyPr/>
        <a:lstStyle/>
        <a:p>
          <a:endParaRPr lang="ru-RU"/>
        </a:p>
      </dgm:t>
    </dgm:pt>
    <dgm:pt modelId="{50F8A006-03B7-453E-8B11-52199EE89448}" type="pres">
      <dgm:prSet presAssocID="{1AAB7ED8-92BF-472C-87B1-C6386D66FBE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C25282-24D3-4CFD-AC59-CD63786195EA}" type="pres">
      <dgm:prSet presAssocID="{A51210AF-817E-4E3E-B0D1-38C0AF0BD115}" presName="node" presStyleLbl="node1" presStyleIdx="0" presStyleCnt="4" custScaleX="138989" custScaleY="1479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7B94C-0F5B-451D-9428-43279F7D65DD}" type="pres">
      <dgm:prSet presAssocID="{A51210AF-817E-4E3E-B0D1-38C0AF0BD115}" presName="spNode" presStyleCnt="0"/>
      <dgm:spPr/>
    </dgm:pt>
    <dgm:pt modelId="{B1BA7DD6-4629-4464-AA76-4AC12B29F7ED}" type="pres">
      <dgm:prSet presAssocID="{C8234B4D-104B-4FD1-9C1F-A414143258AA}" presName="sibTrans" presStyleLbl="sibTrans1D1" presStyleIdx="0" presStyleCnt="4"/>
      <dgm:spPr/>
      <dgm:t>
        <a:bodyPr/>
        <a:lstStyle/>
        <a:p>
          <a:endParaRPr lang="ru-RU"/>
        </a:p>
      </dgm:t>
    </dgm:pt>
    <dgm:pt modelId="{09EE511D-0EF6-43EC-B406-0F1618FAB471}" type="pres">
      <dgm:prSet presAssocID="{A5495B50-43AD-4A49-9076-987885A89997}" presName="node" presStyleLbl="node1" presStyleIdx="1" presStyleCnt="4" custScaleX="142593" custScaleY="162611" custRadScaleRad="115663" custRadScaleInc="-21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C46AB8-91FF-4DB2-AA00-CB287071D8BD}" type="pres">
      <dgm:prSet presAssocID="{A5495B50-43AD-4A49-9076-987885A89997}" presName="spNode" presStyleCnt="0"/>
      <dgm:spPr/>
    </dgm:pt>
    <dgm:pt modelId="{CEBC4C3C-A437-4420-A2E2-C12E33E8450C}" type="pres">
      <dgm:prSet presAssocID="{04BE0404-A1B3-4DF6-8F9E-5898A0BB0D34}" presName="sibTrans" presStyleLbl="sibTrans1D1" presStyleIdx="1" presStyleCnt="4"/>
      <dgm:spPr/>
      <dgm:t>
        <a:bodyPr/>
        <a:lstStyle/>
        <a:p>
          <a:endParaRPr lang="ru-RU"/>
        </a:p>
      </dgm:t>
    </dgm:pt>
    <dgm:pt modelId="{B5C2805B-3ECC-4AA3-B306-E04B8D93175A}" type="pres">
      <dgm:prSet presAssocID="{4D5D21B2-DAFF-4489-83F7-D7EBC1E1D448}" presName="node" presStyleLbl="node1" presStyleIdx="2" presStyleCnt="4" custScaleX="142593" custScaleY="12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3ACCF-7837-4FB8-8080-B65670FB2E40}" type="pres">
      <dgm:prSet presAssocID="{4D5D21B2-DAFF-4489-83F7-D7EBC1E1D448}" presName="spNode" presStyleCnt="0"/>
      <dgm:spPr/>
    </dgm:pt>
    <dgm:pt modelId="{609DDD8F-8077-4ED9-B479-F4058D5BF79E}" type="pres">
      <dgm:prSet presAssocID="{A31C26CC-7098-4C2A-9AC2-1040AD3A8036}" presName="sibTrans" presStyleLbl="sibTrans1D1" presStyleIdx="2" presStyleCnt="4"/>
      <dgm:spPr/>
      <dgm:t>
        <a:bodyPr/>
        <a:lstStyle/>
        <a:p>
          <a:endParaRPr lang="ru-RU"/>
        </a:p>
      </dgm:t>
    </dgm:pt>
    <dgm:pt modelId="{FDB32F28-2B23-4FC5-B84F-1478F183AB08}" type="pres">
      <dgm:prSet presAssocID="{ACECFA3F-271D-4071-ACC5-D5EA66374059}" presName="node" presStyleLbl="node1" presStyleIdx="3" presStyleCnt="4" custScaleX="142593" custScaleY="162611" custRadScaleRad="111386" custRadScaleInc="2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00F86-7713-40B8-8DA0-458E6F8C677E}" type="pres">
      <dgm:prSet presAssocID="{ACECFA3F-271D-4071-ACC5-D5EA66374059}" presName="spNode" presStyleCnt="0"/>
      <dgm:spPr/>
    </dgm:pt>
    <dgm:pt modelId="{AE08C94F-0CD5-478E-94D3-913DA7B7B592}" type="pres">
      <dgm:prSet presAssocID="{306D97E9-8708-417E-90DB-E143EE19C8F5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2A9D9DEE-F90B-47B2-B734-FC5044C56616}" srcId="{1AAB7ED8-92BF-472C-87B1-C6386D66FBEB}" destId="{A51210AF-817E-4E3E-B0D1-38C0AF0BD115}" srcOrd="0" destOrd="0" parTransId="{BF6075DF-E010-40EC-B4DC-946E87931D70}" sibTransId="{C8234B4D-104B-4FD1-9C1F-A414143258AA}"/>
    <dgm:cxn modelId="{393E5E0C-FDAF-45D4-98EB-484C1151E6FB}" srcId="{1AAB7ED8-92BF-472C-87B1-C6386D66FBEB}" destId="{A5495B50-43AD-4A49-9076-987885A89997}" srcOrd="1" destOrd="0" parTransId="{266B1D32-B0BB-46B8-9166-582BE3B8B6C5}" sibTransId="{04BE0404-A1B3-4DF6-8F9E-5898A0BB0D34}"/>
    <dgm:cxn modelId="{AB319334-C866-4940-BC19-3F5E4ABB540F}" type="presOf" srcId="{A5495B50-43AD-4A49-9076-987885A89997}" destId="{09EE511D-0EF6-43EC-B406-0F1618FAB471}" srcOrd="0" destOrd="0" presId="urn:microsoft.com/office/officeart/2005/8/layout/cycle6"/>
    <dgm:cxn modelId="{4EB5DAAB-95CA-4CC1-AEDC-EFB5125E9522}" type="presOf" srcId="{C8234B4D-104B-4FD1-9C1F-A414143258AA}" destId="{B1BA7DD6-4629-4464-AA76-4AC12B29F7ED}" srcOrd="0" destOrd="0" presId="urn:microsoft.com/office/officeart/2005/8/layout/cycle6"/>
    <dgm:cxn modelId="{573B9DE4-DB43-4A5C-A3C5-7C42F15550F1}" srcId="{1AAB7ED8-92BF-472C-87B1-C6386D66FBEB}" destId="{ACECFA3F-271D-4071-ACC5-D5EA66374059}" srcOrd="3" destOrd="0" parTransId="{492DC491-C08E-4A09-BCB7-E9F316D39C79}" sibTransId="{306D97E9-8708-417E-90DB-E143EE19C8F5}"/>
    <dgm:cxn modelId="{D0CCB2BC-4E5F-49CD-9479-4BB47A19CF81}" type="presOf" srcId="{ACECFA3F-271D-4071-ACC5-D5EA66374059}" destId="{FDB32F28-2B23-4FC5-B84F-1478F183AB08}" srcOrd="0" destOrd="0" presId="urn:microsoft.com/office/officeart/2005/8/layout/cycle6"/>
    <dgm:cxn modelId="{1A0095BA-0124-4209-817F-DC647E6DE77A}" type="presOf" srcId="{04BE0404-A1B3-4DF6-8F9E-5898A0BB0D34}" destId="{CEBC4C3C-A437-4420-A2E2-C12E33E8450C}" srcOrd="0" destOrd="0" presId="urn:microsoft.com/office/officeart/2005/8/layout/cycle6"/>
    <dgm:cxn modelId="{70F493C5-3EBF-4F49-8BEE-240781A115EE}" srcId="{1AAB7ED8-92BF-472C-87B1-C6386D66FBEB}" destId="{4D5D21B2-DAFF-4489-83F7-D7EBC1E1D448}" srcOrd="2" destOrd="0" parTransId="{52A72DC8-DC49-4CF4-BFCF-A66AA88A9C97}" sibTransId="{A31C26CC-7098-4C2A-9AC2-1040AD3A8036}"/>
    <dgm:cxn modelId="{B4AF70D9-ECE1-49A0-A1BC-77D57B099F82}" type="presOf" srcId="{306D97E9-8708-417E-90DB-E143EE19C8F5}" destId="{AE08C94F-0CD5-478E-94D3-913DA7B7B592}" srcOrd="0" destOrd="0" presId="urn:microsoft.com/office/officeart/2005/8/layout/cycle6"/>
    <dgm:cxn modelId="{DA252B4D-D2D7-4CEC-AAB5-A3F1A2A6657F}" type="presOf" srcId="{A51210AF-817E-4E3E-B0D1-38C0AF0BD115}" destId="{28C25282-24D3-4CFD-AC59-CD63786195EA}" srcOrd="0" destOrd="0" presId="urn:microsoft.com/office/officeart/2005/8/layout/cycle6"/>
    <dgm:cxn modelId="{BE24E7BE-3613-484C-9030-89AE65134247}" type="presOf" srcId="{A31C26CC-7098-4C2A-9AC2-1040AD3A8036}" destId="{609DDD8F-8077-4ED9-B479-F4058D5BF79E}" srcOrd="0" destOrd="0" presId="urn:microsoft.com/office/officeart/2005/8/layout/cycle6"/>
    <dgm:cxn modelId="{1E103184-5769-4899-92D4-AA248006B308}" type="presOf" srcId="{1AAB7ED8-92BF-472C-87B1-C6386D66FBEB}" destId="{50F8A006-03B7-453E-8B11-52199EE89448}" srcOrd="0" destOrd="0" presId="urn:microsoft.com/office/officeart/2005/8/layout/cycle6"/>
    <dgm:cxn modelId="{1CA97521-1CB3-4C08-A457-AAA43704E01D}" type="presOf" srcId="{4D5D21B2-DAFF-4489-83F7-D7EBC1E1D448}" destId="{B5C2805B-3ECC-4AA3-B306-E04B8D93175A}" srcOrd="0" destOrd="0" presId="urn:microsoft.com/office/officeart/2005/8/layout/cycle6"/>
    <dgm:cxn modelId="{50CE96E2-EBB9-43AA-8372-9DE28A951A51}" type="presParOf" srcId="{50F8A006-03B7-453E-8B11-52199EE89448}" destId="{28C25282-24D3-4CFD-AC59-CD63786195EA}" srcOrd="0" destOrd="0" presId="urn:microsoft.com/office/officeart/2005/8/layout/cycle6"/>
    <dgm:cxn modelId="{98AB7FF7-14C7-4CA1-9FD1-816F19E5F1C2}" type="presParOf" srcId="{50F8A006-03B7-453E-8B11-52199EE89448}" destId="{A647B94C-0F5B-451D-9428-43279F7D65DD}" srcOrd="1" destOrd="0" presId="urn:microsoft.com/office/officeart/2005/8/layout/cycle6"/>
    <dgm:cxn modelId="{453EDF7D-95D1-49BE-9ABE-7063C48AED07}" type="presParOf" srcId="{50F8A006-03B7-453E-8B11-52199EE89448}" destId="{B1BA7DD6-4629-4464-AA76-4AC12B29F7ED}" srcOrd="2" destOrd="0" presId="urn:microsoft.com/office/officeart/2005/8/layout/cycle6"/>
    <dgm:cxn modelId="{DE907F73-6B14-4409-BD9E-376E249C1201}" type="presParOf" srcId="{50F8A006-03B7-453E-8B11-52199EE89448}" destId="{09EE511D-0EF6-43EC-B406-0F1618FAB471}" srcOrd="3" destOrd="0" presId="urn:microsoft.com/office/officeart/2005/8/layout/cycle6"/>
    <dgm:cxn modelId="{F58FDDD5-86F1-4BB6-BFE4-6081B29108C2}" type="presParOf" srcId="{50F8A006-03B7-453E-8B11-52199EE89448}" destId="{D6C46AB8-91FF-4DB2-AA00-CB287071D8BD}" srcOrd="4" destOrd="0" presId="urn:microsoft.com/office/officeart/2005/8/layout/cycle6"/>
    <dgm:cxn modelId="{84172652-4C9E-4F1A-96FD-3C61C000BE86}" type="presParOf" srcId="{50F8A006-03B7-453E-8B11-52199EE89448}" destId="{CEBC4C3C-A437-4420-A2E2-C12E33E8450C}" srcOrd="5" destOrd="0" presId="urn:microsoft.com/office/officeart/2005/8/layout/cycle6"/>
    <dgm:cxn modelId="{BDA7AE05-BDFF-49AD-BD2B-8BF45018EBB9}" type="presParOf" srcId="{50F8A006-03B7-453E-8B11-52199EE89448}" destId="{B5C2805B-3ECC-4AA3-B306-E04B8D93175A}" srcOrd="6" destOrd="0" presId="urn:microsoft.com/office/officeart/2005/8/layout/cycle6"/>
    <dgm:cxn modelId="{7292DD1B-22B4-43CA-810B-4CB8B37530AF}" type="presParOf" srcId="{50F8A006-03B7-453E-8B11-52199EE89448}" destId="{3743ACCF-7837-4FB8-8080-B65670FB2E40}" srcOrd="7" destOrd="0" presId="urn:microsoft.com/office/officeart/2005/8/layout/cycle6"/>
    <dgm:cxn modelId="{3B3D2678-1B6F-4D9E-ADAC-E6C2AF7A6A32}" type="presParOf" srcId="{50F8A006-03B7-453E-8B11-52199EE89448}" destId="{609DDD8F-8077-4ED9-B479-F4058D5BF79E}" srcOrd="8" destOrd="0" presId="urn:microsoft.com/office/officeart/2005/8/layout/cycle6"/>
    <dgm:cxn modelId="{E6C580EF-EEFB-4037-B53D-B20FCED40B9E}" type="presParOf" srcId="{50F8A006-03B7-453E-8B11-52199EE89448}" destId="{FDB32F28-2B23-4FC5-B84F-1478F183AB08}" srcOrd="9" destOrd="0" presId="urn:microsoft.com/office/officeart/2005/8/layout/cycle6"/>
    <dgm:cxn modelId="{B60F3539-31F0-4CA7-9ED5-DC2DD9DC9B5E}" type="presParOf" srcId="{50F8A006-03B7-453E-8B11-52199EE89448}" destId="{33A00F86-7713-40B8-8DA0-458E6F8C677E}" srcOrd="10" destOrd="0" presId="urn:microsoft.com/office/officeart/2005/8/layout/cycle6"/>
    <dgm:cxn modelId="{E1240213-F8F8-498C-A844-50C4475927E9}" type="presParOf" srcId="{50F8A006-03B7-453E-8B11-52199EE89448}" destId="{AE08C94F-0CD5-478E-94D3-913DA7B7B592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7C2D0-E311-480D-BE74-4A10698CA5CA}" type="doc">
      <dgm:prSet loTypeId="urn:microsoft.com/office/officeart/2005/8/layout/hierarchy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4DD87F-0B0C-4621-942E-8CB6627B1031}" type="pres">
      <dgm:prSet presAssocID="{1A37C2D0-E311-480D-BE74-4A10698CA5C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59F708B0-23D6-44D5-95F2-385AEC9CEE62}" type="presOf" srcId="{1A37C2D0-E311-480D-BE74-4A10698CA5CA}" destId="{864DD87F-0B0C-4621-942E-8CB6627B1031}" srcOrd="0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C88BC-C8FF-402F-AB2A-11AC4BBF48B7}">
      <dsp:nvSpPr>
        <dsp:cNvPr id="0" name=""/>
        <dsp:cNvSpPr/>
      </dsp:nvSpPr>
      <dsp:spPr>
        <a:xfrm>
          <a:off x="1142" y="535858"/>
          <a:ext cx="1842349" cy="717703"/>
        </a:xfrm>
        <a:prstGeom prst="ellipse">
          <a:avLst/>
        </a:prstGeom>
        <a:solidFill>
          <a:srgbClr val="00B05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Доходы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70948" y="640963"/>
        <a:ext cx="1302737" cy="507493"/>
      </dsp:txXfrm>
    </dsp:sp>
    <dsp:sp modelId="{1816D16A-814C-4C22-A6CC-12105B3989BB}">
      <dsp:nvSpPr>
        <dsp:cNvPr id="0" name=""/>
        <dsp:cNvSpPr/>
      </dsp:nvSpPr>
      <dsp:spPr>
        <a:xfrm>
          <a:off x="2027221" y="546339"/>
          <a:ext cx="562799" cy="603721"/>
        </a:xfrm>
        <a:prstGeom prst="mathMinus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2101820" y="777202"/>
        <a:ext cx="413601" cy="141995"/>
      </dsp:txXfrm>
    </dsp:sp>
    <dsp:sp modelId="{32775538-2AC3-4373-B014-5A44732CBC7F}">
      <dsp:nvSpPr>
        <dsp:cNvPr id="0" name=""/>
        <dsp:cNvSpPr/>
      </dsp:nvSpPr>
      <dsp:spPr>
        <a:xfrm>
          <a:off x="2673753" y="600303"/>
          <a:ext cx="1842843" cy="588813"/>
        </a:xfrm>
        <a:prstGeom prst="ellipse">
          <a:avLst/>
        </a:prstGeom>
        <a:solidFill>
          <a:srgbClr val="F57E1B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Расходы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943631" y="686533"/>
        <a:ext cx="1303087" cy="416353"/>
      </dsp:txXfrm>
    </dsp:sp>
    <dsp:sp modelId="{4B955819-9EB5-4C61-BE5E-7CE7027DF3F0}">
      <dsp:nvSpPr>
        <dsp:cNvPr id="0" name=""/>
        <dsp:cNvSpPr/>
      </dsp:nvSpPr>
      <dsp:spPr>
        <a:xfrm>
          <a:off x="4650328" y="549969"/>
          <a:ext cx="578780" cy="689481"/>
        </a:xfrm>
        <a:prstGeom prst="mathEqual">
          <a:avLst/>
        </a:prstGeom>
        <a:solidFill>
          <a:srgbClr val="FFC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4727045" y="692002"/>
        <a:ext cx="425346" cy="405415"/>
      </dsp:txXfrm>
    </dsp:sp>
    <dsp:sp modelId="{A84245DF-C8CC-47D2-83AC-15EF153255E0}">
      <dsp:nvSpPr>
        <dsp:cNvPr id="0" name=""/>
        <dsp:cNvSpPr/>
      </dsp:nvSpPr>
      <dsp:spPr>
        <a:xfrm>
          <a:off x="5362840" y="52737"/>
          <a:ext cx="3196759" cy="1683946"/>
        </a:xfrm>
        <a:prstGeom prst="ellipse">
          <a:avLst/>
        </a:prstGeom>
        <a:solidFill>
          <a:schemeClr val="bg2">
            <a:lumMod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(-)Дефицит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rPr>
            <a:t>(расходы больше доходов)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(+) Профицит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46740E"/>
              </a:solidFill>
              <a:latin typeface="Times New Roman" pitchFamily="18" charset="0"/>
              <a:cs typeface="Times New Roman" pitchFamily="18" charset="0"/>
            </a:rPr>
            <a:t>(доходы больше расходов)</a:t>
          </a:r>
        </a:p>
      </dsp:txBody>
      <dsp:txXfrm>
        <a:off x="5830995" y="299345"/>
        <a:ext cx="2260449" cy="1190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F62A4F-6281-44A9-8CCB-EC1D32ECC29E}">
      <dsp:nvSpPr>
        <dsp:cNvPr id="0" name=""/>
        <dsp:cNvSpPr/>
      </dsp:nvSpPr>
      <dsp:spPr>
        <a:xfrm>
          <a:off x="2180614" y="347707"/>
          <a:ext cx="4899424" cy="4899424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Составление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973550"/>
        <a:ext cx="1283182" cy="991550"/>
      </dsp:txXfrm>
    </dsp:sp>
    <dsp:sp modelId="{842E3C46-EC8A-4ABB-BCAE-D9BAAC0F901D}">
      <dsp:nvSpPr>
        <dsp:cNvPr id="0" name=""/>
        <dsp:cNvSpPr/>
      </dsp:nvSpPr>
      <dsp:spPr>
        <a:xfrm>
          <a:off x="2238940" y="448611"/>
          <a:ext cx="4899424" cy="4899424"/>
        </a:xfrm>
        <a:prstGeom prst="pie">
          <a:avLst>
            <a:gd name="adj1" fmla="val 19800000"/>
            <a:gd name="adj2" fmla="val 180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Рассмотрение проекта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63550" y="2431712"/>
        <a:ext cx="1341509" cy="962386"/>
      </dsp:txXfrm>
    </dsp:sp>
    <dsp:sp modelId="{EF4DAB56-0E4E-4262-BFE2-5F22B9C565D7}">
      <dsp:nvSpPr>
        <dsp:cNvPr id="0" name=""/>
        <dsp:cNvSpPr/>
      </dsp:nvSpPr>
      <dsp:spPr>
        <a:xfrm>
          <a:off x="2180614" y="549516"/>
          <a:ext cx="4899424" cy="4899424"/>
        </a:xfrm>
        <a:prstGeom prst="pie">
          <a:avLst>
            <a:gd name="adj1" fmla="val 1800000"/>
            <a:gd name="adj2" fmla="val 540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бюджета очередного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46979" y="3860710"/>
        <a:ext cx="1283182" cy="991550"/>
      </dsp:txXfrm>
    </dsp:sp>
    <dsp:sp modelId="{4EC7F541-63A3-4EAE-B73C-7B624E9A8B04}">
      <dsp:nvSpPr>
        <dsp:cNvPr id="0" name=""/>
        <dsp:cNvSpPr/>
      </dsp:nvSpPr>
      <dsp:spPr>
        <a:xfrm>
          <a:off x="2063961" y="549516"/>
          <a:ext cx="4899424" cy="4899424"/>
        </a:xfrm>
        <a:prstGeom prst="pie">
          <a:avLst>
            <a:gd name="adj1" fmla="val 5400000"/>
            <a:gd name="adj2" fmla="val 900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текущем году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3860710"/>
        <a:ext cx="1283182" cy="991550"/>
      </dsp:txXfrm>
    </dsp:sp>
    <dsp:sp modelId="{0476E67D-5740-41C1-B512-8D9664E886EA}">
      <dsp:nvSpPr>
        <dsp:cNvPr id="0" name=""/>
        <dsp:cNvSpPr/>
      </dsp:nvSpPr>
      <dsp:spPr>
        <a:xfrm>
          <a:off x="2005634" y="448611"/>
          <a:ext cx="4899424" cy="4899424"/>
        </a:xfrm>
        <a:prstGeom prst="pie">
          <a:avLst>
            <a:gd name="adj1" fmla="val 9000000"/>
            <a:gd name="adj2" fmla="val 1260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38940" y="2431712"/>
        <a:ext cx="1341509" cy="962386"/>
      </dsp:txXfrm>
    </dsp:sp>
    <dsp:sp modelId="{DA87E9FC-B2D7-4745-9F92-BBE64603542E}">
      <dsp:nvSpPr>
        <dsp:cNvPr id="0" name=""/>
        <dsp:cNvSpPr/>
      </dsp:nvSpPr>
      <dsp:spPr>
        <a:xfrm>
          <a:off x="2063961" y="347707"/>
          <a:ext cx="4899424" cy="4899424"/>
        </a:xfrm>
        <a:prstGeom prst="pie">
          <a:avLst>
            <a:gd name="adj1" fmla="val 12600000"/>
            <a:gd name="adj2" fmla="val 1620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Утверждение отчета об исполнении бюджета предыдущего года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13837" y="973550"/>
        <a:ext cx="1283182" cy="991550"/>
      </dsp:txXfrm>
    </dsp:sp>
    <dsp:sp modelId="{645E1EC9-0933-4E6B-AECB-D952B70FC643}">
      <dsp:nvSpPr>
        <dsp:cNvPr id="0" name=""/>
        <dsp:cNvSpPr/>
      </dsp:nvSpPr>
      <dsp:spPr>
        <a:xfrm>
          <a:off x="1877137" y="44409"/>
          <a:ext cx="5506019" cy="5506019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2">
            <a:lumMod val="75000"/>
          </a:schemeClr>
        </a:soli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4DA3E07-BB5F-47AE-8641-79F859DB5CB5}">
      <dsp:nvSpPr>
        <dsp:cNvPr id="0" name=""/>
        <dsp:cNvSpPr/>
      </dsp:nvSpPr>
      <dsp:spPr>
        <a:xfrm>
          <a:off x="1935464" y="145314"/>
          <a:ext cx="5506019" cy="5506019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3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3181CF-CFAC-4748-ABA5-035FEB22F4F7}">
      <dsp:nvSpPr>
        <dsp:cNvPr id="0" name=""/>
        <dsp:cNvSpPr/>
      </dsp:nvSpPr>
      <dsp:spPr>
        <a:xfrm>
          <a:off x="1877137" y="246218"/>
          <a:ext cx="5506019" cy="5506019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4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92B7A11-A671-4B89-9347-B0ACB03A440B}">
      <dsp:nvSpPr>
        <dsp:cNvPr id="0" name=""/>
        <dsp:cNvSpPr/>
      </dsp:nvSpPr>
      <dsp:spPr>
        <a:xfrm>
          <a:off x="1760842" y="246218"/>
          <a:ext cx="5506019" cy="5506019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5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BA1513E-5EC7-4F59-860A-3B64659C2085}">
      <dsp:nvSpPr>
        <dsp:cNvPr id="0" name=""/>
        <dsp:cNvSpPr/>
      </dsp:nvSpPr>
      <dsp:spPr>
        <a:xfrm>
          <a:off x="1702516" y="145314"/>
          <a:ext cx="5506019" cy="5506019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6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D69B72D-0C44-42CD-AEA0-3AD3918B2D39}">
      <dsp:nvSpPr>
        <dsp:cNvPr id="0" name=""/>
        <dsp:cNvSpPr/>
      </dsp:nvSpPr>
      <dsp:spPr>
        <a:xfrm>
          <a:off x="1760842" y="44409"/>
          <a:ext cx="5506019" cy="5506019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9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2000"/>
                <a:satMod val="125000"/>
                <a:lumMod val="74000"/>
              </a:schemeClr>
            </a:gs>
          </a:gsLst>
          <a:lin ang="5400000" scaled="0"/>
        </a:gradFill>
        <a:ln>
          <a:noFill/>
        </a:ln>
        <a:effectLst>
          <a:reflection blurRad="38100" stA="26000" endPos="23000" dist="25400" dir="5400000" sy="-100000" rotWithShape="0"/>
        </a:effectLst>
        <a:scene3d>
          <a:camera prst="orthographicFront">
            <a:rot lat="0" lon="0" rev="0"/>
          </a:camera>
          <a:lightRig rig="balanced" dir="tr"/>
        </a:scene3d>
        <a:sp3d contourW="14605" prstMaterial="plastic">
          <a:bevelT w="50800"/>
          <a:contourClr>
            <a:schemeClr val="accent2">
              <a:hueOff val="0"/>
              <a:satOff val="0"/>
              <a:lumOff val="0"/>
              <a:alphaOff val="0"/>
              <a:shade val="30000"/>
              <a:satMod val="12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25282-24D3-4CFD-AC59-CD63786195EA}">
      <dsp:nvSpPr>
        <dsp:cNvPr id="0" name=""/>
        <dsp:cNvSpPr/>
      </dsp:nvSpPr>
      <dsp:spPr>
        <a:xfrm>
          <a:off x="2923982" y="-190513"/>
          <a:ext cx="2288938" cy="1583958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налоговой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01304" y="-113191"/>
        <a:ext cx="2134294" cy="1429314"/>
      </dsp:txXfrm>
    </dsp:sp>
    <dsp:sp modelId="{B1BA7DD6-4629-4464-AA76-4AC12B29F7ED}">
      <dsp:nvSpPr>
        <dsp:cNvPr id="0" name=""/>
        <dsp:cNvSpPr/>
      </dsp:nvSpPr>
      <dsp:spPr>
        <a:xfrm>
          <a:off x="2853375" y="919912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2367347" y="104935"/>
              </a:moveTo>
              <a:arcTo wR="1767415" hR="1767415" stAng="17390566" swAng="1594941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09EE511D-0EF6-43EC-B406-0F1618FAB471}">
      <dsp:nvSpPr>
        <dsp:cNvPr id="0" name=""/>
        <dsp:cNvSpPr/>
      </dsp:nvSpPr>
      <dsp:spPr>
        <a:xfrm>
          <a:off x="4938417" y="1475062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Основных направлениях бюджетной политики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023390" y="1560035"/>
        <a:ext cx="2178345" cy="1570726"/>
      </dsp:txXfrm>
    </dsp:sp>
    <dsp:sp modelId="{CEBC4C3C-A437-4420-A2E2-C12E33E8450C}">
      <dsp:nvSpPr>
        <dsp:cNvPr id="0" name=""/>
        <dsp:cNvSpPr/>
      </dsp:nvSpPr>
      <dsp:spPr>
        <a:xfrm>
          <a:off x="2842246" y="27230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3081225" y="2949643"/>
              </a:moveTo>
              <a:arcTo wR="1767415" hR="1767415" stAng="2518942" swAng="160576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B5C2805B-3ECC-4AA3-B306-E04B8D93175A}">
      <dsp:nvSpPr>
        <dsp:cNvPr id="0" name=""/>
        <dsp:cNvSpPr/>
      </dsp:nvSpPr>
      <dsp:spPr>
        <a:xfrm>
          <a:off x="2894306" y="3473570"/>
          <a:ext cx="2348291" cy="1325454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Государственных программах Чувашской Республики</a:t>
          </a:r>
          <a:endParaRPr lang="ru-RU" sz="17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959009" y="3538273"/>
        <a:ext cx="2218885" cy="1196048"/>
      </dsp:txXfrm>
    </dsp:sp>
    <dsp:sp modelId="{609DDD8F-8077-4ED9-B479-F4058D5BF79E}">
      <dsp:nvSpPr>
        <dsp:cNvPr id="0" name=""/>
        <dsp:cNvSpPr/>
      </dsp:nvSpPr>
      <dsp:spPr>
        <a:xfrm>
          <a:off x="1891785" y="329175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995611" y="3357408"/>
              </a:moveTo>
              <a:arcTo wR="1767415" hR="1767415" stAng="6953554" swAng="1474309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  <dsp:sp modelId="{FDB32F28-2B23-4FC5-B84F-1478F183AB08}">
      <dsp:nvSpPr>
        <dsp:cNvPr id="0" name=""/>
        <dsp:cNvSpPr/>
      </dsp:nvSpPr>
      <dsp:spPr>
        <a:xfrm>
          <a:off x="925792" y="1475054"/>
          <a:ext cx="2348291" cy="1740672"/>
        </a:xfrm>
        <a:prstGeom prst="roundRect">
          <a:avLst/>
        </a:prstGeom>
        <a:gradFill rotWithShape="1">
          <a:gsLst>
            <a:gs pos="28000">
              <a:schemeClr val="accent2">
                <a:tint val="18000"/>
                <a:satMod val="120000"/>
                <a:lumMod val="88000"/>
              </a:schemeClr>
            </a:gs>
            <a:gs pos="100000">
              <a:schemeClr val="accent2">
                <a:tint val="40000"/>
                <a:satMod val="100000"/>
                <a:lumMod val="78000"/>
              </a:schemeClr>
            </a:gs>
          </a:gsLst>
          <a:lin ang="5400000" scaled="0"/>
        </a:gradFill>
        <a:ln w="9525" cap="flat" cmpd="sng" algn="ctr">
          <a:solidFill>
            <a:schemeClr val="accent2"/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Прогнозе социально-экономического развития Чувашской Республики</a:t>
          </a:r>
          <a:endParaRPr lang="ru-RU" sz="1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10765" y="1560027"/>
        <a:ext cx="2178345" cy="1570726"/>
      </dsp:txXfrm>
    </dsp:sp>
    <dsp:sp modelId="{AE08C94F-0CD5-478E-94D3-913DA7B7B592}">
      <dsp:nvSpPr>
        <dsp:cNvPr id="0" name=""/>
        <dsp:cNvSpPr/>
      </dsp:nvSpPr>
      <dsp:spPr>
        <a:xfrm>
          <a:off x="1881374" y="866596"/>
          <a:ext cx="3534831" cy="3534831"/>
        </a:xfrm>
        <a:custGeom>
          <a:avLst/>
          <a:gdLst/>
          <a:ahLst/>
          <a:cxnLst/>
          <a:rect l="0" t="0" r="0" b="0"/>
          <a:pathLst>
            <a:path>
              <a:moveTo>
                <a:pt x="438025" y="602735"/>
              </a:moveTo>
              <a:arcTo wR="1767415" hR="1767415" stAng="13273299" swAng="1459282"/>
            </a:path>
          </a:pathLst>
        </a:custGeom>
        <a:noFill/>
        <a:ln w="76200" cap="flat" cmpd="sng" algn="ctr">
          <a:solidFill>
            <a:schemeClr val="accent4"/>
          </a:solidFill>
          <a:prstDash val="solid"/>
        </a:ln>
        <a:effectLst>
          <a:outerShdw blurRad="40005" dist="22984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z="-40000" prstMaterial="matte">
          <a:bevelT w="19050" h="38100"/>
        </a:sp3d>
      </dsp:spPr>
      <dsp:style>
        <a:lnRef idx="3">
          <a:schemeClr val="accent4"/>
        </a:lnRef>
        <a:fillRef idx="0">
          <a:schemeClr val="accent4"/>
        </a:fillRef>
        <a:effectRef idx="2">
          <a:schemeClr val="accent4"/>
        </a:effectRef>
        <a:fontRef idx="minor">
          <a:schemeClr val="tx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0.01837</cdr:x>
      <cdr:y>0.89651</cdr:y>
    </cdr:from>
    <cdr:to>
      <cdr:x>0.30399</cdr:x>
      <cdr:y>0.99296</cdr:y>
    </cdr:to>
    <cdr:sp macro="" textlink="">
      <cdr:nvSpPr>
        <cdr:cNvPr id="8" name="Скругленный прямоугольник 7"/>
        <cdr:cNvSpPr/>
      </cdr:nvSpPr>
      <cdr:spPr>
        <a:xfrm xmlns:a="http://schemas.openxmlformats.org/drawingml/2006/main">
          <a:off x="166553" y="5150295"/>
          <a:ext cx="2589603" cy="554092"/>
        </a:xfrm>
        <a:prstGeom xmlns:a="http://schemas.openxmlformats.org/drawingml/2006/main" prst="round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*Ограничение по Бюджетному кодексу РФ - не более 100% объема собственных доходов</a:t>
          </a:r>
        </a:p>
        <a:p xmlns:a="http://schemas.openxmlformats.org/drawingml/2006/main">
          <a:endParaRPr lang="ru-RU" sz="1000" dirty="0"/>
        </a:p>
      </cdr:txBody>
    </cdr:sp>
  </cdr:relSizeAnchor>
  <cdr:relSizeAnchor xmlns:cdr="http://schemas.openxmlformats.org/drawingml/2006/chartDrawing">
    <cdr:from>
      <cdr:x>0.02775</cdr:x>
      <cdr:y>0.3015</cdr:y>
    </cdr:from>
    <cdr:to>
      <cdr:x>0.1025</cdr:x>
      <cdr:y>0.46066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39426" y="173205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0.04782</cdr:x>
      <cdr:y>0.2617</cdr:y>
    </cdr:from>
    <cdr:to>
      <cdr:x>0.08797</cdr:x>
      <cdr:y>0.30886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84960" y="1503451"/>
          <a:ext cx="491066" cy="2709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0.05718</cdr:x>
      <cdr:y>0.22513</cdr:y>
    </cdr:from>
    <cdr:to>
      <cdr:x>0.1373</cdr:x>
      <cdr:y>0.27588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518385" y="1293347"/>
          <a:ext cx="726416" cy="2915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14 </a:t>
          </a:r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121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0.14454</cdr:x>
      <cdr:y>0.2502</cdr:y>
    </cdr:from>
    <cdr:to>
      <cdr:x>0.23463</cdr:x>
      <cdr:y>0.29502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1310473" y="1437363"/>
          <a:ext cx="816810" cy="2574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12 909</a:t>
          </a:r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0.22768</cdr:x>
      <cdr:y>0.32688</cdr:y>
    </cdr:from>
    <cdr:to>
      <cdr:x>0.31039</cdr:x>
      <cdr:y>0.37076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2064239" y="1877867"/>
          <a:ext cx="749899" cy="252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10 351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0.40311</cdr:x>
      <cdr:y>0.2878</cdr:y>
    </cdr:from>
    <cdr:to>
      <cdr:x>0.47459</cdr:x>
      <cdr:y>0.33168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3654837" y="1653387"/>
          <a:ext cx="648081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11 745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0.49212</cdr:x>
      <cdr:y>0.19783</cdr:y>
    </cdr:from>
    <cdr:to>
      <cdr:x>0.5636</cdr:x>
      <cdr:y>0.23543</cdr:y>
    </cdr:to>
    <cdr:sp macro="" textlink="">
      <cdr:nvSpPr>
        <cdr:cNvPr id="11" name="TextBox 1"/>
        <cdr:cNvSpPr txBox="1"/>
      </cdr:nvSpPr>
      <cdr:spPr>
        <a:xfrm xmlns:a="http://schemas.openxmlformats.org/drawingml/2006/main">
          <a:off x="4461837" y="1136488"/>
          <a:ext cx="648081" cy="216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15 182</a:t>
          </a:r>
        </a:p>
        <a:p xmlns:a="http://schemas.openxmlformats.org/drawingml/2006/main">
          <a:endParaRPr lang="en-US" sz="1200" b="1" dirty="0" smtClean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endParaRPr lang="ru-RU" sz="12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0.23767</cdr:y>
    </cdr:from>
    <cdr:to>
      <cdr:x>0.64925</cdr:x>
      <cdr:y>0.28781</cdr:y>
    </cdr:to>
    <cdr:sp macro="" textlink="">
      <cdr:nvSpPr>
        <cdr:cNvPr id="12" name="TextBox 1"/>
        <cdr:cNvSpPr txBox="1"/>
      </cdr:nvSpPr>
      <cdr:spPr>
        <a:xfrm xmlns:a="http://schemas.openxmlformats.org/drawingml/2006/main">
          <a:off x="5198905" y="1365355"/>
          <a:ext cx="687611" cy="2880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0.31928</cdr:x>
      <cdr:y>0.34884</cdr:y>
    </cdr:from>
    <cdr:to>
      <cdr:x>0.39076</cdr:x>
      <cdr:y>0.39272</cdr:y>
    </cdr:to>
    <cdr:sp macro="" textlink="">
      <cdr:nvSpPr>
        <cdr:cNvPr id="14" name="TextBox 1"/>
        <cdr:cNvSpPr txBox="1"/>
      </cdr:nvSpPr>
      <cdr:spPr>
        <a:xfrm xmlns:a="http://schemas.openxmlformats.org/drawingml/2006/main">
          <a:off x="2894825" y="2004062"/>
          <a:ext cx="648080" cy="2520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100" b="1" i="0" u="none" strike="noStrike" kern="1200" baseline="0">
              <a:solidFill>
                <a:srgbClr val="7030A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r>
            <a:rPr lang="ru-RU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8 898</a:t>
          </a:r>
          <a:endParaRPr lang="ru-RU" sz="12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0.57341</cdr:x>
      <cdr:y>0.17712</cdr:y>
    </cdr:from>
    <cdr:to>
      <cdr:x>0.64925</cdr:x>
      <cdr:y>0.22726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5198905" y="1056291"/>
          <a:ext cx="687611" cy="299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17 941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0.66078</cdr:x>
      <cdr:y>0.18112</cdr:y>
    </cdr:from>
    <cdr:to>
      <cdr:x>0.73662</cdr:x>
      <cdr:y>0.23126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5990993" y="1080120"/>
          <a:ext cx="687611" cy="29901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17 779</a:t>
          </a:r>
        </a:p>
        <a:p xmlns:a="http://schemas.openxmlformats.org/drawingml/2006/main">
          <a:endParaRPr lang="ru-RU" sz="1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0.83479</cdr:x>
      <cdr:y>0.45938</cdr:y>
    </cdr:from>
    <cdr:to>
      <cdr:x>0.91748</cdr:x>
      <cdr:y>0.68438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5088896" y="1866933"/>
          <a:ext cx="504056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0.17355</cdr:x>
      <cdr:y>0.12414</cdr:y>
    </cdr:from>
    <cdr:to>
      <cdr:x>0.3215</cdr:x>
      <cdr:y>0.23373</cdr:y>
    </cdr:to>
    <cdr:sp macro="" textlink="">
      <cdr:nvSpPr>
        <cdr:cNvPr id="9" name="TextBox 2"/>
        <cdr:cNvSpPr txBox="1"/>
      </cdr:nvSpPr>
      <cdr:spPr>
        <a:xfrm xmlns:a="http://schemas.openxmlformats.org/drawingml/2006/main">
          <a:off x="1512168" y="333898"/>
          <a:ext cx="1289083" cy="29475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58 719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0.57561</cdr:x>
      <cdr:y>0.04383</cdr:y>
    </cdr:from>
    <cdr:to>
      <cdr:x>0.74971</cdr:x>
      <cdr:y>0.15826</cdr:y>
    </cdr:to>
    <cdr:sp macro="" textlink="">
      <cdr:nvSpPr>
        <cdr:cNvPr id="10" name="TextBox 2"/>
        <cdr:cNvSpPr txBox="1"/>
      </cdr:nvSpPr>
      <cdr:spPr>
        <a:xfrm xmlns:a="http://schemas.openxmlformats.org/drawingml/2006/main">
          <a:off x="5015272" y="117886"/>
          <a:ext cx="1516927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66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981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0.85926</cdr:x>
      <cdr:y>0.0706</cdr:y>
    </cdr:from>
    <cdr:to>
      <cdr:x>0.99203</cdr:x>
      <cdr:y>0.18503</cdr:y>
    </cdr:to>
    <cdr:sp macro="" textlink="">
      <cdr:nvSpPr>
        <cdr:cNvPr id="11" name="TextBox 2"/>
        <cdr:cNvSpPr txBox="1"/>
      </cdr:nvSpPr>
      <cdr:spPr>
        <a:xfrm xmlns:a="http://schemas.openxmlformats.org/drawingml/2006/main">
          <a:off x="7486705" y="189887"/>
          <a:ext cx="1156821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288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0.72931</cdr:x>
      <cdr:y>0.09737</cdr:y>
    </cdr:from>
    <cdr:to>
      <cdr:x>0.85995</cdr:x>
      <cdr:y>0.2118</cdr:y>
    </cdr:to>
    <cdr:sp macro="" textlink="">
      <cdr:nvSpPr>
        <cdr:cNvPr id="12" name="TextBox 2"/>
        <cdr:cNvSpPr txBox="1"/>
      </cdr:nvSpPr>
      <cdr:spPr>
        <a:xfrm xmlns:a="http://schemas.openxmlformats.org/drawingml/2006/main">
          <a:off x="6354455" y="261888"/>
          <a:ext cx="1138262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62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72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0.07438</cdr:x>
      <cdr:y>0.60007</cdr:y>
    </cdr:from>
    <cdr:to>
      <cdr:x>0.15794</cdr:x>
      <cdr:y>0.70419</cdr:y>
    </cdr:to>
    <cdr:sp macro="" textlink="">
      <cdr:nvSpPr>
        <cdr:cNvPr id="18" name="TextBox 2"/>
        <cdr:cNvSpPr txBox="1"/>
      </cdr:nvSpPr>
      <cdr:spPr>
        <a:xfrm xmlns:a="http://schemas.openxmlformats.org/drawingml/2006/main">
          <a:off x="648072" y="1685181"/>
          <a:ext cx="728056" cy="29240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(59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0.47934</cdr:x>
      <cdr:y>0.58242</cdr:y>
    </cdr:from>
    <cdr:to>
      <cdr:x>0.5629</cdr:x>
      <cdr:y>0.69113</cdr:y>
    </cdr:to>
    <cdr:sp macro="" textlink="">
      <cdr:nvSpPr>
        <cdr:cNvPr id="19" name="TextBox 2"/>
        <cdr:cNvSpPr txBox="1"/>
      </cdr:nvSpPr>
      <cdr:spPr>
        <a:xfrm xmlns:a="http://schemas.openxmlformats.org/drawingml/2006/main">
          <a:off x="4176474" y="1566487"/>
          <a:ext cx="728084" cy="29238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46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0.30184</cdr:x>
      <cdr:y>0.04383</cdr:y>
    </cdr:from>
    <cdr:to>
      <cdr:x>0.47594</cdr:x>
      <cdr:y>0.15342</cdr:y>
    </cdr:to>
    <cdr:sp macro="" textlink="">
      <cdr:nvSpPr>
        <cdr:cNvPr id="21" name="TextBox 2"/>
        <cdr:cNvSpPr txBox="1"/>
      </cdr:nvSpPr>
      <cdr:spPr>
        <a:xfrm xmlns:a="http://schemas.openxmlformats.org/drawingml/2006/main">
          <a:off x="2629914" y="117874"/>
          <a:ext cx="1516928" cy="29475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0.46281</cdr:x>
      <cdr:y>0</cdr:y>
    </cdr:from>
    <cdr:to>
      <cdr:x>0.57851</cdr:x>
      <cdr:y>0.11443</cdr:y>
    </cdr:to>
    <cdr:sp macro="" textlink="">
      <cdr:nvSpPr>
        <cdr:cNvPr id="15" name="TextBox 2"/>
        <cdr:cNvSpPr txBox="1"/>
      </cdr:nvSpPr>
      <cdr:spPr>
        <a:xfrm xmlns:a="http://schemas.openxmlformats.org/drawingml/2006/main">
          <a:off x="4032449" y="0"/>
          <a:ext cx="1008090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206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0.04132</cdr:x>
      <cdr:y>0.17769</cdr:y>
    </cdr:from>
    <cdr:to>
      <cdr:x>0.18927</cdr:x>
      <cdr:y>0.28728</cdr:y>
    </cdr:to>
    <cdr:sp macro="" textlink="">
      <cdr:nvSpPr>
        <cdr:cNvPr id="22" name="TextBox 2"/>
        <cdr:cNvSpPr txBox="1"/>
      </cdr:nvSpPr>
      <cdr:spPr>
        <a:xfrm xmlns:a="http://schemas.openxmlformats.org/drawingml/2006/main">
          <a:off x="360040" y="477914"/>
          <a:ext cx="1289083" cy="29475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705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0.20661</cdr:x>
      <cdr:y>0.60007</cdr:y>
    </cdr:from>
    <cdr:to>
      <cdr:x>0.29017</cdr:x>
      <cdr:y>0.70418</cdr:y>
    </cdr:to>
    <cdr:sp macro="" textlink="">
      <cdr:nvSpPr>
        <cdr:cNvPr id="14" name="TextBox 2"/>
        <cdr:cNvSpPr txBox="1"/>
      </cdr:nvSpPr>
      <cdr:spPr>
        <a:xfrm xmlns:a="http://schemas.openxmlformats.org/drawingml/2006/main">
          <a:off x="1800200" y="1685196"/>
          <a:ext cx="728056" cy="29237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(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</a:t>
          </a:r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3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3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%)</a:t>
          </a:r>
          <a:endParaRPr lang="ru-RU" sz="1300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0.09458</cdr:x>
      <cdr:y>2.17999E-7</cdr:y>
    </cdr:from>
    <cdr:to>
      <cdr:x>0.94063</cdr:x>
      <cdr:y>0.12048</cdr:y>
    </cdr:to>
    <cdr:sp macro="" textlink="">
      <cdr:nvSpPr>
        <cdr:cNvPr id="3" name="Заголовок 1"/>
        <cdr:cNvSpPr txBox="1">
          <a:spLocks xmlns:a="http://schemas.openxmlformats.org/drawingml/2006/main"/>
        </cdr:cNvSpPr>
      </cdr:nvSpPr>
      <cdr:spPr bwMode="auto">
        <a:xfrm xmlns:a="http://schemas.openxmlformats.org/drawingml/2006/main">
          <a:off x="458839" y="1"/>
          <a:ext cx="4104467" cy="5526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noFill/>
          <a:headEnd/>
          <a:tailEnd/>
        </a:ln>
      </cdr:spPr>
      <cdr:style>
        <a:lnRef xmlns:a="http://schemas.openxmlformats.org/drawingml/2006/main" idx="1">
          <a:schemeClr val="accent5"/>
        </a:lnRef>
        <a:fillRef xmlns:a="http://schemas.openxmlformats.org/drawingml/2006/main" idx="2">
          <a:schemeClr val="accent5"/>
        </a:fillRef>
        <a:effectRef xmlns:a="http://schemas.openxmlformats.org/drawingml/2006/main" idx="1">
          <a:schemeClr val="accent5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="horz" wrap="square" lIns="91440" tIns="45720" rIns="91440" bIns="45720" numCol="1" anchor="ctr" anchorCtr="0" compatLnSpc="1">
          <a:prstTxWarp prst="textNoShape">
            <a:avLst/>
          </a:prstTxWarp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Собственные доходы на 1 жителя Чувашской 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Республики (тыс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 рублей/чел</a:t>
          </a:r>
          <a:r>
            <a: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.)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0.02817</cdr:y>
    </cdr:from>
    <cdr:to>
      <cdr:x>0.37273</cdr:x>
      <cdr:y>0.08451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144016"/>
          <a:ext cx="2952328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0.00909</cdr:x>
      <cdr:y>0.02817</cdr:y>
    </cdr:from>
    <cdr:to>
      <cdr:x>0.37273</cdr:x>
      <cdr:y>0.94366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72008" y="144016"/>
          <a:ext cx="2880320" cy="468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0.61588</cdr:x>
      <cdr:y>0.34196</cdr:y>
    </cdr:from>
    <cdr:to>
      <cdr:x>0.7751</cdr:x>
      <cdr:y>0.40916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95976" y="1541727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0.16948</cdr:x>
      <cdr:y>0.46474</cdr:y>
    </cdr:from>
    <cdr:to>
      <cdr:x>0.3287</cdr:x>
      <cdr:y>0.53194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796925" y="2095280"/>
          <a:ext cx="748680" cy="302955"/>
        </a:xfrm>
        <a:prstGeom xmlns:a="http://schemas.openxmlformats.org/drawingml/2006/main" prst="ellipse">
          <a:avLst/>
        </a:prstGeom>
        <a:ln xmlns:a="http://schemas.openxmlformats.org/drawingml/2006/main"/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/>
        </a:sp3d>
      </cdr:spPr>
      <cdr:style>
        <a:lnRef xmlns:a="http://schemas.openxmlformats.org/drawingml/2006/main" idx="1">
          <a:schemeClr val="accent2"/>
        </a:lnRef>
        <a:fillRef xmlns:a="http://schemas.openxmlformats.org/drawingml/2006/main" idx="2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</a:t>
          </a:r>
          <a:r>
            <a:rPr lang="en-US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</a:t>
          </a:r>
          <a:r>
            <a: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14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  <a:endParaRPr lang="ru-RU" sz="1400" b="1" dirty="0">
            <a:solidFill>
              <a:prstClr val="black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0.17944</cdr:x>
      <cdr:y>0.18548</cdr:y>
    </cdr:from>
    <cdr:to>
      <cdr:x>0.69073</cdr:x>
      <cdr:y>0.3422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827584" y="801370"/>
          <a:ext cx="2358050" cy="677105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3">
            <a:lumMod val="75000"/>
          </a:schemeClr>
        </a:solidFill>
        <a:ln xmlns:a="http://schemas.openxmlformats.org/drawingml/2006/main">
          <a:solidFill>
            <a:schemeClr val="bg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Здравоохранение </a:t>
          </a:r>
          <a:endParaRPr lang="ru-RU" sz="16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 xmlns:a="http://schemas.openxmlformats.org/drawingml/2006/main">
          <a:pPr algn="ctr"/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23 399,2 млн. рублей</a:t>
          </a:r>
        </a:p>
      </cdr:txBody>
    </cdr:sp>
  </cdr:relSizeAnchor>
  <cdr:relSizeAnchor xmlns:cdr="http://schemas.openxmlformats.org/drawingml/2006/chartDrawing">
    <cdr:from>
      <cdr:x>0.61662</cdr:x>
      <cdr:y>0.38164</cdr:y>
    </cdr:from>
    <cdr:to>
      <cdr:x>0.93234</cdr:x>
      <cdr:y>0.49831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843808" y="1648883"/>
          <a:ext cx="1456088" cy="5040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>
          <a:noAutofit/>
        </a:bodyPr>
        <a:lstStyle xmlns:a="http://schemas.openxmlformats.org/drawingml/2006/main"/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Республиканский бюджет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0.07015</cdr:x>
      <cdr:y>0.43164</cdr:y>
    </cdr:from>
    <cdr:to>
      <cdr:x>0.40619</cdr:x>
      <cdr:y>0.52689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323528" y="1864907"/>
          <a:ext cx="1549803" cy="411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Бюджет ТФОМС</a:t>
          </a:r>
          <a:endParaRPr lang="ru-RU" sz="12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0.65625</cdr:x>
      <cdr:y>0.04489</cdr:y>
    </cdr:from>
    <cdr:to>
      <cdr:x>0.76041</cdr:x>
      <cdr:y>0.13057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4536504" y="274118"/>
          <a:ext cx="72003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1 612,6</a:t>
          </a:r>
        </a:p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0.35463</cdr:x>
      <cdr:y>0.0192</cdr:y>
    </cdr:from>
    <cdr:to>
      <cdr:x>0.45926</cdr:x>
      <cdr:y>0.07058</cdr:y>
    </cdr:to>
    <cdr:sp macro="" textlink="">
      <cdr:nvSpPr>
        <cdr:cNvPr id="3" name="TextBox 3"/>
        <cdr:cNvSpPr txBox="1"/>
      </cdr:nvSpPr>
      <cdr:spPr>
        <a:xfrm xmlns:a="http://schemas.openxmlformats.org/drawingml/2006/main">
          <a:off x="2451467" y="117272"/>
          <a:ext cx="723283" cy="31374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1 751,7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0.45301</cdr:x>
      <cdr:y>0.07058</cdr:y>
    </cdr:from>
    <cdr:to>
      <cdr:x>0.5754</cdr:x>
      <cdr:y>0.12197</cdr:y>
    </cdr:to>
    <cdr:sp macro="" textlink="">
      <cdr:nvSpPr>
        <cdr:cNvPr id="5" name="TextBox 3"/>
        <cdr:cNvSpPr txBox="1"/>
      </cdr:nvSpPr>
      <cdr:spPr>
        <a:xfrm xmlns:a="http://schemas.openxmlformats.org/drawingml/2006/main">
          <a:off x="3131573" y="431020"/>
          <a:ext cx="846054" cy="3138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1 488,2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0.54167</cdr:x>
      <cdr:y>0.04489</cdr:y>
    </cdr:from>
    <cdr:to>
      <cdr:x>0.66406</cdr:x>
      <cdr:y>0.13057</cdr:y>
    </cdr:to>
    <cdr:sp macro="" textlink="">
      <cdr:nvSpPr>
        <cdr:cNvPr id="7" name="TextBox 3"/>
        <cdr:cNvSpPr txBox="1"/>
      </cdr:nvSpPr>
      <cdr:spPr>
        <a:xfrm xmlns:a="http://schemas.openxmlformats.org/drawingml/2006/main">
          <a:off x="3744439" y="274118"/>
          <a:ext cx="846054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1 520,3</a:t>
          </a:r>
        </a:p>
        <a:p xmlns:a="http://schemas.openxmlformats.org/drawingml/2006/main"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0.11431</cdr:x>
      <cdr:y>0.22462</cdr:y>
    </cdr:from>
    <cdr:to>
      <cdr:x>0.31222</cdr:x>
      <cdr:y>0.34993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8232" y="1224136"/>
          <a:ext cx="1728192" cy="6828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lIns="0" tIns="0" rIns="0" bIns="0" rtlCol="0" anchor="ctr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70 746,8</a:t>
          </a: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0.77324</cdr:x>
      <cdr:y>0.68586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178648" y="255117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0.77041</cdr:x>
      <cdr:y>0.80055</cdr:y>
    </cdr:from>
    <cdr:to>
      <cdr:x>0.91327</cdr:x>
      <cdr:y>0.93773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06640" y="2330260"/>
          <a:ext cx="576054" cy="3993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3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2024</a:t>
          </a:r>
          <a:endParaRPr lang="ru-RU" sz="13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E78743E-B161-48D2-8C82-0824D1755F98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1696" y="6456378"/>
            <a:ext cx="4302625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35A5E48-D604-4F38-9AC3-C86656C65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0897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4015" y="0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B9CBFD-E248-4315-9A72-B4D4FA4AC8C1}" type="datetimeFigureOut">
              <a:rPr lang="ru-RU"/>
              <a:pPr>
                <a:defRPr/>
              </a:pPr>
              <a:t>25.10.2021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53" tIns="46077" rIns="92153" bIns="46077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2202" y="3228190"/>
            <a:ext cx="7942237" cy="3059715"/>
          </a:xfrm>
          <a:prstGeom prst="rect">
            <a:avLst/>
          </a:prstGeom>
        </p:spPr>
        <p:txBody>
          <a:bodyPr vert="horz" lIns="92153" tIns="46077" rIns="92153" bIns="46077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4015" y="6456378"/>
            <a:ext cx="4300307" cy="340210"/>
          </a:xfrm>
          <a:prstGeom prst="rect">
            <a:avLst/>
          </a:prstGeom>
        </p:spPr>
        <p:txBody>
          <a:bodyPr vert="horz" lIns="92153" tIns="46077" rIns="92153" bIns="4607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2696D6E-358A-423C-BF22-72FDEB417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9373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9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9588"/>
            <a:ext cx="3398838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138C490-AD91-4882-AF58-6191D0A1659E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60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789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398838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1B3155-735C-490E-B44F-4F351DBDB67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Приложение 2 к служебной записке от 15.02.2016 №02/28-</a:t>
            </a: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04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B48056-9B8C-47D4-A391-25E6950A520A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2223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C21F3E75-E4C3-4EC3-A02B-C19ECE4114BD}" type="slidenum">
              <a:rPr lang="ru-RU" altLang="ru-RU" smtClean="0">
                <a:solidFill>
                  <a:srgbClr val="000000"/>
                </a:solidFill>
                <a:latin typeface="Calibri" pitchFamily="34" charset="0"/>
              </a:rPr>
              <a:pPr/>
              <a:t>21</a:t>
            </a:fld>
            <a:endParaRPr lang="ru-RU" altLang="ru-RU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5741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24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7898" indent="-283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5228" indent="-2270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9319" indent="-2270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43410" indent="-2270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7501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592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5683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59774" indent="-2270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D78278FE-63B3-49E8-BC71-83F34FC575D6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840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864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B04A2DC-8563-42A0-9CED-33E52078456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4970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980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976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719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0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60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898" indent="-283807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228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319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410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501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592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683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774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9F8800-B887-4C45-9059-A9654FAB6342}" type="slidenum">
              <a:rPr lang="ru-RU" altLang="ru-RU" smtClean="0">
                <a:solidFill>
                  <a:prstClr val="black"/>
                </a:solidFill>
                <a:latin typeface="Calibri" pitchFamily="34" charset="0"/>
              </a:rPr>
              <a:pPr/>
              <a:t>39</a:t>
            </a:fld>
            <a:endParaRPr lang="ru-RU" altLang="ru-RU" smtClean="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479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49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49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898" indent="-283807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228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319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410" indent="-22704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501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592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683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774" indent="-22704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E7088AF1-BF67-4354-825A-0F389967D9BD}" type="slidenum">
              <a:rPr lang="ru-RU" altLang="ru-RU" smtClean="0">
                <a:latin typeface="Calibri" pitchFamily="34" charset="0"/>
              </a:rPr>
              <a:pPr/>
              <a:t>40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8539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2560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7791" indent="-283766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506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89087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3113" indent="-227013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49713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1163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05187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59212" indent="-227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7151B88-868A-45F2-9F89-8DA1C847365D}" type="slidenum">
              <a:rPr lang="ru-RU" altLang="ru-RU" smtClean="0">
                <a:latin typeface="Calibri" pitchFamily="34" charset="0"/>
              </a:rPr>
              <a:pPr/>
              <a:t>41</a:t>
            </a:fld>
            <a:endParaRPr lang="ru-RU" altLang="ru-RU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210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КЕЙСИСТЕМС (С)</a:t>
            </a:r>
          </a:p>
        </p:txBody>
      </p:sp>
      <p:sp>
        <p:nvSpPr>
          <p:cNvPr id="184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5EA0C9D-987A-480E-B020-63FDFF612E34}" type="slidenum">
              <a:rPr lang="ru-RU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2330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582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3353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081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805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0760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6864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4057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75654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38513-AA95-4903-820F-93001EA9BE0D}" type="slidenum">
              <a:rPr lang="ru-RU" smtClean="0"/>
              <a:pPr/>
              <a:t>85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4735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87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03292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034E-8202-4810-A52B-758A6B41BB39}" type="slidenum">
              <a:rPr lang="ru-RU" smtClean="0"/>
              <a:pPr>
                <a:defRPr/>
              </a:pPr>
              <a:t>89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31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Исправил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696D6E-358A-423C-BF22-72FDEB417798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934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39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734" indent="-285667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668" indent="-2285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99734" indent="-2285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6802" indent="-228534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3868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0936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002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069" indent="-228534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66D08C80-00A6-4C6F-BC79-E3C8547CAC32}" type="slidenum">
              <a:rPr lang="ru-RU" altLang="ru-RU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12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2309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A02213-50AC-49C7-94F6-B54017CB6594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52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837AA2-A108-48EB-B8E3-4258990463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E15313-B841-44C1-BD37-82F30A73F5C5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5FEC12-1721-449A-A00F-DC829004985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0563B-07DB-43B2-82BB-1D3AD496FF0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E89BCA-3487-4876-9604-97265625C44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E44C10-DD94-4496-87DE-9DB4F847414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27E1B2-443C-4541-BF62-2FCEECF355A2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CB6D7-C9EC-47A9-92F6-974A8A09E79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768" y="116632"/>
            <a:ext cx="6512511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47248" y="6473403"/>
            <a:ext cx="100648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55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8B4E9E-DC20-4671-BC32-BBFE77E2ACA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943F0E-A427-490E-ABE9-659AE898AE1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8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chart" Target="../charts/chart1.xml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chart" Target="../charts/char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chart" Target="../charts/chart13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7" Type="http://schemas.openxmlformats.org/officeDocument/2006/relationships/chart" Target="../charts/chart1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2.jpeg"/><Relationship Id="rId4" Type="http://schemas.openxmlformats.org/officeDocument/2006/relationships/chart" Target="../charts/char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chart" Target="../charts/char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chart" Target="../charts/chart2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1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chart" Target="../charts/chart36.xml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jpeg"/><Relationship Id="rId4" Type="http://schemas.openxmlformats.org/officeDocument/2006/relationships/chart" Target="../charts/chart4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5.jpeg"/><Relationship Id="rId4" Type="http://schemas.openxmlformats.org/officeDocument/2006/relationships/image" Target="../media/image5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52.xml"/><Relationship Id="rId4" Type="http://schemas.openxmlformats.org/officeDocument/2006/relationships/image" Target="../media/image9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jpeg"/><Relationship Id="rId4" Type="http://schemas.openxmlformats.org/officeDocument/2006/relationships/chart" Target="../charts/chart5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5.xm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2.jpeg"/><Relationship Id="rId4" Type="http://schemas.openxmlformats.org/officeDocument/2006/relationships/chart" Target="../charts/chart5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5"/>
          <p:cNvSpPr txBox="1">
            <a:spLocks/>
          </p:cNvSpPr>
          <p:nvPr/>
        </p:nvSpPr>
        <p:spPr bwMode="auto">
          <a:xfrm>
            <a:off x="542441" y="4861706"/>
            <a:ext cx="5198870" cy="169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>
              <a:spcBef>
                <a:spcPct val="20000"/>
              </a:spcBef>
              <a:buFont typeface="Arial" pitchFamily="34" charset="0"/>
              <a:buNone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К проекту закона Чувашской Республики           «О республиканском бюджете Чувашской Республики на 2022 год и на плановый период 2023 и 2024 годов»</a:t>
            </a:r>
          </a:p>
        </p:txBody>
      </p:sp>
      <p:pic>
        <p:nvPicPr>
          <p:cNvPr id="1030" name="Picture 6" descr="C:\Users\i.smirnov\Documents\Бюджет для граждан\Фото\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7" y="2032180"/>
            <a:ext cx="8552925" cy="2764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4"/>
          <p:cNvSpPr>
            <a:spLocks noGrp="1"/>
          </p:cNvSpPr>
          <p:nvPr>
            <p:ph type="title"/>
          </p:nvPr>
        </p:nvSpPr>
        <p:spPr>
          <a:xfrm>
            <a:off x="21332" y="990601"/>
            <a:ext cx="8280920" cy="1368152"/>
          </a:xfrm>
        </p:spPr>
        <p:txBody>
          <a:bodyPr/>
          <a:lstStyle/>
          <a:p>
            <a:pPr marL="0" indent="0">
              <a:buNone/>
            </a:pPr>
            <a:r>
              <a:rPr lang="ru-RU" sz="5400" dirty="0" smtClean="0">
                <a:solidFill>
                  <a:schemeClr val="accent1">
                    <a:lumMod val="50000"/>
                  </a:schemeClr>
                </a:solidFill>
                <a:ea typeface="Calibri" pitchFamily="34" charset="0"/>
                <a:cs typeface="Calibri" pitchFamily="34" charset="0"/>
              </a:rPr>
              <a:t>Бюджет для граждан</a:t>
            </a:r>
            <a:endParaRPr sz="5400" u="sng" dirty="0" smtClean="0">
              <a:solidFill>
                <a:schemeClr val="accent1">
                  <a:lumMod val="50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  <p:pic>
        <p:nvPicPr>
          <p:cNvPr id="19" name="Picture 3" descr="C:\Users\i.smirnov\Documents\Бюджет для граждан\Фото\995466a8d0f44a4180ea1ad4c264bf4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820234"/>
            <a:ext cx="2773010" cy="1848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5542" y="3350301"/>
            <a:ext cx="8136000" cy="123082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росту доходного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потенциала Чувашской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и (или) по оптимизации расходов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сокращению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долга Чувашской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25542" y="4977272"/>
            <a:ext cx="8136000" cy="1188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мероприятий, направленных на повышение эффективности управления общественными финансами Чувашской Республики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2018 -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 (административные мероприятия)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9" y="-13063"/>
            <a:ext cx="7192591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минимизации основных бюджетных рисков и преодоления проблем в бюджетной сфере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40889" y="68255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25542" y="2627620"/>
            <a:ext cx="8136000" cy="369332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Включает: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25542" y="836712"/>
            <a:ext cx="8136000" cy="1296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0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 сентября 2018 г.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№ 703-р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оздоровления государственных финансов Чувашской Республики на 2018 -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3326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i.smirnov\Documents\Бюджет для граждан\Фото\f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5" y="5396616"/>
            <a:ext cx="2009575" cy="1338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T:\ОБП\Лукин\Картинки\расходы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576" y="765515"/>
            <a:ext cx="1867998" cy="99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Номер слайда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38011" y="69850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бюджетной политики в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38011" y="925970"/>
            <a:ext cx="7200000" cy="9874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100% расходов республиканского бюджета Чувашской Республики в программном формате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3645024"/>
            <a:ext cx="7369318" cy="11160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государственного долга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к уровню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года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1 454,7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lang="en-US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14,1%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82191" y="2276872"/>
            <a:ext cx="7200000" cy="100811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собственных доходов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бюджета Чувашской Республики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19,6% к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года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857772" y="5237820"/>
            <a:ext cx="6998096" cy="828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принятые расходные обязательства выполнены в полном объеме</a:t>
            </a:r>
          </a:p>
        </p:txBody>
      </p:sp>
    </p:spTree>
    <p:extLst>
      <p:ext uri="{BB962C8B-B14F-4D97-AF65-F5344CB8AC3E}">
        <p14:creationId xmlns:p14="http://schemas.microsoft.com/office/powerpoint/2010/main" val="21025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T:\ОБП\Лукин\Картинки\задачи бюджетной политикит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324" y="1810752"/>
            <a:ext cx="1547664" cy="1206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T:\ОБП\IvNik\картинки\2015\базовый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26" y="5616795"/>
            <a:ext cx="2684665" cy="1200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99396" y="846233"/>
            <a:ext cx="7416824" cy="8436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собственных доходов консолидированного и республиканского бюджетов Чувашской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не ниже темпов инфляции</a:t>
            </a:r>
            <a:endParaRPr lang="ru-RU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99396" y="3119155"/>
            <a:ext cx="7416824" cy="88477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беспечение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экономики, в том числе за счет роста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инвестиций в основной капитал и повышение инвестиционной привлекательности Чувашской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129078" y="935190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ашивка 21"/>
          <p:cNvSpPr/>
          <p:nvPr/>
        </p:nvSpPr>
        <p:spPr>
          <a:xfrm>
            <a:off x="129078" y="3289903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Нашивка 22"/>
          <p:cNvSpPr/>
          <p:nvPr/>
        </p:nvSpPr>
        <p:spPr>
          <a:xfrm>
            <a:off x="129078" y="4259535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>
            <a:off x="129078" y="4988214"/>
            <a:ext cx="864096" cy="440715"/>
          </a:xfrm>
          <a:prstGeom prst="chevron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521844" y="1762598"/>
            <a:ext cx="5138388" cy="874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</a:t>
            </a:r>
            <a:r>
              <a:rPr lang="ru-RU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</a:t>
            </a:r>
            <a:r>
              <a:rPr lang="ru-RU" sz="16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улучшения качества администрирования доходов бюджетной системы Чувашской Республики</a:t>
            </a:r>
            <a:endParaRPr lang="ru-RU" sz="1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99396" y="4969037"/>
            <a:ext cx="7409781" cy="53041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овышение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формирования и исполнения бюджетов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099396" y="4143067"/>
            <a:ext cx="7409781" cy="673649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отношений и укрепление финансовой самостоятельности местных бюджетов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26412" y="6461245"/>
            <a:ext cx="1054100" cy="365125"/>
          </a:xfrm>
        </p:spPr>
        <p:txBody>
          <a:bodyPr/>
          <a:lstStyle/>
          <a:p>
            <a:pPr>
              <a:defRPr/>
            </a:pPr>
            <a:fld id="{F6DAF6DD-932B-4E1C-B70C-04A2D5208306}" type="slidenum">
              <a:rPr lang="ru-RU" altLang="ru-RU" b="1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 altLang="ru-RU" b="1" dirty="0">
              <a:solidFill>
                <a:prstClr val="black"/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и приоритетные направления бюджетной политики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2022-2024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6436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53336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57290" y="4000504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089" y="2204864"/>
            <a:ext cx="714375" cy="158417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8105" y="1988841"/>
            <a:ext cx="715962" cy="1800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7504" y="1345898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24349" y="1268760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12" name="Овал 11"/>
          <p:cNvSpPr/>
          <p:nvPr/>
        </p:nvSpPr>
        <p:spPr>
          <a:xfrm>
            <a:off x="314489" y="1671340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76 757,9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572376" y="1607314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81 907,9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83568" y="3892851"/>
            <a:ext cx="1889750" cy="82242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14490" y="4238719"/>
            <a:ext cx="1449198" cy="530852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8443" y="4253561"/>
            <a:ext cx="1186946" cy="516010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-5 150,0</a:t>
            </a:r>
            <a:endParaRPr lang="ru-RU" sz="13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356591" y="4318273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09170" y="2406154"/>
            <a:ext cx="715963" cy="168439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875995" y="2255387"/>
            <a:ext cx="714375" cy="18351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1466" y="1556792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442250" y="1484784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30" name="Овал 29"/>
          <p:cNvSpPr/>
          <p:nvPr/>
        </p:nvSpPr>
        <p:spPr>
          <a:xfrm>
            <a:off x="3275856" y="1887364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73 360,8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572000" y="1801359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76 119,9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586215" y="4209184"/>
            <a:ext cx="2065905" cy="109089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Равнобедренный треугольник 35"/>
          <p:cNvSpPr/>
          <p:nvPr/>
        </p:nvSpPr>
        <p:spPr>
          <a:xfrm>
            <a:off x="7272715" y="4769571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73408" y="2564904"/>
            <a:ext cx="715963" cy="19611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24358" y="2708920"/>
            <a:ext cx="715963" cy="181713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055673" y="1772816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02545" y="1916832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Расходы</a:t>
            </a:r>
          </a:p>
        </p:txBody>
      </p:sp>
      <p:sp>
        <p:nvSpPr>
          <p:cNvPr id="41" name="Овал 40"/>
          <p:cNvSpPr/>
          <p:nvPr/>
        </p:nvSpPr>
        <p:spPr>
          <a:xfrm>
            <a:off x="6156176" y="2112570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75 023,0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7460833" y="2247404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74 861,4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25002" y="4679293"/>
            <a:ext cx="1915319" cy="90278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898483" y="795660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3940164" y="1052736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07577" y="1452339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7" y="22910"/>
            <a:ext cx="7489510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</a:t>
            </a:r>
            <a:r>
              <a:rPr lang="ru-RU" sz="1800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бюджета Чувашской Республики на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2024 годов </a:t>
            </a:r>
            <a:endParaRPr lang="ru-RU" sz="18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4" name="Picture 3" descr="T:\ОБП\Метелева\деньги 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5" y="5417119"/>
            <a:ext cx="4500535" cy="124150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Скругленный прямоугольник 54"/>
          <p:cNvSpPr/>
          <p:nvPr/>
        </p:nvSpPr>
        <p:spPr>
          <a:xfrm>
            <a:off x="228492" y="5654790"/>
            <a:ext cx="3280666" cy="766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2022-2024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 планомерный рост доли собственных доходов бюджета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3275856" y="4593483"/>
            <a:ext cx="1398903" cy="483705"/>
          </a:xfrm>
          <a:prstGeom prst="homePlat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0" name="Нашивка 49"/>
          <p:cNvSpPr/>
          <p:nvPr/>
        </p:nvSpPr>
        <p:spPr>
          <a:xfrm>
            <a:off x="4660775" y="4593483"/>
            <a:ext cx="1154237" cy="483705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-2 759,1</a:t>
            </a:r>
            <a:endParaRPr lang="ru-RU" sz="1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1" name="Нашивка 50"/>
          <p:cNvSpPr/>
          <p:nvPr/>
        </p:nvSpPr>
        <p:spPr>
          <a:xfrm>
            <a:off x="7552113" y="5085186"/>
            <a:ext cx="1151731" cy="504056"/>
          </a:xfrm>
          <a:prstGeom prst="chevron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3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161,6</a:t>
            </a:r>
            <a:endParaRPr lang="ru-RU" sz="13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52" name="Пятиугольник 51"/>
          <p:cNvSpPr/>
          <p:nvPr/>
        </p:nvSpPr>
        <p:spPr>
          <a:xfrm>
            <a:off x="6156175" y="5085185"/>
            <a:ext cx="1480913" cy="504056"/>
          </a:xfrm>
          <a:prstGeom prst="homePlat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1529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8126412" y="6448251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41C490C-6413-43DC-8E95-E7ABF4261781}" type="slidenum">
              <a:rPr lang="ru-RU" altLang="ru-RU" sz="12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365159" y="4029842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2621" y="1988840"/>
            <a:ext cx="714375" cy="9341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92164" y="1780798"/>
            <a:ext cx="715962" cy="20543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7802" y="1124744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85900" y="1052736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00720" y="2923006"/>
            <a:ext cx="714375" cy="89535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79029" y="3933056"/>
            <a:ext cx="1929097" cy="96786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ятиугольник 16"/>
          <p:cNvSpPr/>
          <p:nvPr/>
        </p:nvSpPr>
        <p:spPr>
          <a:xfrm>
            <a:off x="361020" y="4325503"/>
            <a:ext cx="1164258" cy="395986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1621702" y="4325501"/>
            <a:ext cx="1163538" cy="395987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- 3 765,7</a:t>
            </a:r>
            <a:endParaRPr lang="ru-RU" sz="14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Равнобедренный треугольник 24"/>
          <p:cNvSpPr/>
          <p:nvPr/>
        </p:nvSpPr>
        <p:spPr>
          <a:xfrm>
            <a:off x="4473297" y="4373852"/>
            <a:ext cx="468312" cy="154180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24304" y="2145866"/>
            <a:ext cx="715963" cy="12182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90335" y="1993225"/>
            <a:ext cx="714375" cy="217987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314786" y="1235677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624572" y="124716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724304" y="3364073"/>
            <a:ext cx="715963" cy="80903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3717250" y="4273692"/>
            <a:ext cx="1987460" cy="100160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ятиугольник 33"/>
          <p:cNvSpPr/>
          <p:nvPr/>
        </p:nvSpPr>
        <p:spPr>
          <a:xfrm>
            <a:off x="3382324" y="4624805"/>
            <a:ext cx="1213942" cy="343901"/>
          </a:xfrm>
          <a:prstGeom prst="homePlat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Дефицит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660493" y="4612840"/>
            <a:ext cx="1208020" cy="355866"/>
          </a:xfrm>
          <a:prstGeom prst="chevron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 -2 759,1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7317958" y="4826116"/>
            <a:ext cx="468312" cy="155575"/>
          </a:xfrm>
          <a:prstGeom prst="triangle">
            <a:avLst/>
          </a:prstGeom>
          <a:solidFill>
            <a:srgbClr val="FFC000"/>
          </a:solidFill>
          <a:ln w="95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553433" y="2555978"/>
            <a:ext cx="715963" cy="13096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790239" y="2678809"/>
            <a:ext cx="715963" cy="18785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119438" y="1819563"/>
            <a:ext cx="1503962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387197" y="1828823"/>
            <a:ext cx="15634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6553433" y="3865637"/>
            <a:ext cx="715963" cy="691749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 flipV="1">
            <a:off x="6570775" y="4721489"/>
            <a:ext cx="1882721" cy="104627"/>
          </a:xfrm>
          <a:prstGeom prst="line">
            <a:avLst/>
          </a:prstGeom>
          <a:ln w="793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Нашивка 45"/>
          <p:cNvSpPr/>
          <p:nvPr/>
        </p:nvSpPr>
        <p:spPr>
          <a:xfrm>
            <a:off x="7717214" y="5100428"/>
            <a:ext cx="1090680" cy="414681"/>
          </a:xfrm>
          <a:prstGeom prst="chevron">
            <a:avLst/>
          </a:prstGeom>
          <a:ln>
            <a:solidFill>
              <a:srgbClr val="293D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rIns="0" anchor="ctr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161,6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47" name="TextBox 1"/>
          <p:cNvSpPr txBox="1">
            <a:spLocks noChangeArrowheads="1"/>
          </p:cNvSpPr>
          <p:nvPr/>
        </p:nvSpPr>
        <p:spPr bwMode="auto">
          <a:xfrm>
            <a:off x="900770" y="776511"/>
            <a:ext cx="1295400" cy="276225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1"/>
          <p:cNvSpPr txBox="1">
            <a:spLocks noChangeArrowheads="1"/>
          </p:cNvSpPr>
          <p:nvPr/>
        </p:nvSpPr>
        <p:spPr bwMode="auto">
          <a:xfrm>
            <a:off x="4083078" y="946081"/>
            <a:ext cx="1295400" cy="274638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1"/>
          <p:cNvSpPr txBox="1">
            <a:spLocks noChangeArrowheads="1"/>
          </p:cNvSpPr>
          <p:nvPr/>
        </p:nvSpPr>
        <p:spPr bwMode="auto">
          <a:xfrm>
            <a:off x="6873535" y="1463298"/>
            <a:ext cx="1295400" cy="256849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endParaRPr lang="ru-RU" altLang="ru-RU" sz="1300" b="1" dirty="0" smtClean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2" name="Прямоугольник 52"/>
          <p:cNvSpPr>
            <a:spLocks noChangeArrowheads="1"/>
          </p:cNvSpPr>
          <p:nvPr/>
        </p:nvSpPr>
        <p:spPr bwMode="auto">
          <a:xfrm>
            <a:off x="491021" y="214830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34 804,9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(52,0%)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3" name="Прямоугольник 53"/>
          <p:cNvSpPr>
            <a:spLocks noChangeArrowheads="1"/>
          </p:cNvSpPr>
          <p:nvPr/>
        </p:nvSpPr>
        <p:spPr bwMode="auto">
          <a:xfrm>
            <a:off x="564569" y="3054410"/>
            <a:ext cx="750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32 176,2</a:t>
            </a:r>
            <a:endParaRPr lang="ru-RU" altLang="ru-RU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(48,0%)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4" name="Прямоугольник 57"/>
          <p:cNvSpPr>
            <a:spLocks noChangeArrowheads="1"/>
          </p:cNvSpPr>
          <p:nvPr/>
        </p:nvSpPr>
        <p:spPr bwMode="auto">
          <a:xfrm>
            <a:off x="3611592" y="2463366"/>
            <a:ext cx="9112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35 965,5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(57,3%)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5" name="Прямоугольник 58"/>
          <p:cNvSpPr>
            <a:spLocks noChangeArrowheads="1"/>
          </p:cNvSpPr>
          <p:nvPr/>
        </p:nvSpPr>
        <p:spPr bwMode="auto">
          <a:xfrm>
            <a:off x="3721442" y="3388878"/>
            <a:ext cx="723275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26 761,2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(42,7%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6" name="Прямоугольник 63"/>
          <p:cNvSpPr>
            <a:spLocks noChangeArrowheads="1"/>
          </p:cNvSpPr>
          <p:nvPr/>
        </p:nvSpPr>
        <p:spPr bwMode="auto">
          <a:xfrm>
            <a:off x="6428164" y="3088357"/>
            <a:ext cx="9112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37 641,6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(58,6)</a:t>
            </a:r>
            <a:endParaRPr lang="ru-RU" altLang="ru-RU" sz="12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67" name="Прямоугольник 64"/>
          <p:cNvSpPr>
            <a:spLocks noChangeArrowheads="1"/>
          </p:cNvSpPr>
          <p:nvPr/>
        </p:nvSpPr>
        <p:spPr bwMode="auto">
          <a:xfrm>
            <a:off x="6570775" y="4081756"/>
            <a:ext cx="67839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26 646,3</a:t>
            </a:r>
            <a:endParaRPr lang="ru-RU" altLang="ru-RU" sz="11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1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(41,4%)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Заголовок 1"/>
          <p:cNvSpPr txBox="1">
            <a:spLocks/>
          </p:cNvSpPr>
          <p:nvPr/>
        </p:nvSpPr>
        <p:spPr>
          <a:xfrm>
            <a:off x="251518" y="22910"/>
            <a:ext cx="746569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 и на плановый период 2023 и 2024 годов</a:t>
            </a:r>
            <a:endParaRPr lang="ru-RU" sz="1100" b="0" i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Прямая соединительная линия 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361020" y="5224952"/>
            <a:ext cx="2528123" cy="580312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479489" y="5285926"/>
            <a:ext cx="144000" cy="14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76273" y="5581097"/>
            <a:ext cx="144000" cy="144000"/>
          </a:xfrm>
          <a:prstGeom prst="rect">
            <a:avLst/>
          </a:prstGeom>
          <a:solidFill>
            <a:schemeClr val="accent2">
              <a:lumMod val="60000"/>
              <a:lumOff val="40000"/>
              <a:alpha val="68000"/>
            </a:schemeClr>
          </a:solidFill>
          <a:ln w="12700">
            <a:solidFill>
              <a:srgbClr val="368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100" b="1" dirty="0">
              <a:solidFill>
                <a:prstClr val="black"/>
              </a:solidFill>
              <a:latin typeface="TimesET" pitchFamily="2" charset="0"/>
            </a:endParaRPr>
          </a:p>
        </p:txBody>
      </p:sp>
      <p:sp>
        <p:nvSpPr>
          <p:cNvPr id="72" name="Прямоугольник 67"/>
          <p:cNvSpPr>
            <a:spLocks noChangeArrowheads="1"/>
          </p:cNvSpPr>
          <p:nvPr/>
        </p:nvSpPr>
        <p:spPr bwMode="auto">
          <a:xfrm>
            <a:off x="692046" y="5227121"/>
            <a:ext cx="179785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доходы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68"/>
          <p:cNvSpPr>
            <a:spLocks noChangeArrowheads="1"/>
          </p:cNvSpPr>
          <p:nvPr/>
        </p:nvSpPr>
        <p:spPr bwMode="auto">
          <a:xfrm>
            <a:off x="679029" y="5504371"/>
            <a:ext cx="202962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  <a:endParaRPr lang="ru-RU" altLang="ru-RU" sz="11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42" descr="T:\ОБП\Регина\картинки\доход\usn-i-envd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324" y="5091932"/>
            <a:ext cx="2639760" cy="16656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Овал 54"/>
          <p:cNvSpPr/>
          <p:nvPr/>
        </p:nvSpPr>
        <p:spPr>
          <a:xfrm>
            <a:off x="361020" y="1463298"/>
            <a:ext cx="1187450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66 981,1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1646130" y="1397152"/>
            <a:ext cx="1243013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70 746,8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382324" y="1622048"/>
            <a:ext cx="1278168" cy="371177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62 726,8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Овал 61"/>
          <p:cNvSpPr/>
          <p:nvPr/>
        </p:nvSpPr>
        <p:spPr>
          <a:xfrm>
            <a:off x="4751649" y="1561397"/>
            <a:ext cx="1116864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65 485,9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6279016" y="2145866"/>
            <a:ext cx="1189038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64 287,9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7564882" y="2237555"/>
            <a:ext cx="1243012" cy="317500"/>
          </a:xfrm>
          <a:prstGeom prst="ellipse">
            <a:avLst/>
          </a:prstGeom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64 126,3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ятиугольник 64"/>
          <p:cNvSpPr/>
          <p:nvPr/>
        </p:nvSpPr>
        <p:spPr>
          <a:xfrm>
            <a:off x="6279016" y="5112001"/>
            <a:ext cx="1438198" cy="403108"/>
          </a:xfrm>
          <a:prstGeom prst="homePlate">
            <a:avLst/>
          </a:prstGeom>
          <a:ln>
            <a:solidFill>
              <a:srgbClr val="293D8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rIns="0" anchor="ctr" anchorCtr="0"/>
          <a:lstStyle/>
          <a:p>
            <a:pPr algn="ctr">
              <a:defRPr/>
            </a:pPr>
            <a:r>
              <a:rPr lang="ru-RU" sz="14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itchFamily="18" charset="0"/>
              </a:rPr>
              <a:t>Профицит</a:t>
            </a:r>
            <a:endPara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9317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5841132"/>
              </p:ext>
            </p:extLst>
          </p:nvPr>
        </p:nvGraphicFramePr>
        <p:xfrm>
          <a:off x="229082" y="1509313"/>
          <a:ext cx="287195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9791340"/>
              </p:ext>
            </p:extLst>
          </p:nvPr>
        </p:nvGraphicFramePr>
        <p:xfrm>
          <a:off x="2987825" y="1466290"/>
          <a:ext cx="2912034" cy="361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886723"/>
              </p:ext>
            </p:extLst>
          </p:nvPr>
        </p:nvGraphicFramePr>
        <p:xfrm>
          <a:off x="5940152" y="1484784"/>
          <a:ext cx="3076406" cy="3424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Заголовок 1"/>
          <p:cNvSpPr txBox="1">
            <a:spLocks/>
          </p:cNvSpPr>
          <p:nvPr/>
        </p:nvSpPr>
        <p:spPr>
          <a:xfrm>
            <a:off x="251518" y="22910"/>
            <a:ext cx="6800256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основных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параметров республиканского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в 2015-2024 годах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7840344" y="63431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83568" y="1628799"/>
            <a:ext cx="18002" cy="31683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3491880" y="1666398"/>
            <a:ext cx="18002" cy="3243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452320" y="1611595"/>
            <a:ext cx="26035" cy="3352740"/>
          </a:xfrm>
          <a:prstGeom prst="lin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Скругленный прямоугольник 22"/>
          <p:cNvSpPr/>
          <p:nvPr/>
        </p:nvSpPr>
        <p:spPr>
          <a:xfrm>
            <a:off x="251518" y="5355867"/>
            <a:ext cx="5904658" cy="9534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и расходы в 2022-2024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  будут корректироваться в сторону увеличения по итогам распределения межбюджетных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федерального бюджета по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отдельным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решениям Правительства Российской Федерации</a:t>
            </a:r>
          </a:p>
        </p:txBody>
      </p:sp>
      <p:pic>
        <p:nvPicPr>
          <p:cNvPr id="24" name="Picture 2" descr="T:\Сектор финансирования\pic3_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392" y="4909532"/>
            <a:ext cx="1757665" cy="1757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39552" y="908720"/>
            <a:ext cx="1928826" cy="35719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419872" y="908720"/>
            <a:ext cx="1928826" cy="357190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182211" y="908720"/>
            <a:ext cx="1296144" cy="35719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510651" y="908720"/>
            <a:ext cx="1224000" cy="35719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7936054"/>
              </p:ext>
            </p:extLst>
          </p:nvPr>
        </p:nvGraphicFramePr>
        <p:xfrm>
          <a:off x="135812" y="1265910"/>
          <a:ext cx="2852012" cy="3898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54872"/>
              </p:ext>
            </p:extLst>
          </p:nvPr>
        </p:nvGraphicFramePr>
        <p:xfrm>
          <a:off x="3224212" y="1340768"/>
          <a:ext cx="2695575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705616"/>
              </p:ext>
            </p:extLst>
          </p:nvPr>
        </p:nvGraphicFramePr>
        <p:xfrm>
          <a:off x="6012160" y="1441920"/>
          <a:ext cx="3131840" cy="39430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6966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2988000" y="6012000"/>
            <a:ext cx="3484268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2909900" y="5998452"/>
            <a:ext cx="3700292" cy="856277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**Ограничение по Бюджетному кодексу РФ - не более 15% объема расходов, за исключением объема расходов, осуществляемых за счет субвенций</a:t>
            </a:r>
          </a:p>
          <a:p>
            <a:endParaRPr lang="ru-RU" sz="1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448660265"/>
              </p:ext>
            </p:extLst>
          </p:nvPr>
        </p:nvGraphicFramePr>
        <p:xfrm>
          <a:off x="93175" y="620688"/>
          <a:ext cx="9066601" cy="5963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Скругленная прямоугольная выноска 4"/>
          <p:cNvSpPr/>
          <p:nvPr/>
        </p:nvSpPr>
        <p:spPr>
          <a:xfrm>
            <a:off x="7020272" y="926500"/>
            <a:ext cx="2067505" cy="2043113"/>
          </a:xfrm>
          <a:prstGeom prst="wedgeRoundRectCallout">
            <a:avLst>
              <a:gd name="adj1" fmla="val -63990"/>
              <a:gd name="adj2" fmla="val 55874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0" tIns="0" rIns="0" bIns="0" anchor="ctr" anchorCtr="0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2-2024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планируется поддержание умеренной долговой нагрузки и поэтапное сокращение доли долговых обязательств Чувашской Республики по отношению к собственным доходам республиканского бюджета Чувашской Республики.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17805"/>
            <a:ext cx="6976568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долговой нагрузки на республиканский бюджет Чувашской Республики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15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9"/>
          <p:cNvSpPr txBox="1">
            <a:spLocks/>
          </p:cNvSpPr>
          <p:nvPr/>
        </p:nvSpPr>
        <p:spPr>
          <a:xfrm>
            <a:off x="1143000" y="6492877"/>
            <a:ext cx="790575" cy="365125"/>
          </a:xfrm>
          <a:prstGeom prst="rect">
            <a:avLst/>
          </a:prstGeom>
        </p:spPr>
        <p:txBody>
          <a:bodyPr anchor="ctr"/>
          <a:lstStyle/>
          <a:p>
            <a:pPr>
              <a:defRPr/>
            </a:pPr>
            <a:endParaRPr lang="ru-RU" sz="1400" dirty="0">
              <a:solidFill>
                <a:srgbClr val="A03202"/>
              </a:solidFill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покрытия дефицита республиканского бюджета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на 20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год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скачанные файлы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565" y="4621390"/>
            <a:ext cx="3760563" cy="18893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31335"/>
              </p:ext>
            </p:extLst>
          </p:nvPr>
        </p:nvGraphicFramePr>
        <p:xfrm>
          <a:off x="174858" y="836712"/>
          <a:ext cx="4752528" cy="3492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1296144"/>
              </a:tblGrid>
              <a:tr h="55045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Виды источников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Сумма, тыс. рублей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757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Кредиты, привлеченные в кредитных организациях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2 107 502,9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4734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привлеченные из федерального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1 356 895,9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606152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остатков средств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marL="0" indent="0" algn="r">
                        <a:buFontTx/>
                        <a:buNone/>
                      </a:pPr>
                      <a:r>
                        <a:rPr lang="ru-RU" sz="14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45727" marB="45727" anchor="ctr"/>
                </a:tc>
              </a:tr>
              <a:tr h="57288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кредиты, предоставленные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из бюджета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301 254,0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  <a:tr h="550458">
                <a:tc>
                  <a:txBody>
                    <a:bodyPr/>
                    <a:lstStyle/>
                    <a:p>
                      <a:r>
                        <a:rPr lang="ru-RU" sz="1400" b="1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дефицит(+)/профицит(-)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400" b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3 765 652,8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45727" marB="45727" anchor="ctr"/>
                </a:tc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99393" y="1404966"/>
            <a:ext cx="3744416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 кредитов в кредитных организациях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001541" y="1972818"/>
            <a:ext cx="3744416" cy="66401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средствами привлечения и погашения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бюджетных кредитов от других бюджетов бюджетной системы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25638" y="3212976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между предоставленными и возвращенными бюджетными кредитами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местным бюджетам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99393" y="2652852"/>
            <a:ext cx="3744415" cy="476726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Разница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 остатками на начало периода и остатками на конец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периода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70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865491266"/>
              </p:ext>
            </p:extLst>
          </p:nvPr>
        </p:nvGraphicFramePr>
        <p:xfrm>
          <a:off x="179512" y="862854"/>
          <a:ext cx="8712968" cy="26896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03848" y="24293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3623126"/>
            <a:ext cx="8640960" cy="2758202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органов государственной власти и местного самоуправления </a:t>
            </a: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по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увеличению собственных доходов: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мер налогового стимулирования, направленных на создание новых производств и развитие инвестиционной деятельности;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осуществление систематической оценки соизмеримости выпадающих доходов при предоставлении льгот по налогам и принятия мер по отмене неэффективных налоговых льгот;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эффективное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 Федеральной налоговой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службы по Чувашской 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повышения качества администрирования платежей и сокращения недоимки, проведения мероприятий по выявлению и привлечению к налогообложению субъектов предпринимательской деятельности, использующих теневые схемы оплаты труда и привлекающих рабочую силу без надлежащего оформления трудовых отношений, легализации доходов физических и юридических лиц от предоставления жилья в аренду</a:t>
            </a: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республиканского бюджета Чувашской Республики в 2018-2024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7666176" y="640289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89240" y="2426626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39036" y="2429341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15286" y="2417309"/>
            <a:ext cx="7280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%)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6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3189379"/>
              </p:ext>
            </p:extLst>
          </p:nvPr>
        </p:nvGraphicFramePr>
        <p:xfrm>
          <a:off x="33784" y="764704"/>
          <a:ext cx="56360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704254"/>
              </p:ext>
            </p:extLst>
          </p:nvPr>
        </p:nvGraphicFramePr>
        <p:xfrm>
          <a:off x="5061116" y="1628800"/>
          <a:ext cx="39753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Стрелка вправо с вырезом 3"/>
          <p:cNvSpPr/>
          <p:nvPr/>
        </p:nvSpPr>
        <p:spPr>
          <a:xfrm>
            <a:off x="3291486" y="2152280"/>
            <a:ext cx="1785348" cy="340616"/>
          </a:xfrm>
          <a:prstGeom prst="notchedRightArrow">
            <a:avLst>
              <a:gd name="adj1" fmla="val 50000"/>
              <a:gd name="adj2" fmla="val 87285"/>
            </a:avLst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республиканского бюджета Чувашской Республики в 20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-202</a:t>
            </a:r>
            <a:r>
              <a:rPr lang="en-US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77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0" y="2411845"/>
            <a:ext cx="2158173" cy="2663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одзаголовок 2"/>
          <p:cNvSpPr txBox="1">
            <a:spLocks/>
          </p:cNvSpPr>
          <p:nvPr/>
        </p:nvSpPr>
        <p:spPr bwMode="auto">
          <a:xfrm>
            <a:off x="6516216" y="3942348"/>
            <a:ext cx="3419872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ru-RU" sz="8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 bwMode="auto">
          <a:xfrm>
            <a:off x="6627244" y="5055760"/>
            <a:ext cx="2545276" cy="139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Площадь -18 300 км2</a:t>
            </a:r>
          </a:p>
          <a:p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Население - 1,2 млн. чел.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21 муниципальный район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5 городских округов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291 поселение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5024" y="1225814"/>
            <a:ext cx="3625751" cy="97675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показатели социально-экономического развития: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552726"/>
              </p:ext>
            </p:extLst>
          </p:nvPr>
        </p:nvGraphicFramePr>
        <p:xfrm>
          <a:off x="107443" y="2719536"/>
          <a:ext cx="6408773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245"/>
                <a:gridCol w="799076"/>
                <a:gridCol w="786343"/>
                <a:gridCol w="777717"/>
                <a:gridCol w="816207"/>
                <a:gridCol w="795264"/>
                <a:gridCol w="777921"/>
              </a:tblGrid>
              <a:tr h="245925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en-US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1г. </a:t>
                      </a:r>
                    </a:p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Прогноз на 2022-2024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гг.*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</a:tr>
              <a:tr h="286505"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>
                    <a:solidFill>
                      <a:srgbClr val="B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Численность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населения, тыс. чел.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1 220,6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1 212,8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(1 19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1 168,4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(1 177,1)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Валовый региональный продукт, млн.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339 887,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336 343,3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(оценка)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351 984,6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366 737,0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(372 678,5)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385 983,4</a:t>
                      </a:r>
                    </a:p>
                    <a:p>
                      <a:pPr algn="r"/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(396 129,3)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408 281,6 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(422 296,0)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Индекс потребительских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цен, %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102,9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104,0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(104,2)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(103,9)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заработная плата,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843,8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34 122,0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36 169,4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(36 578,8)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38 411,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(39 285,7)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41 043,1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(42 349,9)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регистрируемой безработицы,</a:t>
                      </a:r>
                      <a:r>
                        <a:rPr lang="ru-RU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(1,1)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(0,8)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(0,6)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 прожиточного минимума,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9 664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9 804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10 158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15</a:t>
                      </a:r>
                      <a:r>
                        <a:rPr lang="en-US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10 963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(10 </a:t>
                      </a:r>
                      <a:r>
                        <a:rPr lang="en-US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11 874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(11 874)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7009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жилищного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строительства, тыс. </a:t>
                      </a:r>
                      <a:r>
                        <a:rPr lang="ru-RU" sz="11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578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716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640     (716)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647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(730)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686</a:t>
                      </a:r>
                    </a:p>
                    <a:p>
                      <a:pPr algn="r"/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(783)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56342" y="69850"/>
            <a:ext cx="5004164" cy="474808"/>
          </a:xfrm>
        </p:spPr>
        <p:txBody>
          <a:bodyPr/>
          <a:lstStyle/>
          <a:p>
            <a:pPr marL="0" indent="0" algn="l">
              <a:buNone/>
            </a:pPr>
            <a:r>
              <a:rPr lang="ru-RU" sz="2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Чувашская Республика</a:t>
            </a:r>
            <a:endParaRPr lang="ru-RU" sz="2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45023" y="6479758"/>
            <a:ext cx="63464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Указаны значения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соответственно консервативного и базового вариантов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40402" y="774685"/>
            <a:ext cx="5112568" cy="1430179"/>
          </a:xfrm>
          <a:prstGeom prst="wedgeRoundRectCallout">
            <a:avLst>
              <a:gd name="adj1" fmla="val -44363"/>
              <a:gd name="adj2" fmla="val 76811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Чувашской Республики </a:t>
            </a: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 по 2 вариантам развития:</a:t>
            </a: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первый (консервативный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вариант исходит из менее благоприятного сценария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экономики;</a:t>
            </a:r>
            <a:endParaRPr lang="ru-RU" sz="1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второй (базовый) вариант исходит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более благоприятного сочетания внешних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внутренних условий развития </a:t>
            </a:r>
            <a:r>
              <a:rPr lang="ru-RU" sz="13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65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073258" y="3140968"/>
            <a:ext cx="1764000" cy="324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16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348646"/>
              </p:ext>
            </p:extLst>
          </p:nvPr>
        </p:nvGraphicFramePr>
        <p:xfrm>
          <a:off x="33469" y="692696"/>
          <a:ext cx="4851329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3111637" y="2565225"/>
            <a:ext cx="993775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600" b="1" dirty="0" smtClean="0">
                <a:solidFill>
                  <a:srgbClr val="0070C0"/>
                </a:solidFill>
                <a:latin typeface="TimesET" pitchFamily="2" charset="0"/>
              </a:rPr>
              <a:t> </a:t>
            </a:r>
            <a:endParaRPr lang="ru-RU" altLang="ru-RU" sz="1600" b="1" dirty="0">
              <a:solidFill>
                <a:srgbClr val="0070C0"/>
              </a:solidFill>
              <a:latin typeface="TimesET" pitchFamily="2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5073258" y="836712"/>
            <a:ext cx="3672408" cy="576064"/>
          </a:xfrm>
          <a:prstGeom prst="round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собственных доходов по субъектам ПФО (20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 к 201</a:t>
            </a:r>
            <a:r>
              <a:rPr lang="en-US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г., %)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8" y="58237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консолидированного бюджета Чувашской Республики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5445224"/>
            <a:ext cx="4896544" cy="766167"/>
          </a:xfrm>
          <a:prstGeom prst="wedgeRoundRectCallout">
            <a:avLst>
              <a:gd name="adj1" fmla="val 48237"/>
              <a:gd name="adj2" fmla="val -1741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поступление собственных доходов составило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39 398,7 млн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(рост к уровню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на </a:t>
            </a:r>
            <a:b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181,4 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рублей, или на 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5%).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0" name="Диаграмма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5779605"/>
              </p:ext>
            </p:extLst>
          </p:nvPr>
        </p:nvGraphicFramePr>
        <p:xfrm>
          <a:off x="4333622" y="1412776"/>
          <a:ext cx="4392048" cy="4869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79617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806975"/>
              </p:ext>
            </p:extLst>
          </p:nvPr>
        </p:nvGraphicFramePr>
        <p:xfrm>
          <a:off x="152400" y="1973263"/>
          <a:ext cx="4702175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5" name="Стрелка вниз 54"/>
          <p:cNvSpPr/>
          <p:nvPr/>
        </p:nvSpPr>
        <p:spPr>
          <a:xfrm rot="10800000">
            <a:off x="8738801" y="996794"/>
            <a:ext cx="310580" cy="4940456"/>
          </a:xfrm>
          <a:prstGeom prst="downArrow">
            <a:avLst>
              <a:gd name="adj1" fmla="val 50000"/>
              <a:gd name="adj2" fmla="val 111346"/>
            </a:avLst>
          </a:prstGeom>
          <a:solidFill>
            <a:srgbClr val="FF0066"/>
          </a:solid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cene3d>
              <a:camera prst="isometricLeftDown"/>
              <a:lightRig rig="threePt" dir="t"/>
            </a:scene3d>
          </a:bodyPr>
          <a:lstStyle/>
          <a:p>
            <a:pPr algn="ctr">
              <a:defRPr/>
            </a:pPr>
            <a:endParaRPr lang="ru-RU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908720"/>
            <a:ext cx="687809" cy="577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13" y="2040416"/>
            <a:ext cx="1336675" cy="58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09" y="1503908"/>
            <a:ext cx="135188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Номер слайда 2"/>
          <p:cNvSpPr>
            <a:spLocks noGrp="1"/>
          </p:cNvSpPr>
          <p:nvPr>
            <p:ph type="sldNum" sz="quarter" idx="12"/>
          </p:nvPr>
        </p:nvSpPr>
        <p:spPr bwMode="auto">
          <a:xfrm>
            <a:off x="8147050" y="6472238"/>
            <a:ext cx="10541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877EF1E9-EFF1-4598-AB54-4E5BF53C1B32}" type="slidenum">
              <a:rPr lang="ru-RU" altLang="ru-R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alt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5413" y="5554663"/>
            <a:ext cx="4897437" cy="765175"/>
          </a:xfrm>
          <a:prstGeom prst="wedgeRoundRectCallout">
            <a:avLst>
              <a:gd name="adj1" fmla="val 47551"/>
              <a:gd name="adj2" fmla="val -110970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Ранжирование осуществлено исходя из удельного веса поступлений от данных организаций в общем объеме налоговых поступлений в бюджеты всех уровней за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11523"/>
            <a:ext cx="792088" cy="56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1"/>
          <p:cNvSpPr txBox="1"/>
          <p:nvPr/>
        </p:nvSpPr>
        <p:spPr>
          <a:xfrm>
            <a:off x="3931566" y="973577"/>
            <a:ext cx="4807236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ОАО «Чебоксарская пивоваренная фирма «Букет Чувашии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1"/>
          <p:cNvSpPr txBox="1"/>
          <p:nvPr/>
        </p:nvSpPr>
        <p:spPr>
          <a:xfrm>
            <a:off x="4165600" y="1665815"/>
            <a:ext cx="4573201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«АККОНД»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1"/>
          <p:cNvSpPr txBox="1"/>
          <p:nvPr/>
        </p:nvSpPr>
        <p:spPr>
          <a:xfrm>
            <a:off x="4541838" y="2485095"/>
            <a:ext cx="4187316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«Химпром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1"/>
          <p:cNvSpPr txBox="1"/>
          <p:nvPr/>
        </p:nvSpPr>
        <p:spPr>
          <a:xfrm>
            <a:off x="5168503" y="4014172"/>
            <a:ext cx="3539417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«Комбинат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втомобильных Фургонов»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1"/>
          <p:cNvSpPr txBox="1"/>
          <p:nvPr/>
        </p:nvSpPr>
        <p:spPr>
          <a:xfrm>
            <a:off x="5651671" y="4881233"/>
            <a:ext cx="3087130" cy="526733"/>
          </a:xfrm>
          <a:prstGeom prst="roundRect">
            <a:avLst>
              <a:gd name="adj" fmla="val 31350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ПАО «ФГК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РусГидро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»- «Чебоксарская ГЭС»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5435771" y="4437691"/>
            <a:ext cx="3303030" cy="276225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1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sz="1400" dirty="0" smtClean="0">
                <a:solidFill>
                  <a:srgbClr val="341D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ПАО «Банк ВТБ»</a:t>
            </a:r>
            <a:endParaRPr lang="ru-RU" sz="1400" dirty="0">
              <a:solidFill>
                <a:srgbClr val="341DE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1"/>
          <p:cNvSpPr txBox="1"/>
          <p:nvPr/>
        </p:nvSpPr>
        <p:spPr>
          <a:xfrm>
            <a:off x="4183856" y="2983469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1"/>
          <p:cNvSpPr txBox="1"/>
          <p:nvPr/>
        </p:nvSpPr>
        <p:spPr>
          <a:xfrm>
            <a:off x="3543823" y="1638471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1"/>
          <p:cNvSpPr txBox="1"/>
          <p:nvPr/>
        </p:nvSpPr>
        <p:spPr>
          <a:xfrm>
            <a:off x="4453930" y="3572252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3" name="TextBox 1"/>
          <p:cNvSpPr txBox="1"/>
          <p:nvPr/>
        </p:nvSpPr>
        <p:spPr>
          <a:xfrm>
            <a:off x="4648101" y="4014172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5" name="TextBox 1"/>
          <p:cNvSpPr txBox="1"/>
          <p:nvPr/>
        </p:nvSpPr>
        <p:spPr>
          <a:xfrm>
            <a:off x="5114429" y="4993785"/>
            <a:ext cx="431800" cy="301625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4" name="TextBox 1"/>
          <p:cNvSpPr txBox="1"/>
          <p:nvPr/>
        </p:nvSpPr>
        <p:spPr>
          <a:xfrm>
            <a:off x="4898529" y="4437691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7" name="TextBox 1"/>
          <p:cNvSpPr txBox="1"/>
          <p:nvPr/>
        </p:nvSpPr>
        <p:spPr>
          <a:xfrm>
            <a:off x="3327923" y="1094334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1"/>
          <p:cNvSpPr txBox="1"/>
          <p:nvPr/>
        </p:nvSpPr>
        <p:spPr>
          <a:xfrm>
            <a:off x="5330329" y="5527319"/>
            <a:ext cx="431800" cy="3032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49" name="TextBox 1"/>
          <p:cNvSpPr txBox="1"/>
          <p:nvPr/>
        </p:nvSpPr>
        <p:spPr>
          <a:xfrm>
            <a:off x="4716016" y="2887028"/>
            <a:ext cx="3991904" cy="551736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Филиал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Фирма «Август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Вурнарский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завод смесевых препаратов»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TextBox 1"/>
          <p:cNvSpPr txBox="1"/>
          <p:nvPr/>
        </p:nvSpPr>
        <p:spPr>
          <a:xfrm>
            <a:off x="5868144" y="5554663"/>
            <a:ext cx="2843623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 «Сбербанк России»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1"/>
          <p:cNvSpPr txBox="1"/>
          <p:nvPr/>
        </p:nvSpPr>
        <p:spPr>
          <a:xfrm>
            <a:off x="5021287" y="3572252"/>
            <a:ext cx="3696902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«НПК «ЭЛАРА» имени Г.А.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Ильенко»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1"/>
          <p:cNvSpPr txBox="1"/>
          <p:nvPr/>
        </p:nvSpPr>
        <p:spPr>
          <a:xfrm>
            <a:off x="3733801" y="2028509"/>
            <a:ext cx="431800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" name="TextBox 1"/>
          <p:cNvSpPr txBox="1"/>
          <p:nvPr/>
        </p:nvSpPr>
        <p:spPr>
          <a:xfrm>
            <a:off x="3921918" y="2471422"/>
            <a:ext cx="433388" cy="303213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prstClr val="black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59728" y="18864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налогоплательщики Чувашской Республики за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899" y="882088"/>
            <a:ext cx="784102" cy="592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647" y="1512591"/>
            <a:ext cx="886898" cy="469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83" y="2040416"/>
            <a:ext cx="1185862" cy="5659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13" y="1512591"/>
            <a:ext cx="698488" cy="4690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7" y="2667635"/>
            <a:ext cx="895821" cy="619047"/>
          </a:xfrm>
          <a:prstGeom prst="rect">
            <a:avLst/>
          </a:prstGeom>
        </p:spPr>
      </p:pic>
      <p:sp>
        <p:nvSpPr>
          <p:cNvPr id="40" name="TextBox 1"/>
          <p:cNvSpPr txBox="1"/>
          <p:nvPr/>
        </p:nvSpPr>
        <p:spPr>
          <a:xfrm>
            <a:off x="4400550" y="2055854"/>
            <a:ext cx="4328605" cy="275868"/>
          </a:xfrm>
          <a:prstGeom prst="roundRect">
            <a:avLst>
              <a:gd name="adj" fmla="val 37979"/>
            </a:avLst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indent="0" algn="ctr">
              <a:defRPr sz="1400" b="1">
                <a:solidFill>
                  <a:srgbClr val="341DE1"/>
                </a:solidFill>
                <a:latin typeface="TimesET" pitchFamily="2" charset="0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НПП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«ЭКРА»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762" y="891358"/>
            <a:ext cx="603826" cy="60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4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7174" y="3322547"/>
            <a:ext cx="3218682" cy="505215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федеральному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7174" y="4378453"/>
            <a:ext cx="3164702" cy="506910"/>
          </a:xfrm>
          <a:prstGeom prst="roundRect">
            <a:avLst/>
          </a:prstGeom>
          <a:solidFill>
            <a:srgbClr val="FFFF99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региональному законодательству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6968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481487" y="4378452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692,8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3434103" y="3322547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784,3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3455876" y="1332444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1 477,1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134379" y="1245163"/>
            <a:ext cx="3197249" cy="730781"/>
          </a:xfrm>
          <a:prstGeom prst="roundRect">
            <a:avLst/>
          </a:prstGeom>
          <a:gradFill>
            <a:gsLst>
              <a:gs pos="7000">
                <a:schemeClr val="accent6">
                  <a:lumMod val="40000"/>
                  <a:lumOff val="60000"/>
                </a:schemeClr>
              </a:gs>
              <a:gs pos="49000">
                <a:srgbClr val="FFFF99"/>
              </a:gs>
              <a:gs pos="100000">
                <a:schemeClr val="bg1"/>
              </a:gs>
            </a:gsLst>
            <a:lin ang="16200000" scaled="1"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 предоставлено льгот по налогам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3419872" y="1984934"/>
            <a:ext cx="1234692" cy="65197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5,2%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120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Овал 42"/>
          <p:cNvSpPr/>
          <p:nvPr/>
        </p:nvSpPr>
        <p:spPr>
          <a:xfrm>
            <a:off x="5641726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674,0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5621119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739,1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5562215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413,1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Овал 52"/>
          <p:cNvSpPr/>
          <p:nvPr/>
        </p:nvSpPr>
        <p:spPr>
          <a:xfrm>
            <a:off x="5508104" y="1992400"/>
            <a:ext cx="1234692" cy="6445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Прямая со стрелкой 53"/>
          <p:cNvCxnSpPr/>
          <p:nvPr/>
        </p:nvCxnSpPr>
        <p:spPr>
          <a:xfrm>
            <a:off x="4787156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4691718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Овал 55"/>
          <p:cNvSpPr/>
          <p:nvPr/>
        </p:nvSpPr>
        <p:spPr>
          <a:xfrm>
            <a:off x="4203338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- 45,2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Овал 56"/>
          <p:cNvSpPr/>
          <p:nvPr/>
        </p:nvSpPr>
        <p:spPr>
          <a:xfrm>
            <a:off x="4164739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- 18,8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621782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681163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-2,7%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/>
          <p:cNvCxnSpPr/>
          <p:nvPr/>
        </p:nvCxnSpPr>
        <p:spPr>
          <a:xfrm>
            <a:off x="4951012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Овал 60"/>
          <p:cNvSpPr/>
          <p:nvPr/>
        </p:nvSpPr>
        <p:spPr>
          <a:xfrm>
            <a:off x="4295451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- 64,0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99283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4,3%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K:\Общая для обмена\!Audio and Video!\Минфин\besplatnoe_seo_prodvijeni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29" y="5013176"/>
            <a:ext cx="2410272" cy="151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63"/>
          <p:cNvSpPr txBox="1"/>
          <p:nvPr/>
        </p:nvSpPr>
        <p:spPr>
          <a:xfrm>
            <a:off x="2818694" y="5291883"/>
            <a:ext cx="5926684" cy="1208842"/>
          </a:xfrm>
          <a:prstGeom prst="wedgeRoundRectCallout">
            <a:avLst>
              <a:gd name="adj1" fmla="val 42448"/>
              <a:gd name="adj2" fmla="val -75503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Наибольшая сумма налоговых льгот приходится на налог на имущество организаций (в 2020 году 60,1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от общего объема льгот).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сводной оценки эффективности предоставленных в 2020 году в соответствии с региональным законодательством налоговых льгот, льготы признаны эффективными.</a:t>
            </a:r>
            <a:endParaRPr lang="ru-RU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259729" y="58237"/>
            <a:ext cx="7020577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Выпадающие доходы республиканского бюджета Чувашской Республики в связи с предоставлением налоговых льгот</a:t>
            </a:r>
          </a:p>
        </p:txBody>
      </p:sp>
      <p:cxnSp>
        <p:nvCxnSpPr>
          <p:cNvPr id="66" name="Прямая соединительная линия 6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956376" y="836712"/>
            <a:ext cx="935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Овал 68"/>
          <p:cNvSpPr/>
          <p:nvPr/>
        </p:nvSpPr>
        <p:spPr>
          <a:xfrm>
            <a:off x="7916354" y="4434257"/>
            <a:ext cx="968199" cy="50691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753,7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Овал 69"/>
          <p:cNvSpPr/>
          <p:nvPr/>
        </p:nvSpPr>
        <p:spPr>
          <a:xfrm>
            <a:off x="7895747" y="3283491"/>
            <a:ext cx="1015583" cy="583326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649,2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Овал 70"/>
          <p:cNvSpPr/>
          <p:nvPr/>
        </p:nvSpPr>
        <p:spPr>
          <a:xfrm>
            <a:off x="7836843" y="1332118"/>
            <a:ext cx="1162684" cy="55622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402,9</a:t>
            </a:r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Овал 71"/>
          <p:cNvSpPr/>
          <p:nvPr/>
        </p:nvSpPr>
        <p:spPr>
          <a:xfrm>
            <a:off x="7782732" y="1992401"/>
            <a:ext cx="1234692" cy="64451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4,7% от </a:t>
            </a: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доходов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4" name="Прямая со стрелкой 73"/>
          <p:cNvCxnSpPr/>
          <p:nvPr/>
        </p:nvCxnSpPr>
        <p:spPr>
          <a:xfrm>
            <a:off x="7042712" y="3575154"/>
            <a:ext cx="61450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>
            <a:off x="6966346" y="4570841"/>
            <a:ext cx="525910" cy="9609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Овал 75"/>
          <p:cNvSpPr/>
          <p:nvPr/>
        </p:nvSpPr>
        <p:spPr>
          <a:xfrm>
            <a:off x="6458894" y="3081647"/>
            <a:ext cx="179712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- 89,9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Овал 76"/>
          <p:cNvSpPr/>
          <p:nvPr/>
        </p:nvSpPr>
        <p:spPr>
          <a:xfrm>
            <a:off x="6439367" y="4110504"/>
            <a:ext cx="1716268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79,7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96410" y="3633174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- 12,2%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55791" y="4690011"/>
            <a:ext cx="7532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Прямая со стрелкой 79"/>
          <p:cNvCxnSpPr/>
          <p:nvPr/>
        </p:nvCxnSpPr>
        <p:spPr>
          <a:xfrm>
            <a:off x="7134560" y="1641602"/>
            <a:ext cx="513615" cy="0"/>
          </a:xfrm>
          <a:prstGeom prst="straightConnector1">
            <a:avLst/>
          </a:prstGeom>
          <a:ln w="571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6478999" y="1094908"/>
            <a:ext cx="1723845" cy="369420"/>
          </a:xfrm>
          <a:prstGeom prst="ellipse">
            <a:avLst/>
          </a:prstGeom>
          <a:noFill/>
          <a:ln w="63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rIns="7200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- 10,2</a:t>
            </a:r>
            <a:r>
              <a:rPr lang="en-US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3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882831" y="1669236"/>
            <a:ext cx="96854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- 0,7%</a:t>
            </a:r>
            <a:endParaRPr lang="ru-RU" sz="13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8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6281307"/>
              </p:ext>
            </p:extLst>
          </p:nvPr>
        </p:nvGraphicFramePr>
        <p:xfrm>
          <a:off x="0" y="764704"/>
          <a:ext cx="674044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154585276"/>
              </p:ext>
            </p:extLst>
          </p:nvPr>
        </p:nvGraphicFramePr>
        <p:xfrm>
          <a:off x="179512" y="2636912"/>
          <a:ext cx="432048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4" name="Picture 2" descr="T:\ОБП\IvNik\картинки\2015\рост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08720"/>
            <a:ext cx="220510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150262031"/>
              </p:ext>
            </p:extLst>
          </p:nvPr>
        </p:nvGraphicFramePr>
        <p:xfrm>
          <a:off x="4715401" y="2672879"/>
          <a:ext cx="436534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республиканский бюджет Чувашской Республики в 2020-2024 годах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 smtClean="0">
                <a:solidFill>
                  <a:srgbClr val="4E67C8"/>
                </a:solidFill>
              </a:rPr>
              <a:t>для граждан</a:t>
            </a:r>
            <a:endParaRPr lang="ru-RU" sz="1300" b="1" i="1" dirty="0">
              <a:solidFill>
                <a:srgbClr val="4E67C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5797455"/>
            <a:ext cx="8128696" cy="715089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межбюджетных трансфертов субъектам Российской Федерации первоначально распределяется федеральным законом о бюджете на соответствующий финансовый год. Остальная часть межбюджетных трансфертов распределяется в ходе исполнения федерального бюджета по отдельным решениям Правительства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652630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8495943"/>
              </p:ext>
            </p:extLst>
          </p:nvPr>
        </p:nvGraphicFramePr>
        <p:xfrm>
          <a:off x="2358654" y="1322718"/>
          <a:ext cx="4337564" cy="3437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11082"/>
              </p:ext>
            </p:extLst>
          </p:nvPr>
        </p:nvGraphicFramePr>
        <p:xfrm>
          <a:off x="4829396" y="1547701"/>
          <a:ext cx="4538031" cy="34117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837444"/>
              </p:ext>
            </p:extLst>
          </p:nvPr>
        </p:nvGraphicFramePr>
        <p:xfrm>
          <a:off x="-548708" y="1312286"/>
          <a:ext cx="4551395" cy="360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1446" name="TextBox 1"/>
          <p:cNvSpPr txBox="1">
            <a:spLocks noChangeArrowheads="1"/>
          </p:cNvSpPr>
          <p:nvPr/>
        </p:nvSpPr>
        <p:spPr bwMode="auto">
          <a:xfrm>
            <a:off x="8553450" y="708026"/>
            <a:ext cx="4110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300" b="1" dirty="0">
                <a:solidFill>
                  <a:srgbClr val="4E67C8"/>
                </a:solidFill>
                <a:latin typeface="Century Gothic" pitchFamily="34" charset="0"/>
              </a:rPr>
              <a:t>%</a:t>
            </a:r>
          </a:p>
        </p:txBody>
      </p:sp>
      <p:graphicFrame>
        <p:nvGraphicFramePr>
          <p:cNvPr id="8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678968"/>
              </p:ext>
            </p:extLst>
          </p:nvPr>
        </p:nvGraphicFramePr>
        <p:xfrm>
          <a:off x="6008296" y="4054557"/>
          <a:ext cx="3729864" cy="3334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" name="Заголовок 1"/>
          <p:cNvSpPr txBox="1">
            <a:spLocks/>
          </p:cNvSpPr>
          <p:nvPr/>
        </p:nvSpPr>
        <p:spPr>
          <a:xfrm>
            <a:off x="259728" y="40652"/>
            <a:ext cx="7120584" cy="55083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республиканского бюджета Чувашской Республики в 2022-2024 годах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-38543" y="654946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4557849" y="5373216"/>
            <a:ext cx="120636" cy="1356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697096" y="4381349"/>
            <a:ext cx="40731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0,8; 1,1; 1,1%)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3,3;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2,2%)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расходы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1,4; 1,5%)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 утвержденные расходы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(0,0; 4,2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5,6%) </a:t>
            </a:r>
            <a:r>
              <a:rPr lang="ru-RU" sz="1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распределенные расходы в плановом периоде (зарезервированные средства на случай сокращения доходов бюджета)</a:t>
            </a:r>
          </a:p>
          <a:p>
            <a:pPr>
              <a:lnSpc>
                <a:spcPct val="150000"/>
              </a:lnSpc>
            </a:pP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4576460" y="4517529"/>
            <a:ext cx="120636" cy="1356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576460" y="4877569"/>
            <a:ext cx="120636" cy="1356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573870" y="5165601"/>
            <a:ext cx="120636" cy="13560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4316" y="4109244"/>
            <a:ext cx="37476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7,0;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2,5;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2,6%)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15,5; 14,9; 14,3%)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(7,6; 7,5; 4,0%)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25,0; 25,8; 27,4%)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1,9; 1,8; 1,7%)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(8,1; 5,7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5,7%)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политика (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27,8; 30,9; 32,9%)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 (1,7; 1,6;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0,9%)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54873" y="4215629"/>
            <a:ext cx="106730" cy="13560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9339" y="4522589"/>
            <a:ext cx="120636" cy="1356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47920" y="4784717"/>
            <a:ext cx="120636" cy="1356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47920" y="5085182"/>
            <a:ext cx="120636" cy="1356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40967" y="5301208"/>
            <a:ext cx="120636" cy="135607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40207" y="5586371"/>
            <a:ext cx="120636" cy="13560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40207" y="5877272"/>
            <a:ext cx="120636" cy="1356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40207" y="6159136"/>
            <a:ext cx="120636" cy="13560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>
              <a:solidFill>
                <a:prstClr val="white"/>
              </a:solidFill>
            </a:endParaRPr>
          </a:p>
        </p:txBody>
      </p:sp>
      <p:sp>
        <p:nvSpPr>
          <p:cNvPr id="52" name="Овал 51"/>
          <p:cNvSpPr/>
          <p:nvPr/>
        </p:nvSpPr>
        <p:spPr>
          <a:xfrm>
            <a:off x="1320467" y="2375073"/>
            <a:ext cx="813043" cy="6480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Прямоугольник 4"/>
          <p:cNvSpPr>
            <a:spLocks noChangeArrowheads="1"/>
          </p:cNvSpPr>
          <p:nvPr/>
        </p:nvSpPr>
        <p:spPr bwMode="auto">
          <a:xfrm>
            <a:off x="1320468" y="2545220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70 746,8</a:t>
            </a: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755576" y="829500"/>
            <a:ext cx="1942826" cy="46811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3942155" y="815975"/>
            <a:ext cx="1800000" cy="45278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650428" y="831951"/>
            <a:ext cx="1810004" cy="46566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218808" y="6472800"/>
            <a:ext cx="817688" cy="365125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192380" y="2356718"/>
            <a:ext cx="768159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6" name="Прямоугольник 4"/>
          <p:cNvSpPr>
            <a:spLocks noChangeArrowheads="1"/>
          </p:cNvSpPr>
          <p:nvPr/>
        </p:nvSpPr>
        <p:spPr bwMode="auto">
          <a:xfrm>
            <a:off x="4192380" y="2522539"/>
            <a:ext cx="8130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58 856,9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6957262" y="2487925"/>
            <a:ext cx="846099" cy="68478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60" name="Прямоугольник 4"/>
          <p:cNvSpPr>
            <a:spLocks noChangeArrowheads="1"/>
          </p:cNvSpPr>
          <p:nvPr/>
        </p:nvSpPr>
        <p:spPr bwMode="auto">
          <a:xfrm>
            <a:off x="6935025" y="2629730"/>
            <a:ext cx="9240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64 126,4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77960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460432" y="6532291"/>
            <a:ext cx="394744" cy="353093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8" y="6985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Скругленный прямоугольник 3"/>
          <p:cNvSpPr/>
          <p:nvPr/>
        </p:nvSpPr>
        <p:spPr>
          <a:xfrm>
            <a:off x="5364088" y="646917"/>
            <a:ext cx="857859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  <a:endParaRPr lang="ru-RU" sz="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93955" y="646917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49763" y="647634"/>
            <a:ext cx="648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789454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2023/ 2022,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388000" y="656720"/>
            <a:ext cx="576000" cy="252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 2023%</a:t>
            </a:r>
            <a:endParaRPr lang="ru-RU" sz="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931923"/>
              </p:ext>
            </p:extLst>
          </p:nvPr>
        </p:nvGraphicFramePr>
        <p:xfrm>
          <a:off x="539552" y="908720"/>
          <a:ext cx="8352442" cy="5733986"/>
        </p:xfrm>
        <a:graphic>
          <a:graphicData uri="http://schemas.openxmlformats.org/drawingml/2006/table">
            <a:tbl>
              <a:tblPr/>
              <a:tblGrid>
                <a:gridCol w="360040"/>
                <a:gridCol w="4536504"/>
                <a:gridCol w="792088"/>
                <a:gridCol w="720080"/>
                <a:gridCol w="864096"/>
                <a:gridCol w="576064"/>
                <a:gridCol w="503570"/>
              </a:tblGrid>
              <a:tr h="7741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6 822 282,5</a:t>
                      </a:r>
                      <a:endParaRPr lang="ru-RU" sz="9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3 404 352,4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3 366 390,9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364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117 657,6</a:t>
                      </a:r>
                      <a:endParaRPr lang="ru-RU" sz="9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117 663,7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117 275,7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Функционирование Правительства РФ,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1 230 536,3</a:t>
                      </a:r>
                      <a:endParaRPr lang="ru-RU" sz="9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1 159 968,3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1 144 102,4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Судебная система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196 366,7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163 743,7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163 731,7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318 207,0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310 631,3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308 307,1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проведения выборов и референдумов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62 254,6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23 896,2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23 851,8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Резервные фонды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2 019 872,7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78 460,8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78 158,5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5770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общегосударственных вопросов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0113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общегосударственные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2 877 162,5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1 549 763,3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1 530 738,7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35 295,4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36 444,7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37 694,5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0203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Мобилизационная и вневойсковая подготовка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35 295,4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36 444,7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37 694,5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706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495 656,4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462 704,4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462 694,2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Органы юстиции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81 206,1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75 508,1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77 664,5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93,0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548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134 267,3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111 812,3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110 887,9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Обеспечение пожарной безопасности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221 999,0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220 709,9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220 162,8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48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0314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нац. безопасности и правоохранительной деятельности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58 184,0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54 674,2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53 979,0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НАЦИОНАЛЬНАЯ ЭКОНОМИКА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12 742 361,2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11 420 682,6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10 822 645,5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Общеэкономические вопросы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272 302,6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280 461,1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280 533,0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Топливно-энергетический комплекс 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121 434,9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132 253,0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0405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Сельское хозяйство и рыболовство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2 294 114,4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1 699 270,9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1 742 368,2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0406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Водное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49 094,1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56 017,8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68 092,5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114,1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121,6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0407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Лесное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124 466,3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120 055,3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24 325,6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0408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Транспорт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446 431,7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314 976,9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316 281,1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70,6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0409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Дорожное хозяйство (дорожные фонды)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6 883 833,4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7 491 848,3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6 665 688,2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108,8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Связь и информатика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53 247,6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86 427,6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339 554,0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162,3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392,9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0412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2 497 436,3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1 371 624,7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1 253 549,8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54,9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ЖИЛИЩНО-КОММУНАЛЬНОЕ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7 244 817,6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6 681 093,2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4 258 294,9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0501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Жилищное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464 653,5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313 974,4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200 809,3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67,6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Коммунальное хозяйство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4 735 812,9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4 588 805,9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2 382 639,2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96,9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51,9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Благоустройство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1 630 658,3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1 428 427,0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1 449 298,9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87,6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0505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413 692,9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349 885,9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225 547,5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64,5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0600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455 371,2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470 734,8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493 529,4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0602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Сбор, удаление отходов и очистка сточных вод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222 782,7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284 765,6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401 460,7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127,8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141,0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9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0603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объектов растительного и животного мира и среды их обитания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36 312,7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30 468,2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30 339,7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83,9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209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0605</a:t>
                      </a:r>
                    </a:p>
                  </a:txBody>
                  <a:tcPr marL="3685" marR="3685" marT="368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3685" marR="3685" marT="3685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196 275,8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155 501,0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61 728,9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39,7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592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59728" y="101661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консолидированного бюджета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570660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6268057" y="594000"/>
            <a:ext cx="648000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060057" y="594000"/>
            <a:ext cx="648000" cy="29538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12360" y="594000"/>
            <a:ext cx="576000" cy="27441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2022,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410906" y="594000"/>
            <a:ext cx="576000" cy="2660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2024/ 20</a:t>
            </a:r>
            <a:r>
              <a:rPr lang="en-US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</a:t>
            </a:r>
            <a:r>
              <a:rPr 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6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340521" y="6529784"/>
            <a:ext cx="623967" cy="283592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364088" y="594000"/>
            <a:ext cx="814777" cy="2953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90634"/>
              </p:ext>
            </p:extLst>
          </p:nvPr>
        </p:nvGraphicFramePr>
        <p:xfrm>
          <a:off x="467544" y="908720"/>
          <a:ext cx="8496943" cy="5530591"/>
        </p:xfrm>
        <a:graphic>
          <a:graphicData uri="http://schemas.openxmlformats.org/drawingml/2006/table">
            <a:tbl>
              <a:tblPr/>
              <a:tblGrid>
                <a:gridCol w="448568"/>
                <a:gridCol w="4447976"/>
                <a:gridCol w="864096"/>
                <a:gridCol w="792088"/>
                <a:gridCol w="792088"/>
                <a:gridCol w="576064"/>
                <a:gridCol w="576063"/>
              </a:tblGrid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21 378 241,6</a:t>
                      </a:r>
                      <a:endParaRPr lang="ru-RU" sz="900" b="0" i="0" u="none" strike="noStrike" kern="1200" dirty="0"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20 302 021,5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20 954 269,9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103,2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Дошкольное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5 896 896,3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5 540 607,2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5 525 795,1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Общее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12 008 189,1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11 462 226,5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12 104 961,5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95,5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105,6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Дополнительное образование детей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1 108 796,8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997 077,2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1 002 999,0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Среднее профессиональное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1 521 341,3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1 497 784,9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1 527 284,9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67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101 078,9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90 102,7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90 102,7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89,1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Высшее образование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66 922,3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68 670,0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68 670,0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0707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Молодежная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163 351,5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155 914,5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154 605,7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95,4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0708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Прикладные научные исследования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46 103,0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47 394,0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47 390,6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0709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образования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465 562,4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442 244,5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432 460,4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КУЛЬТУРА, КИНЕМАТОГРАФИЯ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2 447 193,3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2 239 833,4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2 079 748,0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Культура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2 275 401,3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2 070 093,4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1 910 987,3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0804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171 792,0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169 740,0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168 760,7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ЗДРАВООХРАНЕНИЕ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5 735 976,2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3 726 590,2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3 645 726,2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65,0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Стационарная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2 586 244,4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1 512 271,1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1 391 057,2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58,5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Амбулаторная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1 777 006,8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1 318 354,3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1 356 217,7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Медицинская помощь в дневных стационарах всех типов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31 251,4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25 598,9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25 598,9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Скорая медицинская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74 011,4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60 294,8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60 294,8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81,5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Санаторно-оздоровительная помощь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163 959,4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116 216,0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116 216,0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70,9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81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Заготовка, переработка, хранение и обеспечение безопасности донорской крови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73 582,2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74 546,9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74 546,9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0909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здравоохранения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1 029 920,6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619 308,2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621 794,7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60,1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СОЦИАЛЬНАЯ ПОЛИТИКА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19 710 058,8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20 287 115,5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21 168 138,2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Пенсионное обеспечение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53 841,3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54 510,7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54 446,4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обслуживание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1 173 956,5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1 143 529,9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1 231 844,7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107,7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Социальное обеспечение населения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11 405 091,9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11 651 253,4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11 894 907,3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102,2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1004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Охрана семьи и детства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7 003 856,9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7 363 299,6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7 912 381,6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105,1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107,5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1006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социальной политики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73 312,2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74 521,9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74 558,2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101,7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ФИЗИЧЕСКАЯ КУЛЬТУРА И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1 662 035,3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1 452 284,0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1 013 183,8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87,4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69,8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1101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Физическая культура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107 816,9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100 156,5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98 516,5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92,9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Массовый спорт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702 492,7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576 813,3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184 276,0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82,1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31,9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1103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Спорт высших достижений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791 868,0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727 391,9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682 735,2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93,9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1105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59 857,7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47 922,2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47 656,1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80,1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99,4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СРЕДСТВА МАССОВОЙ ИНФОРМАЦИИ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200 587,0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200 287,4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199 998,2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Телевидение и радиовещание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90 939,4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91 062,2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90 917,5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100,1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99,8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1202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Периодическая печать и издательства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97 428,6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98 397,8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98 253,3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101,0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99,9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1300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631 564,6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780 105,3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795 496,6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123,5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1301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Обслуживание государственного внутреннего и муниципального долга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631 564,6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780 105,3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795 496,6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123,5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102,0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Условно-утвержденные (нераспределенные)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effectLst/>
                          <a:latin typeface="Trebuchet MS" panose="020B0603020202020204" pitchFamily="34" charset="0"/>
                        </a:rPr>
                        <a:t>0,0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3 007 715,7</a:t>
                      </a:r>
                      <a:endParaRPr lang="ru-RU" sz="9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 smtClean="0">
                          <a:effectLst/>
                          <a:latin typeface="Trebuchet MS" panose="020B0603020202020204" pitchFamily="34" charset="0"/>
                        </a:rPr>
                        <a:t>4 151 830,4</a:t>
                      </a:r>
                      <a:endParaRPr lang="ru-RU" sz="900" b="0" i="0" u="none" strike="noStrike" dirty="0"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138,0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367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 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Расходы бюджета – ИТОГО, тыс. рублей</a:t>
                      </a:r>
                    </a:p>
                  </a:txBody>
                  <a:tcPr marL="3913" marR="3913" marT="3913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79 561 441,1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74 471 965,2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73 449 640,7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93,6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t" latinLnBrk="0" hangingPunct="1"/>
                      <a:r>
                        <a:rPr lang="ru-RU" sz="9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  <a:ea typeface="+mn-ea"/>
                          <a:cs typeface="+mn-cs"/>
                        </a:rPr>
                        <a:t>98,6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ECC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51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541651515"/>
              </p:ext>
            </p:extLst>
          </p:nvPr>
        </p:nvGraphicFramePr>
        <p:xfrm>
          <a:off x="204486" y="812335"/>
          <a:ext cx="3405198" cy="1778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>
          <a:xfrm>
            <a:off x="235235" y="51750"/>
            <a:ext cx="76134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реализацию Указа Президента Российской Федерации </a:t>
            </a:r>
            <a:endParaRPr lang="ru-RU" sz="1800" dirty="0" smtClean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мая 2018 года №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204</a:t>
            </a:r>
            <a:endParaRPr lang="ru-RU" sz="160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715844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059832" y="758163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3228" y="159858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3851920" y="951520"/>
            <a:ext cx="534420" cy="1440160"/>
          </a:xfrm>
          <a:prstGeom prst="rightBrac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8248" y="2564960"/>
            <a:ext cx="4109917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национального проекта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687094" y="2564960"/>
            <a:ext cx="936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821127" y="2564952"/>
            <a:ext cx="959982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732240" y="2564960"/>
            <a:ext cx="952064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1"/>
          <p:cNvSpPr txBox="1">
            <a:spLocks noChangeArrowheads="1"/>
          </p:cNvSpPr>
          <p:nvPr/>
        </p:nvSpPr>
        <p:spPr bwMode="auto">
          <a:xfrm>
            <a:off x="7554805" y="2911862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i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i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386340" y="944872"/>
            <a:ext cx="4473508" cy="13320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 реализацию региональных проектов, направленных на реализацию национальных проектов в рамках выполнения Указа Президента РФ №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204, в 2019-2024 годах предусмотрено </a:t>
            </a:r>
            <a:r>
              <a:rPr lang="ru-RU" altLang="ru-RU" sz="1600" b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60 656,5 </a:t>
            </a:r>
            <a:r>
              <a:rPr lang="ru-RU" alt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388424" y="6597352"/>
            <a:ext cx="495850" cy="144758"/>
          </a:xfrm>
        </p:spPr>
        <p:txBody>
          <a:bodyPr/>
          <a:lstStyle/>
          <a:p>
            <a:pPr>
              <a:defRPr/>
            </a:pPr>
            <a:fld id="{D78B4E9E-DC20-4671-BC32-BBFE77E2ACA0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4499992" y="2420960"/>
            <a:ext cx="936000" cy="432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268312"/>
              </p:ext>
            </p:extLst>
          </p:nvPr>
        </p:nvGraphicFramePr>
        <p:xfrm>
          <a:off x="315797" y="3134427"/>
          <a:ext cx="8544051" cy="32408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12859"/>
                <a:gridCol w="1154487"/>
                <a:gridCol w="1154487"/>
                <a:gridCol w="1069598"/>
                <a:gridCol w="1052620"/>
              </a:tblGrid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429 157,8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119 441,8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168 575,5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47 915,2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Цифровая экономика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21 412,7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90 295,4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94 599,0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347 725,4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1 093 278,9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916 315,1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769 593,6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1410 002,7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Жилье и городская среда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1 533 920,2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1 949 826,4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1 204 787,0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794 690,3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Экология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796 277,8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353 574,8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396 315,7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436 603,2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49532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Малое и среднее предпринимательство и поддержка индивидуальной предпринимательской инициативы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191 061,6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780 450,8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243 368,9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261 520,0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312435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Производительность труда и поддержка занятости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8 011,7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8 006,0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618 693,8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582 178,8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346 625,0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406 929,7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Демография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3 527 054,5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9 397,8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2 833 280,5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2 918 567,6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296803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Безопасные и качественные автомобильные дороги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2 625 858,9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2 449 159,0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2 577 565,8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2 722 529,2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Международная кооперация и экспорт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3 426,4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2 310,0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3 264,8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Туризм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индустрия гостеприимства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266 650,4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3 535,4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751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средней заработной платы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категорий работников учреждений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социальной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сфере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3220181"/>
              </p:ext>
            </p:extLst>
          </p:nvPr>
        </p:nvGraphicFramePr>
        <p:xfrm>
          <a:off x="220350" y="692696"/>
          <a:ext cx="8528114" cy="5599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386"/>
                <a:gridCol w="648072"/>
                <a:gridCol w="720080"/>
                <a:gridCol w="576064"/>
                <a:gridCol w="720080"/>
                <a:gridCol w="648072"/>
                <a:gridCol w="648072"/>
                <a:gridCol w="648072"/>
                <a:gridCol w="648072"/>
                <a:gridCol w="648072"/>
                <a:gridCol w="648072"/>
              </a:tblGrid>
              <a:tr h="179469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Категории работников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2020 (факт)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2021 (план)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2022 (план)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(план)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8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2024 (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план)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678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indent="0"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</a:t>
                      </a:r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к 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Отношение к средней з/п по 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Средняя зарплата, руб.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Отношение к средней </a:t>
                      </a:r>
                      <a:r>
                        <a:rPr lang="ru-RU" sz="85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з/п по </a:t>
                      </a:r>
                      <a:r>
                        <a:rPr lang="ru-RU" sz="850" u="none" strike="noStrike" dirty="0">
                          <a:solidFill>
                            <a:schemeClr val="tx1"/>
                          </a:solidFill>
                          <a:effectLst/>
                        </a:rPr>
                        <a:t>ЧР, %</a:t>
                      </a:r>
                      <a:endParaRPr lang="ru-RU" sz="850" b="1" i="0" u="none" strike="noStrike" dirty="0">
                        <a:solidFill>
                          <a:schemeClr val="tx1"/>
                        </a:solidFill>
                        <a:effectLst/>
                        <a:latin typeface="Times New Roman"/>
                      </a:endParaRPr>
                    </a:p>
                  </a:txBody>
                  <a:tcPr marL="3200" marR="3200" marT="320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855"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r>
                        <a:rPr lang="ru-RU" sz="850" b="1" u="none" strike="noStrike" dirty="0" smtClean="0">
                          <a:effectLst/>
                        </a:rPr>
                        <a:t>ОБРАЗОВАНИЕ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дошкольных образовательных учреждений*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26280,0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99,4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26872,4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28484,9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30251,0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33087,7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42312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образовательных учреждений общего образования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28787,5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105,1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28864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30596,0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100,0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32493,0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35540,0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учреждений дополнительного образования детей**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29268,7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100,4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29325,8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103,2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31085,5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smtClean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33012,9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36108,6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63915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Преподаватели и мастера производственного обучения образовательных учреждений начального и среднего профессионального образования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29002,2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105,9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29002,2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100,5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103,8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32493,0</a:t>
                      </a:r>
                      <a:endParaRPr kumimoji="0" lang="ru-RU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35540,0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6004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Преподаватели образовательных учреждений высшего профессионального образования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53691,0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196,1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57728,0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200,0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61192,0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64986,0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71080,0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54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>
                          <a:effectLst/>
                        </a:rPr>
                        <a:t>Научные сотрудники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54216,2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198,0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57728,0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200,0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61192,0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64986,0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71080,0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700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Педагогические работники образовательных организаций, оказывающих соц. услуги детям-сиротам и детям, оставшимся без попечения родителей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31030,3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113,3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31030,3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107,5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31030,3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101,4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32493,0</a:t>
                      </a:r>
                      <a:endParaRPr kumimoji="0" lang="ru-RU" sz="85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35540,0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3253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b="1" u="none" strike="noStrike" dirty="0">
                          <a:effectLst/>
                        </a:rPr>
                        <a:t>ЗДРАВООХРАНЕНИЕ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u="none" strike="noStrike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50" u="none" strike="noStrike" dirty="0">
                          <a:effectLst/>
                        </a:rPr>
                        <a:t> 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3200" marR="3200" marT="3200" marB="0" anchor="ctr"/>
                </a:tc>
              </a:tr>
              <a:tr h="37152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Врачи и работники медицинских организаций, имеющие высшее образование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rebuchet MS"/>
                        </a:rPr>
                        <a:t>62371,3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227,8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62 371,3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216,1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62371,3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203,6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64986,0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71080,0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200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Средний медицинский (фармацевтический) персонал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32986,5</a:t>
                      </a: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120,5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32 986,5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114,3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32986,5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107,8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32986,5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35540,0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305149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u="none" strike="noStrike" dirty="0">
                          <a:effectLst/>
                        </a:rPr>
                        <a:t>Младший медицинский (фармацевтический) персонал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35642,2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130,2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35642,2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123,5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35642,2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  <a:latin typeface="+mn-lt"/>
                        </a:rPr>
                        <a:t>116,5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35642,2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35642,2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5433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b="1" u="none" strike="noStrike" dirty="0">
                          <a:effectLst/>
                        </a:rPr>
                        <a:t>СОЦИАЛЬНЫЕ РАБОТНИКИ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30555,9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111,6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30 555,9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105,9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32493,0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 smtClean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35540,0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  <a:tr h="17070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50" b="1" u="none" strike="noStrike" dirty="0">
                          <a:effectLst/>
                        </a:rPr>
                        <a:t>РАБОТНИКИ УЧРЕЖДЕНИЙ КУЛЬТУРЫ</a:t>
                      </a:r>
                      <a:endParaRPr lang="ru-RU" sz="85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27194,2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9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99,3</a:t>
                      </a:r>
                      <a:endParaRPr lang="ru-RU" sz="900" b="0" i="0" u="none" strike="noStrike" dirty="0">
                        <a:solidFill>
                          <a:schemeClr val="tx1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28864,0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850" u="none" strike="noStrike" dirty="0" smtClean="0">
                          <a:effectLst/>
                        </a:rPr>
                        <a:t>100,0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30596,0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32493,0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  <a:latin typeface="+mn-lt"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5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35540,0</a:t>
                      </a:r>
                      <a:endParaRPr kumimoji="0" lang="ru-RU" sz="8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200" marR="3200" marT="320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50" u="none" strike="noStrike" dirty="0">
                          <a:effectLst/>
                        </a:rPr>
                        <a:t>100</a:t>
                      </a:r>
                      <a:endParaRPr lang="ru-RU" sz="850" b="0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200" marR="3200" marT="3200" marB="0" anchor="ctr"/>
                </a:tc>
              </a:tr>
            </a:tbl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59729" y="6453336"/>
            <a:ext cx="31518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- к средней з/п в сфере общего образования в субъекте РФ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32022" y="6453336"/>
            <a:ext cx="225734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- к средней з/п учителей в субъекте РФ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135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6644329"/>
              </p:ext>
            </p:extLst>
          </p:nvPr>
        </p:nvGraphicFramePr>
        <p:xfrm>
          <a:off x="3811840" y="3501008"/>
          <a:ext cx="5284800" cy="3175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5688591"/>
              </p:ext>
            </p:extLst>
          </p:nvPr>
        </p:nvGraphicFramePr>
        <p:xfrm>
          <a:off x="107504" y="733111"/>
          <a:ext cx="5286375" cy="29881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E:\photo_2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05064"/>
            <a:ext cx="3348372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68144" y="987872"/>
            <a:ext cx="3098512" cy="236912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аналогии с федеральными решениями Кабинетом Министров Чувашской Республики приняты решения об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увеличении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денежного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содержания государственных гражданских служащих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с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октября 2019 года на 4,3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 с 1 октября 2020 года на 3%. 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59729" y="20136"/>
            <a:ext cx="7264599" cy="600551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начисленная заработная плата государственных гражданских служащих в Приволжском федеральном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округе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740352" y="620688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200" b="1" dirty="0" smtClean="0">
                <a:solidFill>
                  <a:srgbClr val="4E67C8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rgbClr val="4E67C8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77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6210" y="705307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– план доходов и направлений расходования денежных средств любого экономического объекта (от государства до семьи), устанавливаемый на определенный период времени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210" y="1261413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Бюджетная система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совокупность бюджетов различных видов, организованных в определенную систему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6210" y="3360619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Межбюджетные трансферты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предоставляемые одним бюджетом бюджетной системы другому бюджету бюджетной системы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8848" y="5733256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Субвенции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предоставляемые на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финансирование переданных полномочий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48" y="4824000"/>
            <a:ext cx="50006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prstClr val="black"/>
                </a:solidFill>
                <a:cs typeface="+mn-cs"/>
              </a:rPr>
              <a:t>Субсидии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</a:t>
            </a:r>
            <a:r>
              <a:rPr lang="ru-RU" sz="1400" dirty="0">
                <a:solidFill>
                  <a:prstClr val="black"/>
                </a:solidFill>
                <a:cs typeface="+mn-cs"/>
              </a:rPr>
              <a:t>трансферты, предоставляемые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на условиях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долевого финансировани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я расходов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032" y="3922029"/>
            <a:ext cx="4992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Дотации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межбюджетные трансферты, предоставляемые </a:t>
            </a:r>
            <a:r>
              <a:rPr lang="ru-RU" sz="1400" u="sng" dirty="0" smtClean="0">
                <a:solidFill>
                  <a:prstClr val="black"/>
                </a:solidFill>
                <a:cs typeface="+mn-cs"/>
              </a:rPr>
              <a:t>без конкретной цели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 и условий их использования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6210" y="2804512"/>
            <a:ext cx="8559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Источники финансирования дефицита бюджета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средства, привлекаемые в бюджет для покрытия дефицита (кредиты, ценные бумаги, иные источники)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6800" y="6471920"/>
            <a:ext cx="10080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6210" y="1817519"/>
            <a:ext cx="85590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 smtClean="0">
                <a:solidFill>
                  <a:prstClr val="black"/>
                </a:solidFill>
                <a:cs typeface="+mn-cs"/>
              </a:rPr>
              <a:t>Государственная программа</a:t>
            </a:r>
            <a:r>
              <a:rPr lang="ru-RU" sz="1400" i="1" dirty="0" smtClean="0">
                <a:solidFill>
                  <a:prstClr val="black"/>
                </a:solidFill>
                <a:cs typeface="+mn-cs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cs typeface="+mn-cs"/>
              </a:rPr>
              <a:t>– система мероприятий и инструментов государственной политики, обеспечивающих в рамках реализации ключевых государственных функций достижение приоритетов и целей государственной политики в сфере социально-экономического развития и безопасности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098" name="Picture 2" descr="C:\Users\i.smirnov\Documents\Бюджет для граждан\Фото\55f7c5fd87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123" y="3922029"/>
            <a:ext cx="3510107" cy="23348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414338" y="290969"/>
            <a:ext cx="8388350" cy="4308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endParaRPr lang="ru-RU" altLang="ru-RU" sz="2200" b="1" spc="-10" dirty="0">
              <a:solidFill>
                <a:srgbClr val="C00000"/>
              </a:solidFill>
              <a:cs typeface="Arial" charset="0"/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0052801"/>
              </p:ext>
            </p:extLst>
          </p:nvPr>
        </p:nvGraphicFramePr>
        <p:xfrm>
          <a:off x="0" y="988029"/>
          <a:ext cx="461196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66583471"/>
              </p:ext>
            </p:extLst>
          </p:nvPr>
        </p:nvGraphicFramePr>
        <p:xfrm>
          <a:off x="4608513" y="1412775"/>
          <a:ext cx="4355975" cy="5280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" name="Прямая соединительная линия 3"/>
          <p:cNvCxnSpPr/>
          <p:nvPr/>
        </p:nvCxnSpPr>
        <p:spPr>
          <a:xfrm>
            <a:off x="4139952" y="2528623"/>
            <a:ext cx="2331262" cy="26861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334546" y="4651585"/>
            <a:ext cx="2880320" cy="31519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" y="5055571"/>
            <a:ext cx="2476421" cy="166841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98" y="4625970"/>
            <a:ext cx="1771513" cy="13507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51" name="Picture 3" descr="C:\Users\o.kudryavceva\Desktop\для слайдов_медицина фото\IMG_370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32" y="5055571"/>
            <a:ext cx="2256396" cy="16574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414931" y="721856"/>
            <a:ext cx="4576714" cy="1123712"/>
          </a:xfrm>
          <a:prstGeom prst="wedgeRoundRectCallout">
            <a:avLst>
              <a:gd name="adj1" fmla="val -60644"/>
              <a:gd name="adj2" fmla="val 6901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отрасли «Здравоохранение» на 2022 год запланированы в сумме 23 399,2 млн. рублей, из них основная часть за счет средств  обязательного медицинского страхования – 17 663,2 млн. рублей, за счет средств республиканского бюджета Чувашской Республики – 5 736,0 млн. рублей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20137"/>
            <a:ext cx="7264599" cy="540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7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средств территориального фонда обязательного медицинского </a:t>
            </a:r>
            <a:r>
              <a:rPr lang="ru-RU" sz="17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страхования</a:t>
            </a:r>
            <a:endParaRPr lang="ru-RU" sz="17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88682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7760" y="701617"/>
            <a:ext cx="2303999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493658" y="701645"/>
            <a:ext cx="4608000" cy="432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447" y="3359374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Выплаты труженикам тыла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447" y="2910712"/>
            <a:ext cx="2304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Выплаты реабилитированным лицам и признанным пострадавшими от политических репрессий 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172496" y="692695"/>
            <a:ext cx="864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  <a:cs typeface="Times New Roman" panose="02020603050405020304" pitchFamily="18" charset="0"/>
              </a:rPr>
              <a:t>Расходы на 2022 год (тыс. руб.)</a:t>
            </a:r>
            <a:endParaRPr lang="ru-RU" sz="900" b="1" dirty="0">
              <a:solidFill>
                <a:sysClr val="windowText" lastClr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07760" y="1193077"/>
            <a:ext cx="8928736" cy="21969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пожилых людей и ветеранов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505757" y="1484784"/>
            <a:ext cx="468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24.11.2004 № 43 «О социальной поддержке тружеников тыла военных лет и ветеранов труда», Закон Чувашской Республики от 31.12.2015 № 90 «О ветеранах труда Чувашской Республики»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 flipH="1">
            <a:off x="2505757" y="335383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тружеников тыла военных лет и ветеранов </a:t>
            </a:r>
            <a:r>
              <a:rPr lang="ru-RU" sz="700" dirty="0" smtClean="0">
                <a:solidFill>
                  <a:schemeClr val="tx1"/>
                </a:solidFill>
              </a:rPr>
              <a:t>труда»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505757" y="2899642"/>
            <a:ext cx="468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24.11.2004 </a:t>
            </a:r>
            <a:r>
              <a:rPr lang="ru-RU" sz="700" dirty="0">
                <a:solidFill>
                  <a:schemeClr val="tx1"/>
                </a:solidFill>
              </a:rPr>
              <a:t>№ 47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социальной поддержке реабилитированных лиц и лиц, признанных пострадавшими от политических </a:t>
            </a:r>
            <a:r>
              <a:rPr lang="ru-RU" sz="700" dirty="0" smtClean="0">
                <a:solidFill>
                  <a:schemeClr val="tx1"/>
                </a:solidFill>
              </a:rPr>
              <a:t>репрессий»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8244408" y="1494780"/>
            <a:ext cx="828000" cy="4155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900" dirty="0" smtClean="0">
                <a:solidFill>
                  <a:schemeClr val="tx1"/>
                </a:solidFill>
              </a:rPr>
              <a:t>2 023 906,0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7272400" y="335383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884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4447" y="1484784"/>
            <a:ext cx="2304000" cy="4376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Обеспечение мер социальной поддержки ветеранов труда</a:t>
            </a:r>
            <a:r>
              <a:rPr lang="ru-RU" sz="900" b="1" dirty="0" smtClean="0">
                <a:solidFill>
                  <a:schemeClr val="tx1"/>
                </a:solidFill>
              </a:rPr>
              <a:t> </a:t>
            </a:r>
            <a:endParaRPr lang="ru-RU" sz="900" b="1" dirty="0">
              <a:solidFill>
                <a:schemeClr val="tx1"/>
              </a:solidFill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72400" y="2899642"/>
            <a:ext cx="900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729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159943" y="4500181"/>
            <a:ext cx="8928735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инвалидов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06554" y="5577973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Дополнительные выплаты инвалидам боевых действий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98391" y="6001141"/>
            <a:ext cx="2304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Денежная компенсация стоимости проезда к месту проведения программного гемодиализа и обратно</a:t>
            </a: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7150" y="4725144"/>
            <a:ext cx="2304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инвалидам на оплату жилого помещения и коммунальных услуг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2488369" y="4725144"/>
            <a:ext cx="468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24.11.1995 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181-ФЗ «О социальной защите инвалидов в Российской Федерации» 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2488369" y="5577973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12.01.2012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4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дополнительной социальной поддержке инвалидов боевых действий", </a:t>
            </a:r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10.05.2012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23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порядке предоставления дополнительной выплаты инвалидам боевых </a:t>
            </a:r>
            <a:r>
              <a:rPr lang="ru-RU" sz="700" dirty="0" smtClean="0">
                <a:solidFill>
                  <a:schemeClr val="tx1"/>
                </a:solidFill>
              </a:rPr>
              <a:t>действий»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484288" y="6001141"/>
            <a:ext cx="468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Постановление </a:t>
            </a:r>
            <a:r>
              <a:rPr lang="ru-RU" sz="700" dirty="0">
                <a:solidFill>
                  <a:schemeClr val="tx1"/>
                </a:solidFill>
              </a:rPr>
              <a:t>Кабинета Министров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11.08.2016 № </a:t>
            </a:r>
            <a:r>
              <a:rPr lang="ru-RU" sz="700" dirty="0">
                <a:solidFill>
                  <a:schemeClr val="tx1"/>
                </a:solidFill>
              </a:rPr>
              <a:t>323 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Порядка предоставления гражданам, проживающим в Чувашской Республике, страдающим хронической почечной недостаточностью, денежной компенсации стоимости проезда к месту проведения процедуры программного гемодиализа и </a:t>
            </a:r>
            <a:r>
              <a:rPr lang="ru-RU" sz="700" dirty="0" smtClean="0">
                <a:solidFill>
                  <a:schemeClr val="tx1"/>
                </a:solidFill>
              </a:rPr>
              <a:t>обратно»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7272400" y="6001141"/>
            <a:ext cx="900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22 чел.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7272400" y="5577973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</a:t>
            </a:r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7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72400" y="4725144"/>
            <a:ext cx="900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en-US" sz="1000" dirty="0" smtClean="0">
                <a:solidFill>
                  <a:schemeClr val="tx1"/>
                </a:solidFill>
              </a:rPr>
              <a:t>10</a:t>
            </a:r>
            <a:r>
              <a:rPr lang="ru-RU" sz="1000" dirty="0" smtClean="0">
                <a:solidFill>
                  <a:schemeClr val="tx1"/>
                </a:solidFill>
              </a:rPr>
              <a:t>3 880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4447" y="3705781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расходов  на уплату взноса на капитальный ремонт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2505757" y="3705781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</a:t>
            </a:r>
            <a:r>
              <a:rPr lang="ru-RU" sz="700" dirty="0">
                <a:solidFill>
                  <a:schemeClr val="tx1"/>
                </a:solidFill>
              </a:rPr>
              <a:t>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08.04.2016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14 «О социальной поддержке отдельных категорий граждан по уплате взноса на капитальный ремонт общего имущества в многоквартирном доме»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72400" y="3705781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10 440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164288" y="692695"/>
            <a:ext cx="972000" cy="432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7272400" y="1484784"/>
            <a:ext cx="900000" cy="41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132 187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244408" y="3705781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1</a:t>
            </a:r>
            <a:r>
              <a:rPr lang="ru-RU" sz="1000" dirty="0" smtClean="0">
                <a:solidFill>
                  <a:schemeClr val="tx1"/>
                </a:solidFill>
              </a:rPr>
              <a:t>5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495,7</a:t>
            </a: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8244408" y="3356337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12 614,4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8244408" y="2904639"/>
            <a:ext cx="828000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26 052,2 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8244408" y="4725144"/>
            <a:ext cx="828000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7</a:t>
            </a:r>
            <a:r>
              <a:rPr lang="ru-RU" sz="1000" dirty="0" smtClean="0">
                <a:solidFill>
                  <a:schemeClr val="tx1"/>
                </a:solidFill>
              </a:rPr>
              <a:t>04 110,6</a:t>
            </a: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8244408" y="5577973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1 129,3</a:t>
            </a: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244408" y="6001141"/>
            <a:ext cx="828000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14 560,0</a:t>
            </a: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98390" y="5232436"/>
            <a:ext cx="2304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инвалидов</a:t>
            </a: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88369" y="5232436"/>
            <a:ext cx="468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24.11.1995 № 181-ФЗ «О социальной защите инвалидов в Российской Федерации»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272400" y="5232436"/>
            <a:ext cx="900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39</a:t>
            </a:r>
            <a:r>
              <a:rPr lang="ru-RU" sz="1000" dirty="0" smtClean="0">
                <a:solidFill>
                  <a:schemeClr val="tx1"/>
                </a:solidFill>
              </a:rPr>
              <a:t>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244408" y="5232436"/>
            <a:ext cx="828000" cy="25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29 240,1</a:t>
            </a: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104447" y="197085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ветеранов боевых действий</a:t>
            </a: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2505757" y="197085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Федеральный закон от 12.01.1995  № 5-ФЗ «О ветеранах»</a:t>
            </a: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272400" y="197085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41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244408" y="1970856"/>
            <a:ext cx="828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30 771,7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4447" y="2348880"/>
            <a:ext cx="2304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>
                <a:solidFill>
                  <a:schemeClr val="tx1"/>
                </a:solidFill>
              </a:rPr>
              <a:t>Обеспечение жильем </a:t>
            </a:r>
            <a:r>
              <a:rPr lang="ru-RU" sz="900" dirty="0" smtClean="0">
                <a:solidFill>
                  <a:schemeClr val="tx1"/>
                </a:solidFill>
              </a:rPr>
              <a:t>граждан, </a:t>
            </a:r>
            <a:r>
              <a:rPr lang="ru-RU" sz="900" dirty="0" smtClean="0"/>
              <a:t>уволенных </a:t>
            </a:r>
            <a:r>
              <a:rPr lang="ru-RU" sz="900" dirty="0"/>
              <a:t>с военной службы (службы), и приравненных к ним лиц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505757" y="2348880"/>
            <a:ext cx="468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30.11.2006 </a:t>
            </a:r>
            <a:r>
              <a:rPr lang="ru-RU" sz="700" dirty="0">
                <a:solidFill>
                  <a:schemeClr val="tx1"/>
                </a:solidFill>
              </a:rPr>
              <a:t>№ </a:t>
            </a:r>
            <a:r>
              <a:rPr lang="ru-RU" sz="700" dirty="0" smtClean="0">
                <a:solidFill>
                  <a:schemeClr val="tx1"/>
                </a:solidFill>
              </a:rPr>
              <a:t>55 «</a:t>
            </a:r>
            <a:r>
              <a:rPr lang="ru-RU" sz="700" dirty="0"/>
              <a:t>О наделении органов местного самоуправления в Чувашской Республике отдельными государственными полномочиями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7272400" y="2348880"/>
            <a:ext cx="900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2 </a:t>
            </a:r>
            <a:r>
              <a:rPr lang="ru-RU" sz="1000" dirty="0" smtClean="0">
                <a:solidFill>
                  <a:schemeClr val="tx1"/>
                </a:solidFill>
              </a:rPr>
              <a:t>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8244408" y="2348880"/>
            <a:ext cx="828000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2 139,5 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04447" y="4077072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900" dirty="0" smtClean="0">
                <a:solidFill>
                  <a:schemeClr val="tx1"/>
                </a:solidFill>
              </a:rPr>
              <a:t>Компенсация </a:t>
            </a:r>
            <a:r>
              <a:rPr lang="ru-RU" sz="900" dirty="0">
                <a:solidFill>
                  <a:schemeClr val="tx1"/>
                </a:solidFill>
              </a:rPr>
              <a:t>расходов на оплату </a:t>
            </a:r>
            <a:r>
              <a:rPr lang="ru-RU" sz="900" dirty="0" smtClean="0">
                <a:solidFill>
                  <a:schemeClr val="tx1"/>
                </a:solidFill>
              </a:rPr>
              <a:t>коммунальных </a:t>
            </a:r>
            <a:r>
              <a:rPr lang="ru-RU" sz="900" dirty="0">
                <a:solidFill>
                  <a:schemeClr val="tx1"/>
                </a:solidFill>
              </a:rPr>
              <a:t>услуг </a:t>
            </a:r>
            <a:r>
              <a:rPr lang="ru-RU" sz="900" dirty="0" smtClean="0">
                <a:solidFill>
                  <a:schemeClr val="tx1"/>
                </a:solidFill>
              </a:rPr>
              <a:t> </a:t>
            </a:r>
            <a:r>
              <a:rPr lang="ru-RU" sz="900" dirty="0">
                <a:solidFill>
                  <a:schemeClr val="tx1"/>
                </a:solidFill>
              </a:rPr>
              <a:t>"</a:t>
            </a:r>
            <a:r>
              <a:rPr lang="ru-RU" sz="900" dirty="0" smtClean="0">
                <a:solidFill>
                  <a:schemeClr val="tx1"/>
                </a:solidFill>
              </a:rPr>
              <a:t>детям </a:t>
            </a:r>
            <a:r>
              <a:rPr lang="ru-RU" sz="900" dirty="0">
                <a:solidFill>
                  <a:schemeClr val="tx1"/>
                </a:solidFill>
              </a:rPr>
              <a:t>войны"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505757" y="4077072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>
                <a:solidFill>
                  <a:schemeClr val="tx1"/>
                </a:solidFill>
              </a:rPr>
              <a:t>Закон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16.04.2020 № 23  «О </a:t>
            </a:r>
            <a:r>
              <a:rPr lang="ru-RU" sz="700" dirty="0">
                <a:solidFill>
                  <a:schemeClr val="tx1"/>
                </a:solidFill>
              </a:rPr>
              <a:t>детях </a:t>
            </a:r>
            <a:r>
              <a:rPr lang="ru-RU" sz="700" dirty="0" smtClean="0">
                <a:solidFill>
                  <a:schemeClr val="tx1"/>
                </a:solidFill>
              </a:rPr>
              <a:t>войны»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272400" y="4077072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7 470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244408" y="4077072"/>
            <a:ext cx="828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9 702,3</a:t>
            </a:r>
          </a:p>
        </p:txBody>
      </p:sp>
    </p:spTree>
    <p:extLst>
      <p:ext uri="{BB962C8B-B14F-4D97-AF65-F5344CB8AC3E}">
        <p14:creationId xmlns:p14="http://schemas.microsoft.com/office/powerpoint/2010/main" val="330039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07504" y="421200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Помощь малоимущим гражданам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07504" y="483319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>
                <a:solidFill>
                  <a:schemeClr val="tx1"/>
                </a:solidFill>
              </a:rPr>
              <a:t>Социальные выплаты </a:t>
            </a:r>
            <a:r>
              <a:rPr lang="ru-RU" sz="800" dirty="0" smtClean="0">
                <a:solidFill>
                  <a:schemeClr val="tx1"/>
                </a:solidFill>
              </a:rPr>
              <a:t>                     безработным гражданам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2477657" y="483319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Федеральный закон от </a:t>
            </a:r>
            <a:r>
              <a:rPr lang="ru-RU" sz="700" dirty="0"/>
              <a:t>19.04.1991 </a:t>
            </a:r>
            <a:r>
              <a:rPr lang="ru-RU" sz="700" dirty="0" smtClean="0"/>
              <a:t>№ 1032-1 «О </a:t>
            </a:r>
            <a:r>
              <a:rPr lang="ru-RU" sz="700" dirty="0"/>
              <a:t>занятости населения в Российской </a:t>
            </a:r>
            <a:r>
              <a:rPr lang="ru-RU" sz="700" dirty="0" smtClean="0"/>
              <a:t>Федерации» </a:t>
            </a:r>
            <a:endParaRPr lang="ru-RU" sz="700" dirty="0"/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07504" y="519323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Пособия учащимся, нуждающимся в приобретении проездных билетов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2477657" y="519323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Закон Чувашской Республики от 30.07.2013 № 50 «Об образовании в Чувашской Республике»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200392" y="483319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1 856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200392" y="519323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628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07504" y="4452916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Субсидии на оплату жилого помещения и коммунальных услуг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2477657" y="4452916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Статья 159 Жилищного Кодекса Российской Федерации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>
          <a:xfrm>
            <a:off x="7200392" y="4452916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18 737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07504" y="5589240"/>
            <a:ext cx="8928992" cy="183511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молодых семей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6237312"/>
            <a:ext cx="2304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Возмещение части затрат на уплату процентов по ипотечным кредитам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77657" y="6237312"/>
            <a:ext cx="468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/>
              <a:t>Постановления </a:t>
            </a:r>
            <a:r>
              <a:rPr lang="ru-RU" sz="700" dirty="0"/>
              <a:t>Кабинета Министров Чувашской Республики от 24.07.2002 № </a:t>
            </a:r>
            <a:r>
              <a:rPr lang="ru-RU" sz="700" dirty="0" smtClean="0"/>
              <a:t>202, от </a:t>
            </a:r>
            <a:r>
              <a:rPr lang="ru-RU" sz="700" dirty="0"/>
              <a:t>24.10.2011 </a:t>
            </a:r>
            <a:r>
              <a:rPr lang="ru-RU" sz="700" dirty="0" smtClean="0"/>
              <a:t>№ </a:t>
            </a:r>
            <a:r>
              <a:rPr lang="ru-RU" sz="700" dirty="0"/>
              <a:t>446 </a:t>
            </a:r>
            <a:r>
              <a:rPr lang="ru-RU" sz="700" dirty="0" smtClean="0"/>
              <a:t>«Об </a:t>
            </a:r>
            <a:r>
              <a:rPr lang="ru-RU" sz="700" dirty="0"/>
              <a:t>утверждении Порядка возмещения части затрат на уплату процентов по ипотечным кредитам (займам</a:t>
            </a:r>
            <a:r>
              <a:rPr lang="ru-RU" sz="700" dirty="0" smtClean="0"/>
              <a:t>)…»</a:t>
            </a:r>
            <a:endParaRPr lang="ru-RU" sz="7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00392" y="6237312"/>
            <a:ext cx="900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3 560 </a:t>
            </a:r>
            <a:r>
              <a:rPr lang="ru-RU" sz="1000" dirty="0">
                <a:solidFill>
                  <a:schemeClr val="tx1"/>
                </a:solidFill>
              </a:rPr>
              <a:t>чел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828623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Обеспечение </a:t>
            </a:r>
            <a:r>
              <a:rPr lang="ru-RU" sz="800" dirty="0">
                <a:solidFill>
                  <a:schemeClr val="tx1"/>
                </a:solidFill>
              </a:rPr>
              <a:t>жильем молодых семей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77657" y="5828623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Постановление Кабинета Министров </a:t>
            </a:r>
            <a:r>
              <a:rPr lang="ru-RU" sz="700" dirty="0" smtClean="0">
                <a:solidFill>
                  <a:schemeClr val="tx1"/>
                </a:solidFill>
              </a:rPr>
              <a:t>Чувашской Республики </a:t>
            </a:r>
            <a:r>
              <a:rPr lang="ru-RU" sz="700" dirty="0">
                <a:solidFill>
                  <a:schemeClr val="tx1"/>
                </a:solidFill>
              </a:rPr>
              <a:t>от 20.12.2010 </a:t>
            </a:r>
            <a:r>
              <a:rPr lang="ru-RU" sz="700" dirty="0" smtClean="0">
                <a:solidFill>
                  <a:schemeClr val="tx1"/>
                </a:solidFill>
              </a:rPr>
              <a:t>№ </a:t>
            </a:r>
            <a:r>
              <a:rPr lang="ru-RU" sz="700" dirty="0">
                <a:solidFill>
                  <a:schemeClr val="tx1"/>
                </a:solidFill>
              </a:rPr>
              <a:t>448 </a:t>
            </a:r>
            <a:r>
              <a:rPr lang="ru-RU" sz="700" dirty="0" smtClean="0">
                <a:solidFill>
                  <a:schemeClr val="tx1"/>
                </a:solidFill>
              </a:rPr>
              <a:t>«Об </a:t>
            </a:r>
            <a:r>
              <a:rPr lang="ru-RU" sz="700" dirty="0">
                <a:solidFill>
                  <a:schemeClr val="tx1"/>
                </a:solidFill>
              </a:rPr>
              <a:t>утверждении Правил предоставления средств из республиканского бюджета Чувашской Республики на предоставление социальных выплат молодым семьям на приобретение </a:t>
            </a:r>
            <a:r>
              <a:rPr lang="ru-RU" sz="700" dirty="0" smtClean="0">
                <a:solidFill>
                  <a:schemeClr val="tx1"/>
                </a:solidFill>
              </a:rPr>
              <a:t>жилья»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7200392" y="5828623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472 сем.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8172400" y="2060848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525 922,6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107504" y="2060848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Выплата ежемесячного пособия на ребенка  </a:t>
            </a:r>
            <a:endParaRPr lang="ru-RU" sz="800" dirty="0">
              <a:solidFill>
                <a:schemeClr val="tx1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07504" y="1079367"/>
            <a:ext cx="8928992" cy="215437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</a:rPr>
              <a:t>Поддержка материнства и детства </a:t>
            </a:r>
            <a:endParaRPr lang="ru-RU" sz="1000" b="1" dirty="0">
              <a:solidFill>
                <a:schemeClr val="tx1"/>
              </a:solidFill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7504" y="170084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800" dirty="0" smtClean="0">
              <a:solidFill>
                <a:schemeClr val="tx1"/>
              </a:solidFill>
            </a:endParaRPr>
          </a:p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в связи с рождением (усыновлением) первого ребенка </a:t>
            </a:r>
          </a:p>
          <a:p>
            <a:pPr algn="just"/>
            <a:endParaRPr lang="ru-RU" sz="800" dirty="0" smtClean="0">
              <a:solidFill>
                <a:schemeClr val="tx1"/>
              </a:solidFill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477655" y="170084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700" dirty="0" smtClean="0">
                <a:solidFill>
                  <a:schemeClr val="tx1"/>
                </a:solidFill>
              </a:rPr>
              <a:t>Федеральный закон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800" dirty="0" smtClean="0"/>
              <a:t>28.12.2017 № 418-ФЗ «О </a:t>
            </a:r>
            <a:r>
              <a:rPr lang="ru-RU" sz="800" dirty="0" err="1" smtClean="0"/>
              <a:t>ежемес</a:t>
            </a:r>
            <a:r>
              <a:rPr lang="ru-RU" sz="800" dirty="0" smtClean="0"/>
              <a:t>. </a:t>
            </a:r>
            <a:r>
              <a:rPr lang="ru-RU" sz="800" dirty="0"/>
              <a:t>выплатах семьям, имеющим </a:t>
            </a:r>
            <a:r>
              <a:rPr lang="ru-RU" sz="800" dirty="0" smtClean="0"/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07504" y="2420888"/>
            <a:ext cx="2304000" cy="576000"/>
          </a:xfrm>
          <a:prstGeom prst="roundRect">
            <a:avLst>
              <a:gd name="adj" fmla="val 1960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Ежемесячная денежная выплата, назначаемая </a:t>
            </a:r>
            <a:r>
              <a:rPr lang="ru-RU" sz="800" dirty="0" smtClean="0">
                <a:solidFill>
                  <a:schemeClr val="tx1"/>
                </a:solidFill>
              </a:rPr>
              <a:t>при рождении </a:t>
            </a:r>
            <a:r>
              <a:rPr lang="ru-RU" sz="800" dirty="0">
                <a:solidFill>
                  <a:schemeClr val="tx1"/>
                </a:solidFill>
              </a:rPr>
              <a:t>(</a:t>
            </a:r>
            <a:r>
              <a:rPr lang="ru-RU" sz="800" dirty="0" smtClean="0">
                <a:solidFill>
                  <a:schemeClr val="tx1"/>
                </a:solidFill>
              </a:rPr>
              <a:t>усыновлении) </a:t>
            </a:r>
            <a:r>
              <a:rPr lang="ru-RU" sz="800" dirty="0">
                <a:solidFill>
                  <a:schemeClr val="tx1"/>
                </a:solidFill>
              </a:rPr>
              <a:t>третьего </a:t>
            </a:r>
            <a:r>
              <a:rPr lang="ru-RU" sz="800" dirty="0" smtClean="0">
                <a:solidFill>
                  <a:schemeClr val="tx1"/>
                </a:solidFill>
              </a:rPr>
              <a:t>или </a:t>
            </a:r>
            <a:r>
              <a:rPr lang="ru-RU" sz="800" dirty="0">
                <a:solidFill>
                  <a:schemeClr val="tx1"/>
                </a:solidFill>
              </a:rPr>
              <a:t>последующих детей до достижения ребенком возраста </a:t>
            </a:r>
            <a:r>
              <a:rPr lang="ru-RU" sz="800" dirty="0" smtClean="0">
                <a:solidFill>
                  <a:schemeClr val="tx1"/>
                </a:solidFill>
              </a:rPr>
              <a:t>3 </a:t>
            </a:r>
            <a:r>
              <a:rPr lang="ru-RU" sz="800" dirty="0">
                <a:solidFill>
                  <a:schemeClr val="tx1"/>
                </a:solidFill>
              </a:rPr>
              <a:t>лет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477655" y="2400655"/>
            <a:ext cx="4680000" cy="6480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</a:t>
            </a:r>
            <a:r>
              <a:rPr lang="ru-RU" sz="700" dirty="0">
                <a:solidFill>
                  <a:schemeClr val="tx1"/>
                </a:solidFill>
              </a:rPr>
              <a:t>Президента Российской Федерации от </a:t>
            </a:r>
            <a:r>
              <a:rPr lang="ru-RU" sz="700" dirty="0" smtClean="0">
                <a:solidFill>
                  <a:schemeClr val="tx1"/>
                </a:solidFill>
              </a:rPr>
              <a:t>07.05.2012</a:t>
            </a:r>
            <a:r>
              <a:rPr lang="ru-RU" sz="700" dirty="0">
                <a:solidFill>
                  <a:schemeClr val="tx1"/>
                </a:solidFill>
              </a:rPr>
              <a:t> </a:t>
            </a:r>
            <a:r>
              <a:rPr lang="ru-RU" sz="700" dirty="0" smtClean="0">
                <a:solidFill>
                  <a:schemeClr val="tx1"/>
                </a:solidFill>
              </a:rPr>
              <a:t>№</a:t>
            </a:r>
            <a:r>
              <a:rPr lang="ru-RU" sz="700" dirty="0">
                <a:solidFill>
                  <a:schemeClr val="tx1"/>
                </a:solidFill>
              </a:rPr>
              <a:t> 606 </a:t>
            </a:r>
            <a:r>
              <a:rPr lang="ru-RU" sz="700" dirty="0" smtClean="0">
                <a:solidFill>
                  <a:schemeClr val="tx1"/>
                </a:solidFill>
              </a:rPr>
              <a:t>«О</a:t>
            </a:r>
            <a:r>
              <a:rPr lang="ru-RU" sz="700" dirty="0">
                <a:solidFill>
                  <a:schemeClr val="tx1"/>
                </a:solidFill>
              </a:rPr>
              <a:t> мерах по реализации демографической политики </a:t>
            </a:r>
            <a:r>
              <a:rPr lang="ru-RU" sz="700" dirty="0" smtClean="0">
                <a:solidFill>
                  <a:schemeClr val="tx1"/>
                </a:solidFill>
              </a:rPr>
              <a:t>РФ», Указ </a:t>
            </a:r>
            <a:r>
              <a:rPr lang="ru-RU" sz="700" dirty="0">
                <a:solidFill>
                  <a:schemeClr val="tx1"/>
                </a:solidFill>
              </a:rPr>
              <a:t>Главы Чувашской Республики от </a:t>
            </a:r>
            <a:r>
              <a:rPr lang="ru-RU" sz="700" dirty="0" smtClean="0">
                <a:solidFill>
                  <a:schemeClr val="tx1"/>
                </a:solidFill>
              </a:rPr>
              <a:t>29.11.2017 № </a:t>
            </a:r>
            <a:r>
              <a:rPr lang="ru-RU" sz="700" dirty="0">
                <a:solidFill>
                  <a:schemeClr val="tx1"/>
                </a:solidFill>
              </a:rPr>
              <a:t>1</a:t>
            </a:r>
            <a:r>
              <a:rPr lang="ru-RU" sz="700" dirty="0" smtClean="0">
                <a:solidFill>
                  <a:schemeClr val="tx1"/>
                </a:solidFill>
              </a:rPr>
              <a:t>23 «О </a:t>
            </a:r>
            <a:r>
              <a:rPr lang="ru-RU" sz="700" dirty="0">
                <a:solidFill>
                  <a:schemeClr val="tx1"/>
                </a:solidFill>
              </a:rPr>
              <a:t>ежемесячной денежной выплате семьям в случае </a:t>
            </a:r>
            <a:r>
              <a:rPr lang="ru-RU" sz="700" dirty="0" smtClean="0">
                <a:solidFill>
                  <a:schemeClr val="tx1"/>
                </a:solidFill>
              </a:rPr>
              <a:t>рождения (усыновления) </a:t>
            </a:r>
            <a:r>
              <a:rPr lang="ru-RU" sz="700" dirty="0">
                <a:solidFill>
                  <a:schemeClr val="tx1"/>
                </a:solidFill>
              </a:rPr>
              <a:t>третьего ребенка или последующих </a:t>
            </a:r>
            <a:r>
              <a:rPr lang="ru-RU" sz="700" dirty="0" smtClean="0">
                <a:solidFill>
                  <a:schemeClr val="tx1"/>
                </a:solidFill>
              </a:rPr>
              <a:t>детей», постановление Кабинета Министров Чувашской Республики от 07.12.2017 №  482 «Об утверждении Порядка и условий назначения и предоставления ежемесячной денежной выплаты семьям в случае рождения (усыновления) после 31 декабря 2016 г. третьего ребенка или последующих 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477655" y="2060848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700" dirty="0">
                <a:solidFill>
                  <a:prstClr val="black"/>
                </a:solidFill>
              </a:rPr>
              <a:t>Федеральный закон от 19.05.1995 № 81-ФЗ «О государственных пособиях гражданам, имеющим детей», Закон Чувашской Республики от 24.11.2004 № 46 «О гос. пособиях гражданам, имеющим детей»</a:t>
            </a: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8172400" y="2420888"/>
            <a:ext cx="936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984 636,0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107504" y="306896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800" dirty="0" smtClean="0">
                <a:solidFill>
                  <a:schemeClr val="tx1"/>
                </a:solidFill>
              </a:rPr>
              <a:t>Выплаты </a:t>
            </a:r>
            <a:r>
              <a:rPr lang="ru-RU" sz="800" dirty="0">
                <a:solidFill>
                  <a:schemeClr val="tx1"/>
                </a:solidFill>
              </a:rPr>
              <a:t> республиканского материнского (семейного) капитала</a:t>
            </a:r>
          </a:p>
        </p:txBody>
      </p:sp>
      <p:sp>
        <p:nvSpPr>
          <p:cNvPr id="58" name="Скругленный прямоугольник 57"/>
          <p:cNvSpPr/>
          <p:nvPr/>
        </p:nvSpPr>
        <p:spPr>
          <a:xfrm flipH="1">
            <a:off x="2477655" y="306896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21 февраля 2012 г. № 1 </a:t>
            </a:r>
            <a:r>
              <a:rPr lang="ru-RU" sz="700" dirty="0" smtClean="0">
                <a:solidFill>
                  <a:schemeClr val="tx1"/>
                </a:solidFill>
              </a:rPr>
              <a:t>«О </a:t>
            </a:r>
            <a:r>
              <a:rPr lang="ru-RU" sz="700" dirty="0">
                <a:solidFill>
                  <a:schemeClr val="tx1"/>
                </a:solidFill>
              </a:rPr>
              <a:t>дополнительных мерах государственной поддержки семей, имеющих </a:t>
            </a:r>
            <a:r>
              <a:rPr lang="ru-RU" sz="700" dirty="0" smtClean="0">
                <a:solidFill>
                  <a:schemeClr val="tx1"/>
                </a:solidFill>
              </a:rPr>
              <a:t>детей»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8172400" y="306896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170 086,8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172400" y="170084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1 129 204,9</a:t>
            </a:r>
            <a:endParaRPr lang="ru-RU" sz="1000" dirty="0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200392" y="170084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9 154 чел.</a:t>
            </a:r>
          </a:p>
          <a:p>
            <a:endParaRPr lang="ru-RU" sz="1000" i="1" dirty="0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200392" y="2060848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64 648 чел.</a:t>
            </a:r>
            <a:endParaRPr lang="ru-RU" sz="1000" i="1" dirty="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200392" y="2420888"/>
            <a:ext cx="900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8 100 чел.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200392" y="306896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1 134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172400" y="4452916"/>
            <a:ext cx="936000" cy="30727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2</a:t>
            </a:r>
            <a:r>
              <a:rPr lang="ru-RU" sz="1000" dirty="0" smtClean="0">
                <a:solidFill>
                  <a:schemeClr val="tx1"/>
                </a:solidFill>
              </a:rPr>
              <a:t>92</a:t>
            </a:r>
            <a:r>
              <a:rPr lang="en-US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679,7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172400" y="4824830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222 937,8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172400" y="5193232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smtClean="0">
                <a:solidFill>
                  <a:schemeClr val="tx1"/>
                </a:solidFill>
              </a:rPr>
              <a:t>5 494,9 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172400" y="5828623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348 342,5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5" name="Скругленный прямоугольник 84"/>
          <p:cNvSpPr/>
          <p:nvPr/>
        </p:nvSpPr>
        <p:spPr>
          <a:xfrm>
            <a:off x="8172400" y="6237312"/>
            <a:ext cx="936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59 000,0</a:t>
            </a:r>
          </a:p>
        </p:txBody>
      </p:sp>
      <p:sp>
        <p:nvSpPr>
          <p:cNvPr id="87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2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отдельных категорий граждан</a:t>
            </a:r>
            <a:endParaRPr lang="ru-RU" sz="22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8" name="Прямая соединительная линия 8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07504" y="656736"/>
            <a:ext cx="2304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Вид расходов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1" name="Скругленный прямоугольник 90"/>
          <p:cNvSpPr/>
          <p:nvPr/>
        </p:nvSpPr>
        <p:spPr>
          <a:xfrm>
            <a:off x="2483614" y="656736"/>
            <a:ext cx="4608000" cy="396000"/>
          </a:xfrm>
          <a:prstGeom prst="roundRect">
            <a:avLst>
              <a:gd name="adj" fmla="val 10000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sysClr val="windowText" lastClr="000000"/>
                </a:solidFill>
              </a:rPr>
              <a:t>Правовое основание </a:t>
            </a:r>
            <a:endParaRPr lang="ru-RU" sz="1200" b="1" dirty="0">
              <a:solidFill>
                <a:sysClr val="windowText" lastClr="000000"/>
              </a:solidFill>
            </a:endParaRPr>
          </a:p>
        </p:txBody>
      </p:sp>
      <p:sp>
        <p:nvSpPr>
          <p:cNvPr id="92" name="Скругленный прямоугольник 91"/>
          <p:cNvSpPr/>
          <p:nvPr/>
        </p:nvSpPr>
        <p:spPr>
          <a:xfrm>
            <a:off x="8136496" y="656736"/>
            <a:ext cx="900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Расходы                на 2022 год (тыс. руб.)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>
          <a:xfrm>
            <a:off x="7164288" y="656736"/>
            <a:ext cx="936000" cy="396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ysClr val="windowText" lastClr="000000"/>
                </a:solidFill>
              </a:rPr>
              <a:t>Численность получателей </a:t>
            </a:r>
            <a:endParaRPr lang="ru-RU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07504" y="1340800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 smtClean="0">
                <a:solidFill>
                  <a:schemeClr val="tx1"/>
                </a:solidFill>
              </a:rPr>
              <a:t>Ежемесячная выплата на детей в возрасте от 3 до 7 лет включительно 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2477655" y="1340800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Указ Президента Российской Федерации </a:t>
            </a:r>
            <a:r>
              <a:rPr lang="ru-RU" sz="700" dirty="0">
                <a:solidFill>
                  <a:schemeClr val="tx1"/>
                </a:solidFill>
              </a:rPr>
              <a:t>от </a:t>
            </a:r>
            <a:r>
              <a:rPr lang="ru-RU" sz="700" dirty="0" smtClean="0">
                <a:solidFill>
                  <a:schemeClr val="tx1"/>
                </a:solidFill>
              </a:rPr>
              <a:t>20.03.2020 № 199 «</a:t>
            </a:r>
            <a:r>
              <a:rPr lang="ru-RU" sz="800" dirty="0"/>
              <a:t>О дополнительных мерах государственной поддержки семей, имеющих </a:t>
            </a:r>
            <a:r>
              <a:rPr lang="ru-RU" sz="800" dirty="0" smtClean="0"/>
              <a:t>детей</a:t>
            </a:r>
            <a:r>
              <a:rPr lang="ru-RU" sz="700" dirty="0" smtClean="0">
                <a:solidFill>
                  <a:schemeClr val="tx1"/>
                </a:solidFill>
              </a:rPr>
              <a:t>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7200392" y="1340799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00" dirty="0" smtClean="0">
              <a:solidFill>
                <a:schemeClr val="tx1"/>
              </a:solidFill>
            </a:endParaRPr>
          </a:p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37 630 </a:t>
            </a:r>
            <a:r>
              <a:rPr lang="ru-RU" sz="900" dirty="0" smtClean="0">
                <a:solidFill>
                  <a:schemeClr val="tx1"/>
                </a:solidFill>
              </a:rPr>
              <a:t>чел.</a:t>
            </a:r>
          </a:p>
          <a:p>
            <a:endParaRPr lang="ru-RU" sz="1000" i="1" dirty="0"/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172400" y="1340799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 3 709 069,7</a:t>
            </a:r>
            <a:endParaRPr lang="ru-RU" sz="1000" i="1" dirty="0"/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107504" y="3435659"/>
            <a:ext cx="2304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жильем детей-сирот и детей, оставшихся без попечения родителей</a:t>
            </a: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477655" y="3435659"/>
            <a:ext cx="468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 smtClean="0">
                <a:solidFill>
                  <a:schemeClr val="tx1"/>
                </a:solidFill>
              </a:rPr>
              <a:t>Федеральный закон от 21.12.1996 № 159-ФЗ «О дополнительных гарантиях по социальной </a:t>
            </a:r>
            <a:r>
              <a:rPr lang="ru-RU" sz="700" dirty="0">
                <a:solidFill>
                  <a:schemeClr val="tx1"/>
                </a:solidFill>
              </a:rPr>
              <a:t>поддержке детей-сирот и детей, оставшихся без попечения </a:t>
            </a:r>
            <a:r>
              <a:rPr lang="ru-RU" sz="700" dirty="0" smtClean="0">
                <a:solidFill>
                  <a:schemeClr val="tx1"/>
                </a:solidFill>
              </a:rPr>
              <a:t>родителей»</a:t>
            </a:r>
            <a:endParaRPr lang="ru-RU" sz="700" dirty="0">
              <a:solidFill>
                <a:schemeClr val="tx1"/>
              </a:solidFill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7200392" y="3429000"/>
            <a:ext cx="900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196 чел.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172400" y="3435660"/>
            <a:ext cx="936000" cy="28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324 497,1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07504" y="3789079"/>
            <a:ext cx="2304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800" dirty="0">
                <a:solidFill>
                  <a:schemeClr val="tx1"/>
                </a:solidFill>
              </a:rPr>
              <a:t>Обеспечение жилыми помещениями многодетных семей, имеющих пять и более несовершеннолетних детей </a:t>
            </a: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2477655" y="3789079"/>
            <a:ext cx="468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</a:rPr>
              <a:t>Закон Чувашской Республики от 17.10.2005 № 42 «О регулировании жилищных отношений»</a:t>
            </a:r>
          </a:p>
        </p:txBody>
      </p:sp>
      <p:sp>
        <p:nvSpPr>
          <p:cNvPr id="86" name="Скругленный прямоугольник 85"/>
          <p:cNvSpPr/>
          <p:nvPr/>
        </p:nvSpPr>
        <p:spPr>
          <a:xfrm>
            <a:off x="7200392" y="3782420"/>
            <a:ext cx="900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26 сем.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8172400" y="3789080"/>
            <a:ext cx="936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</a:rPr>
              <a:t>120 000,0</a:t>
            </a:r>
            <a:endParaRPr lang="ru-RU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19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2692284"/>
              </p:ext>
            </p:extLst>
          </p:nvPr>
        </p:nvGraphicFramePr>
        <p:xfrm>
          <a:off x="140015" y="2132855"/>
          <a:ext cx="5331881" cy="42402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69469"/>
                <a:gridCol w="720080"/>
                <a:gridCol w="864096"/>
                <a:gridCol w="1512168"/>
                <a:gridCol w="866068"/>
              </a:tblGrid>
              <a:tr h="360041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8803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4807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местных бюджетов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0117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519,9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488,7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525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365,8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343,9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395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775,3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728,8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9,3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28803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268,6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249,7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15,7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3,2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3,5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4,0</a:t>
                      </a:r>
                      <a:endParaRPr lang="ru-RU" sz="120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5678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за 2019-2024 годы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1937,1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1811,1</a:t>
                      </a:r>
                      <a:endParaRPr lang="ru-RU" sz="12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32,7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Бюджет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srgbClr val="4E67C8"/>
                </a:solidFill>
              </a:rPr>
              <a:t>для граждан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312899" y="548680"/>
            <a:ext cx="8712968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endParaRPr lang="ru-RU" sz="1050" u="sng" dirty="0" smtClean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18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Туристский кластер «Чувашия </a:t>
            </a:r>
            <a:r>
              <a:rPr lang="ru-RU" sz="18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 сердце Волги»</a:t>
            </a:r>
          </a:p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9512" y="1196752"/>
            <a:ext cx="5256584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проекта – 2019 - 2025 годы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объектов инвестиционного проекта – 32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3601" y="3429000"/>
            <a:ext cx="33382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проект «Туристский кластер «Чувашия – сердце Волги» включает в себя два субкластера «Чебоксары – центр речного круизного туризма» и «Чувашия – центр оздоровительного туризма».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Ядром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субкластера «Чебоксары – центр речного круизного туризма» станут Речной порт, территория Чебоксарского залива и Московская набережная.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Субкластер «Чувашия – центр оздоровительного туризма» включает в себя развитие инфраструктуры лечебно-оздоровительного и реабилитационного отдыха. </a:t>
            </a:r>
          </a:p>
        </p:txBody>
      </p:sp>
      <p:pic>
        <p:nvPicPr>
          <p:cNvPr id="1026" name="Picture 2" descr="T:\Госдолг\Ольга\chuvashiya_-_serdce_volgi_prezentaciya_poslednyaya_(8)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896" y="1196752"/>
            <a:ext cx="3553971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37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575442"/>
              </p:ext>
            </p:extLst>
          </p:nvPr>
        </p:nvGraphicFramePr>
        <p:xfrm>
          <a:off x="176731" y="3005658"/>
          <a:ext cx="5247934" cy="338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050840"/>
                <a:gridCol w="907435"/>
                <a:gridCol w="1096553"/>
                <a:gridCol w="1411856"/>
                <a:gridCol w="781250"/>
              </a:tblGrid>
              <a:tr h="42403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/>
                </a:tc>
              </a:tr>
              <a:tr h="2665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</a:tr>
              <a:tr h="750446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4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 (факт)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</a:t>
                      </a:r>
                      <a:r>
                        <a:rPr lang="en-US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3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514,5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6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1 148,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1 031,8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93,</a:t>
                      </a:r>
                      <a:r>
                        <a:rPr kumimoji="0" lang="en-US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663528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50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школы поз. 37 в </a:t>
            </a:r>
            <a:r>
              <a:rPr lang="ru-RU" sz="1500" u="sng" dirty="0" err="1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мкр</a:t>
            </a: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3 района "Садовый" </a:t>
            </a:r>
          </a:p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50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Чебоксары Чувашской Республики</a:t>
            </a:r>
          </a:p>
          <a:p>
            <a:pPr marL="0" indent="0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endParaRPr lang="ru-RU" sz="1400" u="sng" dirty="0">
              <a:solidFill>
                <a:srgbClr val="4E67C8">
                  <a:lumMod val="50000"/>
                </a:srgb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9108" y="3244838"/>
            <a:ext cx="359916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3-4 этажное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здание, состоящее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блоков старших и младших классов, административно-хозяйственного блока и блока физкультурно-спортивных занятий.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Помимо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учебных кабинетов в школе разместятся игровые помещения для группы продленного дня со спальными местами, обеденный и зрительный залы, музей естественных наук, библиотека, студии живописи и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скульптуры,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 и спортзалы. 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будет рассчитана на 66 классов наполняемостью не более 25 детей.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младшими классами закрепят отдельные кабинеты, а для учеников средних и старших классов будет действовать кабинетная система.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1721" y="1396803"/>
            <a:ext cx="5320745" cy="136207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июль 2022 года</a:t>
            </a:r>
          </a:p>
          <a:p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32 214,2 </a:t>
            </a:r>
            <a:r>
              <a:rPr lang="ru-RU" sz="15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b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1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физкультурно-оздоровительный комплекс – 7 303,7 кв. м.) </a:t>
            </a: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Вместимость – 1 650 учащихся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Сметная стоимость объекта – 1 042,3 млн. рублей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652119" y="1248551"/>
            <a:ext cx="3244143" cy="1996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517644"/>
              </p:ext>
            </p:extLst>
          </p:nvPr>
        </p:nvGraphicFramePr>
        <p:xfrm>
          <a:off x="305901" y="2675744"/>
          <a:ext cx="4936274" cy="367842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45458"/>
                <a:gridCol w="1070536"/>
                <a:gridCol w="1152128"/>
                <a:gridCol w="1368152"/>
              </a:tblGrid>
              <a:tr h="351334">
                <a:tc gridSpan="4"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Объемы финансирования строительства (млн. рублей)</a:t>
                      </a:r>
                      <a:endParaRPr lang="ru-RU" sz="13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266522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годы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 за счет средств: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</a:tr>
              <a:tr h="733792">
                <a:tc v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федерального бюджета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республиканского бюджета Чувашской Республики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43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0,0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9,0</a:t>
                      </a:r>
                      <a:endParaRPr lang="ru-RU" sz="12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835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218,2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525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год (план)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243,2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4668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690,4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666,1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24,3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30" y="69850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 значимые проекты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312899" y="663528"/>
            <a:ext cx="8712968" cy="74924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нового здания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поликлиники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БУ ЧР «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Канашская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центральная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больница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им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Ф.Г.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Григорьева» Минздрава Чувашии, </a:t>
            </a:r>
            <a:r>
              <a:rPr lang="ru-RU" sz="1550" u="sng" dirty="0" err="1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Канашский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район, с. Шихазаны, </a:t>
            </a: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50" u="sng" dirty="0" smtClean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550" u="sng" dirty="0">
                <a:solidFill>
                  <a:srgbClr val="4E67C8">
                    <a:lumMod val="50000"/>
                  </a:srgb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В.П. Епифанова, д. 12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8363" y="1556792"/>
            <a:ext cx="5320744" cy="86832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ввода объекта – 2024 год</a:t>
            </a:r>
          </a:p>
          <a:p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 – 500 посещений в смену</a:t>
            </a:r>
          </a:p>
          <a:p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– 5 230,3 </a:t>
            </a:r>
            <a:r>
              <a:rPr lang="ru-RU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ru-RU" sz="15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37511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352" b="66389" l="33333" r="629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09" t="36364" r="36954" b="33333"/>
          <a:stretch/>
        </p:blipFill>
        <p:spPr bwMode="auto">
          <a:xfrm>
            <a:off x="5489108" y="1340768"/>
            <a:ext cx="3475380" cy="18961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489107" y="3244838"/>
            <a:ext cx="3475381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строительстве нового здания поликлиники на территории основного больничного комплекса будут достигнуты следующие цели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повышение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и качества оказания первичной медико-санитарной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снижение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времени ожидания в очереди и повышение комфорта проведения в медицинском учреждении;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доступность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удобство посещений для лиц с ограниченными возможностями;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обеспечение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единых стандартов оказания медицинской помощи и увеличение объемов предоставления медицинской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73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89936"/>
              </p:ext>
            </p:extLst>
          </p:nvPr>
        </p:nvGraphicFramePr>
        <p:xfrm>
          <a:off x="3712008" y="751571"/>
          <a:ext cx="5188092" cy="1988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81824605"/>
              </p:ext>
            </p:extLst>
          </p:nvPr>
        </p:nvGraphicFramePr>
        <p:xfrm>
          <a:off x="53752" y="2708920"/>
          <a:ext cx="69847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трансферты, предусмотренные бюджетам муниципальных образований Чувашской Республики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107504" y="856409"/>
            <a:ext cx="3086975" cy="1572098"/>
          </a:xfrm>
          <a:prstGeom prst="wedgeRoundRectCallout">
            <a:avLst>
              <a:gd name="adj1" fmla="val 77116"/>
              <a:gd name="adj2" fmla="val -1176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из республиканского бюджета Чувашской Республики распределяется на основе единых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исходя из объективных показателей, адекватно отражающих факторы, определяющие потребность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финансировании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3"/>
          <p:cNvSpPr/>
          <p:nvPr/>
        </p:nvSpPr>
        <p:spPr>
          <a:xfrm>
            <a:off x="7020272" y="2708920"/>
            <a:ext cx="2076368" cy="376673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5080" tIns="5080" rIns="5080" bIns="145068" numCol="1" spcCol="1270" anchor="ctr" anchorCtr="0">
            <a:noAutofit/>
          </a:bodyPr>
          <a:lstStyle/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межбюджетных трансфертов бюджетам муниципальных районов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городских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округов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утверждается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республиканском бюджете Чувашской Республики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отдельными решениями Кабинета Министров Чувашской Республики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этом согласно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Бюджетному кодексу РФ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субвенций по каждому муниципальному образованию и виду субвенции из бюджета субъекта Российской Федерации утверждается только законом о бюджете субъекта Российской Федерации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01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56170098"/>
              </p:ext>
            </p:extLst>
          </p:nvPr>
        </p:nvGraphicFramePr>
        <p:xfrm>
          <a:off x="-252536" y="807317"/>
          <a:ext cx="6912768" cy="6106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00892" y="1943064"/>
            <a:ext cx="8009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1 002,4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75656" y="1122814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1 599,8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C:\Users\i.smirnov\Documents\Бюджет для граждан\Фото\adm_map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645" y="1238337"/>
            <a:ext cx="2497876" cy="334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500645" y="4077072"/>
            <a:ext cx="2497876" cy="112371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районам (городским округам) предусмотрена на 2022 год в сумме 1 612,6 млн. рублей.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Объем и структура финансовой помощи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районам, муниципальным округам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округам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5004048" y="143059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1 381,8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3"/>
          <p:cNvSpPr txBox="1"/>
          <p:nvPr/>
        </p:nvSpPr>
        <p:spPr>
          <a:xfrm>
            <a:off x="5721491" y="158447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1 264,2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95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60232" y="1237033"/>
            <a:ext cx="2427770" cy="44123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муниципальным образованиям рассчитывается 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методиками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установленными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Законом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от 23 июля 2001 г. № 36 «О регулировании бюджетных правоотношений в Чувашской Республике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</a:p>
          <a:p>
            <a:pPr algn="just"/>
            <a:endParaRPr lang="ru-RU" sz="11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муниципальных районов (городских округов) – приложение № 1 к закону;</a:t>
            </a:r>
          </a:p>
          <a:p>
            <a:pPr marL="171450" lvl="0" indent="-171450" algn="just">
              <a:buFontTx/>
              <a:buChar char="-"/>
            </a:pP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поддержку мер по обеспечению сбалансированности бюджетов муниципальных районов (городских округов) – </a:t>
            </a: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13.1 </a:t>
            </a:r>
            <a:r>
              <a:rPr lang="ru-RU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статья,</a:t>
            </a:r>
          </a:p>
          <a:p>
            <a:pPr marL="171450" indent="-171450" algn="just">
              <a:buFontTx/>
              <a:buChar char="-"/>
            </a:pPr>
            <a:r>
              <a:rPr lang="ru-RU" sz="10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– статья 17.3 указанного закона.</a:t>
            </a:r>
            <a:endParaRPr lang="ru-RU" sz="10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089900" y="6486466"/>
            <a:ext cx="1054100" cy="365125"/>
          </a:xfrm>
        </p:spPr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Финансовая помощь муниципальным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районам, муниципальным округам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городским округам Чувашской Республики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 2022 год</a:t>
            </a:r>
            <a:endParaRPr lang="ru-RU" sz="1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7666176" y="751571"/>
            <a:ext cx="1226304" cy="2225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altLang="ru-RU" sz="12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744287"/>
              </p:ext>
            </p:extLst>
          </p:nvPr>
        </p:nvGraphicFramePr>
        <p:xfrm>
          <a:off x="323528" y="764704"/>
          <a:ext cx="6227126" cy="59057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4714"/>
                <a:gridCol w="720080"/>
                <a:gridCol w="1013940"/>
                <a:gridCol w="1152128"/>
                <a:gridCol w="1146300"/>
                <a:gridCol w="1229964"/>
              </a:tblGrid>
              <a:tr h="59436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Наименование муниципальных образований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23670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Финансовая помощь - всего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выравнивание бюджетной обеспеченности муниципальных</a:t>
                      </a:r>
                    </a:p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районов (муниципальных округов, городских округов)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Дотации на поддержку мер по обеспечению сбалансированности бюджетов муниципальных районов, муниципальных округов и городских округов 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Иные дотации на  поощрение преобразования муниципальных образований путем их объединения во вновь образованное муниципальное образование – муниципальный округ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Субвенции на осуществление государственных полномочий Чувашской Республики по расчету и предоставлению дотаций на выравнивание бюджетной обеспеченности поселений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Алатырский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62 736,9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38 079,8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1 256,9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23 400,2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Аликовский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73 283,2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48 041,5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25 241,7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Батыревский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89 234,4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30 128,8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3 139,4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55 966,2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Вурнарский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51 450,7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1 009,1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50 441,6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Ибресинский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94 943,7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56 258,4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38 685,3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Канашский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135 328,9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72 316,7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4 809,8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58 202,4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Козловский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40 522,1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10 469,9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30 052,2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Комсомольский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70 189,3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24 288,1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4 781,2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41 120,0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Красноармейский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46 285,9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37 385,9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8 900,0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Красночетайский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56 990,3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34 797,4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22 192,9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Марпосадский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88 767,6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52 816,2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35 951,4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Моргаушский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55 198,0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1 796,8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53 401,2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Порецкий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37 792,1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18 209,5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19 582,6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Урмарский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80 360,4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43 567,0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36 793,4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Цивильский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57 649,1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57 649,1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Чебоксарский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107 447,8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2 776,5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104 671,3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Шемуршинский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57 319,1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37 501,8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19 817,3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Шумерлинский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87 463,9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81 763,9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5 700,0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Ядринский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55 423,1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15 408,0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40 015,1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Яльчикский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51 511,1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23 715,2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1 361,8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26 434,1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Янтиковский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58 279,4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33 535,4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1 623,8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23 120,2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Алатырь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30 554,2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30 554,2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Канаш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5 230,0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5 230,0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Новочебоксарск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113 803,1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113 803,1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Чебоксары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68842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г. Шумерля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4 822,1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4 822,1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 </a:t>
                      </a:r>
                    </a:p>
                  </a:txBody>
                  <a:tcPr marL="9525" marR="9525" marT="9525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771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Итого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1 612 586,4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811 248,5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23 999,7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14 600,0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ru-RU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762 738,2</a:t>
                      </a: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06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735948043"/>
              </p:ext>
            </p:extLst>
          </p:nvPr>
        </p:nvGraphicFramePr>
        <p:xfrm>
          <a:off x="261400" y="1340768"/>
          <a:ext cx="8732344" cy="5449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2691" name="Номер слайда 2"/>
          <p:cNvSpPr txBox="1">
            <a:spLocks/>
          </p:cNvSpPr>
          <p:nvPr/>
        </p:nvSpPr>
        <p:spPr bwMode="auto">
          <a:xfrm>
            <a:off x="8991769" y="6393329"/>
            <a:ext cx="395287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87057" y="692696"/>
            <a:ext cx="8017391" cy="50405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Распоряжением Кабинета Министров Чувашской Республики от 20.07.2018 № 522-р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утверждены 23 госпрограммы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9730" y="91006"/>
            <a:ext cx="7613498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Программно-целевой метод планирования в Чувашской Республике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532440" y="6525344"/>
            <a:ext cx="410496" cy="298276"/>
          </a:xfrm>
        </p:spPr>
        <p:txBody>
          <a:bodyPr/>
          <a:lstStyle/>
          <a:p>
            <a:pPr>
              <a:defRPr/>
            </a:pPr>
            <a:fld id="{8135DCAC-F131-4C56-82C1-BB591457AF7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Левая фигурная скобка 17"/>
          <p:cNvSpPr/>
          <p:nvPr/>
        </p:nvSpPr>
        <p:spPr>
          <a:xfrm rot="5400000">
            <a:off x="6369844" y="2025044"/>
            <a:ext cx="232289" cy="4879878"/>
          </a:xfrm>
          <a:prstGeom prst="leftBrace">
            <a:avLst/>
          </a:prstGeom>
          <a:ln w="1905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209027"/>
              </p:ext>
            </p:extLst>
          </p:nvPr>
        </p:nvGraphicFramePr>
        <p:xfrm>
          <a:off x="3872788" y="4493885"/>
          <a:ext cx="5063424" cy="1834876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484507"/>
                <a:gridCol w="578917"/>
              </a:tblGrid>
              <a:tr h="2312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программ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i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</a:t>
                      </a:r>
                      <a:r>
                        <a:rPr lang="ru-RU" sz="900" i="1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%</a:t>
                      </a:r>
                      <a:endParaRPr lang="ru-RU" sz="9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33" marR="2133" marT="2133" marB="0" anchor="ctr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Повышение безопасности жизнедеятельности населения и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0,38</a:t>
                      </a: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потенциала природно-сырьевых ресурсов и обеспечение экологической безопасности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0,78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Цифровое общество Чувашии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1,02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промышленности и инновационная экономика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0,06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016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Доступная среда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0,01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строительного комплекса и архитектуры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7059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Обеспечение общественного порядка и противодействие преступности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0,04</a:t>
                      </a: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Развитие земельных и имущественных отношений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Формирование современной городской среды на территории Чувашской Республики на 2018–2024 годы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0,85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  <a:tr h="144488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Комплексное развитие сельских территорий Чувашской Республики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1,23</a:t>
                      </a:r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8524" y="4628134"/>
            <a:ext cx="3611388" cy="1886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Преимуществом программного бюджета является распределение расходов не по ведомствам, а по программам. Программный подход к формированию бюджета основан на оценке результатов использования бюджетных ресурсов и позволяет оптимизировать решения о распределении бюджетных средств.</a:t>
            </a:r>
          </a:p>
          <a:p>
            <a:pPr algn="just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 республиканского бюджета Чувашской Республики – 100%.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853506" y="3535616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Общегосударственные вопросы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3506" y="3974304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Первичный воинский учет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3506" y="4383653"/>
            <a:ext cx="3312000" cy="43088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безопасность, гражданская оборона, предупреждение чрезвычайных ситуаций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506" y="4955391"/>
            <a:ext cx="3312000" cy="27699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29" name="TextBox 64"/>
          <p:cNvSpPr txBox="1">
            <a:spLocks noChangeArrowheads="1"/>
          </p:cNvSpPr>
          <p:nvPr/>
        </p:nvSpPr>
        <p:spPr bwMode="auto">
          <a:xfrm>
            <a:off x="853506" y="539965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FADAF2">
                  <a:shade val="30000"/>
                  <a:satMod val="115000"/>
                </a:srgbClr>
              </a:gs>
              <a:gs pos="50000">
                <a:srgbClr val="FADAF2">
                  <a:shade val="67500"/>
                  <a:satMod val="115000"/>
                </a:srgbClr>
              </a:gs>
              <a:gs pos="100000">
                <a:srgbClr val="FADAF2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Жилищно-коммунальное хозяйство</a:t>
            </a:r>
          </a:p>
        </p:txBody>
      </p:sp>
      <p:sp>
        <p:nvSpPr>
          <p:cNvPr id="30" name="TextBox 65"/>
          <p:cNvSpPr txBox="1">
            <a:spLocks noChangeArrowheads="1"/>
          </p:cNvSpPr>
          <p:nvPr/>
        </p:nvSpPr>
        <p:spPr bwMode="auto">
          <a:xfrm>
            <a:off x="853506" y="5884492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Охрана окружающей среды</a:t>
            </a:r>
          </a:p>
        </p:txBody>
      </p:sp>
      <p:sp>
        <p:nvSpPr>
          <p:cNvPr id="31" name="TextBox 68"/>
          <p:cNvSpPr txBox="1">
            <a:spLocks noChangeArrowheads="1"/>
          </p:cNvSpPr>
          <p:nvPr/>
        </p:nvSpPr>
        <p:spPr bwMode="auto">
          <a:xfrm>
            <a:off x="853506" y="6249917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50BCB9">
                  <a:tint val="66000"/>
                  <a:satMod val="160000"/>
                </a:srgbClr>
              </a:gs>
              <a:gs pos="50000">
                <a:srgbClr val="50BCB9">
                  <a:tint val="44500"/>
                  <a:satMod val="160000"/>
                </a:srgbClr>
              </a:gs>
              <a:gs pos="100000">
                <a:srgbClr val="50BCB9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Образование</a:t>
            </a:r>
          </a:p>
        </p:txBody>
      </p:sp>
      <p:sp>
        <p:nvSpPr>
          <p:cNvPr id="39" name="TextBox 69"/>
          <p:cNvSpPr txBox="1">
            <a:spLocks noChangeArrowheads="1"/>
          </p:cNvSpPr>
          <p:nvPr/>
        </p:nvSpPr>
        <p:spPr bwMode="auto">
          <a:xfrm>
            <a:off x="5515559" y="3504772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Культура, кинематография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515559" y="393284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41" name="Прямоугольник 72"/>
          <p:cNvSpPr>
            <a:spLocks noChangeArrowheads="1"/>
          </p:cNvSpPr>
          <p:nvPr/>
        </p:nvSpPr>
        <p:spPr bwMode="auto">
          <a:xfrm>
            <a:off x="5515559" y="4425124"/>
            <a:ext cx="3312000" cy="276225"/>
          </a:xfrm>
          <a:prstGeom prst="rect">
            <a:avLst/>
          </a:prstGeom>
          <a:gradFill flip="none" rotWithShape="1">
            <a:gsLst>
              <a:gs pos="0">
                <a:srgbClr val="A65A6C">
                  <a:tint val="66000"/>
                  <a:satMod val="160000"/>
                </a:srgbClr>
              </a:gs>
              <a:gs pos="50000">
                <a:srgbClr val="A65A6C">
                  <a:tint val="44500"/>
                  <a:satMod val="160000"/>
                </a:srgbClr>
              </a:gs>
              <a:gs pos="100000">
                <a:srgbClr val="A65A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Социальная политика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5515559" y="4900417"/>
            <a:ext cx="3312000" cy="276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54" name="Прямоугольник 74"/>
          <p:cNvSpPr>
            <a:spLocks noChangeArrowheads="1"/>
          </p:cNvSpPr>
          <p:nvPr/>
        </p:nvSpPr>
        <p:spPr bwMode="auto">
          <a:xfrm>
            <a:off x="5515559" y="5360970"/>
            <a:ext cx="3312000" cy="285750"/>
          </a:xfrm>
          <a:prstGeom prst="rect">
            <a:avLst/>
          </a:prstGeom>
          <a:gradFill flip="none" rotWithShape="1">
            <a:gsLst>
              <a:gs pos="0">
                <a:srgbClr val="C00000">
                  <a:tint val="66000"/>
                  <a:satMod val="160000"/>
                </a:srgbClr>
              </a:gs>
              <a:gs pos="50000">
                <a:srgbClr val="C00000">
                  <a:tint val="44500"/>
                  <a:satMod val="160000"/>
                </a:srgbClr>
              </a:gs>
              <a:gs pos="100000">
                <a:srgbClr val="C0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Средства массовой информации</a:t>
            </a:r>
          </a:p>
        </p:txBody>
      </p:sp>
      <p:sp>
        <p:nvSpPr>
          <p:cNvPr id="55" name="Прямоугольник 76"/>
          <p:cNvSpPr>
            <a:spLocks noChangeArrowheads="1"/>
          </p:cNvSpPr>
          <p:nvPr/>
        </p:nvSpPr>
        <p:spPr bwMode="auto">
          <a:xfrm>
            <a:off x="5515559" y="5699528"/>
            <a:ext cx="3312000" cy="461963"/>
          </a:xfrm>
          <a:prstGeom prst="rect">
            <a:avLst/>
          </a:prstGeom>
          <a:gradFill flip="none" rotWithShape="1">
            <a:gsLst>
              <a:gs pos="0">
                <a:srgbClr val="D49E6C">
                  <a:tint val="66000"/>
                  <a:satMod val="160000"/>
                </a:srgbClr>
              </a:gs>
              <a:gs pos="50000">
                <a:srgbClr val="D49E6C">
                  <a:tint val="44500"/>
                  <a:satMod val="160000"/>
                </a:srgbClr>
              </a:gs>
              <a:gs pos="100000">
                <a:srgbClr val="D49E6C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Обслуживание государственного и </a:t>
            </a:r>
          </a:p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муниципального долга</a:t>
            </a:r>
          </a:p>
        </p:txBody>
      </p:sp>
      <p:sp>
        <p:nvSpPr>
          <p:cNvPr id="56" name="Прямоугольник 77"/>
          <p:cNvSpPr>
            <a:spLocks noChangeArrowheads="1"/>
          </p:cNvSpPr>
          <p:nvPr/>
        </p:nvSpPr>
        <p:spPr bwMode="auto">
          <a:xfrm>
            <a:off x="5508472" y="6281526"/>
            <a:ext cx="3312000" cy="27699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ru-RU" altLang="ru-RU" sz="1200" dirty="0">
                <a:solidFill>
                  <a:prstClr val="black"/>
                </a:solidFill>
                <a:cs typeface="+mn-cs"/>
              </a:rPr>
              <a:t>Межбюджетные </a:t>
            </a:r>
            <a:r>
              <a:rPr lang="ru-RU" altLang="ru-RU" sz="1200" dirty="0" smtClean="0">
                <a:solidFill>
                  <a:prstClr val="black"/>
                </a:solidFill>
                <a:cs typeface="+mn-cs"/>
              </a:rPr>
              <a:t>трансферты</a:t>
            </a:r>
            <a:endParaRPr lang="ru-RU" altLang="ru-RU" sz="12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30" y="758699"/>
            <a:ext cx="4909846" cy="64698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государства, как и бюджет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семьи, делится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две части – доходы и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704200247"/>
              </p:ext>
            </p:extLst>
          </p:nvPr>
        </p:nvGraphicFramePr>
        <p:xfrm>
          <a:off x="243868" y="991507"/>
          <a:ext cx="8560742" cy="1789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47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730" y="2924944"/>
            <a:ext cx="8560742" cy="442674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</a:t>
            </a:r>
          </a:p>
        </p:txBody>
      </p: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86" y="3464291"/>
            <a:ext cx="631403" cy="42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386673"/>
            <a:ext cx="500063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4883639"/>
            <a:ext cx="49413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353617"/>
            <a:ext cx="49413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5790258"/>
            <a:ext cx="494135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6203086"/>
            <a:ext cx="4941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43" y="3961144"/>
            <a:ext cx="494135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5" y="3464291"/>
            <a:ext cx="504000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496" y="3961144"/>
            <a:ext cx="497212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386672"/>
            <a:ext cx="512036" cy="4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42" y="4854278"/>
            <a:ext cx="486198" cy="41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305844"/>
            <a:ext cx="474291" cy="427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1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49" y="5757736"/>
            <a:ext cx="499546" cy="428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59" y="6249917"/>
            <a:ext cx="491736" cy="3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235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763" y="4292600"/>
            <a:ext cx="1944687" cy="361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163" y="4662488"/>
            <a:ext cx="1512887" cy="5032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9073" y="846731"/>
            <a:ext cx="6623050" cy="141065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долгосрочной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сбалансированности и устойчивости республиканского бюджета Чувашской Республики и местных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бюджетов;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качества управления общественными финансами Чувашской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Республики.</a:t>
            </a: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9622" name="TextBox 5"/>
          <p:cNvSpPr txBox="1">
            <a:spLocks noChangeArrowheads="1"/>
          </p:cNvSpPr>
          <p:nvPr/>
        </p:nvSpPr>
        <p:spPr bwMode="auto">
          <a:xfrm>
            <a:off x="208133" y="2492896"/>
            <a:ext cx="36182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846731"/>
            <a:ext cx="2148680" cy="1411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9625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9BD82-308D-4C86-A685-998A61E8EB56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400" dirty="0" smtClean="0"/>
          </a:p>
        </p:txBody>
      </p:sp>
      <p:sp>
        <p:nvSpPr>
          <p:cNvPr id="27" name="Скругленный прямоугольник 4"/>
          <p:cNvSpPr/>
          <p:nvPr/>
        </p:nvSpPr>
        <p:spPr bwMode="auto">
          <a:xfrm>
            <a:off x="4153151" y="2459037"/>
            <a:ext cx="4846391" cy="63658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68580" tIns="68580" rIns="68580" bIns="68580" spcCol="1270" anchor="ctr"/>
          <a:lstStyle/>
          <a:p>
            <a:pPr algn="ctr" defTabSz="8001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</a:t>
            </a:r>
            <a:r>
              <a:rPr lang="ru-RU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разрезе подпрограмм, </a:t>
            </a:r>
            <a:r>
              <a:rPr lang="ru-RU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52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4140000" y="3233388"/>
            <a:ext cx="2628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6840328" y="3233213"/>
            <a:ext cx="684000" cy="367429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8340749" y="3227656"/>
            <a:ext cx="684188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7596336" y="3227656"/>
            <a:ext cx="684000" cy="378542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3969553"/>
              </p:ext>
            </p:extLst>
          </p:nvPr>
        </p:nvGraphicFramePr>
        <p:xfrm>
          <a:off x="44820" y="3227656"/>
          <a:ext cx="4082559" cy="329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Скругленный прямоугольник 17"/>
          <p:cNvSpPr/>
          <p:nvPr/>
        </p:nvSpPr>
        <p:spPr bwMode="auto">
          <a:xfrm>
            <a:off x="4156244" y="3741354"/>
            <a:ext cx="2610377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бюджетной политики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консолидированного бюджета Чувашской Республики</a:t>
            </a:r>
            <a:endParaRPr lang="ru-RU" sz="1000" dirty="0"/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153151" y="4490811"/>
            <a:ext cx="2628000" cy="61165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бюджетных расходов Чувашской </a:t>
            </a:r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153151" y="5877272"/>
            <a:ext cx="261347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государственной программы</a:t>
            </a:r>
          </a:p>
          <a:p>
            <a:pPr algn="ctr"/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4"/>
          <p:cNvSpPr/>
          <p:nvPr/>
        </p:nvSpPr>
        <p:spPr bwMode="auto">
          <a:xfrm>
            <a:off x="6840328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5 732,8</a:t>
            </a: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6840328" y="4490812"/>
            <a:ext cx="684000" cy="611659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86,6</a:t>
            </a: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6840328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180,6</a:t>
            </a: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8340749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2 089,8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8340937" y="4490812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103,5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 bwMode="auto">
          <a:xfrm>
            <a:off x="8340749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185,0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 bwMode="auto">
          <a:xfrm>
            <a:off x="7596336" y="3741354"/>
            <a:ext cx="684000" cy="69653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2 189,6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>
            <a:off x="7585094" y="4490812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103,5</a:t>
            </a: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7596336" y="5877272"/>
            <a:ext cx="684000" cy="540000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184,9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4156244" y="5165725"/>
            <a:ext cx="2611756" cy="611658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 Чувашской Республики 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 bwMode="auto">
          <a:xfrm>
            <a:off x="6840328" y="5165726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</a:p>
        </p:txBody>
      </p:sp>
      <p:sp>
        <p:nvSpPr>
          <p:cNvPr id="34" name="Скругленный прямоугольник 33"/>
          <p:cNvSpPr/>
          <p:nvPr/>
        </p:nvSpPr>
        <p:spPr bwMode="auto">
          <a:xfrm>
            <a:off x="7596336" y="5165726"/>
            <a:ext cx="684000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 bwMode="auto">
          <a:xfrm>
            <a:off x="8340937" y="5165726"/>
            <a:ext cx="658605" cy="611657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13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49437" y="2801008"/>
            <a:ext cx="4278547" cy="106003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государственного долга Чувашской Республики к доходам республиканского бюджета Чувашской Республики (без учета утвержденного объема безвозмездных поступлений),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49397" y="4145308"/>
            <a:ext cx="4276646" cy="8678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Темп роста налоговых и неналоговых доходов республиканского бюджета Чувашской Республики (% к предыдущему году)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5820" y="5321903"/>
            <a:ext cx="4256743" cy="9361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просроченной задолженности по бюджетным кредитам, предоставленным из федерального бюджета, в общем объеме задолженности по бюджетным кредитам, предоставленным из федерального бюджета,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9437" y="1700804"/>
            <a:ext cx="2447619" cy="547135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4" name="Скругленный прямоугольник 4"/>
          <p:cNvSpPr/>
          <p:nvPr/>
        </p:nvSpPr>
        <p:spPr bwMode="auto">
          <a:xfrm>
            <a:off x="4640323" y="1052736"/>
            <a:ext cx="4324078" cy="5451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0" name="Скругленный прямоугольник 19"/>
          <p:cNvSpPr/>
          <p:nvPr/>
        </p:nvSpPr>
        <p:spPr bwMode="auto">
          <a:xfrm>
            <a:off x="4656453" y="1974371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5529513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 bwMode="auto">
          <a:xfrm>
            <a:off x="7291438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6410476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4" name="Группа 55"/>
          <p:cNvGrpSpPr>
            <a:grpSpLocks/>
          </p:cNvGrpSpPr>
          <p:nvPr/>
        </p:nvGrpSpPr>
        <p:grpSpPr bwMode="auto">
          <a:xfrm>
            <a:off x="4640324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57" name="Скругленный прямоугольник 56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Скругленный прямоугольник 4"/>
            <p:cNvSpPr/>
            <p:nvPr/>
          </p:nvSpPr>
          <p:spPr>
            <a:xfrm>
              <a:off x="952037" y="2383088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28,4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66" name="Группа 61"/>
          <p:cNvGrpSpPr>
            <a:grpSpLocks/>
          </p:cNvGrpSpPr>
          <p:nvPr/>
        </p:nvGrpSpPr>
        <p:grpSpPr bwMode="auto">
          <a:xfrm>
            <a:off x="4643275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63" name="Скругленный прямоугольник 62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102,2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Скругленный прямоугольник 65"/>
          <p:cNvSpPr/>
          <p:nvPr/>
        </p:nvSpPr>
        <p:spPr bwMode="auto">
          <a:xfrm>
            <a:off x="4617171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69" name="Группа 70"/>
          <p:cNvGrpSpPr>
            <a:grpSpLocks/>
          </p:cNvGrpSpPr>
          <p:nvPr/>
        </p:nvGrpSpPr>
        <p:grpSpPr bwMode="auto">
          <a:xfrm>
            <a:off x="5521286" y="2947613"/>
            <a:ext cx="792000" cy="720000"/>
            <a:chOff x="929823" y="2360863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929823" y="2360863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952037" y="2383087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71" name="Группа 76"/>
          <p:cNvGrpSpPr>
            <a:grpSpLocks/>
          </p:cNvGrpSpPr>
          <p:nvPr/>
        </p:nvGrpSpPr>
        <p:grpSpPr bwMode="auto">
          <a:xfrm>
            <a:off x="5523301" y="4198804"/>
            <a:ext cx="792000" cy="720000"/>
            <a:chOff x="929823" y="3932554"/>
            <a:chExt cx="850461" cy="750880"/>
          </a:xfr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929823" y="3932554"/>
              <a:ext cx="850461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952037" y="3954779"/>
              <a:ext cx="806034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101,6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1" name="Скругленный прямоугольник 80"/>
          <p:cNvSpPr/>
          <p:nvPr/>
        </p:nvSpPr>
        <p:spPr bwMode="auto">
          <a:xfrm>
            <a:off x="5501705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Скругленный прямоугольник 86"/>
          <p:cNvSpPr/>
          <p:nvPr/>
        </p:nvSpPr>
        <p:spPr bwMode="auto">
          <a:xfrm>
            <a:off x="7283210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Скругленный прямоугольник 92"/>
          <p:cNvSpPr/>
          <p:nvPr/>
        </p:nvSpPr>
        <p:spPr bwMode="auto">
          <a:xfrm>
            <a:off x="7283353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Скругленный прямоугольник 95"/>
          <p:cNvSpPr/>
          <p:nvPr/>
        </p:nvSpPr>
        <p:spPr bwMode="auto">
          <a:xfrm>
            <a:off x="7270773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0684" name="Группа 115"/>
          <p:cNvGrpSpPr>
            <a:grpSpLocks/>
          </p:cNvGrpSpPr>
          <p:nvPr/>
        </p:nvGrpSpPr>
        <p:grpSpPr bwMode="auto">
          <a:xfrm>
            <a:off x="6402248" y="2947613"/>
            <a:ext cx="792000" cy="720000"/>
            <a:chOff x="3686499" y="2232392"/>
            <a:chExt cx="84054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17" name="Скругленный прямоугольник 116"/>
            <p:cNvSpPr/>
            <p:nvPr/>
          </p:nvSpPr>
          <p:spPr>
            <a:xfrm>
              <a:off x="3686499" y="2232392"/>
              <a:ext cx="84054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Скругленный прямоугольник 4"/>
            <p:cNvSpPr/>
            <p:nvPr/>
          </p:nvSpPr>
          <p:spPr>
            <a:xfrm>
              <a:off x="3708744" y="2254617"/>
              <a:ext cx="796058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50,0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0686" name="Группа 121"/>
          <p:cNvGrpSpPr>
            <a:grpSpLocks/>
          </p:cNvGrpSpPr>
          <p:nvPr/>
        </p:nvGrpSpPr>
        <p:grpSpPr bwMode="auto">
          <a:xfrm>
            <a:off x="6403327" y="4198804"/>
            <a:ext cx="792000" cy="720000"/>
            <a:chOff x="3748552" y="3975433"/>
            <a:chExt cx="802038" cy="750880"/>
          </a:xfr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grpSpPr>
        <p:sp>
          <p:nvSpPr>
            <p:cNvPr id="123" name="Скругленный прямоугольник 122"/>
            <p:cNvSpPr/>
            <p:nvPr/>
          </p:nvSpPr>
          <p:spPr>
            <a:xfrm>
              <a:off x="3748552" y="3975433"/>
              <a:ext cx="802038" cy="750880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Скругленный прямоугольник 4"/>
            <p:cNvSpPr/>
            <p:nvPr/>
          </p:nvSpPr>
          <p:spPr>
            <a:xfrm>
              <a:off x="3770787" y="3997658"/>
              <a:ext cx="757569" cy="70643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9530" tIns="49530" rIns="49530" bIns="49530" spcCol="1270" anchor="ctr"/>
            <a:lstStyle/>
            <a:p>
              <a:pPr algn="ctr" defTabSz="5778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107,6</a:t>
              </a:r>
              <a:endPara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6" name="Скругленный прямоугольник 125"/>
          <p:cNvSpPr/>
          <p:nvPr/>
        </p:nvSpPr>
        <p:spPr bwMode="auto">
          <a:xfrm>
            <a:off x="6386239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5" name="Заголовок 1"/>
          <p:cNvSpPr txBox="1">
            <a:spLocks/>
          </p:cNvSpPr>
          <p:nvPr/>
        </p:nvSpPr>
        <p:spPr>
          <a:xfrm>
            <a:off x="259727" y="0"/>
            <a:ext cx="7760233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«Управление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общественными финансами и государственным долгом Чувашской Республики»</a:t>
            </a:r>
          </a:p>
        </p:txBody>
      </p:sp>
      <p:cxnSp>
        <p:nvCxnSpPr>
          <p:cNvPr id="128" name="Прямая соединительная линия 127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406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222503-0E88-4674-B39F-378D70ABE7FE}" type="slidenum">
              <a:rPr lang="ru-RU" altLang="ru-RU" sz="1400" smtClean="0"/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400" dirty="0" smtClean="0"/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8172401" y="1974372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8164172" y="2947613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 bwMode="auto">
          <a:xfrm>
            <a:off x="8163380" y="419880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103,7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 bwMode="auto">
          <a:xfrm>
            <a:off x="8155306" y="5445224"/>
            <a:ext cx="792000" cy="720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000" y="1365970"/>
            <a:ext cx="1830928" cy="1161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404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7160" y="836712"/>
            <a:ext cx="6368436" cy="15121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 результативности деятельности государственных гражданских служащих Чувашской Республики и муниципальных служащих в Чувашской Республике.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355975" y="2492896"/>
            <a:ext cx="4592542" cy="4248472"/>
            <a:chOff x="4355975" y="2492896"/>
            <a:chExt cx="4592542" cy="4248472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4355976" y="2492896"/>
              <a:ext cx="4568236" cy="4248472"/>
            </a:xfrm>
            <a:prstGeom prst="rect">
              <a:avLst/>
            </a:prstGeom>
            <a:ln>
              <a:noFill/>
            </a:ln>
          </p:spPr>
        </p:sp>
        <p:sp>
          <p:nvSpPr>
            <p:cNvPr id="6" name="Полилиния 5"/>
            <p:cNvSpPr/>
            <p:nvPr/>
          </p:nvSpPr>
          <p:spPr>
            <a:xfrm>
              <a:off x="4358404" y="2494296"/>
              <a:ext cx="4590113" cy="551556"/>
            </a:xfrm>
            <a:custGeom>
              <a:avLst/>
              <a:gdLst>
                <a:gd name="connsiteX0" fmla="*/ 0 w 4563379"/>
                <a:gd name="connsiteY0" fmla="*/ 55156 h 551556"/>
                <a:gd name="connsiteX1" fmla="*/ 55156 w 4563379"/>
                <a:gd name="connsiteY1" fmla="*/ 0 h 551556"/>
                <a:gd name="connsiteX2" fmla="*/ 4508223 w 4563379"/>
                <a:gd name="connsiteY2" fmla="*/ 0 h 551556"/>
                <a:gd name="connsiteX3" fmla="*/ 4563379 w 4563379"/>
                <a:gd name="connsiteY3" fmla="*/ 55156 h 551556"/>
                <a:gd name="connsiteX4" fmla="*/ 4563379 w 4563379"/>
                <a:gd name="connsiteY4" fmla="*/ 496400 h 551556"/>
                <a:gd name="connsiteX5" fmla="*/ 4508223 w 4563379"/>
                <a:gd name="connsiteY5" fmla="*/ 551556 h 551556"/>
                <a:gd name="connsiteX6" fmla="*/ 55156 w 4563379"/>
                <a:gd name="connsiteY6" fmla="*/ 551556 h 551556"/>
                <a:gd name="connsiteX7" fmla="*/ 0 w 4563379"/>
                <a:gd name="connsiteY7" fmla="*/ 496400 h 551556"/>
                <a:gd name="connsiteX8" fmla="*/ 0 w 4563379"/>
                <a:gd name="connsiteY8" fmla="*/ 55156 h 551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3379" h="551556">
                  <a:moveTo>
                    <a:pt x="0" y="55156"/>
                  </a:moveTo>
                  <a:cubicBezTo>
                    <a:pt x="0" y="24694"/>
                    <a:pt x="24694" y="0"/>
                    <a:pt x="55156" y="0"/>
                  </a:cubicBezTo>
                  <a:lnTo>
                    <a:pt x="4508223" y="0"/>
                  </a:lnTo>
                  <a:cubicBezTo>
                    <a:pt x="4538685" y="0"/>
                    <a:pt x="4563379" y="24694"/>
                    <a:pt x="4563379" y="55156"/>
                  </a:cubicBezTo>
                  <a:lnTo>
                    <a:pt x="4563379" y="496400"/>
                  </a:lnTo>
                  <a:cubicBezTo>
                    <a:pt x="4563379" y="526862"/>
                    <a:pt x="4538685" y="551556"/>
                    <a:pt x="4508223" y="551556"/>
                  </a:cubicBezTo>
                  <a:lnTo>
                    <a:pt x="55156" y="551556"/>
                  </a:lnTo>
                  <a:cubicBezTo>
                    <a:pt x="24694" y="551556"/>
                    <a:pt x="0" y="526862"/>
                    <a:pt x="0" y="496400"/>
                  </a:cubicBezTo>
                  <a:lnTo>
                    <a:pt x="0" y="5515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3305" tIns="73305" rIns="73305" bIns="73305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500" b="1" i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Расходы в разрезе подпрограмм, млн. руб.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4355976" y="3116680"/>
              <a:ext cx="2376274" cy="341891"/>
            </a:xfrm>
            <a:custGeom>
              <a:avLst/>
              <a:gdLst>
                <a:gd name="connsiteX0" fmla="*/ 0 w 2291211"/>
                <a:gd name="connsiteY0" fmla="*/ 34189 h 341891"/>
                <a:gd name="connsiteX1" fmla="*/ 34189 w 2291211"/>
                <a:gd name="connsiteY1" fmla="*/ 0 h 341891"/>
                <a:gd name="connsiteX2" fmla="*/ 2257022 w 2291211"/>
                <a:gd name="connsiteY2" fmla="*/ 0 h 341891"/>
                <a:gd name="connsiteX3" fmla="*/ 2291211 w 2291211"/>
                <a:gd name="connsiteY3" fmla="*/ 34189 h 341891"/>
                <a:gd name="connsiteX4" fmla="*/ 2291211 w 2291211"/>
                <a:gd name="connsiteY4" fmla="*/ 307702 h 341891"/>
                <a:gd name="connsiteX5" fmla="*/ 2257022 w 2291211"/>
                <a:gd name="connsiteY5" fmla="*/ 341891 h 341891"/>
                <a:gd name="connsiteX6" fmla="*/ 34189 w 2291211"/>
                <a:gd name="connsiteY6" fmla="*/ 341891 h 341891"/>
                <a:gd name="connsiteX7" fmla="*/ 0 w 2291211"/>
                <a:gd name="connsiteY7" fmla="*/ 307702 h 341891"/>
                <a:gd name="connsiteX8" fmla="*/ 0 w 2291211"/>
                <a:gd name="connsiteY8" fmla="*/ 34189 h 34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11" h="341891">
                  <a:moveTo>
                    <a:pt x="0" y="34189"/>
                  </a:moveTo>
                  <a:cubicBezTo>
                    <a:pt x="0" y="15307"/>
                    <a:pt x="15307" y="0"/>
                    <a:pt x="34189" y="0"/>
                  </a:cubicBezTo>
                  <a:lnTo>
                    <a:pt x="2257022" y="0"/>
                  </a:lnTo>
                  <a:cubicBezTo>
                    <a:pt x="2275904" y="0"/>
                    <a:pt x="2291211" y="15307"/>
                    <a:pt x="2291211" y="34189"/>
                  </a:cubicBezTo>
                  <a:lnTo>
                    <a:pt x="2291211" y="307702"/>
                  </a:lnTo>
                  <a:cubicBezTo>
                    <a:pt x="2291211" y="326584"/>
                    <a:pt x="2275904" y="341891"/>
                    <a:pt x="2257022" y="341891"/>
                  </a:cubicBezTo>
                  <a:lnTo>
                    <a:pt x="34189" y="341891"/>
                  </a:lnTo>
                  <a:cubicBezTo>
                    <a:pt x="15307" y="341891"/>
                    <a:pt x="0" y="326584"/>
                    <a:pt x="0" y="307702"/>
                  </a:cubicBezTo>
                  <a:lnTo>
                    <a:pt x="0" y="341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0974" tIns="70974" rIns="70974" bIns="70974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Подпрограмма</a:t>
              </a:r>
              <a:endPara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4355976" y="3498526"/>
              <a:ext cx="2376264" cy="488061"/>
            </a:xfrm>
            <a:custGeom>
              <a:avLst/>
              <a:gdLst>
                <a:gd name="connsiteX0" fmla="*/ 0 w 2291201"/>
                <a:gd name="connsiteY0" fmla="*/ 48806 h 488061"/>
                <a:gd name="connsiteX1" fmla="*/ 48806 w 2291201"/>
                <a:gd name="connsiteY1" fmla="*/ 0 h 488061"/>
                <a:gd name="connsiteX2" fmla="*/ 2242395 w 2291201"/>
                <a:gd name="connsiteY2" fmla="*/ 0 h 488061"/>
                <a:gd name="connsiteX3" fmla="*/ 2291201 w 2291201"/>
                <a:gd name="connsiteY3" fmla="*/ 48806 h 488061"/>
                <a:gd name="connsiteX4" fmla="*/ 2291201 w 2291201"/>
                <a:gd name="connsiteY4" fmla="*/ 439255 h 488061"/>
                <a:gd name="connsiteX5" fmla="*/ 2242395 w 2291201"/>
                <a:gd name="connsiteY5" fmla="*/ 488061 h 488061"/>
                <a:gd name="connsiteX6" fmla="*/ 48806 w 2291201"/>
                <a:gd name="connsiteY6" fmla="*/ 488061 h 488061"/>
                <a:gd name="connsiteX7" fmla="*/ 0 w 2291201"/>
                <a:gd name="connsiteY7" fmla="*/ 439255 h 488061"/>
                <a:gd name="connsiteX8" fmla="*/ 0 w 2291201"/>
                <a:gd name="connsiteY8" fmla="*/ 48806 h 488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201" h="488061">
                  <a:moveTo>
                    <a:pt x="0" y="48806"/>
                  </a:moveTo>
                  <a:cubicBezTo>
                    <a:pt x="0" y="21851"/>
                    <a:pt x="21851" y="0"/>
                    <a:pt x="48806" y="0"/>
                  </a:cubicBezTo>
                  <a:lnTo>
                    <a:pt x="2242395" y="0"/>
                  </a:lnTo>
                  <a:cubicBezTo>
                    <a:pt x="2269350" y="0"/>
                    <a:pt x="2291201" y="21851"/>
                    <a:pt x="2291201" y="48806"/>
                  </a:cubicBezTo>
                  <a:lnTo>
                    <a:pt x="2291201" y="439255"/>
                  </a:lnTo>
                  <a:cubicBezTo>
                    <a:pt x="2291201" y="466210"/>
                    <a:pt x="2269350" y="488061"/>
                    <a:pt x="2242395" y="488061"/>
                  </a:cubicBezTo>
                  <a:lnTo>
                    <a:pt x="48806" y="488061"/>
                  </a:lnTo>
                  <a:cubicBezTo>
                    <a:pt x="21851" y="488061"/>
                    <a:pt x="0" y="466210"/>
                    <a:pt x="0" y="439255"/>
                  </a:cubicBezTo>
                  <a:lnTo>
                    <a:pt x="0" y="48806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015" tIns="60015" rIns="60015" bIns="60015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Противодействие коррупции в Чувашской Республике</a:t>
              </a: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4355975" y="4001341"/>
              <a:ext cx="2376261" cy="787715"/>
            </a:xfrm>
            <a:custGeom>
              <a:avLst/>
              <a:gdLst>
                <a:gd name="connsiteX0" fmla="*/ 0 w 2291198"/>
                <a:gd name="connsiteY0" fmla="*/ 78772 h 787715"/>
                <a:gd name="connsiteX1" fmla="*/ 78772 w 2291198"/>
                <a:gd name="connsiteY1" fmla="*/ 0 h 787715"/>
                <a:gd name="connsiteX2" fmla="*/ 2212427 w 2291198"/>
                <a:gd name="connsiteY2" fmla="*/ 0 h 787715"/>
                <a:gd name="connsiteX3" fmla="*/ 2291199 w 2291198"/>
                <a:gd name="connsiteY3" fmla="*/ 78772 h 787715"/>
                <a:gd name="connsiteX4" fmla="*/ 2291198 w 2291198"/>
                <a:gd name="connsiteY4" fmla="*/ 708944 h 787715"/>
                <a:gd name="connsiteX5" fmla="*/ 2212426 w 2291198"/>
                <a:gd name="connsiteY5" fmla="*/ 787716 h 787715"/>
                <a:gd name="connsiteX6" fmla="*/ 78772 w 2291198"/>
                <a:gd name="connsiteY6" fmla="*/ 787715 h 787715"/>
                <a:gd name="connsiteX7" fmla="*/ 0 w 2291198"/>
                <a:gd name="connsiteY7" fmla="*/ 708943 h 787715"/>
                <a:gd name="connsiteX8" fmla="*/ 0 w 2291198"/>
                <a:gd name="connsiteY8" fmla="*/ 78772 h 787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8" h="787715">
                  <a:moveTo>
                    <a:pt x="0" y="78772"/>
                  </a:moveTo>
                  <a:cubicBezTo>
                    <a:pt x="0" y="35267"/>
                    <a:pt x="35267" y="0"/>
                    <a:pt x="78772" y="0"/>
                  </a:cubicBezTo>
                  <a:lnTo>
                    <a:pt x="2212427" y="0"/>
                  </a:lnTo>
                  <a:cubicBezTo>
                    <a:pt x="2255932" y="0"/>
                    <a:pt x="2291199" y="35267"/>
                    <a:pt x="2291199" y="78772"/>
                  </a:cubicBezTo>
                  <a:cubicBezTo>
                    <a:pt x="2291199" y="288829"/>
                    <a:pt x="2291198" y="498887"/>
                    <a:pt x="2291198" y="708944"/>
                  </a:cubicBezTo>
                  <a:cubicBezTo>
                    <a:pt x="2291198" y="752449"/>
                    <a:pt x="2255931" y="787716"/>
                    <a:pt x="2212426" y="787716"/>
                  </a:cubicBezTo>
                  <a:lnTo>
                    <a:pt x="78772" y="787715"/>
                  </a:lnTo>
                  <a:cubicBezTo>
                    <a:pt x="35267" y="787715"/>
                    <a:pt x="0" y="752448"/>
                    <a:pt x="0" y="708943"/>
                  </a:cubicBezTo>
                  <a:lnTo>
                    <a:pt x="0" y="787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791" tIns="68791" rIns="68791" bIns="6879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кадровой политики и развитие кадрового потенциала государственной гражданской службы Чувашской Республики</a:t>
              </a: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4355976" y="4855185"/>
              <a:ext cx="2376252" cy="471197"/>
            </a:xfrm>
            <a:custGeom>
              <a:avLst/>
              <a:gdLst>
                <a:gd name="connsiteX0" fmla="*/ 0 w 2291189"/>
                <a:gd name="connsiteY0" fmla="*/ 47120 h 471197"/>
                <a:gd name="connsiteX1" fmla="*/ 47120 w 2291189"/>
                <a:gd name="connsiteY1" fmla="*/ 0 h 471197"/>
                <a:gd name="connsiteX2" fmla="*/ 2244069 w 2291189"/>
                <a:gd name="connsiteY2" fmla="*/ 0 h 471197"/>
                <a:gd name="connsiteX3" fmla="*/ 2291189 w 2291189"/>
                <a:gd name="connsiteY3" fmla="*/ 47120 h 471197"/>
                <a:gd name="connsiteX4" fmla="*/ 2291189 w 2291189"/>
                <a:gd name="connsiteY4" fmla="*/ 424077 h 471197"/>
                <a:gd name="connsiteX5" fmla="*/ 2244069 w 2291189"/>
                <a:gd name="connsiteY5" fmla="*/ 471197 h 471197"/>
                <a:gd name="connsiteX6" fmla="*/ 47120 w 2291189"/>
                <a:gd name="connsiteY6" fmla="*/ 471197 h 471197"/>
                <a:gd name="connsiteX7" fmla="*/ 0 w 2291189"/>
                <a:gd name="connsiteY7" fmla="*/ 424077 h 471197"/>
                <a:gd name="connsiteX8" fmla="*/ 0 w 2291189"/>
                <a:gd name="connsiteY8" fmla="*/ 47120 h 47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89" h="471197">
                  <a:moveTo>
                    <a:pt x="0" y="47120"/>
                  </a:moveTo>
                  <a:cubicBezTo>
                    <a:pt x="0" y="21096"/>
                    <a:pt x="21096" y="0"/>
                    <a:pt x="47120" y="0"/>
                  </a:cubicBezTo>
                  <a:lnTo>
                    <a:pt x="2244069" y="0"/>
                  </a:lnTo>
                  <a:cubicBezTo>
                    <a:pt x="2270093" y="0"/>
                    <a:pt x="2291189" y="21096"/>
                    <a:pt x="2291189" y="47120"/>
                  </a:cubicBezTo>
                  <a:lnTo>
                    <a:pt x="2291189" y="424077"/>
                  </a:lnTo>
                  <a:cubicBezTo>
                    <a:pt x="2291189" y="450101"/>
                    <a:pt x="2270093" y="471197"/>
                    <a:pt x="2244069" y="471197"/>
                  </a:cubicBezTo>
                  <a:lnTo>
                    <a:pt x="47120" y="471197"/>
                  </a:lnTo>
                  <a:cubicBezTo>
                    <a:pt x="21096" y="471197"/>
                    <a:pt x="0" y="450101"/>
                    <a:pt x="0" y="424077"/>
                  </a:cubicBezTo>
                  <a:lnTo>
                    <a:pt x="0" y="471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9521" tIns="59521" rIns="59521" bIns="5952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Развитие муниципальной службы в Чувашской Республике</a:t>
              </a: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4355976" y="5395646"/>
              <a:ext cx="2376254" cy="638716"/>
            </a:xfrm>
            <a:custGeom>
              <a:avLst/>
              <a:gdLst>
                <a:gd name="connsiteX0" fmla="*/ 0 w 2291191"/>
                <a:gd name="connsiteY0" fmla="*/ 63872 h 638716"/>
                <a:gd name="connsiteX1" fmla="*/ 63872 w 2291191"/>
                <a:gd name="connsiteY1" fmla="*/ 0 h 638716"/>
                <a:gd name="connsiteX2" fmla="*/ 2227319 w 2291191"/>
                <a:gd name="connsiteY2" fmla="*/ 0 h 638716"/>
                <a:gd name="connsiteX3" fmla="*/ 2291191 w 2291191"/>
                <a:gd name="connsiteY3" fmla="*/ 63872 h 638716"/>
                <a:gd name="connsiteX4" fmla="*/ 2291191 w 2291191"/>
                <a:gd name="connsiteY4" fmla="*/ 574844 h 638716"/>
                <a:gd name="connsiteX5" fmla="*/ 2227319 w 2291191"/>
                <a:gd name="connsiteY5" fmla="*/ 638716 h 638716"/>
                <a:gd name="connsiteX6" fmla="*/ 63872 w 2291191"/>
                <a:gd name="connsiteY6" fmla="*/ 638716 h 638716"/>
                <a:gd name="connsiteX7" fmla="*/ 0 w 2291191"/>
                <a:gd name="connsiteY7" fmla="*/ 574844 h 638716"/>
                <a:gd name="connsiteX8" fmla="*/ 0 w 2291191"/>
                <a:gd name="connsiteY8" fmla="*/ 63872 h 638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1191" h="638716">
                  <a:moveTo>
                    <a:pt x="0" y="63872"/>
                  </a:moveTo>
                  <a:cubicBezTo>
                    <a:pt x="0" y="28596"/>
                    <a:pt x="28596" y="0"/>
                    <a:pt x="63872" y="0"/>
                  </a:cubicBezTo>
                  <a:lnTo>
                    <a:pt x="2227319" y="0"/>
                  </a:lnTo>
                  <a:cubicBezTo>
                    <a:pt x="2262595" y="0"/>
                    <a:pt x="2291191" y="28596"/>
                    <a:pt x="2291191" y="63872"/>
                  </a:cubicBezTo>
                  <a:lnTo>
                    <a:pt x="2291191" y="574844"/>
                  </a:lnTo>
                  <a:cubicBezTo>
                    <a:pt x="2291191" y="610120"/>
                    <a:pt x="2262595" y="638716"/>
                    <a:pt x="2227319" y="638716"/>
                  </a:cubicBezTo>
                  <a:lnTo>
                    <a:pt x="63872" y="638716"/>
                  </a:lnTo>
                  <a:cubicBezTo>
                    <a:pt x="28596" y="638716"/>
                    <a:pt x="0" y="610120"/>
                    <a:pt x="0" y="574844"/>
                  </a:cubicBezTo>
                  <a:lnTo>
                    <a:pt x="0" y="638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4427" tIns="64427" rIns="64427" bIns="64427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Совершенствование государственного управления в сфере юстиции</a:t>
              </a: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4355976" y="6128897"/>
              <a:ext cx="2378699" cy="468000"/>
            </a:xfrm>
            <a:custGeom>
              <a:avLst/>
              <a:gdLst>
                <a:gd name="connsiteX0" fmla="*/ 0 w 2293549"/>
                <a:gd name="connsiteY0" fmla="*/ 59479 h 594791"/>
                <a:gd name="connsiteX1" fmla="*/ 59479 w 2293549"/>
                <a:gd name="connsiteY1" fmla="*/ 0 h 594791"/>
                <a:gd name="connsiteX2" fmla="*/ 2234070 w 2293549"/>
                <a:gd name="connsiteY2" fmla="*/ 0 h 594791"/>
                <a:gd name="connsiteX3" fmla="*/ 2293549 w 2293549"/>
                <a:gd name="connsiteY3" fmla="*/ 59479 h 594791"/>
                <a:gd name="connsiteX4" fmla="*/ 2293549 w 2293549"/>
                <a:gd name="connsiteY4" fmla="*/ 535312 h 594791"/>
                <a:gd name="connsiteX5" fmla="*/ 2234070 w 2293549"/>
                <a:gd name="connsiteY5" fmla="*/ 594791 h 594791"/>
                <a:gd name="connsiteX6" fmla="*/ 59479 w 2293549"/>
                <a:gd name="connsiteY6" fmla="*/ 594791 h 594791"/>
                <a:gd name="connsiteX7" fmla="*/ 0 w 2293549"/>
                <a:gd name="connsiteY7" fmla="*/ 535312 h 594791"/>
                <a:gd name="connsiteX8" fmla="*/ 0 w 2293549"/>
                <a:gd name="connsiteY8" fmla="*/ 59479 h 594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93549" h="594791">
                  <a:moveTo>
                    <a:pt x="0" y="59479"/>
                  </a:moveTo>
                  <a:cubicBezTo>
                    <a:pt x="0" y="26630"/>
                    <a:pt x="26630" y="0"/>
                    <a:pt x="59479" y="0"/>
                  </a:cubicBezTo>
                  <a:lnTo>
                    <a:pt x="2234070" y="0"/>
                  </a:lnTo>
                  <a:cubicBezTo>
                    <a:pt x="2266919" y="0"/>
                    <a:pt x="2293549" y="26630"/>
                    <a:pt x="2293549" y="59479"/>
                  </a:cubicBezTo>
                  <a:lnTo>
                    <a:pt x="2293549" y="535312"/>
                  </a:lnTo>
                  <a:cubicBezTo>
                    <a:pt x="2293549" y="568161"/>
                    <a:pt x="2266919" y="594791"/>
                    <a:pt x="2234070" y="594791"/>
                  </a:cubicBezTo>
                  <a:lnTo>
                    <a:pt x="59479" y="594791"/>
                  </a:lnTo>
                  <a:cubicBezTo>
                    <a:pt x="26630" y="594791"/>
                    <a:pt x="0" y="568161"/>
                    <a:pt x="0" y="535312"/>
                  </a:cubicBezTo>
                  <a:lnTo>
                    <a:pt x="0" y="5947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41" tIns="63141" rIns="63141" bIns="63141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2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Обеспечение реализации государственной программы</a:t>
              </a:r>
              <a:endPara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6856656" y="3126318"/>
              <a:ext cx="612000" cy="308410"/>
            </a:xfrm>
            <a:custGeom>
              <a:avLst/>
              <a:gdLst>
                <a:gd name="connsiteX0" fmla="*/ 0 w 829017"/>
                <a:gd name="connsiteY0" fmla="*/ 30841 h 308410"/>
                <a:gd name="connsiteX1" fmla="*/ 30841 w 829017"/>
                <a:gd name="connsiteY1" fmla="*/ 0 h 308410"/>
                <a:gd name="connsiteX2" fmla="*/ 798176 w 829017"/>
                <a:gd name="connsiteY2" fmla="*/ 0 h 308410"/>
                <a:gd name="connsiteX3" fmla="*/ 829017 w 829017"/>
                <a:gd name="connsiteY3" fmla="*/ 30841 h 308410"/>
                <a:gd name="connsiteX4" fmla="*/ 829017 w 829017"/>
                <a:gd name="connsiteY4" fmla="*/ 277569 h 308410"/>
                <a:gd name="connsiteX5" fmla="*/ 798176 w 829017"/>
                <a:gd name="connsiteY5" fmla="*/ 308410 h 308410"/>
                <a:gd name="connsiteX6" fmla="*/ 30841 w 829017"/>
                <a:gd name="connsiteY6" fmla="*/ 308410 h 308410"/>
                <a:gd name="connsiteX7" fmla="*/ 0 w 829017"/>
                <a:gd name="connsiteY7" fmla="*/ 277569 h 308410"/>
                <a:gd name="connsiteX8" fmla="*/ 0 w 829017"/>
                <a:gd name="connsiteY8" fmla="*/ 30841 h 30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7" h="308410">
                  <a:moveTo>
                    <a:pt x="0" y="30841"/>
                  </a:moveTo>
                  <a:cubicBezTo>
                    <a:pt x="0" y="13808"/>
                    <a:pt x="13808" y="0"/>
                    <a:pt x="30841" y="0"/>
                  </a:cubicBezTo>
                  <a:lnTo>
                    <a:pt x="798176" y="0"/>
                  </a:lnTo>
                  <a:cubicBezTo>
                    <a:pt x="815209" y="0"/>
                    <a:pt x="829017" y="13808"/>
                    <a:pt x="829017" y="30841"/>
                  </a:cubicBezTo>
                  <a:lnTo>
                    <a:pt x="829017" y="277569"/>
                  </a:lnTo>
                  <a:cubicBezTo>
                    <a:pt x="829017" y="294602"/>
                    <a:pt x="815209" y="308410"/>
                    <a:pt x="798176" y="308410"/>
                  </a:cubicBezTo>
                  <a:lnTo>
                    <a:pt x="30841" y="308410"/>
                  </a:lnTo>
                  <a:cubicBezTo>
                    <a:pt x="13808" y="308410"/>
                    <a:pt x="0" y="294602"/>
                    <a:pt x="0" y="277569"/>
                  </a:cubicBezTo>
                  <a:lnTo>
                    <a:pt x="0" y="30841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93" tIns="69993" rIns="69993" bIns="69993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6856656" y="3488258"/>
              <a:ext cx="612000" cy="482721"/>
            </a:xfrm>
            <a:custGeom>
              <a:avLst/>
              <a:gdLst>
                <a:gd name="connsiteX0" fmla="*/ 0 w 829014"/>
                <a:gd name="connsiteY0" fmla="*/ 48272 h 482721"/>
                <a:gd name="connsiteX1" fmla="*/ 48272 w 829014"/>
                <a:gd name="connsiteY1" fmla="*/ 0 h 482721"/>
                <a:gd name="connsiteX2" fmla="*/ 780742 w 829014"/>
                <a:gd name="connsiteY2" fmla="*/ 0 h 482721"/>
                <a:gd name="connsiteX3" fmla="*/ 829014 w 829014"/>
                <a:gd name="connsiteY3" fmla="*/ 48272 h 482721"/>
                <a:gd name="connsiteX4" fmla="*/ 829014 w 829014"/>
                <a:gd name="connsiteY4" fmla="*/ 434449 h 482721"/>
                <a:gd name="connsiteX5" fmla="*/ 780742 w 829014"/>
                <a:gd name="connsiteY5" fmla="*/ 482721 h 482721"/>
                <a:gd name="connsiteX6" fmla="*/ 48272 w 829014"/>
                <a:gd name="connsiteY6" fmla="*/ 482721 h 482721"/>
                <a:gd name="connsiteX7" fmla="*/ 0 w 829014"/>
                <a:gd name="connsiteY7" fmla="*/ 434449 h 482721"/>
                <a:gd name="connsiteX8" fmla="*/ 0 w 829014"/>
                <a:gd name="connsiteY8" fmla="*/ 48272 h 48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4" h="482721">
                  <a:moveTo>
                    <a:pt x="0" y="48272"/>
                  </a:moveTo>
                  <a:cubicBezTo>
                    <a:pt x="0" y="21612"/>
                    <a:pt x="21612" y="0"/>
                    <a:pt x="48272" y="0"/>
                  </a:cubicBezTo>
                  <a:lnTo>
                    <a:pt x="780742" y="0"/>
                  </a:lnTo>
                  <a:cubicBezTo>
                    <a:pt x="807402" y="0"/>
                    <a:pt x="829014" y="21612"/>
                    <a:pt x="829014" y="48272"/>
                  </a:cubicBezTo>
                  <a:lnTo>
                    <a:pt x="829014" y="434449"/>
                  </a:lnTo>
                  <a:cubicBezTo>
                    <a:pt x="829014" y="461109"/>
                    <a:pt x="807402" y="482721"/>
                    <a:pt x="780742" y="482721"/>
                  </a:cubicBezTo>
                  <a:lnTo>
                    <a:pt x="48272" y="482721"/>
                  </a:lnTo>
                  <a:cubicBezTo>
                    <a:pt x="21612" y="482721"/>
                    <a:pt x="0" y="461109"/>
                    <a:pt x="0" y="434449"/>
                  </a:cubicBezTo>
                  <a:lnTo>
                    <a:pt x="0" y="48272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478" tIns="67478" rIns="67478" bIns="6747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6856656" y="4005065"/>
              <a:ext cx="612000" cy="790637"/>
            </a:xfrm>
            <a:custGeom>
              <a:avLst/>
              <a:gdLst>
                <a:gd name="connsiteX0" fmla="*/ 0 w 829019"/>
                <a:gd name="connsiteY0" fmla="*/ 79064 h 790637"/>
                <a:gd name="connsiteX1" fmla="*/ 79064 w 829019"/>
                <a:gd name="connsiteY1" fmla="*/ 0 h 790637"/>
                <a:gd name="connsiteX2" fmla="*/ 749955 w 829019"/>
                <a:gd name="connsiteY2" fmla="*/ 0 h 790637"/>
                <a:gd name="connsiteX3" fmla="*/ 829019 w 829019"/>
                <a:gd name="connsiteY3" fmla="*/ 79064 h 790637"/>
                <a:gd name="connsiteX4" fmla="*/ 829019 w 829019"/>
                <a:gd name="connsiteY4" fmla="*/ 711573 h 790637"/>
                <a:gd name="connsiteX5" fmla="*/ 749955 w 829019"/>
                <a:gd name="connsiteY5" fmla="*/ 790637 h 790637"/>
                <a:gd name="connsiteX6" fmla="*/ 79064 w 829019"/>
                <a:gd name="connsiteY6" fmla="*/ 790637 h 790637"/>
                <a:gd name="connsiteX7" fmla="*/ 0 w 829019"/>
                <a:gd name="connsiteY7" fmla="*/ 711573 h 790637"/>
                <a:gd name="connsiteX8" fmla="*/ 0 w 829019"/>
                <a:gd name="connsiteY8" fmla="*/ 79064 h 790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0637">
                  <a:moveTo>
                    <a:pt x="0" y="79064"/>
                  </a:moveTo>
                  <a:cubicBezTo>
                    <a:pt x="0" y="35398"/>
                    <a:pt x="35398" y="0"/>
                    <a:pt x="79064" y="0"/>
                  </a:cubicBezTo>
                  <a:lnTo>
                    <a:pt x="749955" y="0"/>
                  </a:lnTo>
                  <a:cubicBezTo>
                    <a:pt x="793621" y="0"/>
                    <a:pt x="829019" y="35398"/>
                    <a:pt x="829019" y="79064"/>
                  </a:cubicBezTo>
                  <a:lnTo>
                    <a:pt x="829019" y="711573"/>
                  </a:lnTo>
                  <a:cubicBezTo>
                    <a:pt x="829019" y="755239"/>
                    <a:pt x="793621" y="790637"/>
                    <a:pt x="749955" y="790637"/>
                  </a:cubicBezTo>
                  <a:lnTo>
                    <a:pt x="79064" y="790637"/>
                  </a:lnTo>
                  <a:cubicBezTo>
                    <a:pt x="35398" y="790637"/>
                    <a:pt x="0" y="755239"/>
                    <a:pt x="0" y="711573"/>
                  </a:cubicBezTo>
                  <a:lnTo>
                    <a:pt x="0" y="7906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497" tIns="76497" rIns="76497" bIns="7649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>
              <a:off x="6856656" y="4869160"/>
              <a:ext cx="612000" cy="459199"/>
            </a:xfrm>
            <a:custGeom>
              <a:avLst/>
              <a:gdLst>
                <a:gd name="connsiteX0" fmla="*/ 0 w 829023"/>
                <a:gd name="connsiteY0" fmla="*/ 45920 h 459199"/>
                <a:gd name="connsiteX1" fmla="*/ 45920 w 829023"/>
                <a:gd name="connsiteY1" fmla="*/ 0 h 459199"/>
                <a:gd name="connsiteX2" fmla="*/ 783103 w 829023"/>
                <a:gd name="connsiteY2" fmla="*/ 0 h 459199"/>
                <a:gd name="connsiteX3" fmla="*/ 829023 w 829023"/>
                <a:gd name="connsiteY3" fmla="*/ 45920 h 459199"/>
                <a:gd name="connsiteX4" fmla="*/ 829023 w 829023"/>
                <a:gd name="connsiteY4" fmla="*/ 413279 h 459199"/>
                <a:gd name="connsiteX5" fmla="*/ 783103 w 829023"/>
                <a:gd name="connsiteY5" fmla="*/ 459199 h 459199"/>
                <a:gd name="connsiteX6" fmla="*/ 45920 w 829023"/>
                <a:gd name="connsiteY6" fmla="*/ 459199 h 459199"/>
                <a:gd name="connsiteX7" fmla="*/ 0 w 829023"/>
                <a:gd name="connsiteY7" fmla="*/ 413279 h 459199"/>
                <a:gd name="connsiteX8" fmla="*/ 0 w 829023"/>
                <a:gd name="connsiteY8" fmla="*/ 45920 h 45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59199">
                  <a:moveTo>
                    <a:pt x="0" y="45920"/>
                  </a:moveTo>
                  <a:cubicBezTo>
                    <a:pt x="0" y="20559"/>
                    <a:pt x="20559" y="0"/>
                    <a:pt x="45920" y="0"/>
                  </a:cubicBezTo>
                  <a:lnTo>
                    <a:pt x="783103" y="0"/>
                  </a:lnTo>
                  <a:cubicBezTo>
                    <a:pt x="808464" y="0"/>
                    <a:pt x="829023" y="20559"/>
                    <a:pt x="829023" y="45920"/>
                  </a:cubicBezTo>
                  <a:lnTo>
                    <a:pt x="829023" y="413279"/>
                  </a:lnTo>
                  <a:cubicBezTo>
                    <a:pt x="829023" y="438640"/>
                    <a:pt x="808464" y="459199"/>
                    <a:pt x="783103" y="459199"/>
                  </a:cubicBezTo>
                  <a:lnTo>
                    <a:pt x="45920" y="459199"/>
                  </a:lnTo>
                  <a:cubicBezTo>
                    <a:pt x="20559" y="459199"/>
                    <a:pt x="0" y="438640"/>
                    <a:pt x="0" y="413279"/>
                  </a:cubicBezTo>
                  <a:lnTo>
                    <a:pt x="0" y="4592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789" tIns="66789" rIns="66789" bIns="6678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Полилиния 23"/>
            <p:cNvSpPr/>
            <p:nvPr/>
          </p:nvSpPr>
          <p:spPr>
            <a:xfrm>
              <a:off x="6856656" y="5408896"/>
              <a:ext cx="612000" cy="643892"/>
            </a:xfrm>
            <a:custGeom>
              <a:avLst/>
              <a:gdLst>
                <a:gd name="connsiteX0" fmla="*/ 0 w 833504"/>
                <a:gd name="connsiteY0" fmla="*/ 64389 h 643892"/>
                <a:gd name="connsiteX1" fmla="*/ 64389 w 833504"/>
                <a:gd name="connsiteY1" fmla="*/ 0 h 643892"/>
                <a:gd name="connsiteX2" fmla="*/ 769115 w 833504"/>
                <a:gd name="connsiteY2" fmla="*/ 0 h 643892"/>
                <a:gd name="connsiteX3" fmla="*/ 833504 w 833504"/>
                <a:gd name="connsiteY3" fmla="*/ 64389 h 643892"/>
                <a:gd name="connsiteX4" fmla="*/ 833504 w 833504"/>
                <a:gd name="connsiteY4" fmla="*/ 579503 h 643892"/>
                <a:gd name="connsiteX5" fmla="*/ 769115 w 833504"/>
                <a:gd name="connsiteY5" fmla="*/ 643892 h 643892"/>
                <a:gd name="connsiteX6" fmla="*/ 64389 w 833504"/>
                <a:gd name="connsiteY6" fmla="*/ 643892 h 643892"/>
                <a:gd name="connsiteX7" fmla="*/ 0 w 833504"/>
                <a:gd name="connsiteY7" fmla="*/ 579503 h 643892"/>
                <a:gd name="connsiteX8" fmla="*/ 0 w 833504"/>
                <a:gd name="connsiteY8" fmla="*/ 64389 h 643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3892">
                  <a:moveTo>
                    <a:pt x="0" y="64389"/>
                  </a:moveTo>
                  <a:cubicBezTo>
                    <a:pt x="0" y="28828"/>
                    <a:pt x="28828" y="0"/>
                    <a:pt x="64389" y="0"/>
                  </a:cubicBezTo>
                  <a:lnTo>
                    <a:pt x="769115" y="0"/>
                  </a:lnTo>
                  <a:cubicBezTo>
                    <a:pt x="804676" y="0"/>
                    <a:pt x="833504" y="28828"/>
                    <a:pt x="833504" y="64389"/>
                  </a:cubicBezTo>
                  <a:lnTo>
                    <a:pt x="833504" y="579503"/>
                  </a:lnTo>
                  <a:cubicBezTo>
                    <a:pt x="833504" y="615064"/>
                    <a:pt x="804676" y="643892"/>
                    <a:pt x="769115" y="643892"/>
                  </a:cubicBezTo>
                  <a:lnTo>
                    <a:pt x="64389" y="643892"/>
                  </a:lnTo>
                  <a:cubicBezTo>
                    <a:pt x="28828" y="643892"/>
                    <a:pt x="0" y="615064"/>
                    <a:pt x="0" y="579503"/>
                  </a:cubicBezTo>
                  <a:lnTo>
                    <a:pt x="0" y="6438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99" tIns="72199" rIns="72199" bIns="72199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22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Полилиния 24"/>
            <p:cNvSpPr/>
            <p:nvPr/>
          </p:nvSpPr>
          <p:spPr>
            <a:xfrm>
              <a:off x="6856656" y="6128897"/>
              <a:ext cx="612000" cy="468000"/>
            </a:xfrm>
            <a:custGeom>
              <a:avLst/>
              <a:gdLst>
                <a:gd name="connsiteX0" fmla="*/ 0 w 833504"/>
                <a:gd name="connsiteY0" fmla="*/ 48965 h 489645"/>
                <a:gd name="connsiteX1" fmla="*/ 48965 w 833504"/>
                <a:gd name="connsiteY1" fmla="*/ 0 h 489645"/>
                <a:gd name="connsiteX2" fmla="*/ 784540 w 833504"/>
                <a:gd name="connsiteY2" fmla="*/ 0 h 489645"/>
                <a:gd name="connsiteX3" fmla="*/ 833505 w 833504"/>
                <a:gd name="connsiteY3" fmla="*/ 48965 h 489645"/>
                <a:gd name="connsiteX4" fmla="*/ 833504 w 833504"/>
                <a:gd name="connsiteY4" fmla="*/ 440681 h 489645"/>
                <a:gd name="connsiteX5" fmla="*/ 784539 w 833504"/>
                <a:gd name="connsiteY5" fmla="*/ 489646 h 489645"/>
                <a:gd name="connsiteX6" fmla="*/ 48965 w 833504"/>
                <a:gd name="connsiteY6" fmla="*/ 489645 h 489645"/>
                <a:gd name="connsiteX7" fmla="*/ 0 w 833504"/>
                <a:gd name="connsiteY7" fmla="*/ 440680 h 489645"/>
                <a:gd name="connsiteX8" fmla="*/ 0 w 833504"/>
                <a:gd name="connsiteY8" fmla="*/ 48965 h 489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489645">
                  <a:moveTo>
                    <a:pt x="0" y="48965"/>
                  </a:moveTo>
                  <a:cubicBezTo>
                    <a:pt x="0" y="21922"/>
                    <a:pt x="21922" y="0"/>
                    <a:pt x="48965" y="0"/>
                  </a:cubicBezTo>
                  <a:lnTo>
                    <a:pt x="784540" y="0"/>
                  </a:lnTo>
                  <a:cubicBezTo>
                    <a:pt x="811583" y="0"/>
                    <a:pt x="833505" y="21922"/>
                    <a:pt x="833505" y="48965"/>
                  </a:cubicBezTo>
                  <a:cubicBezTo>
                    <a:pt x="833505" y="179537"/>
                    <a:pt x="833504" y="310109"/>
                    <a:pt x="833504" y="440681"/>
                  </a:cubicBezTo>
                  <a:cubicBezTo>
                    <a:pt x="833504" y="467724"/>
                    <a:pt x="811582" y="489646"/>
                    <a:pt x="784539" y="489646"/>
                  </a:cubicBezTo>
                  <a:lnTo>
                    <a:pt x="48965" y="489645"/>
                  </a:lnTo>
                  <a:cubicBezTo>
                    <a:pt x="21922" y="489645"/>
                    <a:pt x="0" y="467723"/>
                    <a:pt x="0" y="440680"/>
                  </a:cubicBezTo>
                  <a:lnTo>
                    <a:pt x="0" y="4896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1" tIns="67681" rIns="67681" bIns="6768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612,6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Полилиния 25"/>
            <p:cNvSpPr/>
            <p:nvPr/>
          </p:nvSpPr>
          <p:spPr>
            <a:xfrm>
              <a:off x="8312212" y="3116680"/>
              <a:ext cx="612000" cy="308287"/>
            </a:xfrm>
            <a:custGeom>
              <a:avLst/>
              <a:gdLst>
                <a:gd name="connsiteX0" fmla="*/ 0 w 864641"/>
                <a:gd name="connsiteY0" fmla="*/ 30829 h 308287"/>
                <a:gd name="connsiteX1" fmla="*/ 30829 w 864641"/>
                <a:gd name="connsiteY1" fmla="*/ 0 h 308287"/>
                <a:gd name="connsiteX2" fmla="*/ 833812 w 864641"/>
                <a:gd name="connsiteY2" fmla="*/ 0 h 308287"/>
                <a:gd name="connsiteX3" fmla="*/ 864641 w 864641"/>
                <a:gd name="connsiteY3" fmla="*/ 30829 h 308287"/>
                <a:gd name="connsiteX4" fmla="*/ 864641 w 864641"/>
                <a:gd name="connsiteY4" fmla="*/ 277458 h 308287"/>
                <a:gd name="connsiteX5" fmla="*/ 833812 w 864641"/>
                <a:gd name="connsiteY5" fmla="*/ 308287 h 308287"/>
                <a:gd name="connsiteX6" fmla="*/ 30829 w 864641"/>
                <a:gd name="connsiteY6" fmla="*/ 308287 h 308287"/>
                <a:gd name="connsiteX7" fmla="*/ 0 w 864641"/>
                <a:gd name="connsiteY7" fmla="*/ 277458 h 308287"/>
                <a:gd name="connsiteX8" fmla="*/ 0 w 864641"/>
                <a:gd name="connsiteY8" fmla="*/ 30829 h 30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4641" h="308287">
                  <a:moveTo>
                    <a:pt x="0" y="30829"/>
                  </a:moveTo>
                  <a:cubicBezTo>
                    <a:pt x="0" y="13803"/>
                    <a:pt x="13803" y="0"/>
                    <a:pt x="30829" y="0"/>
                  </a:cubicBezTo>
                  <a:lnTo>
                    <a:pt x="833812" y="0"/>
                  </a:lnTo>
                  <a:cubicBezTo>
                    <a:pt x="850838" y="0"/>
                    <a:pt x="864641" y="13803"/>
                    <a:pt x="864641" y="30829"/>
                  </a:cubicBezTo>
                  <a:lnTo>
                    <a:pt x="864641" y="277458"/>
                  </a:lnTo>
                  <a:cubicBezTo>
                    <a:pt x="864641" y="294484"/>
                    <a:pt x="850838" y="308287"/>
                    <a:pt x="833812" y="308287"/>
                  </a:cubicBezTo>
                  <a:lnTo>
                    <a:pt x="30829" y="308287"/>
                  </a:lnTo>
                  <a:cubicBezTo>
                    <a:pt x="13803" y="308287"/>
                    <a:pt x="0" y="294484"/>
                    <a:pt x="0" y="277458"/>
                  </a:cubicBezTo>
                  <a:lnTo>
                    <a:pt x="0" y="308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9989" tIns="69989" rIns="69989" bIns="69989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8312212" y="3507811"/>
              <a:ext cx="612000" cy="425245"/>
            </a:xfrm>
            <a:custGeom>
              <a:avLst/>
              <a:gdLst>
                <a:gd name="connsiteX0" fmla="*/ 0 w 786058"/>
                <a:gd name="connsiteY0" fmla="*/ 42525 h 425245"/>
                <a:gd name="connsiteX1" fmla="*/ 42525 w 786058"/>
                <a:gd name="connsiteY1" fmla="*/ 0 h 425245"/>
                <a:gd name="connsiteX2" fmla="*/ 743534 w 786058"/>
                <a:gd name="connsiteY2" fmla="*/ 0 h 425245"/>
                <a:gd name="connsiteX3" fmla="*/ 786059 w 786058"/>
                <a:gd name="connsiteY3" fmla="*/ 42525 h 425245"/>
                <a:gd name="connsiteX4" fmla="*/ 786058 w 786058"/>
                <a:gd name="connsiteY4" fmla="*/ 382721 h 425245"/>
                <a:gd name="connsiteX5" fmla="*/ 743533 w 786058"/>
                <a:gd name="connsiteY5" fmla="*/ 425246 h 425245"/>
                <a:gd name="connsiteX6" fmla="*/ 42525 w 786058"/>
                <a:gd name="connsiteY6" fmla="*/ 425245 h 425245"/>
                <a:gd name="connsiteX7" fmla="*/ 0 w 786058"/>
                <a:gd name="connsiteY7" fmla="*/ 382720 h 425245"/>
                <a:gd name="connsiteX8" fmla="*/ 0 w 786058"/>
                <a:gd name="connsiteY8" fmla="*/ 42525 h 425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86058" h="425245">
                  <a:moveTo>
                    <a:pt x="0" y="42525"/>
                  </a:moveTo>
                  <a:cubicBezTo>
                    <a:pt x="0" y="19039"/>
                    <a:pt x="19039" y="0"/>
                    <a:pt x="42525" y="0"/>
                  </a:cubicBezTo>
                  <a:lnTo>
                    <a:pt x="743534" y="0"/>
                  </a:lnTo>
                  <a:cubicBezTo>
                    <a:pt x="767020" y="0"/>
                    <a:pt x="786059" y="19039"/>
                    <a:pt x="786059" y="42525"/>
                  </a:cubicBezTo>
                  <a:cubicBezTo>
                    <a:pt x="786059" y="155924"/>
                    <a:pt x="786058" y="269322"/>
                    <a:pt x="786058" y="382721"/>
                  </a:cubicBezTo>
                  <a:cubicBezTo>
                    <a:pt x="786058" y="406207"/>
                    <a:pt x="767019" y="425246"/>
                    <a:pt x="743533" y="425246"/>
                  </a:cubicBezTo>
                  <a:lnTo>
                    <a:pt x="42525" y="425245"/>
                  </a:lnTo>
                  <a:cubicBezTo>
                    <a:pt x="19039" y="425245"/>
                    <a:pt x="0" y="406206"/>
                    <a:pt x="0" y="382720"/>
                  </a:cubicBezTo>
                  <a:lnTo>
                    <a:pt x="0" y="42525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5795" tIns="65795" rIns="65795" bIns="65795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8312212" y="3998431"/>
              <a:ext cx="612000" cy="792726"/>
            </a:xfrm>
            <a:custGeom>
              <a:avLst/>
              <a:gdLst>
                <a:gd name="connsiteX0" fmla="*/ 0 w 829019"/>
                <a:gd name="connsiteY0" fmla="*/ 79273 h 792726"/>
                <a:gd name="connsiteX1" fmla="*/ 79273 w 829019"/>
                <a:gd name="connsiteY1" fmla="*/ 0 h 792726"/>
                <a:gd name="connsiteX2" fmla="*/ 749746 w 829019"/>
                <a:gd name="connsiteY2" fmla="*/ 0 h 792726"/>
                <a:gd name="connsiteX3" fmla="*/ 829019 w 829019"/>
                <a:gd name="connsiteY3" fmla="*/ 79273 h 792726"/>
                <a:gd name="connsiteX4" fmla="*/ 829019 w 829019"/>
                <a:gd name="connsiteY4" fmla="*/ 713453 h 792726"/>
                <a:gd name="connsiteX5" fmla="*/ 749746 w 829019"/>
                <a:gd name="connsiteY5" fmla="*/ 792726 h 792726"/>
                <a:gd name="connsiteX6" fmla="*/ 79273 w 829019"/>
                <a:gd name="connsiteY6" fmla="*/ 792726 h 792726"/>
                <a:gd name="connsiteX7" fmla="*/ 0 w 829019"/>
                <a:gd name="connsiteY7" fmla="*/ 713453 h 792726"/>
                <a:gd name="connsiteX8" fmla="*/ 0 w 829019"/>
                <a:gd name="connsiteY8" fmla="*/ 79273 h 792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19" h="792726">
                  <a:moveTo>
                    <a:pt x="0" y="79273"/>
                  </a:moveTo>
                  <a:cubicBezTo>
                    <a:pt x="0" y="35492"/>
                    <a:pt x="35492" y="0"/>
                    <a:pt x="79273" y="0"/>
                  </a:cubicBezTo>
                  <a:lnTo>
                    <a:pt x="749746" y="0"/>
                  </a:lnTo>
                  <a:cubicBezTo>
                    <a:pt x="793527" y="0"/>
                    <a:pt x="829019" y="35492"/>
                    <a:pt x="829019" y="79273"/>
                  </a:cubicBezTo>
                  <a:lnTo>
                    <a:pt x="829019" y="713453"/>
                  </a:lnTo>
                  <a:cubicBezTo>
                    <a:pt x="829019" y="757234"/>
                    <a:pt x="793527" y="792726"/>
                    <a:pt x="749746" y="792726"/>
                  </a:cubicBezTo>
                  <a:lnTo>
                    <a:pt x="79273" y="792726"/>
                  </a:lnTo>
                  <a:cubicBezTo>
                    <a:pt x="35492" y="792726"/>
                    <a:pt x="0" y="757234"/>
                    <a:pt x="0" y="713453"/>
                  </a:cubicBezTo>
                  <a:lnTo>
                    <a:pt x="0" y="79273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8" tIns="76558" rIns="76558" bIns="76558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8312212" y="4858768"/>
              <a:ext cx="612000" cy="460290"/>
            </a:xfrm>
            <a:custGeom>
              <a:avLst/>
              <a:gdLst>
                <a:gd name="connsiteX0" fmla="*/ 0 w 829023"/>
                <a:gd name="connsiteY0" fmla="*/ 46029 h 460290"/>
                <a:gd name="connsiteX1" fmla="*/ 46029 w 829023"/>
                <a:gd name="connsiteY1" fmla="*/ 0 h 460290"/>
                <a:gd name="connsiteX2" fmla="*/ 782994 w 829023"/>
                <a:gd name="connsiteY2" fmla="*/ 0 h 460290"/>
                <a:gd name="connsiteX3" fmla="*/ 829023 w 829023"/>
                <a:gd name="connsiteY3" fmla="*/ 46029 h 460290"/>
                <a:gd name="connsiteX4" fmla="*/ 829023 w 829023"/>
                <a:gd name="connsiteY4" fmla="*/ 414261 h 460290"/>
                <a:gd name="connsiteX5" fmla="*/ 782994 w 829023"/>
                <a:gd name="connsiteY5" fmla="*/ 460290 h 460290"/>
                <a:gd name="connsiteX6" fmla="*/ 46029 w 829023"/>
                <a:gd name="connsiteY6" fmla="*/ 460290 h 460290"/>
                <a:gd name="connsiteX7" fmla="*/ 0 w 829023"/>
                <a:gd name="connsiteY7" fmla="*/ 414261 h 460290"/>
                <a:gd name="connsiteX8" fmla="*/ 0 w 829023"/>
                <a:gd name="connsiteY8" fmla="*/ 46029 h 460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29023" h="460290">
                  <a:moveTo>
                    <a:pt x="0" y="46029"/>
                  </a:moveTo>
                  <a:cubicBezTo>
                    <a:pt x="0" y="20608"/>
                    <a:pt x="20608" y="0"/>
                    <a:pt x="46029" y="0"/>
                  </a:cubicBezTo>
                  <a:lnTo>
                    <a:pt x="782994" y="0"/>
                  </a:lnTo>
                  <a:cubicBezTo>
                    <a:pt x="808415" y="0"/>
                    <a:pt x="829023" y="20608"/>
                    <a:pt x="829023" y="46029"/>
                  </a:cubicBezTo>
                  <a:lnTo>
                    <a:pt x="829023" y="414261"/>
                  </a:lnTo>
                  <a:cubicBezTo>
                    <a:pt x="829023" y="439682"/>
                    <a:pt x="808415" y="460290"/>
                    <a:pt x="782994" y="460290"/>
                  </a:cubicBezTo>
                  <a:lnTo>
                    <a:pt x="46029" y="460290"/>
                  </a:lnTo>
                  <a:cubicBezTo>
                    <a:pt x="20608" y="460290"/>
                    <a:pt x="0" y="439682"/>
                    <a:pt x="0" y="414261"/>
                  </a:cubicBezTo>
                  <a:lnTo>
                    <a:pt x="0" y="46029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6821" tIns="66821" rIns="66821" bIns="66821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8312212" y="5398503"/>
              <a:ext cx="612000" cy="640939"/>
            </a:xfrm>
            <a:custGeom>
              <a:avLst/>
              <a:gdLst>
                <a:gd name="connsiteX0" fmla="*/ 0 w 833504"/>
                <a:gd name="connsiteY0" fmla="*/ 64094 h 640939"/>
                <a:gd name="connsiteX1" fmla="*/ 64094 w 833504"/>
                <a:gd name="connsiteY1" fmla="*/ 0 h 640939"/>
                <a:gd name="connsiteX2" fmla="*/ 769410 w 833504"/>
                <a:gd name="connsiteY2" fmla="*/ 0 h 640939"/>
                <a:gd name="connsiteX3" fmla="*/ 833504 w 833504"/>
                <a:gd name="connsiteY3" fmla="*/ 64094 h 640939"/>
                <a:gd name="connsiteX4" fmla="*/ 833504 w 833504"/>
                <a:gd name="connsiteY4" fmla="*/ 576845 h 640939"/>
                <a:gd name="connsiteX5" fmla="*/ 769410 w 833504"/>
                <a:gd name="connsiteY5" fmla="*/ 640939 h 640939"/>
                <a:gd name="connsiteX6" fmla="*/ 64094 w 833504"/>
                <a:gd name="connsiteY6" fmla="*/ 640939 h 640939"/>
                <a:gd name="connsiteX7" fmla="*/ 0 w 833504"/>
                <a:gd name="connsiteY7" fmla="*/ 576845 h 640939"/>
                <a:gd name="connsiteX8" fmla="*/ 0 w 833504"/>
                <a:gd name="connsiteY8" fmla="*/ 64094 h 64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3504" h="640939">
                  <a:moveTo>
                    <a:pt x="0" y="64094"/>
                  </a:moveTo>
                  <a:cubicBezTo>
                    <a:pt x="0" y="28696"/>
                    <a:pt x="28696" y="0"/>
                    <a:pt x="64094" y="0"/>
                  </a:cubicBezTo>
                  <a:lnTo>
                    <a:pt x="769410" y="0"/>
                  </a:lnTo>
                  <a:cubicBezTo>
                    <a:pt x="804808" y="0"/>
                    <a:pt x="833504" y="28696"/>
                    <a:pt x="833504" y="64094"/>
                  </a:cubicBezTo>
                  <a:lnTo>
                    <a:pt x="833504" y="576845"/>
                  </a:lnTo>
                  <a:cubicBezTo>
                    <a:pt x="833504" y="612243"/>
                    <a:pt x="804808" y="640939"/>
                    <a:pt x="769410" y="640939"/>
                  </a:cubicBezTo>
                  <a:lnTo>
                    <a:pt x="64094" y="640939"/>
                  </a:lnTo>
                  <a:cubicBezTo>
                    <a:pt x="28696" y="640939"/>
                    <a:pt x="0" y="612243"/>
                    <a:pt x="0" y="576845"/>
                  </a:cubicBezTo>
                  <a:lnTo>
                    <a:pt x="0" y="64094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2112" tIns="72112" rIns="72112" bIns="72112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</a:t>
              </a:r>
              <a:r>
                <a:rPr lang="ru-RU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8312212" y="6128896"/>
              <a:ext cx="612000" cy="449017"/>
            </a:xfrm>
            <a:custGeom>
              <a:avLst/>
              <a:gdLst>
                <a:gd name="connsiteX0" fmla="*/ 0 w 832010"/>
                <a:gd name="connsiteY0" fmla="*/ 49600 h 496004"/>
                <a:gd name="connsiteX1" fmla="*/ 49600 w 832010"/>
                <a:gd name="connsiteY1" fmla="*/ 0 h 496004"/>
                <a:gd name="connsiteX2" fmla="*/ 782410 w 832010"/>
                <a:gd name="connsiteY2" fmla="*/ 0 h 496004"/>
                <a:gd name="connsiteX3" fmla="*/ 832010 w 832010"/>
                <a:gd name="connsiteY3" fmla="*/ 49600 h 496004"/>
                <a:gd name="connsiteX4" fmla="*/ 832010 w 832010"/>
                <a:gd name="connsiteY4" fmla="*/ 446404 h 496004"/>
                <a:gd name="connsiteX5" fmla="*/ 782410 w 832010"/>
                <a:gd name="connsiteY5" fmla="*/ 496004 h 496004"/>
                <a:gd name="connsiteX6" fmla="*/ 49600 w 832010"/>
                <a:gd name="connsiteY6" fmla="*/ 496004 h 496004"/>
                <a:gd name="connsiteX7" fmla="*/ 0 w 832010"/>
                <a:gd name="connsiteY7" fmla="*/ 446404 h 496004"/>
                <a:gd name="connsiteX8" fmla="*/ 0 w 832010"/>
                <a:gd name="connsiteY8" fmla="*/ 49600 h 496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2010" h="496004">
                  <a:moveTo>
                    <a:pt x="0" y="49600"/>
                  </a:moveTo>
                  <a:cubicBezTo>
                    <a:pt x="0" y="22207"/>
                    <a:pt x="22207" y="0"/>
                    <a:pt x="49600" y="0"/>
                  </a:cubicBezTo>
                  <a:lnTo>
                    <a:pt x="782410" y="0"/>
                  </a:lnTo>
                  <a:cubicBezTo>
                    <a:pt x="809803" y="0"/>
                    <a:pt x="832010" y="22207"/>
                    <a:pt x="832010" y="49600"/>
                  </a:cubicBezTo>
                  <a:lnTo>
                    <a:pt x="832010" y="446404"/>
                  </a:lnTo>
                  <a:cubicBezTo>
                    <a:pt x="832010" y="473797"/>
                    <a:pt x="809803" y="496004"/>
                    <a:pt x="782410" y="496004"/>
                  </a:cubicBezTo>
                  <a:lnTo>
                    <a:pt x="49600" y="496004"/>
                  </a:lnTo>
                  <a:cubicBezTo>
                    <a:pt x="22207" y="496004"/>
                    <a:pt x="0" y="473797"/>
                    <a:pt x="0" y="446404"/>
                  </a:cubicBezTo>
                  <a:lnTo>
                    <a:pt x="0" y="49600"/>
                  </a:lnTo>
                  <a:close/>
                </a:path>
              </a:pathLst>
            </a:custGeom>
            <a:gradFill flip="none" rotWithShape="0">
              <a:gsLst>
                <a:gs pos="0">
                  <a:srgbClr val="3399FF">
                    <a:tint val="66000"/>
                    <a:satMod val="160000"/>
                  </a:srgbClr>
                </a:gs>
                <a:gs pos="50000">
                  <a:srgbClr val="3399FF">
                    <a:tint val="44500"/>
                    <a:satMod val="160000"/>
                  </a:srgbClr>
                </a:gs>
                <a:gs pos="100000">
                  <a:srgbClr val="3399FF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67" tIns="67867" rIns="67867" bIns="67867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300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522,9</a:t>
              </a:r>
              <a:endPara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510507"/>
              </p:ext>
            </p:extLst>
          </p:nvPr>
        </p:nvGraphicFramePr>
        <p:xfrm>
          <a:off x="0" y="3212976"/>
          <a:ext cx="4180228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36" y="864209"/>
            <a:ext cx="2592000" cy="1496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67228" y="3126318"/>
            <a:ext cx="612000" cy="308410"/>
          </a:xfrm>
          <a:custGeom>
            <a:avLst/>
            <a:gdLst>
              <a:gd name="connsiteX0" fmla="*/ 0 w 829017"/>
              <a:gd name="connsiteY0" fmla="*/ 30841 h 308410"/>
              <a:gd name="connsiteX1" fmla="*/ 30841 w 829017"/>
              <a:gd name="connsiteY1" fmla="*/ 0 h 308410"/>
              <a:gd name="connsiteX2" fmla="*/ 798176 w 829017"/>
              <a:gd name="connsiteY2" fmla="*/ 0 h 308410"/>
              <a:gd name="connsiteX3" fmla="*/ 829017 w 829017"/>
              <a:gd name="connsiteY3" fmla="*/ 30841 h 308410"/>
              <a:gd name="connsiteX4" fmla="*/ 829017 w 829017"/>
              <a:gd name="connsiteY4" fmla="*/ 277569 h 308410"/>
              <a:gd name="connsiteX5" fmla="*/ 798176 w 829017"/>
              <a:gd name="connsiteY5" fmla="*/ 308410 h 308410"/>
              <a:gd name="connsiteX6" fmla="*/ 30841 w 829017"/>
              <a:gd name="connsiteY6" fmla="*/ 308410 h 308410"/>
              <a:gd name="connsiteX7" fmla="*/ 0 w 829017"/>
              <a:gd name="connsiteY7" fmla="*/ 277569 h 308410"/>
              <a:gd name="connsiteX8" fmla="*/ 0 w 829017"/>
              <a:gd name="connsiteY8" fmla="*/ 30841 h 30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7" h="308410">
                <a:moveTo>
                  <a:pt x="0" y="30841"/>
                </a:moveTo>
                <a:cubicBezTo>
                  <a:pt x="0" y="13808"/>
                  <a:pt x="13808" y="0"/>
                  <a:pt x="30841" y="0"/>
                </a:cubicBezTo>
                <a:lnTo>
                  <a:pt x="798176" y="0"/>
                </a:lnTo>
                <a:cubicBezTo>
                  <a:pt x="815209" y="0"/>
                  <a:pt x="829017" y="13808"/>
                  <a:pt x="829017" y="30841"/>
                </a:cubicBezTo>
                <a:lnTo>
                  <a:pt x="829017" y="277569"/>
                </a:lnTo>
                <a:cubicBezTo>
                  <a:pt x="829017" y="294602"/>
                  <a:pt x="815209" y="308410"/>
                  <a:pt x="798176" y="308410"/>
                </a:cubicBezTo>
                <a:lnTo>
                  <a:pt x="30841" y="308410"/>
                </a:lnTo>
                <a:cubicBezTo>
                  <a:pt x="13808" y="308410"/>
                  <a:pt x="0" y="294602"/>
                  <a:pt x="0" y="277569"/>
                </a:cubicBezTo>
                <a:lnTo>
                  <a:pt x="0" y="30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993" tIns="69993" rIns="69993" bIns="69993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67228" y="3488258"/>
            <a:ext cx="612000" cy="482721"/>
          </a:xfrm>
          <a:custGeom>
            <a:avLst/>
            <a:gdLst>
              <a:gd name="connsiteX0" fmla="*/ 0 w 829014"/>
              <a:gd name="connsiteY0" fmla="*/ 48272 h 482721"/>
              <a:gd name="connsiteX1" fmla="*/ 48272 w 829014"/>
              <a:gd name="connsiteY1" fmla="*/ 0 h 482721"/>
              <a:gd name="connsiteX2" fmla="*/ 780742 w 829014"/>
              <a:gd name="connsiteY2" fmla="*/ 0 h 482721"/>
              <a:gd name="connsiteX3" fmla="*/ 829014 w 829014"/>
              <a:gd name="connsiteY3" fmla="*/ 48272 h 482721"/>
              <a:gd name="connsiteX4" fmla="*/ 829014 w 829014"/>
              <a:gd name="connsiteY4" fmla="*/ 434449 h 482721"/>
              <a:gd name="connsiteX5" fmla="*/ 780742 w 829014"/>
              <a:gd name="connsiteY5" fmla="*/ 482721 h 482721"/>
              <a:gd name="connsiteX6" fmla="*/ 48272 w 829014"/>
              <a:gd name="connsiteY6" fmla="*/ 482721 h 482721"/>
              <a:gd name="connsiteX7" fmla="*/ 0 w 829014"/>
              <a:gd name="connsiteY7" fmla="*/ 434449 h 482721"/>
              <a:gd name="connsiteX8" fmla="*/ 0 w 829014"/>
              <a:gd name="connsiteY8" fmla="*/ 48272 h 482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4" h="482721">
                <a:moveTo>
                  <a:pt x="0" y="48272"/>
                </a:moveTo>
                <a:cubicBezTo>
                  <a:pt x="0" y="21612"/>
                  <a:pt x="21612" y="0"/>
                  <a:pt x="48272" y="0"/>
                </a:cubicBezTo>
                <a:lnTo>
                  <a:pt x="780742" y="0"/>
                </a:lnTo>
                <a:cubicBezTo>
                  <a:pt x="807402" y="0"/>
                  <a:pt x="829014" y="21612"/>
                  <a:pt x="829014" y="48272"/>
                </a:cubicBezTo>
                <a:lnTo>
                  <a:pt x="829014" y="434449"/>
                </a:lnTo>
                <a:cubicBezTo>
                  <a:pt x="829014" y="461109"/>
                  <a:pt x="807402" y="482721"/>
                  <a:pt x="780742" y="482721"/>
                </a:cubicBezTo>
                <a:lnTo>
                  <a:pt x="48272" y="482721"/>
                </a:lnTo>
                <a:cubicBezTo>
                  <a:pt x="21612" y="482721"/>
                  <a:pt x="0" y="461109"/>
                  <a:pt x="0" y="434449"/>
                </a:cubicBezTo>
                <a:lnTo>
                  <a:pt x="0" y="4827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478" tIns="67478" rIns="67478" bIns="6747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67228" y="4005065"/>
            <a:ext cx="612000" cy="790637"/>
          </a:xfrm>
          <a:custGeom>
            <a:avLst/>
            <a:gdLst>
              <a:gd name="connsiteX0" fmla="*/ 0 w 829019"/>
              <a:gd name="connsiteY0" fmla="*/ 79064 h 790637"/>
              <a:gd name="connsiteX1" fmla="*/ 79064 w 829019"/>
              <a:gd name="connsiteY1" fmla="*/ 0 h 790637"/>
              <a:gd name="connsiteX2" fmla="*/ 749955 w 829019"/>
              <a:gd name="connsiteY2" fmla="*/ 0 h 790637"/>
              <a:gd name="connsiteX3" fmla="*/ 829019 w 829019"/>
              <a:gd name="connsiteY3" fmla="*/ 79064 h 790637"/>
              <a:gd name="connsiteX4" fmla="*/ 829019 w 829019"/>
              <a:gd name="connsiteY4" fmla="*/ 711573 h 790637"/>
              <a:gd name="connsiteX5" fmla="*/ 749955 w 829019"/>
              <a:gd name="connsiteY5" fmla="*/ 790637 h 790637"/>
              <a:gd name="connsiteX6" fmla="*/ 79064 w 829019"/>
              <a:gd name="connsiteY6" fmla="*/ 790637 h 790637"/>
              <a:gd name="connsiteX7" fmla="*/ 0 w 829019"/>
              <a:gd name="connsiteY7" fmla="*/ 711573 h 790637"/>
              <a:gd name="connsiteX8" fmla="*/ 0 w 829019"/>
              <a:gd name="connsiteY8" fmla="*/ 79064 h 79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19" h="790637">
                <a:moveTo>
                  <a:pt x="0" y="79064"/>
                </a:moveTo>
                <a:cubicBezTo>
                  <a:pt x="0" y="35398"/>
                  <a:pt x="35398" y="0"/>
                  <a:pt x="79064" y="0"/>
                </a:cubicBezTo>
                <a:lnTo>
                  <a:pt x="749955" y="0"/>
                </a:lnTo>
                <a:cubicBezTo>
                  <a:pt x="793621" y="0"/>
                  <a:pt x="829019" y="35398"/>
                  <a:pt x="829019" y="79064"/>
                </a:cubicBezTo>
                <a:lnTo>
                  <a:pt x="829019" y="711573"/>
                </a:lnTo>
                <a:cubicBezTo>
                  <a:pt x="829019" y="755239"/>
                  <a:pt x="793621" y="790637"/>
                  <a:pt x="749955" y="790637"/>
                </a:cubicBezTo>
                <a:lnTo>
                  <a:pt x="79064" y="790637"/>
                </a:lnTo>
                <a:cubicBezTo>
                  <a:pt x="35398" y="790637"/>
                  <a:pt x="0" y="755239"/>
                  <a:pt x="0" y="711573"/>
                </a:cubicBezTo>
                <a:lnTo>
                  <a:pt x="0" y="7906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6497" tIns="76497" rIns="76497" bIns="7649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67228" y="4869160"/>
            <a:ext cx="612000" cy="459199"/>
          </a:xfrm>
          <a:custGeom>
            <a:avLst/>
            <a:gdLst>
              <a:gd name="connsiteX0" fmla="*/ 0 w 829023"/>
              <a:gd name="connsiteY0" fmla="*/ 45920 h 459199"/>
              <a:gd name="connsiteX1" fmla="*/ 45920 w 829023"/>
              <a:gd name="connsiteY1" fmla="*/ 0 h 459199"/>
              <a:gd name="connsiteX2" fmla="*/ 783103 w 829023"/>
              <a:gd name="connsiteY2" fmla="*/ 0 h 459199"/>
              <a:gd name="connsiteX3" fmla="*/ 829023 w 829023"/>
              <a:gd name="connsiteY3" fmla="*/ 45920 h 459199"/>
              <a:gd name="connsiteX4" fmla="*/ 829023 w 829023"/>
              <a:gd name="connsiteY4" fmla="*/ 413279 h 459199"/>
              <a:gd name="connsiteX5" fmla="*/ 783103 w 829023"/>
              <a:gd name="connsiteY5" fmla="*/ 459199 h 459199"/>
              <a:gd name="connsiteX6" fmla="*/ 45920 w 829023"/>
              <a:gd name="connsiteY6" fmla="*/ 459199 h 459199"/>
              <a:gd name="connsiteX7" fmla="*/ 0 w 829023"/>
              <a:gd name="connsiteY7" fmla="*/ 413279 h 459199"/>
              <a:gd name="connsiteX8" fmla="*/ 0 w 829023"/>
              <a:gd name="connsiteY8" fmla="*/ 45920 h 45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9023" h="459199">
                <a:moveTo>
                  <a:pt x="0" y="45920"/>
                </a:moveTo>
                <a:cubicBezTo>
                  <a:pt x="0" y="20559"/>
                  <a:pt x="20559" y="0"/>
                  <a:pt x="45920" y="0"/>
                </a:cubicBezTo>
                <a:lnTo>
                  <a:pt x="783103" y="0"/>
                </a:lnTo>
                <a:cubicBezTo>
                  <a:pt x="808464" y="0"/>
                  <a:pt x="829023" y="20559"/>
                  <a:pt x="829023" y="45920"/>
                </a:cubicBezTo>
                <a:lnTo>
                  <a:pt x="829023" y="413279"/>
                </a:lnTo>
                <a:cubicBezTo>
                  <a:pt x="829023" y="438640"/>
                  <a:pt x="808464" y="459199"/>
                  <a:pt x="783103" y="459199"/>
                </a:cubicBezTo>
                <a:lnTo>
                  <a:pt x="45920" y="459199"/>
                </a:lnTo>
                <a:cubicBezTo>
                  <a:pt x="20559" y="459199"/>
                  <a:pt x="0" y="438640"/>
                  <a:pt x="0" y="413279"/>
                </a:cubicBezTo>
                <a:lnTo>
                  <a:pt x="0" y="4592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789" tIns="66789" rIns="66789" bIns="6678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67228" y="5408896"/>
            <a:ext cx="612000" cy="643892"/>
          </a:xfrm>
          <a:custGeom>
            <a:avLst/>
            <a:gdLst>
              <a:gd name="connsiteX0" fmla="*/ 0 w 833504"/>
              <a:gd name="connsiteY0" fmla="*/ 64389 h 643892"/>
              <a:gd name="connsiteX1" fmla="*/ 64389 w 833504"/>
              <a:gd name="connsiteY1" fmla="*/ 0 h 643892"/>
              <a:gd name="connsiteX2" fmla="*/ 769115 w 833504"/>
              <a:gd name="connsiteY2" fmla="*/ 0 h 643892"/>
              <a:gd name="connsiteX3" fmla="*/ 833504 w 833504"/>
              <a:gd name="connsiteY3" fmla="*/ 64389 h 643892"/>
              <a:gd name="connsiteX4" fmla="*/ 833504 w 833504"/>
              <a:gd name="connsiteY4" fmla="*/ 579503 h 643892"/>
              <a:gd name="connsiteX5" fmla="*/ 769115 w 833504"/>
              <a:gd name="connsiteY5" fmla="*/ 643892 h 643892"/>
              <a:gd name="connsiteX6" fmla="*/ 64389 w 833504"/>
              <a:gd name="connsiteY6" fmla="*/ 643892 h 643892"/>
              <a:gd name="connsiteX7" fmla="*/ 0 w 833504"/>
              <a:gd name="connsiteY7" fmla="*/ 579503 h 643892"/>
              <a:gd name="connsiteX8" fmla="*/ 0 w 833504"/>
              <a:gd name="connsiteY8" fmla="*/ 64389 h 643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643892">
                <a:moveTo>
                  <a:pt x="0" y="64389"/>
                </a:moveTo>
                <a:cubicBezTo>
                  <a:pt x="0" y="28828"/>
                  <a:pt x="28828" y="0"/>
                  <a:pt x="64389" y="0"/>
                </a:cubicBezTo>
                <a:lnTo>
                  <a:pt x="769115" y="0"/>
                </a:lnTo>
                <a:cubicBezTo>
                  <a:pt x="804676" y="0"/>
                  <a:pt x="833504" y="28828"/>
                  <a:pt x="833504" y="64389"/>
                </a:cubicBezTo>
                <a:lnTo>
                  <a:pt x="833504" y="579503"/>
                </a:lnTo>
                <a:cubicBezTo>
                  <a:pt x="833504" y="615064"/>
                  <a:pt x="804676" y="643892"/>
                  <a:pt x="769115" y="643892"/>
                </a:cubicBezTo>
                <a:lnTo>
                  <a:pt x="64389" y="643892"/>
                </a:lnTo>
                <a:cubicBezTo>
                  <a:pt x="28828" y="643892"/>
                  <a:pt x="0" y="615064"/>
                  <a:pt x="0" y="579503"/>
                </a:cubicBezTo>
                <a:lnTo>
                  <a:pt x="0" y="6438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199" tIns="72199" rIns="72199" bIns="72199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67228" y="6128897"/>
            <a:ext cx="612000" cy="468000"/>
          </a:xfrm>
          <a:custGeom>
            <a:avLst/>
            <a:gdLst>
              <a:gd name="connsiteX0" fmla="*/ 0 w 833504"/>
              <a:gd name="connsiteY0" fmla="*/ 48965 h 489645"/>
              <a:gd name="connsiteX1" fmla="*/ 48965 w 833504"/>
              <a:gd name="connsiteY1" fmla="*/ 0 h 489645"/>
              <a:gd name="connsiteX2" fmla="*/ 784540 w 833504"/>
              <a:gd name="connsiteY2" fmla="*/ 0 h 489645"/>
              <a:gd name="connsiteX3" fmla="*/ 833505 w 833504"/>
              <a:gd name="connsiteY3" fmla="*/ 48965 h 489645"/>
              <a:gd name="connsiteX4" fmla="*/ 833504 w 833504"/>
              <a:gd name="connsiteY4" fmla="*/ 440681 h 489645"/>
              <a:gd name="connsiteX5" fmla="*/ 784539 w 833504"/>
              <a:gd name="connsiteY5" fmla="*/ 489646 h 489645"/>
              <a:gd name="connsiteX6" fmla="*/ 48965 w 833504"/>
              <a:gd name="connsiteY6" fmla="*/ 489645 h 489645"/>
              <a:gd name="connsiteX7" fmla="*/ 0 w 833504"/>
              <a:gd name="connsiteY7" fmla="*/ 440680 h 489645"/>
              <a:gd name="connsiteX8" fmla="*/ 0 w 833504"/>
              <a:gd name="connsiteY8" fmla="*/ 48965 h 48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504" h="489645">
                <a:moveTo>
                  <a:pt x="0" y="48965"/>
                </a:moveTo>
                <a:cubicBezTo>
                  <a:pt x="0" y="21922"/>
                  <a:pt x="21922" y="0"/>
                  <a:pt x="48965" y="0"/>
                </a:cubicBezTo>
                <a:lnTo>
                  <a:pt x="784540" y="0"/>
                </a:lnTo>
                <a:cubicBezTo>
                  <a:pt x="811583" y="0"/>
                  <a:pt x="833505" y="21922"/>
                  <a:pt x="833505" y="48965"/>
                </a:cubicBezTo>
                <a:cubicBezTo>
                  <a:pt x="833505" y="179537"/>
                  <a:pt x="833504" y="310109"/>
                  <a:pt x="833504" y="440681"/>
                </a:cubicBezTo>
                <a:cubicBezTo>
                  <a:pt x="833504" y="467724"/>
                  <a:pt x="811582" y="489646"/>
                  <a:pt x="784539" y="489646"/>
                </a:cubicBezTo>
                <a:lnTo>
                  <a:pt x="48965" y="489645"/>
                </a:lnTo>
                <a:cubicBezTo>
                  <a:pt x="21922" y="489645"/>
                  <a:pt x="0" y="467723"/>
                  <a:pt x="0" y="440680"/>
                </a:cubicBezTo>
                <a:lnTo>
                  <a:pt x="0" y="4896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1" tIns="67681" rIns="67681" bIns="6768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522,9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01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79513" y="2864214"/>
            <a:ext cx="4874687" cy="78081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муниципальных нормативных правовых актов, внесенных в регистр муниципальных нормативных правовых актов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9513" y="3753112"/>
            <a:ext cx="4859098" cy="828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подготовленных нормативных правовых актов Чувашской Республики, регулирующих вопросы противодействия коррупции, отнесенные к компетенции субъекта Российской Федерации,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9512" y="4653208"/>
            <a:ext cx="4874687" cy="792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сроков государственной регистрации нормативных правовых актов органов исполнительной власти Чувашской Республики, установленных законодательством Чувашской Республики,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9513" y="5517232"/>
            <a:ext cx="4859098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зарегистрированных актов гражданского состояния и совершенных юридически значимых действий, единиц в год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9727" y="1643516"/>
            <a:ext cx="2352023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1895" y="1126629"/>
            <a:ext cx="3903032" cy="834139"/>
          </a:xfrm>
          <a:custGeom>
            <a:avLst/>
            <a:gdLst>
              <a:gd name="connsiteX0" fmla="*/ 0 w 3903032"/>
              <a:gd name="connsiteY0" fmla="*/ 83414 h 834139"/>
              <a:gd name="connsiteX1" fmla="*/ 83414 w 3903032"/>
              <a:gd name="connsiteY1" fmla="*/ 0 h 834139"/>
              <a:gd name="connsiteX2" fmla="*/ 3819618 w 3903032"/>
              <a:gd name="connsiteY2" fmla="*/ 0 h 834139"/>
              <a:gd name="connsiteX3" fmla="*/ 3903032 w 3903032"/>
              <a:gd name="connsiteY3" fmla="*/ 83414 h 834139"/>
              <a:gd name="connsiteX4" fmla="*/ 3903032 w 3903032"/>
              <a:gd name="connsiteY4" fmla="*/ 750725 h 834139"/>
              <a:gd name="connsiteX5" fmla="*/ 3819618 w 3903032"/>
              <a:gd name="connsiteY5" fmla="*/ 834139 h 834139"/>
              <a:gd name="connsiteX6" fmla="*/ 83414 w 3903032"/>
              <a:gd name="connsiteY6" fmla="*/ 834139 h 834139"/>
              <a:gd name="connsiteX7" fmla="*/ 0 w 3903032"/>
              <a:gd name="connsiteY7" fmla="*/ 750725 h 834139"/>
              <a:gd name="connsiteX8" fmla="*/ 0 w 3903032"/>
              <a:gd name="connsiteY8" fmla="*/ 83414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834139">
                <a:moveTo>
                  <a:pt x="0" y="83414"/>
                </a:moveTo>
                <a:cubicBezTo>
                  <a:pt x="0" y="37346"/>
                  <a:pt x="37346" y="0"/>
                  <a:pt x="83414" y="0"/>
                </a:cubicBezTo>
                <a:lnTo>
                  <a:pt x="3819618" y="0"/>
                </a:lnTo>
                <a:cubicBezTo>
                  <a:pt x="3865686" y="0"/>
                  <a:pt x="3903032" y="37346"/>
                  <a:pt x="3903032" y="83414"/>
                </a:cubicBezTo>
                <a:lnTo>
                  <a:pt x="3903032" y="750725"/>
                </a:lnTo>
                <a:cubicBezTo>
                  <a:pt x="3903032" y="796793"/>
                  <a:pt x="3865686" y="834139"/>
                  <a:pt x="3819618" y="834139"/>
                </a:cubicBezTo>
                <a:lnTo>
                  <a:pt x="83414" y="834139"/>
                </a:lnTo>
                <a:cubicBezTo>
                  <a:pt x="37346" y="834139"/>
                  <a:pt x="0" y="796793"/>
                  <a:pt x="0" y="750725"/>
                </a:cubicBezTo>
                <a:lnTo>
                  <a:pt x="0" y="8341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7771" tIns="77771" rIns="77771" bIns="7777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189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142 534</a:t>
            </a:r>
          </a:p>
        </p:txBody>
      </p:sp>
      <p:sp>
        <p:nvSpPr>
          <p:cNvPr id="12" name="Полилиния 11"/>
          <p:cNvSpPr/>
          <p:nvPr/>
        </p:nvSpPr>
        <p:spPr>
          <a:xfrm>
            <a:off x="592479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479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479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145 000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1768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768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145 500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510580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10580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7510580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10580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0580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8303475" y="1995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03475" y="2865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03475" y="3734628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03475" y="4603962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03475" y="5473295"/>
            <a:ext cx="731452" cy="834139"/>
          </a:xfrm>
          <a:custGeom>
            <a:avLst/>
            <a:gdLst>
              <a:gd name="connsiteX0" fmla="*/ 0 w 731452"/>
              <a:gd name="connsiteY0" fmla="*/ 73145 h 834139"/>
              <a:gd name="connsiteX1" fmla="*/ 73145 w 731452"/>
              <a:gd name="connsiteY1" fmla="*/ 0 h 834139"/>
              <a:gd name="connsiteX2" fmla="*/ 658307 w 731452"/>
              <a:gd name="connsiteY2" fmla="*/ 0 h 834139"/>
              <a:gd name="connsiteX3" fmla="*/ 731452 w 731452"/>
              <a:gd name="connsiteY3" fmla="*/ 73145 h 834139"/>
              <a:gd name="connsiteX4" fmla="*/ 731452 w 731452"/>
              <a:gd name="connsiteY4" fmla="*/ 760994 h 834139"/>
              <a:gd name="connsiteX5" fmla="*/ 658307 w 731452"/>
              <a:gd name="connsiteY5" fmla="*/ 834139 h 834139"/>
              <a:gd name="connsiteX6" fmla="*/ 73145 w 731452"/>
              <a:gd name="connsiteY6" fmla="*/ 834139 h 834139"/>
              <a:gd name="connsiteX7" fmla="*/ 0 w 731452"/>
              <a:gd name="connsiteY7" fmla="*/ 760994 h 834139"/>
              <a:gd name="connsiteX8" fmla="*/ 0 w 731452"/>
              <a:gd name="connsiteY8" fmla="*/ 73145 h 834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834139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760994"/>
                </a:lnTo>
                <a:cubicBezTo>
                  <a:pt x="731452" y="801391"/>
                  <a:pt x="698704" y="834139"/>
                  <a:pt x="658307" y="834139"/>
                </a:cubicBezTo>
                <a:lnTo>
                  <a:pt x="73145" y="834139"/>
                </a:lnTo>
                <a:cubicBezTo>
                  <a:pt x="32748" y="834139"/>
                  <a:pt x="0" y="801391"/>
                  <a:pt x="0" y="760994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146 000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T:\Сектор финансирования\sistema upravleniya kadrami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06" y="1304764"/>
            <a:ext cx="2500112" cy="1181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государственного управления»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3012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лилиния 2"/>
          <p:cNvSpPr/>
          <p:nvPr/>
        </p:nvSpPr>
        <p:spPr>
          <a:xfrm>
            <a:off x="4572000" y="2569724"/>
            <a:ext cx="4401582" cy="396000"/>
          </a:xfrm>
          <a:custGeom>
            <a:avLst/>
            <a:gdLst>
              <a:gd name="connsiteX0" fmla="*/ 0 w 3853061"/>
              <a:gd name="connsiteY0" fmla="*/ 55534 h 555336"/>
              <a:gd name="connsiteX1" fmla="*/ 55534 w 3853061"/>
              <a:gd name="connsiteY1" fmla="*/ 0 h 555336"/>
              <a:gd name="connsiteX2" fmla="*/ 3797527 w 3853061"/>
              <a:gd name="connsiteY2" fmla="*/ 0 h 555336"/>
              <a:gd name="connsiteX3" fmla="*/ 3853061 w 3853061"/>
              <a:gd name="connsiteY3" fmla="*/ 55534 h 555336"/>
              <a:gd name="connsiteX4" fmla="*/ 3853061 w 3853061"/>
              <a:gd name="connsiteY4" fmla="*/ 499802 h 555336"/>
              <a:gd name="connsiteX5" fmla="*/ 3797527 w 3853061"/>
              <a:gd name="connsiteY5" fmla="*/ 555336 h 555336"/>
              <a:gd name="connsiteX6" fmla="*/ 55534 w 3853061"/>
              <a:gd name="connsiteY6" fmla="*/ 555336 h 555336"/>
              <a:gd name="connsiteX7" fmla="*/ 0 w 3853061"/>
              <a:gd name="connsiteY7" fmla="*/ 499802 h 555336"/>
              <a:gd name="connsiteX8" fmla="*/ 0 w 385306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5306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3797527" y="0"/>
                </a:lnTo>
                <a:cubicBezTo>
                  <a:pt x="3828198" y="0"/>
                  <a:pt x="3853061" y="24863"/>
                  <a:pt x="3853061" y="55534"/>
                </a:cubicBezTo>
                <a:lnTo>
                  <a:pt x="3853061" y="499802"/>
                </a:lnTo>
                <a:cubicBezTo>
                  <a:pt x="3853061" y="530473"/>
                  <a:pt x="3828198" y="555336"/>
                  <a:pt x="379752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72000" y="3077281"/>
            <a:ext cx="2184943" cy="324000"/>
          </a:xfrm>
          <a:custGeom>
            <a:avLst/>
            <a:gdLst>
              <a:gd name="connsiteX0" fmla="*/ 0 w 1429934"/>
              <a:gd name="connsiteY0" fmla="*/ 36617 h 366166"/>
              <a:gd name="connsiteX1" fmla="*/ 36617 w 1429934"/>
              <a:gd name="connsiteY1" fmla="*/ 0 h 366166"/>
              <a:gd name="connsiteX2" fmla="*/ 1393317 w 1429934"/>
              <a:gd name="connsiteY2" fmla="*/ 0 h 366166"/>
              <a:gd name="connsiteX3" fmla="*/ 1429934 w 1429934"/>
              <a:gd name="connsiteY3" fmla="*/ 36617 h 366166"/>
              <a:gd name="connsiteX4" fmla="*/ 1429934 w 1429934"/>
              <a:gd name="connsiteY4" fmla="*/ 329549 h 366166"/>
              <a:gd name="connsiteX5" fmla="*/ 1393317 w 1429934"/>
              <a:gd name="connsiteY5" fmla="*/ 366166 h 366166"/>
              <a:gd name="connsiteX6" fmla="*/ 36617 w 1429934"/>
              <a:gd name="connsiteY6" fmla="*/ 366166 h 366166"/>
              <a:gd name="connsiteX7" fmla="*/ 0 w 1429934"/>
              <a:gd name="connsiteY7" fmla="*/ 329549 h 366166"/>
              <a:gd name="connsiteX8" fmla="*/ 0 w 1429934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1393317" y="0"/>
                </a:lnTo>
                <a:cubicBezTo>
                  <a:pt x="1413540" y="0"/>
                  <a:pt x="1429934" y="16394"/>
                  <a:pt x="1429934" y="36617"/>
                </a:cubicBezTo>
                <a:lnTo>
                  <a:pt x="1429934" y="329549"/>
                </a:lnTo>
                <a:cubicBezTo>
                  <a:pt x="1429934" y="349772"/>
                  <a:pt x="1413540" y="366166"/>
                  <a:pt x="1393317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72000" y="350100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развития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9565" y="3896805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Молодежь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9565" y="4287409"/>
            <a:ext cx="2184943" cy="324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развитие профессионального образования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79565" y="4679648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мест в общеобразовательных организациях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4572000" y="6165850"/>
            <a:ext cx="2184943" cy="31598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 государственной программы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876256" y="3077281"/>
            <a:ext cx="630000" cy="324000"/>
          </a:xfrm>
          <a:custGeom>
            <a:avLst/>
            <a:gdLst>
              <a:gd name="connsiteX0" fmla="*/ 0 w 560620"/>
              <a:gd name="connsiteY0" fmla="*/ 36617 h 366166"/>
              <a:gd name="connsiteX1" fmla="*/ 36617 w 560620"/>
              <a:gd name="connsiteY1" fmla="*/ 0 h 366166"/>
              <a:gd name="connsiteX2" fmla="*/ 524003 w 560620"/>
              <a:gd name="connsiteY2" fmla="*/ 0 h 366166"/>
              <a:gd name="connsiteX3" fmla="*/ 560620 w 560620"/>
              <a:gd name="connsiteY3" fmla="*/ 36617 h 366166"/>
              <a:gd name="connsiteX4" fmla="*/ 560620 w 560620"/>
              <a:gd name="connsiteY4" fmla="*/ 329549 h 366166"/>
              <a:gd name="connsiteX5" fmla="*/ 524003 w 560620"/>
              <a:gd name="connsiteY5" fmla="*/ 366166 h 366166"/>
              <a:gd name="connsiteX6" fmla="*/ 36617 w 560620"/>
              <a:gd name="connsiteY6" fmla="*/ 366166 h 366166"/>
              <a:gd name="connsiteX7" fmla="*/ 0 w 560620"/>
              <a:gd name="connsiteY7" fmla="*/ 329549 h 366166"/>
              <a:gd name="connsiteX8" fmla="*/ 0 w 560620"/>
              <a:gd name="connsiteY8" fmla="*/ 36617 h 366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620" h="366166">
                <a:moveTo>
                  <a:pt x="0" y="36617"/>
                </a:moveTo>
                <a:cubicBezTo>
                  <a:pt x="0" y="16394"/>
                  <a:pt x="16394" y="0"/>
                  <a:pt x="36617" y="0"/>
                </a:cubicBezTo>
                <a:lnTo>
                  <a:pt x="524003" y="0"/>
                </a:lnTo>
                <a:cubicBezTo>
                  <a:pt x="544226" y="0"/>
                  <a:pt x="560620" y="16394"/>
                  <a:pt x="560620" y="36617"/>
                </a:cubicBezTo>
                <a:lnTo>
                  <a:pt x="560620" y="329549"/>
                </a:lnTo>
                <a:cubicBezTo>
                  <a:pt x="560620" y="349772"/>
                  <a:pt x="544226" y="366166"/>
                  <a:pt x="524003" y="366166"/>
                </a:cubicBezTo>
                <a:lnTo>
                  <a:pt x="36617" y="366166"/>
                </a:lnTo>
                <a:cubicBezTo>
                  <a:pt x="16394" y="366166"/>
                  <a:pt x="0" y="349772"/>
                  <a:pt x="0" y="329549"/>
                </a:cubicBezTo>
                <a:lnTo>
                  <a:pt x="0" y="366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4065" tIns="64065" rIns="64065" bIns="6406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876256" y="3501008"/>
            <a:ext cx="630000" cy="324000"/>
          </a:xfrm>
          <a:custGeom>
            <a:avLst/>
            <a:gdLst>
              <a:gd name="connsiteX0" fmla="*/ 0 w 559518"/>
              <a:gd name="connsiteY0" fmla="*/ 55534 h 555336"/>
              <a:gd name="connsiteX1" fmla="*/ 55534 w 559518"/>
              <a:gd name="connsiteY1" fmla="*/ 0 h 555336"/>
              <a:gd name="connsiteX2" fmla="*/ 503984 w 559518"/>
              <a:gd name="connsiteY2" fmla="*/ 0 h 555336"/>
              <a:gd name="connsiteX3" fmla="*/ 559518 w 559518"/>
              <a:gd name="connsiteY3" fmla="*/ 55534 h 555336"/>
              <a:gd name="connsiteX4" fmla="*/ 559518 w 559518"/>
              <a:gd name="connsiteY4" fmla="*/ 499802 h 555336"/>
              <a:gd name="connsiteX5" fmla="*/ 503984 w 559518"/>
              <a:gd name="connsiteY5" fmla="*/ 555336 h 555336"/>
              <a:gd name="connsiteX6" fmla="*/ 55534 w 559518"/>
              <a:gd name="connsiteY6" fmla="*/ 555336 h 555336"/>
              <a:gd name="connsiteX7" fmla="*/ 0 w 559518"/>
              <a:gd name="connsiteY7" fmla="*/ 499802 h 555336"/>
              <a:gd name="connsiteX8" fmla="*/ 0 w 55951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51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3984" y="0"/>
                </a:lnTo>
                <a:cubicBezTo>
                  <a:pt x="534655" y="0"/>
                  <a:pt x="559518" y="24863"/>
                  <a:pt x="559518" y="55534"/>
                </a:cubicBezTo>
                <a:lnTo>
                  <a:pt x="559518" y="499802"/>
                </a:lnTo>
                <a:cubicBezTo>
                  <a:pt x="559518" y="530473"/>
                  <a:pt x="534655" y="555336"/>
                  <a:pt x="50398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16 513,5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76256" y="3897088"/>
            <a:ext cx="630000" cy="324000"/>
          </a:xfrm>
          <a:custGeom>
            <a:avLst/>
            <a:gdLst>
              <a:gd name="connsiteX0" fmla="*/ 0 w 557338"/>
              <a:gd name="connsiteY0" fmla="*/ 55534 h 555336"/>
              <a:gd name="connsiteX1" fmla="*/ 55534 w 557338"/>
              <a:gd name="connsiteY1" fmla="*/ 0 h 555336"/>
              <a:gd name="connsiteX2" fmla="*/ 501804 w 557338"/>
              <a:gd name="connsiteY2" fmla="*/ 0 h 555336"/>
              <a:gd name="connsiteX3" fmla="*/ 557338 w 557338"/>
              <a:gd name="connsiteY3" fmla="*/ 55534 h 555336"/>
              <a:gd name="connsiteX4" fmla="*/ 557338 w 557338"/>
              <a:gd name="connsiteY4" fmla="*/ 499802 h 555336"/>
              <a:gd name="connsiteX5" fmla="*/ 501804 w 557338"/>
              <a:gd name="connsiteY5" fmla="*/ 555336 h 555336"/>
              <a:gd name="connsiteX6" fmla="*/ 55534 w 557338"/>
              <a:gd name="connsiteY6" fmla="*/ 555336 h 555336"/>
              <a:gd name="connsiteX7" fmla="*/ 0 w 557338"/>
              <a:gd name="connsiteY7" fmla="*/ 499802 h 555336"/>
              <a:gd name="connsiteX8" fmla="*/ 0 w 557338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338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1804" y="0"/>
                </a:lnTo>
                <a:cubicBezTo>
                  <a:pt x="532475" y="0"/>
                  <a:pt x="557338" y="24863"/>
                  <a:pt x="557338" y="55534"/>
                </a:cubicBezTo>
                <a:lnTo>
                  <a:pt x="557338" y="499802"/>
                </a:lnTo>
                <a:cubicBezTo>
                  <a:pt x="557338" y="530473"/>
                  <a:pt x="532475" y="555336"/>
                  <a:pt x="501804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76256" y="4287409"/>
            <a:ext cx="630000" cy="324000"/>
          </a:xfrm>
          <a:custGeom>
            <a:avLst/>
            <a:gdLst>
              <a:gd name="connsiteX0" fmla="*/ 0 w 552998"/>
              <a:gd name="connsiteY0" fmla="*/ 55300 h 555336"/>
              <a:gd name="connsiteX1" fmla="*/ 55300 w 552998"/>
              <a:gd name="connsiteY1" fmla="*/ 0 h 555336"/>
              <a:gd name="connsiteX2" fmla="*/ 497698 w 552998"/>
              <a:gd name="connsiteY2" fmla="*/ 0 h 555336"/>
              <a:gd name="connsiteX3" fmla="*/ 552998 w 552998"/>
              <a:gd name="connsiteY3" fmla="*/ 55300 h 555336"/>
              <a:gd name="connsiteX4" fmla="*/ 552998 w 552998"/>
              <a:gd name="connsiteY4" fmla="*/ 500036 h 555336"/>
              <a:gd name="connsiteX5" fmla="*/ 497698 w 552998"/>
              <a:gd name="connsiteY5" fmla="*/ 555336 h 555336"/>
              <a:gd name="connsiteX6" fmla="*/ 55300 w 552998"/>
              <a:gd name="connsiteY6" fmla="*/ 555336 h 555336"/>
              <a:gd name="connsiteX7" fmla="*/ 0 w 552998"/>
              <a:gd name="connsiteY7" fmla="*/ 500036 h 555336"/>
              <a:gd name="connsiteX8" fmla="*/ 0 w 552998"/>
              <a:gd name="connsiteY8" fmla="*/ 55300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998" h="555336">
                <a:moveTo>
                  <a:pt x="0" y="55300"/>
                </a:moveTo>
                <a:cubicBezTo>
                  <a:pt x="0" y="24759"/>
                  <a:pt x="24759" y="0"/>
                  <a:pt x="55300" y="0"/>
                </a:cubicBezTo>
                <a:lnTo>
                  <a:pt x="497698" y="0"/>
                </a:lnTo>
                <a:cubicBezTo>
                  <a:pt x="528239" y="0"/>
                  <a:pt x="552998" y="24759"/>
                  <a:pt x="552998" y="55300"/>
                </a:cubicBezTo>
                <a:lnTo>
                  <a:pt x="552998" y="500036"/>
                </a:lnTo>
                <a:cubicBezTo>
                  <a:pt x="552998" y="530577"/>
                  <a:pt x="528239" y="555336"/>
                  <a:pt x="497698" y="555336"/>
                </a:cubicBezTo>
                <a:lnTo>
                  <a:pt x="55300" y="555336"/>
                </a:lnTo>
                <a:cubicBezTo>
                  <a:pt x="24759" y="555336"/>
                  <a:pt x="0" y="530577"/>
                  <a:pt x="0" y="500036"/>
                </a:cubicBezTo>
                <a:lnTo>
                  <a:pt x="0" y="553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876256" y="4706624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768,9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876256" y="6165306"/>
            <a:ext cx="630000" cy="317069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604033" y="3077281"/>
            <a:ext cx="630000" cy="324000"/>
          </a:xfrm>
          <a:custGeom>
            <a:avLst/>
            <a:gdLst>
              <a:gd name="connsiteX0" fmla="*/ 0 w 559419"/>
              <a:gd name="connsiteY0" fmla="*/ 33288 h 332880"/>
              <a:gd name="connsiteX1" fmla="*/ 33288 w 559419"/>
              <a:gd name="connsiteY1" fmla="*/ 0 h 332880"/>
              <a:gd name="connsiteX2" fmla="*/ 526131 w 559419"/>
              <a:gd name="connsiteY2" fmla="*/ 0 h 332880"/>
              <a:gd name="connsiteX3" fmla="*/ 559419 w 559419"/>
              <a:gd name="connsiteY3" fmla="*/ 33288 h 332880"/>
              <a:gd name="connsiteX4" fmla="*/ 559419 w 559419"/>
              <a:gd name="connsiteY4" fmla="*/ 299592 h 332880"/>
              <a:gd name="connsiteX5" fmla="*/ 526131 w 559419"/>
              <a:gd name="connsiteY5" fmla="*/ 332880 h 332880"/>
              <a:gd name="connsiteX6" fmla="*/ 33288 w 559419"/>
              <a:gd name="connsiteY6" fmla="*/ 332880 h 332880"/>
              <a:gd name="connsiteX7" fmla="*/ 0 w 559419"/>
              <a:gd name="connsiteY7" fmla="*/ 299592 h 332880"/>
              <a:gd name="connsiteX8" fmla="*/ 0 w 559419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419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6131" y="0"/>
                </a:lnTo>
                <a:cubicBezTo>
                  <a:pt x="544515" y="0"/>
                  <a:pt x="559419" y="14904"/>
                  <a:pt x="559419" y="33288"/>
                </a:cubicBezTo>
                <a:lnTo>
                  <a:pt x="559419" y="299592"/>
                </a:lnTo>
                <a:cubicBezTo>
                  <a:pt x="559419" y="317976"/>
                  <a:pt x="544515" y="332880"/>
                  <a:pt x="526131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604033" y="3501009"/>
            <a:ext cx="630000" cy="324000"/>
          </a:xfrm>
          <a:custGeom>
            <a:avLst/>
            <a:gdLst>
              <a:gd name="connsiteX0" fmla="*/ 0 w 556149"/>
              <a:gd name="connsiteY0" fmla="*/ 55534 h 555336"/>
              <a:gd name="connsiteX1" fmla="*/ 55534 w 556149"/>
              <a:gd name="connsiteY1" fmla="*/ 0 h 555336"/>
              <a:gd name="connsiteX2" fmla="*/ 500615 w 556149"/>
              <a:gd name="connsiteY2" fmla="*/ 0 h 555336"/>
              <a:gd name="connsiteX3" fmla="*/ 556149 w 556149"/>
              <a:gd name="connsiteY3" fmla="*/ 55534 h 555336"/>
              <a:gd name="connsiteX4" fmla="*/ 556149 w 556149"/>
              <a:gd name="connsiteY4" fmla="*/ 499802 h 555336"/>
              <a:gd name="connsiteX5" fmla="*/ 500615 w 556149"/>
              <a:gd name="connsiteY5" fmla="*/ 555336 h 555336"/>
              <a:gd name="connsiteX6" fmla="*/ 55534 w 556149"/>
              <a:gd name="connsiteY6" fmla="*/ 555336 h 555336"/>
              <a:gd name="connsiteX7" fmla="*/ 0 w 556149"/>
              <a:gd name="connsiteY7" fmla="*/ 499802 h 555336"/>
              <a:gd name="connsiteX8" fmla="*/ 0 w 556149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6149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0615" y="0"/>
                </a:lnTo>
                <a:cubicBezTo>
                  <a:pt x="531286" y="0"/>
                  <a:pt x="556149" y="24863"/>
                  <a:pt x="556149" y="55534"/>
                </a:cubicBezTo>
                <a:lnTo>
                  <a:pt x="556149" y="499802"/>
                </a:lnTo>
                <a:cubicBezTo>
                  <a:pt x="556149" y="530473"/>
                  <a:pt x="531286" y="555336"/>
                  <a:pt x="500615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795" tIns="65795" rIns="65795" bIns="65795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16 038,4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604033" y="3897088"/>
            <a:ext cx="630000" cy="324000"/>
          </a:xfrm>
          <a:custGeom>
            <a:avLst/>
            <a:gdLst>
              <a:gd name="connsiteX0" fmla="*/ 0 w 549666"/>
              <a:gd name="connsiteY0" fmla="*/ 54967 h 555336"/>
              <a:gd name="connsiteX1" fmla="*/ 54967 w 549666"/>
              <a:gd name="connsiteY1" fmla="*/ 0 h 555336"/>
              <a:gd name="connsiteX2" fmla="*/ 494699 w 549666"/>
              <a:gd name="connsiteY2" fmla="*/ 0 h 555336"/>
              <a:gd name="connsiteX3" fmla="*/ 549666 w 549666"/>
              <a:gd name="connsiteY3" fmla="*/ 54967 h 555336"/>
              <a:gd name="connsiteX4" fmla="*/ 549666 w 549666"/>
              <a:gd name="connsiteY4" fmla="*/ 500369 h 555336"/>
              <a:gd name="connsiteX5" fmla="*/ 494699 w 549666"/>
              <a:gd name="connsiteY5" fmla="*/ 555336 h 555336"/>
              <a:gd name="connsiteX6" fmla="*/ 54967 w 549666"/>
              <a:gd name="connsiteY6" fmla="*/ 555336 h 555336"/>
              <a:gd name="connsiteX7" fmla="*/ 0 w 549666"/>
              <a:gd name="connsiteY7" fmla="*/ 500369 h 555336"/>
              <a:gd name="connsiteX8" fmla="*/ 0 w 549666"/>
              <a:gd name="connsiteY8" fmla="*/ 54967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9666" h="555336">
                <a:moveTo>
                  <a:pt x="0" y="54967"/>
                </a:moveTo>
                <a:cubicBezTo>
                  <a:pt x="0" y="24610"/>
                  <a:pt x="24610" y="0"/>
                  <a:pt x="54967" y="0"/>
                </a:cubicBezTo>
                <a:lnTo>
                  <a:pt x="494699" y="0"/>
                </a:lnTo>
                <a:cubicBezTo>
                  <a:pt x="525056" y="0"/>
                  <a:pt x="549666" y="24610"/>
                  <a:pt x="549666" y="54967"/>
                </a:cubicBezTo>
                <a:lnTo>
                  <a:pt x="549666" y="500369"/>
                </a:lnTo>
                <a:cubicBezTo>
                  <a:pt x="549666" y="530726"/>
                  <a:pt x="525056" y="555336"/>
                  <a:pt x="494699" y="555336"/>
                </a:cubicBezTo>
                <a:lnTo>
                  <a:pt x="54967" y="555336"/>
                </a:lnTo>
                <a:cubicBezTo>
                  <a:pt x="24610" y="555336"/>
                  <a:pt x="0" y="530726"/>
                  <a:pt x="0" y="500369"/>
                </a:cubicBezTo>
                <a:lnTo>
                  <a:pt x="0" y="549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629" tIns="65629" rIns="65629" bIns="65629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604033" y="4287409"/>
            <a:ext cx="630000" cy="324000"/>
          </a:xfrm>
          <a:custGeom>
            <a:avLst/>
            <a:gdLst>
              <a:gd name="connsiteX0" fmla="*/ 0 w 536927"/>
              <a:gd name="connsiteY0" fmla="*/ 53693 h 555336"/>
              <a:gd name="connsiteX1" fmla="*/ 53693 w 536927"/>
              <a:gd name="connsiteY1" fmla="*/ 0 h 555336"/>
              <a:gd name="connsiteX2" fmla="*/ 483234 w 536927"/>
              <a:gd name="connsiteY2" fmla="*/ 0 h 555336"/>
              <a:gd name="connsiteX3" fmla="*/ 536927 w 536927"/>
              <a:gd name="connsiteY3" fmla="*/ 53693 h 555336"/>
              <a:gd name="connsiteX4" fmla="*/ 536927 w 536927"/>
              <a:gd name="connsiteY4" fmla="*/ 501643 h 555336"/>
              <a:gd name="connsiteX5" fmla="*/ 483234 w 536927"/>
              <a:gd name="connsiteY5" fmla="*/ 555336 h 555336"/>
              <a:gd name="connsiteX6" fmla="*/ 53693 w 536927"/>
              <a:gd name="connsiteY6" fmla="*/ 555336 h 555336"/>
              <a:gd name="connsiteX7" fmla="*/ 0 w 536927"/>
              <a:gd name="connsiteY7" fmla="*/ 501643 h 555336"/>
              <a:gd name="connsiteX8" fmla="*/ 0 w 536927"/>
              <a:gd name="connsiteY8" fmla="*/ 5369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6927" h="555336">
                <a:moveTo>
                  <a:pt x="0" y="53693"/>
                </a:moveTo>
                <a:cubicBezTo>
                  <a:pt x="0" y="24039"/>
                  <a:pt x="24039" y="0"/>
                  <a:pt x="53693" y="0"/>
                </a:cubicBezTo>
                <a:lnTo>
                  <a:pt x="483234" y="0"/>
                </a:lnTo>
                <a:cubicBezTo>
                  <a:pt x="512888" y="0"/>
                  <a:pt x="536927" y="24039"/>
                  <a:pt x="536927" y="53693"/>
                </a:cubicBezTo>
                <a:lnTo>
                  <a:pt x="536927" y="501643"/>
                </a:lnTo>
                <a:cubicBezTo>
                  <a:pt x="536927" y="531297"/>
                  <a:pt x="512888" y="555336"/>
                  <a:pt x="483234" y="555336"/>
                </a:cubicBezTo>
                <a:lnTo>
                  <a:pt x="53693" y="555336"/>
                </a:lnTo>
                <a:cubicBezTo>
                  <a:pt x="24039" y="555336"/>
                  <a:pt x="0" y="531297"/>
                  <a:pt x="0" y="501643"/>
                </a:cubicBezTo>
                <a:lnTo>
                  <a:pt x="0" y="5369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5256" tIns="65256" rIns="65256" bIns="6525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86,1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04033" y="4706624"/>
            <a:ext cx="630000" cy="431084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04033" y="6165305"/>
            <a:ext cx="630000" cy="317070"/>
          </a:xfrm>
          <a:custGeom>
            <a:avLst/>
            <a:gdLst>
              <a:gd name="connsiteX0" fmla="*/ 0 w 512328"/>
              <a:gd name="connsiteY0" fmla="*/ 51233 h 555336"/>
              <a:gd name="connsiteX1" fmla="*/ 51233 w 512328"/>
              <a:gd name="connsiteY1" fmla="*/ 0 h 555336"/>
              <a:gd name="connsiteX2" fmla="*/ 461095 w 512328"/>
              <a:gd name="connsiteY2" fmla="*/ 0 h 555336"/>
              <a:gd name="connsiteX3" fmla="*/ 512328 w 512328"/>
              <a:gd name="connsiteY3" fmla="*/ 51233 h 555336"/>
              <a:gd name="connsiteX4" fmla="*/ 512328 w 512328"/>
              <a:gd name="connsiteY4" fmla="*/ 504103 h 555336"/>
              <a:gd name="connsiteX5" fmla="*/ 461095 w 512328"/>
              <a:gd name="connsiteY5" fmla="*/ 555336 h 555336"/>
              <a:gd name="connsiteX6" fmla="*/ 51233 w 512328"/>
              <a:gd name="connsiteY6" fmla="*/ 555336 h 555336"/>
              <a:gd name="connsiteX7" fmla="*/ 0 w 512328"/>
              <a:gd name="connsiteY7" fmla="*/ 504103 h 555336"/>
              <a:gd name="connsiteX8" fmla="*/ 0 w 512328"/>
              <a:gd name="connsiteY8" fmla="*/ 5123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2328" h="555336">
                <a:moveTo>
                  <a:pt x="0" y="51233"/>
                </a:moveTo>
                <a:cubicBezTo>
                  <a:pt x="0" y="22938"/>
                  <a:pt x="22938" y="0"/>
                  <a:pt x="51233" y="0"/>
                </a:cubicBezTo>
                <a:lnTo>
                  <a:pt x="461095" y="0"/>
                </a:lnTo>
                <a:cubicBezTo>
                  <a:pt x="489390" y="0"/>
                  <a:pt x="512328" y="22938"/>
                  <a:pt x="512328" y="51233"/>
                </a:cubicBezTo>
                <a:lnTo>
                  <a:pt x="512328" y="504103"/>
                </a:lnTo>
                <a:cubicBezTo>
                  <a:pt x="512328" y="532398"/>
                  <a:pt x="489390" y="555336"/>
                  <a:pt x="461095" y="555336"/>
                </a:cubicBezTo>
                <a:lnTo>
                  <a:pt x="51233" y="555336"/>
                </a:lnTo>
                <a:cubicBezTo>
                  <a:pt x="22938" y="555336"/>
                  <a:pt x="0" y="532398"/>
                  <a:pt x="0" y="504103"/>
                </a:cubicBezTo>
                <a:lnTo>
                  <a:pt x="0" y="5123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4536" tIns="64536" rIns="64536" bIns="6453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79,3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335786" y="3077281"/>
            <a:ext cx="630000" cy="324000"/>
          </a:xfrm>
          <a:custGeom>
            <a:avLst/>
            <a:gdLst>
              <a:gd name="connsiteX0" fmla="*/ 0 w 561061"/>
              <a:gd name="connsiteY0" fmla="*/ 33288 h 332880"/>
              <a:gd name="connsiteX1" fmla="*/ 33288 w 561061"/>
              <a:gd name="connsiteY1" fmla="*/ 0 h 332880"/>
              <a:gd name="connsiteX2" fmla="*/ 527773 w 561061"/>
              <a:gd name="connsiteY2" fmla="*/ 0 h 332880"/>
              <a:gd name="connsiteX3" fmla="*/ 561061 w 561061"/>
              <a:gd name="connsiteY3" fmla="*/ 33288 h 332880"/>
              <a:gd name="connsiteX4" fmla="*/ 561061 w 561061"/>
              <a:gd name="connsiteY4" fmla="*/ 299592 h 332880"/>
              <a:gd name="connsiteX5" fmla="*/ 527773 w 561061"/>
              <a:gd name="connsiteY5" fmla="*/ 332880 h 332880"/>
              <a:gd name="connsiteX6" fmla="*/ 33288 w 561061"/>
              <a:gd name="connsiteY6" fmla="*/ 332880 h 332880"/>
              <a:gd name="connsiteX7" fmla="*/ 0 w 561061"/>
              <a:gd name="connsiteY7" fmla="*/ 299592 h 332880"/>
              <a:gd name="connsiteX8" fmla="*/ 0 w 561061"/>
              <a:gd name="connsiteY8" fmla="*/ 33288 h 33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1061" h="332880">
                <a:moveTo>
                  <a:pt x="0" y="33288"/>
                </a:moveTo>
                <a:cubicBezTo>
                  <a:pt x="0" y="14904"/>
                  <a:pt x="14904" y="0"/>
                  <a:pt x="33288" y="0"/>
                </a:cubicBezTo>
                <a:lnTo>
                  <a:pt x="527773" y="0"/>
                </a:lnTo>
                <a:cubicBezTo>
                  <a:pt x="546157" y="0"/>
                  <a:pt x="561061" y="14904"/>
                  <a:pt x="561061" y="33288"/>
                </a:cubicBezTo>
                <a:lnTo>
                  <a:pt x="561061" y="299592"/>
                </a:lnTo>
                <a:cubicBezTo>
                  <a:pt x="561061" y="317976"/>
                  <a:pt x="546157" y="332880"/>
                  <a:pt x="527773" y="332880"/>
                </a:cubicBezTo>
                <a:lnTo>
                  <a:pt x="33288" y="332880"/>
                </a:lnTo>
                <a:cubicBezTo>
                  <a:pt x="14904" y="332880"/>
                  <a:pt x="0" y="317976"/>
                  <a:pt x="0" y="299592"/>
                </a:cubicBezTo>
                <a:lnTo>
                  <a:pt x="0" y="3328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090" tIns="63090" rIns="63090" bIns="6309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35786" y="3501008"/>
            <a:ext cx="630000" cy="324000"/>
          </a:xfrm>
          <a:custGeom>
            <a:avLst/>
            <a:gdLst>
              <a:gd name="connsiteX0" fmla="*/ 0 w 559965"/>
              <a:gd name="connsiteY0" fmla="*/ 55534 h 555336"/>
              <a:gd name="connsiteX1" fmla="*/ 55534 w 559965"/>
              <a:gd name="connsiteY1" fmla="*/ 0 h 555336"/>
              <a:gd name="connsiteX2" fmla="*/ 504431 w 559965"/>
              <a:gd name="connsiteY2" fmla="*/ 0 h 555336"/>
              <a:gd name="connsiteX3" fmla="*/ 559965 w 559965"/>
              <a:gd name="connsiteY3" fmla="*/ 55534 h 555336"/>
              <a:gd name="connsiteX4" fmla="*/ 559965 w 559965"/>
              <a:gd name="connsiteY4" fmla="*/ 499802 h 555336"/>
              <a:gd name="connsiteX5" fmla="*/ 504431 w 559965"/>
              <a:gd name="connsiteY5" fmla="*/ 555336 h 555336"/>
              <a:gd name="connsiteX6" fmla="*/ 55534 w 559965"/>
              <a:gd name="connsiteY6" fmla="*/ 555336 h 555336"/>
              <a:gd name="connsiteX7" fmla="*/ 0 w 559965"/>
              <a:gd name="connsiteY7" fmla="*/ 499802 h 555336"/>
              <a:gd name="connsiteX8" fmla="*/ 0 w 559965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9965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4431" y="0"/>
                </a:lnTo>
                <a:cubicBezTo>
                  <a:pt x="535102" y="0"/>
                  <a:pt x="559965" y="24863"/>
                  <a:pt x="559965" y="55534"/>
                </a:cubicBezTo>
                <a:lnTo>
                  <a:pt x="559965" y="499802"/>
                </a:lnTo>
                <a:cubicBezTo>
                  <a:pt x="559965" y="530473"/>
                  <a:pt x="535102" y="555336"/>
                  <a:pt x="504431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16 436,5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35786" y="3896615"/>
            <a:ext cx="630000" cy="324000"/>
          </a:xfrm>
          <a:custGeom>
            <a:avLst/>
            <a:gdLst>
              <a:gd name="connsiteX0" fmla="*/ 0 w 557781"/>
              <a:gd name="connsiteY0" fmla="*/ 55534 h 555336"/>
              <a:gd name="connsiteX1" fmla="*/ 55534 w 557781"/>
              <a:gd name="connsiteY1" fmla="*/ 0 h 555336"/>
              <a:gd name="connsiteX2" fmla="*/ 502247 w 557781"/>
              <a:gd name="connsiteY2" fmla="*/ 0 h 555336"/>
              <a:gd name="connsiteX3" fmla="*/ 557781 w 557781"/>
              <a:gd name="connsiteY3" fmla="*/ 55534 h 555336"/>
              <a:gd name="connsiteX4" fmla="*/ 557781 w 557781"/>
              <a:gd name="connsiteY4" fmla="*/ 499802 h 555336"/>
              <a:gd name="connsiteX5" fmla="*/ 502247 w 557781"/>
              <a:gd name="connsiteY5" fmla="*/ 555336 h 555336"/>
              <a:gd name="connsiteX6" fmla="*/ 55534 w 557781"/>
              <a:gd name="connsiteY6" fmla="*/ 555336 h 555336"/>
              <a:gd name="connsiteX7" fmla="*/ 0 w 557781"/>
              <a:gd name="connsiteY7" fmla="*/ 499802 h 555336"/>
              <a:gd name="connsiteX8" fmla="*/ 0 w 557781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7781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502247" y="0"/>
                </a:lnTo>
                <a:cubicBezTo>
                  <a:pt x="532918" y="0"/>
                  <a:pt x="557781" y="24863"/>
                  <a:pt x="557781" y="55534"/>
                </a:cubicBezTo>
                <a:lnTo>
                  <a:pt x="557781" y="499802"/>
                </a:lnTo>
                <a:cubicBezTo>
                  <a:pt x="557781" y="530473"/>
                  <a:pt x="532918" y="555336"/>
                  <a:pt x="502247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605" tIns="69605" rIns="69605" bIns="6960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35786" y="4288505"/>
            <a:ext cx="630000" cy="324000"/>
          </a:xfrm>
          <a:custGeom>
            <a:avLst/>
            <a:gdLst>
              <a:gd name="connsiteX0" fmla="*/ 0 w 553439"/>
              <a:gd name="connsiteY0" fmla="*/ 55344 h 555336"/>
              <a:gd name="connsiteX1" fmla="*/ 55344 w 553439"/>
              <a:gd name="connsiteY1" fmla="*/ 0 h 555336"/>
              <a:gd name="connsiteX2" fmla="*/ 498095 w 553439"/>
              <a:gd name="connsiteY2" fmla="*/ 0 h 555336"/>
              <a:gd name="connsiteX3" fmla="*/ 553439 w 553439"/>
              <a:gd name="connsiteY3" fmla="*/ 55344 h 555336"/>
              <a:gd name="connsiteX4" fmla="*/ 553439 w 553439"/>
              <a:gd name="connsiteY4" fmla="*/ 499992 h 555336"/>
              <a:gd name="connsiteX5" fmla="*/ 498095 w 553439"/>
              <a:gd name="connsiteY5" fmla="*/ 555336 h 555336"/>
              <a:gd name="connsiteX6" fmla="*/ 55344 w 553439"/>
              <a:gd name="connsiteY6" fmla="*/ 555336 h 555336"/>
              <a:gd name="connsiteX7" fmla="*/ 0 w 553439"/>
              <a:gd name="connsiteY7" fmla="*/ 499992 h 555336"/>
              <a:gd name="connsiteX8" fmla="*/ 0 w 553439"/>
              <a:gd name="connsiteY8" fmla="*/ 5534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439" h="555336">
                <a:moveTo>
                  <a:pt x="0" y="55344"/>
                </a:moveTo>
                <a:cubicBezTo>
                  <a:pt x="0" y="24778"/>
                  <a:pt x="24778" y="0"/>
                  <a:pt x="55344" y="0"/>
                </a:cubicBezTo>
                <a:lnTo>
                  <a:pt x="498095" y="0"/>
                </a:lnTo>
                <a:cubicBezTo>
                  <a:pt x="528661" y="0"/>
                  <a:pt x="553439" y="24778"/>
                  <a:pt x="553439" y="55344"/>
                </a:cubicBezTo>
                <a:lnTo>
                  <a:pt x="553439" y="499992"/>
                </a:lnTo>
                <a:cubicBezTo>
                  <a:pt x="553439" y="530558"/>
                  <a:pt x="528661" y="555336"/>
                  <a:pt x="498095" y="555336"/>
                </a:cubicBezTo>
                <a:lnTo>
                  <a:pt x="55344" y="555336"/>
                </a:lnTo>
                <a:cubicBezTo>
                  <a:pt x="24778" y="555336"/>
                  <a:pt x="0" y="530558"/>
                  <a:pt x="0" y="499992"/>
                </a:cubicBezTo>
                <a:lnTo>
                  <a:pt x="0" y="55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550" tIns="69550" rIns="69550" bIns="6955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116,6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35786" y="4706624"/>
            <a:ext cx="630000" cy="431084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741,6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35786" y="6165304"/>
            <a:ext cx="630000" cy="317072"/>
          </a:xfrm>
          <a:custGeom>
            <a:avLst/>
            <a:gdLst>
              <a:gd name="connsiteX0" fmla="*/ 0 w 544854"/>
              <a:gd name="connsiteY0" fmla="*/ 54485 h 555336"/>
              <a:gd name="connsiteX1" fmla="*/ 54485 w 544854"/>
              <a:gd name="connsiteY1" fmla="*/ 0 h 555336"/>
              <a:gd name="connsiteX2" fmla="*/ 490369 w 544854"/>
              <a:gd name="connsiteY2" fmla="*/ 0 h 555336"/>
              <a:gd name="connsiteX3" fmla="*/ 544854 w 544854"/>
              <a:gd name="connsiteY3" fmla="*/ 54485 h 555336"/>
              <a:gd name="connsiteX4" fmla="*/ 544854 w 544854"/>
              <a:gd name="connsiteY4" fmla="*/ 500851 h 555336"/>
              <a:gd name="connsiteX5" fmla="*/ 490369 w 544854"/>
              <a:gd name="connsiteY5" fmla="*/ 555336 h 555336"/>
              <a:gd name="connsiteX6" fmla="*/ 54485 w 544854"/>
              <a:gd name="connsiteY6" fmla="*/ 555336 h 555336"/>
              <a:gd name="connsiteX7" fmla="*/ 0 w 544854"/>
              <a:gd name="connsiteY7" fmla="*/ 500851 h 555336"/>
              <a:gd name="connsiteX8" fmla="*/ 0 w 544854"/>
              <a:gd name="connsiteY8" fmla="*/ 54485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854" h="555336">
                <a:moveTo>
                  <a:pt x="0" y="54485"/>
                </a:moveTo>
                <a:cubicBezTo>
                  <a:pt x="0" y="24394"/>
                  <a:pt x="24394" y="0"/>
                  <a:pt x="54485" y="0"/>
                </a:cubicBezTo>
                <a:lnTo>
                  <a:pt x="490369" y="0"/>
                </a:lnTo>
                <a:cubicBezTo>
                  <a:pt x="520460" y="0"/>
                  <a:pt x="544854" y="24394"/>
                  <a:pt x="544854" y="54485"/>
                </a:cubicBezTo>
                <a:lnTo>
                  <a:pt x="544854" y="500851"/>
                </a:lnTo>
                <a:cubicBezTo>
                  <a:pt x="544854" y="530942"/>
                  <a:pt x="520460" y="555336"/>
                  <a:pt x="490369" y="555336"/>
                </a:cubicBezTo>
                <a:lnTo>
                  <a:pt x="54485" y="555336"/>
                </a:lnTo>
                <a:cubicBezTo>
                  <a:pt x="24394" y="555336"/>
                  <a:pt x="0" y="530942"/>
                  <a:pt x="0" y="500851"/>
                </a:cubicBezTo>
                <a:lnTo>
                  <a:pt x="0" y="5448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9298" tIns="69298" rIns="69298" bIns="6929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818208"/>
            <a:ext cx="6152412" cy="16222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качественного образования, ориентированного на формирование конкурентоспособной личности, отвечающей требованиям инновационного развития экономики, обладающей навыками проектирования собственной профессиональной карьеры и достижения современных стандартов качества жизни на основе общечеловеческих ценностей и активной гражданской позиции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6998553"/>
              </p:ext>
            </p:extLst>
          </p:nvPr>
        </p:nvGraphicFramePr>
        <p:xfrm>
          <a:off x="147780" y="3356992"/>
          <a:ext cx="4568236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44</a:t>
            </a:fld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849087"/>
            <a:ext cx="2520280" cy="159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87848" y="5229200"/>
            <a:ext cx="2184943" cy="360000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воспитания в 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7848" y="5652000"/>
            <a:ext cx="2184943" cy="485036"/>
          </a:xfrm>
          <a:custGeom>
            <a:avLst/>
            <a:gdLst>
              <a:gd name="connsiteX0" fmla="*/ 0 w 1429934"/>
              <a:gd name="connsiteY0" fmla="*/ 55534 h 555336"/>
              <a:gd name="connsiteX1" fmla="*/ 55534 w 1429934"/>
              <a:gd name="connsiteY1" fmla="*/ 0 h 555336"/>
              <a:gd name="connsiteX2" fmla="*/ 1374400 w 1429934"/>
              <a:gd name="connsiteY2" fmla="*/ 0 h 555336"/>
              <a:gd name="connsiteX3" fmla="*/ 1429934 w 1429934"/>
              <a:gd name="connsiteY3" fmla="*/ 55534 h 555336"/>
              <a:gd name="connsiteX4" fmla="*/ 1429934 w 1429934"/>
              <a:gd name="connsiteY4" fmla="*/ 499802 h 555336"/>
              <a:gd name="connsiteX5" fmla="*/ 1374400 w 1429934"/>
              <a:gd name="connsiteY5" fmla="*/ 555336 h 555336"/>
              <a:gd name="connsiteX6" fmla="*/ 55534 w 1429934"/>
              <a:gd name="connsiteY6" fmla="*/ 555336 h 555336"/>
              <a:gd name="connsiteX7" fmla="*/ 0 w 1429934"/>
              <a:gd name="connsiteY7" fmla="*/ 499802 h 555336"/>
              <a:gd name="connsiteX8" fmla="*/ 0 w 1429934"/>
              <a:gd name="connsiteY8" fmla="*/ 55534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29934" h="555336">
                <a:moveTo>
                  <a:pt x="0" y="55534"/>
                </a:moveTo>
                <a:cubicBezTo>
                  <a:pt x="0" y="24863"/>
                  <a:pt x="24863" y="0"/>
                  <a:pt x="55534" y="0"/>
                </a:cubicBezTo>
                <a:lnTo>
                  <a:pt x="1374400" y="0"/>
                </a:lnTo>
                <a:cubicBezTo>
                  <a:pt x="1405071" y="0"/>
                  <a:pt x="1429934" y="24863"/>
                  <a:pt x="1429934" y="55534"/>
                </a:cubicBezTo>
                <a:lnTo>
                  <a:pt x="1429934" y="499802"/>
                </a:lnTo>
                <a:cubicBezTo>
                  <a:pt x="1429934" y="530473"/>
                  <a:pt x="1405071" y="555336"/>
                  <a:pt x="1374400" y="555336"/>
                </a:cubicBezTo>
                <a:lnTo>
                  <a:pt x="55534" y="555336"/>
                </a:lnTo>
                <a:cubicBezTo>
                  <a:pt x="24863" y="555336"/>
                  <a:pt x="0" y="530473"/>
                  <a:pt x="0" y="499802"/>
                </a:cubicBezTo>
                <a:lnTo>
                  <a:pt x="0" y="55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spcFirstLastPara="0" vert="horz" wrap="square" lIns="61985" tIns="61985" rIns="61985" bIns="6198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и допризывная подготовка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молодежи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76256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604033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5786" y="5231925"/>
            <a:ext cx="630000" cy="360000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35786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604033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76256" y="5652000"/>
            <a:ext cx="630000" cy="431084"/>
          </a:xfrm>
          <a:custGeom>
            <a:avLst/>
            <a:gdLst>
              <a:gd name="connsiteX0" fmla="*/ 0 w 544425"/>
              <a:gd name="connsiteY0" fmla="*/ 54443 h 555336"/>
              <a:gd name="connsiteX1" fmla="*/ 54443 w 544425"/>
              <a:gd name="connsiteY1" fmla="*/ 0 h 555336"/>
              <a:gd name="connsiteX2" fmla="*/ 489983 w 544425"/>
              <a:gd name="connsiteY2" fmla="*/ 0 h 555336"/>
              <a:gd name="connsiteX3" fmla="*/ 544426 w 544425"/>
              <a:gd name="connsiteY3" fmla="*/ 54443 h 555336"/>
              <a:gd name="connsiteX4" fmla="*/ 544425 w 544425"/>
              <a:gd name="connsiteY4" fmla="*/ 500894 h 555336"/>
              <a:gd name="connsiteX5" fmla="*/ 489982 w 544425"/>
              <a:gd name="connsiteY5" fmla="*/ 555337 h 555336"/>
              <a:gd name="connsiteX6" fmla="*/ 54443 w 544425"/>
              <a:gd name="connsiteY6" fmla="*/ 555336 h 555336"/>
              <a:gd name="connsiteX7" fmla="*/ 0 w 544425"/>
              <a:gd name="connsiteY7" fmla="*/ 500893 h 555336"/>
              <a:gd name="connsiteX8" fmla="*/ 0 w 544425"/>
              <a:gd name="connsiteY8" fmla="*/ 54443 h 5553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425" h="555336">
                <a:moveTo>
                  <a:pt x="0" y="54443"/>
                </a:moveTo>
                <a:cubicBezTo>
                  <a:pt x="0" y="24375"/>
                  <a:pt x="24375" y="0"/>
                  <a:pt x="54443" y="0"/>
                </a:cubicBezTo>
                <a:lnTo>
                  <a:pt x="489983" y="0"/>
                </a:lnTo>
                <a:cubicBezTo>
                  <a:pt x="520051" y="0"/>
                  <a:pt x="544426" y="24375"/>
                  <a:pt x="544426" y="54443"/>
                </a:cubicBezTo>
                <a:cubicBezTo>
                  <a:pt x="544426" y="203260"/>
                  <a:pt x="544425" y="352077"/>
                  <a:pt x="544425" y="500894"/>
                </a:cubicBezTo>
                <a:cubicBezTo>
                  <a:pt x="544425" y="530962"/>
                  <a:pt x="520050" y="555337"/>
                  <a:pt x="489982" y="555337"/>
                </a:cubicBezTo>
                <a:lnTo>
                  <a:pt x="54443" y="555336"/>
                </a:lnTo>
                <a:cubicBezTo>
                  <a:pt x="24375" y="555336"/>
                  <a:pt x="0" y="530961"/>
                  <a:pt x="0" y="500893"/>
                </a:cubicBezTo>
                <a:lnTo>
                  <a:pt x="0" y="544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5476" tIns="65476" rIns="65476" bIns="6547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6,4</a:t>
            </a:r>
            <a:endParaRPr lang="ru-RU" sz="115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11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5389"/>
            <a:ext cx="3903032" cy="578824"/>
          </a:xfrm>
          <a:custGeom>
            <a:avLst/>
            <a:gdLst>
              <a:gd name="connsiteX0" fmla="*/ 0 w 3903032"/>
              <a:gd name="connsiteY0" fmla="*/ 57882 h 578824"/>
              <a:gd name="connsiteX1" fmla="*/ 57882 w 3903032"/>
              <a:gd name="connsiteY1" fmla="*/ 0 h 578824"/>
              <a:gd name="connsiteX2" fmla="*/ 3845150 w 3903032"/>
              <a:gd name="connsiteY2" fmla="*/ 0 h 578824"/>
              <a:gd name="connsiteX3" fmla="*/ 3903032 w 3903032"/>
              <a:gd name="connsiteY3" fmla="*/ 57882 h 578824"/>
              <a:gd name="connsiteX4" fmla="*/ 3903032 w 3903032"/>
              <a:gd name="connsiteY4" fmla="*/ 520942 h 578824"/>
              <a:gd name="connsiteX5" fmla="*/ 3845150 w 3903032"/>
              <a:gd name="connsiteY5" fmla="*/ 578824 h 578824"/>
              <a:gd name="connsiteX6" fmla="*/ 57882 w 3903032"/>
              <a:gd name="connsiteY6" fmla="*/ 578824 h 578824"/>
              <a:gd name="connsiteX7" fmla="*/ 0 w 3903032"/>
              <a:gd name="connsiteY7" fmla="*/ 520942 h 578824"/>
              <a:gd name="connsiteX8" fmla="*/ 0 w 390303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3845150" y="0"/>
                </a:lnTo>
                <a:cubicBezTo>
                  <a:pt x="3877117" y="0"/>
                  <a:pt x="3903032" y="25915"/>
                  <a:pt x="3903032" y="57882"/>
                </a:cubicBezTo>
                <a:lnTo>
                  <a:pt x="3903032" y="520942"/>
                </a:lnTo>
                <a:cubicBezTo>
                  <a:pt x="3903032" y="552909"/>
                  <a:pt x="3877117" y="578824"/>
                  <a:pt x="384515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0328" y="4797151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3189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592479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924790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924790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24790" y="4797151"/>
            <a:ext cx="731452" cy="39317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24790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24790" y="5841327"/>
            <a:ext cx="731452" cy="61200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71768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71768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1768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717685" y="4797150"/>
            <a:ext cx="731452" cy="393171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71768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717685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510580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510580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510580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510580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510580" y="4797152"/>
            <a:ext cx="731452" cy="39316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510580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7510580" y="5841328"/>
            <a:ext cx="731452" cy="612006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03475" y="1556792"/>
            <a:ext cx="731452" cy="57882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293" tIns="70293" rIns="70293" bIns="7029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03475" y="2187077"/>
            <a:ext cx="731452" cy="569854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03475" y="2808000"/>
            <a:ext cx="731452" cy="504000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03475" y="3352936"/>
            <a:ext cx="731452" cy="57867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03475" y="3976006"/>
            <a:ext cx="731452" cy="749138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4797152"/>
            <a:ext cx="731452" cy="393169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03475" y="5265264"/>
            <a:ext cx="731452" cy="499092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0347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673" tIns="62673" rIns="62673" bIns="6267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5602" y="2187077"/>
            <a:ext cx="4939975" cy="5698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качеством начального общего, основного общего и среднего общего образования,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5602" y="2808000"/>
            <a:ext cx="4939975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Обеспеченность детей дошкольного возраста местами в дошкольных образовательных организациях, количество мест на 1000 детей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5602" y="3352936"/>
            <a:ext cx="4939975" cy="5926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85603" y="3976006"/>
            <a:ext cx="4939974" cy="7491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численности выпускников, трудоустроившихся в течение календарного года, следующего за годом выпуска, в общей численности выпускников образовательных организаций, обучавшихся по образовательным программам среднего профессионального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5602" y="4797150"/>
            <a:ext cx="4939975" cy="3931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 в возрасте от 5 до 18 лет, охваченных дополнительным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85602" y="5265264"/>
            <a:ext cx="4939975" cy="49909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молодежи в возрасте от 14 до 30 лет, охваченной деятельностью молодежных общественных объединений, в общей ее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5603" y="137957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602" y="5841328"/>
            <a:ext cx="4939975" cy="6120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школ, включенных в региональные проекты повышения качества образования, улучшивших свои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результаты, 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I:\Отдел бюджетной политики\_____2014 год\Отчет о деятельности Министерства\для отчета картинки\1 сентябр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635" y="734302"/>
            <a:ext cx="2192943" cy="12905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образования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5131895" y="5841327"/>
            <a:ext cx="731452" cy="612007"/>
          </a:xfrm>
          <a:custGeom>
            <a:avLst/>
            <a:gdLst>
              <a:gd name="connsiteX0" fmla="*/ 0 w 731452"/>
              <a:gd name="connsiteY0" fmla="*/ 57882 h 578824"/>
              <a:gd name="connsiteX1" fmla="*/ 57882 w 731452"/>
              <a:gd name="connsiteY1" fmla="*/ 0 h 578824"/>
              <a:gd name="connsiteX2" fmla="*/ 673570 w 731452"/>
              <a:gd name="connsiteY2" fmla="*/ 0 h 578824"/>
              <a:gd name="connsiteX3" fmla="*/ 731452 w 731452"/>
              <a:gd name="connsiteY3" fmla="*/ 57882 h 578824"/>
              <a:gd name="connsiteX4" fmla="*/ 731452 w 731452"/>
              <a:gd name="connsiteY4" fmla="*/ 520942 h 578824"/>
              <a:gd name="connsiteX5" fmla="*/ 673570 w 731452"/>
              <a:gd name="connsiteY5" fmla="*/ 578824 h 578824"/>
              <a:gd name="connsiteX6" fmla="*/ 57882 w 731452"/>
              <a:gd name="connsiteY6" fmla="*/ 578824 h 578824"/>
              <a:gd name="connsiteX7" fmla="*/ 0 w 731452"/>
              <a:gd name="connsiteY7" fmla="*/ 520942 h 578824"/>
              <a:gd name="connsiteX8" fmla="*/ 0 w 731452"/>
              <a:gd name="connsiteY8" fmla="*/ 57882 h 578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8824">
                <a:moveTo>
                  <a:pt x="0" y="57882"/>
                </a:moveTo>
                <a:cubicBezTo>
                  <a:pt x="0" y="25915"/>
                  <a:pt x="25915" y="0"/>
                  <a:pt x="57882" y="0"/>
                </a:cubicBezTo>
                <a:lnTo>
                  <a:pt x="673570" y="0"/>
                </a:lnTo>
                <a:cubicBezTo>
                  <a:pt x="705537" y="0"/>
                  <a:pt x="731452" y="25915"/>
                  <a:pt x="731452" y="57882"/>
                </a:cubicBezTo>
                <a:lnTo>
                  <a:pt x="731452" y="520942"/>
                </a:lnTo>
                <a:cubicBezTo>
                  <a:pt x="731452" y="552909"/>
                  <a:pt x="705537" y="578824"/>
                  <a:pt x="673570" y="578824"/>
                </a:cubicBezTo>
                <a:lnTo>
                  <a:pt x="57882" y="578824"/>
                </a:lnTo>
                <a:cubicBezTo>
                  <a:pt x="25915" y="578824"/>
                  <a:pt x="0" y="552909"/>
                  <a:pt x="0" y="520942"/>
                </a:cubicBezTo>
                <a:lnTo>
                  <a:pt x="0" y="5788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863" tIns="58863" rIns="58863" bIns="5886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7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Полилиния 71"/>
          <p:cNvSpPr/>
          <p:nvPr/>
        </p:nvSpPr>
        <p:spPr>
          <a:xfrm>
            <a:off x="8463287" y="3825496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7639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7996" y="764704"/>
            <a:ext cx="4331996" cy="17313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системы, обеспечивающей доступность медицинской помощи и повышение эффективности медицинских услуг, объемы, виды и качество которых должны соответствовать уровню заболеваемости и потребностям населения, передовым достижениям медицинской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79" y="2775315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1266787"/>
              </p:ext>
            </p:extLst>
          </p:nvPr>
        </p:nvGraphicFramePr>
        <p:xfrm>
          <a:off x="37563" y="3182312"/>
          <a:ext cx="4355513" cy="3364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572000" y="1864733"/>
            <a:ext cx="2664296" cy="360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50247" y="2267591"/>
            <a:ext cx="2664000" cy="52446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оказания медицинской помощи, включая профилактику заболеваний и формирование здорового образа жизни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543297" y="3396633"/>
            <a:ext cx="2664000" cy="39417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матери и ребенка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543297" y="4373358"/>
            <a:ext cx="2664000" cy="35257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кадровых ресурсов в здравоохранении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43297" y="4772610"/>
            <a:ext cx="2664000" cy="42757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лекарственного обеспечения, в том числе в амбулаторных условиях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43297" y="5264934"/>
            <a:ext cx="2664000" cy="39502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и управление развитием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543297" y="5724704"/>
            <a:ext cx="2664000" cy="37519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обязательного медицинского страхования граждан Российской Федерации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859629" y="2362093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2 821,6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869740" y="3399925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87687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821,2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87687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876874" y="57196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794,7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4"/>
          <p:cNvSpPr/>
          <p:nvPr/>
        </p:nvSpPr>
        <p:spPr>
          <a:xfrm>
            <a:off x="4543297" y="6164648"/>
            <a:ext cx="2664000" cy="382586"/>
          </a:xfrm>
          <a:prstGeom prst="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87687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" descr="C:\Users\o.kudryavceva\Desktop\для слайдов_медицина фото\IMG_37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483" y="573753"/>
            <a:ext cx="1972964" cy="1024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8441497" y="2354792"/>
            <a:ext cx="532800" cy="40918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2 684,2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851695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42564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572000" y="1487735"/>
            <a:ext cx="4358797" cy="324000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8441497" y="3415852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63766" y="4745943"/>
            <a:ext cx="532800" cy="447858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827,1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63766" y="5260679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463766" y="5722580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6 027,6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63766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254,3</a:t>
            </a: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277762" y="2362093"/>
            <a:ext cx="532800" cy="41883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4 212,7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82415" y="3420992"/>
            <a:ext cx="532800" cy="391617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115,5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282894" y="4757531"/>
            <a:ext cx="532800" cy="427576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813,2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282894" y="5254882"/>
            <a:ext cx="532800" cy="39502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274177" y="5741053"/>
            <a:ext cx="532800" cy="37519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5 570,8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82894" y="6164648"/>
            <a:ext cx="532800" cy="38258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319,7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286422" y="1864733"/>
            <a:ext cx="532800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4543297" y="3836172"/>
            <a:ext cx="2664000" cy="48528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медицинской реабилитации и санаторно-курортного лечения, в том числе детей</a:t>
            </a:r>
          </a:p>
        </p:txBody>
      </p:sp>
      <p:sp>
        <p:nvSpPr>
          <p:cNvPr id="70" name="Полилиния 69"/>
          <p:cNvSpPr/>
          <p:nvPr/>
        </p:nvSpPr>
        <p:spPr>
          <a:xfrm>
            <a:off x="7282415" y="3831290"/>
            <a:ext cx="532800" cy="48528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27956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195,3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873540" y="4373358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460432" y="4364667"/>
            <a:ext cx="532800" cy="363252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192,7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50247" y="2832614"/>
            <a:ext cx="2657050" cy="518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 внедрение инновационных методов диагностики, профилактики и лечения, а также основ персонализированной медицины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869740" y="284122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258,4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32176" y="2838966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313,8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282415" y="2858125"/>
            <a:ext cx="532800" cy="477582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473,1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78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31895" y="809511"/>
            <a:ext cx="3903032" cy="571106"/>
          </a:xfrm>
          <a:custGeom>
            <a:avLst/>
            <a:gdLst>
              <a:gd name="connsiteX0" fmla="*/ 0 w 3903032"/>
              <a:gd name="connsiteY0" fmla="*/ 57111 h 571106"/>
              <a:gd name="connsiteX1" fmla="*/ 57111 w 3903032"/>
              <a:gd name="connsiteY1" fmla="*/ 0 h 571106"/>
              <a:gd name="connsiteX2" fmla="*/ 3845921 w 3903032"/>
              <a:gd name="connsiteY2" fmla="*/ 0 h 571106"/>
              <a:gd name="connsiteX3" fmla="*/ 3903032 w 3903032"/>
              <a:gd name="connsiteY3" fmla="*/ 57111 h 571106"/>
              <a:gd name="connsiteX4" fmla="*/ 3903032 w 3903032"/>
              <a:gd name="connsiteY4" fmla="*/ 513995 h 571106"/>
              <a:gd name="connsiteX5" fmla="*/ 3845921 w 3903032"/>
              <a:gd name="connsiteY5" fmla="*/ 571106 h 571106"/>
              <a:gd name="connsiteX6" fmla="*/ 57111 w 3903032"/>
              <a:gd name="connsiteY6" fmla="*/ 571106 h 571106"/>
              <a:gd name="connsiteX7" fmla="*/ 0 w 3903032"/>
              <a:gd name="connsiteY7" fmla="*/ 513995 h 571106"/>
              <a:gd name="connsiteX8" fmla="*/ 0 w 390303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3845921" y="0"/>
                </a:lnTo>
                <a:cubicBezTo>
                  <a:pt x="3877463" y="0"/>
                  <a:pt x="3903032" y="25569"/>
                  <a:pt x="3903032" y="57111"/>
                </a:cubicBezTo>
                <a:lnTo>
                  <a:pt x="3903032" y="513995"/>
                </a:lnTo>
                <a:cubicBezTo>
                  <a:pt x="3903032" y="545537"/>
                  <a:pt x="3877463" y="571106"/>
                  <a:pt x="384592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9256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49142" y="252866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12,4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50445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3,2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9142" y="3831114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74,39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49142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149142" y="515521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53201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52071" y="2538948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52071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52071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75,31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57111" y="449708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58379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761841" y="173452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63475" y="254280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12,1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6752944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55000" y="384663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76,22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57685" y="449221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61841" y="516215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80,5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552019" y="1737770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552019" y="2541095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552019" y="3191659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55501" y="3837976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77,13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58259" y="4494943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55501" y="5149162"/>
            <a:ext cx="731452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460" y="2529610"/>
            <a:ext cx="502865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Смертность от всех причин (случаев на 1 тыс. населения)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9496" y="3191659"/>
            <a:ext cx="5029615" cy="52137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Младенческая смертность (случаев на 1 тыс. родившихся живыми)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54421" y="3846630"/>
            <a:ext cx="5021412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Ожидаемая продолжительность жизни при рождении (лет)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7700" y="4493163"/>
            <a:ext cx="5021411" cy="543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Число больных, которым оказана высокотехнологичная медицинская помощь (тыс. человек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4926" y="1485742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47</a:t>
            </a:fld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496" y="5155212"/>
            <a:ext cx="5021411" cy="51026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населения профилактическими осмотрами на туберкулез (процентов)</a:t>
            </a:r>
          </a:p>
        </p:txBody>
      </p:sp>
      <p:pic>
        <p:nvPicPr>
          <p:cNvPr id="34" name="Picture 2" descr="C:\Users\o.kudryavceva\Desktop\для слайдов_медицина фото\IMG_36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909" y="764704"/>
            <a:ext cx="2300076" cy="122509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49475" y="1734520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067" tIns="70067" rIns="70067" bIns="7006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42836" y="2545541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8349786" y="384563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78,05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8349786" y="4492213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8349786" y="5149162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49475" y="3191659"/>
            <a:ext cx="684000" cy="571106"/>
          </a:xfrm>
          <a:custGeom>
            <a:avLst/>
            <a:gdLst>
              <a:gd name="connsiteX0" fmla="*/ 0 w 731452"/>
              <a:gd name="connsiteY0" fmla="*/ 57111 h 571106"/>
              <a:gd name="connsiteX1" fmla="*/ 57111 w 731452"/>
              <a:gd name="connsiteY1" fmla="*/ 0 h 571106"/>
              <a:gd name="connsiteX2" fmla="*/ 674341 w 731452"/>
              <a:gd name="connsiteY2" fmla="*/ 0 h 571106"/>
              <a:gd name="connsiteX3" fmla="*/ 731452 w 731452"/>
              <a:gd name="connsiteY3" fmla="*/ 57111 h 571106"/>
              <a:gd name="connsiteX4" fmla="*/ 731452 w 731452"/>
              <a:gd name="connsiteY4" fmla="*/ 513995 h 571106"/>
              <a:gd name="connsiteX5" fmla="*/ 674341 w 731452"/>
              <a:gd name="connsiteY5" fmla="*/ 571106 h 571106"/>
              <a:gd name="connsiteX6" fmla="*/ 57111 w 731452"/>
              <a:gd name="connsiteY6" fmla="*/ 571106 h 571106"/>
              <a:gd name="connsiteX7" fmla="*/ 0 w 731452"/>
              <a:gd name="connsiteY7" fmla="*/ 513995 h 571106"/>
              <a:gd name="connsiteX8" fmla="*/ 0 w 731452"/>
              <a:gd name="connsiteY8" fmla="*/ 57111 h 571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71106">
                <a:moveTo>
                  <a:pt x="0" y="57111"/>
                </a:moveTo>
                <a:cubicBezTo>
                  <a:pt x="0" y="25569"/>
                  <a:pt x="25569" y="0"/>
                  <a:pt x="57111" y="0"/>
                </a:cubicBezTo>
                <a:lnTo>
                  <a:pt x="674341" y="0"/>
                </a:lnTo>
                <a:cubicBezTo>
                  <a:pt x="705883" y="0"/>
                  <a:pt x="731452" y="25569"/>
                  <a:pt x="731452" y="57111"/>
                </a:cubicBezTo>
                <a:lnTo>
                  <a:pt x="731452" y="513995"/>
                </a:lnTo>
                <a:cubicBezTo>
                  <a:pt x="731452" y="545537"/>
                  <a:pt x="705883" y="571106"/>
                  <a:pt x="674341" y="571106"/>
                </a:cubicBezTo>
                <a:lnTo>
                  <a:pt x="57111" y="571106"/>
                </a:lnTo>
                <a:cubicBezTo>
                  <a:pt x="25569" y="571106"/>
                  <a:pt x="0" y="545537"/>
                  <a:pt x="0" y="513995"/>
                </a:cubicBezTo>
                <a:lnTo>
                  <a:pt x="0" y="5711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637" tIns="58637" rIns="58637" bIns="5863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15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48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36712"/>
            <a:ext cx="5720364" cy="108012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роста благосостояния граждан – получателей мер социальной поддержки;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социального обслуживания.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6373733"/>
              </p:ext>
            </p:extLst>
          </p:nvPr>
        </p:nvGraphicFramePr>
        <p:xfrm>
          <a:off x="146314" y="2946383"/>
          <a:ext cx="3920164" cy="3311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0360" y="240114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509" y="674694"/>
            <a:ext cx="2232248" cy="1404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207509" y="2245658"/>
            <a:ext cx="4732657" cy="354837"/>
          </a:xfrm>
          <a:custGeom>
            <a:avLst/>
            <a:gdLst>
              <a:gd name="connsiteX0" fmla="*/ 0 w 4681654"/>
              <a:gd name="connsiteY0" fmla="*/ 25162 h 251615"/>
              <a:gd name="connsiteX1" fmla="*/ 25162 w 4681654"/>
              <a:gd name="connsiteY1" fmla="*/ 0 h 251615"/>
              <a:gd name="connsiteX2" fmla="*/ 4656493 w 4681654"/>
              <a:gd name="connsiteY2" fmla="*/ 0 h 251615"/>
              <a:gd name="connsiteX3" fmla="*/ 4681655 w 4681654"/>
              <a:gd name="connsiteY3" fmla="*/ 25162 h 251615"/>
              <a:gd name="connsiteX4" fmla="*/ 4681654 w 4681654"/>
              <a:gd name="connsiteY4" fmla="*/ 226454 h 251615"/>
              <a:gd name="connsiteX5" fmla="*/ 4656492 w 4681654"/>
              <a:gd name="connsiteY5" fmla="*/ 251616 h 251615"/>
              <a:gd name="connsiteX6" fmla="*/ 25162 w 4681654"/>
              <a:gd name="connsiteY6" fmla="*/ 251615 h 251615"/>
              <a:gd name="connsiteX7" fmla="*/ 0 w 4681654"/>
              <a:gd name="connsiteY7" fmla="*/ 226453 h 251615"/>
              <a:gd name="connsiteX8" fmla="*/ 0 w 4681654"/>
              <a:gd name="connsiteY8" fmla="*/ 25162 h 251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81654" h="251615">
                <a:moveTo>
                  <a:pt x="0" y="25162"/>
                </a:moveTo>
                <a:cubicBezTo>
                  <a:pt x="0" y="11265"/>
                  <a:pt x="11265" y="0"/>
                  <a:pt x="25162" y="0"/>
                </a:cubicBezTo>
                <a:lnTo>
                  <a:pt x="4656493" y="0"/>
                </a:lnTo>
                <a:cubicBezTo>
                  <a:pt x="4670390" y="0"/>
                  <a:pt x="4681655" y="11265"/>
                  <a:pt x="4681655" y="25162"/>
                </a:cubicBezTo>
                <a:cubicBezTo>
                  <a:pt x="4681655" y="92259"/>
                  <a:pt x="4681654" y="159357"/>
                  <a:pt x="4681654" y="226454"/>
                </a:cubicBezTo>
                <a:cubicBezTo>
                  <a:pt x="4681654" y="240351"/>
                  <a:pt x="4670389" y="251616"/>
                  <a:pt x="4656492" y="251616"/>
                </a:cubicBezTo>
                <a:lnTo>
                  <a:pt x="25162" y="251615"/>
                </a:lnTo>
                <a:cubicBezTo>
                  <a:pt x="11265" y="251615"/>
                  <a:pt x="0" y="240350"/>
                  <a:pt x="0" y="226453"/>
                </a:cubicBezTo>
                <a:lnTo>
                  <a:pt x="0" y="251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900" tIns="56900" rIns="56900" bIns="56900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207509" y="2663270"/>
            <a:ext cx="2518794" cy="286843"/>
          </a:xfrm>
          <a:custGeom>
            <a:avLst/>
            <a:gdLst>
              <a:gd name="connsiteX0" fmla="*/ 0 w 2518794"/>
              <a:gd name="connsiteY0" fmla="*/ 28684 h 286843"/>
              <a:gd name="connsiteX1" fmla="*/ 28684 w 2518794"/>
              <a:gd name="connsiteY1" fmla="*/ 0 h 286843"/>
              <a:gd name="connsiteX2" fmla="*/ 2490110 w 2518794"/>
              <a:gd name="connsiteY2" fmla="*/ 0 h 286843"/>
              <a:gd name="connsiteX3" fmla="*/ 2518794 w 2518794"/>
              <a:gd name="connsiteY3" fmla="*/ 28684 h 286843"/>
              <a:gd name="connsiteX4" fmla="*/ 2518794 w 2518794"/>
              <a:gd name="connsiteY4" fmla="*/ 258159 h 286843"/>
              <a:gd name="connsiteX5" fmla="*/ 2490110 w 2518794"/>
              <a:gd name="connsiteY5" fmla="*/ 286843 h 286843"/>
              <a:gd name="connsiteX6" fmla="*/ 28684 w 2518794"/>
              <a:gd name="connsiteY6" fmla="*/ 286843 h 286843"/>
              <a:gd name="connsiteX7" fmla="*/ 0 w 2518794"/>
              <a:gd name="connsiteY7" fmla="*/ 258159 h 286843"/>
              <a:gd name="connsiteX8" fmla="*/ 0 w 2518794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2490110" y="0"/>
                </a:lnTo>
                <a:cubicBezTo>
                  <a:pt x="2505952" y="0"/>
                  <a:pt x="2518794" y="12842"/>
                  <a:pt x="2518794" y="28684"/>
                </a:cubicBezTo>
                <a:lnTo>
                  <a:pt x="2518794" y="258159"/>
                </a:lnTo>
                <a:cubicBezTo>
                  <a:pt x="2518794" y="274001"/>
                  <a:pt x="2505952" y="286843"/>
                  <a:pt x="2490110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4207509" y="3031620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обеспечение граждан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207509" y="3540211"/>
            <a:ext cx="2518794" cy="536861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социально ориентированных некоммерческих организаций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07509" y="4460181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социальной поддержки семьи и детей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4207509" y="4972665"/>
            <a:ext cx="2518794" cy="616093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658" tIns="55658" rIns="55658" bIns="5565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содействия добровольному переселению в Чувашскую Республику соотечественников,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ru-RU" sz="11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проживающих за рубежом</a:t>
            </a:r>
            <a:endParaRPr lang="ru-RU" sz="11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207509" y="5631853"/>
            <a:ext cx="2518794" cy="469388"/>
          </a:xfrm>
          <a:custGeom>
            <a:avLst/>
            <a:gdLst>
              <a:gd name="connsiteX0" fmla="*/ 0 w 2518794"/>
              <a:gd name="connsiteY0" fmla="*/ 46939 h 469388"/>
              <a:gd name="connsiteX1" fmla="*/ 46939 w 2518794"/>
              <a:gd name="connsiteY1" fmla="*/ 0 h 469388"/>
              <a:gd name="connsiteX2" fmla="*/ 2471855 w 2518794"/>
              <a:gd name="connsiteY2" fmla="*/ 0 h 469388"/>
              <a:gd name="connsiteX3" fmla="*/ 2518794 w 2518794"/>
              <a:gd name="connsiteY3" fmla="*/ 46939 h 469388"/>
              <a:gd name="connsiteX4" fmla="*/ 2518794 w 2518794"/>
              <a:gd name="connsiteY4" fmla="*/ 422449 h 469388"/>
              <a:gd name="connsiteX5" fmla="*/ 2471855 w 2518794"/>
              <a:gd name="connsiteY5" fmla="*/ 469388 h 469388"/>
              <a:gd name="connsiteX6" fmla="*/ 46939 w 2518794"/>
              <a:gd name="connsiteY6" fmla="*/ 469388 h 469388"/>
              <a:gd name="connsiteX7" fmla="*/ 0 w 2518794"/>
              <a:gd name="connsiteY7" fmla="*/ 422449 h 469388"/>
              <a:gd name="connsiteX8" fmla="*/ 0 w 25187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187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2471855" y="0"/>
                </a:lnTo>
                <a:cubicBezTo>
                  <a:pt x="2497779" y="0"/>
                  <a:pt x="2518794" y="21015"/>
                  <a:pt x="2518794" y="46939"/>
                </a:cubicBezTo>
                <a:lnTo>
                  <a:pt x="2518794" y="422449"/>
                </a:lnTo>
                <a:cubicBezTo>
                  <a:pt x="2518794" y="448373"/>
                  <a:pt x="2497779" y="469388"/>
                  <a:pt x="24718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49228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54368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667,4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54368" y="3527514"/>
            <a:ext cx="648000" cy="545923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54368" y="4452820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7 654,9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554368" y="4962177"/>
            <a:ext cx="648000" cy="627684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54368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287596" y="2663270"/>
            <a:ext cx="648000" cy="286843"/>
          </a:xfrm>
          <a:custGeom>
            <a:avLst/>
            <a:gdLst>
              <a:gd name="connsiteX0" fmla="*/ 0 w 893995"/>
              <a:gd name="connsiteY0" fmla="*/ 28684 h 286843"/>
              <a:gd name="connsiteX1" fmla="*/ 28684 w 893995"/>
              <a:gd name="connsiteY1" fmla="*/ 0 h 286843"/>
              <a:gd name="connsiteX2" fmla="*/ 865311 w 893995"/>
              <a:gd name="connsiteY2" fmla="*/ 0 h 286843"/>
              <a:gd name="connsiteX3" fmla="*/ 893995 w 893995"/>
              <a:gd name="connsiteY3" fmla="*/ 28684 h 286843"/>
              <a:gd name="connsiteX4" fmla="*/ 893995 w 893995"/>
              <a:gd name="connsiteY4" fmla="*/ 258159 h 286843"/>
              <a:gd name="connsiteX5" fmla="*/ 865311 w 893995"/>
              <a:gd name="connsiteY5" fmla="*/ 286843 h 286843"/>
              <a:gd name="connsiteX6" fmla="*/ 28684 w 893995"/>
              <a:gd name="connsiteY6" fmla="*/ 286843 h 286843"/>
              <a:gd name="connsiteX7" fmla="*/ 0 w 893995"/>
              <a:gd name="connsiteY7" fmla="*/ 258159 h 286843"/>
              <a:gd name="connsiteX8" fmla="*/ 0 w 893995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995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65311" y="0"/>
                </a:lnTo>
                <a:cubicBezTo>
                  <a:pt x="881153" y="0"/>
                  <a:pt x="893995" y="12842"/>
                  <a:pt x="893995" y="28684"/>
                </a:cubicBezTo>
                <a:lnTo>
                  <a:pt x="893995" y="258159"/>
                </a:lnTo>
                <a:cubicBezTo>
                  <a:pt x="893995" y="274001"/>
                  <a:pt x="881153" y="286843"/>
                  <a:pt x="865311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95953" y="3022050"/>
            <a:ext cx="648000" cy="469388"/>
          </a:xfrm>
          <a:custGeom>
            <a:avLst/>
            <a:gdLst>
              <a:gd name="connsiteX0" fmla="*/ 0 w 890508"/>
              <a:gd name="connsiteY0" fmla="*/ 46939 h 469388"/>
              <a:gd name="connsiteX1" fmla="*/ 46939 w 890508"/>
              <a:gd name="connsiteY1" fmla="*/ 0 h 469388"/>
              <a:gd name="connsiteX2" fmla="*/ 843569 w 890508"/>
              <a:gd name="connsiteY2" fmla="*/ 0 h 469388"/>
              <a:gd name="connsiteX3" fmla="*/ 890508 w 890508"/>
              <a:gd name="connsiteY3" fmla="*/ 46939 h 469388"/>
              <a:gd name="connsiteX4" fmla="*/ 890508 w 890508"/>
              <a:gd name="connsiteY4" fmla="*/ 422449 h 469388"/>
              <a:gd name="connsiteX5" fmla="*/ 843569 w 890508"/>
              <a:gd name="connsiteY5" fmla="*/ 469388 h 469388"/>
              <a:gd name="connsiteX6" fmla="*/ 46939 w 890508"/>
              <a:gd name="connsiteY6" fmla="*/ 469388 h 469388"/>
              <a:gd name="connsiteX7" fmla="*/ 0 w 890508"/>
              <a:gd name="connsiteY7" fmla="*/ 422449 h 469388"/>
              <a:gd name="connsiteX8" fmla="*/ 0 w 890508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508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43569" y="0"/>
                </a:lnTo>
                <a:cubicBezTo>
                  <a:pt x="869493" y="0"/>
                  <a:pt x="890508" y="21015"/>
                  <a:pt x="890508" y="46939"/>
                </a:cubicBezTo>
                <a:lnTo>
                  <a:pt x="890508" y="422449"/>
                </a:lnTo>
                <a:cubicBezTo>
                  <a:pt x="890508" y="448373"/>
                  <a:pt x="869493" y="469388"/>
                  <a:pt x="843569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670,4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5953" y="3528954"/>
            <a:ext cx="648000" cy="543108"/>
          </a:xfrm>
          <a:custGeom>
            <a:avLst/>
            <a:gdLst>
              <a:gd name="connsiteX0" fmla="*/ 0 w 883575"/>
              <a:gd name="connsiteY0" fmla="*/ 46939 h 469388"/>
              <a:gd name="connsiteX1" fmla="*/ 46939 w 883575"/>
              <a:gd name="connsiteY1" fmla="*/ 0 h 469388"/>
              <a:gd name="connsiteX2" fmla="*/ 836636 w 883575"/>
              <a:gd name="connsiteY2" fmla="*/ 0 h 469388"/>
              <a:gd name="connsiteX3" fmla="*/ 883575 w 883575"/>
              <a:gd name="connsiteY3" fmla="*/ 46939 h 469388"/>
              <a:gd name="connsiteX4" fmla="*/ 883575 w 883575"/>
              <a:gd name="connsiteY4" fmla="*/ 422449 h 469388"/>
              <a:gd name="connsiteX5" fmla="*/ 836636 w 883575"/>
              <a:gd name="connsiteY5" fmla="*/ 469388 h 469388"/>
              <a:gd name="connsiteX6" fmla="*/ 46939 w 883575"/>
              <a:gd name="connsiteY6" fmla="*/ 469388 h 469388"/>
              <a:gd name="connsiteX7" fmla="*/ 0 w 883575"/>
              <a:gd name="connsiteY7" fmla="*/ 422449 h 469388"/>
              <a:gd name="connsiteX8" fmla="*/ 0 w 88357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357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836636" y="0"/>
                </a:lnTo>
                <a:cubicBezTo>
                  <a:pt x="862560" y="0"/>
                  <a:pt x="883575" y="21015"/>
                  <a:pt x="883575" y="46939"/>
                </a:cubicBezTo>
                <a:lnTo>
                  <a:pt x="883575" y="422449"/>
                </a:lnTo>
                <a:cubicBezTo>
                  <a:pt x="883575" y="448373"/>
                  <a:pt x="862560" y="469388"/>
                  <a:pt x="83663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5953" y="4453540"/>
            <a:ext cx="648000" cy="469388"/>
          </a:xfrm>
          <a:custGeom>
            <a:avLst/>
            <a:gdLst>
              <a:gd name="connsiteX0" fmla="*/ 0 w 843094"/>
              <a:gd name="connsiteY0" fmla="*/ 46939 h 469388"/>
              <a:gd name="connsiteX1" fmla="*/ 46939 w 843094"/>
              <a:gd name="connsiteY1" fmla="*/ 0 h 469388"/>
              <a:gd name="connsiteX2" fmla="*/ 796155 w 843094"/>
              <a:gd name="connsiteY2" fmla="*/ 0 h 469388"/>
              <a:gd name="connsiteX3" fmla="*/ 843094 w 843094"/>
              <a:gd name="connsiteY3" fmla="*/ 46939 h 469388"/>
              <a:gd name="connsiteX4" fmla="*/ 843094 w 843094"/>
              <a:gd name="connsiteY4" fmla="*/ 422449 h 469388"/>
              <a:gd name="connsiteX5" fmla="*/ 796155 w 843094"/>
              <a:gd name="connsiteY5" fmla="*/ 469388 h 469388"/>
              <a:gd name="connsiteX6" fmla="*/ 46939 w 843094"/>
              <a:gd name="connsiteY6" fmla="*/ 469388 h 469388"/>
              <a:gd name="connsiteX7" fmla="*/ 0 w 843094"/>
              <a:gd name="connsiteY7" fmla="*/ 422449 h 469388"/>
              <a:gd name="connsiteX8" fmla="*/ 0 w 84309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309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96155" y="0"/>
                </a:lnTo>
                <a:cubicBezTo>
                  <a:pt x="822079" y="0"/>
                  <a:pt x="843094" y="21015"/>
                  <a:pt x="843094" y="46939"/>
                </a:cubicBezTo>
                <a:lnTo>
                  <a:pt x="843094" y="422449"/>
                </a:lnTo>
                <a:cubicBezTo>
                  <a:pt x="843094" y="448373"/>
                  <a:pt x="822079" y="469388"/>
                  <a:pt x="79615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8 207,4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295953" y="4964337"/>
            <a:ext cx="648000" cy="624084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295953" y="5629831"/>
            <a:ext cx="648000" cy="469388"/>
          </a:xfrm>
          <a:custGeom>
            <a:avLst/>
            <a:gdLst>
              <a:gd name="connsiteX0" fmla="*/ 0 w 791989"/>
              <a:gd name="connsiteY0" fmla="*/ 46939 h 469388"/>
              <a:gd name="connsiteX1" fmla="*/ 46939 w 791989"/>
              <a:gd name="connsiteY1" fmla="*/ 0 h 469388"/>
              <a:gd name="connsiteX2" fmla="*/ 745050 w 791989"/>
              <a:gd name="connsiteY2" fmla="*/ 0 h 469388"/>
              <a:gd name="connsiteX3" fmla="*/ 791989 w 791989"/>
              <a:gd name="connsiteY3" fmla="*/ 46939 h 469388"/>
              <a:gd name="connsiteX4" fmla="*/ 791989 w 791989"/>
              <a:gd name="connsiteY4" fmla="*/ 422449 h 469388"/>
              <a:gd name="connsiteX5" fmla="*/ 745050 w 791989"/>
              <a:gd name="connsiteY5" fmla="*/ 469388 h 469388"/>
              <a:gd name="connsiteX6" fmla="*/ 46939 w 791989"/>
              <a:gd name="connsiteY6" fmla="*/ 469388 h 469388"/>
              <a:gd name="connsiteX7" fmla="*/ 0 w 791989"/>
              <a:gd name="connsiteY7" fmla="*/ 422449 h 469388"/>
              <a:gd name="connsiteX8" fmla="*/ 0 w 791989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1989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5050" y="0"/>
                </a:lnTo>
                <a:cubicBezTo>
                  <a:pt x="770974" y="0"/>
                  <a:pt x="791989" y="21015"/>
                  <a:pt x="791989" y="46939"/>
                </a:cubicBezTo>
                <a:lnTo>
                  <a:pt x="791989" y="422449"/>
                </a:lnTo>
                <a:cubicBezTo>
                  <a:pt x="791989" y="448373"/>
                  <a:pt x="770974" y="469388"/>
                  <a:pt x="745050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128,5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07509" y="4129085"/>
            <a:ext cx="2520000" cy="288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7554368" y="4124851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8295953" y="4124131"/>
            <a:ext cx="648000" cy="288000"/>
            <a:chOff x="4211057" y="3401962"/>
            <a:chExt cx="506898" cy="446409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4211057" y="3401962"/>
              <a:ext cx="506898" cy="44640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4224132" y="3415037"/>
              <a:ext cx="480748" cy="420259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89,4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Заголовок 1"/>
          <p:cNvSpPr txBox="1">
            <a:spLocks/>
          </p:cNvSpPr>
          <p:nvPr/>
        </p:nvSpPr>
        <p:spPr>
          <a:xfrm>
            <a:off x="259728" y="0"/>
            <a:ext cx="7613500" cy="50405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818633" y="2663270"/>
            <a:ext cx="648000" cy="286843"/>
          </a:xfrm>
          <a:custGeom>
            <a:avLst/>
            <a:gdLst>
              <a:gd name="connsiteX0" fmla="*/ 0 w 836567"/>
              <a:gd name="connsiteY0" fmla="*/ 28684 h 286843"/>
              <a:gd name="connsiteX1" fmla="*/ 28684 w 836567"/>
              <a:gd name="connsiteY1" fmla="*/ 0 h 286843"/>
              <a:gd name="connsiteX2" fmla="*/ 807883 w 836567"/>
              <a:gd name="connsiteY2" fmla="*/ 0 h 286843"/>
              <a:gd name="connsiteX3" fmla="*/ 836567 w 836567"/>
              <a:gd name="connsiteY3" fmla="*/ 28684 h 286843"/>
              <a:gd name="connsiteX4" fmla="*/ 836567 w 836567"/>
              <a:gd name="connsiteY4" fmla="*/ 258159 h 286843"/>
              <a:gd name="connsiteX5" fmla="*/ 807883 w 836567"/>
              <a:gd name="connsiteY5" fmla="*/ 286843 h 286843"/>
              <a:gd name="connsiteX6" fmla="*/ 28684 w 836567"/>
              <a:gd name="connsiteY6" fmla="*/ 286843 h 286843"/>
              <a:gd name="connsiteX7" fmla="*/ 0 w 836567"/>
              <a:gd name="connsiteY7" fmla="*/ 258159 h 286843"/>
              <a:gd name="connsiteX8" fmla="*/ 0 w 836567"/>
              <a:gd name="connsiteY8" fmla="*/ 28684 h 286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6567" h="286843">
                <a:moveTo>
                  <a:pt x="0" y="28684"/>
                </a:moveTo>
                <a:cubicBezTo>
                  <a:pt x="0" y="12842"/>
                  <a:pt x="12842" y="0"/>
                  <a:pt x="28684" y="0"/>
                </a:cubicBezTo>
                <a:lnTo>
                  <a:pt x="807883" y="0"/>
                </a:lnTo>
                <a:cubicBezTo>
                  <a:pt x="823725" y="0"/>
                  <a:pt x="836567" y="12842"/>
                  <a:pt x="836567" y="28684"/>
                </a:cubicBezTo>
                <a:lnTo>
                  <a:pt x="836567" y="258159"/>
                </a:lnTo>
                <a:cubicBezTo>
                  <a:pt x="836567" y="274001"/>
                  <a:pt x="823725" y="286843"/>
                  <a:pt x="807883" y="286843"/>
                </a:cubicBezTo>
                <a:lnTo>
                  <a:pt x="28684" y="286843"/>
                </a:lnTo>
                <a:cubicBezTo>
                  <a:pt x="12842" y="286843"/>
                  <a:pt x="0" y="274001"/>
                  <a:pt x="0" y="258159"/>
                </a:cubicBezTo>
                <a:lnTo>
                  <a:pt x="0" y="2868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121" tIns="54121" rIns="54121" bIns="5412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829116" y="3022050"/>
            <a:ext cx="648000" cy="469388"/>
          </a:xfrm>
          <a:custGeom>
            <a:avLst/>
            <a:gdLst>
              <a:gd name="connsiteX0" fmla="*/ 0 w 833304"/>
              <a:gd name="connsiteY0" fmla="*/ 46939 h 469388"/>
              <a:gd name="connsiteX1" fmla="*/ 46939 w 833304"/>
              <a:gd name="connsiteY1" fmla="*/ 0 h 469388"/>
              <a:gd name="connsiteX2" fmla="*/ 786365 w 833304"/>
              <a:gd name="connsiteY2" fmla="*/ 0 h 469388"/>
              <a:gd name="connsiteX3" fmla="*/ 833304 w 833304"/>
              <a:gd name="connsiteY3" fmla="*/ 46939 h 469388"/>
              <a:gd name="connsiteX4" fmla="*/ 833304 w 833304"/>
              <a:gd name="connsiteY4" fmla="*/ 422449 h 469388"/>
              <a:gd name="connsiteX5" fmla="*/ 786365 w 833304"/>
              <a:gd name="connsiteY5" fmla="*/ 469388 h 469388"/>
              <a:gd name="connsiteX6" fmla="*/ 46939 w 833304"/>
              <a:gd name="connsiteY6" fmla="*/ 469388 h 469388"/>
              <a:gd name="connsiteX7" fmla="*/ 0 w 833304"/>
              <a:gd name="connsiteY7" fmla="*/ 422449 h 469388"/>
              <a:gd name="connsiteX8" fmla="*/ 0 w 833304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3304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86365" y="0"/>
                </a:lnTo>
                <a:cubicBezTo>
                  <a:pt x="812289" y="0"/>
                  <a:pt x="833304" y="21015"/>
                  <a:pt x="833304" y="46939"/>
                </a:cubicBezTo>
                <a:lnTo>
                  <a:pt x="833304" y="422449"/>
                </a:lnTo>
                <a:cubicBezTo>
                  <a:pt x="833304" y="448373"/>
                  <a:pt x="812289" y="469388"/>
                  <a:pt x="786365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4 687,6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829116" y="3531155"/>
            <a:ext cx="648000" cy="542762"/>
          </a:xfrm>
          <a:custGeom>
            <a:avLst/>
            <a:gdLst>
              <a:gd name="connsiteX0" fmla="*/ 0 w 826816"/>
              <a:gd name="connsiteY0" fmla="*/ 46939 h 469388"/>
              <a:gd name="connsiteX1" fmla="*/ 46939 w 826816"/>
              <a:gd name="connsiteY1" fmla="*/ 0 h 469388"/>
              <a:gd name="connsiteX2" fmla="*/ 779877 w 826816"/>
              <a:gd name="connsiteY2" fmla="*/ 0 h 469388"/>
              <a:gd name="connsiteX3" fmla="*/ 826816 w 826816"/>
              <a:gd name="connsiteY3" fmla="*/ 46939 h 469388"/>
              <a:gd name="connsiteX4" fmla="*/ 826816 w 826816"/>
              <a:gd name="connsiteY4" fmla="*/ 422449 h 469388"/>
              <a:gd name="connsiteX5" fmla="*/ 779877 w 826816"/>
              <a:gd name="connsiteY5" fmla="*/ 469388 h 469388"/>
              <a:gd name="connsiteX6" fmla="*/ 46939 w 826816"/>
              <a:gd name="connsiteY6" fmla="*/ 469388 h 469388"/>
              <a:gd name="connsiteX7" fmla="*/ 0 w 826816"/>
              <a:gd name="connsiteY7" fmla="*/ 422449 h 469388"/>
              <a:gd name="connsiteX8" fmla="*/ 0 w 826816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816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79877" y="0"/>
                </a:lnTo>
                <a:cubicBezTo>
                  <a:pt x="805801" y="0"/>
                  <a:pt x="826816" y="21015"/>
                  <a:pt x="826816" y="46939"/>
                </a:cubicBezTo>
                <a:lnTo>
                  <a:pt x="826816" y="422449"/>
                </a:lnTo>
                <a:cubicBezTo>
                  <a:pt x="826816" y="448373"/>
                  <a:pt x="805801" y="469388"/>
                  <a:pt x="779877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29116" y="4455653"/>
            <a:ext cx="648000" cy="469388"/>
          </a:xfrm>
          <a:custGeom>
            <a:avLst/>
            <a:gdLst>
              <a:gd name="connsiteX0" fmla="*/ 0 w 788935"/>
              <a:gd name="connsiteY0" fmla="*/ 46939 h 469388"/>
              <a:gd name="connsiteX1" fmla="*/ 46939 w 788935"/>
              <a:gd name="connsiteY1" fmla="*/ 0 h 469388"/>
              <a:gd name="connsiteX2" fmla="*/ 741996 w 788935"/>
              <a:gd name="connsiteY2" fmla="*/ 0 h 469388"/>
              <a:gd name="connsiteX3" fmla="*/ 788935 w 788935"/>
              <a:gd name="connsiteY3" fmla="*/ 46939 h 469388"/>
              <a:gd name="connsiteX4" fmla="*/ 788935 w 788935"/>
              <a:gd name="connsiteY4" fmla="*/ 422449 h 469388"/>
              <a:gd name="connsiteX5" fmla="*/ 741996 w 788935"/>
              <a:gd name="connsiteY5" fmla="*/ 469388 h 469388"/>
              <a:gd name="connsiteX6" fmla="*/ 46939 w 788935"/>
              <a:gd name="connsiteY6" fmla="*/ 469388 h 469388"/>
              <a:gd name="connsiteX7" fmla="*/ 0 w 788935"/>
              <a:gd name="connsiteY7" fmla="*/ 422449 h 469388"/>
              <a:gd name="connsiteX8" fmla="*/ 0 w 788935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935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741996" y="0"/>
                </a:lnTo>
                <a:cubicBezTo>
                  <a:pt x="767920" y="0"/>
                  <a:pt x="788935" y="21015"/>
                  <a:pt x="788935" y="46939"/>
                </a:cubicBezTo>
                <a:lnTo>
                  <a:pt x="788935" y="422449"/>
                </a:lnTo>
                <a:cubicBezTo>
                  <a:pt x="788935" y="448373"/>
                  <a:pt x="767920" y="469388"/>
                  <a:pt x="741996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7 094,7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29116" y="4966628"/>
            <a:ext cx="648000" cy="623640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</a:t>
            </a:r>
            <a:endParaRPr lang="ru-RU" sz="12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29116" y="5629831"/>
            <a:ext cx="648000" cy="469388"/>
          </a:xfrm>
          <a:custGeom>
            <a:avLst/>
            <a:gdLst>
              <a:gd name="connsiteX0" fmla="*/ 0 w 741113"/>
              <a:gd name="connsiteY0" fmla="*/ 46939 h 469388"/>
              <a:gd name="connsiteX1" fmla="*/ 46939 w 741113"/>
              <a:gd name="connsiteY1" fmla="*/ 0 h 469388"/>
              <a:gd name="connsiteX2" fmla="*/ 694174 w 741113"/>
              <a:gd name="connsiteY2" fmla="*/ 0 h 469388"/>
              <a:gd name="connsiteX3" fmla="*/ 741113 w 741113"/>
              <a:gd name="connsiteY3" fmla="*/ 46939 h 469388"/>
              <a:gd name="connsiteX4" fmla="*/ 741113 w 741113"/>
              <a:gd name="connsiteY4" fmla="*/ 422449 h 469388"/>
              <a:gd name="connsiteX5" fmla="*/ 694174 w 741113"/>
              <a:gd name="connsiteY5" fmla="*/ 469388 h 469388"/>
              <a:gd name="connsiteX6" fmla="*/ 46939 w 741113"/>
              <a:gd name="connsiteY6" fmla="*/ 469388 h 469388"/>
              <a:gd name="connsiteX7" fmla="*/ 0 w 741113"/>
              <a:gd name="connsiteY7" fmla="*/ 422449 h 469388"/>
              <a:gd name="connsiteX8" fmla="*/ 0 w 741113"/>
              <a:gd name="connsiteY8" fmla="*/ 46939 h 46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1113" h="469388">
                <a:moveTo>
                  <a:pt x="0" y="46939"/>
                </a:moveTo>
                <a:cubicBezTo>
                  <a:pt x="0" y="21015"/>
                  <a:pt x="21015" y="0"/>
                  <a:pt x="46939" y="0"/>
                </a:cubicBezTo>
                <a:lnTo>
                  <a:pt x="694174" y="0"/>
                </a:lnTo>
                <a:cubicBezTo>
                  <a:pt x="720098" y="0"/>
                  <a:pt x="741113" y="21015"/>
                  <a:pt x="741113" y="46939"/>
                </a:cubicBezTo>
                <a:lnTo>
                  <a:pt x="741113" y="422449"/>
                </a:lnTo>
                <a:cubicBezTo>
                  <a:pt x="741113" y="448373"/>
                  <a:pt x="720098" y="469388"/>
                  <a:pt x="694174" y="469388"/>
                </a:cubicBezTo>
                <a:lnTo>
                  <a:pt x="46939" y="469388"/>
                </a:lnTo>
                <a:cubicBezTo>
                  <a:pt x="21015" y="469388"/>
                  <a:pt x="0" y="448373"/>
                  <a:pt x="0" y="422449"/>
                </a:cubicBezTo>
                <a:lnTo>
                  <a:pt x="0" y="4693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8" tIns="59468" rIns="59468" bIns="5946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135,9</a:t>
            </a:r>
          </a:p>
        </p:txBody>
      </p:sp>
      <p:grpSp>
        <p:nvGrpSpPr>
          <p:cNvPr id="49" name="Группа 48"/>
          <p:cNvGrpSpPr/>
          <p:nvPr/>
        </p:nvGrpSpPr>
        <p:grpSpPr>
          <a:xfrm>
            <a:off x="6829116" y="4126066"/>
            <a:ext cx="648000" cy="288000"/>
            <a:chOff x="3168352" y="3242473"/>
            <a:chExt cx="793384" cy="429706"/>
          </a:xfr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</p:grpSpPr>
        <p:sp>
          <p:nvSpPr>
            <p:cNvPr id="50" name="Скругленный прямоугольник 49"/>
            <p:cNvSpPr/>
            <p:nvPr/>
          </p:nvSpPr>
          <p:spPr>
            <a:xfrm>
              <a:off x="3168352" y="3242473"/>
              <a:ext cx="793384" cy="429706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Скругленный прямоугольник 4"/>
            <p:cNvSpPr/>
            <p:nvPr/>
          </p:nvSpPr>
          <p:spPr>
            <a:xfrm>
              <a:off x="3180938" y="3255059"/>
              <a:ext cx="768212" cy="404534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ru-RU" sz="1200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,1</a:t>
              </a:r>
              <a:endParaRPr lang="ru-RU" sz="12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82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2959" y="2392878"/>
            <a:ext cx="4932000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доходами ниже величины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прожиточного минимума,%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959" y="2959478"/>
            <a:ext cx="4932000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средств республиканского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выделяемых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 ориентированным некоммерческим организациям на предоставление социальных услуг на дому, в общем объеме средств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республиканского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выделяемых на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этих услуг в сфере социального 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959" y="3861048"/>
            <a:ext cx="4932000" cy="4957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получивших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в организациях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в общем числе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обратившихся за получением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социальных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 в организации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обслуживания,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959" y="4388644"/>
            <a:ext cx="4932000" cy="6134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Охват граждан пожилого возраста стационарным, полустационарным и надомным социальным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10 тыс. получателей трудовых пенсий по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старости, человек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62959" y="5076000"/>
            <a:ext cx="4932000" cy="54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пунктов проката средств и предметов ухода за пожилыми людьми нарастающим итогом за период,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единиц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959" y="5709549"/>
            <a:ext cx="4932000" cy="57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пожилых людей,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прошедших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компьютерной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грамотности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течение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года, 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4113" y="1688057"/>
            <a:ext cx="3437077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49</a:t>
            </a:fld>
            <a:endParaRPr lang="ru-RU" dirty="0"/>
          </a:p>
        </p:txBody>
      </p:sp>
      <p:pic>
        <p:nvPicPr>
          <p:cNvPr id="49" name="Рисунок 48" descr="http://upravafilipark.ru/wp-content/uploads/2015/06/sobranie-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934" y="823961"/>
            <a:ext cx="1080120" cy="792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49" descr="http://blog.yarcenter.ru/media/5/0.2/05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4113" y="823961"/>
            <a:ext cx="1060813" cy="813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" name="Рисунок 50" descr="http://www.prav-net.ru/img/zolotoslov/5064-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8959" y="823961"/>
            <a:ext cx="1152231" cy="792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" name="Рисунок 51" descr="http://zaoblakami.ru/uploads/content/small/200_123423423435_dostupnaya-sreda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97214" y="1688057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" name="Рисунок 52" descr="http://riarealty.ru/images/39662/77/39662775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56248" y="815744"/>
            <a:ext cx="1149078" cy="80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лилиния 2"/>
          <p:cNvSpPr/>
          <p:nvPr/>
        </p:nvSpPr>
        <p:spPr>
          <a:xfrm>
            <a:off x="5131895" y="907677"/>
            <a:ext cx="3903032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513189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  <a:endParaRPr lang="ru-RU" sz="11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189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13189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2479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92479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92479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68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68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1768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671768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671768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671768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71768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10580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0580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7510580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10580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510580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10580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10580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03475" y="1700808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03475" y="2428188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8303475" y="3079199"/>
            <a:ext cx="731452" cy="624655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03475" y="3861104"/>
            <a:ext cx="731452" cy="504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</a:t>
            </a: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03475" y="447317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03475" y="5121248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303475" y="5733256"/>
            <a:ext cx="731452" cy="540000"/>
          </a:xfrm>
          <a:custGeom>
            <a:avLst/>
            <a:gdLst>
              <a:gd name="connsiteX0" fmla="*/ 0 w 731452"/>
              <a:gd name="connsiteY0" fmla="*/ 62466 h 624655"/>
              <a:gd name="connsiteX1" fmla="*/ 62466 w 731452"/>
              <a:gd name="connsiteY1" fmla="*/ 0 h 624655"/>
              <a:gd name="connsiteX2" fmla="*/ 668987 w 731452"/>
              <a:gd name="connsiteY2" fmla="*/ 0 h 624655"/>
              <a:gd name="connsiteX3" fmla="*/ 731453 w 731452"/>
              <a:gd name="connsiteY3" fmla="*/ 62466 h 624655"/>
              <a:gd name="connsiteX4" fmla="*/ 731452 w 731452"/>
              <a:gd name="connsiteY4" fmla="*/ 562190 h 624655"/>
              <a:gd name="connsiteX5" fmla="*/ 668986 w 731452"/>
              <a:gd name="connsiteY5" fmla="*/ 624656 h 624655"/>
              <a:gd name="connsiteX6" fmla="*/ 62466 w 731452"/>
              <a:gd name="connsiteY6" fmla="*/ 624655 h 624655"/>
              <a:gd name="connsiteX7" fmla="*/ 0 w 731452"/>
              <a:gd name="connsiteY7" fmla="*/ 562189 h 624655"/>
              <a:gd name="connsiteX8" fmla="*/ 0 w 73145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668987" y="0"/>
                </a:lnTo>
                <a:cubicBezTo>
                  <a:pt x="703486" y="0"/>
                  <a:pt x="731453" y="27967"/>
                  <a:pt x="731453" y="62466"/>
                </a:cubicBezTo>
                <a:cubicBezTo>
                  <a:pt x="731453" y="229041"/>
                  <a:pt x="731452" y="395615"/>
                  <a:pt x="731452" y="562190"/>
                </a:cubicBezTo>
                <a:cubicBezTo>
                  <a:pt x="731452" y="596689"/>
                  <a:pt x="703485" y="624656"/>
                  <a:pt x="66898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206" tIns="60206" rIns="60206" bIns="6020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«Социальная поддержка граждан»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476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Подзаголовок 2"/>
          <p:cNvSpPr txBox="1">
            <a:spLocks/>
          </p:cNvSpPr>
          <p:nvPr/>
        </p:nvSpPr>
        <p:spPr bwMode="auto">
          <a:xfrm>
            <a:off x="214282" y="571480"/>
            <a:ext cx="35719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000" b="1" dirty="0">
              <a:gradFill flip="none" rotWithShape="1">
                <a:gsLst>
                  <a:gs pos="0">
                    <a:srgbClr val="953735">
                      <a:shade val="30000"/>
                      <a:satMod val="115000"/>
                    </a:srgbClr>
                  </a:gs>
                  <a:gs pos="50000">
                    <a:srgbClr val="953735">
                      <a:shade val="67500"/>
                      <a:satMod val="115000"/>
                    </a:srgbClr>
                  </a:gs>
                  <a:gs pos="100000">
                    <a:srgbClr val="95373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4" name="Rectangle 89"/>
          <p:cNvSpPr>
            <a:spLocks noChangeAspect="1" noChangeArrowheads="1"/>
          </p:cNvSpPr>
          <p:nvPr/>
        </p:nvSpPr>
        <p:spPr bwMode="auto">
          <a:xfrm>
            <a:off x="4311650" y="1839913"/>
            <a:ext cx="366713" cy="10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/>
          <a:lstStyle/>
          <a:p>
            <a:pPr eaLnBrk="0" hangingPunct="0"/>
            <a:r>
              <a:rPr lang="en-US" sz="1600" i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48" name="Rectangle 172"/>
          <p:cNvSpPr>
            <a:spLocks noChangeArrowheads="1"/>
          </p:cNvSpPr>
          <p:nvPr/>
        </p:nvSpPr>
        <p:spPr bwMode="auto">
          <a:xfrm>
            <a:off x="7524750" y="1469509"/>
            <a:ext cx="184731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34746" y="4074222"/>
            <a:ext cx="5561390" cy="71438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средства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средства,  не имеющие определенной цели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расходования (за исключением поступлений в дорожный фонд)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40152" y="4074222"/>
            <a:ext cx="3063112" cy="7143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Целевые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должны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израсходованы строго по целевому назначению.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604730" y="4881841"/>
            <a:ext cx="1332781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033481" y="4881841"/>
            <a:ext cx="1428750" cy="61293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208441" y="5589240"/>
            <a:ext cx="3607457" cy="9875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дотации на выравнивание  бюджетной  обеспеченности;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дотации на поддержку мер по обеспечению </a:t>
            </a:r>
            <a:r>
              <a:rPr lang="ru-RU" sz="13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сбалансированности </a:t>
            </a:r>
            <a:r>
              <a:rPr lang="ru-RU" sz="13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бюджетов.</a:t>
            </a: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591142" y="5036624"/>
            <a:ext cx="1200746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 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57270" y="5045137"/>
            <a:ext cx="1214438" cy="357545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76255" y="5527294"/>
            <a:ext cx="1449678" cy="766167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межбюджетные трансферты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14282" y="689419"/>
            <a:ext cx="8788982" cy="64698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денежные средства, поступающие в распоряжение органов государственной 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795894" y="1489593"/>
            <a:ext cx="233777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Неналоговые доходы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5292080" y="1481507"/>
            <a:ext cx="3711184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34746" y="1956746"/>
            <a:ext cx="234868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прибыль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доходы физических лиц;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налог на имущество организаций;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иные налоговые доходы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292080" y="1956746"/>
            <a:ext cx="3711184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из федерального бюджета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дотации, субсидии, субвенции, 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других бюджетов бюджетной системы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Пенсионный фонд РФ, ФСС РФ);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от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государственных организаций (</a:t>
            </a:r>
            <a:r>
              <a:rPr lang="ru-RU" sz="11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содействия реформированию ЖКХ)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14282" y="1489593"/>
            <a:ext cx="2348685" cy="350320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доходы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2816359" y="1956746"/>
            <a:ext cx="2337775" cy="1824927"/>
          </a:xfrm>
          <a:prstGeom prst="rect">
            <a:avLst/>
          </a:prstGeom>
          <a:ln w="285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использования государственного имущества;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доходы от платных услуг;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штрафы за нарушения законодательства о налогах и сборах;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иные неналоговые доходы.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854333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69250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3849" y="692696"/>
            <a:ext cx="5648356" cy="103719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доступности приоритетных объектов и услуг в приоритетных сферах жизнедеятельности инвалидов и других маломобильных групп населения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169731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8581033"/>
              </p:ext>
            </p:extLst>
          </p:nvPr>
        </p:nvGraphicFramePr>
        <p:xfrm>
          <a:off x="77657" y="2865092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4565218" y="2348880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2956603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68789" y="3431948"/>
            <a:ext cx="2218104" cy="133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доступности приоритетных объектов и услуг в приоритетных сферах жизнедеятельности инвалидов и других маломобильных групп населения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68583" y="4867579"/>
            <a:ext cx="2218516" cy="90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just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системы комплексной реабилитации и абилитации инвалидов, в том числе детей-инвалидов, в Чувашской Республике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96408" y="2960210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321640" y="3431947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8321640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21640" y="2956603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96408" y="3435553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964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 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45308" y="2956605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45308" y="3431950"/>
            <a:ext cx="648000" cy="1332000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845308" y="4875665"/>
            <a:ext cx="648000" cy="900000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1852" y="1775114"/>
            <a:ext cx="3935760" cy="372177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pic>
        <p:nvPicPr>
          <p:cNvPr id="44" name="Рисунок 43" descr="http://www.prav-net.ru/img/zolotoslov/5064-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823960"/>
            <a:ext cx="1610089" cy="1380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 descr="http://blog.yarcenter.ru/media/5/0.2/05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80834" y="851187"/>
            <a:ext cx="1464319" cy="1353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01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/>
        </p:nvSpPr>
        <p:spPr>
          <a:xfrm>
            <a:off x="6876256" y="1869245"/>
            <a:ext cx="676483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872677" y="2600953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92,8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108859" y="3645024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108859" y="4523900"/>
            <a:ext cx="676281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636074" y="1869245"/>
            <a:ext cx="666024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632496" y="2600951"/>
            <a:ext cx="687154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95,2</a:t>
            </a:r>
            <a:endParaRPr lang="ru-RU" sz="12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652207" y="3645023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108859" y="5387361"/>
            <a:ext cx="676483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88424" y="1869245"/>
            <a:ext cx="646532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88421" y="3645023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84845" y="2600951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97,7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652206" y="4510360"/>
            <a:ext cx="64988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2492896"/>
            <a:ext cx="4953999" cy="10081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доступных для инвалидов и других маломобильных групп населения приоритетных объектов социальной, транспортной, инженерной инфраструктуры в общем количестве приоритетных объектов в Чувашской Республике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1" y="3645024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5 до 18 лет, получающих дополнительное образование, в общей численности детей-</a:t>
            </a:r>
          </a:p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инвалидов данного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0" y="4509120"/>
            <a:ext cx="4953999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детей-инвалидов в возрасте от 1,5 до 7 лет, охваченных дошкольным образованием, в общей численности детей-инвалидов данного возраста,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4086" y="1551565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среда»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31538" y="5373215"/>
            <a:ext cx="4929961" cy="111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лиц с ограниченными возможностями здоровья и  инвалидов в возрасте от 6 до 18 лет, систематически занимающихся физической культурой и спортом, в общей численности этой категории населения в Чувашской Республике,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Рисунок 34" descr="http://riarealty.ru/images/39662/77/3966277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7" y="871550"/>
            <a:ext cx="2192169" cy="1360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Полилиния 36"/>
          <p:cNvSpPr/>
          <p:nvPr/>
        </p:nvSpPr>
        <p:spPr>
          <a:xfrm>
            <a:off x="8388421" y="4509119"/>
            <a:ext cx="64653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81719" y="5387360"/>
            <a:ext cx="671017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388422" y="5387361"/>
            <a:ext cx="648072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220072" y="907677"/>
            <a:ext cx="3816424" cy="624655"/>
          </a:xfrm>
          <a:custGeom>
            <a:avLst/>
            <a:gdLst>
              <a:gd name="connsiteX0" fmla="*/ 0 w 3903032"/>
              <a:gd name="connsiteY0" fmla="*/ 62466 h 624655"/>
              <a:gd name="connsiteX1" fmla="*/ 62466 w 3903032"/>
              <a:gd name="connsiteY1" fmla="*/ 0 h 624655"/>
              <a:gd name="connsiteX2" fmla="*/ 3840567 w 3903032"/>
              <a:gd name="connsiteY2" fmla="*/ 0 h 624655"/>
              <a:gd name="connsiteX3" fmla="*/ 3903033 w 3903032"/>
              <a:gd name="connsiteY3" fmla="*/ 62466 h 624655"/>
              <a:gd name="connsiteX4" fmla="*/ 3903032 w 3903032"/>
              <a:gd name="connsiteY4" fmla="*/ 562190 h 624655"/>
              <a:gd name="connsiteX5" fmla="*/ 3840566 w 3903032"/>
              <a:gd name="connsiteY5" fmla="*/ 624656 h 624655"/>
              <a:gd name="connsiteX6" fmla="*/ 62466 w 3903032"/>
              <a:gd name="connsiteY6" fmla="*/ 624655 h 624655"/>
              <a:gd name="connsiteX7" fmla="*/ 0 w 3903032"/>
              <a:gd name="connsiteY7" fmla="*/ 562189 h 624655"/>
              <a:gd name="connsiteX8" fmla="*/ 0 w 3903032"/>
              <a:gd name="connsiteY8" fmla="*/ 62466 h 624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624655">
                <a:moveTo>
                  <a:pt x="0" y="62466"/>
                </a:moveTo>
                <a:cubicBezTo>
                  <a:pt x="0" y="27967"/>
                  <a:pt x="27967" y="0"/>
                  <a:pt x="62466" y="0"/>
                </a:cubicBezTo>
                <a:lnTo>
                  <a:pt x="3840567" y="0"/>
                </a:lnTo>
                <a:cubicBezTo>
                  <a:pt x="3875066" y="0"/>
                  <a:pt x="3903033" y="27967"/>
                  <a:pt x="3903033" y="62466"/>
                </a:cubicBezTo>
                <a:cubicBezTo>
                  <a:pt x="3903033" y="229041"/>
                  <a:pt x="3903032" y="395615"/>
                  <a:pt x="3903032" y="562190"/>
                </a:cubicBezTo>
                <a:cubicBezTo>
                  <a:pt x="3903032" y="596689"/>
                  <a:pt x="3875065" y="624656"/>
                  <a:pt x="3840566" y="624656"/>
                </a:cubicBezTo>
                <a:lnTo>
                  <a:pt x="62466" y="624655"/>
                </a:lnTo>
                <a:cubicBezTo>
                  <a:pt x="27967" y="624655"/>
                  <a:pt x="0" y="596688"/>
                  <a:pt x="0" y="562189"/>
                </a:cubicBezTo>
                <a:lnTo>
                  <a:pt x="0" y="62466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1636" tIns="71636" rIns="71636" bIns="7163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084168" y="1869245"/>
            <a:ext cx="725870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5220072" y="2600951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88,9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223648" y="3645024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223648" y="4509120"/>
            <a:ext cx="788510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223648" y="5387360"/>
            <a:ext cx="78851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220072" y="1869245"/>
            <a:ext cx="792088" cy="55164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6105283" y="2600953"/>
            <a:ext cx="676483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90,5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81718" y="3645024"/>
            <a:ext cx="671019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881719" y="4523900"/>
            <a:ext cx="671018" cy="792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52206" y="5387005"/>
            <a:ext cx="649890" cy="1116000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70,5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71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1187"/>
            <a:ext cx="5648356" cy="11601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продуктивной занятости экономически активного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376" y="238630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1599170"/>
              </p:ext>
            </p:extLst>
          </p:nvPr>
        </p:nvGraphicFramePr>
        <p:xfrm>
          <a:off x="183207" y="2821119"/>
          <a:ext cx="4388794" cy="3409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ru-RU" dirty="0">
              <a:solidFill>
                <a:prstClr val="black"/>
              </a:solidFill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313597311"/>
              </p:ext>
            </p:extLst>
          </p:nvPr>
        </p:nvGraphicFramePr>
        <p:xfrm>
          <a:off x="4859732" y="2011337"/>
          <a:ext cx="3935760" cy="3721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717656"/>
            <a:ext cx="2851527" cy="155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олилиния 13"/>
          <p:cNvSpPr/>
          <p:nvPr/>
        </p:nvSpPr>
        <p:spPr>
          <a:xfrm>
            <a:off x="4540731" y="2547887"/>
            <a:ext cx="4404422" cy="54646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572001" y="3202226"/>
            <a:ext cx="2205622" cy="31716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4556107" y="3645023"/>
            <a:ext cx="2218104" cy="57606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Активная политика занятости населения и социальная поддержка безработных граждан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606812" y="5752327"/>
            <a:ext cx="2205622" cy="43204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549228" y="3205833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8297153" y="3645023"/>
            <a:ext cx="648000" cy="576065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83066" y="5763229"/>
            <a:ext cx="648000" cy="432046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297153" y="3202226"/>
            <a:ext cx="648000" cy="31716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49228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281,2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4843" y="5775347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572001" y="4858510"/>
            <a:ext cx="2205622" cy="77160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инвалидов молодого возраста при получении ими профессионального образования и содействие в последующем трудоустройстве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8290897" y="4859627"/>
            <a:ext cx="648000" cy="77160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63788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830233" y="3202228"/>
            <a:ext cx="648000" cy="31716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830233" y="3645023"/>
            <a:ext cx="648000" cy="576064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276,5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884399" y="5752326"/>
            <a:ext cx="648000" cy="4320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228,4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851803" y="4859626"/>
            <a:ext cx="648000" cy="77160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chemeClr val="lt1">
                <a:hueOff val="0"/>
                <a:satOff val="0"/>
                <a:lumOff val="0"/>
                <a:alpha val="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564717" y="4333028"/>
            <a:ext cx="2191876" cy="40619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труд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830233" y="4327238"/>
            <a:ext cx="648000" cy="40619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549228" y="4345347"/>
            <a:ext cx="648000" cy="39387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91230" y="4345442"/>
            <a:ext cx="648000" cy="381361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91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61064" y="1059481"/>
            <a:ext cx="3903032" cy="744112"/>
          </a:xfrm>
          <a:custGeom>
            <a:avLst/>
            <a:gdLst>
              <a:gd name="connsiteX0" fmla="*/ 0 w 3903032"/>
              <a:gd name="connsiteY0" fmla="*/ 103163 h 1031634"/>
              <a:gd name="connsiteX1" fmla="*/ 103163 w 3903032"/>
              <a:gd name="connsiteY1" fmla="*/ 0 h 1031634"/>
              <a:gd name="connsiteX2" fmla="*/ 3799869 w 3903032"/>
              <a:gd name="connsiteY2" fmla="*/ 0 h 1031634"/>
              <a:gd name="connsiteX3" fmla="*/ 3903032 w 3903032"/>
              <a:gd name="connsiteY3" fmla="*/ 103163 h 1031634"/>
              <a:gd name="connsiteX4" fmla="*/ 3903032 w 3903032"/>
              <a:gd name="connsiteY4" fmla="*/ 928471 h 1031634"/>
              <a:gd name="connsiteX5" fmla="*/ 3799869 w 3903032"/>
              <a:gd name="connsiteY5" fmla="*/ 1031634 h 1031634"/>
              <a:gd name="connsiteX6" fmla="*/ 103163 w 3903032"/>
              <a:gd name="connsiteY6" fmla="*/ 1031634 h 1031634"/>
              <a:gd name="connsiteX7" fmla="*/ 0 w 3903032"/>
              <a:gd name="connsiteY7" fmla="*/ 928471 h 1031634"/>
              <a:gd name="connsiteX8" fmla="*/ 0 w 3903032"/>
              <a:gd name="connsiteY8" fmla="*/ 103163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31634">
                <a:moveTo>
                  <a:pt x="0" y="103163"/>
                </a:moveTo>
                <a:cubicBezTo>
                  <a:pt x="0" y="46188"/>
                  <a:pt x="46188" y="0"/>
                  <a:pt x="103163" y="0"/>
                </a:cubicBezTo>
                <a:lnTo>
                  <a:pt x="3799869" y="0"/>
                </a:lnTo>
                <a:cubicBezTo>
                  <a:pt x="3856844" y="0"/>
                  <a:pt x="3903032" y="46188"/>
                  <a:pt x="3903032" y="103163"/>
                </a:cubicBezTo>
                <a:lnTo>
                  <a:pt x="3903032" y="928471"/>
                </a:lnTo>
                <a:cubicBezTo>
                  <a:pt x="3903032" y="985446"/>
                  <a:pt x="3856844" y="1031634"/>
                  <a:pt x="3799869" y="1031634"/>
                </a:cubicBezTo>
                <a:lnTo>
                  <a:pt x="103163" y="1031634"/>
                </a:lnTo>
                <a:cubicBezTo>
                  <a:pt x="46188" y="1031634"/>
                  <a:pt x="0" y="985446"/>
                  <a:pt x="0" y="928471"/>
                </a:cubicBezTo>
                <a:lnTo>
                  <a:pt x="0" y="103163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3556" tIns="83556" rIns="83556" bIns="8355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3189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3189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189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189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2479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92479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2479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2479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671768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768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1768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768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,35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510580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10580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7510580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10580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03475" y="2055222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3475" y="3129206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03475" y="4203190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0,69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03475" y="5277174"/>
            <a:ext cx="731452" cy="1031634"/>
          </a:xfrm>
          <a:custGeom>
            <a:avLst/>
            <a:gdLst>
              <a:gd name="connsiteX0" fmla="*/ 0 w 731452"/>
              <a:gd name="connsiteY0" fmla="*/ 73145 h 1031634"/>
              <a:gd name="connsiteX1" fmla="*/ 73145 w 731452"/>
              <a:gd name="connsiteY1" fmla="*/ 0 h 1031634"/>
              <a:gd name="connsiteX2" fmla="*/ 658307 w 731452"/>
              <a:gd name="connsiteY2" fmla="*/ 0 h 1031634"/>
              <a:gd name="connsiteX3" fmla="*/ 731452 w 731452"/>
              <a:gd name="connsiteY3" fmla="*/ 73145 h 1031634"/>
              <a:gd name="connsiteX4" fmla="*/ 731452 w 731452"/>
              <a:gd name="connsiteY4" fmla="*/ 958489 h 1031634"/>
              <a:gd name="connsiteX5" fmla="*/ 658307 w 731452"/>
              <a:gd name="connsiteY5" fmla="*/ 1031634 h 1031634"/>
              <a:gd name="connsiteX6" fmla="*/ 73145 w 731452"/>
              <a:gd name="connsiteY6" fmla="*/ 1031634 h 1031634"/>
              <a:gd name="connsiteX7" fmla="*/ 0 w 731452"/>
              <a:gd name="connsiteY7" fmla="*/ 958489 h 1031634"/>
              <a:gd name="connsiteX8" fmla="*/ 0 w 731452"/>
              <a:gd name="connsiteY8" fmla="*/ 73145 h 1031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1031634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958489"/>
                </a:lnTo>
                <a:cubicBezTo>
                  <a:pt x="731452" y="998886"/>
                  <a:pt x="698704" y="1031634"/>
                  <a:pt x="658307" y="1031634"/>
                </a:cubicBezTo>
                <a:lnTo>
                  <a:pt x="73145" y="1031634"/>
                </a:lnTo>
                <a:cubicBezTo>
                  <a:pt x="32748" y="1031634"/>
                  <a:pt x="0" y="998886"/>
                  <a:pt x="0" y="958489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43" tIns="67143" rIns="67143" bIns="6714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2" y="314096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в среднем за год, %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3" y="4243242"/>
            <a:ext cx="4953999" cy="91064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регистрируемой безработицы в  среднем за год,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2" y="5301208"/>
            <a:ext cx="4953999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численности граждан, снятых с регистрационного учета в связи с трудоустройством, к общей численности граждан, обратившихся в органы службы занятости населения за содействием в поиске подходящей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539" y="180359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690456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«Содействие занятости населения»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11" y="908720"/>
            <a:ext cx="2254190" cy="2026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60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e.babaeva\Desktop\img_00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11" y="802083"/>
            <a:ext cx="2796448" cy="17606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79" y="778048"/>
            <a:ext cx="6152413" cy="1814072"/>
          </a:xfrm>
          <a:prstGeom prst="roundRect">
            <a:avLst>
              <a:gd name="adj" fmla="val 8265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активизация культурного потенциала Чувашской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роли институтов гражданского общества как субъектов культурной политики;</a:t>
            </a:r>
            <a:endParaRPr lang="ru-RU" sz="135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формированию гармонично развитой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способной к активному участию в реализации государственной культурной </a:t>
            </a:r>
            <a:r>
              <a:rPr lang="ru-RU" sz="13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политики;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культурного наследия и создание условий для развития культуры.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779" y="2903549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3576134"/>
              </p:ext>
            </p:extLst>
          </p:nvPr>
        </p:nvGraphicFramePr>
        <p:xfrm>
          <a:off x="147780" y="3356992"/>
          <a:ext cx="4424220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4571912" y="2689439"/>
            <a:ext cx="4435241" cy="450173"/>
          </a:xfrm>
          <a:custGeom>
            <a:avLst/>
            <a:gdLst>
              <a:gd name="connsiteX0" fmla="*/ 0 w 4145917"/>
              <a:gd name="connsiteY0" fmla="*/ 70616 h 706156"/>
              <a:gd name="connsiteX1" fmla="*/ 70616 w 4145917"/>
              <a:gd name="connsiteY1" fmla="*/ 0 h 706156"/>
              <a:gd name="connsiteX2" fmla="*/ 4075301 w 4145917"/>
              <a:gd name="connsiteY2" fmla="*/ 0 h 706156"/>
              <a:gd name="connsiteX3" fmla="*/ 4145917 w 4145917"/>
              <a:gd name="connsiteY3" fmla="*/ 70616 h 706156"/>
              <a:gd name="connsiteX4" fmla="*/ 4145917 w 4145917"/>
              <a:gd name="connsiteY4" fmla="*/ 635540 h 706156"/>
              <a:gd name="connsiteX5" fmla="*/ 4075301 w 4145917"/>
              <a:gd name="connsiteY5" fmla="*/ 706156 h 706156"/>
              <a:gd name="connsiteX6" fmla="*/ 70616 w 4145917"/>
              <a:gd name="connsiteY6" fmla="*/ 706156 h 706156"/>
              <a:gd name="connsiteX7" fmla="*/ 0 w 4145917"/>
              <a:gd name="connsiteY7" fmla="*/ 635540 h 706156"/>
              <a:gd name="connsiteX8" fmla="*/ 0 w 414591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4591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4075301" y="0"/>
                </a:lnTo>
                <a:cubicBezTo>
                  <a:pt x="4114301" y="0"/>
                  <a:pt x="4145917" y="31616"/>
                  <a:pt x="4145917" y="70616"/>
                </a:cubicBezTo>
                <a:lnTo>
                  <a:pt x="4145917" y="635540"/>
                </a:lnTo>
                <a:cubicBezTo>
                  <a:pt x="4145917" y="674540"/>
                  <a:pt x="4114301" y="706156"/>
                  <a:pt x="407530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643" tIns="81643" rIns="81643" bIns="81643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580320" y="3202714"/>
            <a:ext cx="2448000" cy="385761"/>
          </a:xfrm>
          <a:custGeom>
            <a:avLst/>
            <a:gdLst>
              <a:gd name="connsiteX0" fmla="*/ 0 w 2423890"/>
              <a:gd name="connsiteY0" fmla="*/ 49092 h 490919"/>
              <a:gd name="connsiteX1" fmla="*/ 49092 w 2423890"/>
              <a:gd name="connsiteY1" fmla="*/ 0 h 490919"/>
              <a:gd name="connsiteX2" fmla="*/ 2374798 w 2423890"/>
              <a:gd name="connsiteY2" fmla="*/ 0 h 490919"/>
              <a:gd name="connsiteX3" fmla="*/ 2423890 w 2423890"/>
              <a:gd name="connsiteY3" fmla="*/ 49092 h 490919"/>
              <a:gd name="connsiteX4" fmla="*/ 2423890 w 2423890"/>
              <a:gd name="connsiteY4" fmla="*/ 441827 h 490919"/>
              <a:gd name="connsiteX5" fmla="*/ 2374798 w 2423890"/>
              <a:gd name="connsiteY5" fmla="*/ 490919 h 490919"/>
              <a:gd name="connsiteX6" fmla="*/ 49092 w 2423890"/>
              <a:gd name="connsiteY6" fmla="*/ 490919 h 490919"/>
              <a:gd name="connsiteX7" fmla="*/ 0 w 2423890"/>
              <a:gd name="connsiteY7" fmla="*/ 441827 h 490919"/>
              <a:gd name="connsiteX8" fmla="*/ 0 w 2423890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3890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2374798" y="0"/>
                </a:lnTo>
                <a:cubicBezTo>
                  <a:pt x="2401911" y="0"/>
                  <a:pt x="2423890" y="21979"/>
                  <a:pt x="2423890" y="49092"/>
                </a:cubicBezTo>
                <a:lnTo>
                  <a:pt x="2423890" y="441827"/>
                </a:lnTo>
                <a:cubicBezTo>
                  <a:pt x="2423890" y="468940"/>
                  <a:pt x="2401911" y="490919"/>
                  <a:pt x="2374798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4580320" y="3618729"/>
            <a:ext cx="2448000" cy="422924"/>
          </a:xfrm>
          <a:custGeom>
            <a:avLst/>
            <a:gdLst>
              <a:gd name="connsiteX0" fmla="*/ 0 w 2414435"/>
              <a:gd name="connsiteY0" fmla="*/ 42292 h 422924"/>
              <a:gd name="connsiteX1" fmla="*/ 42292 w 2414435"/>
              <a:gd name="connsiteY1" fmla="*/ 0 h 422924"/>
              <a:gd name="connsiteX2" fmla="*/ 2372143 w 2414435"/>
              <a:gd name="connsiteY2" fmla="*/ 0 h 422924"/>
              <a:gd name="connsiteX3" fmla="*/ 2414435 w 2414435"/>
              <a:gd name="connsiteY3" fmla="*/ 42292 h 422924"/>
              <a:gd name="connsiteX4" fmla="*/ 2414435 w 2414435"/>
              <a:gd name="connsiteY4" fmla="*/ 380632 h 422924"/>
              <a:gd name="connsiteX5" fmla="*/ 2372143 w 2414435"/>
              <a:gd name="connsiteY5" fmla="*/ 422924 h 422924"/>
              <a:gd name="connsiteX6" fmla="*/ 42292 w 2414435"/>
              <a:gd name="connsiteY6" fmla="*/ 422924 h 422924"/>
              <a:gd name="connsiteX7" fmla="*/ 0 w 2414435"/>
              <a:gd name="connsiteY7" fmla="*/ 380632 h 422924"/>
              <a:gd name="connsiteX8" fmla="*/ 0 w 2414435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435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2372143" y="0"/>
                </a:lnTo>
                <a:cubicBezTo>
                  <a:pt x="2395500" y="0"/>
                  <a:pt x="2414435" y="18935"/>
                  <a:pt x="2414435" y="42292"/>
                </a:cubicBezTo>
                <a:lnTo>
                  <a:pt x="2414435" y="380632"/>
                </a:lnTo>
                <a:cubicBezTo>
                  <a:pt x="2414435" y="403989"/>
                  <a:pt x="2395500" y="422924"/>
                  <a:pt x="2372143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107" tIns="58107" rIns="58107" bIns="5810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культуры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4080257"/>
            <a:ext cx="2448000" cy="590345"/>
          </a:xfrm>
          <a:custGeom>
            <a:avLst/>
            <a:gdLst>
              <a:gd name="connsiteX0" fmla="*/ 0 w 2395637"/>
              <a:gd name="connsiteY0" fmla="*/ 70616 h 706156"/>
              <a:gd name="connsiteX1" fmla="*/ 70616 w 2395637"/>
              <a:gd name="connsiteY1" fmla="*/ 0 h 706156"/>
              <a:gd name="connsiteX2" fmla="*/ 2325021 w 2395637"/>
              <a:gd name="connsiteY2" fmla="*/ 0 h 706156"/>
              <a:gd name="connsiteX3" fmla="*/ 2395637 w 2395637"/>
              <a:gd name="connsiteY3" fmla="*/ 70616 h 706156"/>
              <a:gd name="connsiteX4" fmla="*/ 2395637 w 2395637"/>
              <a:gd name="connsiteY4" fmla="*/ 635540 h 706156"/>
              <a:gd name="connsiteX5" fmla="*/ 2325021 w 2395637"/>
              <a:gd name="connsiteY5" fmla="*/ 706156 h 706156"/>
              <a:gd name="connsiteX6" fmla="*/ 70616 w 2395637"/>
              <a:gd name="connsiteY6" fmla="*/ 706156 h 706156"/>
              <a:gd name="connsiteX7" fmla="*/ 0 w 2395637"/>
              <a:gd name="connsiteY7" fmla="*/ 635540 h 706156"/>
              <a:gd name="connsiteX8" fmla="*/ 0 w 2395637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95637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325021" y="0"/>
                </a:lnTo>
                <a:cubicBezTo>
                  <a:pt x="2364021" y="0"/>
                  <a:pt x="2395637" y="31616"/>
                  <a:pt x="2395637" y="70616"/>
                </a:cubicBezTo>
                <a:lnTo>
                  <a:pt x="2395637" y="635540"/>
                </a:lnTo>
                <a:cubicBezTo>
                  <a:pt x="2395637" y="674540"/>
                  <a:pt x="2364021" y="706156"/>
                  <a:pt x="2325021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единства российской нации и этно-культурное развитие народов Чувашской Республики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1912" y="5231046"/>
            <a:ext cx="2448000" cy="316090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Туризм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4580320" y="6021288"/>
            <a:ext cx="2448000" cy="430653"/>
          </a:xfrm>
          <a:custGeom>
            <a:avLst/>
            <a:gdLst>
              <a:gd name="connsiteX0" fmla="*/ 0 w 2358478"/>
              <a:gd name="connsiteY0" fmla="*/ 70616 h 706156"/>
              <a:gd name="connsiteX1" fmla="*/ 70616 w 2358478"/>
              <a:gd name="connsiteY1" fmla="*/ 0 h 706156"/>
              <a:gd name="connsiteX2" fmla="*/ 2287862 w 2358478"/>
              <a:gd name="connsiteY2" fmla="*/ 0 h 706156"/>
              <a:gd name="connsiteX3" fmla="*/ 2358478 w 2358478"/>
              <a:gd name="connsiteY3" fmla="*/ 70616 h 706156"/>
              <a:gd name="connsiteX4" fmla="*/ 2358478 w 2358478"/>
              <a:gd name="connsiteY4" fmla="*/ 635540 h 706156"/>
              <a:gd name="connsiteX5" fmla="*/ 2287862 w 2358478"/>
              <a:gd name="connsiteY5" fmla="*/ 706156 h 706156"/>
              <a:gd name="connsiteX6" fmla="*/ 70616 w 2358478"/>
              <a:gd name="connsiteY6" fmla="*/ 706156 h 706156"/>
              <a:gd name="connsiteX7" fmla="*/ 0 w 2358478"/>
              <a:gd name="connsiteY7" fmla="*/ 635540 h 706156"/>
              <a:gd name="connsiteX8" fmla="*/ 0 w 2358478"/>
              <a:gd name="connsiteY8" fmla="*/ 70616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706156">
                <a:moveTo>
                  <a:pt x="0" y="70616"/>
                </a:moveTo>
                <a:cubicBezTo>
                  <a:pt x="0" y="31616"/>
                  <a:pt x="31616" y="0"/>
                  <a:pt x="70616" y="0"/>
                </a:cubicBezTo>
                <a:lnTo>
                  <a:pt x="2287862" y="0"/>
                </a:lnTo>
                <a:cubicBezTo>
                  <a:pt x="2326862" y="0"/>
                  <a:pt x="2358478" y="31616"/>
                  <a:pt x="2358478" y="70616"/>
                </a:cubicBezTo>
                <a:lnTo>
                  <a:pt x="2358478" y="635540"/>
                </a:lnTo>
                <a:cubicBezTo>
                  <a:pt x="2358478" y="674540"/>
                  <a:pt x="2326862" y="706156"/>
                  <a:pt x="2287862" y="706156"/>
                </a:cubicBezTo>
                <a:lnTo>
                  <a:pt x="70616" y="706156"/>
                </a:lnTo>
                <a:cubicBezTo>
                  <a:pt x="31616" y="706156"/>
                  <a:pt x="0" y="674540"/>
                  <a:pt x="0" y="635540"/>
                </a:cubicBezTo>
                <a:lnTo>
                  <a:pt x="0" y="7061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403" tIns="66403" rIns="66403" bIns="66403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088219" y="3204691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95335" y="3618853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1 425,0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84625" y="4080381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79811" y="5231170"/>
            <a:ext cx="612000" cy="316090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279,0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88219" y="6021302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23,0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403562" y="3200653"/>
            <a:ext cx="612000" cy="385761"/>
          </a:xfrm>
          <a:custGeom>
            <a:avLst/>
            <a:gdLst>
              <a:gd name="connsiteX0" fmla="*/ 0 w 586266"/>
              <a:gd name="connsiteY0" fmla="*/ 49092 h 490919"/>
              <a:gd name="connsiteX1" fmla="*/ 49092 w 586266"/>
              <a:gd name="connsiteY1" fmla="*/ 0 h 490919"/>
              <a:gd name="connsiteX2" fmla="*/ 537174 w 586266"/>
              <a:gd name="connsiteY2" fmla="*/ 0 h 490919"/>
              <a:gd name="connsiteX3" fmla="*/ 586266 w 586266"/>
              <a:gd name="connsiteY3" fmla="*/ 49092 h 490919"/>
              <a:gd name="connsiteX4" fmla="*/ 586266 w 586266"/>
              <a:gd name="connsiteY4" fmla="*/ 441827 h 490919"/>
              <a:gd name="connsiteX5" fmla="*/ 537174 w 586266"/>
              <a:gd name="connsiteY5" fmla="*/ 490919 h 490919"/>
              <a:gd name="connsiteX6" fmla="*/ 49092 w 586266"/>
              <a:gd name="connsiteY6" fmla="*/ 490919 h 490919"/>
              <a:gd name="connsiteX7" fmla="*/ 0 w 586266"/>
              <a:gd name="connsiteY7" fmla="*/ 441827 h 490919"/>
              <a:gd name="connsiteX8" fmla="*/ 0 w 586266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6266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37174" y="0"/>
                </a:lnTo>
                <a:cubicBezTo>
                  <a:pt x="564287" y="0"/>
                  <a:pt x="586266" y="21979"/>
                  <a:pt x="586266" y="49092"/>
                </a:cubicBezTo>
                <a:lnTo>
                  <a:pt x="586266" y="441827"/>
                </a:lnTo>
                <a:cubicBezTo>
                  <a:pt x="586266" y="468940"/>
                  <a:pt x="564287" y="490919"/>
                  <a:pt x="537174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719" tIns="67719" rIns="67719" bIns="677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8410678" y="3618729"/>
            <a:ext cx="612000" cy="422924"/>
          </a:xfrm>
          <a:custGeom>
            <a:avLst/>
            <a:gdLst>
              <a:gd name="connsiteX0" fmla="*/ 0 w 583979"/>
              <a:gd name="connsiteY0" fmla="*/ 42292 h 422924"/>
              <a:gd name="connsiteX1" fmla="*/ 42292 w 583979"/>
              <a:gd name="connsiteY1" fmla="*/ 0 h 422924"/>
              <a:gd name="connsiteX2" fmla="*/ 541687 w 583979"/>
              <a:gd name="connsiteY2" fmla="*/ 0 h 422924"/>
              <a:gd name="connsiteX3" fmla="*/ 583979 w 583979"/>
              <a:gd name="connsiteY3" fmla="*/ 42292 h 422924"/>
              <a:gd name="connsiteX4" fmla="*/ 583979 w 583979"/>
              <a:gd name="connsiteY4" fmla="*/ 380632 h 422924"/>
              <a:gd name="connsiteX5" fmla="*/ 541687 w 583979"/>
              <a:gd name="connsiteY5" fmla="*/ 422924 h 422924"/>
              <a:gd name="connsiteX6" fmla="*/ 42292 w 583979"/>
              <a:gd name="connsiteY6" fmla="*/ 422924 h 422924"/>
              <a:gd name="connsiteX7" fmla="*/ 0 w 583979"/>
              <a:gd name="connsiteY7" fmla="*/ 380632 h 422924"/>
              <a:gd name="connsiteX8" fmla="*/ 0 w 583979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3979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541687" y="0"/>
                </a:lnTo>
                <a:cubicBezTo>
                  <a:pt x="565044" y="0"/>
                  <a:pt x="583979" y="18935"/>
                  <a:pt x="583979" y="42292"/>
                </a:cubicBezTo>
                <a:lnTo>
                  <a:pt x="583979" y="380632"/>
                </a:lnTo>
                <a:cubicBezTo>
                  <a:pt x="583979" y="403989"/>
                  <a:pt x="565044" y="422924"/>
                  <a:pt x="541687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1 285,7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99968" y="4080257"/>
            <a:ext cx="612000" cy="590345"/>
          </a:xfrm>
          <a:custGeom>
            <a:avLst/>
            <a:gdLst>
              <a:gd name="connsiteX0" fmla="*/ 0 w 579432"/>
              <a:gd name="connsiteY0" fmla="*/ 57943 h 706156"/>
              <a:gd name="connsiteX1" fmla="*/ 57943 w 579432"/>
              <a:gd name="connsiteY1" fmla="*/ 0 h 706156"/>
              <a:gd name="connsiteX2" fmla="*/ 521489 w 579432"/>
              <a:gd name="connsiteY2" fmla="*/ 0 h 706156"/>
              <a:gd name="connsiteX3" fmla="*/ 579432 w 579432"/>
              <a:gd name="connsiteY3" fmla="*/ 57943 h 706156"/>
              <a:gd name="connsiteX4" fmla="*/ 579432 w 579432"/>
              <a:gd name="connsiteY4" fmla="*/ 648213 h 706156"/>
              <a:gd name="connsiteX5" fmla="*/ 521489 w 579432"/>
              <a:gd name="connsiteY5" fmla="*/ 706156 h 706156"/>
              <a:gd name="connsiteX6" fmla="*/ 57943 w 579432"/>
              <a:gd name="connsiteY6" fmla="*/ 706156 h 706156"/>
              <a:gd name="connsiteX7" fmla="*/ 0 w 579432"/>
              <a:gd name="connsiteY7" fmla="*/ 648213 h 706156"/>
              <a:gd name="connsiteX8" fmla="*/ 0 w 579432"/>
              <a:gd name="connsiteY8" fmla="*/ 57943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9432" h="706156">
                <a:moveTo>
                  <a:pt x="0" y="57943"/>
                </a:moveTo>
                <a:cubicBezTo>
                  <a:pt x="0" y="25942"/>
                  <a:pt x="25942" y="0"/>
                  <a:pt x="57943" y="0"/>
                </a:cubicBezTo>
                <a:lnTo>
                  <a:pt x="521489" y="0"/>
                </a:lnTo>
                <a:cubicBezTo>
                  <a:pt x="553490" y="0"/>
                  <a:pt x="579432" y="25942"/>
                  <a:pt x="579432" y="57943"/>
                </a:cubicBezTo>
                <a:lnTo>
                  <a:pt x="579432" y="648213"/>
                </a:lnTo>
                <a:cubicBezTo>
                  <a:pt x="579432" y="680214"/>
                  <a:pt x="553490" y="706156"/>
                  <a:pt x="521489" y="706156"/>
                </a:cubicBezTo>
                <a:lnTo>
                  <a:pt x="57943" y="706156"/>
                </a:lnTo>
                <a:cubicBezTo>
                  <a:pt x="25942" y="706156"/>
                  <a:pt x="0" y="680214"/>
                  <a:pt x="0" y="648213"/>
                </a:cubicBezTo>
                <a:lnTo>
                  <a:pt x="0" y="5794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311" tIns="70311" rIns="70311" bIns="7031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95154" y="5231046"/>
            <a:ext cx="612000" cy="316090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13,7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3562" y="6021288"/>
            <a:ext cx="612000" cy="430654"/>
          </a:xfrm>
          <a:custGeom>
            <a:avLst/>
            <a:gdLst>
              <a:gd name="connsiteX0" fmla="*/ 0 w 596577"/>
              <a:gd name="connsiteY0" fmla="*/ 59658 h 706156"/>
              <a:gd name="connsiteX1" fmla="*/ 59658 w 596577"/>
              <a:gd name="connsiteY1" fmla="*/ 0 h 706156"/>
              <a:gd name="connsiteX2" fmla="*/ 536919 w 596577"/>
              <a:gd name="connsiteY2" fmla="*/ 0 h 706156"/>
              <a:gd name="connsiteX3" fmla="*/ 596577 w 596577"/>
              <a:gd name="connsiteY3" fmla="*/ 59658 h 706156"/>
              <a:gd name="connsiteX4" fmla="*/ 596577 w 596577"/>
              <a:gd name="connsiteY4" fmla="*/ 646498 h 706156"/>
              <a:gd name="connsiteX5" fmla="*/ 536919 w 596577"/>
              <a:gd name="connsiteY5" fmla="*/ 706156 h 706156"/>
              <a:gd name="connsiteX6" fmla="*/ 59658 w 596577"/>
              <a:gd name="connsiteY6" fmla="*/ 706156 h 706156"/>
              <a:gd name="connsiteX7" fmla="*/ 0 w 596577"/>
              <a:gd name="connsiteY7" fmla="*/ 646498 h 706156"/>
              <a:gd name="connsiteX8" fmla="*/ 0 w 596577"/>
              <a:gd name="connsiteY8" fmla="*/ 59658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6577" h="706156">
                <a:moveTo>
                  <a:pt x="0" y="59658"/>
                </a:moveTo>
                <a:cubicBezTo>
                  <a:pt x="0" y="26710"/>
                  <a:pt x="26710" y="0"/>
                  <a:pt x="59658" y="0"/>
                </a:cubicBezTo>
                <a:lnTo>
                  <a:pt x="536919" y="0"/>
                </a:lnTo>
                <a:cubicBezTo>
                  <a:pt x="569867" y="0"/>
                  <a:pt x="596577" y="26710"/>
                  <a:pt x="596577" y="59658"/>
                </a:cubicBezTo>
                <a:lnTo>
                  <a:pt x="596577" y="646498"/>
                </a:lnTo>
                <a:cubicBezTo>
                  <a:pt x="596577" y="679446"/>
                  <a:pt x="569867" y="706156"/>
                  <a:pt x="536919" y="706156"/>
                </a:cubicBezTo>
                <a:lnTo>
                  <a:pt x="59658" y="706156"/>
                </a:lnTo>
                <a:cubicBezTo>
                  <a:pt x="26710" y="706156"/>
                  <a:pt x="0" y="679446"/>
                  <a:pt x="0" y="646498"/>
                </a:cubicBezTo>
                <a:lnTo>
                  <a:pt x="0" y="5965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813" tIns="70813" rIns="70813" bIns="7081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40000" y="3204691"/>
            <a:ext cx="612000" cy="385761"/>
          </a:xfrm>
          <a:custGeom>
            <a:avLst/>
            <a:gdLst>
              <a:gd name="connsiteX0" fmla="*/ 0 w 648923"/>
              <a:gd name="connsiteY0" fmla="*/ 49092 h 490919"/>
              <a:gd name="connsiteX1" fmla="*/ 49092 w 648923"/>
              <a:gd name="connsiteY1" fmla="*/ 0 h 490919"/>
              <a:gd name="connsiteX2" fmla="*/ 599831 w 648923"/>
              <a:gd name="connsiteY2" fmla="*/ 0 h 490919"/>
              <a:gd name="connsiteX3" fmla="*/ 648923 w 648923"/>
              <a:gd name="connsiteY3" fmla="*/ 49092 h 490919"/>
              <a:gd name="connsiteX4" fmla="*/ 648923 w 648923"/>
              <a:gd name="connsiteY4" fmla="*/ 441827 h 490919"/>
              <a:gd name="connsiteX5" fmla="*/ 599831 w 648923"/>
              <a:gd name="connsiteY5" fmla="*/ 490919 h 490919"/>
              <a:gd name="connsiteX6" fmla="*/ 49092 w 648923"/>
              <a:gd name="connsiteY6" fmla="*/ 490919 h 490919"/>
              <a:gd name="connsiteX7" fmla="*/ 0 w 648923"/>
              <a:gd name="connsiteY7" fmla="*/ 441827 h 490919"/>
              <a:gd name="connsiteX8" fmla="*/ 0 w 648923"/>
              <a:gd name="connsiteY8" fmla="*/ 49092 h 490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8923" h="490919">
                <a:moveTo>
                  <a:pt x="0" y="49092"/>
                </a:moveTo>
                <a:cubicBezTo>
                  <a:pt x="0" y="21979"/>
                  <a:pt x="21979" y="0"/>
                  <a:pt x="49092" y="0"/>
                </a:cubicBezTo>
                <a:lnTo>
                  <a:pt x="599831" y="0"/>
                </a:lnTo>
                <a:cubicBezTo>
                  <a:pt x="626944" y="0"/>
                  <a:pt x="648923" y="21979"/>
                  <a:pt x="648923" y="49092"/>
                </a:cubicBezTo>
                <a:lnTo>
                  <a:pt x="648923" y="441827"/>
                </a:lnTo>
                <a:cubicBezTo>
                  <a:pt x="648923" y="468940"/>
                  <a:pt x="626944" y="490919"/>
                  <a:pt x="599831" y="490919"/>
                </a:cubicBezTo>
                <a:lnTo>
                  <a:pt x="49092" y="490919"/>
                </a:lnTo>
                <a:cubicBezTo>
                  <a:pt x="21979" y="490919"/>
                  <a:pt x="0" y="468940"/>
                  <a:pt x="0" y="441827"/>
                </a:cubicBezTo>
                <a:lnTo>
                  <a:pt x="0" y="490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529" tIns="71529" rIns="71529" bIns="71529" numCol="1" spcCol="1270" anchor="ctr" anchorCtr="0">
            <a:noAutofit/>
          </a:bodyPr>
          <a:lstStyle/>
          <a:p>
            <a:pPr lvl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47116" y="3618853"/>
            <a:ext cx="612000" cy="422924"/>
          </a:xfrm>
          <a:custGeom>
            <a:avLst/>
            <a:gdLst>
              <a:gd name="connsiteX0" fmla="*/ 0 w 653563"/>
              <a:gd name="connsiteY0" fmla="*/ 42292 h 422924"/>
              <a:gd name="connsiteX1" fmla="*/ 42292 w 653563"/>
              <a:gd name="connsiteY1" fmla="*/ 0 h 422924"/>
              <a:gd name="connsiteX2" fmla="*/ 611271 w 653563"/>
              <a:gd name="connsiteY2" fmla="*/ 0 h 422924"/>
              <a:gd name="connsiteX3" fmla="*/ 653563 w 653563"/>
              <a:gd name="connsiteY3" fmla="*/ 42292 h 422924"/>
              <a:gd name="connsiteX4" fmla="*/ 653563 w 653563"/>
              <a:gd name="connsiteY4" fmla="*/ 380632 h 422924"/>
              <a:gd name="connsiteX5" fmla="*/ 611271 w 653563"/>
              <a:gd name="connsiteY5" fmla="*/ 422924 h 422924"/>
              <a:gd name="connsiteX6" fmla="*/ 42292 w 653563"/>
              <a:gd name="connsiteY6" fmla="*/ 422924 h 422924"/>
              <a:gd name="connsiteX7" fmla="*/ 0 w 653563"/>
              <a:gd name="connsiteY7" fmla="*/ 380632 h 422924"/>
              <a:gd name="connsiteX8" fmla="*/ 0 w 653563"/>
              <a:gd name="connsiteY8" fmla="*/ 42292 h 42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3563" h="422924">
                <a:moveTo>
                  <a:pt x="0" y="42292"/>
                </a:moveTo>
                <a:cubicBezTo>
                  <a:pt x="0" y="18935"/>
                  <a:pt x="18935" y="0"/>
                  <a:pt x="42292" y="0"/>
                </a:cubicBezTo>
                <a:lnTo>
                  <a:pt x="611271" y="0"/>
                </a:lnTo>
                <a:cubicBezTo>
                  <a:pt x="634628" y="0"/>
                  <a:pt x="653563" y="18935"/>
                  <a:pt x="653563" y="42292"/>
                </a:cubicBezTo>
                <a:lnTo>
                  <a:pt x="653563" y="380632"/>
                </a:lnTo>
                <a:cubicBezTo>
                  <a:pt x="653563" y="403989"/>
                  <a:pt x="634628" y="422924"/>
                  <a:pt x="611271" y="422924"/>
                </a:cubicBezTo>
                <a:lnTo>
                  <a:pt x="42292" y="422924"/>
                </a:lnTo>
                <a:cubicBezTo>
                  <a:pt x="18935" y="422924"/>
                  <a:pt x="0" y="403989"/>
                  <a:pt x="0" y="380632"/>
                </a:cubicBezTo>
                <a:lnTo>
                  <a:pt x="0" y="4229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727" tIns="65727" rIns="65727" bIns="6572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1 402,9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36406" y="4080381"/>
            <a:ext cx="612000" cy="590345"/>
          </a:xfrm>
          <a:custGeom>
            <a:avLst/>
            <a:gdLst>
              <a:gd name="connsiteX0" fmla="*/ 0 w 654823"/>
              <a:gd name="connsiteY0" fmla="*/ 65482 h 706156"/>
              <a:gd name="connsiteX1" fmla="*/ 65482 w 654823"/>
              <a:gd name="connsiteY1" fmla="*/ 0 h 706156"/>
              <a:gd name="connsiteX2" fmla="*/ 589341 w 654823"/>
              <a:gd name="connsiteY2" fmla="*/ 0 h 706156"/>
              <a:gd name="connsiteX3" fmla="*/ 654823 w 654823"/>
              <a:gd name="connsiteY3" fmla="*/ 65482 h 706156"/>
              <a:gd name="connsiteX4" fmla="*/ 654823 w 654823"/>
              <a:gd name="connsiteY4" fmla="*/ 640674 h 706156"/>
              <a:gd name="connsiteX5" fmla="*/ 589341 w 654823"/>
              <a:gd name="connsiteY5" fmla="*/ 706156 h 706156"/>
              <a:gd name="connsiteX6" fmla="*/ 65482 w 654823"/>
              <a:gd name="connsiteY6" fmla="*/ 706156 h 706156"/>
              <a:gd name="connsiteX7" fmla="*/ 0 w 654823"/>
              <a:gd name="connsiteY7" fmla="*/ 640674 h 706156"/>
              <a:gd name="connsiteX8" fmla="*/ 0 w 654823"/>
              <a:gd name="connsiteY8" fmla="*/ 65482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4823" h="706156">
                <a:moveTo>
                  <a:pt x="0" y="65482"/>
                </a:moveTo>
                <a:cubicBezTo>
                  <a:pt x="0" y="29317"/>
                  <a:pt x="29317" y="0"/>
                  <a:pt x="65482" y="0"/>
                </a:cubicBezTo>
                <a:lnTo>
                  <a:pt x="589341" y="0"/>
                </a:lnTo>
                <a:cubicBezTo>
                  <a:pt x="625506" y="0"/>
                  <a:pt x="654823" y="29317"/>
                  <a:pt x="654823" y="65482"/>
                </a:cubicBezTo>
                <a:lnTo>
                  <a:pt x="654823" y="640674"/>
                </a:lnTo>
                <a:cubicBezTo>
                  <a:pt x="654823" y="676839"/>
                  <a:pt x="625506" y="706156"/>
                  <a:pt x="589341" y="706156"/>
                </a:cubicBezTo>
                <a:lnTo>
                  <a:pt x="65482" y="706156"/>
                </a:lnTo>
                <a:cubicBezTo>
                  <a:pt x="29317" y="706156"/>
                  <a:pt x="0" y="676839"/>
                  <a:pt x="0" y="640674"/>
                </a:cubicBezTo>
                <a:lnTo>
                  <a:pt x="0" y="6548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519" tIns="72519" rIns="72519" bIns="7251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31592" y="5231170"/>
            <a:ext cx="612000" cy="316090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40000" y="6021302"/>
            <a:ext cx="612000" cy="430764"/>
          </a:xfrm>
          <a:custGeom>
            <a:avLst/>
            <a:gdLst>
              <a:gd name="connsiteX0" fmla="*/ 0 w 683605"/>
              <a:gd name="connsiteY0" fmla="*/ 68361 h 706156"/>
              <a:gd name="connsiteX1" fmla="*/ 68361 w 683605"/>
              <a:gd name="connsiteY1" fmla="*/ 0 h 706156"/>
              <a:gd name="connsiteX2" fmla="*/ 615245 w 683605"/>
              <a:gd name="connsiteY2" fmla="*/ 0 h 706156"/>
              <a:gd name="connsiteX3" fmla="*/ 683606 w 683605"/>
              <a:gd name="connsiteY3" fmla="*/ 68361 h 706156"/>
              <a:gd name="connsiteX4" fmla="*/ 683605 w 683605"/>
              <a:gd name="connsiteY4" fmla="*/ 637796 h 706156"/>
              <a:gd name="connsiteX5" fmla="*/ 615244 w 683605"/>
              <a:gd name="connsiteY5" fmla="*/ 706157 h 706156"/>
              <a:gd name="connsiteX6" fmla="*/ 68361 w 683605"/>
              <a:gd name="connsiteY6" fmla="*/ 706156 h 706156"/>
              <a:gd name="connsiteX7" fmla="*/ 0 w 683605"/>
              <a:gd name="connsiteY7" fmla="*/ 637795 h 706156"/>
              <a:gd name="connsiteX8" fmla="*/ 0 w 683605"/>
              <a:gd name="connsiteY8" fmla="*/ 68361 h 706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605" h="706156">
                <a:moveTo>
                  <a:pt x="0" y="68361"/>
                </a:moveTo>
                <a:cubicBezTo>
                  <a:pt x="0" y="30606"/>
                  <a:pt x="30606" y="0"/>
                  <a:pt x="68361" y="0"/>
                </a:cubicBezTo>
                <a:lnTo>
                  <a:pt x="615245" y="0"/>
                </a:lnTo>
                <a:cubicBezTo>
                  <a:pt x="653000" y="0"/>
                  <a:pt x="683606" y="30606"/>
                  <a:pt x="683606" y="68361"/>
                </a:cubicBezTo>
                <a:cubicBezTo>
                  <a:pt x="683606" y="258173"/>
                  <a:pt x="683605" y="447984"/>
                  <a:pt x="683605" y="637796"/>
                </a:cubicBezTo>
                <a:cubicBezTo>
                  <a:pt x="683605" y="675551"/>
                  <a:pt x="652999" y="706157"/>
                  <a:pt x="615244" y="706157"/>
                </a:cubicBezTo>
                <a:lnTo>
                  <a:pt x="68361" y="706156"/>
                </a:lnTo>
                <a:cubicBezTo>
                  <a:pt x="30606" y="706156"/>
                  <a:pt x="0" y="675550"/>
                  <a:pt x="0" y="637795"/>
                </a:cubicBezTo>
                <a:lnTo>
                  <a:pt x="0" y="683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3362" tIns="73362" rIns="73362" bIns="7336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4580320" y="4709207"/>
            <a:ext cx="2448000" cy="453178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 развитие чтения в Чувашской Республике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088219" y="4709331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03562" y="4709207"/>
            <a:ext cx="612000" cy="453178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40000" y="4709331"/>
            <a:ext cx="612000" cy="453178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7,4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4580320" y="5605700"/>
            <a:ext cx="2448000" cy="346525"/>
          </a:xfrm>
          <a:custGeom>
            <a:avLst/>
            <a:gdLst>
              <a:gd name="connsiteX0" fmla="*/ 0 w 2358478"/>
              <a:gd name="connsiteY0" fmla="*/ 40690 h 406901"/>
              <a:gd name="connsiteX1" fmla="*/ 40690 w 2358478"/>
              <a:gd name="connsiteY1" fmla="*/ 0 h 406901"/>
              <a:gd name="connsiteX2" fmla="*/ 2317788 w 2358478"/>
              <a:gd name="connsiteY2" fmla="*/ 0 h 406901"/>
              <a:gd name="connsiteX3" fmla="*/ 2358478 w 2358478"/>
              <a:gd name="connsiteY3" fmla="*/ 40690 h 406901"/>
              <a:gd name="connsiteX4" fmla="*/ 2358478 w 2358478"/>
              <a:gd name="connsiteY4" fmla="*/ 366211 h 406901"/>
              <a:gd name="connsiteX5" fmla="*/ 2317788 w 2358478"/>
              <a:gd name="connsiteY5" fmla="*/ 406901 h 406901"/>
              <a:gd name="connsiteX6" fmla="*/ 40690 w 2358478"/>
              <a:gd name="connsiteY6" fmla="*/ 406901 h 406901"/>
              <a:gd name="connsiteX7" fmla="*/ 0 w 2358478"/>
              <a:gd name="connsiteY7" fmla="*/ 366211 h 406901"/>
              <a:gd name="connsiteX8" fmla="*/ 0 w 235847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5847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2317788" y="0"/>
                </a:lnTo>
                <a:cubicBezTo>
                  <a:pt x="2340260" y="0"/>
                  <a:pt x="2358478" y="18218"/>
                  <a:pt x="2358478" y="40690"/>
                </a:cubicBezTo>
                <a:lnTo>
                  <a:pt x="2358478" y="366211"/>
                </a:lnTo>
                <a:cubicBezTo>
                  <a:pt x="2358478" y="388683"/>
                  <a:pt x="2340260" y="406901"/>
                  <a:pt x="231778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638" tIns="57638" rIns="57638" bIns="57638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изучение и развитие чувашского языка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088219" y="5605824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03562" y="5605700"/>
            <a:ext cx="612000" cy="346525"/>
          </a:xfrm>
          <a:custGeom>
            <a:avLst/>
            <a:gdLst>
              <a:gd name="connsiteX0" fmla="*/ 0 w 587308"/>
              <a:gd name="connsiteY0" fmla="*/ 40690 h 406901"/>
              <a:gd name="connsiteX1" fmla="*/ 40690 w 587308"/>
              <a:gd name="connsiteY1" fmla="*/ 0 h 406901"/>
              <a:gd name="connsiteX2" fmla="*/ 546618 w 587308"/>
              <a:gd name="connsiteY2" fmla="*/ 0 h 406901"/>
              <a:gd name="connsiteX3" fmla="*/ 587308 w 587308"/>
              <a:gd name="connsiteY3" fmla="*/ 40690 h 406901"/>
              <a:gd name="connsiteX4" fmla="*/ 587308 w 587308"/>
              <a:gd name="connsiteY4" fmla="*/ 366211 h 406901"/>
              <a:gd name="connsiteX5" fmla="*/ 546618 w 587308"/>
              <a:gd name="connsiteY5" fmla="*/ 406901 h 406901"/>
              <a:gd name="connsiteX6" fmla="*/ 40690 w 587308"/>
              <a:gd name="connsiteY6" fmla="*/ 406901 h 406901"/>
              <a:gd name="connsiteX7" fmla="*/ 0 w 587308"/>
              <a:gd name="connsiteY7" fmla="*/ 366211 h 406901"/>
              <a:gd name="connsiteX8" fmla="*/ 0 w 587308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7308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546618" y="0"/>
                </a:lnTo>
                <a:cubicBezTo>
                  <a:pt x="569090" y="0"/>
                  <a:pt x="587308" y="18218"/>
                  <a:pt x="587308" y="40690"/>
                </a:cubicBezTo>
                <a:lnTo>
                  <a:pt x="587308" y="366211"/>
                </a:lnTo>
                <a:cubicBezTo>
                  <a:pt x="587308" y="388683"/>
                  <a:pt x="569090" y="406901"/>
                  <a:pt x="546618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740000" y="5605824"/>
            <a:ext cx="612000" cy="346525"/>
          </a:xfrm>
          <a:custGeom>
            <a:avLst/>
            <a:gdLst>
              <a:gd name="connsiteX0" fmla="*/ 0 w 657402"/>
              <a:gd name="connsiteY0" fmla="*/ 40690 h 406901"/>
              <a:gd name="connsiteX1" fmla="*/ 40690 w 657402"/>
              <a:gd name="connsiteY1" fmla="*/ 0 h 406901"/>
              <a:gd name="connsiteX2" fmla="*/ 616712 w 657402"/>
              <a:gd name="connsiteY2" fmla="*/ 0 h 406901"/>
              <a:gd name="connsiteX3" fmla="*/ 657402 w 657402"/>
              <a:gd name="connsiteY3" fmla="*/ 40690 h 406901"/>
              <a:gd name="connsiteX4" fmla="*/ 657402 w 657402"/>
              <a:gd name="connsiteY4" fmla="*/ 366211 h 406901"/>
              <a:gd name="connsiteX5" fmla="*/ 616712 w 657402"/>
              <a:gd name="connsiteY5" fmla="*/ 406901 h 406901"/>
              <a:gd name="connsiteX6" fmla="*/ 40690 w 657402"/>
              <a:gd name="connsiteY6" fmla="*/ 406901 h 406901"/>
              <a:gd name="connsiteX7" fmla="*/ 0 w 657402"/>
              <a:gd name="connsiteY7" fmla="*/ 366211 h 406901"/>
              <a:gd name="connsiteX8" fmla="*/ 0 w 657402"/>
              <a:gd name="connsiteY8" fmla="*/ 40690 h 40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02" h="406901">
                <a:moveTo>
                  <a:pt x="0" y="40690"/>
                </a:moveTo>
                <a:cubicBezTo>
                  <a:pt x="0" y="18218"/>
                  <a:pt x="18218" y="0"/>
                  <a:pt x="40690" y="0"/>
                </a:cubicBezTo>
                <a:lnTo>
                  <a:pt x="616712" y="0"/>
                </a:lnTo>
                <a:cubicBezTo>
                  <a:pt x="639184" y="0"/>
                  <a:pt x="657402" y="18218"/>
                  <a:pt x="657402" y="40690"/>
                </a:cubicBezTo>
                <a:lnTo>
                  <a:pt x="657402" y="366211"/>
                </a:lnTo>
                <a:cubicBezTo>
                  <a:pt x="657402" y="388683"/>
                  <a:pt x="639184" y="406901"/>
                  <a:pt x="616712" y="406901"/>
                </a:cubicBezTo>
                <a:lnTo>
                  <a:pt x="40690" y="406901"/>
                </a:lnTo>
                <a:cubicBezTo>
                  <a:pt x="18218" y="406901"/>
                  <a:pt x="0" y="388683"/>
                  <a:pt x="0" y="366211"/>
                </a:cubicBezTo>
                <a:lnTo>
                  <a:pt x="0" y="406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258" tIns="65258" rIns="65258" bIns="6525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</a:p>
        </p:txBody>
      </p:sp>
    </p:spTree>
    <p:extLst>
      <p:ext uri="{BB962C8B-B14F-4D97-AF65-F5344CB8AC3E}">
        <p14:creationId xmlns:p14="http://schemas.microsoft.com/office/powerpoint/2010/main" val="118252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77515" y="3530220"/>
            <a:ext cx="4926664" cy="73500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удовлетворенности населения качеством предоставления государственных и муниципальных услуг в сфере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973" y="4465747"/>
            <a:ext cx="4918627" cy="71957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посещений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культуры, 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75973" y="5383483"/>
            <a:ext cx="4918627" cy="78500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числа обращений к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цифровым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процентах по отношению к 2017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2547" y="2057316"/>
            <a:ext cx="1580081" cy="921569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1" name="Picture 7" descr="C:\Users\e.babaeva\Desktop\img_06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292" y="1052736"/>
            <a:ext cx="3178447" cy="2238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55</a:t>
            </a:fld>
            <a:endParaRPr lang="ru-RU" dirty="0"/>
          </a:p>
        </p:txBody>
      </p:sp>
      <p:sp>
        <p:nvSpPr>
          <p:cNvPr id="3" name="Полилиния 2"/>
          <p:cNvSpPr/>
          <p:nvPr/>
        </p:nvSpPr>
        <p:spPr>
          <a:xfrm>
            <a:off x="5192066" y="1564976"/>
            <a:ext cx="3903032" cy="921569"/>
          </a:xfrm>
          <a:custGeom>
            <a:avLst/>
            <a:gdLst>
              <a:gd name="connsiteX0" fmla="*/ 0 w 3903032"/>
              <a:gd name="connsiteY0" fmla="*/ 113342 h 1133420"/>
              <a:gd name="connsiteX1" fmla="*/ 113342 w 3903032"/>
              <a:gd name="connsiteY1" fmla="*/ 0 h 1133420"/>
              <a:gd name="connsiteX2" fmla="*/ 3789690 w 3903032"/>
              <a:gd name="connsiteY2" fmla="*/ 0 h 1133420"/>
              <a:gd name="connsiteX3" fmla="*/ 3903032 w 3903032"/>
              <a:gd name="connsiteY3" fmla="*/ 113342 h 1133420"/>
              <a:gd name="connsiteX4" fmla="*/ 3903032 w 3903032"/>
              <a:gd name="connsiteY4" fmla="*/ 1020078 h 1133420"/>
              <a:gd name="connsiteX5" fmla="*/ 3789690 w 3903032"/>
              <a:gd name="connsiteY5" fmla="*/ 1133420 h 1133420"/>
              <a:gd name="connsiteX6" fmla="*/ 113342 w 3903032"/>
              <a:gd name="connsiteY6" fmla="*/ 1133420 h 1133420"/>
              <a:gd name="connsiteX7" fmla="*/ 0 w 3903032"/>
              <a:gd name="connsiteY7" fmla="*/ 1020078 h 1133420"/>
              <a:gd name="connsiteX8" fmla="*/ 0 w 3903032"/>
              <a:gd name="connsiteY8" fmla="*/ 113342 h 1133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133420">
                <a:moveTo>
                  <a:pt x="0" y="113342"/>
                </a:moveTo>
                <a:cubicBezTo>
                  <a:pt x="0" y="50745"/>
                  <a:pt x="50745" y="0"/>
                  <a:pt x="113342" y="0"/>
                </a:cubicBezTo>
                <a:lnTo>
                  <a:pt x="3789690" y="0"/>
                </a:lnTo>
                <a:cubicBezTo>
                  <a:pt x="3852287" y="0"/>
                  <a:pt x="3903032" y="50745"/>
                  <a:pt x="3903032" y="113342"/>
                </a:cubicBezTo>
                <a:lnTo>
                  <a:pt x="3903032" y="1020078"/>
                </a:lnTo>
                <a:cubicBezTo>
                  <a:pt x="3903032" y="1082675"/>
                  <a:pt x="3852287" y="1133420"/>
                  <a:pt x="3789690" y="1133420"/>
                </a:cubicBezTo>
                <a:lnTo>
                  <a:pt x="113342" y="1133420"/>
                </a:lnTo>
                <a:cubicBezTo>
                  <a:pt x="50745" y="1133420"/>
                  <a:pt x="0" y="1082675"/>
                  <a:pt x="0" y="1020078"/>
                </a:cubicBezTo>
                <a:lnTo>
                  <a:pt x="0" y="113342"/>
                </a:lnTo>
                <a:close/>
              </a:path>
            </a:pathLst>
          </a:custGeom>
          <a:solidFill>
            <a:schemeClr val="accent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6537" tIns="86537" rIns="86537" bIns="86537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519206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19206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519360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9735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984961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84961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986503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90250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endParaRPr lang="ru-RU" sz="11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200,0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7785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7785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7939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314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570751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endPara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570751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72293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76040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363646" y="2604977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99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363646" y="3530220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365188" y="4437506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368935" y="5383483"/>
            <a:ext cx="731452" cy="747816"/>
          </a:xfrm>
          <a:custGeom>
            <a:avLst/>
            <a:gdLst>
              <a:gd name="connsiteX0" fmla="*/ 0 w 731452"/>
              <a:gd name="connsiteY0" fmla="*/ 73145 h 747816"/>
              <a:gd name="connsiteX1" fmla="*/ 73145 w 731452"/>
              <a:gd name="connsiteY1" fmla="*/ 0 h 747816"/>
              <a:gd name="connsiteX2" fmla="*/ 658307 w 731452"/>
              <a:gd name="connsiteY2" fmla="*/ 0 h 747816"/>
              <a:gd name="connsiteX3" fmla="*/ 731452 w 731452"/>
              <a:gd name="connsiteY3" fmla="*/ 73145 h 747816"/>
              <a:gd name="connsiteX4" fmla="*/ 731452 w 731452"/>
              <a:gd name="connsiteY4" fmla="*/ 674671 h 747816"/>
              <a:gd name="connsiteX5" fmla="*/ 658307 w 731452"/>
              <a:gd name="connsiteY5" fmla="*/ 747816 h 747816"/>
              <a:gd name="connsiteX6" fmla="*/ 73145 w 731452"/>
              <a:gd name="connsiteY6" fmla="*/ 747816 h 747816"/>
              <a:gd name="connsiteX7" fmla="*/ 0 w 731452"/>
              <a:gd name="connsiteY7" fmla="*/ 674671 h 747816"/>
              <a:gd name="connsiteX8" fmla="*/ 0 w 731452"/>
              <a:gd name="connsiteY8" fmla="*/ 73145 h 74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47816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74671"/>
                </a:lnTo>
                <a:cubicBezTo>
                  <a:pt x="731452" y="715068"/>
                  <a:pt x="698704" y="747816"/>
                  <a:pt x="658307" y="747816"/>
                </a:cubicBezTo>
                <a:lnTo>
                  <a:pt x="73145" y="747816"/>
                </a:lnTo>
                <a:cubicBezTo>
                  <a:pt x="32748" y="747816"/>
                  <a:pt x="0" y="715068"/>
                  <a:pt x="0" y="674671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7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00,0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культуры и туризма»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50888"/>
            <a:ext cx="6728478" cy="19288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условий, обеспечивающих развитие системы физической культуры и спорта путем пропаганды здорового образа жизни, повышение массовости занятий физической культурой и спортом среди всех возрастных групп населения, в том числе среди лиц с ограниченными возможностями здоровья;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спортсменов Чувашской Республики на международных и всероссийских спортивных соревнованиях.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3357" y="2817708"/>
            <a:ext cx="395274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</a:t>
            </a: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20304"/>
              </p:ext>
            </p:extLst>
          </p:nvPr>
        </p:nvGraphicFramePr>
        <p:xfrm>
          <a:off x="148923" y="3126085"/>
          <a:ext cx="4188937" cy="2967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6412" y="6453336"/>
            <a:ext cx="1054100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355977" y="2926043"/>
            <a:ext cx="4707857" cy="509970"/>
          </a:xfrm>
          <a:custGeom>
            <a:avLst/>
            <a:gdLst>
              <a:gd name="connsiteX0" fmla="*/ 0 w 4265959"/>
              <a:gd name="connsiteY0" fmla="*/ 50997 h 509970"/>
              <a:gd name="connsiteX1" fmla="*/ 50997 w 4265959"/>
              <a:gd name="connsiteY1" fmla="*/ 0 h 509970"/>
              <a:gd name="connsiteX2" fmla="*/ 4214962 w 4265959"/>
              <a:gd name="connsiteY2" fmla="*/ 0 h 509970"/>
              <a:gd name="connsiteX3" fmla="*/ 4265959 w 4265959"/>
              <a:gd name="connsiteY3" fmla="*/ 50997 h 509970"/>
              <a:gd name="connsiteX4" fmla="*/ 4265959 w 4265959"/>
              <a:gd name="connsiteY4" fmla="*/ 458973 h 509970"/>
              <a:gd name="connsiteX5" fmla="*/ 4214962 w 4265959"/>
              <a:gd name="connsiteY5" fmla="*/ 509970 h 509970"/>
              <a:gd name="connsiteX6" fmla="*/ 50997 w 4265959"/>
              <a:gd name="connsiteY6" fmla="*/ 509970 h 509970"/>
              <a:gd name="connsiteX7" fmla="*/ 0 w 4265959"/>
              <a:gd name="connsiteY7" fmla="*/ 458973 h 509970"/>
              <a:gd name="connsiteX8" fmla="*/ 0 w 4265959"/>
              <a:gd name="connsiteY8" fmla="*/ 50997 h 50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5959" h="509970">
                <a:moveTo>
                  <a:pt x="0" y="50997"/>
                </a:moveTo>
                <a:cubicBezTo>
                  <a:pt x="0" y="22832"/>
                  <a:pt x="22832" y="0"/>
                  <a:pt x="50997" y="0"/>
                </a:cubicBezTo>
                <a:lnTo>
                  <a:pt x="4214962" y="0"/>
                </a:lnTo>
                <a:cubicBezTo>
                  <a:pt x="4243127" y="0"/>
                  <a:pt x="4265959" y="22832"/>
                  <a:pt x="4265959" y="50997"/>
                </a:cubicBezTo>
                <a:lnTo>
                  <a:pt x="4265959" y="458973"/>
                </a:lnTo>
                <a:cubicBezTo>
                  <a:pt x="4265959" y="487138"/>
                  <a:pt x="4243127" y="509970"/>
                  <a:pt x="4214962" y="509970"/>
                </a:cubicBezTo>
                <a:lnTo>
                  <a:pt x="50997" y="509970"/>
                </a:lnTo>
                <a:cubicBezTo>
                  <a:pt x="22832" y="509970"/>
                  <a:pt x="0" y="487138"/>
                  <a:pt x="0" y="458973"/>
                </a:cubicBezTo>
                <a:lnTo>
                  <a:pt x="0" y="509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5897" tIns="75897" rIns="75897" bIns="7589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355977" y="3487256"/>
            <a:ext cx="2304256" cy="332865"/>
          </a:xfrm>
          <a:custGeom>
            <a:avLst/>
            <a:gdLst>
              <a:gd name="connsiteX0" fmla="*/ 0 w 2433942"/>
              <a:gd name="connsiteY0" fmla="*/ 33287 h 332865"/>
              <a:gd name="connsiteX1" fmla="*/ 33287 w 2433942"/>
              <a:gd name="connsiteY1" fmla="*/ 0 h 332865"/>
              <a:gd name="connsiteX2" fmla="*/ 2400656 w 2433942"/>
              <a:gd name="connsiteY2" fmla="*/ 0 h 332865"/>
              <a:gd name="connsiteX3" fmla="*/ 2433943 w 2433942"/>
              <a:gd name="connsiteY3" fmla="*/ 33287 h 332865"/>
              <a:gd name="connsiteX4" fmla="*/ 2433942 w 2433942"/>
              <a:gd name="connsiteY4" fmla="*/ 299579 h 332865"/>
              <a:gd name="connsiteX5" fmla="*/ 2400655 w 2433942"/>
              <a:gd name="connsiteY5" fmla="*/ 332866 h 332865"/>
              <a:gd name="connsiteX6" fmla="*/ 33287 w 2433942"/>
              <a:gd name="connsiteY6" fmla="*/ 332865 h 332865"/>
              <a:gd name="connsiteX7" fmla="*/ 0 w 2433942"/>
              <a:gd name="connsiteY7" fmla="*/ 299578 h 332865"/>
              <a:gd name="connsiteX8" fmla="*/ 0 w 2433942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33942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2400656" y="0"/>
                </a:lnTo>
                <a:cubicBezTo>
                  <a:pt x="2419040" y="0"/>
                  <a:pt x="2433943" y="14903"/>
                  <a:pt x="2433943" y="33287"/>
                </a:cubicBezTo>
                <a:cubicBezTo>
                  <a:pt x="2433943" y="122051"/>
                  <a:pt x="2433942" y="210815"/>
                  <a:pt x="2433942" y="299579"/>
                </a:cubicBezTo>
                <a:cubicBezTo>
                  <a:pt x="2433942" y="317963"/>
                  <a:pt x="2419039" y="332866"/>
                  <a:pt x="2400655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355977" y="3871363"/>
            <a:ext cx="2295268" cy="663540"/>
          </a:xfrm>
          <a:custGeom>
            <a:avLst/>
            <a:gdLst>
              <a:gd name="connsiteX0" fmla="*/ 0 w 2424448"/>
              <a:gd name="connsiteY0" fmla="*/ 66354 h 663540"/>
              <a:gd name="connsiteX1" fmla="*/ 66354 w 2424448"/>
              <a:gd name="connsiteY1" fmla="*/ 0 h 663540"/>
              <a:gd name="connsiteX2" fmla="*/ 2358094 w 2424448"/>
              <a:gd name="connsiteY2" fmla="*/ 0 h 663540"/>
              <a:gd name="connsiteX3" fmla="*/ 2424448 w 2424448"/>
              <a:gd name="connsiteY3" fmla="*/ 66354 h 663540"/>
              <a:gd name="connsiteX4" fmla="*/ 2424448 w 2424448"/>
              <a:gd name="connsiteY4" fmla="*/ 597186 h 663540"/>
              <a:gd name="connsiteX5" fmla="*/ 2358094 w 2424448"/>
              <a:gd name="connsiteY5" fmla="*/ 663540 h 663540"/>
              <a:gd name="connsiteX6" fmla="*/ 66354 w 2424448"/>
              <a:gd name="connsiteY6" fmla="*/ 663540 h 663540"/>
              <a:gd name="connsiteX7" fmla="*/ 0 w 2424448"/>
              <a:gd name="connsiteY7" fmla="*/ 597186 h 663540"/>
              <a:gd name="connsiteX8" fmla="*/ 0 w 2424448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4448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58094" y="0"/>
                </a:lnTo>
                <a:cubicBezTo>
                  <a:pt x="2394740" y="0"/>
                  <a:pt x="2424448" y="29708"/>
                  <a:pt x="2424448" y="66354"/>
                </a:cubicBezTo>
                <a:lnTo>
                  <a:pt x="2424448" y="597186"/>
                </a:lnTo>
                <a:cubicBezTo>
                  <a:pt x="2424448" y="633832"/>
                  <a:pt x="2394740" y="663540"/>
                  <a:pt x="2358094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физической культуры и массового спорта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355977" y="4586146"/>
            <a:ext cx="2277398" cy="663540"/>
          </a:xfrm>
          <a:custGeom>
            <a:avLst/>
            <a:gdLst>
              <a:gd name="connsiteX0" fmla="*/ 0 w 2405572"/>
              <a:gd name="connsiteY0" fmla="*/ 66354 h 663540"/>
              <a:gd name="connsiteX1" fmla="*/ 66354 w 2405572"/>
              <a:gd name="connsiteY1" fmla="*/ 0 h 663540"/>
              <a:gd name="connsiteX2" fmla="*/ 2339218 w 2405572"/>
              <a:gd name="connsiteY2" fmla="*/ 0 h 663540"/>
              <a:gd name="connsiteX3" fmla="*/ 2405572 w 2405572"/>
              <a:gd name="connsiteY3" fmla="*/ 66354 h 663540"/>
              <a:gd name="connsiteX4" fmla="*/ 2405572 w 2405572"/>
              <a:gd name="connsiteY4" fmla="*/ 597186 h 663540"/>
              <a:gd name="connsiteX5" fmla="*/ 2339218 w 2405572"/>
              <a:gd name="connsiteY5" fmla="*/ 663540 h 663540"/>
              <a:gd name="connsiteX6" fmla="*/ 66354 w 2405572"/>
              <a:gd name="connsiteY6" fmla="*/ 663540 h 663540"/>
              <a:gd name="connsiteX7" fmla="*/ 0 w 2405572"/>
              <a:gd name="connsiteY7" fmla="*/ 597186 h 663540"/>
              <a:gd name="connsiteX8" fmla="*/ 0 w 2405572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72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2339218" y="0"/>
                </a:lnTo>
                <a:cubicBezTo>
                  <a:pt x="2375864" y="0"/>
                  <a:pt x="2405572" y="29708"/>
                  <a:pt x="2405572" y="66354"/>
                </a:cubicBezTo>
                <a:lnTo>
                  <a:pt x="2405572" y="597186"/>
                </a:lnTo>
                <a:cubicBezTo>
                  <a:pt x="2405572" y="633832"/>
                  <a:pt x="2375864" y="663540"/>
                  <a:pt x="2339218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54" tIns="65154" rIns="65154" bIns="6515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спорта высших достижений и системы подготовки спортивного резерва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355977" y="5300928"/>
            <a:ext cx="2242073" cy="720087"/>
          </a:xfrm>
          <a:custGeom>
            <a:avLst/>
            <a:gdLst>
              <a:gd name="connsiteX0" fmla="*/ 0 w 2368259"/>
              <a:gd name="connsiteY0" fmla="*/ 72009 h 720087"/>
              <a:gd name="connsiteX1" fmla="*/ 72009 w 2368259"/>
              <a:gd name="connsiteY1" fmla="*/ 0 h 720087"/>
              <a:gd name="connsiteX2" fmla="*/ 2296250 w 2368259"/>
              <a:gd name="connsiteY2" fmla="*/ 0 h 720087"/>
              <a:gd name="connsiteX3" fmla="*/ 2368259 w 2368259"/>
              <a:gd name="connsiteY3" fmla="*/ 72009 h 720087"/>
              <a:gd name="connsiteX4" fmla="*/ 2368259 w 2368259"/>
              <a:gd name="connsiteY4" fmla="*/ 648078 h 720087"/>
              <a:gd name="connsiteX5" fmla="*/ 2296250 w 2368259"/>
              <a:gd name="connsiteY5" fmla="*/ 720087 h 720087"/>
              <a:gd name="connsiteX6" fmla="*/ 72009 w 2368259"/>
              <a:gd name="connsiteY6" fmla="*/ 720087 h 720087"/>
              <a:gd name="connsiteX7" fmla="*/ 0 w 2368259"/>
              <a:gd name="connsiteY7" fmla="*/ 648078 h 720087"/>
              <a:gd name="connsiteX8" fmla="*/ 0 w 2368259"/>
              <a:gd name="connsiteY8" fmla="*/ 72009 h 72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68259" h="720087">
                <a:moveTo>
                  <a:pt x="0" y="72009"/>
                </a:moveTo>
                <a:cubicBezTo>
                  <a:pt x="0" y="32240"/>
                  <a:pt x="32240" y="0"/>
                  <a:pt x="72009" y="0"/>
                </a:cubicBezTo>
                <a:lnTo>
                  <a:pt x="2296250" y="0"/>
                </a:lnTo>
                <a:cubicBezTo>
                  <a:pt x="2336019" y="0"/>
                  <a:pt x="2368259" y="32240"/>
                  <a:pt x="2368259" y="72009"/>
                </a:cubicBezTo>
                <a:lnTo>
                  <a:pt x="2368259" y="648078"/>
                </a:lnTo>
                <a:cubicBezTo>
                  <a:pt x="2368259" y="687847"/>
                  <a:pt x="2336019" y="720087"/>
                  <a:pt x="2296250" y="720087"/>
                </a:cubicBezTo>
                <a:lnTo>
                  <a:pt x="72009" y="720087"/>
                </a:lnTo>
                <a:cubicBezTo>
                  <a:pt x="32240" y="720087"/>
                  <a:pt x="0" y="687847"/>
                  <a:pt x="0" y="648078"/>
                </a:cubicBezTo>
                <a:lnTo>
                  <a:pt x="0" y="7200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11" tIns="66811" rIns="66811" bIns="66811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6718184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14923" y="3835224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18181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610</a:t>
            </a: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300" b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18181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43835" y="3487256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43835" y="3871363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97,6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43835" y="4586146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522,4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43835" y="5300928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3" descr="C:\Users\e.babaeva\Desktop\картинки\IMG_3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626" y="750888"/>
            <a:ext cx="1891854" cy="20342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4408" y="3487759"/>
            <a:ext cx="720000" cy="332865"/>
          </a:xfrm>
          <a:custGeom>
            <a:avLst/>
            <a:gdLst>
              <a:gd name="connsiteX0" fmla="*/ 0 w 701194"/>
              <a:gd name="connsiteY0" fmla="*/ 33287 h 332865"/>
              <a:gd name="connsiteX1" fmla="*/ 33287 w 701194"/>
              <a:gd name="connsiteY1" fmla="*/ 0 h 332865"/>
              <a:gd name="connsiteX2" fmla="*/ 667908 w 701194"/>
              <a:gd name="connsiteY2" fmla="*/ 0 h 332865"/>
              <a:gd name="connsiteX3" fmla="*/ 701195 w 701194"/>
              <a:gd name="connsiteY3" fmla="*/ 33287 h 332865"/>
              <a:gd name="connsiteX4" fmla="*/ 701194 w 701194"/>
              <a:gd name="connsiteY4" fmla="*/ 299579 h 332865"/>
              <a:gd name="connsiteX5" fmla="*/ 667907 w 701194"/>
              <a:gd name="connsiteY5" fmla="*/ 332866 h 332865"/>
              <a:gd name="connsiteX6" fmla="*/ 33287 w 701194"/>
              <a:gd name="connsiteY6" fmla="*/ 332865 h 332865"/>
              <a:gd name="connsiteX7" fmla="*/ 0 w 701194"/>
              <a:gd name="connsiteY7" fmla="*/ 299578 h 332865"/>
              <a:gd name="connsiteX8" fmla="*/ 0 w 701194"/>
              <a:gd name="connsiteY8" fmla="*/ 33287 h 33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4" h="332865">
                <a:moveTo>
                  <a:pt x="0" y="33287"/>
                </a:moveTo>
                <a:cubicBezTo>
                  <a:pt x="0" y="14903"/>
                  <a:pt x="14903" y="0"/>
                  <a:pt x="33287" y="0"/>
                </a:cubicBezTo>
                <a:lnTo>
                  <a:pt x="667908" y="0"/>
                </a:lnTo>
                <a:cubicBezTo>
                  <a:pt x="686292" y="0"/>
                  <a:pt x="701195" y="14903"/>
                  <a:pt x="701195" y="33287"/>
                </a:cubicBezTo>
                <a:cubicBezTo>
                  <a:pt x="701195" y="122051"/>
                  <a:pt x="701194" y="210815"/>
                  <a:pt x="701194" y="299579"/>
                </a:cubicBezTo>
                <a:cubicBezTo>
                  <a:pt x="701194" y="317963"/>
                  <a:pt x="686291" y="332866"/>
                  <a:pt x="667907" y="332866"/>
                </a:cubicBezTo>
                <a:lnTo>
                  <a:pt x="33287" y="332865"/>
                </a:lnTo>
                <a:cubicBezTo>
                  <a:pt x="14903" y="332865"/>
                  <a:pt x="0" y="317962"/>
                  <a:pt x="0" y="299578"/>
                </a:cubicBezTo>
                <a:lnTo>
                  <a:pt x="0" y="3328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089" tIns="63089" rIns="63089" bIns="6308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4408" y="3871866"/>
            <a:ext cx="720000" cy="663540"/>
          </a:xfrm>
          <a:custGeom>
            <a:avLst/>
            <a:gdLst>
              <a:gd name="connsiteX0" fmla="*/ 0 w 701199"/>
              <a:gd name="connsiteY0" fmla="*/ 66354 h 663540"/>
              <a:gd name="connsiteX1" fmla="*/ 66354 w 701199"/>
              <a:gd name="connsiteY1" fmla="*/ 0 h 663540"/>
              <a:gd name="connsiteX2" fmla="*/ 634845 w 701199"/>
              <a:gd name="connsiteY2" fmla="*/ 0 h 663540"/>
              <a:gd name="connsiteX3" fmla="*/ 701199 w 701199"/>
              <a:gd name="connsiteY3" fmla="*/ 66354 h 663540"/>
              <a:gd name="connsiteX4" fmla="*/ 701199 w 701199"/>
              <a:gd name="connsiteY4" fmla="*/ 597186 h 663540"/>
              <a:gd name="connsiteX5" fmla="*/ 634845 w 701199"/>
              <a:gd name="connsiteY5" fmla="*/ 663540 h 663540"/>
              <a:gd name="connsiteX6" fmla="*/ 66354 w 701199"/>
              <a:gd name="connsiteY6" fmla="*/ 663540 h 663540"/>
              <a:gd name="connsiteX7" fmla="*/ 0 w 701199"/>
              <a:gd name="connsiteY7" fmla="*/ 597186 h 663540"/>
              <a:gd name="connsiteX8" fmla="*/ 0 w 701199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199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5" y="0"/>
                </a:lnTo>
                <a:cubicBezTo>
                  <a:pt x="671491" y="0"/>
                  <a:pt x="701199" y="29708"/>
                  <a:pt x="701199" y="66354"/>
                </a:cubicBezTo>
                <a:lnTo>
                  <a:pt x="701199" y="597186"/>
                </a:lnTo>
                <a:cubicBezTo>
                  <a:pt x="701199" y="633832"/>
                  <a:pt x="671491" y="663540"/>
                  <a:pt x="634845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305,5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13225" y="4586649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563,6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524408" y="5301431"/>
            <a:ext cx="720000" cy="663540"/>
          </a:xfrm>
          <a:custGeom>
            <a:avLst/>
            <a:gdLst>
              <a:gd name="connsiteX0" fmla="*/ 0 w 701200"/>
              <a:gd name="connsiteY0" fmla="*/ 66354 h 663540"/>
              <a:gd name="connsiteX1" fmla="*/ 66354 w 701200"/>
              <a:gd name="connsiteY1" fmla="*/ 0 h 663540"/>
              <a:gd name="connsiteX2" fmla="*/ 634846 w 701200"/>
              <a:gd name="connsiteY2" fmla="*/ 0 h 663540"/>
              <a:gd name="connsiteX3" fmla="*/ 701200 w 701200"/>
              <a:gd name="connsiteY3" fmla="*/ 66354 h 663540"/>
              <a:gd name="connsiteX4" fmla="*/ 701200 w 701200"/>
              <a:gd name="connsiteY4" fmla="*/ 597186 h 663540"/>
              <a:gd name="connsiteX5" fmla="*/ 634846 w 701200"/>
              <a:gd name="connsiteY5" fmla="*/ 663540 h 663540"/>
              <a:gd name="connsiteX6" fmla="*/ 66354 w 701200"/>
              <a:gd name="connsiteY6" fmla="*/ 663540 h 663540"/>
              <a:gd name="connsiteX7" fmla="*/ 0 w 701200"/>
              <a:gd name="connsiteY7" fmla="*/ 597186 h 663540"/>
              <a:gd name="connsiteX8" fmla="*/ 0 w 701200"/>
              <a:gd name="connsiteY8" fmla="*/ 66354 h 663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1200" h="663540">
                <a:moveTo>
                  <a:pt x="0" y="66354"/>
                </a:moveTo>
                <a:cubicBezTo>
                  <a:pt x="0" y="29708"/>
                  <a:pt x="29708" y="0"/>
                  <a:pt x="66354" y="0"/>
                </a:cubicBezTo>
                <a:lnTo>
                  <a:pt x="634846" y="0"/>
                </a:lnTo>
                <a:cubicBezTo>
                  <a:pt x="671492" y="0"/>
                  <a:pt x="701200" y="29708"/>
                  <a:pt x="701200" y="66354"/>
                </a:cubicBezTo>
                <a:lnTo>
                  <a:pt x="701200" y="597186"/>
                </a:lnTo>
                <a:cubicBezTo>
                  <a:pt x="701200" y="633832"/>
                  <a:pt x="671492" y="663540"/>
                  <a:pt x="634846" y="663540"/>
                </a:cubicBezTo>
                <a:lnTo>
                  <a:pt x="66354" y="663540"/>
                </a:lnTo>
                <a:cubicBezTo>
                  <a:pt x="29708" y="663540"/>
                  <a:pt x="0" y="633832"/>
                  <a:pt x="0" y="597186"/>
                </a:cubicBezTo>
                <a:lnTo>
                  <a:pt x="0" y="6635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394" tIns="80394" rIns="80394" bIns="80394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300" b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</a:t>
            </a:r>
            <a:endParaRPr lang="ru-RU" sz="1300" b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1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51674" y="956843"/>
            <a:ext cx="3885310" cy="681744"/>
          </a:xfrm>
          <a:custGeom>
            <a:avLst/>
            <a:gdLst>
              <a:gd name="connsiteX0" fmla="*/ 0 w 3885310"/>
              <a:gd name="connsiteY0" fmla="*/ 68174 h 681744"/>
              <a:gd name="connsiteX1" fmla="*/ 68174 w 3885310"/>
              <a:gd name="connsiteY1" fmla="*/ 0 h 681744"/>
              <a:gd name="connsiteX2" fmla="*/ 3817136 w 3885310"/>
              <a:gd name="connsiteY2" fmla="*/ 0 h 681744"/>
              <a:gd name="connsiteX3" fmla="*/ 3885310 w 3885310"/>
              <a:gd name="connsiteY3" fmla="*/ 68174 h 681744"/>
              <a:gd name="connsiteX4" fmla="*/ 3885310 w 3885310"/>
              <a:gd name="connsiteY4" fmla="*/ 613570 h 681744"/>
              <a:gd name="connsiteX5" fmla="*/ 3817136 w 3885310"/>
              <a:gd name="connsiteY5" fmla="*/ 681744 h 681744"/>
              <a:gd name="connsiteX6" fmla="*/ 68174 w 3885310"/>
              <a:gd name="connsiteY6" fmla="*/ 681744 h 681744"/>
              <a:gd name="connsiteX7" fmla="*/ 0 w 3885310"/>
              <a:gd name="connsiteY7" fmla="*/ 613570 h 681744"/>
              <a:gd name="connsiteX8" fmla="*/ 0 w 3885310"/>
              <a:gd name="connsiteY8" fmla="*/ 68174 h 681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85310" h="681744">
                <a:moveTo>
                  <a:pt x="0" y="68174"/>
                </a:moveTo>
                <a:cubicBezTo>
                  <a:pt x="0" y="30523"/>
                  <a:pt x="30523" y="0"/>
                  <a:pt x="68174" y="0"/>
                </a:cubicBezTo>
                <a:lnTo>
                  <a:pt x="3817136" y="0"/>
                </a:lnTo>
                <a:cubicBezTo>
                  <a:pt x="3854787" y="0"/>
                  <a:pt x="3885310" y="30523"/>
                  <a:pt x="3885310" y="68174"/>
                </a:cubicBezTo>
                <a:lnTo>
                  <a:pt x="3885310" y="613570"/>
                </a:lnTo>
                <a:cubicBezTo>
                  <a:pt x="3885310" y="651221"/>
                  <a:pt x="3854787" y="681744"/>
                  <a:pt x="3817136" y="681744"/>
                </a:cubicBezTo>
                <a:lnTo>
                  <a:pt x="68174" y="681744"/>
                </a:lnTo>
                <a:cubicBezTo>
                  <a:pt x="30523" y="681744"/>
                  <a:pt x="0" y="651221"/>
                  <a:pt x="0" y="613570"/>
                </a:cubicBezTo>
                <a:lnTo>
                  <a:pt x="0" y="68174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3308" tIns="73308" rIns="73308" bIns="73308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5148064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45870" y="2780931"/>
            <a:ext cx="718239" cy="936102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48064" y="3933056"/>
            <a:ext cx="718239" cy="936104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78,6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145870" y="5157193"/>
            <a:ext cx="718239" cy="932556"/>
          </a:xfrm>
          <a:custGeom>
            <a:avLst/>
            <a:gdLst>
              <a:gd name="connsiteX0" fmla="*/ 0 w 718239"/>
              <a:gd name="connsiteY0" fmla="*/ 71824 h 820005"/>
              <a:gd name="connsiteX1" fmla="*/ 71824 w 718239"/>
              <a:gd name="connsiteY1" fmla="*/ 0 h 820005"/>
              <a:gd name="connsiteX2" fmla="*/ 646415 w 718239"/>
              <a:gd name="connsiteY2" fmla="*/ 0 h 820005"/>
              <a:gd name="connsiteX3" fmla="*/ 718239 w 718239"/>
              <a:gd name="connsiteY3" fmla="*/ 71824 h 820005"/>
              <a:gd name="connsiteX4" fmla="*/ 718239 w 718239"/>
              <a:gd name="connsiteY4" fmla="*/ 748181 h 820005"/>
              <a:gd name="connsiteX5" fmla="*/ 646415 w 718239"/>
              <a:gd name="connsiteY5" fmla="*/ 820005 h 820005"/>
              <a:gd name="connsiteX6" fmla="*/ 71824 w 718239"/>
              <a:gd name="connsiteY6" fmla="*/ 820005 h 820005"/>
              <a:gd name="connsiteX7" fmla="*/ 0 w 718239"/>
              <a:gd name="connsiteY7" fmla="*/ 748181 h 820005"/>
              <a:gd name="connsiteX8" fmla="*/ 0 w 718239"/>
              <a:gd name="connsiteY8" fmla="*/ 71824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8239" h="820005">
                <a:moveTo>
                  <a:pt x="0" y="71824"/>
                </a:moveTo>
                <a:cubicBezTo>
                  <a:pt x="0" y="32157"/>
                  <a:pt x="32157" y="0"/>
                  <a:pt x="71824" y="0"/>
                </a:cubicBezTo>
                <a:lnTo>
                  <a:pt x="646415" y="0"/>
                </a:lnTo>
                <a:cubicBezTo>
                  <a:pt x="686082" y="0"/>
                  <a:pt x="718239" y="32157"/>
                  <a:pt x="718239" y="71824"/>
                </a:cubicBezTo>
                <a:lnTo>
                  <a:pt x="718239" y="748181"/>
                </a:lnTo>
                <a:cubicBezTo>
                  <a:pt x="718239" y="787848"/>
                  <a:pt x="686082" y="820005"/>
                  <a:pt x="646415" y="820005"/>
                </a:cubicBezTo>
                <a:lnTo>
                  <a:pt x="71824" y="820005"/>
                </a:lnTo>
                <a:cubicBezTo>
                  <a:pt x="32157" y="820005"/>
                  <a:pt x="0" y="787848"/>
                  <a:pt x="0" y="748181"/>
                </a:cubicBezTo>
                <a:lnTo>
                  <a:pt x="0" y="71824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947" tIns="62947" rIns="62947" bIns="6294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11,0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5929388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5929388" y="2780931"/>
            <a:ext cx="726710" cy="936102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49,8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29388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78,9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5929388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11,4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6717142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17142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17142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79,2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6717142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11,8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504896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04896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04896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79,5</a:t>
            </a:r>
          </a:p>
        </p:txBody>
      </p:sp>
      <p:sp>
        <p:nvSpPr>
          <p:cNvPr id="32" name="Полилиния 31"/>
          <p:cNvSpPr/>
          <p:nvPr/>
        </p:nvSpPr>
        <p:spPr>
          <a:xfrm>
            <a:off x="7504896" y="5157193"/>
            <a:ext cx="726710" cy="932556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12,2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292650" y="1845972"/>
            <a:ext cx="726710" cy="820005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625" tIns="74625" rIns="74625" bIns="74625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92650" y="2780930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56,5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292650" y="3933057"/>
            <a:ext cx="726710" cy="936103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292650" y="5157192"/>
            <a:ext cx="726710" cy="918149"/>
          </a:xfrm>
          <a:custGeom>
            <a:avLst/>
            <a:gdLst>
              <a:gd name="connsiteX0" fmla="*/ 0 w 726710"/>
              <a:gd name="connsiteY0" fmla="*/ 72671 h 820005"/>
              <a:gd name="connsiteX1" fmla="*/ 72671 w 726710"/>
              <a:gd name="connsiteY1" fmla="*/ 0 h 820005"/>
              <a:gd name="connsiteX2" fmla="*/ 654039 w 726710"/>
              <a:gd name="connsiteY2" fmla="*/ 0 h 820005"/>
              <a:gd name="connsiteX3" fmla="*/ 726710 w 726710"/>
              <a:gd name="connsiteY3" fmla="*/ 72671 h 820005"/>
              <a:gd name="connsiteX4" fmla="*/ 726710 w 726710"/>
              <a:gd name="connsiteY4" fmla="*/ 747334 h 820005"/>
              <a:gd name="connsiteX5" fmla="*/ 654039 w 726710"/>
              <a:gd name="connsiteY5" fmla="*/ 820005 h 820005"/>
              <a:gd name="connsiteX6" fmla="*/ 72671 w 726710"/>
              <a:gd name="connsiteY6" fmla="*/ 820005 h 820005"/>
              <a:gd name="connsiteX7" fmla="*/ 0 w 726710"/>
              <a:gd name="connsiteY7" fmla="*/ 747334 h 820005"/>
              <a:gd name="connsiteX8" fmla="*/ 0 w 726710"/>
              <a:gd name="connsiteY8" fmla="*/ 72671 h 820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6710" h="820005">
                <a:moveTo>
                  <a:pt x="0" y="72671"/>
                </a:moveTo>
                <a:cubicBezTo>
                  <a:pt x="0" y="32536"/>
                  <a:pt x="32536" y="0"/>
                  <a:pt x="72671" y="0"/>
                </a:cubicBezTo>
                <a:lnTo>
                  <a:pt x="654039" y="0"/>
                </a:lnTo>
                <a:cubicBezTo>
                  <a:pt x="694174" y="0"/>
                  <a:pt x="726710" y="32536"/>
                  <a:pt x="726710" y="72671"/>
                </a:cubicBezTo>
                <a:lnTo>
                  <a:pt x="726710" y="747334"/>
                </a:lnTo>
                <a:cubicBezTo>
                  <a:pt x="726710" y="787469"/>
                  <a:pt x="694174" y="820005"/>
                  <a:pt x="654039" y="820005"/>
                </a:cubicBezTo>
                <a:lnTo>
                  <a:pt x="72671" y="820005"/>
                </a:lnTo>
                <a:cubicBezTo>
                  <a:pt x="32536" y="820005"/>
                  <a:pt x="0" y="787469"/>
                  <a:pt x="0" y="747334"/>
                </a:cubicBezTo>
                <a:lnTo>
                  <a:pt x="0" y="72671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195" tIns="63195" rIns="63195" bIns="6319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</a:t>
            </a:r>
            <a:r>
              <a:rPr lang="en-US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51781" y="2780929"/>
            <a:ext cx="4914848" cy="86409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систематически занимающегося физической культурой и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спортом,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81072" y="3933056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обеспеченности спортивными сооружениями исходя из единовременной пропускной способности объектов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спорта,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9797" y="5157192"/>
            <a:ext cx="4906832" cy="86409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спортсменов Чувашской Республики, принявших участие во всероссийских и международных соревнованиях, в общей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занимающихся в спортивных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учреждениях,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254" y="1784613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e.babaeva\Desktop\картинки\IMG_31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991" y="692696"/>
            <a:ext cx="2284266" cy="1895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физической культуры и спорта»</a:t>
            </a:r>
            <a:endParaRPr lang="ru-RU" sz="1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582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9602" y="679082"/>
            <a:ext cx="4276374" cy="267791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жизнедеятельности жителей республики, включая защищенность от преступных и противоправных действий,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возникновения и развития чрезвычайных ситуаций природного и техногенного характера;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населения по вопросам гражданской обороны, защиты от чрезвычайных ситуаций природного и техногенного характера и террористических акций;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базе муниципальных образований комплексной информационной системы, обеспечивающей прогнозирование, мониторинг, предупреждение и ликвидацию возможных угроз, а также контроль устранения последствий чрезвычайных ситуаций и правонарушений.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544463"/>
              </p:ext>
            </p:extLst>
          </p:nvPr>
        </p:nvGraphicFramePr>
        <p:xfrm>
          <a:off x="157475" y="3789295"/>
          <a:ext cx="4054485" cy="283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2554" y="348126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4384144" y="2421017"/>
            <a:ext cx="4626450" cy="43191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4384144" y="3339116"/>
            <a:ext cx="2636128" cy="1152127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населения и территорий от чрезвычайных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ситуаций,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пожарной безопасности и безопасности населения на водных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объектах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402976" y="4565656"/>
            <a:ext cx="2613604" cy="468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терроризма и экстремистской деятельности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4402976" y="5102529"/>
            <a:ext cx="2613604" cy="55508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 (развитие) аппаратно-программного комплекса «Безопасный город»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406998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74040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65466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74040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14412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06998" y="4565656"/>
            <a:ext cx="576000" cy="492474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384143" y="2912311"/>
            <a:ext cx="2629155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7774040" y="2912311"/>
            <a:ext cx="55885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8414412" y="2912311"/>
            <a:ext cx="560182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130701" y="4565656"/>
            <a:ext cx="576000" cy="489735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113313" y="5724441"/>
            <a:ext cx="576000" cy="584879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130701" y="3339117"/>
            <a:ext cx="576000" cy="115212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207,5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130701" y="2912311"/>
            <a:ext cx="575999" cy="32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548" y="814951"/>
            <a:ext cx="1528788" cy="1462774"/>
          </a:xfrm>
          <a:prstGeom prst="rect">
            <a:avLst/>
          </a:prstGeom>
        </p:spPr>
      </p:pic>
      <p:sp>
        <p:nvSpPr>
          <p:cNvPr id="48" name="Полилиния 47"/>
          <p:cNvSpPr/>
          <p:nvPr/>
        </p:nvSpPr>
        <p:spPr>
          <a:xfrm>
            <a:off x="4419714" y="5724441"/>
            <a:ext cx="2593584" cy="584879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774040" y="5085184"/>
            <a:ext cx="576000" cy="589773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8406998" y="5088954"/>
            <a:ext cx="576000" cy="582232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11,7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130701" y="5095271"/>
            <a:ext cx="576000" cy="5695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58</a:t>
            </a:fld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814951"/>
            <a:ext cx="1639564" cy="145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799426"/>
            <a:ext cx="1405928" cy="147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24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Скругленный прямоугольник 23"/>
          <p:cNvSpPr/>
          <p:nvPr/>
        </p:nvSpPr>
        <p:spPr>
          <a:xfrm>
            <a:off x="119597" y="3900312"/>
            <a:ext cx="4950000" cy="54182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чрезвычайных ситуаций природного и техногенного характера, пожаров, происшествий на водных объектах,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29097" y="4725144"/>
            <a:ext cx="4950000" cy="5981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количества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погибшего при ЧС природного и техногенного характера,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пожарах, происшествиях на водных объектах,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19597" y="5593602"/>
            <a:ext cx="4950000" cy="715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Чувашской Республики, проживающего на территориях муниципальных образований, в которых развернута система – 112, в общей численности населения Чувашской Республики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9787" y="1961237"/>
            <a:ext cx="217795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9097" y="2812348"/>
            <a:ext cx="4950000" cy="7606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 оповещения населения об опасностях, возникающих при чрезвычайных ситуаций,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135526" y="1240981"/>
            <a:ext cx="3903032" cy="592866"/>
          </a:xfrm>
          <a:custGeom>
            <a:avLst/>
            <a:gdLst>
              <a:gd name="connsiteX0" fmla="*/ 0 w 3903032"/>
              <a:gd name="connsiteY0" fmla="*/ 59287 h 592866"/>
              <a:gd name="connsiteX1" fmla="*/ 59287 w 3903032"/>
              <a:gd name="connsiteY1" fmla="*/ 0 h 592866"/>
              <a:gd name="connsiteX2" fmla="*/ 3843745 w 3903032"/>
              <a:gd name="connsiteY2" fmla="*/ 0 h 592866"/>
              <a:gd name="connsiteX3" fmla="*/ 3903032 w 3903032"/>
              <a:gd name="connsiteY3" fmla="*/ 59287 h 592866"/>
              <a:gd name="connsiteX4" fmla="*/ 3903032 w 3903032"/>
              <a:gd name="connsiteY4" fmla="*/ 533579 h 592866"/>
              <a:gd name="connsiteX5" fmla="*/ 3843745 w 3903032"/>
              <a:gd name="connsiteY5" fmla="*/ 592866 h 592866"/>
              <a:gd name="connsiteX6" fmla="*/ 59287 w 3903032"/>
              <a:gd name="connsiteY6" fmla="*/ 592866 h 592866"/>
              <a:gd name="connsiteX7" fmla="*/ 0 w 3903032"/>
              <a:gd name="connsiteY7" fmla="*/ 533579 h 592866"/>
              <a:gd name="connsiteX8" fmla="*/ 0 w 390303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3843745" y="0"/>
                </a:lnTo>
                <a:cubicBezTo>
                  <a:pt x="3876488" y="0"/>
                  <a:pt x="3903032" y="26544"/>
                  <a:pt x="3903032" y="59287"/>
                </a:cubicBezTo>
                <a:lnTo>
                  <a:pt x="3903032" y="533579"/>
                </a:lnTo>
                <a:cubicBezTo>
                  <a:pt x="3903032" y="566322"/>
                  <a:pt x="3876488" y="592866"/>
                  <a:pt x="384374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олилиния 12"/>
          <p:cNvSpPr/>
          <p:nvPr/>
        </p:nvSpPr>
        <p:spPr>
          <a:xfrm>
            <a:off x="594015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594015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олилиния 14"/>
          <p:cNvSpPr/>
          <p:nvPr/>
        </p:nvSpPr>
        <p:spPr>
          <a:xfrm>
            <a:off x="594015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3 025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8575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158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5953759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2131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72131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2131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131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3957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07502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07502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7507502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2 975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07502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7502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830693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06936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8306936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07106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141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06936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«Повышение </a:t>
            </a: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 жизнедеятельности населения и территорий Чувашской Республики»</a:t>
            </a: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945425"/>
            <a:ext cx="2576948" cy="1691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  <p:sp>
        <p:nvSpPr>
          <p:cNvPr id="34" name="Полилиния 33"/>
          <p:cNvSpPr/>
          <p:nvPr/>
        </p:nvSpPr>
        <p:spPr>
          <a:xfrm>
            <a:off x="5135526" y="2045963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704" tIns="70704" rIns="70704" bIns="7070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138575" y="2837423"/>
            <a:ext cx="731452" cy="760795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99,9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138575" y="3884115"/>
            <a:ext cx="731452" cy="592866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3 050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47370" y="4713250"/>
            <a:ext cx="731452" cy="612000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138575" y="5638133"/>
            <a:ext cx="731452" cy="664874"/>
          </a:xfrm>
          <a:custGeom>
            <a:avLst/>
            <a:gdLst>
              <a:gd name="connsiteX0" fmla="*/ 0 w 731452"/>
              <a:gd name="connsiteY0" fmla="*/ 59287 h 592866"/>
              <a:gd name="connsiteX1" fmla="*/ 59287 w 731452"/>
              <a:gd name="connsiteY1" fmla="*/ 0 h 592866"/>
              <a:gd name="connsiteX2" fmla="*/ 672165 w 731452"/>
              <a:gd name="connsiteY2" fmla="*/ 0 h 592866"/>
              <a:gd name="connsiteX3" fmla="*/ 731452 w 731452"/>
              <a:gd name="connsiteY3" fmla="*/ 59287 h 592866"/>
              <a:gd name="connsiteX4" fmla="*/ 731452 w 731452"/>
              <a:gd name="connsiteY4" fmla="*/ 533579 h 592866"/>
              <a:gd name="connsiteX5" fmla="*/ 672165 w 731452"/>
              <a:gd name="connsiteY5" fmla="*/ 592866 h 592866"/>
              <a:gd name="connsiteX6" fmla="*/ 59287 w 731452"/>
              <a:gd name="connsiteY6" fmla="*/ 592866 h 592866"/>
              <a:gd name="connsiteX7" fmla="*/ 0 w 731452"/>
              <a:gd name="connsiteY7" fmla="*/ 533579 h 592866"/>
              <a:gd name="connsiteX8" fmla="*/ 0 w 731452"/>
              <a:gd name="connsiteY8" fmla="*/ 59287 h 592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592866">
                <a:moveTo>
                  <a:pt x="0" y="59287"/>
                </a:moveTo>
                <a:cubicBezTo>
                  <a:pt x="0" y="26544"/>
                  <a:pt x="26544" y="0"/>
                  <a:pt x="59287" y="0"/>
                </a:cubicBezTo>
                <a:lnTo>
                  <a:pt x="672165" y="0"/>
                </a:lnTo>
                <a:cubicBezTo>
                  <a:pt x="704908" y="0"/>
                  <a:pt x="731452" y="26544"/>
                  <a:pt x="731452" y="59287"/>
                </a:cubicBezTo>
                <a:lnTo>
                  <a:pt x="731452" y="533579"/>
                </a:lnTo>
                <a:cubicBezTo>
                  <a:pt x="731452" y="566322"/>
                  <a:pt x="704908" y="592866"/>
                  <a:pt x="672165" y="592866"/>
                </a:cubicBezTo>
                <a:lnTo>
                  <a:pt x="59287" y="592866"/>
                </a:lnTo>
                <a:cubicBezTo>
                  <a:pt x="26544" y="592866"/>
                  <a:pt x="0" y="566322"/>
                  <a:pt x="0" y="533579"/>
                </a:cubicBezTo>
                <a:lnTo>
                  <a:pt x="0" y="59287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27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74" tIns="59274" rIns="59274" bIns="59274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85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30" y="3600694"/>
            <a:ext cx="3240360" cy="243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9551" y="2983974"/>
            <a:ext cx="7872446" cy="36988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государственного долга выглядит следующим образом:</a:t>
            </a:r>
          </a:p>
        </p:txBody>
      </p:sp>
      <p:grpSp>
        <p:nvGrpSpPr>
          <p:cNvPr id="14" name="Группа 136"/>
          <p:cNvGrpSpPr>
            <a:grpSpLocks/>
          </p:cNvGrpSpPr>
          <p:nvPr/>
        </p:nvGrpSpPr>
        <p:grpSpPr bwMode="auto">
          <a:xfrm>
            <a:off x="3690754" y="3412432"/>
            <a:ext cx="4099118" cy="2825700"/>
            <a:chOff x="2936230" y="2890313"/>
            <a:chExt cx="2621612" cy="275326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3477735" y="2919723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Размещение ценных бумаг (облигаций)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3486140" y="3572780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бюджетных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486140" y="4257735"/>
              <a:ext cx="2071702" cy="571504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Привлечение банковских кредитов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477735" y="4929198"/>
              <a:ext cx="2080107" cy="714380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Предоставление государственных гарантий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600" dirty="0">
                <a:solidFill>
                  <a:schemeClr val="tx1"/>
                </a:solidFill>
              </a:endParaRPr>
            </a:p>
          </p:txBody>
        </p:sp>
        <p:grpSp>
          <p:nvGrpSpPr>
            <p:cNvPr id="19" name="Группа 114"/>
            <p:cNvGrpSpPr>
              <a:grpSpLocks/>
            </p:cNvGrpSpPr>
            <p:nvPr/>
          </p:nvGrpSpPr>
          <p:grpSpPr bwMode="auto">
            <a:xfrm rot="-5400000">
              <a:off x="1908058" y="3918485"/>
              <a:ext cx="2570791" cy="514448"/>
              <a:chOff x="1814470" y="3079116"/>
              <a:chExt cx="5643949" cy="514449"/>
            </a:xfrm>
          </p:grpSpPr>
          <p:cxnSp>
            <p:nvCxnSpPr>
              <p:cNvPr id="21" name="Прямая соединительная линия 20"/>
              <p:cNvCxnSpPr/>
              <p:nvPr/>
            </p:nvCxnSpPr>
            <p:spPr>
              <a:xfrm>
                <a:off x="1814470" y="3084403"/>
                <a:ext cx="5643949" cy="2011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я соединительная линия 21"/>
              <p:cNvCxnSpPr/>
              <p:nvPr/>
            </p:nvCxnSpPr>
            <p:spPr>
              <a:xfrm rot="5400000">
                <a:off x="1561899" y="3340995"/>
                <a:ext cx="505141" cy="0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я соединительная линия 22"/>
              <p:cNvCxnSpPr/>
              <p:nvPr/>
            </p:nvCxnSpPr>
            <p:spPr>
              <a:xfrm rot="5400000">
                <a:off x="3513740" y="3339650"/>
                <a:ext cx="499696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 rot="5400000">
                <a:off x="6641087" y="3333457"/>
                <a:ext cx="512080" cy="339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948613" y="3934780"/>
              <a:ext cx="499695" cy="1546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521923" y="1844824"/>
            <a:ext cx="7890073" cy="9194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бюджет формируется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дефицитом, то для финансирования расходов, не обеспеченных доходами, привлекаются банковские кредиты, кредиты из федерального бюджета, размещаются облигационные займы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1924" y="836712"/>
            <a:ext cx="7890073" cy="783193"/>
          </a:xfrm>
          <a:prstGeom prst="round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долг -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обязательства бюджета, выраженные в валюте Российской Федерации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3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07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28796" y="6600103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4536505" cy="2656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результативности противодействия преступности, охраны общественного порядка, обеспечения общественной безопасности;</a:t>
            </a: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взаимодействия органов исполнительной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правоохранительных, контролирующих органов, органов местного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самоуправления,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общественных объединений, участвующих в профилактике безнадзорности и правонарушений несовершеннолетних, семейного неблагополучия, а также действенный контроль за процессами, происходящими в подростковой среде, снижение уровня преступности, в том числе в отношении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несовершеннолетних;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v"/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мер по сокращению предложения и спроса на наркотические средства и психотропные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вещества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843" y="3440694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84950"/>
              </p:ext>
            </p:extLst>
          </p:nvPr>
        </p:nvGraphicFramePr>
        <p:xfrm>
          <a:off x="175379" y="3797457"/>
          <a:ext cx="4252605" cy="2802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олилиния 2"/>
          <p:cNvSpPr/>
          <p:nvPr/>
        </p:nvSpPr>
        <p:spPr>
          <a:xfrm>
            <a:off x="4737963" y="2204864"/>
            <a:ext cx="4198743" cy="435104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716016" y="2702303"/>
            <a:ext cx="2589023" cy="402193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716016" y="3196034"/>
            <a:ext cx="2596351" cy="309894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719864" y="3584913"/>
            <a:ext cx="2591220" cy="1023972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незаконного потребления наркотических средств и психотропных веществ, наркомании в Чувашской Республике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728205" y="4668753"/>
            <a:ext cx="2580094" cy="86515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just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Предупреждение детской беспризорности,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безнадзорности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правонарушений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несовершеннолетних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727400" y="5593776"/>
            <a:ext cx="2581167" cy="515338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just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418638" y="2708085"/>
            <a:ext cx="494370" cy="396411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418637" y="3198620"/>
            <a:ext cx="494370" cy="267473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418637" y="3584913"/>
            <a:ext cx="494370" cy="1029297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406058" y="4684442"/>
            <a:ext cx="519528" cy="844284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19,7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406058" y="5593875"/>
            <a:ext cx="519528" cy="513123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962378" y="2708085"/>
            <a:ext cx="450126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959391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968033" y="3584913"/>
            <a:ext cx="457464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977658" y="5593875"/>
            <a:ext cx="412228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962378" y="4684442"/>
            <a:ext cx="442788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7086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</a:t>
            </a:r>
            <a:r>
              <a:rPr lang="ru-RU" sz="1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25" y="766942"/>
            <a:ext cx="1211519" cy="129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53" y="766942"/>
            <a:ext cx="1297340" cy="1278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134" y="764704"/>
            <a:ext cx="1346228" cy="1263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  <p:sp>
        <p:nvSpPr>
          <p:cNvPr id="38" name="Полилиния 37"/>
          <p:cNvSpPr/>
          <p:nvPr/>
        </p:nvSpPr>
        <p:spPr>
          <a:xfrm>
            <a:off x="8455974" y="2715046"/>
            <a:ext cx="480732" cy="396411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8471959" y="3194351"/>
            <a:ext cx="448762" cy="276011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455974" y="3584913"/>
            <a:ext cx="480732" cy="1029297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460357" y="4684442"/>
            <a:ext cx="471967" cy="844284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471959" y="5593875"/>
            <a:ext cx="448762" cy="513123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06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Рисунок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55" y="980728"/>
            <a:ext cx="2664377" cy="1900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5148144" y="1395879"/>
            <a:ext cx="3899703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5871745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871745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097347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88413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70759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70759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670759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67091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456160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56160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8,7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56160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7702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3532" y="3391457"/>
            <a:ext cx="4900516" cy="7200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преступлений, совершенных на улицах, в общем числе зарегистрированных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3532" y="4251227"/>
            <a:ext cx="4900516" cy="7056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Распространенность преступлений в сфере незаконного оборота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наркотиков, </a:t>
            </a:r>
            <a:r>
              <a:rPr lang="ru-RU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преступлений на 100 тыс. населения</a:t>
            </a:r>
            <a:endParaRPr lang="ru-RU" sz="15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3532" y="5135822"/>
            <a:ext cx="4900516" cy="7414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несовершеннолетних, совершивших преступления, в расчете на 1 тыс. несовершеннолетних в возрасте от 14 до 18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лет, </a:t>
            </a:r>
            <a:r>
              <a:rPr lang="ru-RU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5891" y="2130902"/>
            <a:ext cx="2213861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«Обеспечение общественного порядка и противодействие преступности»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61</a:t>
            </a:fld>
            <a:endParaRPr lang="ru-RU" dirty="0"/>
          </a:p>
        </p:txBody>
      </p:sp>
      <p:sp>
        <p:nvSpPr>
          <p:cNvPr id="29" name="Полилиния 28"/>
          <p:cNvSpPr/>
          <p:nvPr/>
        </p:nvSpPr>
        <p:spPr>
          <a:xfrm>
            <a:off x="8244488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88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244488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244488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333" tIns="63333" rIns="63333" bIns="6333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097347" y="2584160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871745" y="340670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097347" y="4243587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097347" y="5158805"/>
            <a:ext cx="720000" cy="72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9,6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94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692697"/>
            <a:ext cx="6341492" cy="187220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сбалансированное развитие минерально-сырьевой базы;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 государственного мониторинга земель и недр;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биологического разнообразия на территории Чувашской Республики;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управление лесами, повышение эффективности использования, охраны, защиты и воспроизводства лесов, обеспечение стабильного удовлетворения общественных потребностей в ресурсах и полезных свойствах леса;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сохранение, воспроизводство и рациональное использование животного мира;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защищенности населения и объектов экономики от негативного воздействия вод;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безопасности гидротехнических сооружений;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экологической безопасности и улучшение состояния окружающей среды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5070" y="278092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8819417"/>
              </p:ext>
            </p:extLst>
          </p:nvPr>
        </p:nvGraphicFramePr>
        <p:xfrm>
          <a:off x="75964" y="3329017"/>
          <a:ext cx="4268464" cy="3301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03330" y="764704"/>
            <a:ext cx="2412711" cy="1746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олилиния 3"/>
          <p:cNvSpPr/>
          <p:nvPr/>
        </p:nvSpPr>
        <p:spPr>
          <a:xfrm>
            <a:off x="4572000" y="2616267"/>
            <a:ext cx="4524640" cy="236669"/>
          </a:xfrm>
          <a:custGeom>
            <a:avLst/>
            <a:gdLst>
              <a:gd name="connsiteX0" fmla="*/ 0 w 4573005"/>
              <a:gd name="connsiteY0" fmla="*/ 33226 h 332263"/>
              <a:gd name="connsiteX1" fmla="*/ 33226 w 4573005"/>
              <a:gd name="connsiteY1" fmla="*/ 0 h 332263"/>
              <a:gd name="connsiteX2" fmla="*/ 4539779 w 4573005"/>
              <a:gd name="connsiteY2" fmla="*/ 0 h 332263"/>
              <a:gd name="connsiteX3" fmla="*/ 4573005 w 4573005"/>
              <a:gd name="connsiteY3" fmla="*/ 33226 h 332263"/>
              <a:gd name="connsiteX4" fmla="*/ 4573005 w 4573005"/>
              <a:gd name="connsiteY4" fmla="*/ 299037 h 332263"/>
              <a:gd name="connsiteX5" fmla="*/ 4539779 w 4573005"/>
              <a:gd name="connsiteY5" fmla="*/ 332263 h 332263"/>
              <a:gd name="connsiteX6" fmla="*/ 33226 w 4573005"/>
              <a:gd name="connsiteY6" fmla="*/ 332263 h 332263"/>
              <a:gd name="connsiteX7" fmla="*/ 0 w 4573005"/>
              <a:gd name="connsiteY7" fmla="*/ 299037 h 332263"/>
              <a:gd name="connsiteX8" fmla="*/ 0 w 457300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7300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4539779" y="0"/>
                </a:lnTo>
                <a:cubicBezTo>
                  <a:pt x="4558129" y="0"/>
                  <a:pt x="4573005" y="14876"/>
                  <a:pt x="4573005" y="33226"/>
                </a:cubicBezTo>
                <a:lnTo>
                  <a:pt x="4573005" y="299037"/>
                </a:lnTo>
                <a:cubicBezTo>
                  <a:pt x="4573005" y="317387"/>
                  <a:pt x="4558129" y="332263"/>
                  <a:pt x="453977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882" tIns="66882" rIns="66882" bIns="66882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4572000" y="2924945"/>
            <a:ext cx="2446397" cy="28282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452" tIns="55452" rIns="55452" bIns="5545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572000" y="3284984"/>
            <a:ext cx="2446396" cy="31600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минерально-сырьевых ресурсов и оценка их состояния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572000" y="3649172"/>
            <a:ext cx="2446395" cy="36003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экологической безопасности на территории Чувашской Республики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576833" y="4077112"/>
            <a:ext cx="2446396" cy="360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Биологическое разнообразие Чувашской Республики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572000" y="4506373"/>
            <a:ext cx="2446395" cy="362787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водохозяйственного комплекса Чувашской Республики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4572000" y="4941200"/>
            <a:ext cx="2446396" cy="288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лесного хозяйства в Чувашской Республике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4569582" y="5265204"/>
            <a:ext cx="2451229" cy="432048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с отходами, в том числе с твердыми коммунальными отходами, на территории Чувашской Республики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4572000" y="5733256"/>
            <a:ext cx="2451229" cy="371349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>
              <a:lnSpc>
                <a:spcPct val="90000"/>
              </a:lnSpc>
              <a:spcAft>
                <a:spcPct val="35000"/>
              </a:spcAft>
            </a:pP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реконструкция (модернизация) очистных сооружений централизованных систем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водоотведения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140578" y="2924946"/>
            <a:ext cx="576000" cy="282828"/>
          </a:xfrm>
          <a:custGeom>
            <a:avLst/>
            <a:gdLst>
              <a:gd name="connsiteX0" fmla="*/ 0 w 696083"/>
              <a:gd name="connsiteY0" fmla="*/ 36390 h 363898"/>
              <a:gd name="connsiteX1" fmla="*/ 36390 w 696083"/>
              <a:gd name="connsiteY1" fmla="*/ 0 h 363898"/>
              <a:gd name="connsiteX2" fmla="*/ 659693 w 696083"/>
              <a:gd name="connsiteY2" fmla="*/ 0 h 363898"/>
              <a:gd name="connsiteX3" fmla="*/ 696083 w 696083"/>
              <a:gd name="connsiteY3" fmla="*/ 36390 h 363898"/>
              <a:gd name="connsiteX4" fmla="*/ 696083 w 696083"/>
              <a:gd name="connsiteY4" fmla="*/ 327508 h 363898"/>
              <a:gd name="connsiteX5" fmla="*/ 659693 w 696083"/>
              <a:gd name="connsiteY5" fmla="*/ 363898 h 363898"/>
              <a:gd name="connsiteX6" fmla="*/ 36390 w 696083"/>
              <a:gd name="connsiteY6" fmla="*/ 363898 h 363898"/>
              <a:gd name="connsiteX7" fmla="*/ 0 w 696083"/>
              <a:gd name="connsiteY7" fmla="*/ 327508 h 363898"/>
              <a:gd name="connsiteX8" fmla="*/ 0 w 696083"/>
              <a:gd name="connsiteY8" fmla="*/ 36390 h 36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3" h="363898">
                <a:moveTo>
                  <a:pt x="0" y="36390"/>
                </a:moveTo>
                <a:cubicBezTo>
                  <a:pt x="0" y="16292"/>
                  <a:pt x="16292" y="0"/>
                  <a:pt x="36390" y="0"/>
                </a:cubicBezTo>
                <a:lnTo>
                  <a:pt x="659693" y="0"/>
                </a:lnTo>
                <a:cubicBezTo>
                  <a:pt x="679791" y="0"/>
                  <a:pt x="696083" y="16292"/>
                  <a:pt x="696083" y="36390"/>
                </a:cubicBezTo>
                <a:lnTo>
                  <a:pt x="696083" y="327508"/>
                </a:lnTo>
                <a:cubicBezTo>
                  <a:pt x="696083" y="347606"/>
                  <a:pt x="679791" y="363898"/>
                  <a:pt x="659693" y="363898"/>
                </a:cubicBezTo>
                <a:lnTo>
                  <a:pt x="36390" y="363898"/>
                </a:lnTo>
                <a:cubicBezTo>
                  <a:pt x="16292" y="363898"/>
                  <a:pt x="0" y="347606"/>
                  <a:pt x="0" y="327508"/>
                </a:cubicBezTo>
                <a:lnTo>
                  <a:pt x="0" y="3639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378" tIns="56378" rIns="56378" bIns="5637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140578" y="364502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145411" y="4077113"/>
            <a:ext cx="576000" cy="311980"/>
          </a:xfrm>
          <a:custGeom>
            <a:avLst/>
            <a:gdLst>
              <a:gd name="connsiteX0" fmla="*/ 0 w 696072"/>
              <a:gd name="connsiteY0" fmla="*/ 36161 h 361608"/>
              <a:gd name="connsiteX1" fmla="*/ 36161 w 696072"/>
              <a:gd name="connsiteY1" fmla="*/ 0 h 361608"/>
              <a:gd name="connsiteX2" fmla="*/ 659911 w 696072"/>
              <a:gd name="connsiteY2" fmla="*/ 0 h 361608"/>
              <a:gd name="connsiteX3" fmla="*/ 696072 w 696072"/>
              <a:gd name="connsiteY3" fmla="*/ 36161 h 361608"/>
              <a:gd name="connsiteX4" fmla="*/ 696072 w 696072"/>
              <a:gd name="connsiteY4" fmla="*/ 325447 h 361608"/>
              <a:gd name="connsiteX5" fmla="*/ 659911 w 696072"/>
              <a:gd name="connsiteY5" fmla="*/ 361608 h 361608"/>
              <a:gd name="connsiteX6" fmla="*/ 36161 w 696072"/>
              <a:gd name="connsiteY6" fmla="*/ 361608 h 361608"/>
              <a:gd name="connsiteX7" fmla="*/ 0 w 696072"/>
              <a:gd name="connsiteY7" fmla="*/ 325447 h 361608"/>
              <a:gd name="connsiteX8" fmla="*/ 0 w 696072"/>
              <a:gd name="connsiteY8" fmla="*/ 36161 h 3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2" h="361608">
                <a:moveTo>
                  <a:pt x="0" y="36161"/>
                </a:moveTo>
                <a:cubicBezTo>
                  <a:pt x="0" y="16190"/>
                  <a:pt x="16190" y="0"/>
                  <a:pt x="36161" y="0"/>
                </a:cubicBezTo>
                <a:lnTo>
                  <a:pt x="659911" y="0"/>
                </a:lnTo>
                <a:cubicBezTo>
                  <a:pt x="679882" y="0"/>
                  <a:pt x="696072" y="16190"/>
                  <a:pt x="696072" y="36161"/>
                </a:cubicBezTo>
                <a:lnTo>
                  <a:pt x="696072" y="325447"/>
                </a:lnTo>
                <a:cubicBezTo>
                  <a:pt x="696072" y="345418"/>
                  <a:pt x="679882" y="361608"/>
                  <a:pt x="659911" y="361608"/>
                </a:cubicBezTo>
                <a:lnTo>
                  <a:pt x="36161" y="361608"/>
                </a:lnTo>
                <a:cubicBezTo>
                  <a:pt x="16190" y="361608"/>
                  <a:pt x="0" y="345418"/>
                  <a:pt x="0" y="325447"/>
                </a:cubicBezTo>
                <a:lnTo>
                  <a:pt x="0" y="361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121" tIns="60121" rIns="60121" bIns="6012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140578" y="4506373"/>
            <a:ext cx="576000" cy="323999"/>
          </a:xfrm>
          <a:custGeom>
            <a:avLst/>
            <a:gdLst>
              <a:gd name="connsiteX0" fmla="*/ 0 w 696079"/>
              <a:gd name="connsiteY0" fmla="*/ 33905 h 339054"/>
              <a:gd name="connsiteX1" fmla="*/ 33905 w 696079"/>
              <a:gd name="connsiteY1" fmla="*/ 0 h 339054"/>
              <a:gd name="connsiteX2" fmla="*/ 662174 w 696079"/>
              <a:gd name="connsiteY2" fmla="*/ 0 h 339054"/>
              <a:gd name="connsiteX3" fmla="*/ 696079 w 696079"/>
              <a:gd name="connsiteY3" fmla="*/ 33905 h 339054"/>
              <a:gd name="connsiteX4" fmla="*/ 696079 w 696079"/>
              <a:gd name="connsiteY4" fmla="*/ 305149 h 339054"/>
              <a:gd name="connsiteX5" fmla="*/ 662174 w 696079"/>
              <a:gd name="connsiteY5" fmla="*/ 339054 h 339054"/>
              <a:gd name="connsiteX6" fmla="*/ 33905 w 696079"/>
              <a:gd name="connsiteY6" fmla="*/ 339054 h 339054"/>
              <a:gd name="connsiteX7" fmla="*/ 0 w 696079"/>
              <a:gd name="connsiteY7" fmla="*/ 305149 h 339054"/>
              <a:gd name="connsiteX8" fmla="*/ 0 w 696079"/>
              <a:gd name="connsiteY8" fmla="*/ 33905 h 339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79" h="339054">
                <a:moveTo>
                  <a:pt x="0" y="33905"/>
                </a:moveTo>
                <a:cubicBezTo>
                  <a:pt x="0" y="15180"/>
                  <a:pt x="15180" y="0"/>
                  <a:pt x="33905" y="0"/>
                </a:cubicBezTo>
                <a:lnTo>
                  <a:pt x="662174" y="0"/>
                </a:lnTo>
                <a:cubicBezTo>
                  <a:pt x="680899" y="0"/>
                  <a:pt x="696079" y="15180"/>
                  <a:pt x="696079" y="33905"/>
                </a:cubicBezTo>
                <a:lnTo>
                  <a:pt x="696079" y="305149"/>
                </a:lnTo>
                <a:cubicBezTo>
                  <a:pt x="696079" y="323874"/>
                  <a:pt x="680899" y="339054"/>
                  <a:pt x="662174" y="339054"/>
                </a:cubicBezTo>
                <a:lnTo>
                  <a:pt x="33905" y="339054"/>
                </a:lnTo>
                <a:cubicBezTo>
                  <a:pt x="15180" y="339054"/>
                  <a:pt x="0" y="323874"/>
                  <a:pt x="0" y="305149"/>
                </a:cubicBezTo>
                <a:lnTo>
                  <a:pt x="0" y="339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461" tIns="59461" rIns="59461" bIns="5946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140578" y="4941200"/>
            <a:ext cx="576000" cy="242980"/>
          </a:xfrm>
          <a:custGeom>
            <a:avLst/>
            <a:gdLst>
              <a:gd name="connsiteX0" fmla="*/ 0 w 696082"/>
              <a:gd name="connsiteY0" fmla="*/ 28800 h 287999"/>
              <a:gd name="connsiteX1" fmla="*/ 28800 w 696082"/>
              <a:gd name="connsiteY1" fmla="*/ 0 h 287999"/>
              <a:gd name="connsiteX2" fmla="*/ 667282 w 696082"/>
              <a:gd name="connsiteY2" fmla="*/ 0 h 287999"/>
              <a:gd name="connsiteX3" fmla="*/ 696082 w 696082"/>
              <a:gd name="connsiteY3" fmla="*/ 28800 h 287999"/>
              <a:gd name="connsiteX4" fmla="*/ 696082 w 696082"/>
              <a:gd name="connsiteY4" fmla="*/ 259199 h 287999"/>
              <a:gd name="connsiteX5" fmla="*/ 667282 w 696082"/>
              <a:gd name="connsiteY5" fmla="*/ 287999 h 287999"/>
              <a:gd name="connsiteX6" fmla="*/ 28800 w 696082"/>
              <a:gd name="connsiteY6" fmla="*/ 287999 h 287999"/>
              <a:gd name="connsiteX7" fmla="*/ 0 w 696082"/>
              <a:gd name="connsiteY7" fmla="*/ 259199 h 287999"/>
              <a:gd name="connsiteX8" fmla="*/ 0 w 696082"/>
              <a:gd name="connsiteY8" fmla="*/ 28800 h 28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082" h="287999">
                <a:moveTo>
                  <a:pt x="0" y="28800"/>
                </a:moveTo>
                <a:cubicBezTo>
                  <a:pt x="0" y="12894"/>
                  <a:pt x="12894" y="0"/>
                  <a:pt x="28800" y="0"/>
                </a:cubicBezTo>
                <a:lnTo>
                  <a:pt x="667282" y="0"/>
                </a:lnTo>
                <a:cubicBezTo>
                  <a:pt x="683188" y="0"/>
                  <a:pt x="696082" y="12894"/>
                  <a:pt x="696082" y="28800"/>
                </a:cubicBezTo>
                <a:lnTo>
                  <a:pt x="696082" y="259199"/>
                </a:lnTo>
                <a:cubicBezTo>
                  <a:pt x="696082" y="275105"/>
                  <a:pt x="683188" y="287999"/>
                  <a:pt x="667282" y="287999"/>
                </a:cubicBezTo>
                <a:lnTo>
                  <a:pt x="28800" y="287999"/>
                </a:lnTo>
                <a:cubicBezTo>
                  <a:pt x="12894" y="287999"/>
                  <a:pt x="0" y="275105"/>
                  <a:pt x="0" y="259199"/>
                </a:cubicBezTo>
                <a:lnTo>
                  <a:pt x="0" y="2880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965" tIns="57965" rIns="57965" bIns="5796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124,5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140578" y="5301208"/>
            <a:ext cx="576000" cy="360039"/>
          </a:xfrm>
          <a:custGeom>
            <a:avLst/>
            <a:gdLst>
              <a:gd name="connsiteX0" fmla="*/ 0 w 680710"/>
              <a:gd name="connsiteY0" fmla="*/ 31324 h 313238"/>
              <a:gd name="connsiteX1" fmla="*/ 31324 w 680710"/>
              <a:gd name="connsiteY1" fmla="*/ 0 h 313238"/>
              <a:gd name="connsiteX2" fmla="*/ 649386 w 680710"/>
              <a:gd name="connsiteY2" fmla="*/ 0 h 313238"/>
              <a:gd name="connsiteX3" fmla="*/ 680710 w 680710"/>
              <a:gd name="connsiteY3" fmla="*/ 31324 h 313238"/>
              <a:gd name="connsiteX4" fmla="*/ 680710 w 680710"/>
              <a:gd name="connsiteY4" fmla="*/ 281914 h 313238"/>
              <a:gd name="connsiteX5" fmla="*/ 649386 w 680710"/>
              <a:gd name="connsiteY5" fmla="*/ 313238 h 313238"/>
              <a:gd name="connsiteX6" fmla="*/ 31324 w 680710"/>
              <a:gd name="connsiteY6" fmla="*/ 313238 h 313238"/>
              <a:gd name="connsiteX7" fmla="*/ 0 w 680710"/>
              <a:gd name="connsiteY7" fmla="*/ 281914 h 313238"/>
              <a:gd name="connsiteX8" fmla="*/ 0 w 680710"/>
              <a:gd name="connsiteY8" fmla="*/ 31324 h 313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0710" h="313238">
                <a:moveTo>
                  <a:pt x="0" y="31324"/>
                </a:moveTo>
                <a:cubicBezTo>
                  <a:pt x="0" y="14024"/>
                  <a:pt x="14024" y="0"/>
                  <a:pt x="31324" y="0"/>
                </a:cubicBezTo>
                <a:lnTo>
                  <a:pt x="649386" y="0"/>
                </a:lnTo>
                <a:cubicBezTo>
                  <a:pt x="666686" y="0"/>
                  <a:pt x="680710" y="14024"/>
                  <a:pt x="680710" y="31324"/>
                </a:cubicBezTo>
                <a:lnTo>
                  <a:pt x="680710" y="281914"/>
                </a:lnTo>
                <a:cubicBezTo>
                  <a:pt x="680710" y="299214"/>
                  <a:pt x="666686" y="313238"/>
                  <a:pt x="649386" y="313238"/>
                </a:cubicBezTo>
                <a:lnTo>
                  <a:pt x="31324" y="313238"/>
                </a:lnTo>
                <a:cubicBezTo>
                  <a:pt x="14024" y="313238"/>
                  <a:pt x="0" y="299214"/>
                  <a:pt x="0" y="281914"/>
                </a:cubicBezTo>
                <a:lnTo>
                  <a:pt x="0" y="3132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704" tIns="58704" rIns="58704" bIns="58704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140578" y="5787282"/>
            <a:ext cx="576000" cy="306014"/>
          </a:xfrm>
          <a:custGeom>
            <a:avLst/>
            <a:gdLst>
              <a:gd name="connsiteX0" fmla="*/ 0 w 667361"/>
              <a:gd name="connsiteY0" fmla="*/ 30552 h 305516"/>
              <a:gd name="connsiteX1" fmla="*/ 30552 w 667361"/>
              <a:gd name="connsiteY1" fmla="*/ 0 h 305516"/>
              <a:gd name="connsiteX2" fmla="*/ 636809 w 667361"/>
              <a:gd name="connsiteY2" fmla="*/ 0 h 305516"/>
              <a:gd name="connsiteX3" fmla="*/ 667361 w 667361"/>
              <a:gd name="connsiteY3" fmla="*/ 30552 h 305516"/>
              <a:gd name="connsiteX4" fmla="*/ 667361 w 667361"/>
              <a:gd name="connsiteY4" fmla="*/ 274964 h 305516"/>
              <a:gd name="connsiteX5" fmla="*/ 636809 w 667361"/>
              <a:gd name="connsiteY5" fmla="*/ 305516 h 305516"/>
              <a:gd name="connsiteX6" fmla="*/ 30552 w 667361"/>
              <a:gd name="connsiteY6" fmla="*/ 305516 h 305516"/>
              <a:gd name="connsiteX7" fmla="*/ 0 w 667361"/>
              <a:gd name="connsiteY7" fmla="*/ 274964 h 305516"/>
              <a:gd name="connsiteX8" fmla="*/ 0 w 667361"/>
              <a:gd name="connsiteY8" fmla="*/ 30552 h 30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7361" h="305516">
                <a:moveTo>
                  <a:pt x="0" y="30552"/>
                </a:moveTo>
                <a:cubicBezTo>
                  <a:pt x="0" y="13679"/>
                  <a:pt x="13679" y="0"/>
                  <a:pt x="30552" y="0"/>
                </a:cubicBezTo>
                <a:lnTo>
                  <a:pt x="636809" y="0"/>
                </a:lnTo>
                <a:cubicBezTo>
                  <a:pt x="653682" y="0"/>
                  <a:pt x="667361" y="13679"/>
                  <a:pt x="667361" y="30552"/>
                </a:cubicBezTo>
                <a:lnTo>
                  <a:pt x="667361" y="274964"/>
                </a:lnTo>
                <a:cubicBezTo>
                  <a:pt x="667361" y="291837"/>
                  <a:pt x="653682" y="305516"/>
                  <a:pt x="636809" y="305516"/>
                </a:cubicBezTo>
                <a:lnTo>
                  <a:pt x="30552" y="305516"/>
                </a:lnTo>
                <a:cubicBezTo>
                  <a:pt x="13679" y="305516"/>
                  <a:pt x="0" y="291837"/>
                  <a:pt x="0" y="274964"/>
                </a:cubicBezTo>
                <a:lnTo>
                  <a:pt x="0" y="3055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78" tIns="58478" rIns="58478" bIns="5847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297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140578" y="6169705"/>
            <a:ext cx="576000" cy="247600"/>
          </a:xfrm>
          <a:custGeom>
            <a:avLst/>
            <a:gdLst>
              <a:gd name="connsiteX0" fmla="*/ 0 w 732444"/>
              <a:gd name="connsiteY0" fmla="*/ 34962 h 349617"/>
              <a:gd name="connsiteX1" fmla="*/ 34962 w 732444"/>
              <a:gd name="connsiteY1" fmla="*/ 0 h 349617"/>
              <a:gd name="connsiteX2" fmla="*/ 697482 w 732444"/>
              <a:gd name="connsiteY2" fmla="*/ 0 h 349617"/>
              <a:gd name="connsiteX3" fmla="*/ 732444 w 732444"/>
              <a:gd name="connsiteY3" fmla="*/ 34962 h 349617"/>
              <a:gd name="connsiteX4" fmla="*/ 732444 w 732444"/>
              <a:gd name="connsiteY4" fmla="*/ 314655 h 349617"/>
              <a:gd name="connsiteX5" fmla="*/ 697482 w 732444"/>
              <a:gd name="connsiteY5" fmla="*/ 349617 h 349617"/>
              <a:gd name="connsiteX6" fmla="*/ 34962 w 732444"/>
              <a:gd name="connsiteY6" fmla="*/ 349617 h 349617"/>
              <a:gd name="connsiteX7" fmla="*/ 0 w 732444"/>
              <a:gd name="connsiteY7" fmla="*/ 314655 h 349617"/>
              <a:gd name="connsiteX8" fmla="*/ 0 w 732444"/>
              <a:gd name="connsiteY8" fmla="*/ 34962 h 34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44" h="349617">
                <a:moveTo>
                  <a:pt x="0" y="34962"/>
                </a:moveTo>
                <a:cubicBezTo>
                  <a:pt x="0" y="15653"/>
                  <a:pt x="15653" y="0"/>
                  <a:pt x="34962" y="0"/>
                </a:cubicBezTo>
                <a:lnTo>
                  <a:pt x="697482" y="0"/>
                </a:lnTo>
                <a:cubicBezTo>
                  <a:pt x="716791" y="0"/>
                  <a:pt x="732444" y="15653"/>
                  <a:pt x="732444" y="34962"/>
                </a:cubicBezTo>
                <a:lnTo>
                  <a:pt x="732444" y="314655"/>
                </a:lnTo>
                <a:cubicBezTo>
                  <a:pt x="732444" y="333964"/>
                  <a:pt x="716791" y="349617"/>
                  <a:pt x="697482" y="349617"/>
                </a:cubicBezTo>
                <a:lnTo>
                  <a:pt x="34962" y="349617"/>
                </a:lnTo>
                <a:cubicBezTo>
                  <a:pt x="15653" y="349617"/>
                  <a:pt x="0" y="333964"/>
                  <a:pt x="0" y="314655"/>
                </a:cubicBezTo>
                <a:lnTo>
                  <a:pt x="0" y="3496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770" tIns="59770" rIns="59770" bIns="59770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484934" y="2924946"/>
            <a:ext cx="540000" cy="282826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8484934" y="3649172"/>
            <a:ext cx="540000" cy="296025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8489767" y="4077113"/>
            <a:ext cx="540000" cy="311980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8484934" y="4510003"/>
            <a:ext cx="540000" cy="32400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66,7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84934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1588" y="5301209"/>
            <a:ext cx="540000" cy="360038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8484934" y="5787281"/>
            <a:ext cx="540000" cy="306013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484934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44408" y="6525344"/>
            <a:ext cx="725989" cy="20778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олилиния 40"/>
          <p:cNvSpPr/>
          <p:nvPr/>
        </p:nvSpPr>
        <p:spPr>
          <a:xfrm>
            <a:off x="7852137" y="2924945"/>
            <a:ext cx="540000" cy="282829"/>
          </a:xfrm>
          <a:custGeom>
            <a:avLst/>
            <a:gdLst>
              <a:gd name="connsiteX0" fmla="*/ 0 w 646866"/>
              <a:gd name="connsiteY0" fmla="*/ 37841 h 378414"/>
              <a:gd name="connsiteX1" fmla="*/ 37841 w 646866"/>
              <a:gd name="connsiteY1" fmla="*/ 0 h 378414"/>
              <a:gd name="connsiteX2" fmla="*/ 609025 w 646866"/>
              <a:gd name="connsiteY2" fmla="*/ 0 h 378414"/>
              <a:gd name="connsiteX3" fmla="*/ 646866 w 646866"/>
              <a:gd name="connsiteY3" fmla="*/ 37841 h 378414"/>
              <a:gd name="connsiteX4" fmla="*/ 646866 w 646866"/>
              <a:gd name="connsiteY4" fmla="*/ 340573 h 378414"/>
              <a:gd name="connsiteX5" fmla="*/ 609025 w 646866"/>
              <a:gd name="connsiteY5" fmla="*/ 378414 h 378414"/>
              <a:gd name="connsiteX6" fmla="*/ 37841 w 646866"/>
              <a:gd name="connsiteY6" fmla="*/ 378414 h 378414"/>
              <a:gd name="connsiteX7" fmla="*/ 0 w 646866"/>
              <a:gd name="connsiteY7" fmla="*/ 340573 h 378414"/>
              <a:gd name="connsiteX8" fmla="*/ 0 w 646866"/>
              <a:gd name="connsiteY8" fmla="*/ 37841 h 378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46866" h="378414">
                <a:moveTo>
                  <a:pt x="0" y="37841"/>
                </a:moveTo>
                <a:cubicBezTo>
                  <a:pt x="0" y="16942"/>
                  <a:pt x="16942" y="0"/>
                  <a:pt x="37841" y="0"/>
                </a:cubicBezTo>
                <a:lnTo>
                  <a:pt x="609025" y="0"/>
                </a:lnTo>
                <a:cubicBezTo>
                  <a:pt x="629924" y="0"/>
                  <a:pt x="646866" y="16942"/>
                  <a:pt x="646866" y="37841"/>
                </a:cubicBezTo>
                <a:lnTo>
                  <a:pt x="646866" y="340573"/>
                </a:lnTo>
                <a:cubicBezTo>
                  <a:pt x="646866" y="361472"/>
                  <a:pt x="629924" y="378414"/>
                  <a:pt x="609025" y="378414"/>
                </a:cubicBezTo>
                <a:lnTo>
                  <a:pt x="37841" y="378414"/>
                </a:lnTo>
                <a:cubicBezTo>
                  <a:pt x="16942" y="378414"/>
                  <a:pt x="0" y="361472"/>
                  <a:pt x="0" y="340573"/>
                </a:cubicBezTo>
                <a:lnTo>
                  <a:pt x="0" y="378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803" tIns="56803" rIns="56803" bIns="56803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7852137" y="3649171"/>
            <a:ext cx="540000" cy="325431"/>
          </a:xfrm>
          <a:custGeom>
            <a:avLst/>
            <a:gdLst>
              <a:gd name="connsiteX0" fmla="*/ 0 w 632541"/>
              <a:gd name="connsiteY0" fmla="*/ 30323 h 303230"/>
              <a:gd name="connsiteX1" fmla="*/ 30323 w 632541"/>
              <a:gd name="connsiteY1" fmla="*/ 0 h 303230"/>
              <a:gd name="connsiteX2" fmla="*/ 602218 w 632541"/>
              <a:gd name="connsiteY2" fmla="*/ 0 h 303230"/>
              <a:gd name="connsiteX3" fmla="*/ 632541 w 632541"/>
              <a:gd name="connsiteY3" fmla="*/ 30323 h 303230"/>
              <a:gd name="connsiteX4" fmla="*/ 632541 w 632541"/>
              <a:gd name="connsiteY4" fmla="*/ 272907 h 303230"/>
              <a:gd name="connsiteX5" fmla="*/ 602218 w 632541"/>
              <a:gd name="connsiteY5" fmla="*/ 303230 h 303230"/>
              <a:gd name="connsiteX6" fmla="*/ 30323 w 632541"/>
              <a:gd name="connsiteY6" fmla="*/ 303230 h 303230"/>
              <a:gd name="connsiteX7" fmla="*/ 0 w 632541"/>
              <a:gd name="connsiteY7" fmla="*/ 272907 h 303230"/>
              <a:gd name="connsiteX8" fmla="*/ 0 w 632541"/>
              <a:gd name="connsiteY8" fmla="*/ 30323 h 303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1" h="303230">
                <a:moveTo>
                  <a:pt x="0" y="30323"/>
                </a:moveTo>
                <a:cubicBezTo>
                  <a:pt x="0" y="13576"/>
                  <a:pt x="13576" y="0"/>
                  <a:pt x="30323" y="0"/>
                </a:cubicBezTo>
                <a:lnTo>
                  <a:pt x="602218" y="0"/>
                </a:lnTo>
                <a:cubicBezTo>
                  <a:pt x="618965" y="0"/>
                  <a:pt x="632541" y="13576"/>
                  <a:pt x="632541" y="30323"/>
                </a:cubicBezTo>
                <a:lnTo>
                  <a:pt x="632541" y="272907"/>
                </a:lnTo>
                <a:cubicBezTo>
                  <a:pt x="632541" y="289654"/>
                  <a:pt x="618965" y="303230"/>
                  <a:pt x="602218" y="303230"/>
                </a:cubicBezTo>
                <a:lnTo>
                  <a:pt x="30323" y="303230"/>
                </a:lnTo>
                <a:cubicBezTo>
                  <a:pt x="13576" y="303230"/>
                  <a:pt x="0" y="289654"/>
                  <a:pt x="0" y="272907"/>
                </a:cubicBezTo>
                <a:lnTo>
                  <a:pt x="0" y="30323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411" tIns="58411" rIns="58411" bIns="58411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7856970" y="4077113"/>
            <a:ext cx="540000" cy="311982"/>
          </a:xfrm>
          <a:custGeom>
            <a:avLst/>
            <a:gdLst>
              <a:gd name="connsiteX0" fmla="*/ 0 w 632544"/>
              <a:gd name="connsiteY0" fmla="*/ 34341 h 343414"/>
              <a:gd name="connsiteX1" fmla="*/ 34341 w 632544"/>
              <a:gd name="connsiteY1" fmla="*/ 0 h 343414"/>
              <a:gd name="connsiteX2" fmla="*/ 598203 w 632544"/>
              <a:gd name="connsiteY2" fmla="*/ 0 h 343414"/>
              <a:gd name="connsiteX3" fmla="*/ 632544 w 632544"/>
              <a:gd name="connsiteY3" fmla="*/ 34341 h 343414"/>
              <a:gd name="connsiteX4" fmla="*/ 632544 w 632544"/>
              <a:gd name="connsiteY4" fmla="*/ 309073 h 343414"/>
              <a:gd name="connsiteX5" fmla="*/ 598203 w 632544"/>
              <a:gd name="connsiteY5" fmla="*/ 343414 h 343414"/>
              <a:gd name="connsiteX6" fmla="*/ 34341 w 632544"/>
              <a:gd name="connsiteY6" fmla="*/ 343414 h 343414"/>
              <a:gd name="connsiteX7" fmla="*/ 0 w 632544"/>
              <a:gd name="connsiteY7" fmla="*/ 309073 h 343414"/>
              <a:gd name="connsiteX8" fmla="*/ 0 w 632544"/>
              <a:gd name="connsiteY8" fmla="*/ 34341 h 343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44" h="343414">
                <a:moveTo>
                  <a:pt x="0" y="34341"/>
                </a:moveTo>
                <a:cubicBezTo>
                  <a:pt x="0" y="15375"/>
                  <a:pt x="15375" y="0"/>
                  <a:pt x="34341" y="0"/>
                </a:cubicBezTo>
                <a:lnTo>
                  <a:pt x="598203" y="0"/>
                </a:lnTo>
                <a:cubicBezTo>
                  <a:pt x="617169" y="0"/>
                  <a:pt x="632544" y="15375"/>
                  <a:pt x="632544" y="34341"/>
                </a:cubicBezTo>
                <a:lnTo>
                  <a:pt x="632544" y="309073"/>
                </a:lnTo>
                <a:cubicBezTo>
                  <a:pt x="632544" y="328039"/>
                  <a:pt x="617169" y="343414"/>
                  <a:pt x="598203" y="343414"/>
                </a:cubicBezTo>
                <a:lnTo>
                  <a:pt x="34341" y="343414"/>
                </a:lnTo>
                <a:cubicBezTo>
                  <a:pt x="15375" y="343414"/>
                  <a:pt x="0" y="328039"/>
                  <a:pt x="0" y="309073"/>
                </a:cubicBezTo>
                <a:lnTo>
                  <a:pt x="0" y="343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588" tIns="59588" rIns="59588" bIns="59588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852137" y="4506373"/>
            <a:ext cx="540000" cy="327630"/>
          </a:xfrm>
          <a:custGeom>
            <a:avLst/>
            <a:gdLst>
              <a:gd name="connsiteX0" fmla="*/ 0 w 632560"/>
              <a:gd name="connsiteY0" fmla="*/ 33178 h 331775"/>
              <a:gd name="connsiteX1" fmla="*/ 33178 w 632560"/>
              <a:gd name="connsiteY1" fmla="*/ 0 h 331775"/>
              <a:gd name="connsiteX2" fmla="*/ 599383 w 632560"/>
              <a:gd name="connsiteY2" fmla="*/ 0 h 331775"/>
              <a:gd name="connsiteX3" fmla="*/ 632561 w 632560"/>
              <a:gd name="connsiteY3" fmla="*/ 33178 h 331775"/>
              <a:gd name="connsiteX4" fmla="*/ 632560 w 632560"/>
              <a:gd name="connsiteY4" fmla="*/ 298598 h 331775"/>
              <a:gd name="connsiteX5" fmla="*/ 599382 w 632560"/>
              <a:gd name="connsiteY5" fmla="*/ 331776 h 331775"/>
              <a:gd name="connsiteX6" fmla="*/ 33178 w 632560"/>
              <a:gd name="connsiteY6" fmla="*/ 331775 h 331775"/>
              <a:gd name="connsiteX7" fmla="*/ 0 w 632560"/>
              <a:gd name="connsiteY7" fmla="*/ 298597 h 331775"/>
              <a:gd name="connsiteX8" fmla="*/ 0 w 632560"/>
              <a:gd name="connsiteY8" fmla="*/ 33178 h 33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60" h="331775">
                <a:moveTo>
                  <a:pt x="0" y="33178"/>
                </a:moveTo>
                <a:cubicBezTo>
                  <a:pt x="0" y="14854"/>
                  <a:pt x="14854" y="0"/>
                  <a:pt x="33178" y="0"/>
                </a:cubicBezTo>
                <a:lnTo>
                  <a:pt x="599383" y="0"/>
                </a:lnTo>
                <a:cubicBezTo>
                  <a:pt x="617707" y="0"/>
                  <a:pt x="632561" y="14854"/>
                  <a:pt x="632561" y="33178"/>
                </a:cubicBezTo>
                <a:cubicBezTo>
                  <a:pt x="632561" y="121651"/>
                  <a:pt x="632560" y="210125"/>
                  <a:pt x="632560" y="298598"/>
                </a:cubicBezTo>
                <a:cubicBezTo>
                  <a:pt x="632560" y="316922"/>
                  <a:pt x="617706" y="331776"/>
                  <a:pt x="599382" y="331776"/>
                </a:cubicBezTo>
                <a:lnTo>
                  <a:pt x="33178" y="331775"/>
                </a:lnTo>
                <a:cubicBezTo>
                  <a:pt x="14854" y="331775"/>
                  <a:pt x="0" y="316921"/>
                  <a:pt x="0" y="298597"/>
                </a:cubicBezTo>
                <a:lnTo>
                  <a:pt x="0" y="3317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47" tIns="59247" rIns="59247" bIns="59247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54,6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7852137" y="4941200"/>
            <a:ext cx="540000" cy="242980"/>
          </a:xfrm>
          <a:custGeom>
            <a:avLst/>
            <a:gdLst>
              <a:gd name="connsiteX0" fmla="*/ 0 w 632552"/>
              <a:gd name="connsiteY0" fmla="*/ 33305 h 333050"/>
              <a:gd name="connsiteX1" fmla="*/ 33305 w 632552"/>
              <a:gd name="connsiteY1" fmla="*/ 0 h 333050"/>
              <a:gd name="connsiteX2" fmla="*/ 599247 w 632552"/>
              <a:gd name="connsiteY2" fmla="*/ 0 h 333050"/>
              <a:gd name="connsiteX3" fmla="*/ 632552 w 632552"/>
              <a:gd name="connsiteY3" fmla="*/ 33305 h 333050"/>
              <a:gd name="connsiteX4" fmla="*/ 632552 w 632552"/>
              <a:gd name="connsiteY4" fmla="*/ 299745 h 333050"/>
              <a:gd name="connsiteX5" fmla="*/ 599247 w 632552"/>
              <a:gd name="connsiteY5" fmla="*/ 333050 h 333050"/>
              <a:gd name="connsiteX6" fmla="*/ 33305 w 632552"/>
              <a:gd name="connsiteY6" fmla="*/ 333050 h 333050"/>
              <a:gd name="connsiteX7" fmla="*/ 0 w 632552"/>
              <a:gd name="connsiteY7" fmla="*/ 299745 h 333050"/>
              <a:gd name="connsiteX8" fmla="*/ 0 w 632552"/>
              <a:gd name="connsiteY8" fmla="*/ 33305 h 33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552" h="333050">
                <a:moveTo>
                  <a:pt x="0" y="33305"/>
                </a:moveTo>
                <a:cubicBezTo>
                  <a:pt x="0" y="14911"/>
                  <a:pt x="14911" y="0"/>
                  <a:pt x="33305" y="0"/>
                </a:cubicBezTo>
                <a:lnTo>
                  <a:pt x="599247" y="0"/>
                </a:lnTo>
                <a:cubicBezTo>
                  <a:pt x="617641" y="0"/>
                  <a:pt x="632552" y="14911"/>
                  <a:pt x="632552" y="33305"/>
                </a:cubicBezTo>
                <a:lnTo>
                  <a:pt x="632552" y="299745"/>
                </a:lnTo>
                <a:cubicBezTo>
                  <a:pt x="632552" y="318139"/>
                  <a:pt x="617641" y="333050"/>
                  <a:pt x="599247" y="333050"/>
                </a:cubicBezTo>
                <a:lnTo>
                  <a:pt x="33305" y="333050"/>
                </a:lnTo>
                <a:cubicBezTo>
                  <a:pt x="14911" y="333050"/>
                  <a:pt x="0" y="318139"/>
                  <a:pt x="0" y="299745"/>
                </a:cubicBezTo>
                <a:lnTo>
                  <a:pt x="0" y="3330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85" tIns="59285" rIns="59285" bIns="59285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120,1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852137" y="5301208"/>
            <a:ext cx="540000" cy="360039"/>
          </a:xfrm>
          <a:custGeom>
            <a:avLst/>
            <a:gdLst>
              <a:gd name="connsiteX0" fmla="*/ 0 w 632255"/>
              <a:gd name="connsiteY0" fmla="*/ 33226 h 332263"/>
              <a:gd name="connsiteX1" fmla="*/ 33226 w 632255"/>
              <a:gd name="connsiteY1" fmla="*/ 0 h 332263"/>
              <a:gd name="connsiteX2" fmla="*/ 599029 w 632255"/>
              <a:gd name="connsiteY2" fmla="*/ 0 h 332263"/>
              <a:gd name="connsiteX3" fmla="*/ 632255 w 632255"/>
              <a:gd name="connsiteY3" fmla="*/ 33226 h 332263"/>
              <a:gd name="connsiteX4" fmla="*/ 632255 w 632255"/>
              <a:gd name="connsiteY4" fmla="*/ 299037 h 332263"/>
              <a:gd name="connsiteX5" fmla="*/ 599029 w 632255"/>
              <a:gd name="connsiteY5" fmla="*/ 332263 h 332263"/>
              <a:gd name="connsiteX6" fmla="*/ 33226 w 632255"/>
              <a:gd name="connsiteY6" fmla="*/ 332263 h 332263"/>
              <a:gd name="connsiteX7" fmla="*/ 0 w 632255"/>
              <a:gd name="connsiteY7" fmla="*/ 299037 h 332263"/>
              <a:gd name="connsiteX8" fmla="*/ 0 w 632255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2255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99029" y="0"/>
                </a:lnTo>
                <a:cubicBezTo>
                  <a:pt x="617379" y="0"/>
                  <a:pt x="632255" y="14876"/>
                  <a:pt x="632255" y="33226"/>
                </a:cubicBezTo>
                <a:lnTo>
                  <a:pt x="632255" y="299037"/>
                </a:lnTo>
                <a:cubicBezTo>
                  <a:pt x="632255" y="317387"/>
                  <a:pt x="617379" y="332263"/>
                  <a:pt x="599029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852137" y="5787281"/>
            <a:ext cx="540000" cy="306015"/>
          </a:xfrm>
          <a:custGeom>
            <a:avLst/>
            <a:gdLst>
              <a:gd name="connsiteX0" fmla="*/ 0 w 610891"/>
              <a:gd name="connsiteY0" fmla="*/ 33226 h 332263"/>
              <a:gd name="connsiteX1" fmla="*/ 33226 w 610891"/>
              <a:gd name="connsiteY1" fmla="*/ 0 h 332263"/>
              <a:gd name="connsiteX2" fmla="*/ 577665 w 610891"/>
              <a:gd name="connsiteY2" fmla="*/ 0 h 332263"/>
              <a:gd name="connsiteX3" fmla="*/ 610891 w 610891"/>
              <a:gd name="connsiteY3" fmla="*/ 33226 h 332263"/>
              <a:gd name="connsiteX4" fmla="*/ 610891 w 610891"/>
              <a:gd name="connsiteY4" fmla="*/ 299037 h 332263"/>
              <a:gd name="connsiteX5" fmla="*/ 577665 w 610891"/>
              <a:gd name="connsiteY5" fmla="*/ 332263 h 332263"/>
              <a:gd name="connsiteX6" fmla="*/ 33226 w 610891"/>
              <a:gd name="connsiteY6" fmla="*/ 332263 h 332263"/>
              <a:gd name="connsiteX7" fmla="*/ 0 w 610891"/>
              <a:gd name="connsiteY7" fmla="*/ 299037 h 332263"/>
              <a:gd name="connsiteX8" fmla="*/ 0 w 61089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089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7665" y="0"/>
                </a:lnTo>
                <a:cubicBezTo>
                  <a:pt x="596015" y="0"/>
                  <a:pt x="610891" y="14876"/>
                  <a:pt x="610891" y="33226"/>
                </a:cubicBezTo>
                <a:lnTo>
                  <a:pt x="610891" y="299037"/>
                </a:lnTo>
                <a:cubicBezTo>
                  <a:pt x="610891" y="317387"/>
                  <a:pt x="596015" y="332263"/>
                  <a:pt x="57766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360,4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852137" y="6169704"/>
            <a:ext cx="540000" cy="247601"/>
          </a:xfrm>
          <a:custGeom>
            <a:avLst/>
            <a:gdLst>
              <a:gd name="connsiteX0" fmla="*/ 0 w 608701"/>
              <a:gd name="connsiteY0" fmla="*/ 33226 h 332263"/>
              <a:gd name="connsiteX1" fmla="*/ 33226 w 608701"/>
              <a:gd name="connsiteY1" fmla="*/ 0 h 332263"/>
              <a:gd name="connsiteX2" fmla="*/ 575475 w 608701"/>
              <a:gd name="connsiteY2" fmla="*/ 0 h 332263"/>
              <a:gd name="connsiteX3" fmla="*/ 608701 w 608701"/>
              <a:gd name="connsiteY3" fmla="*/ 33226 h 332263"/>
              <a:gd name="connsiteX4" fmla="*/ 608701 w 608701"/>
              <a:gd name="connsiteY4" fmla="*/ 299037 h 332263"/>
              <a:gd name="connsiteX5" fmla="*/ 575475 w 608701"/>
              <a:gd name="connsiteY5" fmla="*/ 332263 h 332263"/>
              <a:gd name="connsiteX6" fmla="*/ 33226 w 608701"/>
              <a:gd name="connsiteY6" fmla="*/ 332263 h 332263"/>
              <a:gd name="connsiteX7" fmla="*/ 0 w 608701"/>
              <a:gd name="connsiteY7" fmla="*/ 299037 h 332263"/>
              <a:gd name="connsiteX8" fmla="*/ 0 w 608701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01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575475" y="0"/>
                </a:lnTo>
                <a:cubicBezTo>
                  <a:pt x="593825" y="0"/>
                  <a:pt x="608701" y="14876"/>
                  <a:pt x="608701" y="33226"/>
                </a:cubicBezTo>
                <a:lnTo>
                  <a:pt x="608701" y="299037"/>
                </a:lnTo>
                <a:cubicBezTo>
                  <a:pt x="608701" y="317387"/>
                  <a:pt x="593825" y="332263"/>
                  <a:pt x="575475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262" tIns="59262" rIns="59262" bIns="5926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4572001" y="6165304"/>
            <a:ext cx="2446394" cy="252000"/>
          </a:xfrm>
          <a:custGeom>
            <a:avLst/>
            <a:gdLst>
              <a:gd name="connsiteX0" fmla="*/ 0 w 2570092"/>
              <a:gd name="connsiteY0" fmla="*/ 33226 h 332263"/>
              <a:gd name="connsiteX1" fmla="*/ 33226 w 2570092"/>
              <a:gd name="connsiteY1" fmla="*/ 0 h 332263"/>
              <a:gd name="connsiteX2" fmla="*/ 2536866 w 2570092"/>
              <a:gd name="connsiteY2" fmla="*/ 0 h 332263"/>
              <a:gd name="connsiteX3" fmla="*/ 2570092 w 2570092"/>
              <a:gd name="connsiteY3" fmla="*/ 33226 h 332263"/>
              <a:gd name="connsiteX4" fmla="*/ 2570092 w 2570092"/>
              <a:gd name="connsiteY4" fmla="*/ 299037 h 332263"/>
              <a:gd name="connsiteX5" fmla="*/ 2536866 w 2570092"/>
              <a:gd name="connsiteY5" fmla="*/ 332263 h 332263"/>
              <a:gd name="connsiteX6" fmla="*/ 33226 w 2570092"/>
              <a:gd name="connsiteY6" fmla="*/ 332263 h 332263"/>
              <a:gd name="connsiteX7" fmla="*/ 0 w 2570092"/>
              <a:gd name="connsiteY7" fmla="*/ 299037 h 332263"/>
              <a:gd name="connsiteX8" fmla="*/ 0 w 2570092"/>
              <a:gd name="connsiteY8" fmla="*/ 33226 h 33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570092" h="332263">
                <a:moveTo>
                  <a:pt x="0" y="33226"/>
                </a:moveTo>
                <a:cubicBezTo>
                  <a:pt x="0" y="14876"/>
                  <a:pt x="14876" y="0"/>
                  <a:pt x="33226" y="0"/>
                </a:cubicBezTo>
                <a:lnTo>
                  <a:pt x="2536866" y="0"/>
                </a:lnTo>
                <a:cubicBezTo>
                  <a:pt x="2555216" y="0"/>
                  <a:pt x="2570092" y="14876"/>
                  <a:pt x="2570092" y="33226"/>
                </a:cubicBezTo>
                <a:lnTo>
                  <a:pt x="2570092" y="299037"/>
                </a:lnTo>
                <a:cubicBezTo>
                  <a:pt x="2570092" y="317387"/>
                  <a:pt x="2555216" y="332263"/>
                  <a:pt x="2536866" y="332263"/>
                </a:cubicBezTo>
                <a:lnTo>
                  <a:pt x="33226" y="332263"/>
                </a:lnTo>
                <a:cubicBezTo>
                  <a:pt x="14876" y="332263"/>
                  <a:pt x="0" y="317387"/>
                  <a:pt x="0" y="299037"/>
                </a:cubicBezTo>
                <a:lnTo>
                  <a:pt x="0" y="33226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7832" tIns="47832" rIns="47832" bIns="47832" numCol="1" spcCol="1270" anchor="ctr" anchorCtr="0">
            <a:noAutofit/>
          </a:bodyPr>
          <a:lstStyle/>
          <a:p>
            <a:pPr algn="ctr" defTabSz="4445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7140578" y="3284984"/>
            <a:ext cx="576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84934" y="3284984"/>
            <a:ext cx="540000" cy="300172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7852137" y="3284984"/>
            <a:ext cx="540000" cy="300173"/>
          </a:xfrm>
          <a:custGeom>
            <a:avLst/>
            <a:gdLst>
              <a:gd name="connsiteX0" fmla="*/ 0 w 695397"/>
              <a:gd name="connsiteY0" fmla="*/ 30017 h 300173"/>
              <a:gd name="connsiteX1" fmla="*/ 30017 w 695397"/>
              <a:gd name="connsiteY1" fmla="*/ 0 h 300173"/>
              <a:gd name="connsiteX2" fmla="*/ 665380 w 695397"/>
              <a:gd name="connsiteY2" fmla="*/ 0 h 300173"/>
              <a:gd name="connsiteX3" fmla="*/ 695397 w 695397"/>
              <a:gd name="connsiteY3" fmla="*/ 30017 h 300173"/>
              <a:gd name="connsiteX4" fmla="*/ 695397 w 695397"/>
              <a:gd name="connsiteY4" fmla="*/ 270156 h 300173"/>
              <a:gd name="connsiteX5" fmla="*/ 665380 w 695397"/>
              <a:gd name="connsiteY5" fmla="*/ 300173 h 300173"/>
              <a:gd name="connsiteX6" fmla="*/ 30017 w 695397"/>
              <a:gd name="connsiteY6" fmla="*/ 300173 h 300173"/>
              <a:gd name="connsiteX7" fmla="*/ 0 w 695397"/>
              <a:gd name="connsiteY7" fmla="*/ 270156 h 300173"/>
              <a:gd name="connsiteX8" fmla="*/ 0 w 695397"/>
              <a:gd name="connsiteY8" fmla="*/ 30017 h 300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5397" h="300173">
                <a:moveTo>
                  <a:pt x="0" y="30017"/>
                </a:moveTo>
                <a:cubicBezTo>
                  <a:pt x="0" y="13439"/>
                  <a:pt x="13439" y="0"/>
                  <a:pt x="30017" y="0"/>
                </a:cubicBezTo>
                <a:lnTo>
                  <a:pt x="665380" y="0"/>
                </a:lnTo>
                <a:cubicBezTo>
                  <a:pt x="681958" y="0"/>
                  <a:pt x="695397" y="13439"/>
                  <a:pt x="695397" y="30017"/>
                </a:cubicBezTo>
                <a:lnTo>
                  <a:pt x="695397" y="270156"/>
                </a:lnTo>
                <a:cubicBezTo>
                  <a:pt x="695397" y="286734"/>
                  <a:pt x="681958" y="300173"/>
                  <a:pt x="665380" y="300173"/>
                </a:cubicBezTo>
                <a:lnTo>
                  <a:pt x="30017" y="300173"/>
                </a:lnTo>
                <a:cubicBezTo>
                  <a:pt x="13439" y="300173"/>
                  <a:pt x="0" y="286734"/>
                  <a:pt x="0" y="270156"/>
                </a:cubicBezTo>
                <a:lnTo>
                  <a:pt x="0" y="3001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8322" tIns="58322" rIns="58322" bIns="58322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68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24127" y="890340"/>
            <a:ext cx="3903032" cy="549475"/>
          </a:xfrm>
          <a:custGeom>
            <a:avLst/>
            <a:gdLst>
              <a:gd name="connsiteX0" fmla="*/ 0 w 3903032"/>
              <a:gd name="connsiteY0" fmla="*/ 38477 h 384765"/>
              <a:gd name="connsiteX1" fmla="*/ 38477 w 3903032"/>
              <a:gd name="connsiteY1" fmla="*/ 0 h 384765"/>
              <a:gd name="connsiteX2" fmla="*/ 3864556 w 3903032"/>
              <a:gd name="connsiteY2" fmla="*/ 0 h 384765"/>
              <a:gd name="connsiteX3" fmla="*/ 3903033 w 3903032"/>
              <a:gd name="connsiteY3" fmla="*/ 38477 h 384765"/>
              <a:gd name="connsiteX4" fmla="*/ 3903032 w 3903032"/>
              <a:gd name="connsiteY4" fmla="*/ 346289 h 384765"/>
              <a:gd name="connsiteX5" fmla="*/ 3864555 w 3903032"/>
              <a:gd name="connsiteY5" fmla="*/ 384766 h 384765"/>
              <a:gd name="connsiteX6" fmla="*/ 38477 w 3903032"/>
              <a:gd name="connsiteY6" fmla="*/ 384765 h 384765"/>
              <a:gd name="connsiteX7" fmla="*/ 0 w 3903032"/>
              <a:gd name="connsiteY7" fmla="*/ 346288 h 384765"/>
              <a:gd name="connsiteX8" fmla="*/ 0 w 390303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3864556" y="0"/>
                </a:lnTo>
                <a:cubicBezTo>
                  <a:pt x="3885806" y="0"/>
                  <a:pt x="3903033" y="17227"/>
                  <a:pt x="3903033" y="38477"/>
                </a:cubicBezTo>
                <a:cubicBezTo>
                  <a:pt x="3903033" y="141081"/>
                  <a:pt x="3903032" y="243685"/>
                  <a:pt x="3903032" y="346289"/>
                </a:cubicBezTo>
                <a:cubicBezTo>
                  <a:pt x="3903032" y="367539"/>
                  <a:pt x="3885805" y="384766"/>
                  <a:pt x="386455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2412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9" name="Полилиния 8"/>
          <p:cNvSpPr/>
          <p:nvPr/>
        </p:nvSpPr>
        <p:spPr>
          <a:xfrm>
            <a:off x="512412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24127" y="264184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24127" y="307881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24127" y="351579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124127" y="395276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124127" y="438974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5138857" y="4826720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124127" y="526369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138857" y="5700670"/>
            <a:ext cx="716721" cy="518666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591702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1702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591702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1702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591702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91702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1702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1702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91702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91702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0991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0991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0868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09917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6709917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09917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09917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6709917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709917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709917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02812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02812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02812" y="2639981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7502812" y="3075098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02812" y="3510215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02812" y="3945332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02812" y="438044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" name="Полилиния 1023"/>
          <p:cNvSpPr/>
          <p:nvPr/>
        </p:nvSpPr>
        <p:spPr>
          <a:xfrm>
            <a:off x="7502812" y="4815566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Полилиния 1024"/>
          <p:cNvSpPr/>
          <p:nvPr/>
        </p:nvSpPr>
        <p:spPr>
          <a:xfrm>
            <a:off x="7502812" y="5250683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94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Полилиния 1025"/>
          <p:cNvSpPr/>
          <p:nvPr/>
        </p:nvSpPr>
        <p:spPr>
          <a:xfrm>
            <a:off x="7502812" y="5685798"/>
            <a:ext cx="731452" cy="533538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8" name="Полилиния 1027"/>
          <p:cNvSpPr/>
          <p:nvPr/>
        </p:nvSpPr>
        <p:spPr>
          <a:xfrm>
            <a:off x="8295707" y="1555427"/>
            <a:ext cx="731452" cy="421601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609" tIns="64609" rIns="64609" bIns="6460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1" name="Полилиния 1030"/>
          <p:cNvSpPr/>
          <p:nvPr/>
        </p:nvSpPr>
        <p:spPr>
          <a:xfrm>
            <a:off x="8295707" y="22048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2" name="Полилиния 1031"/>
          <p:cNvSpPr/>
          <p:nvPr/>
        </p:nvSpPr>
        <p:spPr>
          <a:xfrm>
            <a:off x="8295707" y="26398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3" name="Полилиния 1032"/>
          <p:cNvSpPr/>
          <p:nvPr/>
        </p:nvSpPr>
        <p:spPr>
          <a:xfrm>
            <a:off x="8295707" y="30749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4" name="Полилиния 1033"/>
          <p:cNvSpPr/>
          <p:nvPr/>
        </p:nvSpPr>
        <p:spPr>
          <a:xfrm>
            <a:off x="8295707" y="35099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5" name="Полилиния 1034"/>
          <p:cNvSpPr/>
          <p:nvPr/>
        </p:nvSpPr>
        <p:spPr>
          <a:xfrm>
            <a:off x="8295707" y="394496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6" name="Полилиния 1035"/>
          <p:cNvSpPr/>
          <p:nvPr/>
        </p:nvSpPr>
        <p:spPr>
          <a:xfrm>
            <a:off x="8295707" y="437998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Полилиния 1036"/>
          <p:cNvSpPr/>
          <p:nvPr/>
        </p:nvSpPr>
        <p:spPr>
          <a:xfrm>
            <a:off x="8295707" y="4815014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8" name="Полилиния 1037"/>
          <p:cNvSpPr/>
          <p:nvPr/>
        </p:nvSpPr>
        <p:spPr>
          <a:xfrm>
            <a:off x="8295707" y="5250039"/>
            <a:ext cx="731452" cy="36000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9" name="Полилиния 1038"/>
          <p:cNvSpPr/>
          <p:nvPr/>
        </p:nvSpPr>
        <p:spPr>
          <a:xfrm>
            <a:off x="8295707" y="5685066"/>
            <a:ext cx="731452" cy="534270"/>
          </a:xfrm>
          <a:custGeom>
            <a:avLst/>
            <a:gdLst>
              <a:gd name="connsiteX0" fmla="*/ 0 w 731452"/>
              <a:gd name="connsiteY0" fmla="*/ 38477 h 384765"/>
              <a:gd name="connsiteX1" fmla="*/ 38477 w 731452"/>
              <a:gd name="connsiteY1" fmla="*/ 0 h 384765"/>
              <a:gd name="connsiteX2" fmla="*/ 692976 w 731452"/>
              <a:gd name="connsiteY2" fmla="*/ 0 h 384765"/>
              <a:gd name="connsiteX3" fmla="*/ 731453 w 731452"/>
              <a:gd name="connsiteY3" fmla="*/ 38477 h 384765"/>
              <a:gd name="connsiteX4" fmla="*/ 731452 w 731452"/>
              <a:gd name="connsiteY4" fmla="*/ 346289 h 384765"/>
              <a:gd name="connsiteX5" fmla="*/ 692975 w 731452"/>
              <a:gd name="connsiteY5" fmla="*/ 384766 h 384765"/>
              <a:gd name="connsiteX6" fmla="*/ 38477 w 731452"/>
              <a:gd name="connsiteY6" fmla="*/ 384765 h 384765"/>
              <a:gd name="connsiteX7" fmla="*/ 0 w 731452"/>
              <a:gd name="connsiteY7" fmla="*/ 346288 h 384765"/>
              <a:gd name="connsiteX8" fmla="*/ 0 w 731452"/>
              <a:gd name="connsiteY8" fmla="*/ 38477 h 384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384765">
                <a:moveTo>
                  <a:pt x="0" y="38477"/>
                </a:moveTo>
                <a:cubicBezTo>
                  <a:pt x="0" y="17227"/>
                  <a:pt x="17227" y="0"/>
                  <a:pt x="38477" y="0"/>
                </a:cubicBezTo>
                <a:lnTo>
                  <a:pt x="692976" y="0"/>
                </a:lnTo>
                <a:cubicBezTo>
                  <a:pt x="714226" y="0"/>
                  <a:pt x="731453" y="17227"/>
                  <a:pt x="731453" y="38477"/>
                </a:cubicBezTo>
                <a:cubicBezTo>
                  <a:pt x="731453" y="141081"/>
                  <a:pt x="731452" y="243685"/>
                  <a:pt x="731452" y="346289"/>
                </a:cubicBezTo>
                <a:cubicBezTo>
                  <a:pt x="731452" y="367539"/>
                  <a:pt x="714225" y="384766"/>
                  <a:pt x="692975" y="384766"/>
                </a:cubicBezTo>
                <a:lnTo>
                  <a:pt x="38477" y="384765"/>
                </a:lnTo>
                <a:cubicBezTo>
                  <a:pt x="17227" y="384765"/>
                  <a:pt x="0" y="367538"/>
                  <a:pt x="0" y="346288"/>
                </a:cubicBezTo>
                <a:lnTo>
                  <a:pt x="0" y="3847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179" tIns="53179" rIns="53179" bIns="53179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</a:t>
            </a:r>
            <a:r>
              <a:rPr lang="en-US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9461" y="3053466"/>
            <a:ext cx="4932000" cy="35545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мощности оборудования, обеспечивающего экологически безопасное обращение с отходами,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79461" y="4367361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Выбросы загрязняющих атмосферу веществ, отходящих от стационарных источников, по отношению к 2017 году,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92650" y="105137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93018" y="768333"/>
            <a:ext cx="2327076" cy="1070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79461" y="2204864"/>
            <a:ext cx="4932000" cy="365644"/>
          </a:xfrm>
          <a:prstGeom prst="roundRect">
            <a:avLst>
              <a:gd name="adj" fmla="val 23369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обезвреженных</a:t>
            </a:r>
            <a:r>
              <a:rPr lang="en-US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утилизированных отходов производства и потребления в общем объеме образовавшихся отходов I - IV классов опасности,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9461" y="2649987"/>
            <a:ext cx="4932000" cy="32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ликвидированных объектов накопленного вреда окружающей среде, %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79461" y="3927882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уловленных и обезвреженных загрязняющих атмосферу веществ в общем количестве отходящих от стационарных источников загрязняющих веществ, %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9461" y="4806840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населения, охваченного услугой по обращению с твердыми коммунальными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отходами 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9461" y="5246319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площади </a:t>
            </a:r>
            <a:r>
              <a:rPr lang="ru-RU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лесовосстановления</a:t>
            </a: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лесоразведения к площади вырубленных и погибших лесных </a:t>
            </a:r>
            <a:r>
              <a:rPr lang="ru-RU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насаждений, %</a:t>
            </a:r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9461" y="5685798"/>
            <a:ext cx="4932000" cy="5335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водохозяйственных участков, класс качества которых (по индексу загрязнения вод) повысился, в общем количестве водохозяйственных участков, расположенных на территории Чувашской Республики, %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63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потенциала природно-сырьевых ресурсов и обеспечение экологической безопасности»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79461" y="3488403"/>
            <a:ext cx="4932000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Годовой объем добычи общераспространенных полезных ископаемых, </a:t>
            </a:r>
            <a:r>
              <a:rPr lang="ru-RU" sz="10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куб. м</a:t>
            </a:r>
            <a:endParaRPr lang="ru-RU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0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4" y="742728"/>
            <a:ext cx="4320480" cy="2380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агропромышленного комплекса;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продовольственной безопасности Чувашской Республики по основным продуктам питания;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конкурентоспособности производимой сельскохозяйственной продукции, создание благоприятной среды для развития и эффективного взаимодействия субъектов предпринимательской деятельности, повышения инвестиционной привлекательности агропромышленного комплекса в рамках вступления России в ВТО;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устойчивости сельскохозяйственных товаропроизводителей;</a:t>
            </a:r>
          </a:p>
          <a:p>
            <a:pPr marL="285750" indent="-285750" algn="just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устойчивое развитие сельских территорий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6524" y="3194807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620688"/>
            <a:ext cx="3753955" cy="1340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олилиния 12"/>
          <p:cNvSpPr/>
          <p:nvPr/>
        </p:nvSpPr>
        <p:spPr>
          <a:xfrm>
            <a:off x="4495099" y="1988840"/>
            <a:ext cx="4487275" cy="288032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defTabSz="5778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подпрограмм,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14" name="Полилиния 13"/>
          <p:cNvSpPr/>
          <p:nvPr/>
        </p:nvSpPr>
        <p:spPr>
          <a:xfrm>
            <a:off x="4484105" y="2690814"/>
            <a:ext cx="2664000" cy="3231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и технологическая модернизация, инновационное развитие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84105" y="3911163"/>
            <a:ext cx="2664000" cy="282726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отраслей агропромышленного комплекса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84105" y="6311205"/>
            <a:ext cx="2664000" cy="2952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8460292" y="3089177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460292" y="3909559"/>
            <a:ext cx="540000" cy="281905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1091,7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460292" y="5338764"/>
            <a:ext cx="540000" cy="507147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4484105" y="3489446"/>
            <a:ext cx="2664000" cy="345984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мелиорации земель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сельскохозяйственного назначения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4484105" y="4269622"/>
            <a:ext cx="2664000" cy="468001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96" tIns="59696" rIns="59696" bIns="59696" numCol="1" spcCol="1270" anchor="ctr" anchorCtr="0">
            <a:noAutofit/>
          </a:bodyPr>
          <a:lstStyle/>
          <a:p>
            <a:pPr algn="ctr">
              <a:defRPr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деятельности в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агропромышленном комплексе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484105" y="4813356"/>
            <a:ext cx="2664000" cy="453702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общих условий функционирования отраслей агропромышленного комплекса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474480" y="3488376"/>
            <a:ext cx="511624" cy="34598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460292" y="4266663"/>
            <a:ext cx="540000" cy="468001"/>
          </a:xfrm>
          <a:custGeom>
            <a:avLst/>
            <a:gdLst>
              <a:gd name="connsiteX0" fmla="*/ 0 w 720355"/>
              <a:gd name="connsiteY0" fmla="*/ 47719 h 477185"/>
              <a:gd name="connsiteX1" fmla="*/ 47719 w 720355"/>
              <a:gd name="connsiteY1" fmla="*/ 0 h 477185"/>
              <a:gd name="connsiteX2" fmla="*/ 672637 w 720355"/>
              <a:gd name="connsiteY2" fmla="*/ 0 h 477185"/>
              <a:gd name="connsiteX3" fmla="*/ 720356 w 720355"/>
              <a:gd name="connsiteY3" fmla="*/ 47719 h 477185"/>
              <a:gd name="connsiteX4" fmla="*/ 720355 w 720355"/>
              <a:gd name="connsiteY4" fmla="*/ 429467 h 477185"/>
              <a:gd name="connsiteX5" fmla="*/ 672636 w 720355"/>
              <a:gd name="connsiteY5" fmla="*/ 477186 h 477185"/>
              <a:gd name="connsiteX6" fmla="*/ 47719 w 720355"/>
              <a:gd name="connsiteY6" fmla="*/ 477185 h 477185"/>
              <a:gd name="connsiteX7" fmla="*/ 0 w 720355"/>
              <a:gd name="connsiteY7" fmla="*/ 429466 h 477185"/>
              <a:gd name="connsiteX8" fmla="*/ 0 w 72035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7" y="0"/>
                </a:lnTo>
                <a:cubicBezTo>
                  <a:pt x="698991" y="0"/>
                  <a:pt x="720356" y="21365"/>
                  <a:pt x="720356" y="47719"/>
                </a:cubicBezTo>
                <a:cubicBezTo>
                  <a:pt x="720356" y="174968"/>
                  <a:pt x="720355" y="302218"/>
                  <a:pt x="720355" y="429467"/>
                </a:cubicBezTo>
                <a:cubicBezTo>
                  <a:pt x="720355" y="455821"/>
                  <a:pt x="698990" y="477186"/>
                  <a:pt x="67263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110,3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8460292" y="4809863"/>
            <a:ext cx="540000" cy="453702"/>
          </a:xfrm>
          <a:custGeom>
            <a:avLst/>
            <a:gdLst>
              <a:gd name="connsiteX0" fmla="*/ 0 w 720374"/>
              <a:gd name="connsiteY0" fmla="*/ 47719 h 477185"/>
              <a:gd name="connsiteX1" fmla="*/ 47719 w 720374"/>
              <a:gd name="connsiteY1" fmla="*/ 0 h 477185"/>
              <a:gd name="connsiteX2" fmla="*/ 672656 w 720374"/>
              <a:gd name="connsiteY2" fmla="*/ 0 h 477185"/>
              <a:gd name="connsiteX3" fmla="*/ 720375 w 720374"/>
              <a:gd name="connsiteY3" fmla="*/ 47719 h 477185"/>
              <a:gd name="connsiteX4" fmla="*/ 720374 w 720374"/>
              <a:gd name="connsiteY4" fmla="*/ 429467 h 477185"/>
              <a:gd name="connsiteX5" fmla="*/ 672655 w 720374"/>
              <a:gd name="connsiteY5" fmla="*/ 477186 h 477185"/>
              <a:gd name="connsiteX6" fmla="*/ 47719 w 720374"/>
              <a:gd name="connsiteY6" fmla="*/ 477185 h 477185"/>
              <a:gd name="connsiteX7" fmla="*/ 0 w 720374"/>
              <a:gd name="connsiteY7" fmla="*/ 429466 h 477185"/>
              <a:gd name="connsiteX8" fmla="*/ 0 w 72037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7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56" y="0"/>
                </a:lnTo>
                <a:cubicBezTo>
                  <a:pt x="699010" y="0"/>
                  <a:pt x="720375" y="21365"/>
                  <a:pt x="720375" y="47719"/>
                </a:cubicBezTo>
                <a:cubicBezTo>
                  <a:pt x="720375" y="174968"/>
                  <a:pt x="720374" y="302218"/>
                  <a:pt x="720374" y="429467"/>
                </a:cubicBezTo>
                <a:cubicBezTo>
                  <a:pt x="720374" y="455821"/>
                  <a:pt x="699009" y="477186"/>
                  <a:pt x="67265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484105" y="3089713"/>
            <a:ext cx="2664000" cy="32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t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ветеринарии в Чувашской Республике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8460292" y="2690814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2400" y="649713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7244337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449838" y="2313748"/>
            <a:ext cx="540000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7226045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226045" y="3087355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226045" y="3484731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226045" y="4259372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197,3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7226045" y="3904091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357,4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226045" y="4800749"/>
            <a:ext cx="540000" cy="46828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226045" y="5342411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26,3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63"/>
          <p:cNvSpPr/>
          <p:nvPr/>
        </p:nvSpPr>
        <p:spPr>
          <a:xfrm>
            <a:off x="4471402" y="2305125"/>
            <a:ext cx="2683176" cy="323164"/>
          </a:xfrm>
          <a:prstGeom prst="roundRect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66" name="Полилиния 65"/>
          <p:cNvSpPr/>
          <p:nvPr/>
        </p:nvSpPr>
        <p:spPr>
          <a:xfrm>
            <a:off x="7848930" y="2313748"/>
            <a:ext cx="540000" cy="32316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838454" y="2690814"/>
            <a:ext cx="540000" cy="32316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838454" y="3089178"/>
            <a:ext cx="540000" cy="32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254,6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7838454" y="3488377"/>
            <a:ext cx="540000" cy="34598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7838454" y="4266664"/>
            <a:ext cx="540000" cy="468001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151,1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7838454" y="3909560"/>
            <a:ext cx="540000" cy="281905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1074,1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7838454" y="4809864"/>
            <a:ext cx="540000" cy="4537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7838454" y="5338765"/>
            <a:ext cx="540000" cy="50714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12,0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4484105" y="5342791"/>
            <a:ext cx="2664000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Экспорт продукции агропром. комплекса, создание системы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оддержки фермеров и развитие сельской кооперации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838454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226045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60292" y="6311205"/>
            <a:ext cx="540000" cy="2952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79,8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5" name="Диаграмма 6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6169119"/>
              </p:ext>
            </p:extLst>
          </p:nvPr>
        </p:nvGraphicFramePr>
        <p:xfrm>
          <a:off x="241224" y="3553813"/>
          <a:ext cx="4032448" cy="2910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0" name="Полилиния 59"/>
          <p:cNvSpPr/>
          <p:nvPr/>
        </p:nvSpPr>
        <p:spPr>
          <a:xfrm>
            <a:off x="8460292" y="5921110"/>
            <a:ext cx="540000" cy="314898"/>
          </a:xfrm>
          <a:custGeom>
            <a:avLst/>
            <a:gdLst>
              <a:gd name="connsiteX0" fmla="*/ 0 w 720364"/>
              <a:gd name="connsiteY0" fmla="*/ 47719 h 477185"/>
              <a:gd name="connsiteX1" fmla="*/ 47719 w 720364"/>
              <a:gd name="connsiteY1" fmla="*/ 0 h 477185"/>
              <a:gd name="connsiteX2" fmla="*/ 672646 w 720364"/>
              <a:gd name="connsiteY2" fmla="*/ 0 h 477185"/>
              <a:gd name="connsiteX3" fmla="*/ 720365 w 720364"/>
              <a:gd name="connsiteY3" fmla="*/ 47719 h 477185"/>
              <a:gd name="connsiteX4" fmla="*/ 720364 w 720364"/>
              <a:gd name="connsiteY4" fmla="*/ 429467 h 477185"/>
              <a:gd name="connsiteX5" fmla="*/ 672645 w 720364"/>
              <a:gd name="connsiteY5" fmla="*/ 477186 h 477185"/>
              <a:gd name="connsiteX6" fmla="*/ 47719 w 720364"/>
              <a:gd name="connsiteY6" fmla="*/ 477185 h 477185"/>
              <a:gd name="connsiteX7" fmla="*/ 0 w 720364"/>
              <a:gd name="connsiteY7" fmla="*/ 429466 h 477185"/>
              <a:gd name="connsiteX8" fmla="*/ 0 w 720364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64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46" y="0"/>
                </a:lnTo>
                <a:cubicBezTo>
                  <a:pt x="699000" y="0"/>
                  <a:pt x="720365" y="21365"/>
                  <a:pt x="720365" y="47719"/>
                </a:cubicBezTo>
                <a:cubicBezTo>
                  <a:pt x="720365" y="174968"/>
                  <a:pt x="720364" y="302218"/>
                  <a:pt x="720364" y="429467"/>
                </a:cubicBezTo>
                <a:cubicBezTo>
                  <a:pt x="720364" y="455821"/>
                  <a:pt x="698999" y="477186"/>
                  <a:pt x="672645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172,2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258649" y="5895617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79,7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7838454" y="5921111"/>
            <a:ext cx="540000" cy="314898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4484105" y="5922524"/>
            <a:ext cx="2664000" cy="3129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algn="ctr"/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поддержки фермеров и развитие сельской кооперации</a:t>
            </a:r>
          </a:p>
        </p:txBody>
      </p:sp>
    </p:spTree>
    <p:extLst>
      <p:ext uri="{BB962C8B-B14F-4D97-AF65-F5344CB8AC3E}">
        <p14:creationId xmlns:p14="http://schemas.microsoft.com/office/powerpoint/2010/main" val="255398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>
          <a:xfrm>
            <a:off x="5139826" y="1052736"/>
            <a:ext cx="3903032" cy="551113"/>
          </a:xfrm>
          <a:custGeom>
            <a:avLst/>
            <a:gdLst>
              <a:gd name="connsiteX0" fmla="*/ 0 w 3903032"/>
              <a:gd name="connsiteY0" fmla="*/ 42817 h 428165"/>
              <a:gd name="connsiteX1" fmla="*/ 42817 w 3903032"/>
              <a:gd name="connsiteY1" fmla="*/ 0 h 428165"/>
              <a:gd name="connsiteX2" fmla="*/ 3860216 w 3903032"/>
              <a:gd name="connsiteY2" fmla="*/ 0 h 428165"/>
              <a:gd name="connsiteX3" fmla="*/ 3903033 w 3903032"/>
              <a:gd name="connsiteY3" fmla="*/ 42817 h 428165"/>
              <a:gd name="connsiteX4" fmla="*/ 3903032 w 3903032"/>
              <a:gd name="connsiteY4" fmla="*/ 385349 h 428165"/>
              <a:gd name="connsiteX5" fmla="*/ 3860215 w 3903032"/>
              <a:gd name="connsiteY5" fmla="*/ 428166 h 428165"/>
              <a:gd name="connsiteX6" fmla="*/ 42817 w 3903032"/>
              <a:gd name="connsiteY6" fmla="*/ 428165 h 428165"/>
              <a:gd name="connsiteX7" fmla="*/ 0 w 3903032"/>
              <a:gd name="connsiteY7" fmla="*/ 385348 h 428165"/>
              <a:gd name="connsiteX8" fmla="*/ 0 w 390303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3860216" y="0"/>
                </a:lnTo>
                <a:cubicBezTo>
                  <a:pt x="3883863" y="0"/>
                  <a:pt x="3903033" y="19170"/>
                  <a:pt x="3903033" y="42817"/>
                </a:cubicBezTo>
                <a:cubicBezTo>
                  <a:pt x="3903033" y="156994"/>
                  <a:pt x="3903032" y="271172"/>
                  <a:pt x="3903032" y="385349"/>
                </a:cubicBezTo>
                <a:cubicBezTo>
                  <a:pt x="3903032" y="408996"/>
                  <a:pt x="3883862" y="428166"/>
                  <a:pt x="386021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7" name="Полилиния 6"/>
          <p:cNvSpPr/>
          <p:nvPr/>
        </p:nvSpPr>
        <p:spPr>
          <a:xfrm>
            <a:off x="5133044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5133044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5133044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лилиния 9"/>
          <p:cNvSpPr/>
          <p:nvPr/>
        </p:nvSpPr>
        <p:spPr>
          <a:xfrm>
            <a:off x="5133044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олилиния 11"/>
          <p:cNvSpPr/>
          <p:nvPr/>
        </p:nvSpPr>
        <p:spPr>
          <a:xfrm>
            <a:off x="5133044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25 117,5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5133044" y="4149081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5133044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5133044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133044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16 013,1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944149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5935413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935413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101,2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5935413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5935413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19 271,0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5940010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5940010" y="4653137"/>
            <a:ext cx="731452" cy="35104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940010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5940010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15 636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72659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6726595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72659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726595" y="327890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72659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22 224,9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72659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6726595" y="4653137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890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72659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6726595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16 184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529855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529855" y="2402697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29855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529855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529855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22 713,8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7529855" y="4149080"/>
            <a:ext cx="731452" cy="4000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7529855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7529855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7529855" y="5661248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16 750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38297" y="1844824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29972" y="2412690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8338297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38297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39643" y="3740832"/>
            <a:ext cx="728760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23 195,1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8338297" y="4149081"/>
            <a:ext cx="731452" cy="400011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105,0</a:t>
            </a:r>
          </a:p>
        </p:txBody>
      </p:sp>
      <p:sp>
        <p:nvSpPr>
          <p:cNvPr id="71" name="Полилиния 70"/>
          <p:cNvSpPr/>
          <p:nvPr/>
        </p:nvSpPr>
        <p:spPr>
          <a:xfrm>
            <a:off x="8338297" y="4653138"/>
            <a:ext cx="731452" cy="377178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8338297" y="5157192"/>
            <a:ext cx="731452" cy="375312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9,3</a:t>
            </a:r>
          </a:p>
        </p:txBody>
      </p:sp>
      <p:sp>
        <p:nvSpPr>
          <p:cNvPr id="73" name="Полилиния 72"/>
          <p:cNvSpPr/>
          <p:nvPr/>
        </p:nvSpPr>
        <p:spPr>
          <a:xfrm>
            <a:off x="8338297" y="5661249"/>
            <a:ext cx="731452" cy="3600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17 336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7410" y="235818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производства продукции сельского хозяйства на душу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7410" y="280869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продукции сельского хозяйства в хозяйствах всех категорий (в сопоставимых ценах), 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7410" y="3259200"/>
            <a:ext cx="4928565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Рентабельность сельскохозяйственных организаций (с учетом субсидий), %</a:t>
            </a: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62248" y="3740832"/>
            <a:ext cx="4953335" cy="3362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работников сельского хозяйства (без субъектов малого предпринимательства)руб.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7410" y="4149080"/>
            <a:ext cx="4928565" cy="4000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производительности труда, %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62080" y="4653136"/>
            <a:ext cx="4928565" cy="35104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высокопроизводительных рабочих мест, ед.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54677" y="1462709"/>
            <a:ext cx="2473107" cy="495957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7410" y="5157192"/>
            <a:ext cx="4928565" cy="3753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затрат на приобретение энергоресурсов в структуре затрат на основное производство продукции сельского хозяйства, %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87410" y="5661248"/>
            <a:ext cx="4928565" cy="36004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Располагаемые ресурсы домашних хозяйств (в среднем на 1 члена домашнего хозяйства в месяц) в сельской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местности, рублей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3" descr="T:\ОБП\Лукин\Картинки\коров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02604"/>
            <a:ext cx="2316183" cy="1201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prstClr val="black"/>
                </a:solidFill>
              </a:rPr>
              <a:t>65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сельского хозяйства и регулирование рынка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с/х продукции</a:t>
            </a:r>
            <a:r>
              <a:rPr lang="ru-RU" sz="16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сырья и </a:t>
            </a:r>
            <a:r>
              <a:rPr lang="ru-RU" sz="16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продовольствия»</a:t>
            </a:r>
            <a:endParaRPr lang="ru-RU" sz="16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5940010" y="1844823"/>
            <a:ext cx="731452" cy="492955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881" tIns="65881" rIns="65881" bIns="65881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 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40010" y="2387489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5940010" y="2833198"/>
            <a:ext cx="731452" cy="39600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940010" y="3278907"/>
            <a:ext cx="731452" cy="376293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5940010" y="3740832"/>
            <a:ext cx="731452" cy="336240"/>
          </a:xfrm>
          <a:custGeom>
            <a:avLst/>
            <a:gdLst>
              <a:gd name="connsiteX0" fmla="*/ 0 w 731452"/>
              <a:gd name="connsiteY0" fmla="*/ 42817 h 428165"/>
              <a:gd name="connsiteX1" fmla="*/ 42817 w 731452"/>
              <a:gd name="connsiteY1" fmla="*/ 0 h 428165"/>
              <a:gd name="connsiteX2" fmla="*/ 688636 w 731452"/>
              <a:gd name="connsiteY2" fmla="*/ 0 h 428165"/>
              <a:gd name="connsiteX3" fmla="*/ 731453 w 731452"/>
              <a:gd name="connsiteY3" fmla="*/ 42817 h 428165"/>
              <a:gd name="connsiteX4" fmla="*/ 731452 w 731452"/>
              <a:gd name="connsiteY4" fmla="*/ 385349 h 428165"/>
              <a:gd name="connsiteX5" fmla="*/ 688635 w 731452"/>
              <a:gd name="connsiteY5" fmla="*/ 428166 h 428165"/>
              <a:gd name="connsiteX6" fmla="*/ 42817 w 731452"/>
              <a:gd name="connsiteY6" fmla="*/ 428165 h 428165"/>
              <a:gd name="connsiteX7" fmla="*/ 0 w 731452"/>
              <a:gd name="connsiteY7" fmla="*/ 385348 h 428165"/>
              <a:gd name="connsiteX8" fmla="*/ 0 w 731452"/>
              <a:gd name="connsiteY8" fmla="*/ 42817 h 42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428165">
                <a:moveTo>
                  <a:pt x="0" y="42817"/>
                </a:moveTo>
                <a:cubicBezTo>
                  <a:pt x="0" y="19170"/>
                  <a:pt x="19170" y="0"/>
                  <a:pt x="42817" y="0"/>
                </a:cubicBezTo>
                <a:lnTo>
                  <a:pt x="688636" y="0"/>
                </a:lnTo>
                <a:cubicBezTo>
                  <a:pt x="712283" y="0"/>
                  <a:pt x="731453" y="19170"/>
                  <a:pt x="731453" y="42817"/>
                </a:cubicBezTo>
                <a:cubicBezTo>
                  <a:pt x="731453" y="156994"/>
                  <a:pt x="731452" y="271172"/>
                  <a:pt x="731452" y="385349"/>
                </a:cubicBezTo>
                <a:cubicBezTo>
                  <a:pt x="731452" y="408996"/>
                  <a:pt x="712282" y="428166"/>
                  <a:pt x="688635" y="428166"/>
                </a:cubicBezTo>
                <a:lnTo>
                  <a:pt x="42817" y="428165"/>
                </a:lnTo>
                <a:cubicBezTo>
                  <a:pt x="19170" y="428165"/>
                  <a:pt x="0" y="408995"/>
                  <a:pt x="0" y="385348"/>
                </a:cubicBezTo>
                <a:lnTo>
                  <a:pt x="0" y="42817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51" tIns="54451" rIns="54451" bIns="54451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21 746,5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6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503" y="692696"/>
            <a:ext cx="5760641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жизни и уровня благосостояния сельского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инвестиционной активности в агропромышленном комплексе за счет формирования благоприятных инфраструктурных условий в сельской местности;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Республики.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5826609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0942739"/>
              </p:ext>
            </p:extLst>
          </p:nvPr>
        </p:nvGraphicFramePr>
        <p:xfrm>
          <a:off x="65516" y="2996952"/>
          <a:ext cx="3860722" cy="3273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66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0687" y="3732022"/>
            <a:ext cx="2837577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обеспечения доступным и комфортным жильем сельского населения</a:t>
            </a:r>
            <a:endParaRPr lang="ru-RU" sz="11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20272" y="3717096"/>
            <a:ext cx="62651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35,8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10325" y="3732022"/>
            <a:ext cx="59558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111429" y="5589240"/>
            <a:ext cx="2817092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020272" y="5589240"/>
            <a:ext cx="615135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707396" y="5589240"/>
            <a:ext cx="601446" cy="504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94685" y="5589240"/>
            <a:ext cx="601446" cy="504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365104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20272" y="4365104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833,9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7396" y="4365104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1573,8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94684" y="4365104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493,1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109611" y="5013176"/>
            <a:ext cx="2817093" cy="50396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рынка труда (кадрового потенциала) на сельских территориях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7020272" y="5013176"/>
            <a:ext cx="615135" cy="50396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707396" y="5013176"/>
            <a:ext cx="601447" cy="50396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94684" y="5013176"/>
            <a:ext cx="601447" cy="503968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0,9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Сектор финансирования\Льготы\_orig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592" y="835021"/>
            <a:ext cx="3022498" cy="188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84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доли сельского населения в общей численности населения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50318" y="3328500"/>
            <a:ext cx="5210021" cy="31652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среднемесячных располагаемых ресурсов сельского и городского домохозяйств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90" y="5029495"/>
            <a:ext cx="5210020" cy="85921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Ввод в эксплуатацию автомобильных дорог общего пользования с твердым покрытием, ведущих от сети автомобильных дорог общего пользования к общественно значимым объектам населенных пунктов, расположенных на сельских территориях, объектам производства и переработки продукции, км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67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«Комплексное развитие сельских территорий»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55934" y="4183191"/>
            <a:ext cx="5204405" cy="79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семей, улучшивших жилищные условия, в общем числе семей, состоявших на учете в качестве нуждающихся в жилых помещениях и имеющих право на государственную поддержку в форме социальных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выплат, %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проектов, ед.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728857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(приобретения) жилья для граждан, проживающих на сельских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территориях, кв. 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5157193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5157193"/>
            <a:ext cx="648000" cy="72000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3602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5157194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5157193"/>
            <a:ext cx="648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4293097"/>
            <a:ext cx="648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835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2 999,2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4293097"/>
            <a:ext cx="612000" cy="792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5157194"/>
            <a:ext cx="612000" cy="7200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Сектор финансирования\Льготы\36492663f8efb06aff410ea48ab8c9b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39" y="782602"/>
            <a:ext cx="2880656" cy="1917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72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8" y="860239"/>
            <a:ext cx="2854649" cy="2136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764705"/>
            <a:ext cx="5360324" cy="22322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развития в Чувашской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информационного пространства с учетом потребностей общества в получении качественных и достоверных сведений на основе масштабного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распространения информационно-телекоммуникационных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устойчивой и безопасной информационно-телекоммуникационной инфраструктуры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высокоскоростной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передачи, обработки и хранения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больших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данных, доступной для организаций и домохозяйств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9728" y="3140968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22166" y="6453336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68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44008" y="3284984"/>
            <a:ext cx="4292699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93633" y="3781560"/>
            <a:ext cx="2251730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93198" y="4159800"/>
            <a:ext cx="2269607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информационных технологий</a:t>
            </a:r>
          </a:p>
        </p:txBody>
      </p:sp>
      <p:sp>
        <p:nvSpPr>
          <p:cNvPr id="11" name="Полилиния 10"/>
          <p:cNvSpPr/>
          <p:nvPr/>
        </p:nvSpPr>
        <p:spPr>
          <a:xfrm>
            <a:off x="4692817" y="4655917"/>
            <a:ext cx="2285308" cy="303998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4692702" y="5048458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безопасность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4693096" y="5848941"/>
            <a:ext cx="2273837" cy="423854"/>
          </a:xfrm>
          <a:custGeom>
            <a:avLst/>
            <a:gdLst>
              <a:gd name="connsiteX0" fmla="*/ 0 w 2113338"/>
              <a:gd name="connsiteY0" fmla="*/ 51534 h 515338"/>
              <a:gd name="connsiteX1" fmla="*/ 51534 w 2113338"/>
              <a:gd name="connsiteY1" fmla="*/ 0 h 515338"/>
              <a:gd name="connsiteX2" fmla="*/ 2061804 w 2113338"/>
              <a:gd name="connsiteY2" fmla="*/ 0 h 515338"/>
              <a:gd name="connsiteX3" fmla="*/ 2113338 w 2113338"/>
              <a:gd name="connsiteY3" fmla="*/ 51534 h 515338"/>
              <a:gd name="connsiteX4" fmla="*/ 2113338 w 2113338"/>
              <a:gd name="connsiteY4" fmla="*/ 463804 h 515338"/>
              <a:gd name="connsiteX5" fmla="*/ 2061804 w 2113338"/>
              <a:gd name="connsiteY5" fmla="*/ 515338 h 515338"/>
              <a:gd name="connsiteX6" fmla="*/ 51534 w 2113338"/>
              <a:gd name="connsiteY6" fmla="*/ 515338 h 515338"/>
              <a:gd name="connsiteX7" fmla="*/ 0 w 2113338"/>
              <a:gd name="connsiteY7" fmla="*/ 463804 h 515338"/>
              <a:gd name="connsiteX8" fmla="*/ 0 w 2113338"/>
              <a:gd name="connsiteY8" fmla="*/ 51534 h 515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13338" h="515338">
                <a:moveTo>
                  <a:pt x="0" y="51534"/>
                </a:moveTo>
                <a:cubicBezTo>
                  <a:pt x="0" y="23073"/>
                  <a:pt x="23073" y="0"/>
                  <a:pt x="51534" y="0"/>
                </a:cubicBezTo>
                <a:lnTo>
                  <a:pt x="2061804" y="0"/>
                </a:lnTo>
                <a:cubicBezTo>
                  <a:pt x="2090265" y="0"/>
                  <a:pt x="2113338" y="23073"/>
                  <a:pt x="2113338" y="51534"/>
                </a:cubicBezTo>
                <a:lnTo>
                  <a:pt x="2113338" y="463804"/>
                </a:lnTo>
                <a:cubicBezTo>
                  <a:pt x="2113338" y="492265"/>
                  <a:pt x="2090265" y="515338"/>
                  <a:pt x="2061804" y="515338"/>
                </a:cubicBezTo>
                <a:lnTo>
                  <a:pt x="51534" y="515338"/>
                </a:lnTo>
                <a:cubicBezTo>
                  <a:pt x="23073" y="515338"/>
                  <a:pt x="0" y="492265"/>
                  <a:pt x="0" y="463804"/>
                </a:cubicBezTo>
                <a:lnTo>
                  <a:pt x="0" y="5153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814" tIns="60814" rIns="60814" bIns="6081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7701067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0106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0106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701069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20,0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714590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36009" y="3780533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36009" y="4154438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36009" y="4650755"/>
            <a:ext cx="590354" cy="325695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440,3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336009" y="5823317"/>
            <a:ext cx="590354" cy="422032"/>
          </a:xfrm>
          <a:custGeom>
            <a:avLst/>
            <a:gdLst>
              <a:gd name="connsiteX0" fmla="*/ 0 w 656214"/>
              <a:gd name="connsiteY0" fmla="*/ 51312 h 513123"/>
              <a:gd name="connsiteX1" fmla="*/ 51312 w 656214"/>
              <a:gd name="connsiteY1" fmla="*/ 0 h 513123"/>
              <a:gd name="connsiteX2" fmla="*/ 604902 w 656214"/>
              <a:gd name="connsiteY2" fmla="*/ 0 h 513123"/>
              <a:gd name="connsiteX3" fmla="*/ 656214 w 656214"/>
              <a:gd name="connsiteY3" fmla="*/ 51312 h 513123"/>
              <a:gd name="connsiteX4" fmla="*/ 656214 w 656214"/>
              <a:gd name="connsiteY4" fmla="*/ 461811 h 513123"/>
              <a:gd name="connsiteX5" fmla="*/ 604902 w 656214"/>
              <a:gd name="connsiteY5" fmla="*/ 513123 h 513123"/>
              <a:gd name="connsiteX6" fmla="*/ 51312 w 656214"/>
              <a:gd name="connsiteY6" fmla="*/ 513123 h 513123"/>
              <a:gd name="connsiteX7" fmla="*/ 0 w 656214"/>
              <a:gd name="connsiteY7" fmla="*/ 461811 h 513123"/>
              <a:gd name="connsiteX8" fmla="*/ 0 w 656214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214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4902" y="0"/>
                </a:lnTo>
                <a:cubicBezTo>
                  <a:pt x="633241" y="0"/>
                  <a:pt x="656214" y="22973"/>
                  <a:pt x="656214" y="51312"/>
                </a:cubicBezTo>
                <a:lnTo>
                  <a:pt x="656214" y="461811"/>
                </a:lnTo>
                <a:cubicBezTo>
                  <a:pt x="656214" y="490150"/>
                  <a:pt x="633241" y="513123"/>
                  <a:pt x="604902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336009" y="5049961"/>
            <a:ext cx="590354" cy="338741"/>
          </a:xfrm>
          <a:custGeom>
            <a:avLst/>
            <a:gdLst>
              <a:gd name="connsiteX0" fmla="*/ 0 w 659446"/>
              <a:gd name="connsiteY0" fmla="*/ 65945 h 968106"/>
              <a:gd name="connsiteX1" fmla="*/ 65945 w 659446"/>
              <a:gd name="connsiteY1" fmla="*/ 0 h 968106"/>
              <a:gd name="connsiteX2" fmla="*/ 593501 w 659446"/>
              <a:gd name="connsiteY2" fmla="*/ 0 h 968106"/>
              <a:gd name="connsiteX3" fmla="*/ 659446 w 659446"/>
              <a:gd name="connsiteY3" fmla="*/ 65945 h 968106"/>
              <a:gd name="connsiteX4" fmla="*/ 659446 w 659446"/>
              <a:gd name="connsiteY4" fmla="*/ 902161 h 968106"/>
              <a:gd name="connsiteX5" fmla="*/ 593501 w 659446"/>
              <a:gd name="connsiteY5" fmla="*/ 968106 h 968106"/>
              <a:gd name="connsiteX6" fmla="*/ 65945 w 659446"/>
              <a:gd name="connsiteY6" fmla="*/ 968106 h 968106"/>
              <a:gd name="connsiteX7" fmla="*/ 0 w 659446"/>
              <a:gd name="connsiteY7" fmla="*/ 902161 h 968106"/>
              <a:gd name="connsiteX8" fmla="*/ 0 w 659446"/>
              <a:gd name="connsiteY8" fmla="*/ 65945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9446" h="968106">
                <a:moveTo>
                  <a:pt x="0" y="65945"/>
                </a:moveTo>
                <a:cubicBezTo>
                  <a:pt x="0" y="29525"/>
                  <a:pt x="29525" y="0"/>
                  <a:pt x="65945" y="0"/>
                </a:cubicBezTo>
                <a:lnTo>
                  <a:pt x="593501" y="0"/>
                </a:lnTo>
                <a:cubicBezTo>
                  <a:pt x="629921" y="0"/>
                  <a:pt x="659446" y="29525"/>
                  <a:pt x="659446" y="65945"/>
                </a:cubicBezTo>
                <a:lnTo>
                  <a:pt x="659446" y="902161"/>
                </a:lnTo>
                <a:cubicBezTo>
                  <a:pt x="659446" y="938581"/>
                  <a:pt x="629921" y="968106"/>
                  <a:pt x="593501" y="968106"/>
                </a:cubicBezTo>
                <a:lnTo>
                  <a:pt x="65945" y="968106"/>
                </a:lnTo>
                <a:cubicBezTo>
                  <a:pt x="29525" y="968106"/>
                  <a:pt x="0" y="938581"/>
                  <a:pt x="0" y="902161"/>
                </a:cubicBezTo>
                <a:lnTo>
                  <a:pt x="0" y="659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035" tIns="65035" rIns="65035" bIns="650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41646" y="3780533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41646" y="4159963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327,8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41646" y="4650755"/>
            <a:ext cx="590354" cy="325695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041646" y="5049961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041646" y="5823318"/>
            <a:ext cx="590354" cy="422032"/>
          </a:xfrm>
          <a:custGeom>
            <a:avLst/>
            <a:gdLst>
              <a:gd name="connsiteX0" fmla="*/ 0 w 657498"/>
              <a:gd name="connsiteY0" fmla="*/ 51312 h 513123"/>
              <a:gd name="connsiteX1" fmla="*/ 51312 w 657498"/>
              <a:gd name="connsiteY1" fmla="*/ 0 h 513123"/>
              <a:gd name="connsiteX2" fmla="*/ 606186 w 657498"/>
              <a:gd name="connsiteY2" fmla="*/ 0 h 513123"/>
              <a:gd name="connsiteX3" fmla="*/ 657498 w 657498"/>
              <a:gd name="connsiteY3" fmla="*/ 51312 h 513123"/>
              <a:gd name="connsiteX4" fmla="*/ 657498 w 657498"/>
              <a:gd name="connsiteY4" fmla="*/ 461811 h 513123"/>
              <a:gd name="connsiteX5" fmla="*/ 606186 w 657498"/>
              <a:gd name="connsiteY5" fmla="*/ 513123 h 513123"/>
              <a:gd name="connsiteX6" fmla="*/ 51312 w 657498"/>
              <a:gd name="connsiteY6" fmla="*/ 513123 h 513123"/>
              <a:gd name="connsiteX7" fmla="*/ 0 w 657498"/>
              <a:gd name="connsiteY7" fmla="*/ 461811 h 513123"/>
              <a:gd name="connsiteX8" fmla="*/ 0 w 657498"/>
              <a:gd name="connsiteY8" fmla="*/ 51312 h 5131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513123">
                <a:moveTo>
                  <a:pt x="0" y="51312"/>
                </a:moveTo>
                <a:cubicBezTo>
                  <a:pt x="0" y="22973"/>
                  <a:pt x="22973" y="0"/>
                  <a:pt x="51312" y="0"/>
                </a:cubicBezTo>
                <a:lnTo>
                  <a:pt x="606186" y="0"/>
                </a:lnTo>
                <a:cubicBezTo>
                  <a:pt x="634525" y="0"/>
                  <a:pt x="657498" y="22973"/>
                  <a:pt x="657498" y="51312"/>
                </a:cubicBezTo>
                <a:lnTo>
                  <a:pt x="657498" y="461811"/>
                </a:lnTo>
                <a:cubicBezTo>
                  <a:pt x="657498" y="490150"/>
                  <a:pt x="634525" y="513123"/>
                  <a:pt x="606186" y="513123"/>
                </a:cubicBezTo>
                <a:lnTo>
                  <a:pt x="51312" y="513123"/>
                </a:lnTo>
                <a:cubicBezTo>
                  <a:pt x="22973" y="513123"/>
                  <a:pt x="0" y="490150"/>
                  <a:pt x="0" y="461811"/>
                </a:cubicBezTo>
                <a:lnTo>
                  <a:pt x="0" y="51312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0749" tIns="60749" rIns="60749" bIns="60749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22,9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4704560" y="5428294"/>
            <a:ext cx="2290027" cy="340244"/>
          </a:xfrm>
          <a:custGeom>
            <a:avLst/>
            <a:gdLst>
              <a:gd name="connsiteX0" fmla="*/ 0 w 2128385"/>
              <a:gd name="connsiteY0" fmla="*/ 99080 h 990804"/>
              <a:gd name="connsiteX1" fmla="*/ 99080 w 2128385"/>
              <a:gd name="connsiteY1" fmla="*/ 0 h 990804"/>
              <a:gd name="connsiteX2" fmla="*/ 2029305 w 2128385"/>
              <a:gd name="connsiteY2" fmla="*/ 0 h 990804"/>
              <a:gd name="connsiteX3" fmla="*/ 2128385 w 2128385"/>
              <a:gd name="connsiteY3" fmla="*/ 99080 h 990804"/>
              <a:gd name="connsiteX4" fmla="*/ 2128385 w 2128385"/>
              <a:gd name="connsiteY4" fmla="*/ 891724 h 990804"/>
              <a:gd name="connsiteX5" fmla="*/ 2029305 w 2128385"/>
              <a:gd name="connsiteY5" fmla="*/ 990804 h 990804"/>
              <a:gd name="connsiteX6" fmla="*/ 99080 w 2128385"/>
              <a:gd name="connsiteY6" fmla="*/ 990804 h 990804"/>
              <a:gd name="connsiteX7" fmla="*/ 0 w 2128385"/>
              <a:gd name="connsiteY7" fmla="*/ 891724 h 990804"/>
              <a:gd name="connsiteX8" fmla="*/ 0 w 2128385"/>
              <a:gd name="connsiteY8" fmla="*/ 99080 h 990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8385" h="990804">
                <a:moveTo>
                  <a:pt x="0" y="99080"/>
                </a:moveTo>
                <a:cubicBezTo>
                  <a:pt x="0" y="44360"/>
                  <a:pt x="44360" y="0"/>
                  <a:pt x="99080" y="0"/>
                </a:cubicBezTo>
                <a:lnTo>
                  <a:pt x="2029305" y="0"/>
                </a:lnTo>
                <a:cubicBezTo>
                  <a:pt x="2084025" y="0"/>
                  <a:pt x="2128385" y="44360"/>
                  <a:pt x="2128385" y="99080"/>
                </a:cubicBezTo>
                <a:lnTo>
                  <a:pt x="2128385" y="891724"/>
                </a:lnTo>
                <a:cubicBezTo>
                  <a:pt x="2128385" y="946444"/>
                  <a:pt x="2084025" y="990804"/>
                  <a:pt x="2029305" y="990804"/>
                </a:cubicBezTo>
                <a:lnTo>
                  <a:pt x="99080" y="990804"/>
                </a:lnTo>
                <a:cubicBezTo>
                  <a:pt x="44360" y="990804"/>
                  <a:pt x="0" y="946444"/>
                  <a:pt x="0" y="891724"/>
                </a:cubicBezTo>
                <a:lnTo>
                  <a:pt x="0" y="9908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40" tIns="74740" rIns="74740" bIns="7474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Массовые коммуникации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7041646" y="5416269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718352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36009" y="5428883"/>
            <a:ext cx="590354" cy="338741"/>
          </a:xfrm>
          <a:custGeom>
            <a:avLst/>
            <a:gdLst>
              <a:gd name="connsiteX0" fmla="*/ 0 w 657498"/>
              <a:gd name="connsiteY0" fmla="*/ 65750 h 968106"/>
              <a:gd name="connsiteX1" fmla="*/ 65750 w 657498"/>
              <a:gd name="connsiteY1" fmla="*/ 0 h 968106"/>
              <a:gd name="connsiteX2" fmla="*/ 591748 w 657498"/>
              <a:gd name="connsiteY2" fmla="*/ 0 h 968106"/>
              <a:gd name="connsiteX3" fmla="*/ 657498 w 657498"/>
              <a:gd name="connsiteY3" fmla="*/ 65750 h 968106"/>
              <a:gd name="connsiteX4" fmla="*/ 657498 w 657498"/>
              <a:gd name="connsiteY4" fmla="*/ 902356 h 968106"/>
              <a:gd name="connsiteX5" fmla="*/ 591748 w 657498"/>
              <a:gd name="connsiteY5" fmla="*/ 968106 h 968106"/>
              <a:gd name="connsiteX6" fmla="*/ 65750 w 657498"/>
              <a:gd name="connsiteY6" fmla="*/ 968106 h 968106"/>
              <a:gd name="connsiteX7" fmla="*/ 0 w 657498"/>
              <a:gd name="connsiteY7" fmla="*/ 902356 h 968106"/>
              <a:gd name="connsiteX8" fmla="*/ 0 w 657498"/>
              <a:gd name="connsiteY8" fmla="*/ 65750 h 96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498" h="968106">
                <a:moveTo>
                  <a:pt x="0" y="65750"/>
                </a:moveTo>
                <a:cubicBezTo>
                  <a:pt x="0" y="29437"/>
                  <a:pt x="29437" y="0"/>
                  <a:pt x="65750" y="0"/>
                </a:cubicBezTo>
                <a:lnTo>
                  <a:pt x="591748" y="0"/>
                </a:lnTo>
                <a:cubicBezTo>
                  <a:pt x="628061" y="0"/>
                  <a:pt x="657498" y="29437"/>
                  <a:pt x="657498" y="65750"/>
                </a:cubicBezTo>
                <a:lnTo>
                  <a:pt x="657498" y="902356"/>
                </a:lnTo>
                <a:cubicBezTo>
                  <a:pt x="657498" y="938669"/>
                  <a:pt x="628061" y="968106"/>
                  <a:pt x="591748" y="968106"/>
                </a:cubicBezTo>
                <a:lnTo>
                  <a:pt x="65750" y="968106"/>
                </a:lnTo>
                <a:cubicBezTo>
                  <a:pt x="29437" y="968106"/>
                  <a:pt x="0" y="938669"/>
                  <a:pt x="0" y="902356"/>
                </a:cubicBezTo>
                <a:lnTo>
                  <a:pt x="0" y="6575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77" tIns="64977" rIns="64977" bIns="64977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3" name="Диаграмма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5713261"/>
              </p:ext>
            </p:extLst>
          </p:nvPr>
        </p:nvGraphicFramePr>
        <p:xfrm>
          <a:off x="178799" y="352266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918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2" y="2636912"/>
            <a:ext cx="2315675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65632" y="4527493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066" y="5414514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6500" y="4524842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46500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2949" y="4524842"/>
            <a:ext cx="5579171" cy="8176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Число домашних хозяйств, имеющих широкополосный доступ к информационно-телекоммуникационной сети "Интернет", в расчете на 100 домашних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437250"/>
            <a:ext cx="5570947" cy="61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граждан, использующих механизм получения государственных и муниципальных услуг в электронной форме, 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63688" y="3573018"/>
            <a:ext cx="2592288" cy="68936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69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279" y="908065"/>
            <a:ext cx="1565079" cy="1543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«Цифровое общество Чувашии»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pic>
        <p:nvPicPr>
          <p:cNvPr id="3" name="Picture 2" descr="https://digitalpadm.com/wp-content/uploads/2018/01/banner-digit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32" y="749927"/>
            <a:ext cx="5528632" cy="23265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олилиния 38"/>
          <p:cNvSpPr/>
          <p:nvPr/>
        </p:nvSpPr>
        <p:spPr>
          <a:xfrm>
            <a:off x="6457769" y="3573017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425198" y="4535475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6425198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784764" y="4527492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792646" y="5414514"/>
            <a:ext cx="579554" cy="619981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812830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7711369" y="3573016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706066" y="4527494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8346500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7065632" y="5422495"/>
            <a:ext cx="587436" cy="612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7079061" y="3573018"/>
            <a:ext cx="587436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39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29675780"/>
              </p:ext>
            </p:extLst>
          </p:nvPr>
        </p:nvGraphicFramePr>
        <p:xfrm>
          <a:off x="21693" y="1083282"/>
          <a:ext cx="9144000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11560" y="1412776"/>
            <a:ext cx="2005020" cy="86409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– июнь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673476" y="1412776"/>
            <a:ext cx="2074988" cy="8431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октябрь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367405" y="3246323"/>
            <a:ext cx="1657364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03585" y="5767962"/>
            <a:ext cx="2039911" cy="9165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законодательные, представительные органы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74954" y="5733671"/>
            <a:ext cx="2278232" cy="985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декабрь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власти, органы местного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самоуправления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4001" y="3246323"/>
            <a:ext cx="1661695" cy="10829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– февраль</a:t>
            </a:r>
          </a:p>
          <a:p>
            <a:pPr algn="ctr"/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органы исполнительной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власти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18937" y="673863"/>
            <a:ext cx="6719609" cy="4883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20000"/>
              </a:spcBef>
              <a:buFont typeface="Arial" charset="0"/>
              <a:buNone/>
              <a:defRPr/>
            </a:pPr>
            <a:r>
              <a:rPr lang="ru-RU" sz="16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ежегодное формирование и исполнение бюджета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4541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91280" y="764704"/>
            <a:ext cx="5386716" cy="151216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системного повышения качества и комфорта городской среды на всей территории Чувашской Республики путем реализации в период 2018 -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годов комплекса мероприятий по благоустройству территорий муниципальных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образований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76118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139953" y="3032956"/>
            <a:ext cx="4775505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109572" y="3642698"/>
            <a:ext cx="2550660" cy="467619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6806728" y="3658161"/>
            <a:ext cx="648072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90872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среды» 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09572" y="4221088"/>
            <a:ext cx="2550660" cy="108012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и общественных территорий муниципальных образований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6842728" y="4334492"/>
            <a:ext cx="612072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602,6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3074" name="Picture 2" descr="C:\Users\i.smirnov\Documents\Бюджет для граждан\Фото\1\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118" y="862000"/>
            <a:ext cx="2525338" cy="1856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олилиния 32"/>
          <p:cNvSpPr/>
          <p:nvPr/>
        </p:nvSpPr>
        <p:spPr>
          <a:xfrm>
            <a:off x="7576029" y="4320598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353,3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74763" y="3658160"/>
            <a:ext cx="586017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олилиния 36"/>
          <p:cNvSpPr/>
          <p:nvPr/>
        </p:nvSpPr>
        <p:spPr>
          <a:xfrm>
            <a:off x="8239350" y="3664082"/>
            <a:ext cx="612000" cy="467619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239350" y="4323032"/>
            <a:ext cx="612000" cy="85870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4960782"/>
              </p:ext>
            </p:extLst>
          </p:nvPr>
        </p:nvGraphicFramePr>
        <p:xfrm>
          <a:off x="85600" y="328583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835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836712"/>
            <a:ext cx="3837705" cy="684000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6748019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674801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674801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7529277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52927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542343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8996" y="2564944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благоустроенных общественных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17425" y="3429000"/>
            <a:ext cx="4742605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среды, баллов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1773493"/>
            <a:ext cx="2694136" cy="558333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5930411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674801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927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17425" y="3897096"/>
            <a:ext cx="4760399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городов с благоприятной городской средой от общего количества городов (индекс качества городской среды выше 50%)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67569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7538174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08527" y="4365104"/>
            <a:ext cx="4760399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проектов - победителей Всероссийского конкурса лучших проектов создания комфортной городской среды в малых городах и исторических поселениях, ед.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2" name="Picture 2" descr="C:\Users\i.smirnov\Documents\Бюджет для граждан\Фото\1\536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892" y="836712"/>
            <a:ext cx="2260091" cy="1506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олилиния 42"/>
          <p:cNvSpPr/>
          <p:nvPr/>
        </p:nvSpPr>
        <p:spPr>
          <a:xfrm>
            <a:off x="5930309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5930309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5930309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93920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22363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316416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16416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8316416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8316416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25551" y="4941208"/>
            <a:ext cx="4752273" cy="50401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качества городской среды</a:t>
            </a:r>
          </a:p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среднего индекса качества городской среды по отношению к 2019 году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593920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6748019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542343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8316416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125550" y="5517280"/>
            <a:ext cx="4734477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финансового участия граждан, организаций в выполнении мероприятий по благоустройству дворовых территорий,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26132" y="6021288"/>
            <a:ext cx="4760398" cy="396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значение индекса качества городской среды по Чувашской Республике, %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593030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6748019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752927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8316416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930309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6748019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7529277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16416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0" name="Прямая соединительная линия 6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«Формирование современной городской среды »</a:t>
            </a:r>
            <a:endParaRPr lang="ru-RU" sz="18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5DCAC-F131-4C56-82C1-BB591457AF70}" type="slidenum">
              <a:rPr lang="ru-RU" smtClean="0"/>
              <a:pPr>
                <a:defRPr/>
              </a:pPr>
              <a:t>71</a:t>
            </a:fld>
            <a:endParaRPr lang="ru-RU" dirty="0"/>
          </a:p>
        </p:txBody>
      </p:sp>
      <p:sp>
        <p:nvSpPr>
          <p:cNvPr id="54" name="Полилиния 53"/>
          <p:cNvSpPr/>
          <p:nvPr/>
        </p:nvSpPr>
        <p:spPr>
          <a:xfrm>
            <a:off x="5111094" y="170400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олилиния 60"/>
          <p:cNvSpPr/>
          <p:nvPr/>
        </p:nvSpPr>
        <p:spPr>
          <a:xfrm>
            <a:off x="5093537" y="263691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093537" y="3501040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5093537" y="3933096"/>
            <a:ext cx="730024" cy="36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5093537" y="443711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5093537" y="501317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5093537" y="5517272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5093537" y="6021336"/>
            <a:ext cx="730024" cy="396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17425" y="2996992"/>
            <a:ext cx="4759461" cy="36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реализованных 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инициативных </a:t>
            </a:r>
            <a:r>
              <a:rPr lang="ru-RU" sz="11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sz="115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ед.</a:t>
            </a:r>
            <a:endParaRPr lang="ru-RU" sz="115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74801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752927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Полилиния 79"/>
          <p:cNvSpPr/>
          <p:nvPr/>
        </p:nvSpPr>
        <p:spPr>
          <a:xfrm>
            <a:off x="5930309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олилиния 80"/>
          <p:cNvSpPr/>
          <p:nvPr/>
        </p:nvSpPr>
        <p:spPr>
          <a:xfrm>
            <a:off x="8316416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Полилиния 81"/>
          <p:cNvSpPr/>
          <p:nvPr/>
        </p:nvSpPr>
        <p:spPr>
          <a:xfrm>
            <a:off x="5093537" y="3068992"/>
            <a:ext cx="730024" cy="28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84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72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836712"/>
            <a:ext cx="5386716" cy="129614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развития промышленности Чувашской Республики;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инновационной активности бизнеса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734" y="2464973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93706" y="2886020"/>
            <a:ext cx="4688404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83968" y="3315074"/>
            <a:ext cx="2698943" cy="462827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83968" y="4719927"/>
            <a:ext cx="2698943" cy="492552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20272" y="3309416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33965" y="3933056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11,6</a:t>
            </a:r>
          </a:p>
        </p:txBody>
      </p:sp>
      <p:sp>
        <p:nvSpPr>
          <p:cNvPr id="22" name="Полилиния 21"/>
          <p:cNvSpPr/>
          <p:nvPr/>
        </p:nvSpPr>
        <p:spPr>
          <a:xfrm>
            <a:off x="7033965" y="4731431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54024" y="3315074"/>
            <a:ext cx="612000" cy="468485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5432793"/>
              </p:ext>
            </p:extLst>
          </p:nvPr>
        </p:nvGraphicFramePr>
        <p:xfrm>
          <a:off x="215056" y="3061627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687148" y="3315074"/>
            <a:ext cx="612000" cy="468485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83968" y="3933055"/>
            <a:ext cx="2698943" cy="714863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Инновационное развитие промышленности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683825" y="39339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40970" y="3933055"/>
            <a:ext cx="612000" cy="714864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11,9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683825" y="4736648"/>
            <a:ext cx="612000" cy="492552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40970" y="4736647"/>
            <a:ext cx="612000" cy="487335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74" y="620688"/>
            <a:ext cx="3024336" cy="22653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283968" y="5269616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Энергосбережение в </a:t>
            </a:r>
            <a:endParaRPr lang="ru-RU" sz="13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</a:t>
            </a:r>
          </a:p>
        </p:txBody>
      </p:sp>
      <p:sp>
        <p:nvSpPr>
          <p:cNvPr id="27" name="Полилиния 26"/>
          <p:cNvSpPr/>
          <p:nvPr/>
        </p:nvSpPr>
        <p:spPr>
          <a:xfrm>
            <a:off x="7033965" y="528112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7,1</a:t>
            </a:r>
          </a:p>
        </p:txBody>
      </p:sp>
      <p:sp>
        <p:nvSpPr>
          <p:cNvPr id="28" name="Полилиния 27"/>
          <p:cNvSpPr/>
          <p:nvPr/>
        </p:nvSpPr>
        <p:spPr>
          <a:xfrm>
            <a:off x="7670593" y="5286337"/>
            <a:ext cx="634277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40970" y="5286337"/>
            <a:ext cx="612000" cy="590933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4283968" y="5917689"/>
            <a:ext cx="2698943" cy="60765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31" name="Полилиния 30"/>
          <p:cNvSpPr/>
          <p:nvPr/>
        </p:nvSpPr>
        <p:spPr>
          <a:xfrm>
            <a:off x="7035356" y="5929194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16,8</a:t>
            </a:r>
          </a:p>
        </p:txBody>
      </p:sp>
      <p:sp>
        <p:nvSpPr>
          <p:cNvPr id="33" name="Полилиния 32"/>
          <p:cNvSpPr/>
          <p:nvPr/>
        </p:nvSpPr>
        <p:spPr>
          <a:xfrm>
            <a:off x="7676943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17,2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8340970" y="5923441"/>
            <a:ext cx="613938" cy="5961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17,2</a:t>
            </a:r>
          </a:p>
        </p:txBody>
      </p:sp>
    </p:spTree>
    <p:extLst>
      <p:ext uri="{BB962C8B-B14F-4D97-AF65-F5344CB8AC3E}">
        <p14:creationId xmlns:p14="http://schemas.microsoft.com/office/powerpoint/2010/main" val="393721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5126783" y="1055897"/>
            <a:ext cx="3903032" cy="1092777"/>
          </a:xfrm>
          <a:custGeom>
            <a:avLst/>
            <a:gdLst>
              <a:gd name="connsiteX0" fmla="*/ 0 w 3903032"/>
              <a:gd name="connsiteY0" fmla="*/ 109278 h 1092777"/>
              <a:gd name="connsiteX1" fmla="*/ 109278 w 3903032"/>
              <a:gd name="connsiteY1" fmla="*/ 0 h 1092777"/>
              <a:gd name="connsiteX2" fmla="*/ 3793754 w 3903032"/>
              <a:gd name="connsiteY2" fmla="*/ 0 h 1092777"/>
              <a:gd name="connsiteX3" fmla="*/ 3903032 w 3903032"/>
              <a:gd name="connsiteY3" fmla="*/ 109278 h 1092777"/>
              <a:gd name="connsiteX4" fmla="*/ 3903032 w 3903032"/>
              <a:gd name="connsiteY4" fmla="*/ 983499 h 1092777"/>
              <a:gd name="connsiteX5" fmla="*/ 3793754 w 3903032"/>
              <a:gd name="connsiteY5" fmla="*/ 1092777 h 1092777"/>
              <a:gd name="connsiteX6" fmla="*/ 109278 w 3903032"/>
              <a:gd name="connsiteY6" fmla="*/ 1092777 h 1092777"/>
              <a:gd name="connsiteX7" fmla="*/ 0 w 3903032"/>
              <a:gd name="connsiteY7" fmla="*/ 983499 h 1092777"/>
              <a:gd name="connsiteX8" fmla="*/ 0 w 3903032"/>
              <a:gd name="connsiteY8" fmla="*/ 109278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1092777">
                <a:moveTo>
                  <a:pt x="0" y="109278"/>
                </a:moveTo>
                <a:cubicBezTo>
                  <a:pt x="0" y="48925"/>
                  <a:pt x="48925" y="0"/>
                  <a:pt x="109278" y="0"/>
                </a:cubicBezTo>
                <a:lnTo>
                  <a:pt x="3793754" y="0"/>
                </a:lnTo>
                <a:cubicBezTo>
                  <a:pt x="3854107" y="0"/>
                  <a:pt x="3903032" y="48925"/>
                  <a:pt x="3903032" y="109278"/>
                </a:cubicBezTo>
                <a:lnTo>
                  <a:pt x="3903032" y="983499"/>
                </a:lnTo>
                <a:cubicBezTo>
                  <a:pt x="3903032" y="1043852"/>
                  <a:pt x="3854107" y="1092777"/>
                  <a:pt x="3793754" y="1092777"/>
                </a:cubicBezTo>
                <a:lnTo>
                  <a:pt x="109278" y="1092777"/>
                </a:lnTo>
                <a:cubicBezTo>
                  <a:pt x="48925" y="1092777"/>
                  <a:pt x="0" y="1043852"/>
                  <a:pt x="0" y="983499"/>
                </a:cubicBezTo>
                <a:lnTo>
                  <a:pt x="0" y="109278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92966" tIns="92966" rIns="92966" bIns="92966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5927052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олилиния 16"/>
          <p:cNvSpPr/>
          <p:nvPr/>
        </p:nvSpPr>
        <p:spPr>
          <a:xfrm>
            <a:off x="5946344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103,6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6718399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6737691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103,8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509746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7529038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01093" y="2364293"/>
            <a:ext cx="730024" cy="775751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316520" y="3565686"/>
            <a:ext cx="730024" cy="568147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832" y="3568976"/>
            <a:ext cx="4903478" cy="5615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Индекс производства обрабатывающих производств,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07756" y="2378907"/>
            <a:ext cx="2694136" cy="64807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73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675" y="1357879"/>
            <a:ext cx="2279984" cy="175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37" y="931128"/>
            <a:ext cx="2832574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base">
              <a:spcAft>
                <a:spcPct val="0"/>
              </a:spcAft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промышленности и инновационная экономика»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5946344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32,8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6737691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29038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43,7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8316520" y="4266688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50,1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0467" y="4265591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Удельный вес организаций, осуществлявших технологические инновации, в общем числе обследованных организаций, %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59463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142,0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749244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143,0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529038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145,0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31947" y="4948432"/>
            <a:ext cx="730024" cy="5616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147,0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30467" y="4948432"/>
            <a:ext cx="4904418" cy="5616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количества организаций, внедривших международные стандарты качества (современные технологии управления), по отношению к </a:t>
            </a: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году, </a:t>
            </a: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126659" y="2363368"/>
            <a:ext cx="730800" cy="777600"/>
          </a:xfrm>
          <a:custGeom>
            <a:avLst/>
            <a:gdLst>
              <a:gd name="connsiteX0" fmla="*/ 0 w 1612017"/>
              <a:gd name="connsiteY0" fmla="*/ 91715 h 917152"/>
              <a:gd name="connsiteX1" fmla="*/ 91715 w 1612017"/>
              <a:gd name="connsiteY1" fmla="*/ 0 h 917152"/>
              <a:gd name="connsiteX2" fmla="*/ 1520302 w 1612017"/>
              <a:gd name="connsiteY2" fmla="*/ 0 h 917152"/>
              <a:gd name="connsiteX3" fmla="*/ 1612017 w 1612017"/>
              <a:gd name="connsiteY3" fmla="*/ 91715 h 917152"/>
              <a:gd name="connsiteX4" fmla="*/ 1612017 w 1612017"/>
              <a:gd name="connsiteY4" fmla="*/ 825437 h 917152"/>
              <a:gd name="connsiteX5" fmla="*/ 1520302 w 1612017"/>
              <a:gd name="connsiteY5" fmla="*/ 917152 h 917152"/>
              <a:gd name="connsiteX6" fmla="*/ 91715 w 1612017"/>
              <a:gd name="connsiteY6" fmla="*/ 917152 h 917152"/>
              <a:gd name="connsiteX7" fmla="*/ 0 w 1612017"/>
              <a:gd name="connsiteY7" fmla="*/ 825437 h 917152"/>
              <a:gd name="connsiteX8" fmla="*/ 0 w 1612017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2017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1520302" y="0"/>
                </a:lnTo>
                <a:cubicBezTo>
                  <a:pt x="1570955" y="0"/>
                  <a:pt x="1612017" y="41062"/>
                  <a:pt x="1612017" y="91715"/>
                </a:cubicBezTo>
                <a:lnTo>
                  <a:pt x="1612017" y="825437"/>
                </a:lnTo>
                <a:cubicBezTo>
                  <a:pt x="1612017" y="876090"/>
                  <a:pt x="1570955" y="917152"/>
                  <a:pt x="1520302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5120868" y="3568976"/>
            <a:ext cx="730800" cy="568800"/>
          </a:xfrm>
          <a:custGeom>
            <a:avLst/>
            <a:gdLst>
              <a:gd name="connsiteX0" fmla="*/ 0 w 1605729"/>
              <a:gd name="connsiteY0" fmla="*/ 46558 h 465583"/>
              <a:gd name="connsiteX1" fmla="*/ 46558 w 1605729"/>
              <a:gd name="connsiteY1" fmla="*/ 0 h 465583"/>
              <a:gd name="connsiteX2" fmla="*/ 1559171 w 1605729"/>
              <a:gd name="connsiteY2" fmla="*/ 0 h 465583"/>
              <a:gd name="connsiteX3" fmla="*/ 1605729 w 1605729"/>
              <a:gd name="connsiteY3" fmla="*/ 46558 h 465583"/>
              <a:gd name="connsiteX4" fmla="*/ 1605729 w 1605729"/>
              <a:gd name="connsiteY4" fmla="*/ 419025 h 465583"/>
              <a:gd name="connsiteX5" fmla="*/ 1559171 w 1605729"/>
              <a:gd name="connsiteY5" fmla="*/ 465583 h 465583"/>
              <a:gd name="connsiteX6" fmla="*/ 46558 w 1605729"/>
              <a:gd name="connsiteY6" fmla="*/ 465583 h 465583"/>
              <a:gd name="connsiteX7" fmla="*/ 0 w 1605729"/>
              <a:gd name="connsiteY7" fmla="*/ 419025 h 465583"/>
              <a:gd name="connsiteX8" fmla="*/ 0 w 1605729"/>
              <a:gd name="connsiteY8" fmla="*/ 46558 h 465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05729" h="465583">
                <a:moveTo>
                  <a:pt x="0" y="46558"/>
                </a:moveTo>
                <a:cubicBezTo>
                  <a:pt x="0" y="20845"/>
                  <a:pt x="20845" y="0"/>
                  <a:pt x="46558" y="0"/>
                </a:cubicBezTo>
                <a:lnTo>
                  <a:pt x="1559171" y="0"/>
                </a:lnTo>
                <a:cubicBezTo>
                  <a:pt x="1584884" y="0"/>
                  <a:pt x="1605729" y="20845"/>
                  <a:pt x="1605729" y="46558"/>
                </a:cubicBezTo>
                <a:lnTo>
                  <a:pt x="1605729" y="419025"/>
                </a:lnTo>
                <a:cubicBezTo>
                  <a:pt x="1605729" y="444738"/>
                  <a:pt x="1584884" y="465583"/>
                  <a:pt x="1559171" y="465583"/>
                </a:cubicBezTo>
                <a:lnTo>
                  <a:pt x="46558" y="465583"/>
                </a:lnTo>
                <a:cubicBezTo>
                  <a:pt x="20845" y="465583"/>
                  <a:pt x="0" y="444738"/>
                  <a:pt x="0" y="419025"/>
                </a:cubicBezTo>
                <a:lnTo>
                  <a:pt x="0" y="46558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546" tIns="55546" rIns="55546" bIns="55546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96,6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5120868" y="4266688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32,6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5120868" y="4948432"/>
            <a:ext cx="730800" cy="568800"/>
          </a:xfrm>
          <a:custGeom>
            <a:avLst/>
            <a:gdLst>
              <a:gd name="connsiteX0" fmla="*/ 0 w 941167"/>
              <a:gd name="connsiteY0" fmla="*/ 69781 h 697806"/>
              <a:gd name="connsiteX1" fmla="*/ 69781 w 941167"/>
              <a:gd name="connsiteY1" fmla="*/ 0 h 697806"/>
              <a:gd name="connsiteX2" fmla="*/ 871386 w 941167"/>
              <a:gd name="connsiteY2" fmla="*/ 0 h 697806"/>
              <a:gd name="connsiteX3" fmla="*/ 941167 w 941167"/>
              <a:gd name="connsiteY3" fmla="*/ 69781 h 697806"/>
              <a:gd name="connsiteX4" fmla="*/ 941167 w 941167"/>
              <a:gd name="connsiteY4" fmla="*/ 628025 h 697806"/>
              <a:gd name="connsiteX5" fmla="*/ 871386 w 941167"/>
              <a:gd name="connsiteY5" fmla="*/ 697806 h 697806"/>
              <a:gd name="connsiteX6" fmla="*/ 69781 w 941167"/>
              <a:gd name="connsiteY6" fmla="*/ 697806 h 697806"/>
              <a:gd name="connsiteX7" fmla="*/ 0 w 941167"/>
              <a:gd name="connsiteY7" fmla="*/ 628025 h 697806"/>
              <a:gd name="connsiteX8" fmla="*/ 0 w 941167"/>
              <a:gd name="connsiteY8" fmla="*/ 69781 h 69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1167" h="697806">
                <a:moveTo>
                  <a:pt x="0" y="69781"/>
                </a:moveTo>
                <a:cubicBezTo>
                  <a:pt x="0" y="31242"/>
                  <a:pt x="31242" y="0"/>
                  <a:pt x="69781" y="0"/>
                </a:cubicBezTo>
                <a:lnTo>
                  <a:pt x="871386" y="0"/>
                </a:lnTo>
                <a:cubicBezTo>
                  <a:pt x="909925" y="0"/>
                  <a:pt x="941167" y="31242"/>
                  <a:pt x="941167" y="69781"/>
                </a:cubicBezTo>
                <a:lnTo>
                  <a:pt x="941167" y="628025"/>
                </a:lnTo>
                <a:cubicBezTo>
                  <a:pt x="941167" y="666564"/>
                  <a:pt x="909925" y="697806"/>
                  <a:pt x="871386" y="697806"/>
                </a:cubicBezTo>
                <a:lnTo>
                  <a:pt x="69781" y="697806"/>
                </a:lnTo>
                <a:cubicBezTo>
                  <a:pt x="31242" y="697806"/>
                  <a:pt x="0" y="666564"/>
                  <a:pt x="0" y="628025"/>
                </a:cubicBezTo>
                <a:lnTo>
                  <a:pt x="0" y="69781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48" tIns="62348" rIns="62348" bIns="6234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140,0</a:t>
            </a:r>
            <a:endPara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70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390405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759495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7780" y="858545"/>
            <a:ext cx="5432332" cy="192238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</a:t>
            </a: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государственным имуществом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состава и структуры государственного имущества Чувашской Республики;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эффективного функционирования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экономики Чувашской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9728" y="2996952"/>
            <a:ext cx="42093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2135596"/>
              </p:ext>
            </p:extLst>
          </p:nvPr>
        </p:nvGraphicFramePr>
        <p:xfrm>
          <a:off x="245437" y="3320117"/>
          <a:ext cx="3750499" cy="32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00392" y="6513069"/>
            <a:ext cx="1031571" cy="300307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74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4601217" y="3501008"/>
            <a:ext cx="4364707" cy="357863"/>
          </a:xfrm>
          <a:custGeom>
            <a:avLst/>
            <a:gdLst>
              <a:gd name="connsiteX0" fmla="*/ 0 w 3828284"/>
              <a:gd name="connsiteY0" fmla="*/ 43510 h 435104"/>
              <a:gd name="connsiteX1" fmla="*/ 43510 w 3828284"/>
              <a:gd name="connsiteY1" fmla="*/ 0 h 435104"/>
              <a:gd name="connsiteX2" fmla="*/ 3784774 w 3828284"/>
              <a:gd name="connsiteY2" fmla="*/ 0 h 435104"/>
              <a:gd name="connsiteX3" fmla="*/ 3828284 w 3828284"/>
              <a:gd name="connsiteY3" fmla="*/ 43510 h 435104"/>
              <a:gd name="connsiteX4" fmla="*/ 3828284 w 3828284"/>
              <a:gd name="connsiteY4" fmla="*/ 391594 h 435104"/>
              <a:gd name="connsiteX5" fmla="*/ 3784774 w 3828284"/>
              <a:gd name="connsiteY5" fmla="*/ 435104 h 435104"/>
              <a:gd name="connsiteX6" fmla="*/ 43510 w 3828284"/>
              <a:gd name="connsiteY6" fmla="*/ 435104 h 435104"/>
              <a:gd name="connsiteX7" fmla="*/ 0 w 3828284"/>
              <a:gd name="connsiteY7" fmla="*/ 391594 h 435104"/>
              <a:gd name="connsiteX8" fmla="*/ 0 w 3828284"/>
              <a:gd name="connsiteY8" fmla="*/ 43510 h 435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8284" h="435104">
                <a:moveTo>
                  <a:pt x="0" y="43510"/>
                </a:moveTo>
                <a:cubicBezTo>
                  <a:pt x="0" y="19480"/>
                  <a:pt x="19480" y="0"/>
                  <a:pt x="43510" y="0"/>
                </a:cubicBezTo>
                <a:lnTo>
                  <a:pt x="3784774" y="0"/>
                </a:lnTo>
                <a:cubicBezTo>
                  <a:pt x="3808804" y="0"/>
                  <a:pt x="3828284" y="19480"/>
                  <a:pt x="3828284" y="43510"/>
                </a:cubicBezTo>
                <a:lnTo>
                  <a:pt x="3828284" y="391594"/>
                </a:lnTo>
                <a:cubicBezTo>
                  <a:pt x="3828284" y="415624"/>
                  <a:pt x="3808804" y="435104"/>
                  <a:pt x="3784774" y="435104"/>
                </a:cubicBezTo>
                <a:lnTo>
                  <a:pt x="43510" y="435104"/>
                </a:lnTo>
                <a:cubicBezTo>
                  <a:pt x="19480" y="435104"/>
                  <a:pt x="0" y="415624"/>
                  <a:pt x="0" y="391594"/>
                </a:cubicBezTo>
                <a:lnTo>
                  <a:pt x="0" y="43510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084" tIns="66084" rIns="66084" bIns="66084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601217" y="3997584"/>
            <a:ext cx="2373363" cy="330794"/>
          </a:xfrm>
          <a:custGeom>
            <a:avLst/>
            <a:gdLst>
              <a:gd name="connsiteX0" fmla="*/ 0 w 2092791"/>
              <a:gd name="connsiteY0" fmla="*/ 40219 h 402193"/>
              <a:gd name="connsiteX1" fmla="*/ 40219 w 2092791"/>
              <a:gd name="connsiteY1" fmla="*/ 0 h 402193"/>
              <a:gd name="connsiteX2" fmla="*/ 2052572 w 2092791"/>
              <a:gd name="connsiteY2" fmla="*/ 0 h 402193"/>
              <a:gd name="connsiteX3" fmla="*/ 2092791 w 2092791"/>
              <a:gd name="connsiteY3" fmla="*/ 40219 h 402193"/>
              <a:gd name="connsiteX4" fmla="*/ 2092791 w 2092791"/>
              <a:gd name="connsiteY4" fmla="*/ 361974 h 402193"/>
              <a:gd name="connsiteX5" fmla="*/ 2052572 w 2092791"/>
              <a:gd name="connsiteY5" fmla="*/ 402193 h 402193"/>
              <a:gd name="connsiteX6" fmla="*/ 40219 w 2092791"/>
              <a:gd name="connsiteY6" fmla="*/ 402193 h 402193"/>
              <a:gd name="connsiteX7" fmla="*/ 0 w 2092791"/>
              <a:gd name="connsiteY7" fmla="*/ 361974 h 402193"/>
              <a:gd name="connsiteX8" fmla="*/ 0 w 2092791"/>
              <a:gd name="connsiteY8" fmla="*/ 40219 h 40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2791" h="402193">
                <a:moveTo>
                  <a:pt x="0" y="40219"/>
                </a:moveTo>
                <a:cubicBezTo>
                  <a:pt x="0" y="18007"/>
                  <a:pt x="18007" y="0"/>
                  <a:pt x="40219" y="0"/>
                </a:cubicBezTo>
                <a:lnTo>
                  <a:pt x="2052572" y="0"/>
                </a:lnTo>
                <a:cubicBezTo>
                  <a:pt x="2074784" y="0"/>
                  <a:pt x="2092791" y="18007"/>
                  <a:pt x="2092791" y="40219"/>
                </a:cubicBezTo>
                <a:lnTo>
                  <a:pt x="2092791" y="361974"/>
                </a:lnTo>
                <a:cubicBezTo>
                  <a:pt x="2092791" y="384186"/>
                  <a:pt x="2074784" y="402193"/>
                  <a:pt x="2052572" y="402193"/>
                </a:cubicBezTo>
                <a:lnTo>
                  <a:pt x="40219" y="402193"/>
                </a:lnTo>
                <a:cubicBezTo>
                  <a:pt x="18007" y="402193"/>
                  <a:pt x="0" y="384186"/>
                  <a:pt x="0" y="361974"/>
                </a:cubicBezTo>
                <a:lnTo>
                  <a:pt x="0" y="4021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120" tIns="65120" rIns="65120" bIns="6512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0" name="Полилиния 9"/>
          <p:cNvSpPr/>
          <p:nvPr/>
        </p:nvSpPr>
        <p:spPr>
          <a:xfrm>
            <a:off x="4601217" y="4375824"/>
            <a:ext cx="2390805" cy="454495"/>
          </a:xfrm>
          <a:custGeom>
            <a:avLst/>
            <a:gdLst>
              <a:gd name="connsiteX0" fmla="*/ 0 w 2109407"/>
              <a:gd name="connsiteY0" fmla="*/ 55259 h 552593"/>
              <a:gd name="connsiteX1" fmla="*/ 55259 w 2109407"/>
              <a:gd name="connsiteY1" fmla="*/ 0 h 552593"/>
              <a:gd name="connsiteX2" fmla="*/ 2054148 w 2109407"/>
              <a:gd name="connsiteY2" fmla="*/ 0 h 552593"/>
              <a:gd name="connsiteX3" fmla="*/ 2109407 w 2109407"/>
              <a:gd name="connsiteY3" fmla="*/ 55259 h 552593"/>
              <a:gd name="connsiteX4" fmla="*/ 2109407 w 2109407"/>
              <a:gd name="connsiteY4" fmla="*/ 497334 h 552593"/>
              <a:gd name="connsiteX5" fmla="*/ 2054148 w 2109407"/>
              <a:gd name="connsiteY5" fmla="*/ 552593 h 552593"/>
              <a:gd name="connsiteX6" fmla="*/ 55259 w 2109407"/>
              <a:gd name="connsiteY6" fmla="*/ 552593 h 552593"/>
              <a:gd name="connsiteX7" fmla="*/ 0 w 2109407"/>
              <a:gd name="connsiteY7" fmla="*/ 497334 h 552593"/>
              <a:gd name="connsiteX8" fmla="*/ 0 w 2109407"/>
              <a:gd name="connsiteY8" fmla="*/ 55259 h 552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09407" h="552593">
                <a:moveTo>
                  <a:pt x="0" y="55259"/>
                </a:moveTo>
                <a:cubicBezTo>
                  <a:pt x="0" y="24740"/>
                  <a:pt x="24740" y="0"/>
                  <a:pt x="55259" y="0"/>
                </a:cubicBezTo>
                <a:lnTo>
                  <a:pt x="2054148" y="0"/>
                </a:lnTo>
                <a:cubicBezTo>
                  <a:pt x="2084667" y="0"/>
                  <a:pt x="2109407" y="24740"/>
                  <a:pt x="2109407" y="55259"/>
                </a:cubicBezTo>
                <a:lnTo>
                  <a:pt x="2109407" y="497334"/>
                </a:lnTo>
                <a:cubicBezTo>
                  <a:pt x="2109407" y="527853"/>
                  <a:pt x="2084667" y="552593"/>
                  <a:pt x="2054148" y="552593"/>
                </a:cubicBezTo>
                <a:lnTo>
                  <a:pt x="55259" y="552593"/>
                </a:lnTo>
                <a:cubicBezTo>
                  <a:pt x="24740" y="552593"/>
                  <a:pt x="0" y="527853"/>
                  <a:pt x="0" y="497334"/>
                </a:cubicBezTo>
                <a:lnTo>
                  <a:pt x="0" y="5525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05" tIns="61905" rIns="61905" bIns="6190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государственным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имуществом 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лилиния 10"/>
          <p:cNvSpPr/>
          <p:nvPr/>
        </p:nvSpPr>
        <p:spPr>
          <a:xfrm>
            <a:off x="4601217" y="4871940"/>
            <a:ext cx="2406125" cy="608566"/>
          </a:xfrm>
          <a:custGeom>
            <a:avLst/>
            <a:gdLst>
              <a:gd name="connsiteX0" fmla="*/ 0 w 2123999"/>
              <a:gd name="connsiteY0" fmla="*/ 36961 h 369613"/>
              <a:gd name="connsiteX1" fmla="*/ 36961 w 2123999"/>
              <a:gd name="connsiteY1" fmla="*/ 0 h 369613"/>
              <a:gd name="connsiteX2" fmla="*/ 2087038 w 2123999"/>
              <a:gd name="connsiteY2" fmla="*/ 0 h 369613"/>
              <a:gd name="connsiteX3" fmla="*/ 2123999 w 2123999"/>
              <a:gd name="connsiteY3" fmla="*/ 36961 h 369613"/>
              <a:gd name="connsiteX4" fmla="*/ 2123999 w 2123999"/>
              <a:gd name="connsiteY4" fmla="*/ 332652 h 369613"/>
              <a:gd name="connsiteX5" fmla="*/ 2087038 w 2123999"/>
              <a:gd name="connsiteY5" fmla="*/ 369613 h 369613"/>
              <a:gd name="connsiteX6" fmla="*/ 36961 w 2123999"/>
              <a:gd name="connsiteY6" fmla="*/ 369613 h 369613"/>
              <a:gd name="connsiteX7" fmla="*/ 0 w 2123999"/>
              <a:gd name="connsiteY7" fmla="*/ 332652 h 369613"/>
              <a:gd name="connsiteX8" fmla="*/ 0 w 2123999"/>
              <a:gd name="connsiteY8" fmla="*/ 36961 h 369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23999" h="369613">
                <a:moveTo>
                  <a:pt x="0" y="36961"/>
                </a:moveTo>
                <a:cubicBezTo>
                  <a:pt x="0" y="16548"/>
                  <a:pt x="16548" y="0"/>
                  <a:pt x="36961" y="0"/>
                </a:cubicBezTo>
                <a:lnTo>
                  <a:pt x="2087038" y="0"/>
                </a:lnTo>
                <a:cubicBezTo>
                  <a:pt x="2107451" y="0"/>
                  <a:pt x="2123999" y="16548"/>
                  <a:pt x="2123999" y="36961"/>
                </a:cubicBezTo>
                <a:lnTo>
                  <a:pt x="2123999" y="332652"/>
                </a:lnTo>
                <a:cubicBezTo>
                  <a:pt x="2123999" y="353065"/>
                  <a:pt x="2107451" y="369613"/>
                  <a:pt x="2087038" y="369613"/>
                </a:cubicBezTo>
                <a:lnTo>
                  <a:pt x="36961" y="369613"/>
                </a:lnTo>
                <a:cubicBezTo>
                  <a:pt x="16548" y="369613"/>
                  <a:pt x="0" y="353065"/>
                  <a:pt x="0" y="332652"/>
                </a:cubicBezTo>
                <a:lnTo>
                  <a:pt x="0" y="3696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546" tIns="56546" rIns="56546" bIns="56546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эффективного государственного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сектора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экономики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олилиния 18"/>
          <p:cNvSpPr/>
          <p:nvPr/>
        </p:nvSpPr>
        <p:spPr>
          <a:xfrm>
            <a:off x="7730284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73028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73028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8365226" y="3996557"/>
            <a:ext cx="590354" cy="326039"/>
          </a:xfrm>
          <a:custGeom>
            <a:avLst/>
            <a:gdLst>
              <a:gd name="connsiteX0" fmla="*/ 0 w 655573"/>
              <a:gd name="connsiteY0" fmla="*/ 39641 h 396411"/>
              <a:gd name="connsiteX1" fmla="*/ 39641 w 655573"/>
              <a:gd name="connsiteY1" fmla="*/ 0 h 396411"/>
              <a:gd name="connsiteX2" fmla="*/ 615932 w 655573"/>
              <a:gd name="connsiteY2" fmla="*/ 0 h 396411"/>
              <a:gd name="connsiteX3" fmla="*/ 655573 w 655573"/>
              <a:gd name="connsiteY3" fmla="*/ 39641 h 396411"/>
              <a:gd name="connsiteX4" fmla="*/ 655573 w 655573"/>
              <a:gd name="connsiteY4" fmla="*/ 356770 h 396411"/>
              <a:gd name="connsiteX5" fmla="*/ 615932 w 655573"/>
              <a:gd name="connsiteY5" fmla="*/ 396411 h 396411"/>
              <a:gd name="connsiteX6" fmla="*/ 39641 w 655573"/>
              <a:gd name="connsiteY6" fmla="*/ 396411 h 396411"/>
              <a:gd name="connsiteX7" fmla="*/ 0 w 655573"/>
              <a:gd name="connsiteY7" fmla="*/ 356770 h 396411"/>
              <a:gd name="connsiteX8" fmla="*/ 0 w 655573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3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2" y="0"/>
                </a:lnTo>
                <a:cubicBezTo>
                  <a:pt x="637825" y="0"/>
                  <a:pt x="655573" y="17748"/>
                  <a:pt x="655573" y="39641"/>
                </a:cubicBezTo>
                <a:lnTo>
                  <a:pt x="655573" y="356770"/>
                </a:lnTo>
                <a:cubicBezTo>
                  <a:pt x="655573" y="378663"/>
                  <a:pt x="637825" y="396411"/>
                  <a:pt x="615932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8365226" y="4370462"/>
            <a:ext cx="590354" cy="456447"/>
          </a:xfrm>
          <a:custGeom>
            <a:avLst/>
            <a:gdLst>
              <a:gd name="connsiteX0" fmla="*/ 0 w 655568"/>
              <a:gd name="connsiteY0" fmla="*/ 55497 h 554966"/>
              <a:gd name="connsiteX1" fmla="*/ 55497 w 655568"/>
              <a:gd name="connsiteY1" fmla="*/ 0 h 554966"/>
              <a:gd name="connsiteX2" fmla="*/ 600071 w 655568"/>
              <a:gd name="connsiteY2" fmla="*/ 0 h 554966"/>
              <a:gd name="connsiteX3" fmla="*/ 655568 w 655568"/>
              <a:gd name="connsiteY3" fmla="*/ 55497 h 554966"/>
              <a:gd name="connsiteX4" fmla="*/ 655568 w 655568"/>
              <a:gd name="connsiteY4" fmla="*/ 499469 h 554966"/>
              <a:gd name="connsiteX5" fmla="*/ 600071 w 655568"/>
              <a:gd name="connsiteY5" fmla="*/ 554966 h 554966"/>
              <a:gd name="connsiteX6" fmla="*/ 55497 w 655568"/>
              <a:gd name="connsiteY6" fmla="*/ 554966 h 554966"/>
              <a:gd name="connsiteX7" fmla="*/ 0 w 655568"/>
              <a:gd name="connsiteY7" fmla="*/ 499469 h 554966"/>
              <a:gd name="connsiteX8" fmla="*/ 0 w 655568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8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1" y="0"/>
                </a:lnTo>
                <a:cubicBezTo>
                  <a:pt x="630721" y="0"/>
                  <a:pt x="655568" y="24847"/>
                  <a:pt x="655568" y="55497"/>
                </a:cubicBezTo>
                <a:lnTo>
                  <a:pt x="655568" y="499469"/>
                </a:lnTo>
                <a:cubicBezTo>
                  <a:pt x="655568" y="530119"/>
                  <a:pt x="630721" y="554966"/>
                  <a:pt x="600071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23,8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365226" y="4866779"/>
            <a:ext cx="590354" cy="541719"/>
          </a:xfrm>
          <a:custGeom>
            <a:avLst/>
            <a:gdLst>
              <a:gd name="connsiteX0" fmla="*/ 0 w 660749"/>
              <a:gd name="connsiteY0" fmla="*/ 39599 h 395993"/>
              <a:gd name="connsiteX1" fmla="*/ 39599 w 660749"/>
              <a:gd name="connsiteY1" fmla="*/ 0 h 395993"/>
              <a:gd name="connsiteX2" fmla="*/ 621150 w 660749"/>
              <a:gd name="connsiteY2" fmla="*/ 0 h 395993"/>
              <a:gd name="connsiteX3" fmla="*/ 660749 w 660749"/>
              <a:gd name="connsiteY3" fmla="*/ 39599 h 395993"/>
              <a:gd name="connsiteX4" fmla="*/ 660749 w 660749"/>
              <a:gd name="connsiteY4" fmla="*/ 356394 h 395993"/>
              <a:gd name="connsiteX5" fmla="*/ 621150 w 660749"/>
              <a:gd name="connsiteY5" fmla="*/ 395993 h 395993"/>
              <a:gd name="connsiteX6" fmla="*/ 39599 w 660749"/>
              <a:gd name="connsiteY6" fmla="*/ 395993 h 395993"/>
              <a:gd name="connsiteX7" fmla="*/ 0 w 660749"/>
              <a:gd name="connsiteY7" fmla="*/ 356394 h 395993"/>
              <a:gd name="connsiteX8" fmla="*/ 0 w 660749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9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50" y="0"/>
                </a:lnTo>
                <a:cubicBezTo>
                  <a:pt x="643020" y="0"/>
                  <a:pt x="660749" y="17729"/>
                  <a:pt x="660749" y="39599"/>
                </a:cubicBezTo>
                <a:lnTo>
                  <a:pt x="660749" y="356394"/>
                </a:lnTo>
                <a:cubicBezTo>
                  <a:pt x="660749" y="378264"/>
                  <a:pt x="643020" y="395993"/>
                  <a:pt x="621150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3,4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олилиния 30"/>
          <p:cNvSpPr/>
          <p:nvPr/>
        </p:nvSpPr>
        <p:spPr>
          <a:xfrm>
            <a:off x="7070863" y="3996557"/>
            <a:ext cx="590354" cy="326039"/>
          </a:xfrm>
          <a:custGeom>
            <a:avLst/>
            <a:gdLst>
              <a:gd name="connsiteX0" fmla="*/ 0 w 655572"/>
              <a:gd name="connsiteY0" fmla="*/ 39641 h 396411"/>
              <a:gd name="connsiteX1" fmla="*/ 39641 w 655572"/>
              <a:gd name="connsiteY1" fmla="*/ 0 h 396411"/>
              <a:gd name="connsiteX2" fmla="*/ 615931 w 655572"/>
              <a:gd name="connsiteY2" fmla="*/ 0 h 396411"/>
              <a:gd name="connsiteX3" fmla="*/ 655572 w 655572"/>
              <a:gd name="connsiteY3" fmla="*/ 39641 h 396411"/>
              <a:gd name="connsiteX4" fmla="*/ 655572 w 655572"/>
              <a:gd name="connsiteY4" fmla="*/ 356770 h 396411"/>
              <a:gd name="connsiteX5" fmla="*/ 615931 w 655572"/>
              <a:gd name="connsiteY5" fmla="*/ 396411 h 396411"/>
              <a:gd name="connsiteX6" fmla="*/ 39641 w 655572"/>
              <a:gd name="connsiteY6" fmla="*/ 396411 h 396411"/>
              <a:gd name="connsiteX7" fmla="*/ 0 w 655572"/>
              <a:gd name="connsiteY7" fmla="*/ 356770 h 396411"/>
              <a:gd name="connsiteX8" fmla="*/ 0 w 655572"/>
              <a:gd name="connsiteY8" fmla="*/ 39641 h 39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72" h="396411">
                <a:moveTo>
                  <a:pt x="0" y="39641"/>
                </a:moveTo>
                <a:cubicBezTo>
                  <a:pt x="0" y="17748"/>
                  <a:pt x="17748" y="0"/>
                  <a:pt x="39641" y="0"/>
                </a:cubicBezTo>
                <a:lnTo>
                  <a:pt x="615931" y="0"/>
                </a:lnTo>
                <a:cubicBezTo>
                  <a:pt x="637824" y="0"/>
                  <a:pt x="655572" y="17748"/>
                  <a:pt x="655572" y="39641"/>
                </a:cubicBezTo>
                <a:lnTo>
                  <a:pt x="655572" y="356770"/>
                </a:lnTo>
                <a:cubicBezTo>
                  <a:pt x="655572" y="378663"/>
                  <a:pt x="637824" y="396411"/>
                  <a:pt x="615931" y="396411"/>
                </a:cubicBezTo>
                <a:lnTo>
                  <a:pt x="39641" y="396411"/>
                </a:lnTo>
                <a:cubicBezTo>
                  <a:pt x="17748" y="396411"/>
                  <a:pt x="0" y="378663"/>
                  <a:pt x="0" y="356770"/>
                </a:cubicBezTo>
                <a:lnTo>
                  <a:pt x="0" y="39641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30" tIns="57330" rIns="57330" bIns="57330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070863" y="4375987"/>
            <a:ext cx="590354" cy="456447"/>
          </a:xfrm>
          <a:custGeom>
            <a:avLst/>
            <a:gdLst>
              <a:gd name="connsiteX0" fmla="*/ 0 w 655567"/>
              <a:gd name="connsiteY0" fmla="*/ 55497 h 554966"/>
              <a:gd name="connsiteX1" fmla="*/ 55497 w 655567"/>
              <a:gd name="connsiteY1" fmla="*/ 0 h 554966"/>
              <a:gd name="connsiteX2" fmla="*/ 600070 w 655567"/>
              <a:gd name="connsiteY2" fmla="*/ 0 h 554966"/>
              <a:gd name="connsiteX3" fmla="*/ 655567 w 655567"/>
              <a:gd name="connsiteY3" fmla="*/ 55497 h 554966"/>
              <a:gd name="connsiteX4" fmla="*/ 655567 w 655567"/>
              <a:gd name="connsiteY4" fmla="*/ 499469 h 554966"/>
              <a:gd name="connsiteX5" fmla="*/ 600070 w 655567"/>
              <a:gd name="connsiteY5" fmla="*/ 554966 h 554966"/>
              <a:gd name="connsiteX6" fmla="*/ 55497 w 655567"/>
              <a:gd name="connsiteY6" fmla="*/ 554966 h 554966"/>
              <a:gd name="connsiteX7" fmla="*/ 0 w 655567"/>
              <a:gd name="connsiteY7" fmla="*/ 499469 h 554966"/>
              <a:gd name="connsiteX8" fmla="*/ 0 w 655567"/>
              <a:gd name="connsiteY8" fmla="*/ 55497 h 554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567" h="554966">
                <a:moveTo>
                  <a:pt x="0" y="55497"/>
                </a:moveTo>
                <a:cubicBezTo>
                  <a:pt x="0" y="24847"/>
                  <a:pt x="24847" y="0"/>
                  <a:pt x="55497" y="0"/>
                </a:cubicBezTo>
                <a:lnTo>
                  <a:pt x="600070" y="0"/>
                </a:lnTo>
                <a:cubicBezTo>
                  <a:pt x="630720" y="0"/>
                  <a:pt x="655567" y="24847"/>
                  <a:pt x="655567" y="55497"/>
                </a:cubicBezTo>
                <a:lnTo>
                  <a:pt x="655567" y="499469"/>
                </a:lnTo>
                <a:cubicBezTo>
                  <a:pt x="655567" y="530119"/>
                  <a:pt x="630720" y="554966"/>
                  <a:pt x="600070" y="554966"/>
                </a:cubicBezTo>
                <a:lnTo>
                  <a:pt x="55497" y="554966"/>
                </a:lnTo>
                <a:cubicBezTo>
                  <a:pt x="24847" y="554966"/>
                  <a:pt x="0" y="530119"/>
                  <a:pt x="0" y="499469"/>
                </a:cubicBezTo>
                <a:lnTo>
                  <a:pt x="0" y="554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974" tIns="61974" rIns="61974" bIns="61974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29,1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070863" y="4866779"/>
            <a:ext cx="590354" cy="541719"/>
          </a:xfrm>
          <a:custGeom>
            <a:avLst/>
            <a:gdLst>
              <a:gd name="connsiteX0" fmla="*/ 0 w 660747"/>
              <a:gd name="connsiteY0" fmla="*/ 39599 h 395993"/>
              <a:gd name="connsiteX1" fmla="*/ 39599 w 660747"/>
              <a:gd name="connsiteY1" fmla="*/ 0 h 395993"/>
              <a:gd name="connsiteX2" fmla="*/ 621148 w 660747"/>
              <a:gd name="connsiteY2" fmla="*/ 0 h 395993"/>
              <a:gd name="connsiteX3" fmla="*/ 660747 w 660747"/>
              <a:gd name="connsiteY3" fmla="*/ 39599 h 395993"/>
              <a:gd name="connsiteX4" fmla="*/ 660747 w 660747"/>
              <a:gd name="connsiteY4" fmla="*/ 356394 h 395993"/>
              <a:gd name="connsiteX5" fmla="*/ 621148 w 660747"/>
              <a:gd name="connsiteY5" fmla="*/ 395993 h 395993"/>
              <a:gd name="connsiteX6" fmla="*/ 39599 w 660747"/>
              <a:gd name="connsiteY6" fmla="*/ 395993 h 395993"/>
              <a:gd name="connsiteX7" fmla="*/ 0 w 660747"/>
              <a:gd name="connsiteY7" fmla="*/ 356394 h 395993"/>
              <a:gd name="connsiteX8" fmla="*/ 0 w 660747"/>
              <a:gd name="connsiteY8" fmla="*/ 39599 h 395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60747" h="395993">
                <a:moveTo>
                  <a:pt x="0" y="39599"/>
                </a:moveTo>
                <a:cubicBezTo>
                  <a:pt x="0" y="17729"/>
                  <a:pt x="17729" y="0"/>
                  <a:pt x="39599" y="0"/>
                </a:cubicBezTo>
                <a:lnTo>
                  <a:pt x="621148" y="0"/>
                </a:lnTo>
                <a:cubicBezTo>
                  <a:pt x="643018" y="0"/>
                  <a:pt x="660747" y="17729"/>
                  <a:pt x="660747" y="39599"/>
                </a:cubicBezTo>
                <a:lnTo>
                  <a:pt x="660747" y="356394"/>
                </a:lnTo>
                <a:cubicBezTo>
                  <a:pt x="660747" y="378264"/>
                  <a:pt x="643018" y="395993"/>
                  <a:pt x="621148" y="395993"/>
                </a:cubicBezTo>
                <a:lnTo>
                  <a:pt x="39599" y="395993"/>
                </a:lnTo>
                <a:cubicBezTo>
                  <a:pt x="17729" y="395993"/>
                  <a:pt x="0" y="378264"/>
                  <a:pt x="0" y="356394"/>
                </a:cubicBezTo>
                <a:lnTo>
                  <a:pt x="0" y="39599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318" tIns="57318" rIns="57318" bIns="57318" numCol="1" spcCol="1270" anchor="ctr" anchorCtr="0">
            <a:noAutofit/>
          </a:bodyPr>
          <a:lstStyle/>
          <a:p>
            <a:pPr algn="ctr" defTabSz="5334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1028" name="Picture 4" descr="https://media2.24aul.ru/imgs/5b1a9eff63d0d4ff2c73ad20/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6" y="810747"/>
            <a:ext cx="3420300" cy="20179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4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/>
        </p:nvSpPr>
        <p:spPr>
          <a:xfrm>
            <a:off x="6300193" y="878377"/>
            <a:ext cx="2700232" cy="735023"/>
          </a:xfrm>
          <a:custGeom>
            <a:avLst/>
            <a:gdLst>
              <a:gd name="connsiteX0" fmla="*/ 0 w 3903032"/>
              <a:gd name="connsiteY0" fmla="*/ 73502 h 735023"/>
              <a:gd name="connsiteX1" fmla="*/ 73502 w 3903032"/>
              <a:gd name="connsiteY1" fmla="*/ 0 h 735023"/>
              <a:gd name="connsiteX2" fmla="*/ 3829530 w 3903032"/>
              <a:gd name="connsiteY2" fmla="*/ 0 h 735023"/>
              <a:gd name="connsiteX3" fmla="*/ 3903032 w 3903032"/>
              <a:gd name="connsiteY3" fmla="*/ 73502 h 735023"/>
              <a:gd name="connsiteX4" fmla="*/ 3903032 w 3903032"/>
              <a:gd name="connsiteY4" fmla="*/ 661521 h 735023"/>
              <a:gd name="connsiteX5" fmla="*/ 3829530 w 3903032"/>
              <a:gd name="connsiteY5" fmla="*/ 735023 h 735023"/>
              <a:gd name="connsiteX6" fmla="*/ 73502 w 3903032"/>
              <a:gd name="connsiteY6" fmla="*/ 735023 h 735023"/>
              <a:gd name="connsiteX7" fmla="*/ 0 w 3903032"/>
              <a:gd name="connsiteY7" fmla="*/ 661521 h 735023"/>
              <a:gd name="connsiteX8" fmla="*/ 0 w 3903032"/>
              <a:gd name="connsiteY8" fmla="*/ 73502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3032" h="735023">
                <a:moveTo>
                  <a:pt x="0" y="73502"/>
                </a:moveTo>
                <a:cubicBezTo>
                  <a:pt x="0" y="32908"/>
                  <a:pt x="32908" y="0"/>
                  <a:pt x="73502" y="0"/>
                </a:cubicBezTo>
                <a:lnTo>
                  <a:pt x="3829530" y="0"/>
                </a:lnTo>
                <a:cubicBezTo>
                  <a:pt x="3870124" y="0"/>
                  <a:pt x="3903032" y="32908"/>
                  <a:pt x="3903032" y="73502"/>
                </a:cubicBezTo>
                <a:lnTo>
                  <a:pt x="3903032" y="661521"/>
                </a:lnTo>
                <a:cubicBezTo>
                  <a:pt x="3903032" y="702115"/>
                  <a:pt x="3870124" y="735023"/>
                  <a:pt x="3829530" y="735023"/>
                </a:cubicBezTo>
                <a:lnTo>
                  <a:pt x="73502" y="735023"/>
                </a:lnTo>
                <a:cubicBezTo>
                  <a:pt x="32908" y="735023"/>
                  <a:pt x="0" y="702115"/>
                  <a:pt x="0" y="661521"/>
                </a:cubicBezTo>
                <a:lnTo>
                  <a:pt x="0" y="73502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74868" tIns="74868" rIns="74868" bIns="74868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7025209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7025209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7025209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025209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7706817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706817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706817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706817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8388424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8388424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8388424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8388424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81174" y="2919296"/>
            <a:ext cx="5282915" cy="50684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государственного имущества Чувашской Республики,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вовлеченного </a:t>
            </a:r>
            <a:b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оборот,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81173" y="5006249"/>
            <a:ext cx="5306201" cy="137507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площади земельных участков, находящихся в государственной собственности Чувашской Республики, предоставленных в постоянное (бессрочное) пользование, безвозмездное пользование, аренду и переданных в собственность, в общей площади земельных участков, находящихся в государственной собственности Чувашской Республики (за исключением земельных участков, изъятых из оборота и ограниченных в обороте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1909091"/>
            <a:ext cx="2592288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7</a:t>
            </a:r>
            <a:r>
              <a:rPr lang="ru-RU" dirty="0" smtClean="0">
                <a:solidFill>
                  <a:prstClr val="black"/>
                </a:solidFill>
              </a:rPr>
              <a:t>5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2646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земельных и имущественных отношений»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81173" y="3567367"/>
            <a:ext cx="5282915" cy="133328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суммы дивидендов (чистой прибыли) по пакетам акций (долям) хозяйственных обществ, при-надлежащим Чувашской Республике, фактически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поступившей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республиканский бюджет Чувашской Республики, к сумме дивидендов (чистой прибыли), подлежащей перечислению в республиканский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Республики в соответствии с решениями собраний акционеров (участников) в отчетном году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%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://atameken.kz/ru/imagecache/news/crop_zemlya_15192952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52662"/>
            <a:ext cx="2463363" cy="14084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олилиния 35"/>
          <p:cNvSpPr/>
          <p:nvPr/>
        </p:nvSpPr>
        <p:spPr>
          <a:xfrm>
            <a:off x="6343601" y="1824233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343601" y="2922120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343601" y="379306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343601" y="5323454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98,5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5661993" y="1829881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5661993" y="2927768"/>
            <a:ext cx="612000" cy="540000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5661993" y="3798709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5661993" y="5329102"/>
            <a:ext cx="612000" cy="735023"/>
          </a:xfrm>
          <a:custGeom>
            <a:avLst/>
            <a:gdLst>
              <a:gd name="connsiteX0" fmla="*/ 0 w 731452"/>
              <a:gd name="connsiteY0" fmla="*/ 73145 h 735023"/>
              <a:gd name="connsiteX1" fmla="*/ 73145 w 731452"/>
              <a:gd name="connsiteY1" fmla="*/ 0 h 735023"/>
              <a:gd name="connsiteX2" fmla="*/ 658307 w 731452"/>
              <a:gd name="connsiteY2" fmla="*/ 0 h 735023"/>
              <a:gd name="connsiteX3" fmla="*/ 731452 w 731452"/>
              <a:gd name="connsiteY3" fmla="*/ 73145 h 735023"/>
              <a:gd name="connsiteX4" fmla="*/ 731452 w 731452"/>
              <a:gd name="connsiteY4" fmla="*/ 661878 h 735023"/>
              <a:gd name="connsiteX5" fmla="*/ 658307 w 731452"/>
              <a:gd name="connsiteY5" fmla="*/ 735023 h 735023"/>
              <a:gd name="connsiteX6" fmla="*/ 73145 w 731452"/>
              <a:gd name="connsiteY6" fmla="*/ 735023 h 735023"/>
              <a:gd name="connsiteX7" fmla="*/ 0 w 731452"/>
              <a:gd name="connsiteY7" fmla="*/ 661878 h 735023"/>
              <a:gd name="connsiteX8" fmla="*/ 0 w 731452"/>
              <a:gd name="connsiteY8" fmla="*/ 73145 h 73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1452" h="735023">
                <a:moveTo>
                  <a:pt x="0" y="73145"/>
                </a:moveTo>
                <a:cubicBezTo>
                  <a:pt x="0" y="32748"/>
                  <a:pt x="32748" y="0"/>
                  <a:pt x="73145" y="0"/>
                </a:cubicBezTo>
                <a:lnTo>
                  <a:pt x="658307" y="0"/>
                </a:lnTo>
                <a:cubicBezTo>
                  <a:pt x="698704" y="0"/>
                  <a:pt x="731452" y="32748"/>
                  <a:pt x="731452" y="73145"/>
                </a:cubicBezTo>
                <a:lnTo>
                  <a:pt x="731452" y="661878"/>
                </a:lnTo>
                <a:cubicBezTo>
                  <a:pt x="731452" y="702275"/>
                  <a:pt x="698704" y="735023"/>
                  <a:pt x="658307" y="735023"/>
                </a:cubicBezTo>
                <a:lnTo>
                  <a:pt x="73145" y="735023"/>
                </a:lnTo>
                <a:cubicBezTo>
                  <a:pt x="32748" y="735023"/>
                  <a:pt x="0" y="702275"/>
                  <a:pt x="0" y="661878"/>
                </a:cubicBezTo>
                <a:lnTo>
                  <a:pt x="0" y="73145"/>
                </a:lnTo>
                <a:close/>
              </a:path>
            </a:pathLst>
          </a:custGeom>
          <a:gradFill flip="none" rotWithShape="0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63" tIns="74763" rIns="74763" bIns="74763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97,5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1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525344"/>
            <a:ext cx="1006489" cy="297840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76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5579" y="764704"/>
            <a:ext cx="5958589" cy="187220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современной и эффективной транспортной инфраструктуры;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доступности и качества услуг транспортного комплекса;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охраны жизни, здоровья граждан и их имущества, законных прав на безопасные условия движения на автомобильных дорогах общего пользования;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на автомобильном транспорте базовых условий, обеспечивающих доступ к результатам космической деятельности, и их эффективное использование на базе информационно-навигационной системы в Чувашской Республике;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использования топливно-энергетических ресурсов на автомобильном транспорте</a:t>
            </a:r>
          </a:p>
          <a:p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2163380"/>
              </p:ext>
            </p:extLst>
          </p:nvPr>
        </p:nvGraphicFramePr>
        <p:xfrm>
          <a:off x="147780" y="3134595"/>
          <a:ext cx="4158388" cy="3108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780" y="2756120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pic>
        <p:nvPicPr>
          <p:cNvPr id="8" name="Рисунок 7" descr="http://www.pfrf.ru/files/branches/rostov/invaliddd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3" y="1052736"/>
            <a:ext cx="2376265" cy="1584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олилиния 3"/>
          <p:cNvSpPr/>
          <p:nvPr/>
        </p:nvSpPr>
        <p:spPr>
          <a:xfrm>
            <a:off x="4427983" y="2760489"/>
            <a:ext cx="4501247" cy="360000"/>
          </a:xfrm>
          <a:custGeom>
            <a:avLst/>
            <a:gdLst>
              <a:gd name="connsiteX0" fmla="*/ 0 w 4939456"/>
              <a:gd name="connsiteY0" fmla="*/ 47494 h 474939"/>
              <a:gd name="connsiteX1" fmla="*/ 47494 w 4939456"/>
              <a:gd name="connsiteY1" fmla="*/ 0 h 474939"/>
              <a:gd name="connsiteX2" fmla="*/ 4891962 w 4939456"/>
              <a:gd name="connsiteY2" fmla="*/ 0 h 474939"/>
              <a:gd name="connsiteX3" fmla="*/ 4939456 w 4939456"/>
              <a:gd name="connsiteY3" fmla="*/ 47494 h 474939"/>
              <a:gd name="connsiteX4" fmla="*/ 4939456 w 4939456"/>
              <a:gd name="connsiteY4" fmla="*/ 427445 h 474939"/>
              <a:gd name="connsiteX5" fmla="*/ 4891962 w 4939456"/>
              <a:gd name="connsiteY5" fmla="*/ 474939 h 474939"/>
              <a:gd name="connsiteX6" fmla="*/ 47494 w 4939456"/>
              <a:gd name="connsiteY6" fmla="*/ 474939 h 474939"/>
              <a:gd name="connsiteX7" fmla="*/ 0 w 4939456"/>
              <a:gd name="connsiteY7" fmla="*/ 427445 h 474939"/>
              <a:gd name="connsiteX8" fmla="*/ 0 w 493945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945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4891962" y="0"/>
                </a:lnTo>
                <a:cubicBezTo>
                  <a:pt x="4918192" y="0"/>
                  <a:pt x="4939456" y="21264"/>
                  <a:pt x="4939456" y="47494"/>
                </a:cubicBezTo>
                <a:lnTo>
                  <a:pt x="4939456" y="427445"/>
                </a:lnTo>
                <a:cubicBezTo>
                  <a:pt x="4939456" y="453675"/>
                  <a:pt x="4918192" y="474939"/>
                  <a:pt x="489196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8680" tIns="78680" rIns="78680" bIns="78680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Aft>
                <a:spcPct val="35000"/>
              </a:spcAft>
            </a:pPr>
            <a:r>
              <a:rPr lang="ru-RU" sz="17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4427982" y="3170830"/>
            <a:ext cx="2304257" cy="330178"/>
          </a:xfrm>
          <a:custGeom>
            <a:avLst/>
            <a:gdLst>
              <a:gd name="connsiteX0" fmla="*/ 0 w 2842959"/>
              <a:gd name="connsiteY0" fmla="*/ 33018 h 330178"/>
              <a:gd name="connsiteX1" fmla="*/ 33018 w 2842959"/>
              <a:gd name="connsiteY1" fmla="*/ 0 h 330178"/>
              <a:gd name="connsiteX2" fmla="*/ 2809941 w 2842959"/>
              <a:gd name="connsiteY2" fmla="*/ 0 h 330178"/>
              <a:gd name="connsiteX3" fmla="*/ 2842959 w 2842959"/>
              <a:gd name="connsiteY3" fmla="*/ 33018 h 330178"/>
              <a:gd name="connsiteX4" fmla="*/ 2842959 w 2842959"/>
              <a:gd name="connsiteY4" fmla="*/ 297160 h 330178"/>
              <a:gd name="connsiteX5" fmla="*/ 2809941 w 2842959"/>
              <a:gd name="connsiteY5" fmla="*/ 330178 h 330178"/>
              <a:gd name="connsiteX6" fmla="*/ 33018 w 2842959"/>
              <a:gd name="connsiteY6" fmla="*/ 330178 h 330178"/>
              <a:gd name="connsiteX7" fmla="*/ 0 w 2842959"/>
              <a:gd name="connsiteY7" fmla="*/ 297160 h 330178"/>
              <a:gd name="connsiteX8" fmla="*/ 0 w 2842959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2809941" y="0"/>
                </a:lnTo>
                <a:cubicBezTo>
                  <a:pt x="2828176" y="0"/>
                  <a:pt x="2842959" y="14783"/>
                  <a:pt x="2842959" y="33018"/>
                </a:cubicBezTo>
                <a:lnTo>
                  <a:pt x="2842959" y="297160"/>
                </a:lnTo>
                <a:cubicBezTo>
                  <a:pt x="2842959" y="315395"/>
                  <a:pt x="2828176" y="330178"/>
                  <a:pt x="2809941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427983" y="3573016"/>
            <a:ext cx="2304257" cy="576064"/>
          </a:xfrm>
          <a:custGeom>
            <a:avLst/>
            <a:gdLst>
              <a:gd name="connsiteX0" fmla="*/ 0 w 2831870"/>
              <a:gd name="connsiteY0" fmla="*/ 28445 h 284446"/>
              <a:gd name="connsiteX1" fmla="*/ 28445 w 2831870"/>
              <a:gd name="connsiteY1" fmla="*/ 0 h 284446"/>
              <a:gd name="connsiteX2" fmla="*/ 2803425 w 2831870"/>
              <a:gd name="connsiteY2" fmla="*/ 0 h 284446"/>
              <a:gd name="connsiteX3" fmla="*/ 2831870 w 2831870"/>
              <a:gd name="connsiteY3" fmla="*/ 28445 h 284446"/>
              <a:gd name="connsiteX4" fmla="*/ 2831870 w 2831870"/>
              <a:gd name="connsiteY4" fmla="*/ 256001 h 284446"/>
              <a:gd name="connsiteX5" fmla="*/ 2803425 w 2831870"/>
              <a:gd name="connsiteY5" fmla="*/ 284446 h 284446"/>
              <a:gd name="connsiteX6" fmla="*/ 28445 w 2831870"/>
              <a:gd name="connsiteY6" fmla="*/ 284446 h 284446"/>
              <a:gd name="connsiteX7" fmla="*/ 0 w 2831870"/>
              <a:gd name="connsiteY7" fmla="*/ 256001 h 284446"/>
              <a:gd name="connsiteX8" fmla="*/ 0 w 2831870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1870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2803425" y="0"/>
                </a:lnTo>
                <a:cubicBezTo>
                  <a:pt x="2819135" y="0"/>
                  <a:pt x="2831870" y="12735"/>
                  <a:pt x="2831870" y="28445"/>
                </a:cubicBezTo>
                <a:lnTo>
                  <a:pt x="2831870" y="256001"/>
                </a:lnTo>
                <a:cubicBezTo>
                  <a:pt x="2831870" y="271711"/>
                  <a:pt x="2819135" y="284446"/>
                  <a:pt x="2803425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051" tIns="54051" rIns="54051" bIns="54051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Безопасные и качественные автомобильные дороги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427984" y="4221088"/>
            <a:ext cx="2304256" cy="432048"/>
          </a:xfrm>
          <a:custGeom>
            <a:avLst/>
            <a:gdLst>
              <a:gd name="connsiteX0" fmla="*/ 0 w 2809821"/>
              <a:gd name="connsiteY0" fmla="*/ 47494 h 474939"/>
              <a:gd name="connsiteX1" fmla="*/ 47494 w 2809821"/>
              <a:gd name="connsiteY1" fmla="*/ 0 h 474939"/>
              <a:gd name="connsiteX2" fmla="*/ 2762327 w 2809821"/>
              <a:gd name="connsiteY2" fmla="*/ 0 h 474939"/>
              <a:gd name="connsiteX3" fmla="*/ 2809821 w 2809821"/>
              <a:gd name="connsiteY3" fmla="*/ 47494 h 474939"/>
              <a:gd name="connsiteX4" fmla="*/ 2809821 w 2809821"/>
              <a:gd name="connsiteY4" fmla="*/ 427445 h 474939"/>
              <a:gd name="connsiteX5" fmla="*/ 2762327 w 2809821"/>
              <a:gd name="connsiteY5" fmla="*/ 474939 h 474939"/>
              <a:gd name="connsiteX6" fmla="*/ 47494 w 2809821"/>
              <a:gd name="connsiteY6" fmla="*/ 474939 h 474939"/>
              <a:gd name="connsiteX7" fmla="*/ 0 w 2809821"/>
              <a:gd name="connsiteY7" fmla="*/ 427445 h 474939"/>
              <a:gd name="connsiteX8" fmla="*/ 0 w 280982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982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62327" y="0"/>
                </a:lnTo>
                <a:cubicBezTo>
                  <a:pt x="2788557" y="0"/>
                  <a:pt x="2809821" y="21264"/>
                  <a:pt x="2809821" y="47494"/>
                </a:cubicBezTo>
                <a:lnTo>
                  <a:pt x="2809821" y="427445"/>
                </a:lnTo>
                <a:cubicBezTo>
                  <a:pt x="2809821" y="453675"/>
                  <a:pt x="2788557" y="474939"/>
                  <a:pt x="276232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Пассажирский транспорт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427984" y="4725144"/>
            <a:ext cx="2304256" cy="504056"/>
          </a:xfrm>
          <a:custGeom>
            <a:avLst/>
            <a:gdLst>
              <a:gd name="connsiteX0" fmla="*/ 0 w 2766238"/>
              <a:gd name="connsiteY0" fmla="*/ 27367 h 273669"/>
              <a:gd name="connsiteX1" fmla="*/ 27367 w 2766238"/>
              <a:gd name="connsiteY1" fmla="*/ 0 h 273669"/>
              <a:gd name="connsiteX2" fmla="*/ 2738871 w 2766238"/>
              <a:gd name="connsiteY2" fmla="*/ 0 h 273669"/>
              <a:gd name="connsiteX3" fmla="*/ 2766238 w 2766238"/>
              <a:gd name="connsiteY3" fmla="*/ 27367 h 273669"/>
              <a:gd name="connsiteX4" fmla="*/ 2766238 w 2766238"/>
              <a:gd name="connsiteY4" fmla="*/ 246302 h 273669"/>
              <a:gd name="connsiteX5" fmla="*/ 2738871 w 2766238"/>
              <a:gd name="connsiteY5" fmla="*/ 273669 h 273669"/>
              <a:gd name="connsiteX6" fmla="*/ 27367 w 2766238"/>
              <a:gd name="connsiteY6" fmla="*/ 273669 h 273669"/>
              <a:gd name="connsiteX7" fmla="*/ 0 w 2766238"/>
              <a:gd name="connsiteY7" fmla="*/ 246302 h 273669"/>
              <a:gd name="connsiteX8" fmla="*/ 0 w 276623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2738871" y="0"/>
                </a:lnTo>
                <a:cubicBezTo>
                  <a:pt x="2753985" y="0"/>
                  <a:pt x="2766238" y="12253"/>
                  <a:pt x="2766238" y="27367"/>
                </a:cubicBezTo>
                <a:lnTo>
                  <a:pt x="2766238" y="246302"/>
                </a:lnTo>
                <a:cubicBezTo>
                  <a:pt x="2766238" y="261416"/>
                  <a:pt x="2753985" y="273669"/>
                  <a:pt x="273887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3735" tIns="53735" rIns="53735" bIns="5373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дорожного движения</a:t>
            </a:r>
          </a:p>
        </p:txBody>
      </p:sp>
      <p:sp>
        <p:nvSpPr>
          <p:cNvPr id="19" name="Полилиния 18"/>
          <p:cNvSpPr/>
          <p:nvPr/>
        </p:nvSpPr>
        <p:spPr>
          <a:xfrm>
            <a:off x="4427984" y="5324998"/>
            <a:ext cx="2304256" cy="624282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использования природного газа в качестве моторного топлива</a:t>
            </a:r>
          </a:p>
        </p:txBody>
      </p:sp>
      <p:sp>
        <p:nvSpPr>
          <p:cNvPr id="21" name="Полилиния 20"/>
          <p:cNvSpPr/>
          <p:nvPr/>
        </p:nvSpPr>
        <p:spPr>
          <a:xfrm>
            <a:off x="6786819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6786818" y="3573016"/>
            <a:ext cx="665501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702,1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680424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242,6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680424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6786820" y="5325210"/>
            <a:ext cx="648000" cy="624070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121,4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8253994" y="3170830"/>
            <a:ext cx="710494" cy="330178"/>
          </a:xfrm>
          <a:custGeom>
            <a:avLst/>
            <a:gdLst>
              <a:gd name="connsiteX0" fmla="*/ 0 w 687626"/>
              <a:gd name="connsiteY0" fmla="*/ 33018 h 330178"/>
              <a:gd name="connsiteX1" fmla="*/ 33018 w 687626"/>
              <a:gd name="connsiteY1" fmla="*/ 0 h 330178"/>
              <a:gd name="connsiteX2" fmla="*/ 654608 w 687626"/>
              <a:gd name="connsiteY2" fmla="*/ 0 h 330178"/>
              <a:gd name="connsiteX3" fmla="*/ 687626 w 687626"/>
              <a:gd name="connsiteY3" fmla="*/ 33018 h 330178"/>
              <a:gd name="connsiteX4" fmla="*/ 687626 w 687626"/>
              <a:gd name="connsiteY4" fmla="*/ 297160 h 330178"/>
              <a:gd name="connsiteX5" fmla="*/ 654608 w 687626"/>
              <a:gd name="connsiteY5" fmla="*/ 330178 h 330178"/>
              <a:gd name="connsiteX6" fmla="*/ 33018 w 687626"/>
              <a:gd name="connsiteY6" fmla="*/ 330178 h 330178"/>
              <a:gd name="connsiteX7" fmla="*/ 0 w 687626"/>
              <a:gd name="connsiteY7" fmla="*/ 297160 h 330178"/>
              <a:gd name="connsiteX8" fmla="*/ 0 w 687626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654608" y="0"/>
                </a:lnTo>
                <a:cubicBezTo>
                  <a:pt x="672843" y="0"/>
                  <a:pt x="687626" y="14783"/>
                  <a:pt x="687626" y="33018"/>
                </a:cubicBezTo>
                <a:lnTo>
                  <a:pt x="687626" y="297160"/>
                </a:lnTo>
                <a:cubicBezTo>
                  <a:pt x="687626" y="315395"/>
                  <a:pt x="672843" y="330178"/>
                  <a:pt x="654608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олилиния 27"/>
          <p:cNvSpPr/>
          <p:nvPr/>
        </p:nvSpPr>
        <p:spPr>
          <a:xfrm>
            <a:off x="8253994" y="3573016"/>
            <a:ext cx="710494" cy="576064"/>
          </a:xfrm>
          <a:custGeom>
            <a:avLst/>
            <a:gdLst>
              <a:gd name="connsiteX0" fmla="*/ 0 w 684944"/>
              <a:gd name="connsiteY0" fmla="*/ 28445 h 284446"/>
              <a:gd name="connsiteX1" fmla="*/ 28445 w 684944"/>
              <a:gd name="connsiteY1" fmla="*/ 0 h 284446"/>
              <a:gd name="connsiteX2" fmla="*/ 656499 w 684944"/>
              <a:gd name="connsiteY2" fmla="*/ 0 h 284446"/>
              <a:gd name="connsiteX3" fmla="*/ 684944 w 684944"/>
              <a:gd name="connsiteY3" fmla="*/ 28445 h 284446"/>
              <a:gd name="connsiteX4" fmla="*/ 684944 w 684944"/>
              <a:gd name="connsiteY4" fmla="*/ 256001 h 284446"/>
              <a:gd name="connsiteX5" fmla="*/ 656499 w 684944"/>
              <a:gd name="connsiteY5" fmla="*/ 284446 h 284446"/>
              <a:gd name="connsiteX6" fmla="*/ 28445 w 684944"/>
              <a:gd name="connsiteY6" fmla="*/ 284446 h 284446"/>
              <a:gd name="connsiteX7" fmla="*/ 0 w 684944"/>
              <a:gd name="connsiteY7" fmla="*/ 256001 h 284446"/>
              <a:gd name="connsiteX8" fmla="*/ 0 w 684944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4944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656499" y="0"/>
                </a:lnTo>
                <a:cubicBezTo>
                  <a:pt x="672209" y="0"/>
                  <a:pt x="684944" y="12735"/>
                  <a:pt x="684944" y="28445"/>
                </a:cubicBezTo>
                <a:lnTo>
                  <a:pt x="684944" y="256001"/>
                </a:lnTo>
                <a:cubicBezTo>
                  <a:pt x="684944" y="271711"/>
                  <a:pt x="672209" y="284446"/>
                  <a:pt x="656499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4 961,5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244408" y="4221088"/>
            <a:ext cx="720080" cy="504056"/>
          </a:xfrm>
          <a:custGeom>
            <a:avLst/>
            <a:gdLst>
              <a:gd name="connsiteX0" fmla="*/ 0 w 679611"/>
              <a:gd name="connsiteY0" fmla="*/ 47494 h 474939"/>
              <a:gd name="connsiteX1" fmla="*/ 47494 w 679611"/>
              <a:gd name="connsiteY1" fmla="*/ 0 h 474939"/>
              <a:gd name="connsiteX2" fmla="*/ 632117 w 679611"/>
              <a:gd name="connsiteY2" fmla="*/ 0 h 474939"/>
              <a:gd name="connsiteX3" fmla="*/ 679611 w 679611"/>
              <a:gd name="connsiteY3" fmla="*/ 47494 h 474939"/>
              <a:gd name="connsiteX4" fmla="*/ 679611 w 679611"/>
              <a:gd name="connsiteY4" fmla="*/ 427445 h 474939"/>
              <a:gd name="connsiteX5" fmla="*/ 632117 w 679611"/>
              <a:gd name="connsiteY5" fmla="*/ 474939 h 474939"/>
              <a:gd name="connsiteX6" fmla="*/ 47494 w 679611"/>
              <a:gd name="connsiteY6" fmla="*/ 474939 h 474939"/>
              <a:gd name="connsiteX7" fmla="*/ 0 w 679611"/>
              <a:gd name="connsiteY7" fmla="*/ 427445 h 474939"/>
              <a:gd name="connsiteX8" fmla="*/ 0 w 67961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961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2117" y="0"/>
                </a:lnTo>
                <a:cubicBezTo>
                  <a:pt x="658347" y="0"/>
                  <a:pt x="679611" y="21264"/>
                  <a:pt x="679611" y="47494"/>
                </a:cubicBezTo>
                <a:lnTo>
                  <a:pt x="679611" y="427445"/>
                </a:lnTo>
                <a:cubicBezTo>
                  <a:pt x="679611" y="453675"/>
                  <a:pt x="658347" y="474939"/>
                  <a:pt x="63211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161,2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8244408" y="4725144"/>
            <a:ext cx="720080" cy="504056"/>
          </a:xfrm>
          <a:custGeom>
            <a:avLst/>
            <a:gdLst>
              <a:gd name="connsiteX0" fmla="*/ 0 w 688848"/>
              <a:gd name="connsiteY0" fmla="*/ 27367 h 273669"/>
              <a:gd name="connsiteX1" fmla="*/ 27367 w 688848"/>
              <a:gd name="connsiteY1" fmla="*/ 0 h 273669"/>
              <a:gd name="connsiteX2" fmla="*/ 661481 w 688848"/>
              <a:gd name="connsiteY2" fmla="*/ 0 h 273669"/>
              <a:gd name="connsiteX3" fmla="*/ 688848 w 688848"/>
              <a:gd name="connsiteY3" fmla="*/ 27367 h 273669"/>
              <a:gd name="connsiteX4" fmla="*/ 688848 w 688848"/>
              <a:gd name="connsiteY4" fmla="*/ 246302 h 273669"/>
              <a:gd name="connsiteX5" fmla="*/ 661481 w 688848"/>
              <a:gd name="connsiteY5" fmla="*/ 273669 h 273669"/>
              <a:gd name="connsiteX6" fmla="*/ 27367 w 688848"/>
              <a:gd name="connsiteY6" fmla="*/ 273669 h 273669"/>
              <a:gd name="connsiteX7" fmla="*/ 0 w 688848"/>
              <a:gd name="connsiteY7" fmla="*/ 246302 h 273669"/>
              <a:gd name="connsiteX8" fmla="*/ 0 w 688848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48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661481" y="0"/>
                </a:lnTo>
                <a:cubicBezTo>
                  <a:pt x="676595" y="0"/>
                  <a:pt x="688848" y="12253"/>
                  <a:pt x="688848" y="27367"/>
                </a:cubicBezTo>
                <a:lnTo>
                  <a:pt x="688848" y="246302"/>
                </a:lnTo>
                <a:cubicBezTo>
                  <a:pt x="688848" y="261416"/>
                  <a:pt x="676595" y="273669"/>
                  <a:pt x="661481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253994" y="5324998"/>
            <a:ext cx="710493" cy="624282"/>
          </a:xfrm>
          <a:custGeom>
            <a:avLst/>
            <a:gdLst>
              <a:gd name="connsiteX0" fmla="*/ 0 w 678181"/>
              <a:gd name="connsiteY0" fmla="*/ 47494 h 474939"/>
              <a:gd name="connsiteX1" fmla="*/ 47494 w 678181"/>
              <a:gd name="connsiteY1" fmla="*/ 0 h 474939"/>
              <a:gd name="connsiteX2" fmla="*/ 630687 w 678181"/>
              <a:gd name="connsiteY2" fmla="*/ 0 h 474939"/>
              <a:gd name="connsiteX3" fmla="*/ 678181 w 678181"/>
              <a:gd name="connsiteY3" fmla="*/ 47494 h 474939"/>
              <a:gd name="connsiteX4" fmla="*/ 678181 w 678181"/>
              <a:gd name="connsiteY4" fmla="*/ 427445 h 474939"/>
              <a:gd name="connsiteX5" fmla="*/ 630687 w 678181"/>
              <a:gd name="connsiteY5" fmla="*/ 474939 h 474939"/>
              <a:gd name="connsiteX6" fmla="*/ 47494 w 678181"/>
              <a:gd name="connsiteY6" fmla="*/ 474939 h 474939"/>
              <a:gd name="connsiteX7" fmla="*/ 0 w 678181"/>
              <a:gd name="connsiteY7" fmla="*/ 427445 h 474939"/>
              <a:gd name="connsiteX8" fmla="*/ 0 w 678181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8181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30687" y="0"/>
                </a:lnTo>
                <a:cubicBezTo>
                  <a:pt x="656917" y="0"/>
                  <a:pt x="678181" y="21264"/>
                  <a:pt x="678181" y="47494"/>
                </a:cubicBezTo>
                <a:lnTo>
                  <a:pt x="678181" y="427445"/>
                </a:lnTo>
                <a:cubicBezTo>
                  <a:pt x="678181" y="453675"/>
                  <a:pt x="656917" y="474939"/>
                  <a:pt x="630687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T:\Сектор финансирования\09a7768ed1d70c506897087c270a7b7a_640_480_c_thumb1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81" y="726602"/>
            <a:ext cx="2587470" cy="17249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олилиния 32"/>
          <p:cNvSpPr/>
          <p:nvPr/>
        </p:nvSpPr>
        <p:spPr>
          <a:xfrm>
            <a:off x="7512944" y="3170830"/>
            <a:ext cx="648000" cy="330178"/>
          </a:xfrm>
          <a:custGeom>
            <a:avLst/>
            <a:gdLst>
              <a:gd name="connsiteX0" fmla="*/ 0 w 761117"/>
              <a:gd name="connsiteY0" fmla="*/ 33018 h 330178"/>
              <a:gd name="connsiteX1" fmla="*/ 33018 w 761117"/>
              <a:gd name="connsiteY1" fmla="*/ 0 h 330178"/>
              <a:gd name="connsiteX2" fmla="*/ 728099 w 761117"/>
              <a:gd name="connsiteY2" fmla="*/ 0 h 330178"/>
              <a:gd name="connsiteX3" fmla="*/ 761117 w 761117"/>
              <a:gd name="connsiteY3" fmla="*/ 33018 h 330178"/>
              <a:gd name="connsiteX4" fmla="*/ 761117 w 761117"/>
              <a:gd name="connsiteY4" fmla="*/ 297160 h 330178"/>
              <a:gd name="connsiteX5" fmla="*/ 728099 w 761117"/>
              <a:gd name="connsiteY5" fmla="*/ 330178 h 330178"/>
              <a:gd name="connsiteX6" fmla="*/ 33018 w 761117"/>
              <a:gd name="connsiteY6" fmla="*/ 330178 h 330178"/>
              <a:gd name="connsiteX7" fmla="*/ 0 w 761117"/>
              <a:gd name="connsiteY7" fmla="*/ 297160 h 330178"/>
              <a:gd name="connsiteX8" fmla="*/ 0 w 761117"/>
              <a:gd name="connsiteY8" fmla="*/ 33018 h 3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30178">
                <a:moveTo>
                  <a:pt x="0" y="33018"/>
                </a:moveTo>
                <a:cubicBezTo>
                  <a:pt x="0" y="14783"/>
                  <a:pt x="14783" y="0"/>
                  <a:pt x="33018" y="0"/>
                </a:cubicBezTo>
                <a:lnTo>
                  <a:pt x="728099" y="0"/>
                </a:lnTo>
                <a:cubicBezTo>
                  <a:pt x="746334" y="0"/>
                  <a:pt x="761117" y="14783"/>
                  <a:pt x="761117" y="33018"/>
                </a:cubicBezTo>
                <a:lnTo>
                  <a:pt x="761117" y="297160"/>
                </a:lnTo>
                <a:cubicBezTo>
                  <a:pt x="761117" y="315395"/>
                  <a:pt x="746334" y="330178"/>
                  <a:pt x="728099" y="330178"/>
                </a:cubicBezTo>
                <a:lnTo>
                  <a:pt x="33018" y="330178"/>
                </a:lnTo>
                <a:cubicBezTo>
                  <a:pt x="14783" y="330178"/>
                  <a:pt x="0" y="315395"/>
                  <a:pt x="0" y="297160"/>
                </a:cubicBezTo>
                <a:lnTo>
                  <a:pt x="0" y="3301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0631" tIns="70631" rIns="70631" bIns="70631" numCol="1" spcCol="1270" anchor="ctr" anchorCtr="0">
            <a:noAutofit/>
          </a:bodyPr>
          <a:lstStyle/>
          <a:p>
            <a:pPr algn="ctr" defTabSz="711200">
              <a:lnSpc>
                <a:spcPct val="90000"/>
              </a:lnSpc>
              <a:spcAft>
                <a:spcPct val="3500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7512944" y="3573016"/>
            <a:ext cx="659456" cy="576064"/>
          </a:xfrm>
          <a:custGeom>
            <a:avLst/>
            <a:gdLst>
              <a:gd name="connsiteX0" fmla="*/ 0 w 766558"/>
              <a:gd name="connsiteY0" fmla="*/ 28445 h 284446"/>
              <a:gd name="connsiteX1" fmla="*/ 28445 w 766558"/>
              <a:gd name="connsiteY1" fmla="*/ 0 h 284446"/>
              <a:gd name="connsiteX2" fmla="*/ 738113 w 766558"/>
              <a:gd name="connsiteY2" fmla="*/ 0 h 284446"/>
              <a:gd name="connsiteX3" fmla="*/ 766558 w 766558"/>
              <a:gd name="connsiteY3" fmla="*/ 28445 h 284446"/>
              <a:gd name="connsiteX4" fmla="*/ 766558 w 766558"/>
              <a:gd name="connsiteY4" fmla="*/ 256001 h 284446"/>
              <a:gd name="connsiteX5" fmla="*/ 738113 w 766558"/>
              <a:gd name="connsiteY5" fmla="*/ 284446 h 284446"/>
              <a:gd name="connsiteX6" fmla="*/ 28445 w 766558"/>
              <a:gd name="connsiteY6" fmla="*/ 284446 h 284446"/>
              <a:gd name="connsiteX7" fmla="*/ 0 w 766558"/>
              <a:gd name="connsiteY7" fmla="*/ 256001 h 284446"/>
              <a:gd name="connsiteX8" fmla="*/ 0 w 766558"/>
              <a:gd name="connsiteY8" fmla="*/ 28445 h 28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58" h="284446">
                <a:moveTo>
                  <a:pt x="0" y="28445"/>
                </a:moveTo>
                <a:cubicBezTo>
                  <a:pt x="0" y="12735"/>
                  <a:pt x="12735" y="0"/>
                  <a:pt x="28445" y="0"/>
                </a:cubicBezTo>
                <a:lnTo>
                  <a:pt x="738113" y="0"/>
                </a:lnTo>
                <a:cubicBezTo>
                  <a:pt x="753823" y="0"/>
                  <a:pt x="766558" y="12735"/>
                  <a:pt x="766558" y="28445"/>
                </a:cubicBezTo>
                <a:lnTo>
                  <a:pt x="766558" y="256001"/>
                </a:lnTo>
                <a:cubicBezTo>
                  <a:pt x="766558" y="271711"/>
                  <a:pt x="753823" y="284446"/>
                  <a:pt x="738113" y="284446"/>
                </a:cubicBezTo>
                <a:lnTo>
                  <a:pt x="28445" y="284446"/>
                </a:lnTo>
                <a:cubicBezTo>
                  <a:pt x="12735" y="284446"/>
                  <a:pt x="0" y="271711"/>
                  <a:pt x="0" y="256001"/>
                </a:cubicBezTo>
                <a:lnTo>
                  <a:pt x="0" y="28445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671" tIns="61671" rIns="61671" bIns="61671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4 815,3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7524328" y="4221088"/>
            <a:ext cx="648000" cy="432048"/>
          </a:xfrm>
          <a:custGeom>
            <a:avLst/>
            <a:gdLst>
              <a:gd name="connsiteX0" fmla="*/ 0 w 768036"/>
              <a:gd name="connsiteY0" fmla="*/ 47494 h 474939"/>
              <a:gd name="connsiteX1" fmla="*/ 47494 w 768036"/>
              <a:gd name="connsiteY1" fmla="*/ 0 h 474939"/>
              <a:gd name="connsiteX2" fmla="*/ 720542 w 768036"/>
              <a:gd name="connsiteY2" fmla="*/ 0 h 474939"/>
              <a:gd name="connsiteX3" fmla="*/ 768036 w 768036"/>
              <a:gd name="connsiteY3" fmla="*/ 47494 h 474939"/>
              <a:gd name="connsiteX4" fmla="*/ 768036 w 768036"/>
              <a:gd name="connsiteY4" fmla="*/ 427445 h 474939"/>
              <a:gd name="connsiteX5" fmla="*/ 720542 w 768036"/>
              <a:gd name="connsiteY5" fmla="*/ 474939 h 474939"/>
              <a:gd name="connsiteX6" fmla="*/ 47494 w 768036"/>
              <a:gd name="connsiteY6" fmla="*/ 474939 h 474939"/>
              <a:gd name="connsiteX7" fmla="*/ 0 w 768036"/>
              <a:gd name="connsiteY7" fmla="*/ 427445 h 474939"/>
              <a:gd name="connsiteX8" fmla="*/ 0 w 76803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803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0542" y="0"/>
                </a:lnTo>
                <a:cubicBezTo>
                  <a:pt x="746772" y="0"/>
                  <a:pt x="768036" y="21264"/>
                  <a:pt x="768036" y="47494"/>
                </a:cubicBezTo>
                <a:lnTo>
                  <a:pt x="768036" y="427445"/>
                </a:lnTo>
                <a:cubicBezTo>
                  <a:pt x="768036" y="453675"/>
                  <a:pt x="746772" y="474939"/>
                  <a:pt x="72054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157,7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524328" y="4725144"/>
            <a:ext cx="648000" cy="504056"/>
          </a:xfrm>
          <a:custGeom>
            <a:avLst/>
            <a:gdLst>
              <a:gd name="connsiteX0" fmla="*/ 0 w 771061"/>
              <a:gd name="connsiteY0" fmla="*/ 27367 h 273669"/>
              <a:gd name="connsiteX1" fmla="*/ 27367 w 771061"/>
              <a:gd name="connsiteY1" fmla="*/ 0 h 273669"/>
              <a:gd name="connsiteX2" fmla="*/ 743694 w 771061"/>
              <a:gd name="connsiteY2" fmla="*/ 0 h 273669"/>
              <a:gd name="connsiteX3" fmla="*/ 771061 w 771061"/>
              <a:gd name="connsiteY3" fmla="*/ 27367 h 273669"/>
              <a:gd name="connsiteX4" fmla="*/ 771061 w 771061"/>
              <a:gd name="connsiteY4" fmla="*/ 246302 h 273669"/>
              <a:gd name="connsiteX5" fmla="*/ 743694 w 771061"/>
              <a:gd name="connsiteY5" fmla="*/ 273669 h 273669"/>
              <a:gd name="connsiteX6" fmla="*/ 27367 w 771061"/>
              <a:gd name="connsiteY6" fmla="*/ 273669 h 273669"/>
              <a:gd name="connsiteX7" fmla="*/ 0 w 771061"/>
              <a:gd name="connsiteY7" fmla="*/ 246302 h 273669"/>
              <a:gd name="connsiteX8" fmla="*/ 0 w 771061"/>
              <a:gd name="connsiteY8" fmla="*/ 27367 h 27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1061" h="273669">
                <a:moveTo>
                  <a:pt x="0" y="27367"/>
                </a:moveTo>
                <a:cubicBezTo>
                  <a:pt x="0" y="12253"/>
                  <a:pt x="12253" y="0"/>
                  <a:pt x="27367" y="0"/>
                </a:cubicBezTo>
                <a:lnTo>
                  <a:pt x="743694" y="0"/>
                </a:lnTo>
                <a:cubicBezTo>
                  <a:pt x="758808" y="0"/>
                  <a:pt x="771061" y="12253"/>
                  <a:pt x="771061" y="27367"/>
                </a:cubicBezTo>
                <a:lnTo>
                  <a:pt x="771061" y="246302"/>
                </a:lnTo>
                <a:cubicBezTo>
                  <a:pt x="771061" y="261416"/>
                  <a:pt x="758808" y="273669"/>
                  <a:pt x="743694" y="273669"/>
                </a:cubicBezTo>
                <a:lnTo>
                  <a:pt x="27367" y="273669"/>
                </a:lnTo>
                <a:cubicBezTo>
                  <a:pt x="12253" y="273669"/>
                  <a:pt x="0" y="261416"/>
                  <a:pt x="0" y="246302"/>
                </a:cubicBezTo>
                <a:lnTo>
                  <a:pt x="0" y="2736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1355" tIns="61355" rIns="61355" bIns="61355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7512945" y="5324998"/>
            <a:ext cx="648000" cy="624282"/>
          </a:xfrm>
          <a:custGeom>
            <a:avLst/>
            <a:gdLst>
              <a:gd name="connsiteX0" fmla="*/ 0 w 777113"/>
              <a:gd name="connsiteY0" fmla="*/ 47494 h 474939"/>
              <a:gd name="connsiteX1" fmla="*/ 47494 w 777113"/>
              <a:gd name="connsiteY1" fmla="*/ 0 h 474939"/>
              <a:gd name="connsiteX2" fmla="*/ 729619 w 777113"/>
              <a:gd name="connsiteY2" fmla="*/ 0 h 474939"/>
              <a:gd name="connsiteX3" fmla="*/ 777113 w 777113"/>
              <a:gd name="connsiteY3" fmla="*/ 47494 h 474939"/>
              <a:gd name="connsiteX4" fmla="*/ 777113 w 777113"/>
              <a:gd name="connsiteY4" fmla="*/ 427445 h 474939"/>
              <a:gd name="connsiteX5" fmla="*/ 729619 w 777113"/>
              <a:gd name="connsiteY5" fmla="*/ 474939 h 474939"/>
              <a:gd name="connsiteX6" fmla="*/ 47494 w 777113"/>
              <a:gd name="connsiteY6" fmla="*/ 474939 h 474939"/>
              <a:gd name="connsiteX7" fmla="*/ 0 w 777113"/>
              <a:gd name="connsiteY7" fmla="*/ 427445 h 474939"/>
              <a:gd name="connsiteX8" fmla="*/ 0 w 777113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7113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29619" y="0"/>
                </a:lnTo>
                <a:cubicBezTo>
                  <a:pt x="755849" y="0"/>
                  <a:pt x="777113" y="21264"/>
                  <a:pt x="777113" y="47494"/>
                </a:cubicBezTo>
                <a:lnTo>
                  <a:pt x="777113" y="427445"/>
                </a:lnTo>
                <a:cubicBezTo>
                  <a:pt x="777113" y="453675"/>
                  <a:pt x="755849" y="474939"/>
                  <a:pt x="729619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4427982" y="6021289"/>
            <a:ext cx="2304257" cy="504056"/>
          </a:xfrm>
          <a:custGeom>
            <a:avLst/>
            <a:gdLst>
              <a:gd name="connsiteX0" fmla="*/ 0 w 2766238"/>
              <a:gd name="connsiteY0" fmla="*/ 47494 h 474939"/>
              <a:gd name="connsiteX1" fmla="*/ 47494 w 2766238"/>
              <a:gd name="connsiteY1" fmla="*/ 0 h 474939"/>
              <a:gd name="connsiteX2" fmla="*/ 2718744 w 2766238"/>
              <a:gd name="connsiteY2" fmla="*/ 0 h 474939"/>
              <a:gd name="connsiteX3" fmla="*/ 2766238 w 2766238"/>
              <a:gd name="connsiteY3" fmla="*/ 47494 h 474939"/>
              <a:gd name="connsiteX4" fmla="*/ 2766238 w 2766238"/>
              <a:gd name="connsiteY4" fmla="*/ 427445 h 474939"/>
              <a:gd name="connsiteX5" fmla="*/ 2718744 w 2766238"/>
              <a:gd name="connsiteY5" fmla="*/ 474939 h 474939"/>
              <a:gd name="connsiteX6" fmla="*/ 47494 w 2766238"/>
              <a:gd name="connsiteY6" fmla="*/ 474939 h 474939"/>
              <a:gd name="connsiteX7" fmla="*/ 0 w 2766238"/>
              <a:gd name="connsiteY7" fmla="*/ 427445 h 474939"/>
              <a:gd name="connsiteX8" fmla="*/ 0 w 2766238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66238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2718744" y="0"/>
                </a:lnTo>
                <a:cubicBezTo>
                  <a:pt x="2744974" y="0"/>
                  <a:pt x="2766238" y="21264"/>
                  <a:pt x="2766238" y="47494"/>
                </a:cubicBezTo>
                <a:lnTo>
                  <a:pt x="2766238" y="427445"/>
                </a:lnTo>
                <a:cubicBezTo>
                  <a:pt x="2766238" y="453675"/>
                  <a:pt x="2744974" y="474939"/>
                  <a:pt x="2718744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630" tIns="59630" rIns="59630" bIns="59630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3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6804248" y="6021288"/>
            <a:ext cx="648072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21,1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524328" y="6021288"/>
            <a:ext cx="648000" cy="504056"/>
          </a:xfrm>
          <a:custGeom>
            <a:avLst/>
            <a:gdLst>
              <a:gd name="connsiteX0" fmla="*/ 0 w 840306"/>
              <a:gd name="connsiteY0" fmla="*/ 47494 h 474939"/>
              <a:gd name="connsiteX1" fmla="*/ 47494 w 840306"/>
              <a:gd name="connsiteY1" fmla="*/ 0 h 474939"/>
              <a:gd name="connsiteX2" fmla="*/ 792812 w 840306"/>
              <a:gd name="connsiteY2" fmla="*/ 0 h 474939"/>
              <a:gd name="connsiteX3" fmla="*/ 840306 w 840306"/>
              <a:gd name="connsiteY3" fmla="*/ 47494 h 474939"/>
              <a:gd name="connsiteX4" fmla="*/ 840306 w 840306"/>
              <a:gd name="connsiteY4" fmla="*/ 427445 h 474939"/>
              <a:gd name="connsiteX5" fmla="*/ 792812 w 840306"/>
              <a:gd name="connsiteY5" fmla="*/ 474939 h 474939"/>
              <a:gd name="connsiteX6" fmla="*/ 47494 w 840306"/>
              <a:gd name="connsiteY6" fmla="*/ 474939 h 474939"/>
              <a:gd name="connsiteX7" fmla="*/ 0 w 840306"/>
              <a:gd name="connsiteY7" fmla="*/ 427445 h 474939"/>
              <a:gd name="connsiteX8" fmla="*/ 0 w 840306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0306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792812" y="0"/>
                </a:lnTo>
                <a:cubicBezTo>
                  <a:pt x="819042" y="0"/>
                  <a:pt x="840306" y="21264"/>
                  <a:pt x="840306" y="47494"/>
                </a:cubicBezTo>
                <a:lnTo>
                  <a:pt x="840306" y="427445"/>
                </a:lnTo>
                <a:cubicBezTo>
                  <a:pt x="840306" y="453675"/>
                  <a:pt x="819042" y="474939"/>
                  <a:pt x="792812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244408" y="6021288"/>
            <a:ext cx="720080" cy="504056"/>
          </a:xfrm>
          <a:custGeom>
            <a:avLst/>
            <a:gdLst>
              <a:gd name="connsiteX0" fmla="*/ 0 w 699710"/>
              <a:gd name="connsiteY0" fmla="*/ 47494 h 474939"/>
              <a:gd name="connsiteX1" fmla="*/ 47494 w 699710"/>
              <a:gd name="connsiteY1" fmla="*/ 0 h 474939"/>
              <a:gd name="connsiteX2" fmla="*/ 652216 w 699710"/>
              <a:gd name="connsiteY2" fmla="*/ 0 h 474939"/>
              <a:gd name="connsiteX3" fmla="*/ 699710 w 699710"/>
              <a:gd name="connsiteY3" fmla="*/ 47494 h 474939"/>
              <a:gd name="connsiteX4" fmla="*/ 699710 w 699710"/>
              <a:gd name="connsiteY4" fmla="*/ 427445 h 474939"/>
              <a:gd name="connsiteX5" fmla="*/ 652216 w 699710"/>
              <a:gd name="connsiteY5" fmla="*/ 474939 h 474939"/>
              <a:gd name="connsiteX6" fmla="*/ 47494 w 699710"/>
              <a:gd name="connsiteY6" fmla="*/ 474939 h 474939"/>
              <a:gd name="connsiteX7" fmla="*/ 0 w 699710"/>
              <a:gd name="connsiteY7" fmla="*/ 427445 h 474939"/>
              <a:gd name="connsiteX8" fmla="*/ 0 w 699710"/>
              <a:gd name="connsiteY8" fmla="*/ 47494 h 474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9710" h="474939">
                <a:moveTo>
                  <a:pt x="0" y="47494"/>
                </a:moveTo>
                <a:cubicBezTo>
                  <a:pt x="0" y="21264"/>
                  <a:pt x="21264" y="0"/>
                  <a:pt x="47494" y="0"/>
                </a:cubicBezTo>
                <a:lnTo>
                  <a:pt x="652216" y="0"/>
                </a:lnTo>
                <a:cubicBezTo>
                  <a:pt x="678446" y="0"/>
                  <a:pt x="699710" y="21264"/>
                  <a:pt x="699710" y="47494"/>
                </a:cubicBezTo>
                <a:lnTo>
                  <a:pt x="699710" y="427445"/>
                </a:lnTo>
                <a:cubicBezTo>
                  <a:pt x="699710" y="453675"/>
                  <a:pt x="678446" y="474939"/>
                  <a:pt x="652216" y="474939"/>
                </a:cubicBezTo>
                <a:lnTo>
                  <a:pt x="47494" y="474939"/>
                </a:lnTo>
                <a:cubicBezTo>
                  <a:pt x="21264" y="474939"/>
                  <a:pt x="0" y="453675"/>
                  <a:pt x="0" y="427445"/>
                </a:cubicBezTo>
                <a:lnTo>
                  <a:pt x="0" y="4749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250" tIns="67250" rIns="67250" bIns="6725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21,5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12442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504" y="2204864"/>
            <a:ext cx="4968552" cy="5436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км</a:t>
            </a:r>
            <a:endParaRPr lang="ru-RU" sz="11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07504" y="2837976"/>
            <a:ext cx="4968552" cy="56833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 на территории Чувашской Республики, находящихся в нормативном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состоянии,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07504" y="3501008"/>
            <a:ext cx="4968552" cy="69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протяженности автомобильных дорог общего пользования регионального, межмуниципального и местного значения на территории Чувашской Республики, соответствующих нормативным требованиям, в их общей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протяженности, %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07504" y="4293096"/>
            <a:ext cx="4968552" cy="63367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Протяженность автомобильных дорог общего пользования регионального, межмуниципального и местного значения, в отношении которых проведены работы по капитальному ремонту или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ремонту, км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07504" y="5013176"/>
            <a:ext cx="4968552" cy="50405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перевезенных транспортом общего пользования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пассажиров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тыс.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07504" y="5641195"/>
            <a:ext cx="496855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парка транспортных средств, работающих на компримированном природном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газе, ед. </a:t>
            </a:r>
            <a:endParaRPr lang="ru-RU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79512" y="980728"/>
            <a:ext cx="2336446" cy="504056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137511" y="6492875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77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7" name="Picture 2" descr="T:\Сектор финансирования\glonas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92696"/>
            <a:ext cx="2596089" cy="14102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5148064" y="692696"/>
            <a:ext cx="3940523" cy="801809"/>
          </a:xfrm>
          <a:prstGeom prst="roundRect">
            <a:avLst>
              <a:gd name="adj" fmla="val 10000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sp>
      <p:sp>
        <p:nvSpPr>
          <p:cNvPr id="28" name="Скругленный прямоугольник 4"/>
          <p:cNvSpPr/>
          <p:nvPr/>
        </p:nvSpPr>
        <p:spPr>
          <a:xfrm>
            <a:off x="5148064" y="692696"/>
            <a:ext cx="3893555" cy="7548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>
                <a:solidFill>
                  <a:srgbClr val="4E67C8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</a:p>
        </p:txBody>
      </p:sp>
      <p:sp>
        <p:nvSpPr>
          <p:cNvPr id="45" name="Скругленный прямоугольник 6"/>
          <p:cNvSpPr/>
          <p:nvPr/>
        </p:nvSpPr>
        <p:spPr>
          <a:xfrm>
            <a:off x="5906019" y="1680500"/>
            <a:ext cx="772579" cy="33958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53340" tIns="53340" rIns="53340" bIns="53340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76" name="Скругленный прямоугольник 4"/>
          <p:cNvSpPr/>
          <p:nvPr/>
        </p:nvSpPr>
        <p:spPr>
          <a:xfrm>
            <a:off x="5102577" y="2259238"/>
            <a:ext cx="715724" cy="38895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298" name="Скругленный прямоугольник 297"/>
          <p:cNvSpPr/>
          <p:nvPr/>
        </p:nvSpPr>
        <p:spPr>
          <a:xfrm>
            <a:off x="5148064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245,7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Скругленный прямоугольник 295"/>
          <p:cNvSpPr/>
          <p:nvPr/>
        </p:nvSpPr>
        <p:spPr>
          <a:xfrm>
            <a:off x="5940152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12 235,5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4" name="Скругленный прямоугольник 293"/>
          <p:cNvSpPr/>
          <p:nvPr/>
        </p:nvSpPr>
        <p:spPr>
          <a:xfrm>
            <a:off x="8316416" y="2219369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12 245,5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2" name="Скругленный прямоугольник 291"/>
          <p:cNvSpPr/>
          <p:nvPr/>
        </p:nvSpPr>
        <p:spPr>
          <a:xfrm>
            <a:off x="6732240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237,9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Скругленный прямоугольник 289"/>
          <p:cNvSpPr/>
          <p:nvPr/>
        </p:nvSpPr>
        <p:spPr>
          <a:xfrm>
            <a:off x="7524328" y="2206924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241,7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Скругленный прямоугольник 312"/>
          <p:cNvSpPr/>
          <p:nvPr/>
        </p:nvSpPr>
        <p:spPr>
          <a:xfrm>
            <a:off x="5148064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4 030,2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Скругленный прямоугольник 310"/>
          <p:cNvSpPr/>
          <p:nvPr/>
        </p:nvSpPr>
        <p:spPr>
          <a:xfrm>
            <a:off x="5940152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4 194,0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9" name="Скругленный прямоугольник 308"/>
          <p:cNvSpPr/>
          <p:nvPr/>
        </p:nvSpPr>
        <p:spPr>
          <a:xfrm>
            <a:off x="8316416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4 543,8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" name="Скругленный прямоугольник 306"/>
          <p:cNvSpPr/>
          <p:nvPr/>
        </p:nvSpPr>
        <p:spPr>
          <a:xfrm>
            <a:off x="6732240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4 313,4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5" name="Скругленный прямоугольник 304"/>
          <p:cNvSpPr/>
          <p:nvPr/>
        </p:nvSpPr>
        <p:spPr>
          <a:xfrm>
            <a:off x="7524328" y="2839851"/>
            <a:ext cx="731452" cy="527076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4 428,0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8" name="Скругленный прямоугольник 327"/>
          <p:cNvSpPr/>
          <p:nvPr/>
        </p:nvSpPr>
        <p:spPr>
          <a:xfrm>
            <a:off x="5148064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Скругленный прямоугольник 325"/>
          <p:cNvSpPr/>
          <p:nvPr/>
        </p:nvSpPr>
        <p:spPr>
          <a:xfrm>
            <a:off x="5940152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Скругленный прямоугольник 323"/>
          <p:cNvSpPr/>
          <p:nvPr/>
        </p:nvSpPr>
        <p:spPr>
          <a:xfrm>
            <a:off x="8316416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37,1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2" name="Скругленный прямоугольник 321"/>
          <p:cNvSpPr/>
          <p:nvPr/>
        </p:nvSpPr>
        <p:spPr>
          <a:xfrm>
            <a:off x="6732240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0" name="Скругленный прямоугольник 319"/>
          <p:cNvSpPr/>
          <p:nvPr/>
        </p:nvSpPr>
        <p:spPr>
          <a:xfrm>
            <a:off x="7524328" y="3501008"/>
            <a:ext cx="731452" cy="695818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Скругленный прямоугольник 342"/>
          <p:cNvSpPr/>
          <p:nvPr/>
        </p:nvSpPr>
        <p:spPr>
          <a:xfrm>
            <a:off x="5148064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278,6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5940152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244,3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9" name="Скругленный прямоугольник 338"/>
          <p:cNvSpPr/>
          <p:nvPr/>
        </p:nvSpPr>
        <p:spPr>
          <a:xfrm>
            <a:off x="8316416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175,4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" name="Скругленный прямоугольник 336"/>
          <p:cNvSpPr/>
          <p:nvPr/>
        </p:nvSpPr>
        <p:spPr>
          <a:xfrm>
            <a:off x="6732240" y="4293099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179,0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5" name="Скругленный прямоугольник 334"/>
          <p:cNvSpPr/>
          <p:nvPr/>
        </p:nvSpPr>
        <p:spPr>
          <a:xfrm>
            <a:off x="7524328" y="4293163"/>
            <a:ext cx="731452" cy="6336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174,2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" name="Скругленный прямоугольник 357"/>
          <p:cNvSpPr/>
          <p:nvPr/>
        </p:nvSpPr>
        <p:spPr>
          <a:xfrm>
            <a:off x="5148064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123 450,0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6" name="Скругленный прямоугольник 355"/>
          <p:cNvSpPr/>
          <p:nvPr/>
        </p:nvSpPr>
        <p:spPr>
          <a:xfrm>
            <a:off x="5940152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123 450,0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4" name="Скругленный прямоугольник 353"/>
          <p:cNvSpPr/>
          <p:nvPr/>
        </p:nvSpPr>
        <p:spPr>
          <a:xfrm>
            <a:off x="8316416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123 650,0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2" name="Скругленный прямоугольник 351"/>
          <p:cNvSpPr/>
          <p:nvPr/>
        </p:nvSpPr>
        <p:spPr>
          <a:xfrm>
            <a:off x="6732240" y="5027605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lvl="0"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123 450,0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0" name="Скругленный прямоугольник 349"/>
          <p:cNvSpPr/>
          <p:nvPr/>
        </p:nvSpPr>
        <p:spPr>
          <a:xfrm>
            <a:off x="7524328" y="5014488"/>
            <a:ext cx="731452" cy="4752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123 450,0</a:t>
            </a:r>
            <a:endParaRPr lang="ru-RU" sz="1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3" name="Скругленный прямоугольник 372"/>
          <p:cNvSpPr/>
          <p:nvPr/>
        </p:nvSpPr>
        <p:spPr>
          <a:xfrm>
            <a:off x="5137673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715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Скругленный прямоугольник 370"/>
          <p:cNvSpPr/>
          <p:nvPr/>
        </p:nvSpPr>
        <p:spPr>
          <a:xfrm>
            <a:off x="5929761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Скругленный прямоугольник 368"/>
          <p:cNvSpPr/>
          <p:nvPr/>
        </p:nvSpPr>
        <p:spPr>
          <a:xfrm>
            <a:off x="8306025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7" name="Скругленный прямоугольник 366"/>
          <p:cNvSpPr/>
          <p:nvPr/>
        </p:nvSpPr>
        <p:spPr>
          <a:xfrm>
            <a:off x="6721849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5" name="Скругленный прямоугольник 364"/>
          <p:cNvSpPr/>
          <p:nvPr/>
        </p:nvSpPr>
        <p:spPr>
          <a:xfrm>
            <a:off x="7513937" y="5589240"/>
            <a:ext cx="731452" cy="504000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1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1 066</a:t>
            </a:r>
            <a:endParaRPr lang="ru-RU" sz="11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5148064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Скругленный прямоугольник 415"/>
          <p:cNvSpPr/>
          <p:nvPr/>
        </p:nvSpPr>
        <p:spPr>
          <a:xfrm>
            <a:off x="5940152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4" name="Скругленный прямоугольник 413"/>
          <p:cNvSpPr/>
          <p:nvPr/>
        </p:nvSpPr>
        <p:spPr>
          <a:xfrm>
            <a:off x="8316416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" name="Скругленный прямоугольник 411"/>
          <p:cNvSpPr/>
          <p:nvPr/>
        </p:nvSpPr>
        <p:spPr>
          <a:xfrm>
            <a:off x="6732240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" name="Скругленный прямоугольник 409"/>
          <p:cNvSpPr/>
          <p:nvPr/>
        </p:nvSpPr>
        <p:spPr>
          <a:xfrm>
            <a:off x="7524328" y="1556792"/>
            <a:ext cx="731452" cy="546125"/>
          </a:xfrm>
          <a:prstGeom prst="roundRect">
            <a:avLst>
              <a:gd name="adj" fmla="val 10000"/>
            </a:avLst>
          </a:pr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транспортной системы Чувашской Республики»</a:t>
            </a:r>
          </a:p>
        </p:txBody>
      </p:sp>
      <p:cxnSp>
        <p:nvCxnSpPr>
          <p:cNvPr id="157" name="Прямая соединительная линия 15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45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74023" y="6473403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1388" y="764704"/>
            <a:ext cx="5386716" cy="100811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сбалансированного экономического развития и конкурентоспособности экономики Чувашской Республики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030" y="2258174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4211961" y="1916832"/>
            <a:ext cx="4824536" cy="351214"/>
          </a:xfrm>
          <a:custGeom>
            <a:avLst/>
            <a:gdLst>
              <a:gd name="connsiteX0" fmla="*/ 0 w 4928030"/>
              <a:gd name="connsiteY0" fmla="*/ 40668 h 406676"/>
              <a:gd name="connsiteX1" fmla="*/ 40668 w 4928030"/>
              <a:gd name="connsiteY1" fmla="*/ 0 h 406676"/>
              <a:gd name="connsiteX2" fmla="*/ 4887362 w 4928030"/>
              <a:gd name="connsiteY2" fmla="*/ 0 h 406676"/>
              <a:gd name="connsiteX3" fmla="*/ 4928030 w 4928030"/>
              <a:gd name="connsiteY3" fmla="*/ 40668 h 406676"/>
              <a:gd name="connsiteX4" fmla="*/ 4928030 w 4928030"/>
              <a:gd name="connsiteY4" fmla="*/ 366008 h 406676"/>
              <a:gd name="connsiteX5" fmla="*/ 4887362 w 4928030"/>
              <a:gd name="connsiteY5" fmla="*/ 406676 h 406676"/>
              <a:gd name="connsiteX6" fmla="*/ 40668 w 4928030"/>
              <a:gd name="connsiteY6" fmla="*/ 406676 h 406676"/>
              <a:gd name="connsiteX7" fmla="*/ 0 w 4928030"/>
              <a:gd name="connsiteY7" fmla="*/ 366008 h 406676"/>
              <a:gd name="connsiteX8" fmla="*/ 0 w 4928030"/>
              <a:gd name="connsiteY8" fmla="*/ 40668 h 406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8030" h="406676">
                <a:moveTo>
                  <a:pt x="0" y="40668"/>
                </a:moveTo>
                <a:cubicBezTo>
                  <a:pt x="0" y="18208"/>
                  <a:pt x="18208" y="0"/>
                  <a:pt x="40668" y="0"/>
                </a:cubicBezTo>
                <a:lnTo>
                  <a:pt x="4887362" y="0"/>
                </a:lnTo>
                <a:cubicBezTo>
                  <a:pt x="4909822" y="0"/>
                  <a:pt x="4928030" y="18208"/>
                  <a:pt x="4928030" y="40668"/>
                </a:cubicBezTo>
                <a:lnTo>
                  <a:pt x="4928030" y="366008"/>
                </a:lnTo>
                <a:cubicBezTo>
                  <a:pt x="4928030" y="388468"/>
                  <a:pt x="4909822" y="406676"/>
                  <a:pt x="4887362" y="406676"/>
                </a:cubicBezTo>
                <a:lnTo>
                  <a:pt x="40668" y="406676"/>
                </a:lnTo>
                <a:cubicBezTo>
                  <a:pt x="18208" y="406676"/>
                  <a:pt x="0" y="388468"/>
                  <a:pt x="0" y="366008"/>
                </a:cubicBezTo>
                <a:lnTo>
                  <a:pt x="0" y="40668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2871" tIns="72871" rIns="72871" bIns="72871" numCol="1" spcCol="1270" anchor="ctr" anchorCtr="0">
            <a:noAutofit/>
          </a:bodyPr>
          <a:lstStyle/>
          <a:p>
            <a:pPr algn="ctr" defTabSz="7112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6" name="Полилиния 5"/>
          <p:cNvSpPr/>
          <p:nvPr/>
        </p:nvSpPr>
        <p:spPr>
          <a:xfrm>
            <a:off x="4211961" y="2279742"/>
            <a:ext cx="2765396" cy="319033"/>
          </a:xfrm>
          <a:custGeom>
            <a:avLst/>
            <a:gdLst>
              <a:gd name="connsiteX0" fmla="*/ 0 w 2842959"/>
              <a:gd name="connsiteY0" fmla="*/ 30897 h 308968"/>
              <a:gd name="connsiteX1" fmla="*/ 30897 w 2842959"/>
              <a:gd name="connsiteY1" fmla="*/ 0 h 308968"/>
              <a:gd name="connsiteX2" fmla="*/ 2812062 w 2842959"/>
              <a:gd name="connsiteY2" fmla="*/ 0 h 308968"/>
              <a:gd name="connsiteX3" fmla="*/ 2842959 w 2842959"/>
              <a:gd name="connsiteY3" fmla="*/ 30897 h 308968"/>
              <a:gd name="connsiteX4" fmla="*/ 2842959 w 2842959"/>
              <a:gd name="connsiteY4" fmla="*/ 278071 h 308968"/>
              <a:gd name="connsiteX5" fmla="*/ 2812062 w 2842959"/>
              <a:gd name="connsiteY5" fmla="*/ 308968 h 308968"/>
              <a:gd name="connsiteX6" fmla="*/ 30897 w 2842959"/>
              <a:gd name="connsiteY6" fmla="*/ 308968 h 308968"/>
              <a:gd name="connsiteX7" fmla="*/ 0 w 2842959"/>
              <a:gd name="connsiteY7" fmla="*/ 278071 h 308968"/>
              <a:gd name="connsiteX8" fmla="*/ 0 w 2842959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2812062" y="0"/>
                </a:lnTo>
                <a:cubicBezTo>
                  <a:pt x="2829126" y="0"/>
                  <a:pt x="2842959" y="13833"/>
                  <a:pt x="2842959" y="30897"/>
                </a:cubicBezTo>
                <a:lnTo>
                  <a:pt x="2842959" y="278071"/>
                </a:lnTo>
                <a:cubicBezTo>
                  <a:pt x="2842959" y="295135"/>
                  <a:pt x="2829126" y="308968"/>
                  <a:pt x="2812062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199" tIns="66199" rIns="66199" bIns="66199" numCol="1" spcCol="1270" anchor="ctr" anchorCtr="0">
            <a:noAutofit/>
          </a:bodyPr>
          <a:lstStyle/>
          <a:p>
            <a:pPr algn="ctr" defTabSz="6667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</a:p>
        </p:txBody>
      </p:sp>
      <p:sp>
        <p:nvSpPr>
          <p:cNvPr id="8" name="Полилиния 7"/>
          <p:cNvSpPr/>
          <p:nvPr/>
        </p:nvSpPr>
        <p:spPr>
          <a:xfrm>
            <a:off x="4211961" y="3229698"/>
            <a:ext cx="2765396" cy="631350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субъектов малого и среднего предпринимательства в Чувашской Республике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4211961" y="3933056"/>
            <a:ext cx="2765396" cy="393071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Содействие  развитию внешнеэкономической деятельности</a:t>
            </a:r>
          </a:p>
        </p:txBody>
      </p:sp>
      <p:sp>
        <p:nvSpPr>
          <p:cNvPr id="17" name="Полилиния 16"/>
          <p:cNvSpPr/>
          <p:nvPr/>
        </p:nvSpPr>
        <p:spPr>
          <a:xfrm>
            <a:off x="4211961" y="4381501"/>
            <a:ext cx="2765396" cy="631675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потребительского рынка и системы защиты прав потребителей в Чувашской Республике</a:t>
            </a:r>
          </a:p>
        </p:txBody>
      </p:sp>
      <p:sp>
        <p:nvSpPr>
          <p:cNvPr id="18" name="Полилиния 17"/>
          <p:cNvSpPr/>
          <p:nvPr/>
        </p:nvSpPr>
        <p:spPr>
          <a:xfrm>
            <a:off x="4211961" y="5072529"/>
            <a:ext cx="2765396" cy="588719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предоставления государственных и муниципальных услуг</a:t>
            </a:r>
          </a:p>
        </p:txBody>
      </p:sp>
      <p:sp>
        <p:nvSpPr>
          <p:cNvPr id="20" name="Полилиния 19"/>
          <p:cNvSpPr/>
          <p:nvPr/>
        </p:nvSpPr>
        <p:spPr>
          <a:xfrm>
            <a:off x="7061905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7061905" y="2636913"/>
            <a:ext cx="612000" cy="520777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олилиния 21"/>
          <p:cNvSpPr/>
          <p:nvPr/>
        </p:nvSpPr>
        <p:spPr>
          <a:xfrm>
            <a:off x="7061905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1 155,6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7061905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7061905" y="4392937"/>
            <a:ext cx="612000" cy="62023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7061905" y="5713880"/>
            <a:ext cx="612000" cy="31647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1 927,5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8421482" y="2284774"/>
            <a:ext cx="612000" cy="308968"/>
          </a:xfrm>
          <a:custGeom>
            <a:avLst/>
            <a:gdLst>
              <a:gd name="connsiteX0" fmla="*/ 0 w 687626"/>
              <a:gd name="connsiteY0" fmla="*/ 30897 h 308968"/>
              <a:gd name="connsiteX1" fmla="*/ 30897 w 687626"/>
              <a:gd name="connsiteY1" fmla="*/ 0 h 308968"/>
              <a:gd name="connsiteX2" fmla="*/ 656729 w 687626"/>
              <a:gd name="connsiteY2" fmla="*/ 0 h 308968"/>
              <a:gd name="connsiteX3" fmla="*/ 687626 w 687626"/>
              <a:gd name="connsiteY3" fmla="*/ 30897 h 308968"/>
              <a:gd name="connsiteX4" fmla="*/ 687626 w 687626"/>
              <a:gd name="connsiteY4" fmla="*/ 278071 h 308968"/>
              <a:gd name="connsiteX5" fmla="*/ 656729 w 687626"/>
              <a:gd name="connsiteY5" fmla="*/ 308968 h 308968"/>
              <a:gd name="connsiteX6" fmla="*/ 30897 w 687626"/>
              <a:gd name="connsiteY6" fmla="*/ 308968 h 308968"/>
              <a:gd name="connsiteX7" fmla="*/ 0 w 687626"/>
              <a:gd name="connsiteY7" fmla="*/ 278071 h 308968"/>
              <a:gd name="connsiteX8" fmla="*/ 0 w 687626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7626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656729" y="0"/>
                </a:lnTo>
                <a:cubicBezTo>
                  <a:pt x="673793" y="0"/>
                  <a:pt x="687626" y="13833"/>
                  <a:pt x="687626" y="30897"/>
                </a:cubicBezTo>
                <a:lnTo>
                  <a:pt x="687626" y="278071"/>
                </a:lnTo>
                <a:cubicBezTo>
                  <a:pt x="687626" y="295135"/>
                  <a:pt x="673793" y="308968"/>
                  <a:pt x="656729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3264004"/>
              </p:ext>
            </p:extLst>
          </p:nvPr>
        </p:nvGraphicFramePr>
        <p:xfrm>
          <a:off x="121388" y="2823073"/>
          <a:ext cx="3934126" cy="3114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2" descr="T:\Сектор финансирования\5aa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234" y="668226"/>
            <a:ext cx="3217532" cy="12486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18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олилиния 31"/>
          <p:cNvSpPr/>
          <p:nvPr/>
        </p:nvSpPr>
        <p:spPr>
          <a:xfrm>
            <a:off x="7740352" y="2284774"/>
            <a:ext cx="612000" cy="308968"/>
          </a:xfrm>
          <a:custGeom>
            <a:avLst/>
            <a:gdLst>
              <a:gd name="connsiteX0" fmla="*/ 0 w 761117"/>
              <a:gd name="connsiteY0" fmla="*/ 30897 h 308968"/>
              <a:gd name="connsiteX1" fmla="*/ 30897 w 761117"/>
              <a:gd name="connsiteY1" fmla="*/ 0 h 308968"/>
              <a:gd name="connsiteX2" fmla="*/ 730220 w 761117"/>
              <a:gd name="connsiteY2" fmla="*/ 0 h 308968"/>
              <a:gd name="connsiteX3" fmla="*/ 761117 w 761117"/>
              <a:gd name="connsiteY3" fmla="*/ 30897 h 308968"/>
              <a:gd name="connsiteX4" fmla="*/ 761117 w 761117"/>
              <a:gd name="connsiteY4" fmla="*/ 278071 h 308968"/>
              <a:gd name="connsiteX5" fmla="*/ 730220 w 761117"/>
              <a:gd name="connsiteY5" fmla="*/ 308968 h 308968"/>
              <a:gd name="connsiteX6" fmla="*/ 30897 w 761117"/>
              <a:gd name="connsiteY6" fmla="*/ 308968 h 308968"/>
              <a:gd name="connsiteX7" fmla="*/ 0 w 761117"/>
              <a:gd name="connsiteY7" fmla="*/ 278071 h 308968"/>
              <a:gd name="connsiteX8" fmla="*/ 0 w 761117"/>
              <a:gd name="connsiteY8" fmla="*/ 30897 h 308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1117" h="308968">
                <a:moveTo>
                  <a:pt x="0" y="30897"/>
                </a:moveTo>
                <a:cubicBezTo>
                  <a:pt x="0" y="13833"/>
                  <a:pt x="13833" y="0"/>
                  <a:pt x="30897" y="0"/>
                </a:cubicBezTo>
                <a:lnTo>
                  <a:pt x="730220" y="0"/>
                </a:lnTo>
                <a:cubicBezTo>
                  <a:pt x="747284" y="0"/>
                  <a:pt x="761117" y="13833"/>
                  <a:pt x="761117" y="30897"/>
                </a:cubicBezTo>
                <a:lnTo>
                  <a:pt x="761117" y="278071"/>
                </a:lnTo>
                <a:cubicBezTo>
                  <a:pt x="761117" y="295135"/>
                  <a:pt x="747284" y="308968"/>
                  <a:pt x="730220" y="308968"/>
                </a:cubicBezTo>
                <a:lnTo>
                  <a:pt x="30897" y="308968"/>
                </a:lnTo>
                <a:cubicBezTo>
                  <a:pt x="13833" y="308968"/>
                  <a:pt x="0" y="295135"/>
                  <a:pt x="0" y="278071"/>
                </a:cubicBezTo>
                <a:lnTo>
                  <a:pt x="0" y="30897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89" tIns="62389" rIns="62389" bIns="62389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061905" y="5075643"/>
            <a:ext cx="612000" cy="58560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211961" y="2636912"/>
            <a:ext cx="2765395" cy="52077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государственного стратегического управления</a:t>
            </a:r>
          </a:p>
        </p:txBody>
      </p:sp>
      <p:sp>
        <p:nvSpPr>
          <p:cNvPr id="39" name="Полилиния 38"/>
          <p:cNvSpPr/>
          <p:nvPr/>
        </p:nvSpPr>
        <p:spPr>
          <a:xfrm>
            <a:off x="7740352" y="2637811"/>
            <a:ext cx="612000" cy="5198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</a:p>
        </p:txBody>
      </p:sp>
      <p:sp>
        <p:nvSpPr>
          <p:cNvPr id="40" name="Полилиния 39"/>
          <p:cNvSpPr/>
          <p:nvPr/>
        </p:nvSpPr>
        <p:spPr>
          <a:xfrm>
            <a:off x="8421482" y="2636911"/>
            <a:ext cx="612000" cy="520779"/>
          </a:xfrm>
          <a:custGeom>
            <a:avLst/>
            <a:gdLst>
              <a:gd name="connsiteX0" fmla="*/ 0 w 816003"/>
              <a:gd name="connsiteY0" fmla="*/ 61344 h 613435"/>
              <a:gd name="connsiteX1" fmla="*/ 61344 w 816003"/>
              <a:gd name="connsiteY1" fmla="*/ 0 h 613435"/>
              <a:gd name="connsiteX2" fmla="*/ 754660 w 816003"/>
              <a:gd name="connsiteY2" fmla="*/ 0 h 613435"/>
              <a:gd name="connsiteX3" fmla="*/ 816004 w 816003"/>
              <a:gd name="connsiteY3" fmla="*/ 61344 h 613435"/>
              <a:gd name="connsiteX4" fmla="*/ 816003 w 816003"/>
              <a:gd name="connsiteY4" fmla="*/ 552092 h 613435"/>
              <a:gd name="connsiteX5" fmla="*/ 754659 w 816003"/>
              <a:gd name="connsiteY5" fmla="*/ 613436 h 613435"/>
              <a:gd name="connsiteX6" fmla="*/ 61344 w 816003"/>
              <a:gd name="connsiteY6" fmla="*/ 613435 h 613435"/>
              <a:gd name="connsiteX7" fmla="*/ 0 w 816003"/>
              <a:gd name="connsiteY7" fmla="*/ 552091 h 613435"/>
              <a:gd name="connsiteX8" fmla="*/ 0 w 816003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6003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54660" y="0"/>
                </a:lnTo>
                <a:cubicBezTo>
                  <a:pt x="788539" y="0"/>
                  <a:pt x="816004" y="27465"/>
                  <a:pt x="816004" y="61344"/>
                </a:cubicBezTo>
                <a:cubicBezTo>
                  <a:pt x="816004" y="224927"/>
                  <a:pt x="816003" y="388509"/>
                  <a:pt x="816003" y="552092"/>
                </a:cubicBezTo>
                <a:cubicBezTo>
                  <a:pt x="816003" y="585971"/>
                  <a:pt x="788538" y="613436"/>
                  <a:pt x="754659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74035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600,8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8421482" y="3229698"/>
            <a:ext cx="612000" cy="631350"/>
          </a:xfrm>
          <a:custGeom>
            <a:avLst/>
            <a:gdLst>
              <a:gd name="connsiteX0" fmla="*/ 0 w 809650"/>
              <a:gd name="connsiteY0" fmla="*/ 61344 h 613435"/>
              <a:gd name="connsiteX1" fmla="*/ 61344 w 809650"/>
              <a:gd name="connsiteY1" fmla="*/ 0 h 613435"/>
              <a:gd name="connsiteX2" fmla="*/ 748307 w 809650"/>
              <a:gd name="connsiteY2" fmla="*/ 0 h 613435"/>
              <a:gd name="connsiteX3" fmla="*/ 809651 w 809650"/>
              <a:gd name="connsiteY3" fmla="*/ 61344 h 613435"/>
              <a:gd name="connsiteX4" fmla="*/ 809650 w 809650"/>
              <a:gd name="connsiteY4" fmla="*/ 552092 h 613435"/>
              <a:gd name="connsiteX5" fmla="*/ 748306 w 809650"/>
              <a:gd name="connsiteY5" fmla="*/ 613436 h 613435"/>
              <a:gd name="connsiteX6" fmla="*/ 61344 w 809650"/>
              <a:gd name="connsiteY6" fmla="*/ 613435 h 613435"/>
              <a:gd name="connsiteX7" fmla="*/ 0 w 809650"/>
              <a:gd name="connsiteY7" fmla="*/ 552091 h 613435"/>
              <a:gd name="connsiteX8" fmla="*/ 0 w 809650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650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48307" y="0"/>
                </a:lnTo>
                <a:cubicBezTo>
                  <a:pt x="782186" y="0"/>
                  <a:pt x="809651" y="27465"/>
                  <a:pt x="809651" y="61344"/>
                </a:cubicBezTo>
                <a:cubicBezTo>
                  <a:pt x="809651" y="224927"/>
                  <a:pt x="809650" y="388509"/>
                  <a:pt x="809650" y="552092"/>
                </a:cubicBezTo>
                <a:cubicBezTo>
                  <a:pt x="809650" y="585971"/>
                  <a:pt x="782185" y="613436"/>
                  <a:pt x="748306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393,2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211961" y="5713880"/>
            <a:ext cx="2765396" cy="307408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>
              <a:lnSpc>
                <a:spcPct val="90000"/>
              </a:lnSpc>
              <a:spcAft>
                <a:spcPct val="3500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климат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74035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8421482" y="3933056"/>
            <a:ext cx="612000" cy="393069"/>
          </a:xfrm>
          <a:custGeom>
            <a:avLst/>
            <a:gdLst>
              <a:gd name="connsiteX0" fmla="*/ 0 w 797091"/>
              <a:gd name="connsiteY0" fmla="*/ 61344 h 613435"/>
              <a:gd name="connsiteX1" fmla="*/ 61344 w 797091"/>
              <a:gd name="connsiteY1" fmla="*/ 0 h 613435"/>
              <a:gd name="connsiteX2" fmla="*/ 735748 w 797091"/>
              <a:gd name="connsiteY2" fmla="*/ 0 h 613435"/>
              <a:gd name="connsiteX3" fmla="*/ 797092 w 797091"/>
              <a:gd name="connsiteY3" fmla="*/ 61344 h 613435"/>
              <a:gd name="connsiteX4" fmla="*/ 797091 w 797091"/>
              <a:gd name="connsiteY4" fmla="*/ 552092 h 613435"/>
              <a:gd name="connsiteX5" fmla="*/ 735747 w 797091"/>
              <a:gd name="connsiteY5" fmla="*/ 613436 h 613435"/>
              <a:gd name="connsiteX6" fmla="*/ 61344 w 797091"/>
              <a:gd name="connsiteY6" fmla="*/ 613435 h 613435"/>
              <a:gd name="connsiteX7" fmla="*/ 0 w 797091"/>
              <a:gd name="connsiteY7" fmla="*/ 552091 h 613435"/>
              <a:gd name="connsiteX8" fmla="*/ 0 w 797091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7091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35748" y="0"/>
                </a:lnTo>
                <a:cubicBezTo>
                  <a:pt x="769627" y="0"/>
                  <a:pt x="797092" y="27465"/>
                  <a:pt x="797092" y="61344"/>
                </a:cubicBezTo>
                <a:cubicBezTo>
                  <a:pt x="797092" y="224927"/>
                  <a:pt x="797091" y="388509"/>
                  <a:pt x="797091" y="552092"/>
                </a:cubicBezTo>
                <a:cubicBezTo>
                  <a:pt x="797091" y="585971"/>
                  <a:pt x="769626" y="613436"/>
                  <a:pt x="735747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</a:t>
            </a:r>
          </a:p>
        </p:txBody>
      </p:sp>
      <p:sp>
        <p:nvSpPr>
          <p:cNvPr id="46" name="Полилиния 45"/>
          <p:cNvSpPr/>
          <p:nvPr/>
        </p:nvSpPr>
        <p:spPr>
          <a:xfrm>
            <a:off x="7740352" y="4392936"/>
            <a:ext cx="612000" cy="620240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421482" y="4398297"/>
            <a:ext cx="612000" cy="614879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4,7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40352" y="5091202"/>
            <a:ext cx="612000" cy="570045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421482" y="5091201"/>
            <a:ext cx="612000" cy="570046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243,1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740352" y="571388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1 900,6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421482" y="5714570"/>
            <a:ext cx="612000" cy="306718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2 001,6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4211961" y="6096657"/>
            <a:ext cx="2765396" cy="413406"/>
          </a:xfrm>
          <a:custGeom>
            <a:avLst/>
            <a:gdLst>
              <a:gd name="connsiteX0" fmla="*/ 0 w 2842959"/>
              <a:gd name="connsiteY0" fmla="*/ 61344 h 613435"/>
              <a:gd name="connsiteX1" fmla="*/ 61344 w 2842959"/>
              <a:gd name="connsiteY1" fmla="*/ 0 h 613435"/>
              <a:gd name="connsiteX2" fmla="*/ 2781616 w 2842959"/>
              <a:gd name="connsiteY2" fmla="*/ 0 h 613435"/>
              <a:gd name="connsiteX3" fmla="*/ 2842960 w 2842959"/>
              <a:gd name="connsiteY3" fmla="*/ 61344 h 613435"/>
              <a:gd name="connsiteX4" fmla="*/ 2842959 w 2842959"/>
              <a:gd name="connsiteY4" fmla="*/ 552092 h 613435"/>
              <a:gd name="connsiteX5" fmla="*/ 2781615 w 2842959"/>
              <a:gd name="connsiteY5" fmla="*/ 613436 h 613435"/>
              <a:gd name="connsiteX6" fmla="*/ 61344 w 2842959"/>
              <a:gd name="connsiteY6" fmla="*/ 613435 h 613435"/>
              <a:gd name="connsiteX7" fmla="*/ 0 w 2842959"/>
              <a:gd name="connsiteY7" fmla="*/ 552091 h 613435"/>
              <a:gd name="connsiteX8" fmla="*/ 0 w 2842959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959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2781616" y="0"/>
                </a:lnTo>
                <a:cubicBezTo>
                  <a:pt x="2815495" y="0"/>
                  <a:pt x="2842960" y="27465"/>
                  <a:pt x="2842960" y="61344"/>
                </a:cubicBezTo>
                <a:cubicBezTo>
                  <a:pt x="2842960" y="224927"/>
                  <a:pt x="2842959" y="388509"/>
                  <a:pt x="2842959" y="552092"/>
                </a:cubicBezTo>
                <a:cubicBezTo>
                  <a:pt x="2842959" y="585971"/>
                  <a:pt x="2815494" y="613436"/>
                  <a:pt x="2781615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877" tIns="59877" rIns="59877" bIns="59877" numCol="1" spcCol="1270" anchor="ctr" anchorCtr="0">
            <a:noAutofit/>
          </a:bodyPr>
          <a:lstStyle/>
          <a:p>
            <a:pPr algn="ctr" defTabSz="4889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</a:t>
            </a:r>
            <a:endParaRPr 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061905" y="6096657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65,0</a:t>
            </a:r>
            <a:endParaRPr lang="ru-RU" sz="13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олилиния 57"/>
          <p:cNvSpPr/>
          <p:nvPr/>
        </p:nvSpPr>
        <p:spPr>
          <a:xfrm>
            <a:off x="774035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421482" y="6101509"/>
            <a:ext cx="612000" cy="408554"/>
          </a:xfrm>
          <a:custGeom>
            <a:avLst/>
            <a:gdLst>
              <a:gd name="connsiteX0" fmla="*/ 0 w 772555"/>
              <a:gd name="connsiteY0" fmla="*/ 61344 h 613435"/>
              <a:gd name="connsiteX1" fmla="*/ 61344 w 772555"/>
              <a:gd name="connsiteY1" fmla="*/ 0 h 613435"/>
              <a:gd name="connsiteX2" fmla="*/ 711212 w 772555"/>
              <a:gd name="connsiteY2" fmla="*/ 0 h 613435"/>
              <a:gd name="connsiteX3" fmla="*/ 772556 w 772555"/>
              <a:gd name="connsiteY3" fmla="*/ 61344 h 613435"/>
              <a:gd name="connsiteX4" fmla="*/ 772555 w 772555"/>
              <a:gd name="connsiteY4" fmla="*/ 552092 h 613435"/>
              <a:gd name="connsiteX5" fmla="*/ 711211 w 772555"/>
              <a:gd name="connsiteY5" fmla="*/ 613436 h 613435"/>
              <a:gd name="connsiteX6" fmla="*/ 61344 w 772555"/>
              <a:gd name="connsiteY6" fmla="*/ 613435 h 613435"/>
              <a:gd name="connsiteX7" fmla="*/ 0 w 772555"/>
              <a:gd name="connsiteY7" fmla="*/ 552091 h 613435"/>
              <a:gd name="connsiteX8" fmla="*/ 0 w 772555"/>
              <a:gd name="connsiteY8" fmla="*/ 61344 h 613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2555" h="613435">
                <a:moveTo>
                  <a:pt x="0" y="61344"/>
                </a:moveTo>
                <a:cubicBezTo>
                  <a:pt x="0" y="27465"/>
                  <a:pt x="27465" y="0"/>
                  <a:pt x="61344" y="0"/>
                </a:cubicBezTo>
                <a:lnTo>
                  <a:pt x="711212" y="0"/>
                </a:lnTo>
                <a:cubicBezTo>
                  <a:pt x="745091" y="0"/>
                  <a:pt x="772556" y="27465"/>
                  <a:pt x="772556" y="61344"/>
                </a:cubicBezTo>
                <a:cubicBezTo>
                  <a:pt x="772556" y="224927"/>
                  <a:pt x="772555" y="388509"/>
                  <a:pt x="772555" y="552092"/>
                </a:cubicBezTo>
                <a:cubicBezTo>
                  <a:pt x="772555" y="585971"/>
                  <a:pt x="745090" y="613436"/>
                  <a:pt x="711211" y="613436"/>
                </a:cubicBezTo>
                <a:lnTo>
                  <a:pt x="61344" y="613435"/>
                </a:lnTo>
                <a:cubicBezTo>
                  <a:pt x="27465" y="613435"/>
                  <a:pt x="0" y="585970"/>
                  <a:pt x="0" y="552091"/>
                </a:cubicBezTo>
                <a:lnTo>
                  <a:pt x="0" y="61344"/>
                </a:lnTo>
                <a:close/>
              </a:path>
            </a:pathLst>
          </a:cu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307" tIns="71307" rIns="71307" bIns="71307" numCol="1" spcCol="1270" anchor="ctr" anchorCtr="0">
            <a:noAutofit/>
          </a:bodyPr>
          <a:lstStyle/>
          <a:p>
            <a:pPr algn="ctr" defTabSz="6223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66,9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901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7214" y="4419564"/>
            <a:ext cx="4673523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экспорта в валовом региональном продукте, %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86255" y="2976508"/>
            <a:ext cx="4674545" cy="720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 (работ, услуг), произведенной субъектами малого и среднего предпринимательства, в общем объеме валового регионального продукта, 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97920" y="5589312"/>
            <a:ext cx="4662112" cy="64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населения с денежными доходами ниже величины прожиточного минимума в общей численности населения, %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87215" y="1791210"/>
            <a:ext cx="2810210" cy="5040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79</a:t>
            </a:fld>
            <a:endParaRPr lang="ru-RU" dirty="0"/>
          </a:p>
        </p:txBody>
      </p:sp>
      <p:pic>
        <p:nvPicPr>
          <p:cNvPr id="2050" name="Picture 2" descr="T:\Сектор финансирования\198186_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486" y="692696"/>
            <a:ext cx="1717522" cy="11966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ppt.ru/images/news/12841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55" y="573664"/>
            <a:ext cx="2726736" cy="121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Экономическое развитие Чувашской Республики»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716016" y="836713"/>
            <a:ext cx="4308585" cy="792088"/>
          </a:xfrm>
          <a:custGeom>
            <a:avLst/>
            <a:gdLst>
              <a:gd name="connsiteX0" fmla="*/ 0 w 4317011"/>
              <a:gd name="connsiteY0" fmla="*/ 110465 h 1104651"/>
              <a:gd name="connsiteX1" fmla="*/ 110465 w 4317011"/>
              <a:gd name="connsiteY1" fmla="*/ 0 h 1104651"/>
              <a:gd name="connsiteX2" fmla="*/ 4206546 w 4317011"/>
              <a:gd name="connsiteY2" fmla="*/ 0 h 1104651"/>
              <a:gd name="connsiteX3" fmla="*/ 4317011 w 4317011"/>
              <a:gd name="connsiteY3" fmla="*/ 110465 h 1104651"/>
              <a:gd name="connsiteX4" fmla="*/ 4317011 w 4317011"/>
              <a:gd name="connsiteY4" fmla="*/ 994186 h 1104651"/>
              <a:gd name="connsiteX5" fmla="*/ 4206546 w 4317011"/>
              <a:gd name="connsiteY5" fmla="*/ 1104651 h 1104651"/>
              <a:gd name="connsiteX6" fmla="*/ 110465 w 4317011"/>
              <a:gd name="connsiteY6" fmla="*/ 1104651 h 1104651"/>
              <a:gd name="connsiteX7" fmla="*/ 0 w 4317011"/>
              <a:gd name="connsiteY7" fmla="*/ 994186 h 1104651"/>
              <a:gd name="connsiteX8" fmla="*/ 0 w 4317011"/>
              <a:gd name="connsiteY8" fmla="*/ 110465 h 1104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11" h="1104651">
                <a:moveTo>
                  <a:pt x="0" y="110465"/>
                </a:moveTo>
                <a:cubicBezTo>
                  <a:pt x="0" y="49457"/>
                  <a:pt x="49457" y="0"/>
                  <a:pt x="110465" y="0"/>
                </a:cubicBezTo>
                <a:lnTo>
                  <a:pt x="4206546" y="0"/>
                </a:lnTo>
                <a:cubicBezTo>
                  <a:pt x="4267554" y="0"/>
                  <a:pt x="4317011" y="49457"/>
                  <a:pt x="4317011" y="110465"/>
                </a:cubicBezTo>
                <a:lnTo>
                  <a:pt x="4317011" y="994186"/>
                </a:lnTo>
                <a:cubicBezTo>
                  <a:pt x="4317011" y="1055194"/>
                  <a:pt x="4267554" y="1104651"/>
                  <a:pt x="4206546" y="1104651"/>
                </a:cubicBezTo>
                <a:lnTo>
                  <a:pt x="110465" y="1104651"/>
                </a:lnTo>
                <a:cubicBezTo>
                  <a:pt x="49457" y="1104651"/>
                  <a:pt x="0" y="1055194"/>
                  <a:pt x="0" y="994186"/>
                </a:cubicBezTo>
                <a:lnTo>
                  <a:pt x="0" y="11046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5694" tIns="85694" rIns="85694" bIns="85694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6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5863518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5886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5863518" y="2973823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5868224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16,9</a:t>
            </a:r>
          </a:p>
        </p:txBody>
      </p:sp>
      <p:sp>
        <p:nvSpPr>
          <p:cNvPr id="29" name="Полилиния 28"/>
          <p:cNvSpPr/>
          <p:nvPr/>
        </p:nvSpPr>
        <p:spPr>
          <a:xfrm>
            <a:off x="5868224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19,9</a:t>
            </a:r>
          </a:p>
        </p:txBody>
      </p:sp>
      <p:sp>
        <p:nvSpPr>
          <p:cNvPr id="30" name="Полилиния 29"/>
          <p:cNvSpPr/>
          <p:nvPr/>
        </p:nvSpPr>
        <p:spPr>
          <a:xfrm>
            <a:off x="5868224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33 025,0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6655606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6657181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4,0</a:t>
            </a:r>
          </a:p>
        </p:txBody>
      </p:sp>
      <p:sp>
        <p:nvSpPr>
          <p:cNvPr id="34" name="Полилиния 33"/>
          <p:cNvSpPr/>
          <p:nvPr/>
        </p:nvSpPr>
        <p:spPr>
          <a:xfrm>
            <a:off x="6660312" y="2976508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35,5</a:t>
            </a:r>
          </a:p>
        </p:txBody>
      </p:sp>
      <p:sp>
        <p:nvSpPr>
          <p:cNvPr id="35" name="Полилиния 34"/>
          <p:cNvSpPr/>
          <p:nvPr/>
        </p:nvSpPr>
        <p:spPr>
          <a:xfrm>
            <a:off x="6660312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16,5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6660312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288,8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6660312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20,1</a:t>
            </a:r>
          </a:p>
        </p:txBody>
      </p:sp>
      <p:sp>
        <p:nvSpPr>
          <p:cNvPr id="38" name="Полилиния 37"/>
          <p:cNvSpPr/>
          <p:nvPr/>
        </p:nvSpPr>
        <p:spPr>
          <a:xfrm>
            <a:off x="6660312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35 468,8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7447694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7449269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4,1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7452400" y="2976508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36,0</a:t>
            </a:r>
          </a:p>
        </p:txBody>
      </p:sp>
      <p:sp>
        <p:nvSpPr>
          <p:cNvPr id="42" name="Полилиния 41"/>
          <p:cNvSpPr/>
          <p:nvPr/>
        </p:nvSpPr>
        <p:spPr>
          <a:xfrm>
            <a:off x="7452400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</a:p>
        </p:txBody>
      </p:sp>
      <p:sp>
        <p:nvSpPr>
          <p:cNvPr id="43" name="Полилиния 42"/>
          <p:cNvSpPr/>
          <p:nvPr/>
        </p:nvSpPr>
        <p:spPr>
          <a:xfrm>
            <a:off x="7452400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309,2</a:t>
            </a:r>
          </a:p>
        </p:txBody>
      </p:sp>
      <p:sp>
        <p:nvSpPr>
          <p:cNvPr id="44" name="Полилиния 43"/>
          <p:cNvSpPr/>
          <p:nvPr/>
        </p:nvSpPr>
        <p:spPr>
          <a:xfrm>
            <a:off x="7452400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20,4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7452400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37 951,6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239782" y="1844824"/>
            <a:ext cx="720000" cy="404156"/>
          </a:xfrm>
          <a:custGeom>
            <a:avLst/>
            <a:gdLst>
              <a:gd name="connsiteX0" fmla="*/ 0 w 807455"/>
              <a:gd name="connsiteY0" fmla="*/ 40416 h 404156"/>
              <a:gd name="connsiteX1" fmla="*/ 40416 w 807455"/>
              <a:gd name="connsiteY1" fmla="*/ 0 h 404156"/>
              <a:gd name="connsiteX2" fmla="*/ 767039 w 807455"/>
              <a:gd name="connsiteY2" fmla="*/ 0 h 404156"/>
              <a:gd name="connsiteX3" fmla="*/ 807455 w 807455"/>
              <a:gd name="connsiteY3" fmla="*/ 40416 h 404156"/>
              <a:gd name="connsiteX4" fmla="*/ 807455 w 807455"/>
              <a:gd name="connsiteY4" fmla="*/ 363740 h 404156"/>
              <a:gd name="connsiteX5" fmla="*/ 767039 w 807455"/>
              <a:gd name="connsiteY5" fmla="*/ 404156 h 404156"/>
              <a:gd name="connsiteX6" fmla="*/ 40416 w 807455"/>
              <a:gd name="connsiteY6" fmla="*/ 404156 h 404156"/>
              <a:gd name="connsiteX7" fmla="*/ 0 w 807455"/>
              <a:gd name="connsiteY7" fmla="*/ 363740 h 404156"/>
              <a:gd name="connsiteX8" fmla="*/ 0 w 807455"/>
              <a:gd name="connsiteY8" fmla="*/ 40416 h 4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7455" h="404156">
                <a:moveTo>
                  <a:pt x="0" y="40416"/>
                </a:moveTo>
                <a:cubicBezTo>
                  <a:pt x="0" y="18095"/>
                  <a:pt x="18095" y="0"/>
                  <a:pt x="40416" y="0"/>
                </a:cubicBezTo>
                <a:lnTo>
                  <a:pt x="767039" y="0"/>
                </a:lnTo>
                <a:cubicBezTo>
                  <a:pt x="789360" y="0"/>
                  <a:pt x="807455" y="18095"/>
                  <a:pt x="807455" y="40416"/>
                </a:cubicBezTo>
                <a:lnTo>
                  <a:pt x="807455" y="363740"/>
                </a:lnTo>
                <a:cubicBezTo>
                  <a:pt x="807455" y="386061"/>
                  <a:pt x="789360" y="404156"/>
                  <a:pt x="767039" y="404156"/>
                </a:cubicBezTo>
                <a:lnTo>
                  <a:pt x="40416" y="404156"/>
                </a:lnTo>
                <a:cubicBezTo>
                  <a:pt x="18095" y="404156"/>
                  <a:pt x="0" y="386061"/>
                  <a:pt x="0" y="363740"/>
                </a:cubicBezTo>
                <a:lnTo>
                  <a:pt x="0" y="40416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7557" tIns="57557" rIns="57557" bIns="57557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200" b="1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241357" y="4365588"/>
            <a:ext cx="720000" cy="540000"/>
          </a:xfrm>
          <a:custGeom>
            <a:avLst/>
            <a:gdLst>
              <a:gd name="connsiteX0" fmla="*/ 0 w 804306"/>
              <a:gd name="connsiteY0" fmla="*/ 56932 h 569323"/>
              <a:gd name="connsiteX1" fmla="*/ 56932 w 804306"/>
              <a:gd name="connsiteY1" fmla="*/ 0 h 569323"/>
              <a:gd name="connsiteX2" fmla="*/ 747374 w 804306"/>
              <a:gd name="connsiteY2" fmla="*/ 0 h 569323"/>
              <a:gd name="connsiteX3" fmla="*/ 804306 w 804306"/>
              <a:gd name="connsiteY3" fmla="*/ 56932 h 569323"/>
              <a:gd name="connsiteX4" fmla="*/ 804306 w 804306"/>
              <a:gd name="connsiteY4" fmla="*/ 512391 h 569323"/>
              <a:gd name="connsiteX5" fmla="*/ 747374 w 804306"/>
              <a:gd name="connsiteY5" fmla="*/ 569323 h 569323"/>
              <a:gd name="connsiteX6" fmla="*/ 56932 w 804306"/>
              <a:gd name="connsiteY6" fmla="*/ 569323 h 569323"/>
              <a:gd name="connsiteX7" fmla="*/ 0 w 804306"/>
              <a:gd name="connsiteY7" fmla="*/ 512391 h 569323"/>
              <a:gd name="connsiteX8" fmla="*/ 0 w 804306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4306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7374" y="0"/>
                </a:lnTo>
                <a:cubicBezTo>
                  <a:pt x="778817" y="0"/>
                  <a:pt x="804306" y="25489"/>
                  <a:pt x="804306" y="56932"/>
                </a:cubicBezTo>
                <a:lnTo>
                  <a:pt x="804306" y="512391"/>
                </a:lnTo>
                <a:cubicBezTo>
                  <a:pt x="804306" y="543834"/>
                  <a:pt x="778817" y="569323"/>
                  <a:pt x="747374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4,2</a:t>
            </a:r>
            <a:endParaRPr lang="ru-RU" sz="1200" b="1" i="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8244488" y="2976508"/>
            <a:ext cx="720000" cy="720000"/>
          </a:xfrm>
          <a:custGeom>
            <a:avLst/>
            <a:gdLst>
              <a:gd name="connsiteX0" fmla="*/ 0 w 798044"/>
              <a:gd name="connsiteY0" fmla="*/ 79804 h 1152486"/>
              <a:gd name="connsiteX1" fmla="*/ 79804 w 798044"/>
              <a:gd name="connsiteY1" fmla="*/ 0 h 1152486"/>
              <a:gd name="connsiteX2" fmla="*/ 718240 w 798044"/>
              <a:gd name="connsiteY2" fmla="*/ 0 h 1152486"/>
              <a:gd name="connsiteX3" fmla="*/ 798044 w 798044"/>
              <a:gd name="connsiteY3" fmla="*/ 79804 h 1152486"/>
              <a:gd name="connsiteX4" fmla="*/ 798044 w 798044"/>
              <a:gd name="connsiteY4" fmla="*/ 1072682 h 1152486"/>
              <a:gd name="connsiteX5" fmla="*/ 718240 w 798044"/>
              <a:gd name="connsiteY5" fmla="*/ 1152486 h 1152486"/>
              <a:gd name="connsiteX6" fmla="*/ 79804 w 798044"/>
              <a:gd name="connsiteY6" fmla="*/ 1152486 h 1152486"/>
              <a:gd name="connsiteX7" fmla="*/ 0 w 798044"/>
              <a:gd name="connsiteY7" fmla="*/ 1072682 h 1152486"/>
              <a:gd name="connsiteX8" fmla="*/ 0 w 798044"/>
              <a:gd name="connsiteY8" fmla="*/ 79804 h 1152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1152486">
                <a:moveTo>
                  <a:pt x="0" y="79804"/>
                </a:moveTo>
                <a:cubicBezTo>
                  <a:pt x="0" y="35729"/>
                  <a:pt x="35729" y="0"/>
                  <a:pt x="79804" y="0"/>
                </a:cubicBezTo>
                <a:lnTo>
                  <a:pt x="718240" y="0"/>
                </a:lnTo>
                <a:cubicBezTo>
                  <a:pt x="762315" y="0"/>
                  <a:pt x="798044" y="35729"/>
                  <a:pt x="798044" y="79804"/>
                </a:cubicBezTo>
                <a:lnTo>
                  <a:pt x="798044" y="1072682"/>
                </a:lnTo>
                <a:cubicBezTo>
                  <a:pt x="798044" y="1116757"/>
                  <a:pt x="762315" y="1152486"/>
                  <a:pt x="718240" y="1152486"/>
                </a:cubicBezTo>
                <a:lnTo>
                  <a:pt x="79804" y="1152486"/>
                </a:lnTo>
                <a:cubicBezTo>
                  <a:pt x="35729" y="1152486"/>
                  <a:pt x="0" y="1116757"/>
                  <a:pt x="0" y="1072682"/>
                </a:cubicBezTo>
                <a:lnTo>
                  <a:pt x="0" y="79804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094" tIns="69094" rIns="69094" bIns="69094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i="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36,5</a:t>
            </a:r>
          </a:p>
        </p:txBody>
      </p:sp>
      <p:sp>
        <p:nvSpPr>
          <p:cNvPr id="49" name="Полилиния 48"/>
          <p:cNvSpPr/>
          <p:nvPr/>
        </p:nvSpPr>
        <p:spPr>
          <a:xfrm>
            <a:off x="8244488" y="5589312"/>
            <a:ext cx="720000" cy="648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flip="none"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</a:t>
            </a:r>
          </a:p>
        </p:txBody>
      </p:sp>
      <p:sp>
        <p:nvSpPr>
          <p:cNvPr id="50" name="Полилиния 49"/>
          <p:cNvSpPr/>
          <p:nvPr/>
        </p:nvSpPr>
        <p:spPr>
          <a:xfrm>
            <a:off x="8244488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330,5</a:t>
            </a:r>
          </a:p>
        </p:txBody>
      </p:sp>
      <p:sp>
        <p:nvSpPr>
          <p:cNvPr id="51" name="Полилиния 50"/>
          <p:cNvSpPr/>
          <p:nvPr/>
        </p:nvSpPr>
        <p:spPr>
          <a:xfrm>
            <a:off x="8244488" y="3753581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20,9</a:t>
            </a:r>
          </a:p>
        </p:txBody>
      </p:sp>
      <p:sp>
        <p:nvSpPr>
          <p:cNvPr id="52" name="Полилиния 51"/>
          <p:cNvSpPr/>
          <p:nvPr/>
        </p:nvSpPr>
        <p:spPr>
          <a:xfrm>
            <a:off x="8244488" y="4984439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40 684,2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99749" y="2384880"/>
            <a:ext cx="4660161" cy="468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Валовой региональный продукт на душу населения, тыс. рублей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99749" y="3771581"/>
            <a:ext cx="4660161" cy="504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объема инвестиций в основной капитал к валовому региональному продукту,%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12005" y="5042357"/>
            <a:ext cx="4647100" cy="424165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Среднемесячная заработная плата одного работника, рублей</a:t>
            </a:r>
          </a:p>
        </p:txBody>
      </p:sp>
      <p:sp>
        <p:nvSpPr>
          <p:cNvPr id="54" name="Полилиния 53"/>
          <p:cNvSpPr/>
          <p:nvPr/>
        </p:nvSpPr>
        <p:spPr>
          <a:xfrm>
            <a:off x="5868224" y="2348880"/>
            <a:ext cx="720000" cy="540000"/>
          </a:xfrm>
          <a:custGeom>
            <a:avLst/>
            <a:gdLst>
              <a:gd name="connsiteX0" fmla="*/ 0 w 798044"/>
              <a:gd name="connsiteY0" fmla="*/ 56932 h 569323"/>
              <a:gd name="connsiteX1" fmla="*/ 56932 w 798044"/>
              <a:gd name="connsiteY1" fmla="*/ 0 h 569323"/>
              <a:gd name="connsiteX2" fmla="*/ 741112 w 798044"/>
              <a:gd name="connsiteY2" fmla="*/ 0 h 569323"/>
              <a:gd name="connsiteX3" fmla="*/ 798044 w 798044"/>
              <a:gd name="connsiteY3" fmla="*/ 56932 h 569323"/>
              <a:gd name="connsiteX4" fmla="*/ 798044 w 798044"/>
              <a:gd name="connsiteY4" fmla="*/ 512391 h 569323"/>
              <a:gd name="connsiteX5" fmla="*/ 741112 w 798044"/>
              <a:gd name="connsiteY5" fmla="*/ 569323 h 569323"/>
              <a:gd name="connsiteX6" fmla="*/ 56932 w 798044"/>
              <a:gd name="connsiteY6" fmla="*/ 569323 h 569323"/>
              <a:gd name="connsiteX7" fmla="*/ 0 w 798044"/>
              <a:gd name="connsiteY7" fmla="*/ 512391 h 569323"/>
              <a:gd name="connsiteX8" fmla="*/ 0 w 798044"/>
              <a:gd name="connsiteY8" fmla="*/ 56932 h 569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8044" h="569323">
                <a:moveTo>
                  <a:pt x="0" y="56932"/>
                </a:moveTo>
                <a:cubicBezTo>
                  <a:pt x="0" y="25489"/>
                  <a:pt x="25489" y="0"/>
                  <a:pt x="56932" y="0"/>
                </a:cubicBezTo>
                <a:lnTo>
                  <a:pt x="741112" y="0"/>
                </a:lnTo>
                <a:cubicBezTo>
                  <a:pt x="772555" y="0"/>
                  <a:pt x="798044" y="25489"/>
                  <a:pt x="798044" y="56932"/>
                </a:cubicBezTo>
                <a:lnTo>
                  <a:pt x="798044" y="512391"/>
                </a:lnTo>
                <a:cubicBezTo>
                  <a:pt x="798044" y="543834"/>
                  <a:pt x="772555" y="569323"/>
                  <a:pt x="741112" y="569323"/>
                </a:cubicBezTo>
                <a:lnTo>
                  <a:pt x="56932" y="569323"/>
                </a:lnTo>
                <a:cubicBezTo>
                  <a:pt x="25489" y="569323"/>
                  <a:pt x="0" y="543834"/>
                  <a:pt x="0" y="512391"/>
                </a:cubicBezTo>
                <a:lnTo>
                  <a:pt x="0" y="56932"/>
                </a:lnTo>
                <a:close/>
              </a:path>
            </a:pathLst>
          </a:custGeom>
          <a:gradFill rotWithShape="0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395" tIns="62395" rIns="62395" bIns="62395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271,3</a:t>
            </a:r>
          </a:p>
        </p:txBody>
      </p:sp>
      <p:sp>
        <p:nvSpPr>
          <p:cNvPr id="53" name="Полилиния 52"/>
          <p:cNvSpPr/>
          <p:nvPr/>
        </p:nvSpPr>
        <p:spPr>
          <a:xfrm>
            <a:off x="5076136" y="1845302"/>
            <a:ext cx="720000" cy="403200"/>
          </a:xfrm>
          <a:custGeom>
            <a:avLst/>
            <a:gdLst>
              <a:gd name="connsiteX0" fmla="*/ 0 w 730024"/>
              <a:gd name="connsiteY0" fmla="*/ 73002 h 775751"/>
              <a:gd name="connsiteX1" fmla="*/ 73002 w 730024"/>
              <a:gd name="connsiteY1" fmla="*/ 0 h 775751"/>
              <a:gd name="connsiteX2" fmla="*/ 657022 w 730024"/>
              <a:gd name="connsiteY2" fmla="*/ 0 h 775751"/>
              <a:gd name="connsiteX3" fmla="*/ 730024 w 730024"/>
              <a:gd name="connsiteY3" fmla="*/ 73002 h 775751"/>
              <a:gd name="connsiteX4" fmla="*/ 730024 w 730024"/>
              <a:gd name="connsiteY4" fmla="*/ 702749 h 775751"/>
              <a:gd name="connsiteX5" fmla="*/ 657022 w 730024"/>
              <a:gd name="connsiteY5" fmla="*/ 775751 h 775751"/>
              <a:gd name="connsiteX6" fmla="*/ 73002 w 730024"/>
              <a:gd name="connsiteY6" fmla="*/ 775751 h 775751"/>
              <a:gd name="connsiteX7" fmla="*/ 0 w 730024"/>
              <a:gd name="connsiteY7" fmla="*/ 702749 h 775751"/>
              <a:gd name="connsiteX8" fmla="*/ 0 w 730024"/>
              <a:gd name="connsiteY8" fmla="*/ 73002 h 77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775751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702749"/>
                </a:lnTo>
                <a:cubicBezTo>
                  <a:pt x="730024" y="743067"/>
                  <a:pt x="697340" y="775751"/>
                  <a:pt x="657022" y="775751"/>
                </a:cubicBezTo>
                <a:lnTo>
                  <a:pt x="73002" y="775751"/>
                </a:lnTo>
                <a:cubicBezTo>
                  <a:pt x="32684" y="775751"/>
                  <a:pt x="0" y="743067"/>
                  <a:pt x="0" y="702749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4722" tIns="74722" rIns="74722" bIns="74722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</a:p>
          <a:p>
            <a:pPr algn="ctr" defTabSz="6223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5070759" y="4365588"/>
            <a:ext cx="720000" cy="540001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3,6</a:t>
            </a:r>
          </a:p>
        </p:txBody>
      </p:sp>
      <p:sp>
        <p:nvSpPr>
          <p:cNvPr id="56" name="Полилиния 55"/>
          <p:cNvSpPr/>
          <p:nvPr/>
        </p:nvSpPr>
        <p:spPr>
          <a:xfrm>
            <a:off x="5070759" y="2976508"/>
            <a:ext cx="720000" cy="72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34,5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5076136" y="5589312"/>
            <a:ext cx="720000" cy="648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17,0</a:t>
            </a:r>
          </a:p>
        </p:txBody>
      </p:sp>
      <p:sp>
        <p:nvSpPr>
          <p:cNvPr id="58" name="Полилиния 57"/>
          <p:cNvSpPr/>
          <p:nvPr/>
        </p:nvSpPr>
        <p:spPr>
          <a:xfrm>
            <a:off x="5070759" y="2348880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257,7</a:t>
            </a:r>
          </a:p>
        </p:txBody>
      </p:sp>
      <p:sp>
        <p:nvSpPr>
          <p:cNvPr id="59" name="Полилиния 58"/>
          <p:cNvSpPr/>
          <p:nvPr/>
        </p:nvSpPr>
        <p:spPr>
          <a:xfrm>
            <a:off x="5070759" y="3753581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18,5</a:t>
            </a:r>
          </a:p>
        </p:txBody>
      </p:sp>
      <p:sp>
        <p:nvSpPr>
          <p:cNvPr id="60" name="Полилиния 59"/>
          <p:cNvSpPr/>
          <p:nvPr/>
        </p:nvSpPr>
        <p:spPr>
          <a:xfrm>
            <a:off x="5076136" y="4984439"/>
            <a:ext cx="720000" cy="540000"/>
          </a:xfrm>
          <a:custGeom>
            <a:avLst/>
            <a:gdLst>
              <a:gd name="connsiteX0" fmla="*/ 0 w 730024"/>
              <a:gd name="connsiteY0" fmla="*/ 73002 h 1092777"/>
              <a:gd name="connsiteX1" fmla="*/ 73002 w 730024"/>
              <a:gd name="connsiteY1" fmla="*/ 0 h 1092777"/>
              <a:gd name="connsiteX2" fmla="*/ 657022 w 730024"/>
              <a:gd name="connsiteY2" fmla="*/ 0 h 1092777"/>
              <a:gd name="connsiteX3" fmla="*/ 730024 w 730024"/>
              <a:gd name="connsiteY3" fmla="*/ 73002 h 1092777"/>
              <a:gd name="connsiteX4" fmla="*/ 730024 w 730024"/>
              <a:gd name="connsiteY4" fmla="*/ 1019775 h 1092777"/>
              <a:gd name="connsiteX5" fmla="*/ 657022 w 730024"/>
              <a:gd name="connsiteY5" fmla="*/ 1092777 h 1092777"/>
              <a:gd name="connsiteX6" fmla="*/ 73002 w 730024"/>
              <a:gd name="connsiteY6" fmla="*/ 1092777 h 1092777"/>
              <a:gd name="connsiteX7" fmla="*/ 0 w 730024"/>
              <a:gd name="connsiteY7" fmla="*/ 1019775 h 1092777"/>
              <a:gd name="connsiteX8" fmla="*/ 0 w 730024"/>
              <a:gd name="connsiteY8" fmla="*/ 73002 h 1092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0024" h="1092777">
                <a:moveTo>
                  <a:pt x="0" y="73002"/>
                </a:moveTo>
                <a:cubicBezTo>
                  <a:pt x="0" y="32684"/>
                  <a:pt x="32684" y="0"/>
                  <a:pt x="73002" y="0"/>
                </a:cubicBezTo>
                <a:lnTo>
                  <a:pt x="657022" y="0"/>
                </a:lnTo>
                <a:cubicBezTo>
                  <a:pt x="697340" y="0"/>
                  <a:pt x="730024" y="32684"/>
                  <a:pt x="730024" y="73002"/>
                </a:cubicBezTo>
                <a:lnTo>
                  <a:pt x="730024" y="1019775"/>
                </a:lnTo>
                <a:cubicBezTo>
                  <a:pt x="730024" y="1060093"/>
                  <a:pt x="697340" y="1092777"/>
                  <a:pt x="657022" y="1092777"/>
                </a:cubicBezTo>
                <a:lnTo>
                  <a:pt x="73002" y="1092777"/>
                </a:lnTo>
                <a:cubicBezTo>
                  <a:pt x="32684" y="1092777"/>
                  <a:pt x="0" y="1060093"/>
                  <a:pt x="0" y="1019775"/>
                </a:cubicBezTo>
                <a:lnTo>
                  <a:pt x="0" y="73002"/>
                </a:lnTo>
                <a:close/>
              </a:path>
            </a:pathLst>
          </a:custGeom>
          <a:gradFill flip="none" rotWithShape="0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102" tIns="67102" rIns="67102" bIns="67102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31 273,7</a:t>
            </a:r>
            <a:endParaRPr lang="ru-RU" sz="1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65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8748464" y="6308725"/>
            <a:ext cx="395536" cy="4127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400" kern="1200" baseline="0">
                <a:solidFill>
                  <a:srgbClr val="A0320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ru-RU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879602495"/>
              </p:ext>
            </p:extLst>
          </p:nvPr>
        </p:nvGraphicFramePr>
        <p:xfrm>
          <a:off x="509906" y="1772816"/>
          <a:ext cx="8136904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Скругленный прямоугольник 21"/>
          <p:cNvSpPr/>
          <p:nvPr/>
        </p:nvSpPr>
        <p:spPr>
          <a:xfrm>
            <a:off x="1259632" y="836712"/>
            <a:ext cx="6840760" cy="57886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республиканского бюджета Чувашской Республики основывается на: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59730" y="69850"/>
            <a:ext cx="4572000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Font typeface="Georgia" pitchFamily="18" charset="0"/>
              <a:buNone/>
            </a:pPr>
            <a:r>
              <a:rPr lang="ru-RU" sz="2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термины и понятия</a:t>
            </a:r>
            <a:endParaRPr lang="ru-RU" sz="2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8299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2337" y="988664"/>
            <a:ext cx="5571791" cy="144016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программы: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лучшение жилищных условий граждан в Чувашской Республике путем увеличения объемов ввода жилья и стимулирования спроса на жилье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4045047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5" name="Picture 2" descr="T:\Госдолг\АЛЕНА\картинки\7099872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59" y="698698"/>
            <a:ext cx="3289082" cy="2139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209" y="283831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0772019"/>
              </p:ext>
            </p:extLst>
          </p:nvPr>
        </p:nvGraphicFramePr>
        <p:xfrm>
          <a:off x="43458" y="3116525"/>
          <a:ext cx="3872921" cy="307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80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«Обеспечение граждан в Чувашской Республике доступным и комфортным 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8902" y="3104616"/>
            <a:ext cx="4826369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18902" y="4038144"/>
            <a:ext cx="2685345" cy="51265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строительства жилья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4118904" y="5539893"/>
            <a:ext cx="2685344" cy="540008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реализации государственной программы Чувашской Республики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8902" y="4618452"/>
            <a:ext cx="2685345" cy="822513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жилыми помещениями детей-сирот и детей, оставшихся без попечения родителей, лиц из числа детей-сирот и детей, оставшихся без попечения родителей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18904" y="3566891"/>
            <a:ext cx="2685344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6948264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594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6948264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636151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630293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3 077,3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636151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30293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олилиния 36"/>
          <p:cNvSpPr/>
          <p:nvPr/>
        </p:nvSpPr>
        <p:spPr>
          <a:xfrm>
            <a:off x="6948264" y="4618451"/>
            <a:ext cx="612000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326,6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6948265" y="5547892"/>
            <a:ext cx="612000" cy="545404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8339129" y="4618451"/>
            <a:ext cx="606142" cy="822513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3,9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олилиния 43"/>
          <p:cNvSpPr/>
          <p:nvPr/>
        </p:nvSpPr>
        <p:spPr>
          <a:xfrm>
            <a:off x="8333271" y="4038145"/>
            <a:ext cx="612000" cy="512649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8339129" y="3566891"/>
            <a:ext cx="612000" cy="37268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333271" y="5547892"/>
            <a:ext cx="612000" cy="545404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8,4</a:t>
            </a:r>
            <a:endParaRPr lang="ru-RU" sz="12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3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32816" y="1052736"/>
            <a:ext cx="3373076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6080" y="2701757"/>
            <a:ext cx="5004000" cy="40155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жилищного строительства в год,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6080" y="3644129"/>
            <a:ext cx="5004000" cy="35350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молодых семей, улучшивших жилищные условия, семей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6080" y="4097140"/>
            <a:ext cx="5004000" cy="397709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выданных ипотечных жилищных кредитов, млн. рублей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6080" y="1844824"/>
            <a:ext cx="2261408" cy="562622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0" descr="https://im-tub-ap-ru.yandex.net/pic/6150132de79217342d1ff8cab52cbfd2/www.gksprim.ru/upload/iblock/1a8/859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50050" y="764704"/>
            <a:ext cx="2842030" cy="1853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6080" y="4536273"/>
            <a:ext cx="4984282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квадратных метров, расселенного аварийного жилищного фонда,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таковым до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января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тыс. кв. м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81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граждан в Чувашской Республике доступным и комфортным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жильем»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6080" y="5059882"/>
            <a:ext cx="4984281" cy="79208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детей-сирот и детей, оставшихся без попечения родителей, лиц из их числа, обеспеченных жилыми помещениями специализированного жилищного фонда по договорам найма специализированных жилых помещений, человек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6080" y="5912949"/>
            <a:ext cx="4984282" cy="6115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ремонта жилых помещений, собственниками которых являются дети-сироты и дети, оставшиеся без попечения родителей, а также лица из их числа (в возрасте от 14 до 23 лет),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26080" y="3192155"/>
            <a:ext cx="5004000" cy="3627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ввода арендного жилья, тыс. кв. м 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5296173" y="2132857"/>
            <a:ext cx="715987" cy="4391593"/>
            <a:chOff x="5532816" y="2132856"/>
            <a:chExt cx="715987" cy="4391593"/>
          </a:xfrm>
        </p:grpSpPr>
        <p:sp>
          <p:nvSpPr>
            <p:cNvPr id="27" name="Полилиния 26"/>
            <p:cNvSpPr/>
            <p:nvPr/>
          </p:nvSpPr>
          <p:spPr>
            <a:xfrm>
              <a:off x="5532816" y="2132856"/>
              <a:ext cx="715987" cy="503161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EF397"/>
                </a:gs>
                <a:gs pos="50000">
                  <a:srgbClr val="D5F6C0"/>
                </a:gs>
                <a:gs pos="100000">
                  <a:srgbClr val="EAFAE0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2020</a:t>
              </a:r>
            </a:p>
            <a:p>
              <a:pPr algn="ctr"/>
              <a:r>
                <a:rPr lang="ru-RU" sz="1350" b="1" dirty="0" smtClea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</a:t>
              </a:r>
              <a:endParaRPr lang="ru-RU" sz="13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5532816" y="2718960"/>
              <a:ext cx="715987" cy="3805489"/>
              <a:chOff x="5532816" y="2718960"/>
              <a:chExt cx="715987" cy="3805489"/>
            </a:xfrm>
          </p:grpSpPr>
          <p:sp>
            <p:nvSpPr>
              <p:cNvPr id="57" name="Полилиния 56"/>
              <p:cNvSpPr/>
              <p:nvPr/>
            </p:nvSpPr>
            <p:spPr>
              <a:xfrm>
                <a:off x="5532816" y="5059883"/>
                <a:ext cx="71598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EF397"/>
                  </a:gs>
                  <a:gs pos="50000">
                    <a:srgbClr val="D5F6C0"/>
                  </a:gs>
                  <a:gs pos="100000">
                    <a:srgbClr val="EAFAE0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r>
                  <a:rPr lang="ru-RU" sz="1300" b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245</a:t>
                </a:r>
                <a:endParaRPr lang="ru-RU" sz="13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3" name="Группа 2"/>
              <p:cNvGrpSpPr/>
              <p:nvPr/>
            </p:nvGrpSpPr>
            <p:grpSpPr>
              <a:xfrm>
                <a:off x="5532816" y="2718960"/>
                <a:ext cx="715987" cy="3805489"/>
                <a:chOff x="5532816" y="2718960"/>
                <a:chExt cx="715987" cy="3805489"/>
              </a:xfrm>
            </p:grpSpPr>
            <p:sp>
              <p:nvSpPr>
                <p:cNvPr id="28" name="Полилиния 27"/>
                <p:cNvSpPr/>
                <p:nvPr/>
              </p:nvSpPr>
              <p:spPr>
                <a:xfrm>
                  <a:off x="5532816" y="2718960"/>
                  <a:ext cx="715987" cy="384347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578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1" name="Полилиния 30"/>
                <p:cNvSpPr/>
                <p:nvPr/>
              </p:nvSpPr>
              <p:spPr>
                <a:xfrm>
                  <a:off x="5532816" y="3644129"/>
                  <a:ext cx="715987" cy="379772"/>
                </a:xfrm>
                <a:custGeom>
                  <a:avLst/>
                  <a:gdLst>
                    <a:gd name="connsiteX0" fmla="*/ 0 w 473035"/>
                    <a:gd name="connsiteY0" fmla="*/ 47304 h 479881"/>
                    <a:gd name="connsiteX1" fmla="*/ 47304 w 473035"/>
                    <a:gd name="connsiteY1" fmla="*/ 0 h 479881"/>
                    <a:gd name="connsiteX2" fmla="*/ 425732 w 473035"/>
                    <a:gd name="connsiteY2" fmla="*/ 0 h 479881"/>
                    <a:gd name="connsiteX3" fmla="*/ 473036 w 473035"/>
                    <a:gd name="connsiteY3" fmla="*/ 47304 h 479881"/>
                    <a:gd name="connsiteX4" fmla="*/ 473035 w 473035"/>
                    <a:gd name="connsiteY4" fmla="*/ 432578 h 479881"/>
                    <a:gd name="connsiteX5" fmla="*/ 425731 w 473035"/>
                    <a:gd name="connsiteY5" fmla="*/ 479882 h 479881"/>
                    <a:gd name="connsiteX6" fmla="*/ 47304 w 473035"/>
                    <a:gd name="connsiteY6" fmla="*/ 479881 h 479881"/>
                    <a:gd name="connsiteX7" fmla="*/ 0 w 473035"/>
                    <a:gd name="connsiteY7" fmla="*/ 432577 h 479881"/>
                    <a:gd name="connsiteX8" fmla="*/ 0 w 473035"/>
                    <a:gd name="connsiteY8" fmla="*/ 47304 h 479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3035" h="479881">
                      <a:moveTo>
                        <a:pt x="0" y="47304"/>
                      </a:moveTo>
                      <a:cubicBezTo>
                        <a:pt x="0" y="21179"/>
                        <a:pt x="21179" y="0"/>
                        <a:pt x="47304" y="0"/>
                      </a:cubicBezTo>
                      <a:lnTo>
                        <a:pt x="425732" y="0"/>
                      </a:lnTo>
                      <a:cubicBezTo>
                        <a:pt x="451857" y="0"/>
                        <a:pt x="473036" y="21179"/>
                        <a:pt x="473036" y="47304"/>
                      </a:cubicBezTo>
                      <a:cubicBezTo>
                        <a:pt x="473036" y="175729"/>
                        <a:pt x="473035" y="304153"/>
                        <a:pt x="473035" y="432578"/>
                      </a:cubicBezTo>
                      <a:cubicBezTo>
                        <a:pt x="473035" y="458703"/>
                        <a:pt x="451856" y="479882"/>
                        <a:pt x="425731" y="479882"/>
                      </a:cubicBezTo>
                      <a:lnTo>
                        <a:pt x="47304" y="479881"/>
                      </a:lnTo>
                      <a:cubicBezTo>
                        <a:pt x="21179" y="479881"/>
                        <a:pt x="0" y="458702"/>
                        <a:pt x="0" y="432577"/>
                      </a:cubicBezTo>
                      <a:lnTo>
                        <a:pt x="0" y="4730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374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2" name="Полилиния 91"/>
                <p:cNvSpPr/>
                <p:nvPr/>
              </p:nvSpPr>
              <p:spPr>
                <a:xfrm>
                  <a:off x="5532816" y="4097139"/>
                  <a:ext cx="715987" cy="397711"/>
                </a:xfrm>
                <a:custGeom>
                  <a:avLst/>
                  <a:gdLst>
                    <a:gd name="connsiteX0" fmla="*/ 0 w 444361"/>
                    <a:gd name="connsiteY0" fmla="*/ 44398 h 443984"/>
                    <a:gd name="connsiteX1" fmla="*/ 44398 w 444361"/>
                    <a:gd name="connsiteY1" fmla="*/ 0 h 443984"/>
                    <a:gd name="connsiteX2" fmla="*/ 399963 w 444361"/>
                    <a:gd name="connsiteY2" fmla="*/ 0 h 443984"/>
                    <a:gd name="connsiteX3" fmla="*/ 444361 w 444361"/>
                    <a:gd name="connsiteY3" fmla="*/ 44398 h 443984"/>
                    <a:gd name="connsiteX4" fmla="*/ 444361 w 444361"/>
                    <a:gd name="connsiteY4" fmla="*/ 399586 h 443984"/>
                    <a:gd name="connsiteX5" fmla="*/ 399963 w 444361"/>
                    <a:gd name="connsiteY5" fmla="*/ 443984 h 443984"/>
                    <a:gd name="connsiteX6" fmla="*/ 44398 w 444361"/>
                    <a:gd name="connsiteY6" fmla="*/ 443984 h 443984"/>
                    <a:gd name="connsiteX7" fmla="*/ 0 w 444361"/>
                    <a:gd name="connsiteY7" fmla="*/ 399586 h 443984"/>
                    <a:gd name="connsiteX8" fmla="*/ 0 w 444361"/>
                    <a:gd name="connsiteY8" fmla="*/ 44398 h 4439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443984">
                      <a:moveTo>
                        <a:pt x="0" y="44398"/>
                      </a:moveTo>
                      <a:cubicBezTo>
                        <a:pt x="0" y="19878"/>
                        <a:pt x="19878" y="0"/>
                        <a:pt x="44398" y="0"/>
                      </a:cubicBezTo>
                      <a:lnTo>
                        <a:pt x="399963" y="0"/>
                      </a:lnTo>
                      <a:cubicBezTo>
                        <a:pt x="424483" y="0"/>
                        <a:pt x="444361" y="19878"/>
                        <a:pt x="444361" y="44398"/>
                      </a:cubicBezTo>
                      <a:lnTo>
                        <a:pt x="444361" y="399586"/>
                      </a:lnTo>
                      <a:cubicBezTo>
                        <a:pt x="444361" y="424106"/>
                        <a:pt x="424483" y="443984"/>
                        <a:pt x="399963" y="443984"/>
                      </a:cubicBezTo>
                      <a:lnTo>
                        <a:pt x="44398" y="443984"/>
                      </a:lnTo>
                      <a:cubicBezTo>
                        <a:pt x="19878" y="443984"/>
                        <a:pt x="0" y="424106"/>
                        <a:pt x="0" y="399586"/>
                      </a:cubicBezTo>
                      <a:lnTo>
                        <a:pt x="0" y="44398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1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39 173,0</a:t>
                  </a:r>
                  <a:endParaRPr lang="ru-RU" sz="11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2" name="Полилиния 131"/>
                <p:cNvSpPr/>
                <p:nvPr/>
              </p:nvSpPr>
              <p:spPr>
                <a:xfrm>
                  <a:off x="5532816" y="4581127"/>
                  <a:ext cx="715987" cy="387193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1,1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62" name="Полилиния 61"/>
                <p:cNvSpPr/>
                <p:nvPr/>
              </p:nvSpPr>
              <p:spPr>
                <a:xfrm>
                  <a:off x="5532816" y="5912949"/>
                  <a:ext cx="715987" cy="611500"/>
                </a:xfrm>
                <a:custGeom>
                  <a:avLst/>
                  <a:gdLst>
                    <a:gd name="connsiteX0" fmla="*/ 0 w 444361"/>
                    <a:gd name="connsiteY0" fmla="*/ 30190 h 301899"/>
                    <a:gd name="connsiteX1" fmla="*/ 30190 w 444361"/>
                    <a:gd name="connsiteY1" fmla="*/ 0 h 301899"/>
                    <a:gd name="connsiteX2" fmla="*/ 414171 w 444361"/>
                    <a:gd name="connsiteY2" fmla="*/ 0 h 301899"/>
                    <a:gd name="connsiteX3" fmla="*/ 444361 w 444361"/>
                    <a:gd name="connsiteY3" fmla="*/ 30190 h 301899"/>
                    <a:gd name="connsiteX4" fmla="*/ 444361 w 444361"/>
                    <a:gd name="connsiteY4" fmla="*/ 271709 h 301899"/>
                    <a:gd name="connsiteX5" fmla="*/ 414171 w 444361"/>
                    <a:gd name="connsiteY5" fmla="*/ 301899 h 301899"/>
                    <a:gd name="connsiteX6" fmla="*/ 30190 w 444361"/>
                    <a:gd name="connsiteY6" fmla="*/ 301899 h 301899"/>
                    <a:gd name="connsiteX7" fmla="*/ 0 w 444361"/>
                    <a:gd name="connsiteY7" fmla="*/ 271709 h 301899"/>
                    <a:gd name="connsiteX8" fmla="*/ 0 w 444361"/>
                    <a:gd name="connsiteY8" fmla="*/ 30190 h 301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44361" h="301899">
                      <a:moveTo>
                        <a:pt x="0" y="30190"/>
                      </a:moveTo>
                      <a:cubicBezTo>
                        <a:pt x="0" y="13517"/>
                        <a:pt x="13517" y="0"/>
                        <a:pt x="30190" y="0"/>
                      </a:cubicBezTo>
                      <a:lnTo>
                        <a:pt x="414171" y="0"/>
                      </a:lnTo>
                      <a:cubicBezTo>
                        <a:pt x="430844" y="0"/>
                        <a:pt x="444361" y="13517"/>
                        <a:pt x="444361" y="30190"/>
                      </a:cubicBezTo>
                      <a:lnTo>
                        <a:pt x="444361" y="271709"/>
                      </a:lnTo>
                      <a:cubicBezTo>
                        <a:pt x="444361" y="288382"/>
                        <a:pt x="430844" y="301899"/>
                        <a:pt x="414171" y="301899"/>
                      </a:cubicBezTo>
                      <a:lnTo>
                        <a:pt x="30190" y="301899"/>
                      </a:lnTo>
                      <a:cubicBezTo>
                        <a:pt x="13517" y="301899"/>
                        <a:pt x="0" y="288382"/>
                        <a:pt x="0" y="271709"/>
                      </a:cubicBezTo>
                      <a:lnTo>
                        <a:pt x="0" y="3019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54" name="Полилиния 53"/>
                <p:cNvSpPr/>
                <p:nvPr/>
              </p:nvSpPr>
              <p:spPr>
                <a:xfrm>
                  <a:off x="5532816" y="3192154"/>
                  <a:ext cx="715987" cy="362729"/>
                </a:xfrm>
                <a:custGeom>
                  <a:avLst/>
                  <a:gdLst>
                    <a:gd name="connsiteX0" fmla="*/ 0 w 481076"/>
                    <a:gd name="connsiteY0" fmla="*/ 46765 h 467646"/>
                    <a:gd name="connsiteX1" fmla="*/ 46765 w 481076"/>
                    <a:gd name="connsiteY1" fmla="*/ 0 h 467646"/>
                    <a:gd name="connsiteX2" fmla="*/ 434311 w 481076"/>
                    <a:gd name="connsiteY2" fmla="*/ 0 h 467646"/>
                    <a:gd name="connsiteX3" fmla="*/ 481076 w 481076"/>
                    <a:gd name="connsiteY3" fmla="*/ 46765 h 467646"/>
                    <a:gd name="connsiteX4" fmla="*/ 481076 w 481076"/>
                    <a:gd name="connsiteY4" fmla="*/ 420881 h 467646"/>
                    <a:gd name="connsiteX5" fmla="*/ 434311 w 481076"/>
                    <a:gd name="connsiteY5" fmla="*/ 467646 h 467646"/>
                    <a:gd name="connsiteX6" fmla="*/ 46765 w 481076"/>
                    <a:gd name="connsiteY6" fmla="*/ 467646 h 467646"/>
                    <a:gd name="connsiteX7" fmla="*/ 0 w 481076"/>
                    <a:gd name="connsiteY7" fmla="*/ 420881 h 467646"/>
                    <a:gd name="connsiteX8" fmla="*/ 0 w 481076"/>
                    <a:gd name="connsiteY8" fmla="*/ 46765 h 4676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81076" h="467646">
                      <a:moveTo>
                        <a:pt x="0" y="46765"/>
                      </a:moveTo>
                      <a:cubicBezTo>
                        <a:pt x="0" y="20937"/>
                        <a:pt x="20937" y="0"/>
                        <a:pt x="46765" y="0"/>
                      </a:cubicBezTo>
                      <a:lnTo>
                        <a:pt x="434311" y="0"/>
                      </a:lnTo>
                      <a:cubicBezTo>
                        <a:pt x="460139" y="0"/>
                        <a:pt x="481076" y="20937"/>
                        <a:pt x="481076" y="46765"/>
                      </a:cubicBezTo>
                      <a:lnTo>
                        <a:pt x="481076" y="420881"/>
                      </a:lnTo>
                      <a:cubicBezTo>
                        <a:pt x="481076" y="446709"/>
                        <a:pt x="460139" y="467646"/>
                        <a:pt x="434311" y="467646"/>
                      </a:cubicBezTo>
                      <a:lnTo>
                        <a:pt x="46765" y="467646"/>
                      </a:lnTo>
                      <a:cubicBezTo>
                        <a:pt x="20937" y="467646"/>
                        <a:pt x="0" y="446709"/>
                        <a:pt x="0" y="420881"/>
                      </a:cubicBezTo>
                      <a:lnTo>
                        <a:pt x="0" y="46765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BEF397"/>
                    </a:gs>
                    <a:gs pos="50000">
                      <a:srgbClr val="D5F6C0"/>
                    </a:gs>
                    <a:gs pos="100000">
                      <a:srgbClr val="EAFAE0"/>
                    </a:gs>
                  </a:gsLst>
                  <a:lin ang="0" scaled="1"/>
                  <a:tileRect/>
                </a:gradFill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r>
                    <a:rPr lang="ru-RU" sz="1300" b="1" dirty="0" smtClean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-</a:t>
                  </a:r>
                  <a:endParaRPr lang="ru-RU" sz="13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grpSp>
        <p:nvGrpSpPr>
          <p:cNvPr id="9" name="Группа 8"/>
          <p:cNvGrpSpPr/>
          <p:nvPr/>
        </p:nvGrpSpPr>
        <p:grpSpPr>
          <a:xfrm>
            <a:off x="6084168" y="2132858"/>
            <a:ext cx="648073" cy="4390631"/>
            <a:chOff x="6429254" y="2133818"/>
            <a:chExt cx="648073" cy="4390631"/>
          </a:xfrm>
        </p:grpSpPr>
        <p:sp>
          <p:nvSpPr>
            <p:cNvPr id="63" name="Полилиния 62"/>
            <p:cNvSpPr/>
            <p:nvPr/>
          </p:nvSpPr>
          <p:spPr>
            <a:xfrm>
              <a:off x="6429520" y="5912949"/>
              <a:ext cx="647806" cy="611500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BF8E6"/>
                </a:gs>
                <a:gs pos="50000">
                  <a:srgbClr val="D4FAEE"/>
                </a:gs>
                <a:gs pos="100000">
                  <a:srgbClr val="E9FCF6"/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6429254" y="2133818"/>
              <a:ext cx="648073" cy="3718153"/>
              <a:chOff x="6429254" y="2133818"/>
              <a:chExt cx="648073" cy="3718153"/>
            </a:xfrm>
          </p:grpSpPr>
          <p:sp>
            <p:nvSpPr>
              <p:cNvPr id="38" name="Полилиния 37"/>
              <p:cNvSpPr/>
              <p:nvPr/>
            </p:nvSpPr>
            <p:spPr>
              <a:xfrm>
                <a:off x="6429520" y="2133818"/>
                <a:ext cx="647806" cy="509882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2021 план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Полилиния 38"/>
              <p:cNvSpPr/>
              <p:nvPr/>
            </p:nvSpPr>
            <p:spPr>
              <a:xfrm>
                <a:off x="6429521" y="2718960"/>
                <a:ext cx="647806" cy="384347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716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Полилиния 41"/>
              <p:cNvSpPr/>
              <p:nvPr/>
            </p:nvSpPr>
            <p:spPr>
              <a:xfrm>
                <a:off x="6429521" y="3644129"/>
                <a:ext cx="647806" cy="379772"/>
              </a:xfrm>
              <a:custGeom>
                <a:avLst/>
                <a:gdLst>
                  <a:gd name="connsiteX0" fmla="*/ 0 w 473035"/>
                  <a:gd name="connsiteY0" fmla="*/ 47304 h 500150"/>
                  <a:gd name="connsiteX1" fmla="*/ 47304 w 473035"/>
                  <a:gd name="connsiteY1" fmla="*/ 0 h 500150"/>
                  <a:gd name="connsiteX2" fmla="*/ 425732 w 473035"/>
                  <a:gd name="connsiteY2" fmla="*/ 0 h 500150"/>
                  <a:gd name="connsiteX3" fmla="*/ 473036 w 473035"/>
                  <a:gd name="connsiteY3" fmla="*/ 47304 h 500150"/>
                  <a:gd name="connsiteX4" fmla="*/ 473035 w 473035"/>
                  <a:gd name="connsiteY4" fmla="*/ 452847 h 500150"/>
                  <a:gd name="connsiteX5" fmla="*/ 425731 w 473035"/>
                  <a:gd name="connsiteY5" fmla="*/ 500151 h 500150"/>
                  <a:gd name="connsiteX6" fmla="*/ 47304 w 473035"/>
                  <a:gd name="connsiteY6" fmla="*/ 500150 h 500150"/>
                  <a:gd name="connsiteX7" fmla="*/ 0 w 473035"/>
                  <a:gd name="connsiteY7" fmla="*/ 452846 h 500150"/>
                  <a:gd name="connsiteX8" fmla="*/ 0 w 473035"/>
                  <a:gd name="connsiteY8" fmla="*/ 47304 h 50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500150">
                    <a:moveTo>
                      <a:pt x="0" y="47304"/>
                    </a:moveTo>
                    <a:cubicBezTo>
                      <a:pt x="0" y="21179"/>
                      <a:pt x="21179" y="0"/>
                      <a:pt x="47304" y="0"/>
                    </a:cubicBezTo>
                    <a:lnTo>
                      <a:pt x="425732" y="0"/>
                    </a:lnTo>
                    <a:cubicBezTo>
                      <a:pt x="451857" y="0"/>
                      <a:pt x="473036" y="21179"/>
                      <a:pt x="473036" y="47304"/>
                    </a:cubicBezTo>
                    <a:cubicBezTo>
                      <a:pt x="473036" y="182485"/>
                      <a:pt x="473035" y="317666"/>
                      <a:pt x="473035" y="452847"/>
                    </a:cubicBezTo>
                    <a:cubicBezTo>
                      <a:pt x="473035" y="478972"/>
                      <a:pt x="451856" y="500151"/>
                      <a:pt x="425731" y="500151"/>
                    </a:cubicBezTo>
                    <a:lnTo>
                      <a:pt x="47304" y="500150"/>
                    </a:lnTo>
                    <a:cubicBezTo>
                      <a:pt x="21179" y="500150"/>
                      <a:pt x="0" y="478971"/>
                      <a:pt x="0" y="452846"/>
                    </a:cubicBezTo>
                    <a:lnTo>
                      <a:pt x="0" y="4730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5765" tIns="55765" rIns="55765" bIns="5576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648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Полилиния 42"/>
              <p:cNvSpPr/>
              <p:nvPr/>
            </p:nvSpPr>
            <p:spPr>
              <a:xfrm>
                <a:off x="6429254" y="4097139"/>
                <a:ext cx="648073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29 400,0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Полилиния 129"/>
              <p:cNvSpPr/>
              <p:nvPr/>
            </p:nvSpPr>
            <p:spPr>
              <a:xfrm>
                <a:off x="6429520" y="4581127"/>
                <a:ext cx="647806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Полилиния 57"/>
              <p:cNvSpPr/>
              <p:nvPr/>
            </p:nvSpPr>
            <p:spPr>
              <a:xfrm>
                <a:off x="6429520" y="5059882"/>
                <a:ext cx="647807" cy="792089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279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Полилиния 64"/>
              <p:cNvSpPr/>
              <p:nvPr/>
            </p:nvSpPr>
            <p:spPr>
              <a:xfrm>
                <a:off x="6429254" y="3176804"/>
                <a:ext cx="648073" cy="378079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BBF8E6"/>
                  </a:gs>
                  <a:gs pos="50000">
                    <a:srgbClr val="D4FAEE"/>
                  </a:gs>
                  <a:gs pos="100000">
                    <a:srgbClr val="E9FCF6"/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7592605" y="2132857"/>
            <a:ext cx="648073" cy="4390631"/>
            <a:chOff x="8153938" y="2126135"/>
            <a:chExt cx="648073" cy="4398314"/>
          </a:xfrm>
        </p:grpSpPr>
        <p:sp>
          <p:nvSpPr>
            <p:cNvPr id="47" name="Полилиния 46"/>
            <p:cNvSpPr/>
            <p:nvPr/>
          </p:nvSpPr>
          <p:spPr>
            <a:xfrm>
              <a:off x="8153939" y="2126135"/>
              <a:ext cx="648071" cy="517563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Полилиния 51"/>
            <p:cNvSpPr/>
            <p:nvPr/>
          </p:nvSpPr>
          <p:spPr>
            <a:xfrm>
              <a:off x="8153939" y="2718960"/>
              <a:ext cx="648072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730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8153939" y="3644129"/>
              <a:ext cx="648072" cy="2207842"/>
              <a:chOff x="8153939" y="3644129"/>
              <a:chExt cx="648072" cy="2207842"/>
            </a:xfrm>
          </p:grpSpPr>
          <p:sp>
            <p:nvSpPr>
              <p:cNvPr id="51" name="Полилиния 50"/>
              <p:cNvSpPr/>
              <p:nvPr/>
            </p:nvSpPr>
            <p:spPr>
              <a:xfrm>
                <a:off x="8158517" y="3644129"/>
                <a:ext cx="643493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630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Полилиния 54"/>
              <p:cNvSpPr/>
              <p:nvPr/>
            </p:nvSpPr>
            <p:spPr>
              <a:xfrm>
                <a:off x="8153939" y="4581127"/>
                <a:ext cx="648071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3,6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Полилиния 55"/>
              <p:cNvSpPr/>
              <p:nvPr/>
            </p:nvSpPr>
            <p:spPr>
              <a:xfrm>
                <a:off x="8158517" y="4097139"/>
                <a:ext cx="643494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29 500,0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Полилиния 59"/>
              <p:cNvSpPr/>
              <p:nvPr/>
            </p:nvSpPr>
            <p:spPr>
              <a:xfrm>
                <a:off x="8153939" y="5059883"/>
                <a:ext cx="648071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81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7" name="Полилиния 66"/>
            <p:cNvSpPr/>
            <p:nvPr/>
          </p:nvSpPr>
          <p:spPr>
            <a:xfrm>
              <a:off x="8158516" y="5912950"/>
              <a:ext cx="643495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Полилиния 65"/>
            <p:cNvSpPr/>
            <p:nvPr/>
          </p:nvSpPr>
          <p:spPr>
            <a:xfrm>
              <a:off x="8153938" y="3176805"/>
              <a:ext cx="648073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850294" y="2132857"/>
            <a:ext cx="674037" cy="4398314"/>
            <a:chOff x="7290265" y="2126136"/>
            <a:chExt cx="674037" cy="4398314"/>
          </a:xfrm>
        </p:grpSpPr>
        <p:sp>
          <p:nvSpPr>
            <p:cNvPr id="59" name="Полилиния 58"/>
            <p:cNvSpPr/>
            <p:nvPr/>
          </p:nvSpPr>
          <p:spPr>
            <a:xfrm>
              <a:off x="7290265" y="5059882"/>
              <a:ext cx="674036" cy="79208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94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0" name="Группа 9"/>
            <p:cNvGrpSpPr/>
            <p:nvPr/>
          </p:nvGrpSpPr>
          <p:grpSpPr>
            <a:xfrm>
              <a:off x="7290265" y="2126136"/>
              <a:ext cx="674037" cy="4398314"/>
              <a:chOff x="7290265" y="2126136"/>
              <a:chExt cx="674037" cy="4398314"/>
            </a:xfrm>
          </p:grpSpPr>
          <p:sp>
            <p:nvSpPr>
              <p:cNvPr id="45" name="Полилиния 44"/>
              <p:cNvSpPr/>
              <p:nvPr/>
            </p:nvSpPr>
            <p:spPr>
              <a:xfrm>
                <a:off x="7293614" y="2126136"/>
                <a:ext cx="670685" cy="509881"/>
              </a:xfrm>
              <a:custGeom>
                <a:avLst/>
                <a:gdLst>
                  <a:gd name="connsiteX0" fmla="*/ 0 w 501594"/>
                  <a:gd name="connsiteY0" fmla="*/ 50159 h 917152"/>
                  <a:gd name="connsiteX1" fmla="*/ 50159 w 501594"/>
                  <a:gd name="connsiteY1" fmla="*/ 0 h 917152"/>
                  <a:gd name="connsiteX2" fmla="*/ 451435 w 501594"/>
                  <a:gd name="connsiteY2" fmla="*/ 0 h 917152"/>
                  <a:gd name="connsiteX3" fmla="*/ 501594 w 501594"/>
                  <a:gd name="connsiteY3" fmla="*/ 50159 h 917152"/>
                  <a:gd name="connsiteX4" fmla="*/ 501594 w 501594"/>
                  <a:gd name="connsiteY4" fmla="*/ 866993 h 917152"/>
                  <a:gd name="connsiteX5" fmla="*/ 451435 w 501594"/>
                  <a:gd name="connsiteY5" fmla="*/ 917152 h 917152"/>
                  <a:gd name="connsiteX6" fmla="*/ 50159 w 501594"/>
                  <a:gd name="connsiteY6" fmla="*/ 917152 h 917152"/>
                  <a:gd name="connsiteX7" fmla="*/ 0 w 501594"/>
                  <a:gd name="connsiteY7" fmla="*/ 866993 h 917152"/>
                  <a:gd name="connsiteX8" fmla="*/ 0 w 501594"/>
                  <a:gd name="connsiteY8" fmla="*/ 50159 h 917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01594" h="917152">
                    <a:moveTo>
                      <a:pt x="0" y="50159"/>
                    </a:moveTo>
                    <a:cubicBezTo>
                      <a:pt x="0" y="22457"/>
                      <a:pt x="22457" y="0"/>
                      <a:pt x="50159" y="0"/>
                    </a:cubicBezTo>
                    <a:lnTo>
                      <a:pt x="451435" y="0"/>
                    </a:lnTo>
                    <a:cubicBezTo>
                      <a:pt x="479137" y="0"/>
                      <a:pt x="501594" y="22457"/>
                      <a:pt x="501594" y="50159"/>
                    </a:cubicBezTo>
                    <a:lnTo>
                      <a:pt x="501594" y="866993"/>
                    </a:lnTo>
                    <a:cubicBezTo>
                      <a:pt x="501594" y="894695"/>
                      <a:pt x="479137" y="917152"/>
                      <a:pt x="451435" y="917152"/>
                    </a:cubicBezTo>
                    <a:lnTo>
                      <a:pt x="50159" y="917152"/>
                    </a:lnTo>
                    <a:cubicBezTo>
                      <a:pt x="22457" y="917152"/>
                      <a:pt x="0" y="894695"/>
                      <a:pt x="0" y="866993"/>
                    </a:cubicBezTo>
                    <a:lnTo>
                      <a:pt x="0" y="5015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031" tIns="68031" rIns="68031" bIns="68031" numCol="1" spcCol="1270" anchor="ctr" anchorCtr="0">
                <a:noAutofit/>
              </a:bodyPr>
              <a:lstStyle/>
              <a:p>
                <a:pPr lvl="0" algn="ctr" defTabSz="6223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400" b="1" kern="1200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2022</a:t>
                </a:r>
                <a:endParaRPr lang="ru-RU" sz="14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Полилиния 45"/>
              <p:cNvSpPr/>
              <p:nvPr/>
            </p:nvSpPr>
            <p:spPr>
              <a:xfrm>
                <a:off x="7290265" y="2718960"/>
                <a:ext cx="674034" cy="384347"/>
              </a:xfrm>
              <a:custGeom>
                <a:avLst/>
                <a:gdLst>
                  <a:gd name="connsiteX0" fmla="*/ 0 w 499638"/>
                  <a:gd name="connsiteY0" fmla="*/ 42909 h 429089"/>
                  <a:gd name="connsiteX1" fmla="*/ 42909 w 499638"/>
                  <a:gd name="connsiteY1" fmla="*/ 0 h 429089"/>
                  <a:gd name="connsiteX2" fmla="*/ 456729 w 499638"/>
                  <a:gd name="connsiteY2" fmla="*/ 0 h 429089"/>
                  <a:gd name="connsiteX3" fmla="*/ 499638 w 499638"/>
                  <a:gd name="connsiteY3" fmla="*/ 42909 h 429089"/>
                  <a:gd name="connsiteX4" fmla="*/ 499638 w 499638"/>
                  <a:gd name="connsiteY4" fmla="*/ 386180 h 429089"/>
                  <a:gd name="connsiteX5" fmla="*/ 456729 w 499638"/>
                  <a:gd name="connsiteY5" fmla="*/ 429089 h 429089"/>
                  <a:gd name="connsiteX6" fmla="*/ 42909 w 499638"/>
                  <a:gd name="connsiteY6" fmla="*/ 429089 h 429089"/>
                  <a:gd name="connsiteX7" fmla="*/ 0 w 499638"/>
                  <a:gd name="connsiteY7" fmla="*/ 386180 h 429089"/>
                  <a:gd name="connsiteX8" fmla="*/ 0 w 499638"/>
                  <a:gd name="connsiteY8" fmla="*/ 42909 h 429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9">
                    <a:moveTo>
                      <a:pt x="0" y="42909"/>
                    </a:moveTo>
                    <a:cubicBezTo>
                      <a:pt x="0" y="19211"/>
                      <a:pt x="19211" y="0"/>
                      <a:pt x="42909" y="0"/>
                    </a:cubicBezTo>
                    <a:lnTo>
                      <a:pt x="456729" y="0"/>
                    </a:lnTo>
                    <a:cubicBezTo>
                      <a:pt x="480427" y="0"/>
                      <a:pt x="499638" y="19211"/>
                      <a:pt x="499638" y="42909"/>
                    </a:cubicBezTo>
                    <a:lnTo>
                      <a:pt x="499638" y="386180"/>
                    </a:lnTo>
                    <a:cubicBezTo>
                      <a:pt x="499638" y="409878"/>
                      <a:pt x="480427" y="429089"/>
                      <a:pt x="456729" y="429089"/>
                    </a:cubicBezTo>
                    <a:lnTo>
                      <a:pt x="42909" y="429089"/>
                    </a:lnTo>
                    <a:cubicBezTo>
                      <a:pt x="19211" y="429089"/>
                      <a:pt x="0" y="409878"/>
                      <a:pt x="0" y="386180"/>
                    </a:cubicBezTo>
                    <a:lnTo>
                      <a:pt x="0" y="4290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8" tIns="54478" rIns="54478" bIns="54478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716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Полилиния 47"/>
              <p:cNvSpPr/>
              <p:nvPr/>
            </p:nvSpPr>
            <p:spPr>
              <a:xfrm>
                <a:off x="7293614" y="3644129"/>
                <a:ext cx="670685" cy="375636"/>
              </a:xfrm>
              <a:custGeom>
                <a:avLst/>
                <a:gdLst>
                  <a:gd name="connsiteX0" fmla="*/ 0 w 488058"/>
                  <a:gd name="connsiteY0" fmla="*/ 48806 h 547530"/>
                  <a:gd name="connsiteX1" fmla="*/ 48806 w 488058"/>
                  <a:gd name="connsiteY1" fmla="*/ 0 h 547530"/>
                  <a:gd name="connsiteX2" fmla="*/ 439252 w 488058"/>
                  <a:gd name="connsiteY2" fmla="*/ 0 h 547530"/>
                  <a:gd name="connsiteX3" fmla="*/ 488058 w 488058"/>
                  <a:gd name="connsiteY3" fmla="*/ 48806 h 547530"/>
                  <a:gd name="connsiteX4" fmla="*/ 488058 w 488058"/>
                  <a:gd name="connsiteY4" fmla="*/ 498724 h 547530"/>
                  <a:gd name="connsiteX5" fmla="*/ 439252 w 488058"/>
                  <a:gd name="connsiteY5" fmla="*/ 547530 h 547530"/>
                  <a:gd name="connsiteX6" fmla="*/ 48806 w 488058"/>
                  <a:gd name="connsiteY6" fmla="*/ 547530 h 547530"/>
                  <a:gd name="connsiteX7" fmla="*/ 0 w 488058"/>
                  <a:gd name="connsiteY7" fmla="*/ 498724 h 547530"/>
                  <a:gd name="connsiteX8" fmla="*/ 0 w 488058"/>
                  <a:gd name="connsiteY8" fmla="*/ 48806 h 547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88058" h="547530">
                    <a:moveTo>
                      <a:pt x="0" y="48806"/>
                    </a:moveTo>
                    <a:cubicBezTo>
                      <a:pt x="0" y="21851"/>
                      <a:pt x="21851" y="0"/>
                      <a:pt x="48806" y="0"/>
                    </a:cubicBezTo>
                    <a:lnTo>
                      <a:pt x="439252" y="0"/>
                    </a:lnTo>
                    <a:cubicBezTo>
                      <a:pt x="466207" y="0"/>
                      <a:pt x="488058" y="21851"/>
                      <a:pt x="488058" y="48806"/>
                    </a:cubicBezTo>
                    <a:lnTo>
                      <a:pt x="488058" y="498724"/>
                    </a:lnTo>
                    <a:cubicBezTo>
                      <a:pt x="488058" y="525679"/>
                      <a:pt x="466207" y="547530"/>
                      <a:pt x="439252" y="547530"/>
                    </a:cubicBezTo>
                    <a:lnTo>
                      <a:pt x="48806" y="547530"/>
                    </a:lnTo>
                    <a:cubicBezTo>
                      <a:pt x="21851" y="547530"/>
                      <a:pt x="0" y="525679"/>
                      <a:pt x="0" y="498724"/>
                    </a:cubicBezTo>
                    <a:lnTo>
                      <a:pt x="0" y="48806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6205" tIns="56205" rIns="56205" bIns="56205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Полилиния 49"/>
              <p:cNvSpPr/>
              <p:nvPr/>
            </p:nvSpPr>
            <p:spPr>
              <a:xfrm>
                <a:off x="7290265" y="4097139"/>
                <a:ext cx="674035" cy="390123"/>
              </a:xfrm>
              <a:custGeom>
                <a:avLst/>
                <a:gdLst>
                  <a:gd name="connsiteX0" fmla="*/ 0 w 473035"/>
                  <a:gd name="connsiteY0" fmla="*/ 37807 h 378068"/>
                  <a:gd name="connsiteX1" fmla="*/ 37807 w 473035"/>
                  <a:gd name="connsiteY1" fmla="*/ 0 h 378068"/>
                  <a:gd name="connsiteX2" fmla="*/ 435228 w 473035"/>
                  <a:gd name="connsiteY2" fmla="*/ 0 h 378068"/>
                  <a:gd name="connsiteX3" fmla="*/ 473035 w 473035"/>
                  <a:gd name="connsiteY3" fmla="*/ 37807 h 378068"/>
                  <a:gd name="connsiteX4" fmla="*/ 473035 w 473035"/>
                  <a:gd name="connsiteY4" fmla="*/ 340261 h 378068"/>
                  <a:gd name="connsiteX5" fmla="*/ 435228 w 473035"/>
                  <a:gd name="connsiteY5" fmla="*/ 378068 h 378068"/>
                  <a:gd name="connsiteX6" fmla="*/ 37807 w 473035"/>
                  <a:gd name="connsiteY6" fmla="*/ 378068 h 378068"/>
                  <a:gd name="connsiteX7" fmla="*/ 0 w 473035"/>
                  <a:gd name="connsiteY7" fmla="*/ 340261 h 378068"/>
                  <a:gd name="connsiteX8" fmla="*/ 0 w 473035"/>
                  <a:gd name="connsiteY8" fmla="*/ 37807 h 378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3035" h="378068">
                    <a:moveTo>
                      <a:pt x="0" y="37807"/>
                    </a:moveTo>
                    <a:cubicBezTo>
                      <a:pt x="0" y="16927"/>
                      <a:pt x="16927" y="0"/>
                      <a:pt x="37807" y="0"/>
                    </a:cubicBezTo>
                    <a:lnTo>
                      <a:pt x="435228" y="0"/>
                    </a:lnTo>
                    <a:cubicBezTo>
                      <a:pt x="456108" y="0"/>
                      <a:pt x="473035" y="16927"/>
                      <a:pt x="473035" y="37807"/>
                    </a:cubicBezTo>
                    <a:lnTo>
                      <a:pt x="473035" y="340261"/>
                    </a:lnTo>
                    <a:cubicBezTo>
                      <a:pt x="473035" y="361141"/>
                      <a:pt x="456108" y="378068"/>
                      <a:pt x="435228" y="378068"/>
                    </a:cubicBezTo>
                    <a:lnTo>
                      <a:pt x="37807" y="378068"/>
                    </a:lnTo>
                    <a:cubicBezTo>
                      <a:pt x="16927" y="378068"/>
                      <a:pt x="0" y="361141"/>
                      <a:pt x="0" y="340261"/>
                    </a:cubicBezTo>
                    <a:lnTo>
                      <a:pt x="0" y="3780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2983" tIns="52983" rIns="52983" bIns="52983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29 450,0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Полилиния 130"/>
              <p:cNvSpPr/>
              <p:nvPr/>
            </p:nvSpPr>
            <p:spPr>
              <a:xfrm>
                <a:off x="7293614" y="4581127"/>
                <a:ext cx="670685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Полилиния 63"/>
              <p:cNvSpPr/>
              <p:nvPr/>
            </p:nvSpPr>
            <p:spPr>
              <a:xfrm>
                <a:off x="7290266" y="5912950"/>
                <a:ext cx="674036" cy="611500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Полилиния 67"/>
              <p:cNvSpPr/>
              <p:nvPr/>
            </p:nvSpPr>
            <p:spPr>
              <a:xfrm>
                <a:off x="7293614" y="3191907"/>
                <a:ext cx="670686" cy="362975"/>
              </a:xfrm>
              <a:custGeom>
                <a:avLst/>
                <a:gdLst>
                  <a:gd name="connsiteX0" fmla="*/ 0 w 499638"/>
                  <a:gd name="connsiteY0" fmla="*/ 42908 h 429080"/>
                  <a:gd name="connsiteX1" fmla="*/ 42908 w 499638"/>
                  <a:gd name="connsiteY1" fmla="*/ 0 h 429080"/>
                  <a:gd name="connsiteX2" fmla="*/ 456730 w 499638"/>
                  <a:gd name="connsiteY2" fmla="*/ 0 h 429080"/>
                  <a:gd name="connsiteX3" fmla="*/ 499638 w 499638"/>
                  <a:gd name="connsiteY3" fmla="*/ 42908 h 429080"/>
                  <a:gd name="connsiteX4" fmla="*/ 499638 w 499638"/>
                  <a:gd name="connsiteY4" fmla="*/ 386172 h 429080"/>
                  <a:gd name="connsiteX5" fmla="*/ 456730 w 499638"/>
                  <a:gd name="connsiteY5" fmla="*/ 429080 h 429080"/>
                  <a:gd name="connsiteX6" fmla="*/ 42908 w 499638"/>
                  <a:gd name="connsiteY6" fmla="*/ 429080 h 429080"/>
                  <a:gd name="connsiteX7" fmla="*/ 0 w 499638"/>
                  <a:gd name="connsiteY7" fmla="*/ 386172 h 429080"/>
                  <a:gd name="connsiteX8" fmla="*/ 0 w 499638"/>
                  <a:gd name="connsiteY8" fmla="*/ 42908 h 429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9638" h="429080">
                    <a:moveTo>
                      <a:pt x="0" y="42908"/>
                    </a:moveTo>
                    <a:cubicBezTo>
                      <a:pt x="0" y="19211"/>
                      <a:pt x="19211" y="0"/>
                      <a:pt x="42908" y="0"/>
                    </a:cubicBezTo>
                    <a:lnTo>
                      <a:pt x="456730" y="0"/>
                    </a:lnTo>
                    <a:cubicBezTo>
                      <a:pt x="480427" y="0"/>
                      <a:pt x="499638" y="19211"/>
                      <a:pt x="499638" y="42908"/>
                    </a:cubicBezTo>
                    <a:lnTo>
                      <a:pt x="499638" y="386172"/>
                    </a:lnTo>
                    <a:cubicBezTo>
                      <a:pt x="499638" y="409869"/>
                      <a:pt x="480427" y="429080"/>
                      <a:pt x="456730" y="429080"/>
                    </a:cubicBezTo>
                    <a:lnTo>
                      <a:pt x="42908" y="429080"/>
                    </a:lnTo>
                    <a:cubicBezTo>
                      <a:pt x="19211" y="429080"/>
                      <a:pt x="0" y="409869"/>
                      <a:pt x="0" y="386172"/>
                    </a:cubicBezTo>
                    <a:lnTo>
                      <a:pt x="0" y="4290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4477" tIns="54477" rIns="54477" bIns="54477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69" name="Группа 68"/>
          <p:cNvGrpSpPr/>
          <p:nvPr/>
        </p:nvGrpSpPr>
        <p:grpSpPr>
          <a:xfrm>
            <a:off x="8345079" y="2132858"/>
            <a:ext cx="691420" cy="4398313"/>
            <a:chOff x="8153939" y="2126136"/>
            <a:chExt cx="691420" cy="4398313"/>
          </a:xfrm>
        </p:grpSpPr>
        <p:sp>
          <p:nvSpPr>
            <p:cNvPr id="70" name="Полилиния 69"/>
            <p:cNvSpPr/>
            <p:nvPr/>
          </p:nvSpPr>
          <p:spPr>
            <a:xfrm>
              <a:off x="8153939" y="2126136"/>
              <a:ext cx="691417" cy="509882"/>
            </a:xfrm>
            <a:custGeom>
              <a:avLst/>
              <a:gdLst>
                <a:gd name="connsiteX0" fmla="*/ 0 w 501594"/>
                <a:gd name="connsiteY0" fmla="*/ 50159 h 917152"/>
                <a:gd name="connsiteX1" fmla="*/ 50159 w 501594"/>
                <a:gd name="connsiteY1" fmla="*/ 0 h 917152"/>
                <a:gd name="connsiteX2" fmla="*/ 451435 w 501594"/>
                <a:gd name="connsiteY2" fmla="*/ 0 h 917152"/>
                <a:gd name="connsiteX3" fmla="*/ 501594 w 501594"/>
                <a:gd name="connsiteY3" fmla="*/ 50159 h 917152"/>
                <a:gd name="connsiteX4" fmla="*/ 501594 w 501594"/>
                <a:gd name="connsiteY4" fmla="*/ 866993 h 917152"/>
                <a:gd name="connsiteX5" fmla="*/ 451435 w 501594"/>
                <a:gd name="connsiteY5" fmla="*/ 917152 h 917152"/>
                <a:gd name="connsiteX6" fmla="*/ 50159 w 501594"/>
                <a:gd name="connsiteY6" fmla="*/ 917152 h 917152"/>
                <a:gd name="connsiteX7" fmla="*/ 0 w 501594"/>
                <a:gd name="connsiteY7" fmla="*/ 866993 h 917152"/>
                <a:gd name="connsiteX8" fmla="*/ 0 w 501594"/>
                <a:gd name="connsiteY8" fmla="*/ 50159 h 91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01594" h="917152">
                  <a:moveTo>
                    <a:pt x="0" y="50159"/>
                  </a:moveTo>
                  <a:cubicBezTo>
                    <a:pt x="0" y="22457"/>
                    <a:pt x="22457" y="0"/>
                    <a:pt x="50159" y="0"/>
                  </a:cubicBezTo>
                  <a:lnTo>
                    <a:pt x="451435" y="0"/>
                  </a:lnTo>
                  <a:cubicBezTo>
                    <a:pt x="479137" y="0"/>
                    <a:pt x="501594" y="22457"/>
                    <a:pt x="501594" y="50159"/>
                  </a:cubicBezTo>
                  <a:lnTo>
                    <a:pt x="501594" y="866993"/>
                  </a:lnTo>
                  <a:cubicBezTo>
                    <a:pt x="501594" y="894695"/>
                    <a:pt x="479137" y="917152"/>
                    <a:pt x="451435" y="917152"/>
                  </a:cubicBezTo>
                  <a:lnTo>
                    <a:pt x="50159" y="917152"/>
                  </a:lnTo>
                  <a:cubicBezTo>
                    <a:pt x="22457" y="917152"/>
                    <a:pt x="0" y="894695"/>
                    <a:pt x="0" y="866993"/>
                  </a:cubicBezTo>
                  <a:lnTo>
                    <a:pt x="0" y="5015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8031" tIns="68031" rIns="68031" bIns="68031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ru-RU" sz="14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Полилиния 70"/>
            <p:cNvSpPr/>
            <p:nvPr/>
          </p:nvSpPr>
          <p:spPr>
            <a:xfrm>
              <a:off x="8153939" y="2718960"/>
              <a:ext cx="691418" cy="384347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783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2" name="Группа 71"/>
            <p:cNvGrpSpPr/>
            <p:nvPr/>
          </p:nvGrpSpPr>
          <p:grpSpPr>
            <a:xfrm>
              <a:off x="8153939" y="3644129"/>
              <a:ext cx="691419" cy="2207842"/>
              <a:chOff x="8153939" y="3644129"/>
              <a:chExt cx="691419" cy="2207842"/>
            </a:xfrm>
          </p:grpSpPr>
          <p:sp>
            <p:nvSpPr>
              <p:cNvPr id="75" name="Полилиния 74"/>
              <p:cNvSpPr/>
              <p:nvPr/>
            </p:nvSpPr>
            <p:spPr>
              <a:xfrm>
                <a:off x="8158518" y="3644129"/>
                <a:ext cx="686840" cy="379772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340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Полилиния 75"/>
              <p:cNvSpPr/>
              <p:nvPr/>
            </p:nvSpPr>
            <p:spPr>
              <a:xfrm>
                <a:off x="8153939" y="4581127"/>
                <a:ext cx="691417" cy="387194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Полилиния 76"/>
              <p:cNvSpPr/>
              <p:nvPr/>
            </p:nvSpPr>
            <p:spPr>
              <a:xfrm>
                <a:off x="8158517" y="4097139"/>
                <a:ext cx="686841" cy="397711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1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29 550,0</a:t>
                </a:r>
                <a:endParaRPr lang="ru-RU" sz="11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Полилиния 77"/>
              <p:cNvSpPr/>
              <p:nvPr/>
            </p:nvSpPr>
            <p:spPr>
              <a:xfrm>
                <a:off x="8153939" y="5059883"/>
                <a:ext cx="691417" cy="792088"/>
              </a:xfrm>
              <a:custGeom>
                <a:avLst/>
                <a:gdLst>
                  <a:gd name="connsiteX0" fmla="*/ 0 w 444361"/>
                  <a:gd name="connsiteY0" fmla="*/ 30190 h 301899"/>
                  <a:gd name="connsiteX1" fmla="*/ 30190 w 444361"/>
                  <a:gd name="connsiteY1" fmla="*/ 0 h 301899"/>
                  <a:gd name="connsiteX2" fmla="*/ 414171 w 444361"/>
                  <a:gd name="connsiteY2" fmla="*/ 0 h 301899"/>
                  <a:gd name="connsiteX3" fmla="*/ 444361 w 444361"/>
                  <a:gd name="connsiteY3" fmla="*/ 30190 h 301899"/>
                  <a:gd name="connsiteX4" fmla="*/ 444361 w 444361"/>
                  <a:gd name="connsiteY4" fmla="*/ 271709 h 301899"/>
                  <a:gd name="connsiteX5" fmla="*/ 414171 w 444361"/>
                  <a:gd name="connsiteY5" fmla="*/ 301899 h 301899"/>
                  <a:gd name="connsiteX6" fmla="*/ 30190 w 444361"/>
                  <a:gd name="connsiteY6" fmla="*/ 301899 h 301899"/>
                  <a:gd name="connsiteX7" fmla="*/ 0 w 444361"/>
                  <a:gd name="connsiteY7" fmla="*/ 271709 h 301899"/>
                  <a:gd name="connsiteX8" fmla="*/ 0 w 444361"/>
                  <a:gd name="connsiteY8" fmla="*/ 30190 h 30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4361" h="301899">
                    <a:moveTo>
                      <a:pt x="0" y="30190"/>
                    </a:moveTo>
                    <a:cubicBezTo>
                      <a:pt x="0" y="13517"/>
                      <a:pt x="13517" y="0"/>
                      <a:pt x="30190" y="0"/>
                    </a:cubicBezTo>
                    <a:lnTo>
                      <a:pt x="414171" y="0"/>
                    </a:lnTo>
                    <a:cubicBezTo>
                      <a:pt x="430844" y="0"/>
                      <a:pt x="444361" y="13517"/>
                      <a:pt x="444361" y="30190"/>
                    </a:cubicBezTo>
                    <a:lnTo>
                      <a:pt x="444361" y="271709"/>
                    </a:lnTo>
                    <a:cubicBezTo>
                      <a:pt x="444361" y="288382"/>
                      <a:pt x="430844" y="301899"/>
                      <a:pt x="414171" y="301899"/>
                    </a:cubicBezTo>
                    <a:lnTo>
                      <a:pt x="30190" y="301899"/>
                    </a:lnTo>
                    <a:cubicBezTo>
                      <a:pt x="13517" y="301899"/>
                      <a:pt x="0" y="288382"/>
                      <a:pt x="0" y="271709"/>
                    </a:cubicBezTo>
                    <a:lnTo>
                      <a:pt x="0" y="3019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1DEFF">
                      <a:tint val="66000"/>
                      <a:satMod val="160000"/>
                    </a:srgbClr>
                  </a:gs>
                  <a:gs pos="50000">
                    <a:srgbClr val="81DEFF">
                      <a:tint val="44500"/>
                      <a:satMod val="160000"/>
                    </a:srgbClr>
                  </a:gs>
                  <a:gs pos="100000">
                    <a:srgbClr val="81DEFF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50752" tIns="50752" rIns="50752" bIns="50752" numCol="1" spcCol="1270" anchor="ctr" anchorCtr="0">
                <a:noAutofit/>
              </a:bodyPr>
              <a:lstStyle/>
              <a:p>
                <a:pPr lvl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1300" b="1" dirty="0" smtClean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110</a:t>
                </a:r>
                <a:endParaRPr lang="ru-RU" sz="13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3" name="Полилиния 72"/>
            <p:cNvSpPr/>
            <p:nvPr/>
          </p:nvSpPr>
          <p:spPr>
            <a:xfrm>
              <a:off x="8158517" y="5912950"/>
              <a:ext cx="686842" cy="611499"/>
            </a:xfrm>
            <a:custGeom>
              <a:avLst/>
              <a:gdLst>
                <a:gd name="connsiteX0" fmla="*/ 0 w 444361"/>
                <a:gd name="connsiteY0" fmla="*/ 30190 h 301899"/>
                <a:gd name="connsiteX1" fmla="*/ 30190 w 444361"/>
                <a:gd name="connsiteY1" fmla="*/ 0 h 301899"/>
                <a:gd name="connsiteX2" fmla="*/ 414171 w 444361"/>
                <a:gd name="connsiteY2" fmla="*/ 0 h 301899"/>
                <a:gd name="connsiteX3" fmla="*/ 444361 w 444361"/>
                <a:gd name="connsiteY3" fmla="*/ 30190 h 301899"/>
                <a:gd name="connsiteX4" fmla="*/ 444361 w 444361"/>
                <a:gd name="connsiteY4" fmla="*/ 271709 h 301899"/>
                <a:gd name="connsiteX5" fmla="*/ 414171 w 444361"/>
                <a:gd name="connsiteY5" fmla="*/ 301899 h 301899"/>
                <a:gd name="connsiteX6" fmla="*/ 30190 w 444361"/>
                <a:gd name="connsiteY6" fmla="*/ 301899 h 301899"/>
                <a:gd name="connsiteX7" fmla="*/ 0 w 444361"/>
                <a:gd name="connsiteY7" fmla="*/ 271709 h 301899"/>
                <a:gd name="connsiteX8" fmla="*/ 0 w 444361"/>
                <a:gd name="connsiteY8" fmla="*/ 30190 h 30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361" h="301899">
                  <a:moveTo>
                    <a:pt x="0" y="30190"/>
                  </a:moveTo>
                  <a:cubicBezTo>
                    <a:pt x="0" y="13517"/>
                    <a:pt x="13517" y="0"/>
                    <a:pt x="30190" y="0"/>
                  </a:cubicBezTo>
                  <a:lnTo>
                    <a:pt x="414171" y="0"/>
                  </a:lnTo>
                  <a:cubicBezTo>
                    <a:pt x="430844" y="0"/>
                    <a:pt x="444361" y="13517"/>
                    <a:pt x="444361" y="30190"/>
                  </a:cubicBezTo>
                  <a:lnTo>
                    <a:pt x="444361" y="271709"/>
                  </a:lnTo>
                  <a:cubicBezTo>
                    <a:pt x="444361" y="288382"/>
                    <a:pt x="430844" y="301899"/>
                    <a:pt x="414171" y="301899"/>
                  </a:cubicBezTo>
                  <a:lnTo>
                    <a:pt x="30190" y="301899"/>
                  </a:lnTo>
                  <a:cubicBezTo>
                    <a:pt x="13517" y="301899"/>
                    <a:pt x="0" y="288382"/>
                    <a:pt x="0" y="271709"/>
                  </a:cubicBezTo>
                  <a:lnTo>
                    <a:pt x="0" y="3019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0752" tIns="50752" rIns="50752" bIns="50752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ru-RU" sz="1300" b="1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Полилиния 73"/>
            <p:cNvSpPr/>
            <p:nvPr/>
          </p:nvSpPr>
          <p:spPr>
            <a:xfrm>
              <a:off x="8153939" y="3176805"/>
              <a:ext cx="691418" cy="378078"/>
            </a:xfrm>
            <a:custGeom>
              <a:avLst/>
              <a:gdLst>
                <a:gd name="connsiteX0" fmla="*/ 0 w 499638"/>
                <a:gd name="connsiteY0" fmla="*/ 42908 h 429080"/>
                <a:gd name="connsiteX1" fmla="*/ 42908 w 499638"/>
                <a:gd name="connsiteY1" fmla="*/ 0 h 429080"/>
                <a:gd name="connsiteX2" fmla="*/ 456730 w 499638"/>
                <a:gd name="connsiteY2" fmla="*/ 0 h 429080"/>
                <a:gd name="connsiteX3" fmla="*/ 499638 w 499638"/>
                <a:gd name="connsiteY3" fmla="*/ 42908 h 429080"/>
                <a:gd name="connsiteX4" fmla="*/ 499638 w 499638"/>
                <a:gd name="connsiteY4" fmla="*/ 386172 h 429080"/>
                <a:gd name="connsiteX5" fmla="*/ 456730 w 499638"/>
                <a:gd name="connsiteY5" fmla="*/ 429080 h 429080"/>
                <a:gd name="connsiteX6" fmla="*/ 42908 w 499638"/>
                <a:gd name="connsiteY6" fmla="*/ 429080 h 429080"/>
                <a:gd name="connsiteX7" fmla="*/ 0 w 499638"/>
                <a:gd name="connsiteY7" fmla="*/ 386172 h 429080"/>
                <a:gd name="connsiteX8" fmla="*/ 0 w 499638"/>
                <a:gd name="connsiteY8" fmla="*/ 42908 h 4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9638" h="429080">
                  <a:moveTo>
                    <a:pt x="0" y="42908"/>
                  </a:moveTo>
                  <a:cubicBezTo>
                    <a:pt x="0" y="19211"/>
                    <a:pt x="19211" y="0"/>
                    <a:pt x="42908" y="0"/>
                  </a:cubicBezTo>
                  <a:lnTo>
                    <a:pt x="456730" y="0"/>
                  </a:lnTo>
                  <a:cubicBezTo>
                    <a:pt x="480427" y="0"/>
                    <a:pt x="499638" y="19211"/>
                    <a:pt x="499638" y="42908"/>
                  </a:cubicBezTo>
                  <a:lnTo>
                    <a:pt x="499638" y="386172"/>
                  </a:lnTo>
                  <a:cubicBezTo>
                    <a:pt x="499638" y="409869"/>
                    <a:pt x="480427" y="429080"/>
                    <a:pt x="456730" y="429080"/>
                  </a:cubicBezTo>
                  <a:lnTo>
                    <a:pt x="42908" y="429080"/>
                  </a:lnTo>
                  <a:cubicBezTo>
                    <a:pt x="19211" y="429080"/>
                    <a:pt x="0" y="409869"/>
                    <a:pt x="0" y="386172"/>
                  </a:cubicBezTo>
                  <a:lnTo>
                    <a:pt x="0" y="4290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1DEFF">
                    <a:tint val="66000"/>
                    <a:satMod val="160000"/>
                  </a:srgbClr>
                </a:gs>
                <a:gs pos="50000">
                  <a:srgbClr val="81DEFF">
                    <a:tint val="44500"/>
                    <a:satMod val="160000"/>
                  </a:srgbClr>
                </a:gs>
                <a:gs pos="100000">
                  <a:srgbClr val="81DEFF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4477" tIns="54477" rIns="54477" bIns="54477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300" b="1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4,0</a:t>
              </a:r>
              <a:endPara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139" y="692696"/>
            <a:ext cx="6152412" cy="203138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 Чувашской Республики питьевой водой, соответствующей требованиям безопасности и безвредности, установленным санитарно-эпидемиологическими правилами, в объеме, достаточном для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жизнедеятельности;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условий для приведения коммунальной инфраструктуры в соответствие со стандартами качества, обеспечивающими комфортные и безопасные условия проживания населения;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надежности функционирования газотранспортной системы населенных пунктов Чувашской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188615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4516" y="3140968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2890174"/>
              </p:ext>
            </p:extLst>
          </p:nvPr>
        </p:nvGraphicFramePr>
        <p:xfrm>
          <a:off x="65516" y="3140968"/>
          <a:ext cx="3860722" cy="31295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82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17947" y="2960705"/>
            <a:ext cx="4878183" cy="320968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pic>
        <p:nvPicPr>
          <p:cNvPr id="4" name="Picture 2" descr="T:\Госдолг\Катя\05.12.14_batarei_-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46" y="692696"/>
            <a:ext cx="2918948" cy="2068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олилиния 25"/>
          <p:cNvSpPr/>
          <p:nvPr/>
        </p:nvSpPr>
        <p:spPr>
          <a:xfrm>
            <a:off x="4110687" y="3732022"/>
            <a:ext cx="2837577" cy="504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коммунальной инфраструктуры на территории Чувашской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36" name="Полилиния 35"/>
          <p:cNvSpPr/>
          <p:nvPr/>
        </p:nvSpPr>
        <p:spPr>
          <a:xfrm>
            <a:off x="7040002" y="3732022"/>
            <a:ext cx="62651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58,2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7726085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8400543" y="3732022"/>
            <a:ext cx="595588" cy="504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4111429" y="5805304"/>
            <a:ext cx="2817092" cy="360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Газификация</a:t>
            </a:r>
            <a:r>
              <a:rPr lang="en-US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</a:t>
            </a: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</a:p>
        </p:txBody>
      </p:sp>
      <p:sp>
        <p:nvSpPr>
          <p:cNvPr id="41" name="Полилиния 40"/>
          <p:cNvSpPr/>
          <p:nvPr/>
        </p:nvSpPr>
        <p:spPr>
          <a:xfrm>
            <a:off x="7030677" y="5805304"/>
            <a:ext cx="615135" cy="360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7696384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8370842" y="5805304"/>
            <a:ext cx="601446" cy="360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17947" y="4293096"/>
            <a:ext cx="2817091" cy="576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систем коммунальной инфраструктуры и объектов, используемых для очистки сточных вод</a:t>
            </a:r>
          </a:p>
        </p:txBody>
      </p:sp>
      <p:sp>
        <p:nvSpPr>
          <p:cNvPr id="37" name="Полилиния 36"/>
          <p:cNvSpPr/>
          <p:nvPr/>
        </p:nvSpPr>
        <p:spPr>
          <a:xfrm>
            <a:off x="7037195" y="4293096"/>
            <a:ext cx="612115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122,5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7702901" y="4293098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Полилиния 48"/>
          <p:cNvSpPr/>
          <p:nvPr/>
        </p:nvSpPr>
        <p:spPr>
          <a:xfrm>
            <a:off x="8377359" y="4293099"/>
            <a:ext cx="601447" cy="576000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03619" y="3354937"/>
            <a:ext cx="2846667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45858" y="3354937"/>
            <a:ext cx="612000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711565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8386022" y="3354937"/>
            <a:ext cx="601446" cy="2880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4109611" y="4941256"/>
            <a:ext cx="2817093" cy="792000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и реконструкция (модернизация) объектов питьевого водоснабжения и водоподготовки с учетом оценки качества и безопасности питьевой воды</a:t>
            </a:r>
          </a:p>
        </p:txBody>
      </p:sp>
      <p:sp>
        <p:nvSpPr>
          <p:cNvPr id="45" name="Полилиния 44"/>
          <p:cNvSpPr/>
          <p:nvPr/>
        </p:nvSpPr>
        <p:spPr>
          <a:xfrm>
            <a:off x="7028859" y="4941256"/>
            <a:ext cx="615135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664,8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7694566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36,1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8369024" y="4941256"/>
            <a:ext cx="601447" cy="792000"/>
          </a:xfrm>
          <a:custGeom>
            <a:avLst/>
            <a:gdLst>
              <a:gd name="connsiteX0" fmla="*/ 0 w 720352"/>
              <a:gd name="connsiteY0" fmla="*/ 47719 h 477185"/>
              <a:gd name="connsiteX1" fmla="*/ 47719 w 720352"/>
              <a:gd name="connsiteY1" fmla="*/ 0 h 477185"/>
              <a:gd name="connsiteX2" fmla="*/ 672634 w 720352"/>
              <a:gd name="connsiteY2" fmla="*/ 0 h 477185"/>
              <a:gd name="connsiteX3" fmla="*/ 720353 w 720352"/>
              <a:gd name="connsiteY3" fmla="*/ 47719 h 477185"/>
              <a:gd name="connsiteX4" fmla="*/ 720352 w 720352"/>
              <a:gd name="connsiteY4" fmla="*/ 429467 h 477185"/>
              <a:gd name="connsiteX5" fmla="*/ 672633 w 720352"/>
              <a:gd name="connsiteY5" fmla="*/ 477186 h 477185"/>
              <a:gd name="connsiteX6" fmla="*/ 47719 w 720352"/>
              <a:gd name="connsiteY6" fmla="*/ 477185 h 477185"/>
              <a:gd name="connsiteX7" fmla="*/ 0 w 720352"/>
              <a:gd name="connsiteY7" fmla="*/ 429466 h 477185"/>
              <a:gd name="connsiteX8" fmla="*/ 0 w 720352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352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72634" y="0"/>
                </a:lnTo>
                <a:cubicBezTo>
                  <a:pt x="698988" y="0"/>
                  <a:pt x="720353" y="21365"/>
                  <a:pt x="720353" y="47719"/>
                </a:cubicBezTo>
                <a:cubicBezTo>
                  <a:pt x="720353" y="174968"/>
                  <a:pt x="720352" y="302218"/>
                  <a:pt x="720352" y="429467"/>
                </a:cubicBezTo>
                <a:cubicBezTo>
                  <a:pt x="720352" y="455821"/>
                  <a:pt x="698987" y="477186"/>
                  <a:pt x="672633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426,6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9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519990" y="1246395"/>
            <a:ext cx="3516505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1890" y="2850496"/>
            <a:ext cx="5204405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 качеством жилищно-коммунальных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31890" y="3328499"/>
            <a:ext cx="5204405" cy="45846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обеспеченного качественной питьевой водой из систем централизованного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водоснабжения,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31888" y="4311578"/>
            <a:ext cx="5204407" cy="56436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объема сточных вод, пропущенных через очистные сооружения, в общем объеме сточных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211223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83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и развитие сферы жилищно-коммунального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хозяйства»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31890" y="5451922"/>
            <a:ext cx="5204405" cy="4433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внутрипоселковых газопроводов, километров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1890" y="5944311"/>
            <a:ext cx="5204405" cy="4674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азоснабжение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жилых домов в населенных пунктах природным газом 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0" name="Скругленный прямоугольник 89"/>
          <p:cNvSpPr/>
          <p:nvPr/>
        </p:nvSpPr>
        <p:spPr>
          <a:xfrm>
            <a:off x="131890" y="4931686"/>
            <a:ext cx="5204405" cy="43023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оличество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домов, в которых проведен капитальный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31890" y="3844746"/>
            <a:ext cx="5210021" cy="3880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газификации Чувашской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6250891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6250891" y="2830504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6250891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6250891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6250893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6250892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6250891" y="4931688"/>
            <a:ext cx="648000" cy="4336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6250891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83,8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олилиния 130"/>
          <p:cNvSpPr/>
          <p:nvPr/>
        </p:nvSpPr>
        <p:spPr>
          <a:xfrm>
            <a:off x="697097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9736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973602" y="3328500"/>
            <a:ext cx="648000" cy="458462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80,4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973602" y="4311580"/>
            <a:ext cx="648000" cy="564369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970974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973602" y="4931689"/>
            <a:ext cx="648000" cy="43364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973602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96583" y="5948732"/>
            <a:ext cx="648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96583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96583" y="3328500"/>
            <a:ext cx="648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96585" y="2831734"/>
            <a:ext cx="648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91051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96583" y="4311580"/>
            <a:ext cx="648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91051" y="4933397"/>
            <a:ext cx="648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96583" y="3857064"/>
            <a:ext cx="648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T:\Госдолг\Катя\artkl_14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48"/>
          <a:stretch/>
        </p:blipFill>
        <p:spPr bwMode="auto">
          <a:xfrm>
            <a:off x="2371580" y="692696"/>
            <a:ext cx="3076401" cy="213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олилиния 58"/>
          <p:cNvSpPr/>
          <p:nvPr/>
        </p:nvSpPr>
        <p:spPr>
          <a:xfrm>
            <a:off x="5508104" y="2212323"/>
            <a:ext cx="648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5508104" y="3328500"/>
            <a:ext cx="648000" cy="458462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5508105" y="4311579"/>
            <a:ext cx="648000" cy="56437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5508104" y="5451923"/>
            <a:ext cx="648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22,8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5508105" y="5948731"/>
            <a:ext cx="648000" cy="46748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1 153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5508105" y="4933396"/>
            <a:ext cx="648000" cy="43023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Полилиния 69"/>
          <p:cNvSpPr/>
          <p:nvPr/>
        </p:nvSpPr>
        <p:spPr>
          <a:xfrm>
            <a:off x="5508105" y="3857064"/>
            <a:ext cx="648000" cy="38498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82,3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олилиния 70"/>
          <p:cNvSpPr/>
          <p:nvPr/>
        </p:nvSpPr>
        <p:spPr>
          <a:xfrm>
            <a:off x="8416663" y="5948732"/>
            <a:ext cx="612000" cy="467483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8416663" y="2212323"/>
            <a:ext cx="612000" cy="468000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8416663" y="3328500"/>
            <a:ext cx="612000" cy="45846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86,7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8416665" y="2831734"/>
            <a:ext cx="612000" cy="414252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8411131" y="5451923"/>
            <a:ext cx="612000" cy="44333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8416663" y="4311580"/>
            <a:ext cx="612000" cy="56436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8411131" y="4933397"/>
            <a:ext cx="612000" cy="43023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8416663" y="3857064"/>
            <a:ext cx="612000" cy="38498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88,4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олилиния 82"/>
          <p:cNvSpPr/>
          <p:nvPr/>
        </p:nvSpPr>
        <p:spPr>
          <a:xfrm>
            <a:off x="6252050" y="2826085"/>
            <a:ext cx="648000" cy="425550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Полилиния 83"/>
          <p:cNvSpPr/>
          <p:nvPr/>
        </p:nvSpPr>
        <p:spPr>
          <a:xfrm>
            <a:off x="6974761" y="2825272"/>
            <a:ext cx="648000" cy="427177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87,0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5509264" y="2826085"/>
            <a:ext cx="648000" cy="425551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85,0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57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516" y="4293096"/>
            <a:ext cx="1944216" cy="36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791" y="4662186"/>
            <a:ext cx="1512168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504" y="6230638"/>
            <a:ext cx="4104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085" y="892280"/>
            <a:ext cx="6075847" cy="165618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программы: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устойчивого развития территорий Чувашской Республики посредством реализации документов территориального планирования;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3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ресурсосберегающих, экономически эффективных и экологически безопасных производств строительных материалов и </a:t>
            </a: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конструкций.</a:t>
            </a:r>
            <a:endParaRPr lang="ru-RU" sz="13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4390507"/>
              </p:ext>
            </p:extLst>
          </p:nvPr>
        </p:nvGraphicFramePr>
        <p:xfrm>
          <a:off x="147780" y="3356992"/>
          <a:ext cx="45719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TextBox 55"/>
          <p:cNvSpPr txBox="1"/>
          <p:nvPr/>
        </p:nvSpPr>
        <p:spPr>
          <a:xfrm>
            <a:off x="39990" y="2915309"/>
            <a:ext cx="3949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республиканского бюджета, млн. руб.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Диаграмма 5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844642"/>
              </p:ext>
            </p:extLst>
          </p:nvPr>
        </p:nvGraphicFramePr>
        <p:xfrm>
          <a:off x="94916" y="3265716"/>
          <a:ext cx="4089351" cy="2977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84</a:t>
            </a:fld>
            <a:endParaRPr lang="ru-RU" dirty="0"/>
          </a:p>
        </p:txBody>
      </p:sp>
      <p:sp>
        <p:nvSpPr>
          <p:cNvPr id="59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</a:t>
            </a: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</a:t>
            </a: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строительного комплекса и архитектуры»</a:t>
            </a: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единительная линия 5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4196117" y="3242508"/>
            <a:ext cx="4802178" cy="393035"/>
          </a:xfrm>
          <a:custGeom>
            <a:avLst/>
            <a:gdLst>
              <a:gd name="connsiteX0" fmla="*/ 0 w 3933156"/>
              <a:gd name="connsiteY0" fmla="*/ 47719 h 477185"/>
              <a:gd name="connsiteX1" fmla="*/ 47719 w 3933156"/>
              <a:gd name="connsiteY1" fmla="*/ 0 h 477185"/>
              <a:gd name="connsiteX2" fmla="*/ 3885438 w 3933156"/>
              <a:gd name="connsiteY2" fmla="*/ 0 h 477185"/>
              <a:gd name="connsiteX3" fmla="*/ 3933157 w 3933156"/>
              <a:gd name="connsiteY3" fmla="*/ 47719 h 477185"/>
              <a:gd name="connsiteX4" fmla="*/ 3933156 w 3933156"/>
              <a:gd name="connsiteY4" fmla="*/ 429467 h 477185"/>
              <a:gd name="connsiteX5" fmla="*/ 3885437 w 3933156"/>
              <a:gd name="connsiteY5" fmla="*/ 477186 h 477185"/>
              <a:gd name="connsiteX6" fmla="*/ 47719 w 3933156"/>
              <a:gd name="connsiteY6" fmla="*/ 477185 h 477185"/>
              <a:gd name="connsiteX7" fmla="*/ 0 w 3933156"/>
              <a:gd name="connsiteY7" fmla="*/ 429466 h 477185"/>
              <a:gd name="connsiteX8" fmla="*/ 0 w 3933156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3156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3885438" y="0"/>
                </a:lnTo>
                <a:cubicBezTo>
                  <a:pt x="3911792" y="0"/>
                  <a:pt x="3933157" y="21365"/>
                  <a:pt x="3933157" y="47719"/>
                </a:cubicBezTo>
                <a:cubicBezTo>
                  <a:pt x="3933157" y="174968"/>
                  <a:pt x="3933156" y="302218"/>
                  <a:pt x="3933156" y="429467"/>
                </a:cubicBezTo>
                <a:cubicBezTo>
                  <a:pt x="3933156" y="455821"/>
                  <a:pt x="3911791" y="477186"/>
                  <a:pt x="3885437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500" b="1" i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разрезе подпрограмм, млн. руб.</a:t>
            </a:r>
          </a:p>
        </p:txBody>
      </p:sp>
      <p:sp>
        <p:nvSpPr>
          <p:cNvPr id="26" name="Полилиния 25"/>
          <p:cNvSpPr/>
          <p:nvPr/>
        </p:nvSpPr>
        <p:spPr>
          <a:xfrm>
            <a:off x="4196117" y="4269642"/>
            <a:ext cx="2233930" cy="50474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Градостроительная деятельность в Чувашской Республике </a:t>
            </a:r>
            <a:endParaRPr lang="ru-RU" sz="11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4184267" y="4946159"/>
            <a:ext cx="2240399" cy="499065"/>
          </a:xfrm>
          <a:custGeom>
            <a:avLst/>
            <a:gdLst>
              <a:gd name="connsiteX0" fmla="*/ 0 w 2926877"/>
              <a:gd name="connsiteY0" fmla="*/ 47719 h 477185"/>
              <a:gd name="connsiteX1" fmla="*/ 47719 w 2926877"/>
              <a:gd name="connsiteY1" fmla="*/ 0 h 477185"/>
              <a:gd name="connsiteX2" fmla="*/ 2879159 w 2926877"/>
              <a:gd name="connsiteY2" fmla="*/ 0 h 477185"/>
              <a:gd name="connsiteX3" fmla="*/ 2926878 w 2926877"/>
              <a:gd name="connsiteY3" fmla="*/ 47719 h 477185"/>
              <a:gd name="connsiteX4" fmla="*/ 2926877 w 2926877"/>
              <a:gd name="connsiteY4" fmla="*/ 429467 h 477185"/>
              <a:gd name="connsiteX5" fmla="*/ 2879158 w 2926877"/>
              <a:gd name="connsiteY5" fmla="*/ 477186 h 477185"/>
              <a:gd name="connsiteX6" fmla="*/ 47719 w 2926877"/>
              <a:gd name="connsiteY6" fmla="*/ 477185 h 477185"/>
              <a:gd name="connsiteX7" fmla="*/ 0 w 2926877"/>
              <a:gd name="connsiteY7" fmla="*/ 429466 h 477185"/>
              <a:gd name="connsiteX8" fmla="*/ 0 w 2926877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877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2879159" y="0"/>
                </a:lnTo>
                <a:cubicBezTo>
                  <a:pt x="2905513" y="0"/>
                  <a:pt x="2926878" y="21365"/>
                  <a:pt x="2926878" y="47719"/>
                </a:cubicBezTo>
                <a:cubicBezTo>
                  <a:pt x="2926878" y="174968"/>
                  <a:pt x="2926877" y="302218"/>
                  <a:pt x="2926877" y="429467"/>
                </a:cubicBezTo>
                <a:cubicBezTo>
                  <a:pt x="2926877" y="455821"/>
                  <a:pt x="2905512" y="477186"/>
                  <a:pt x="2879158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Aft>
                <a:spcPct val="35000"/>
              </a:spcAft>
            </a:pPr>
            <a:r>
              <a:rPr lang="ru-RU" sz="11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административных барьеров в строительстве </a:t>
            </a:r>
            <a:endParaRPr lang="ru-RU" sz="1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7464063" y="4272485"/>
            <a:ext cx="715084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4196117" y="3673366"/>
            <a:ext cx="2233933" cy="47144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Подпрограмма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8316417" y="3673366"/>
            <a:ext cx="698674" cy="461437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588224" y="4272486"/>
            <a:ext cx="767739" cy="501902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7464063" y="3689029"/>
            <a:ext cx="745736" cy="479846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олилиния 33"/>
          <p:cNvSpPr/>
          <p:nvPr/>
        </p:nvSpPr>
        <p:spPr>
          <a:xfrm>
            <a:off x="6588224" y="4941236"/>
            <a:ext cx="767739" cy="494077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T:\Госдолг\Катя\img-1465367898-9156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0" r="8566"/>
          <a:stretch/>
        </p:blipFill>
        <p:spPr bwMode="auto">
          <a:xfrm>
            <a:off x="6327941" y="698700"/>
            <a:ext cx="2791891" cy="2043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6588224" y="3673366"/>
            <a:ext cx="767739" cy="485500"/>
          </a:xfrm>
          <a:prstGeom prst="roundRect">
            <a:avLst>
              <a:gd name="adj" fmla="val 10000"/>
            </a:avLst>
          </a:prstGeom>
          <a:gradFill flip="none" rotWithShape="0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5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олилиния 28"/>
          <p:cNvSpPr/>
          <p:nvPr/>
        </p:nvSpPr>
        <p:spPr>
          <a:xfrm>
            <a:off x="8316417" y="4269641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олилиния 29"/>
          <p:cNvSpPr/>
          <p:nvPr/>
        </p:nvSpPr>
        <p:spPr>
          <a:xfrm>
            <a:off x="7464063" y="4941237"/>
            <a:ext cx="715084" cy="49906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8316418" y="4930567"/>
            <a:ext cx="681878" cy="504746"/>
          </a:xfrm>
          <a:custGeom>
            <a:avLst/>
            <a:gdLst>
              <a:gd name="connsiteX0" fmla="*/ 0 w 736665"/>
              <a:gd name="connsiteY0" fmla="*/ 47719 h 477185"/>
              <a:gd name="connsiteX1" fmla="*/ 47719 w 736665"/>
              <a:gd name="connsiteY1" fmla="*/ 0 h 477185"/>
              <a:gd name="connsiteX2" fmla="*/ 688947 w 736665"/>
              <a:gd name="connsiteY2" fmla="*/ 0 h 477185"/>
              <a:gd name="connsiteX3" fmla="*/ 736666 w 736665"/>
              <a:gd name="connsiteY3" fmla="*/ 47719 h 477185"/>
              <a:gd name="connsiteX4" fmla="*/ 736665 w 736665"/>
              <a:gd name="connsiteY4" fmla="*/ 429467 h 477185"/>
              <a:gd name="connsiteX5" fmla="*/ 688946 w 736665"/>
              <a:gd name="connsiteY5" fmla="*/ 477186 h 477185"/>
              <a:gd name="connsiteX6" fmla="*/ 47719 w 736665"/>
              <a:gd name="connsiteY6" fmla="*/ 477185 h 477185"/>
              <a:gd name="connsiteX7" fmla="*/ 0 w 736665"/>
              <a:gd name="connsiteY7" fmla="*/ 429466 h 477185"/>
              <a:gd name="connsiteX8" fmla="*/ 0 w 736665"/>
              <a:gd name="connsiteY8" fmla="*/ 47719 h 47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6665" h="477185">
                <a:moveTo>
                  <a:pt x="0" y="47719"/>
                </a:moveTo>
                <a:cubicBezTo>
                  <a:pt x="0" y="21365"/>
                  <a:pt x="21365" y="0"/>
                  <a:pt x="47719" y="0"/>
                </a:cubicBezTo>
                <a:lnTo>
                  <a:pt x="688947" y="0"/>
                </a:lnTo>
                <a:cubicBezTo>
                  <a:pt x="715301" y="0"/>
                  <a:pt x="736666" y="21365"/>
                  <a:pt x="736666" y="47719"/>
                </a:cubicBezTo>
                <a:cubicBezTo>
                  <a:pt x="736666" y="174968"/>
                  <a:pt x="736665" y="302218"/>
                  <a:pt x="736665" y="429467"/>
                </a:cubicBezTo>
                <a:cubicBezTo>
                  <a:pt x="736665" y="455821"/>
                  <a:pt x="715300" y="477186"/>
                  <a:pt x="688946" y="477186"/>
                </a:cubicBezTo>
                <a:lnTo>
                  <a:pt x="47719" y="477185"/>
                </a:lnTo>
                <a:cubicBezTo>
                  <a:pt x="21365" y="477185"/>
                  <a:pt x="0" y="455820"/>
                  <a:pt x="0" y="429466"/>
                </a:cubicBezTo>
                <a:lnTo>
                  <a:pt x="0" y="47719"/>
                </a:lnTo>
                <a:close/>
              </a:path>
            </a:pathLst>
          </a:cu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63506" tIns="63506" rIns="63506" bIns="63506" numCol="1" spcCol="1270" anchor="ctr" anchorCtr="0">
            <a:no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13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62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/>
          <p:nvPr/>
        </p:nvSpPr>
        <p:spPr>
          <a:xfrm>
            <a:off x="5317450" y="1246395"/>
            <a:ext cx="3743281" cy="836382"/>
          </a:xfrm>
          <a:custGeom>
            <a:avLst/>
            <a:gdLst>
              <a:gd name="connsiteX0" fmla="*/ 0 w 3902419"/>
              <a:gd name="connsiteY0" fmla="*/ 91715 h 917152"/>
              <a:gd name="connsiteX1" fmla="*/ 91715 w 3902419"/>
              <a:gd name="connsiteY1" fmla="*/ 0 h 917152"/>
              <a:gd name="connsiteX2" fmla="*/ 3810704 w 3902419"/>
              <a:gd name="connsiteY2" fmla="*/ 0 h 917152"/>
              <a:gd name="connsiteX3" fmla="*/ 3902419 w 3902419"/>
              <a:gd name="connsiteY3" fmla="*/ 91715 h 917152"/>
              <a:gd name="connsiteX4" fmla="*/ 3902419 w 3902419"/>
              <a:gd name="connsiteY4" fmla="*/ 825437 h 917152"/>
              <a:gd name="connsiteX5" fmla="*/ 3810704 w 3902419"/>
              <a:gd name="connsiteY5" fmla="*/ 917152 h 917152"/>
              <a:gd name="connsiteX6" fmla="*/ 91715 w 3902419"/>
              <a:gd name="connsiteY6" fmla="*/ 917152 h 917152"/>
              <a:gd name="connsiteX7" fmla="*/ 0 w 3902419"/>
              <a:gd name="connsiteY7" fmla="*/ 825437 h 917152"/>
              <a:gd name="connsiteX8" fmla="*/ 0 w 3902419"/>
              <a:gd name="connsiteY8" fmla="*/ 91715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2419" h="917152">
                <a:moveTo>
                  <a:pt x="0" y="91715"/>
                </a:moveTo>
                <a:cubicBezTo>
                  <a:pt x="0" y="41062"/>
                  <a:pt x="41062" y="0"/>
                  <a:pt x="91715" y="0"/>
                </a:cubicBezTo>
                <a:lnTo>
                  <a:pt x="3810704" y="0"/>
                </a:lnTo>
                <a:cubicBezTo>
                  <a:pt x="3861357" y="0"/>
                  <a:pt x="3902419" y="41062"/>
                  <a:pt x="3902419" y="91715"/>
                </a:cubicBezTo>
                <a:lnTo>
                  <a:pt x="3902419" y="825437"/>
                </a:lnTo>
                <a:cubicBezTo>
                  <a:pt x="3902419" y="876090"/>
                  <a:pt x="3861357" y="917152"/>
                  <a:pt x="3810704" y="917152"/>
                </a:cubicBezTo>
                <a:lnTo>
                  <a:pt x="91715" y="917152"/>
                </a:lnTo>
                <a:cubicBezTo>
                  <a:pt x="41062" y="917152"/>
                  <a:pt x="0" y="876090"/>
                  <a:pt x="0" y="825437"/>
                </a:cubicBezTo>
                <a:lnTo>
                  <a:pt x="0" y="91715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80202" tIns="80202" rIns="80202" bIns="80202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значений показателей (индикаторов) </a:t>
            </a:r>
            <a:endParaRPr lang="ru-RU" sz="1400" b="1" kern="1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28529" y="2780928"/>
            <a:ext cx="5091544" cy="401137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индекса производства строительных материалов (к уровню прошлого года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128530" y="3258928"/>
            <a:ext cx="5091544" cy="40105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проведенных мероприятий, направленных на повышение качества архитектурной деятельности, единиц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128528" y="4439552"/>
            <a:ext cx="5091546" cy="475541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услуг по выдаче разрешения на строительство, предоставленных в электронном виде, в общем количестве предоставленных услуг,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28529" y="1914366"/>
            <a:ext cx="2139215" cy="650538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индикаторы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147248" y="6448251"/>
            <a:ext cx="1006489" cy="365125"/>
          </a:xfrm>
        </p:spPr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85</a:t>
            </a:fld>
            <a:endParaRPr lang="ru-RU" dirty="0"/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259728" y="0"/>
            <a:ext cx="7613500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программа Чувашской Республики </a:t>
            </a:r>
            <a:endParaRPr lang="ru-RU" sz="17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 fontAlgn="auto">
              <a:spcAft>
                <a:spcPts val="0"/>
              </a:spcAft>
              <a:buNone/>
            </a:pPr>
            <a:r>
              <a:rPr lang="ru-RU" sz="17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7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строительного комплекса и архитектуры»</a:t>
            </a:r>
          </a:p>
          <a:p>
            <a:pPr marL="0" indent="0" algn="l" fontAlgn="auto">
              <a:spcAft>
                <a:spcPts val="0"/>
              </a:spcAft>
              <a:buNone/>
            </a:pPr>
            <a:endParaRPr lang="ru-RU" sz="17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128528" y="5519671"/>
            <a:ext cx="5091547" cy="43204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объема выпуска продукции промышленности строительных материалов и индустриального домостроения,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28530" y="6023728"/>
            <a:ext cx="5091546" cy="43200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республиканского рынка строительными материалами собственного производства, % к показателям 2016 года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T:\Госдолг\Катя\administrativnij_kompleks_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692695"/>
            <a:ext cx="3049706" cy="2097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Скругленный прямоугольник 89"/>
          <p:cNvSpPr/>
          <p:nvPr/>
        </p:nvSpPr>
        <p:spPr>
          <a:xfrm>
            <a:off x="128529" y="4971990"/>
            <a:ext cx="5091546" cy="47823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износа основных фондов организаций отрасли, % к показателям 2016 года, процентов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128528" y="3763484"/>
            <a:ext cx="5091546" cy="576064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проведения государственной экспертизы проектной документации объектов капстроительства и результатов инженерных изысканий для жилых объектов, дней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317450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факт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5317450" y="2781939"/>
            <a:ext cx="666000" cy="422267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олилиния 41"/>
          <p:cNvSpPr/>
          <p:nvPr/>
        </p:nvSpPr>
        <p:spPr>
          <a:xfrm>
            <a:off x="5317450" y="3271701"/>
            <a:ext cx="666000" cy="401054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олилиния 42"/>
          <p:cNvSpPr/>
          <p:nvPr/>
        </p:nvSpPr>
        <p:spPr>
          <a:xfrm>
            <a:off x="5317450" y="4427274"/>
            <a:ext cx="666000" cy="4934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Полилиния 129"/>
          <p:cNvSpPr/>
          <p:nvPr/>
        </p:nvSpPr>
        <p:spPr>
          <a:xfrm>
            <a:off x="5317450" y="5526628"/>
            <a:ext cx="666000" cy="42542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119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олилиния 62"/>
          <p:cNvSpPr/>
          <p:nvPr/>
        </p:nvSpPr>
        <p:spPr>
          <a:xfrm>
            <a:off x="5317450" y="6026549"/>
            <a:ext cx="666000" cy="44992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олилиния 90"/>
          <p:cNvSpPr/>
          <p:nvPr/>
        </p:nvSpPr>
        <p:spPr>
          <a:xfrm>
            <a:off x="5317450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33,6</a:t>
            </a:r>
            <a:endParaRPr lang="ru-RU" sz="13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Полилиния 52"/>
          <p:cNvSpPr/>
          <p:nvPr/>
        </p:nvSpPr>
        <p:spPr>
          <a:xfrm>
            <a:off x="5317450" y="3756844"/>
            <a:ext cx="666000" cy="58069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EF397"/>
              </a:gs>
              <a:gs pos="50000">
                <a:srgbClr val="D5F6C0"/>
              </a:gs>
              <a:gs pos="100000">
                <a:srgbClr val="EAFAE0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31" name="Полилиния 130"/>
          <p:cNvSpPr/>
          <p:nvPr/>
        </p:nvSpPr>
        <p:spPr>
          <a:xfrm>
            <a:off x="6852936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6852936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6852936" y="2786855"/>
            <a:ext cx="666000" cy="412434"/>
          </a:xfrm>
          <a:custGeom>
            <a:avLst/>
            <a:gdLst>
              <a:gd name="connsiteX0" fmla="*/ 0 w 499638"/>
              <a:gd name="connsiteY0" fmla="*/ 42909 h 429089"/>
              <a:gd name="connsiteX1" fmla="*/ 42909 w 499638"/>
              <a:gd name="connsiteY1" fmla="*/ 0 h 429089"/>
              <a:gd name="connsiteX2" fmla="*/ 456729 w 499638"/>
              <a:gd name="connsiteY2" fmla="*/ 0 h 429089"/>
              <a:gd name="connsiteX3" fmla="*/ 499638 w 499638"/>
              <a:gd name="connsiteY3" fmla="*/ 42909 h 429089"/>
              <a:gd name="connsiteX4" fmla="*/ 499638 w 499638"/>
              <a:gd name="connsiteY4" fmla="*/ 386180 h 429089"/>
              <a:gd name="connsiteX5" fmla="*/ 456729 w 499638"/>
              <a:gd name="connsiteY5" fmla="*/ 429089 h 429089"/>
              <a:gd name="connsiteX6" fmla="*/ 42909 w 499638"/>
              <a:gd name="connsiteY6" fmla="*/ 429089 h 429089"/>
              <a:gd name="connsiteX7" fmla="*/ 0 w 499638"/>
              <a:gd name="connsiteY7" fmla="*/ 386180 h 429089"/>
              <a:gd name="connsiteX8" fmla="*/ 0 w 499638"/>
              <a:gd name="connsiteY8" fmla="*/ 42909 h 429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9">
                <a:moveTo>
                  <a:pt x="0" y="42909"/>
                </a:moveTo>
                <a:cubicBezTo>
                  <a:pt x="0" y="19211"/>
                  <a:pt x="19211" y="0"/>
                  <a:pt x="42909" y="0"/>
                </a:cubicBezTo>
                <a:lnTo>
                  <a:pt x="456729" y="0"/>
                </a:lnTo>
                <a:cubicBezTo>
                  <a:pt x="480427" y="0"/>
                  <a:pt x="499638" y="19211"/>
                  <a:pt x="499638" y="42909"/>
                </a:cubicBezTo>
                <a:lnTo>
                  <a:pt x="499638" y="386180"/>
                </a:lnTo>
                <a:cubicBezTo>
                  <a:pt x="499638" y="409878"/>
                  <a:pt x="480427" y="429089"/>
                  <a:pt x="456729" y="429089"/>
                </a:cubicBezTo>
                <a:lnTo>
                  <a:pt x="42909" y="429089"/>
                </a:lnTo>
                <a:cubicBezTo>
                  <a:pt x="19211" y="429089"/>
                  <a:pt x="0" y="409878"/>
                  <a:pt x="0" y="386180"/>
                </a:cubicBezTo>
                <a:lnTo>
                  <a:pt x="0" y="4290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8" tIns="54478" rIns="54478" bIns="54478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олилиния 47"/>
          <p:cNvSpPr/>
          <p:nvPr/>
        </p:nvSpPr>
        <p:spPr>
          <a:xfrm>
            <a:off x="6852936" y="3271534"/>
            <a:ext cx="666000" cy="401388"/>
          </a:xfrm>
          <a:custGeom>
            <a:avLst/>
            <a:gdLst>
              <a:gd name="connsiteX0" fmla="*/ 0 w 488058"/>
              <a:gd name="connsiteY0" fmla="*/ 48806 h 547530"/>
              <a:gd name="connsiteX1" fmla="*/ 48806 w 488058"/>
              <a:gd name="connsiteY1" fmla="*/ 0 h 547530"/>
              <a:gd name="connsiteX2" fmla="*/ 439252 w 488058"/>
              <a:gd name="connsiteY2" fmla="*/ 0 h 547530"/>
              <a:gd name="connsiteX3" fmla="*/ 488058 w 488058"/>
              <a:gd name="connsiteY3" fmla="*/ 48806 h 547530"/>
              <a:gd name="connsiteX4" fmla="*/ 488058 w 488058"/>
              <a:gd name="connsiteY4" fmla="*/ 498724 h 547530"/>
              <a:gd name="connsiteX5" fmla="*/ 439252 w 488058"/>
              <a:gd name="connsiteY5" fmla="*/ 547530 h 547530"/>
              <a:gd name="connsiteX6" fmla="*/ 48806 w 488058"/>
              <a:gd name="connsiteY6" fmla="*/ 547530 h 547530"/>
              <a:gd name="connsiteX7" fmla="*/ 0 w 488058"/>
              <a:gd name="connsiteY7" fmla="*/ 498724 h 547530"/>
              <a:gd name="connsiteX8" fmla="*/ 0 w 488058"/>
              <a:gd name="connsiteY8" fmla="*/ 48806 h 547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8058" h="547530">
                <a:moveTo>
                  <a:pt x="0" y="48806"/>
                </a:moveTo>
                <a:cubicBezTo>
                  <a:pt x="0" y="21851"/>
                  <a:pt x="21851" y="0"/>
                  <a:pt x="48806" y="0"/>
                </a:cubicBezTo>
                <a:lnTo>
                  <a:pt x="439252" y="0"/>
                </a:lnTo>
                <a:cubicBezTo>
                  <a:pt x="466207" y="0"/>
                  <a:pt x="488058" y="21851"/>
                  <a:pt x="488058" y="48806"/>
                </a:cubicBezTo>
                <a:lnTo>
                  <a:pt x="488058" y="498724"/>
                </a:lnTo>
                <a:cubicBezTo>
                  <a:pt x="488058" y="525679"/>
                  <a:pt x="466207" y="547530"/>
                  <a:pt x="439252" y="547530"/>
                </a:cubicBezTo>
                <a:lnTo>
                  <a:pt x="48806" y="547530"/>
                </a:lnTo>
                <a:cubicBezTo>
                  <a:pt x="21851" y="547530"/>
                  <a:pt x="0" y="525679"/>
                  <a:pt x="0" y="498724"/>
                </a:cubicBezTo>
                <a:lnTo>
                  <a:pt x="0" y="48806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6205" tIns="56205" rIns="56205" bIns="562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Полилиния 49"/>
          <p:cNvSpPr/>
          <p:nvPr/>
        </p:nvSpPr>
        <p:spPr>
          <a:xfrm>
            <a:off x="6852936" y="4436237"/>
            <a:ext cx="666000" cy="475540"/>
          </a:xfrm>
          <a:custGeom>
            <a:avLst/>
            <a:gdLst>
              <a:gd name="connsiteX0" fmla="*/ 0 w 473035"/>
              <a:gd name="connsiteY0" fmla="*/ 37807 h 378068"/>
              <a:gd name="connsiteX1" fmla="*/ 37807 w 473035"/>
              <a:gd name="connsiteY1" fmla="*/ 0 h 378068"/>
              <a:gd name="connsiteX2" fmla="*/ 435228 w 473035"/>
              <a:gd name="connsiteY2" fmla="*/ 0 h 378068"/>
              <a:gd name="connsiteX3" fmla="*/ 473035 w 473035"/>
              <a:gd name="connsiteY3" fmla="*/ 37807 h 378068"/>
              <a:gd name="connsiteX4" fmla="*/ 473035 w 473035"/>
              <a:gd name="connsiteY4" fmla="*/ 340261 h 378068"/>
              <a:gd name="connsiteX5" fmla="*/ 435228 w 473035"/>
              <a:gd name="connsiteY5" fmla="*/ 378068 h 378068"/>
              <a:gd name="connsiteX6" fmla="*/ 37807 w 473035"/>
              <a:gd name="connsiteY6" fmla="*/ 378068 h 378068"/>
              <a:gd name="connsiteX7" fmla="*/ 0 w 473035"/>
              <a:gd name="connsiteY7" fmla="*/ 340261 h 378068"/>
              <a:gd name="connsiteX8" fmla="*/ 0 w 473035"/>
              <a:gd name="connsiteY8" fmla="*/ 37807 h 37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378068">
                <a:moveTo>
                  <a:pt x="0" y="37807"/>
                </a:moveTo>
                <a:cubicBezTo>
                  <a:pt x="0" y="16927"/>
                  <a:pt x="16927" y="0"/>
                  <a:pt x="37807" y="0"/>
                </a:cubicBezTo>
                <a:lnTo>
                  <a:pt x="435228" y="0"/>
                </a:lnTo>
                <a:cubicBezTo>
                  <a:pt x="456108" y="0"/>
                  <a:pt x="473035" y="16927"/>
                  <a:pt x="473035" y="37807"/>
                </a:cubicBezTo>
                <a:lnTo>
                  <a:pt x="473035" y="340261"/>
                </a:lnTo>
                <a:cubicBezTo>
                  <a:pt x="473035" y="361141"/>
                  <a:pt x="456108" y="378068"/>
                  <a:pt x="435228" y="378068"/>
                </a:cubicBezTo>
                <a:lnTo>
                  <a:pt x="37807" y="378068"/>
                </a:lnTo>
                <a:cubicBezTo>
                  <a:pt x="16927" y="378068"/>
                  <a:pt x="0" y="361141"/>
                  <a:pt x="0" y="340261"/>
                </a:cubicBezTo>
                <a:lnTo>
                  <a:pt x="0" y="37807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2983" tIns="52983" rIns="52983" bIns="52983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Полилиния 63"/>
          <p:cNvSpPr/>
          <p:nvPr/>
        </p:nvSpPr>
        <p:spPr>
          <a:xfrm>
            <a:off x="6852936" y="6023729"/>
            <a:ext cx="666000" cy="4527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Полилиния 92"/>
          <p:cNvSpPr/>
          <p:nvPr/>
        </p:nvSpPr>
        <p:spPr>
          <a:xfrm>
            <a:off x="6852936" y="4987910"/>
            <a:ext cx="666000" cy="47740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олилиния 53"/>
          <p:cNvSpPr/>
          <p:nvPr/>
        </p:nvSpPr>
        <p:spPr>
          <a:xfrm>
            <a:off x="6852937" y="3759161"/>
            <a:ext cx="666000" cy="576064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Полилиния 66"/>
          <p:cNvSpPr/>
          <p:nvPr/>
        </p:nvSpPr>
        <p:spPr>
          <a:xfrm>
            <a:off x="7620679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олилиния 46"/>
          <p:cNvSpPr/>
          <p:nvPr/>
        </p:nvSpPr>
        <p:spPr>
          <a:xfrm>
            <a:off x="7620679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олилиния 50"/>
          <p:cNvSpPr/>
          <p:nvPr/>
        </p:nvSpPr>
        <p:spPr>
          <a:xfrm>
            <a:off x="7620679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олилиния 51"/>
          <p:cNvSpPr/>
          <p:nvPr/>
        </p:nvSpPr>
        <p:spPr>
          <a:xfrm>
            <a:off x="7620679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Полилиния 54"/>
          <p:cNvSpPr/>
          <p:nvPr/>
        </p:nvSpPr>
        <p:spPr>
          <a:xfrm>
            <a:off x="7620679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Полилиния 55"/>
          <p:cNvSpPr/>
          <p:nvPr/>
        </p:nvSpPr>
        <p:spPr>
          <a:xfrm>
            <a:off x="7620679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Полилиния 93"/>
          <p:cNvSpPr/>
          <p:nvPr/>
        </p:nvSpPr>
        <p:spPr>
          <a:xfrm>
            <a:off x="7620679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32,9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олилиния 56"/>
          <p:cNvSpPr/>
          <p:nvPr/>
        </p:nvSpPr>
        <p:spPr>
          <a:xfrm>
            <a:off x="7620680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Полилиния 71"/>
          <p:cNvSpPr/>
          <p:nvPr/>
        </p:nvSpPr>
        <p:spPr>
          <a:xfrm>
            <a:off x="6085193" y="2204864"/>
            <a:ext cx="666000" cy="51134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олилиния 72"/>
          <p:cNvSpPr/>
          <p:nvPr/>
        </p:nvSpPr>
        <p:spPr>
          <a:xfrm>
            <a:off x="6085193" y="2786855"/>
            <a:ext cx="666000" cy="412435"/>
          </a:xfrm>
          <a:custGeom>
            <a:avLst/>
            <a:gdLst>
              <a:gd name="connsiteX0" fmla="*/ 0 w 499638"/>
              <a:gd name="connsiteY0" fmla="*/ 42908 h 429080"/>
              <a:gd name="connsiteX1" fmla="*/ 42908 w 499638"/>
              <a:gd name="connsiteY1" fmla="*/ 0 h 429080"/>
              <a:gd name="connsiteX2" fmla="*/ 456730 w 499638"/>
              <a:gd name="connsiteY2" fmla="*/ 0 h 429080"/>
              <a:gd name="connsiteX3" fmla="*/ 499638 w 499638"/>
              <a:gd name="connsiteY3" fmla="*/ 42908 h 429080"/>
              <a:gd name="connsiteX4" fmla="*/ 499638 w 499638"/>
              <a:gd name="connsiteY4" fmla="*/ 386172 h 429080"/>
              <a:gd name="connsiteX5" fmla="*/ 456730 w 499638"/>
              <a:gd name="connsiteY5" fmla="*/ 429080 h 429080"/>
              <a:gd name="connsiteX6" fmla="*/ 42908 w 499638"/>
              <a:gd name="connsiteY6" fmla="*/ 429080 h 429080"/>
              <a:gd name="connsiteX7" fmla="*/ 0 w 499638"/>
              <a:gd name="connsiteY7" fmla="*/ 386172 h 429080"/>
              <a:gd name="connsiteX8" fmla="*/ 0 w 499638"/>
              <a:gd name="connsiteY8" fmla="*/ 42908 h 429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9638" h="429080">
                <a:moveTo>
                  <a:pt x="0" y="42908"/>
                </a:moveTo>
                <a:cubicBezTo>
                  <a:pt x="0" y="19211"/>
                  <a:pt x="19211" y="0"/>
                  <a:pt x="42908" y="0"/>
                </a:cubicBezTo>
                <a:lnTo>
                  <a:pt x="456730" y="0"/>
                </a:lnTo>
                <a:cubicBezTo>
                  <a:pt x="480427" y="0"/>
                  <a:pt x="499638" y="19211"/>
                  <a:pt x="499638" y="42908"/>
                </a:cubicBezTo>
                <a:lnTo>
                  <a:pt x="499638" y="386172"/>
                </a:lnTo>
                <a:cubicBezTo>
                  <a:pt x="499638" y="409869"/>
                  <a:pt x="480427" y="429080"/>
                  <a:pt x="456730" y="429080"/>
                </a:cubicBezTo>
                <a:lnTo>
                  <a:pt x="42908" y="429080"/>
                </a:lnTo>
                <a:cubicBezTo>
                  <a:pt x="19211" y="429080"/>
                  <a:pt x="0" y="409869"/>
                  <a:pt x="0" y="386172"/>
                </a:cubicBezTo>
                <a:lnTo>
                  <a:pt x="0" y="42908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4477" tIns="54477" rIns="54477" bIns="54477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олилиния 73"/>
          <p:cNvSpPr/>
          <p:nvPr/>
        </p:nvSpPr>
        <p:spPr>
          <a:xfrm>
            <a:off x="6085193" y="3268221"/>
            <a:ext cx="666000" cy="408015"/>
          </a:xfrm>
          <a:custGeom>
            <a:avLst/>
            <a:gdLst>
              <a:gd name="connsiteX0" fmla="*/ 0 w 473035"/>
              <a:gd name="connsiteY0" fmla="*/ 47304 h 500150"/>
              <a:gd name="connsiteX1" fmla="*/ 47304 w 473035"/>
              <a:gd name="connsiteY1" fmla="*/ 0 h 500150"/>
              <a:gd name="connsiteX2" fmla="*/ 425732 w 473035"/>
              <a:gd name="connsiteY2" fmla="*/ 0 h 500150"/>
              <a:gd name="connsiteX3" fmla="*/ 473036 w 473035"/>
              <a:gd name="connsiteY3" fmla="*/ 47304 h 500150"/>
              <a:gd name="connsiteX4" fmla="*/ 473035 w 473035"/>
              <a:gd name="connsiteY4" fmla="*/ 452847 h 500150"/>
              <a:gd name="connsiteX5" fmla="*/ 425731 w 473035"/>
              <a:gd name="connsiteY5" fmla="*/ 500151 h 500150"/>
              <a:gd name="connsiteX6" fmla="*/ 47304 w 473035"/>
              <a:gd name="connsiteY6" fmla="*/ 500150 h 500150"/>
              <a:gd name="connsiteX7" fmla="*/ 0 w 473035"/>
              <a:gd name="connsiteY7" fmla="*/ 452846 h 500150"/>
              <a:gd name="connsiteX8" fmla="*/ 0 w 473035"/>
              <a:gd name="connsiteY8" fmla="*/ 47304 h 500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3035" h="500150">
                <a:moveTo>
                  <a:pt x="0" y="47304"/>
                </a:moveTo>
                <a:cubicBezTo>
                  <a:pt x="0" y="21179"/>
                  <a:pt x="21179" y="0"/>
                  <a:pt x="47304" y="0"/>
                </a:cubicBezTo>
                <a:lnTo>
                  <a:pt x="425732" y="0"/>
                </a:lnTo>
                <a:cubicBezTo>
                  <a:pt x="451857" y="0"/>
                  <a:pt x="473036" y="21179"/>
                  <a:pt x="473036" y="47304"/>
                </a:cubicBezTo>
                <a:cubicBezTo>
                  <a:pt x="473036" y="182485"/>
                  <a:pt x="473035" y="317666"/>
                  <a:pt x="473035" y="452847"/>
                </a:cubicBezTo>
                <a:cubicBezTo>
                  <a:pt x="473035" y="478972"/>
                  <a:pt x="451856" y="500151"/>
                  <a:pt x="425731" y="500151"/>
                </a:cubicBezTo>
                <a:lnTo>
                  <a:pt x="47304" y="500150"/>
                </a:lnTo>
                <a:cubicBezTo>
                  <a:pt x="21179" y="500150"/>
                  <a:pt x="0" y="478971"/>
                  <a:pt x="0" y="452846"/>
                </a:cubicBezTo>
                <a:lnTo>
                  <a:pt x="0" y="47304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765" tIns="55765" rIns="55765" bIns="5576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олилиния 74"/>
          <p:cNvSpPr/>
          <p:nvPr/>
        </p:nvSpPr>
        <p:spPr>
          <a:xfrm>
            <a:off x="6085193" y="4430588"/>
            <a:ext cx="666000" cy="48683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олилиния 75"/>
          <p:cNvSpPr/>
          <p:nvPr/>
        </p:nvSpPr>
        <p:spPr>
          <a:xfrm>
            <a:off x="6085193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олилиния 76"/>
          <p:cNvSpPr/>
          <p:nvPr/>
        </p:nvSpPr>
        <p:spPr>
          <a:xfrm>
            <a:off x="6085193" y="6033177"/>
            <a:ext cx="666000" cy="4433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Полилиния 77"/>
          <p:cNvSpPr/>
          <p:nvPr/>
        </p:nvSpPr>
        <p:spPr>
          <a:xfrm>
            <a:off x="6085193" y="4990808"/>
            <a:ext cx="666000" cy="47161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33,2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олилиния 78"/>
          <p:cNvSpPr/>
          <p:nvPr/>
        </p:nvSpPr>
        <p:spPr>
          <a:xfrm>
            <a:off x="608519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BBF8E6"/>
              </a:gs>
              <a:gs pos="50000">
                <a:srgbClr val="D4FAEE"/>
              </a:gs>
              <a:gs pos="100000">
                <a:srgbClr val="E9FCF6"/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Полилиния 58"/>
          <p:cNvSpPr/>
          <p:nvPr/>
        </p:nvSpPr>
        <p:spPr>
          <a:xfrm>
            <a:off x="8388424" y="2204864"/>
            <a:ext cx="666000" cy="514473"/>
          </a:xfrm>
          <a:custGeom>
            <a:avLst/>
            <a:gdLst>
              <a:gd name="connsiteX0" fmla="*/ 0 w 501594"/>
              <a:gd name="connsiteY0" fmla="*/ 50159 h 917152"/>
              <a:gd name="connsiteX1" fmla="*/ 50159 w 501594"/>
              <a:gd name="connsiteY1" fmla="*/ 0 h 917152"/>
              <a:gd name="connsiteX2" fmla="*/ 451435 w 501594"/>
              <a:gd name="connsiteY2" fmla="*/ 0 h 917152"/>
              <a:gd name="connsiteX3" fmla="*/ 501594 w 501594"/>
              <a:gd name="connsiteY3" fmla="*/ 50159 h 917152"/>
              <a:gd name="connsiteX4" fmla="*/ 501594 w 501594"/>
              <a:gd name="connsiteY4" fmla="*/ 866993 h 917152"/>
              <a:gd name="connsiteX5" fmla="*/ 451435 w 501594"/>
              <a:gd name="connsiteY5" fmla="*/ 917152 h 917152"/>
              <a:gd name="connsiteX6" fmla="*/ 50159 w 501594"/>
              <a:gd name="connsiteY6" fmla="*/ 917152 h 917152"/>
              <a:gd name="connsiteX7" fmla="*/ 0 w 501594"/>
              <a:gd name="connsiteY7" fmla="*/ 866993 h 917152"/>
              <a:gd name="connsiteX8" fmla="*/ 0 w 501594"/>
              <a:gd name="connsiteY8" fmla="*/ 50159 h 9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1594" h="917152">
                <a:moveTo>
                  <a:pt x="0" y="50159"/>
                </a:moveTo>
                <a:cubicBezTo>
                  <a:pt x="0" y="22457"/>
                  <a:pt x="22457" y="0"/>
                  <a:pt x="50159" y="0"/>
                </a:cubicBezTo>
                <a:lnTo>
                  <a:pt x="451435" y="0"/>
                </a:lnTo>
                <a:cubicBezTo>
                  <a:pt x="479137" y="0"/>
                  <a:pt x="501594" y="22457"/>
                  <a:pt x="501594" y="50159"/>
                </a:cubicBezTo>
                <a:lnTo>
                  <a:pt x="501594" y="866993"/>
                </a:lnTo>
                <a:cubicBezTo>
                  <a:pt x="501594" y="894695"/>
                  <a:pt x="479137" y="917152"/>
                  <a:pt x="451435" y="917152"/>
                </a:cubicBezTo>
                <a:lnTo>
                  <a:pt x="50159" y="917152"/>
                </a:lnTo>
                <a:cubicBezTo>
                  <a:pt x="22457" y="917152"/>
                  <a:pt x="0" y="894695"/>
                  <a:pt x="0" y="866993"/>
                </a:cubicBezTo>
                <a:lnTo>
                  <a:pt x="0" y="50159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031" tIns="68031" rIns="68031" bIns="68031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олилиния 59"/>
          <p:cNvSpPr/>
          <p:nvPr/>
        </p:nvSpPr>
        <p:spPr>
          <a:xfrm>
            <a:off x="8388424" y="3268220"/>
            <a:ext cx="666000" cy="408016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Полилиния 61"/>
          <p:cNvSpPr/>
          <p:nvPr/>
        </p:nvSpPr>
        <p:spPr>
          <a:xfrm>
            <a:off x="8388424" y="2781939"/>
            <a:ext cx="666000" cy="422267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Полилиния 64"/>
          <p:cNvSpPr/>
          <p:nvPr/>
        </p:nvSpPr>
        <p:spPr>
          <a:xfrm>
            <a:off x="8388424" y="5523314"/>
            <a:ext cx="666000" cy="432048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олилиния 65"/>
          <p:cNvSpPr/>
          <p:nvPr/>
        </p:nvSpPr>
        <p:spPr>
          <a:xfrm>
            <a:off x="8388424" y="4437055"/>
            <a:ext cx="666000" cy="473905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олилиния 67"/>
          <p:cNvSpPr/>
          <p:nvPr/>
        </p:nvSpPr>
        <p:spPr>
          <a:xfrm>
            <a:off x="8388424" y="4990808"/>
            <a:ext cx="666000" cy="471611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32,5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Полилиния 68"/>
          <p:cNvSpPr/>
          <p:nvPr/>
        </p:nvSpPr>
        <p:spPr>
          <a:xfrm>
            <a:off x="8388424" y="3756843"/>
            <a:ext cx="666000" cy="580700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kern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олилиния 84"/>
          <p:cNvSpPr/>
          <p:nvPr/>
        </p:nvSpPr>
        <p:spPr>
          <a:xfrm>
            <a:off x="8388424" y="6023728"/>
            <a:ext cx="666000" cy="452749"/>
          </a:xfrm>
          <a:custGeom>
            <a:avLst/>
            <a:gdLst>
              <a:gd name="connsiteX0" fmla="*/ 0 w 444361"/>
              <a:gd name="connsiteY0" fmla="*/ 30190 h 301899"/>
              <a:gd name="connsiteX1" fmla="*/ 30190 w 444361"/>
              <a:gd name="connsiteY1" fmla="*/ 0 h 301899"/>
              <a:gd name="connsiteX2" fmla="*/ 414171 w 444361"/>
              <a:gd name="connsiteY2" fmla="*/ 0 h 301899"/>
              <a:gd name="connsiteX3" fmla="*/ 444361 w 444361"/>
              <a:gd name="connsiteY3" fmla="*/ 30190 h 301899"/>
              <a:gd name="connsiteX4" fmla="*/ 444361 w 444361"/>
              <a:gd name="connsiteY4" fmla="*/ 271709 h 301899"/>
              <a:gd name="connsiteX5" fmla="*/ 414171 w 444361"/>
              <a:gd name="connsiteY5" fmla="*/ 301899 h 301899"/>
              <a:gd name="connsiteX6" fmla="*/ 30190 w 444361"/>
              <a:gd name="connsiteY6" fmla="*/ 301899 h 301899"/>
              <a:gd name="connsiteX7" fmla="*/ 0 w 444361"/>
              <a:gd name="connsiteY7" fmla="*/ 271709 h 301899"/>
              <a:gd name="connsiteX8" fmla="*/ 0 w 444361"/>
              <a:gd name="connsiteY8" fmla="*/ 30190 h 30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4361" h="301899">
                <a:moveTo>
                  <a:pt x="0" y="30190"/>
                </a:moveTo>
                <a:cubicBezTo>
                  <a:pt x="0" y="13517"/>
                  <a:pt x="13517" y="0"/>
                  <a:pt x="30190" y="0"/>
                </a:cubicBezTo>
                <a:lnTo>
                  <a:pt x="414171" y="0"/>
                </a:lnTo>
                <a:cubicBezTo>
                  <a:pt x="430844" y="0"/>
                  <a:pt x="444361" y="13517"/>
                  <a:pt x="444361" y="30190"/>
                </a:cubicBezTo>
                <a:lnTo>
                  <a:pt x="444361" y="271709"/>
                </a:lnTo>
                <a:cubicBezTo>
                  <a:pt x="444361" y="288382"/>
                  <a:pt x="430844" y="301899"/>
                  <a:pt x="414171" y="301899"/>
                </a:cubicBezTo>
                <a:lnTo>
                  <a:pt x="30190" y="301899"/>
                </a:lnTo>
                <a:cubicBezTo>
                  <a:pt x="13517" y="301899"/>
                  <a:pt x="0" y="288382"/>
                  <a:pt x="0" y="271709"/>
                </a:cubicBezTo>
                <a:lnTo>
                  <a:pt x="0" y="30190"/>
                </a:lnTo>
                <a:close/>
              </a:path>
            </a:pathLst>
          </a:custGeom>
          <a:gradFill flip="none" rotWithShape="1">
            <a:gsLst>
              <a:gs pos="0">
                <a:srgbClr val="81DEFF">
                  <a:tint val="66000"/>
                  <a:satMod val="160000"/>
                </a:srgbClr>
              </a:gs>
              <a:gs pos="50000">
                <a:srgbClr val="81DEFF">
                  <a:tint val="44500"/>
                  <a:satMod val="160000"/>
                </a:srgbClr>
              </a:gs>
              <a:gs pos="100000">
                <a:srgbClr val="81DEFF">
                  <a:tint val="23500"/>
                  <a:satMod val="160000"/>
                </a:srgbClr>
              </a:gs>
            </a:gsLst>
            <a:lin ang="0" scaled="1"/>
            <a:tileRect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0752" tIns="50752" rIns="50752" bIns="50752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ru-RU" sz="13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9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86</a:t>
            </a:fld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91845" y="764704"/>
            <a:ext cx="5904656" cy="588824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уровню </a:t>
            </a:r>
            <a:r>
              <a:rPr lang="ru-RU" sz="1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открытости бюджетных </a:t>
            </a:r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1448" y="4941168"/>
            <a:ext cx="2226754" cy="1328023"/>
          </a:xfrm>
          <a:prstGeom prst="wedgeRoundRectCallout">
            <a:avLst>
              <a:gd name="adj1" fmla="val -88151"/>
              <a:gd name="adj2" fmla="val -2625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оценке Минфина России качество управления региональными финансами в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Республике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надлежащем уровне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07504" y="3494025"/>
            <a:ext cx="4739825" cy="511039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t"/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 субъектов </a:t>
            </a:r>
            <a:r>
              <a:rPr lang="ru-RU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</a:t>
            </a:r>
            <a:r>
              <a:rPr lang="ru-RU" sz="1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</a:p>
          <a:p>
            <a:pPr algn="ctr" fontAlgn="t"/>
            <a:r>
              <a:rPr lang="ru-RU" sz="14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качеству управления региональными финансами</a:t>
            </a:r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2455905"/>
              </p:ext>
            </p:extLst>
          </p:nvPr>
        </p:nvGraphicFramePr>
        <p:xfrm>
          <a:off x="107505" y="4131280"/>
          <a:ext cx="5616623" cy="24730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8217"/>
                <a:gridCol w="928401"/>
                <a:gridCol w="928401"/>
                <a:gridCol w="915802"/>
                <a:gridCol w="915802"/>
              </a:tblGrid>
              <a:tr h="321390">
                <a:tc>
                  <a:txBody>
                    <a:bodyPr/>
                    <a:lstStyle/>
                    <a:p>
                      <a:endParaRPr lang="ru-RU" sz="16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2017г.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3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40000"/>
                            <a:lumOff val="6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40000"/>
                            <a:lumOff val="6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40000"/>
                            <a:lumOff val="60000"/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высоким качеством управления региональными финансами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</a:t>
                      </a:r>
                      <a:r>
                        <a:rPr lang="ru-RU" sz="1100" b="0" baseline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Республика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1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1DD526">
                            <a:tint val="66000"/>
                            <a:satMod val="160000"/>
                          </a:srgbClr>
                        </a:gs>
                        <a:gs pos="50000">
                          <a:srgbClr val="1DD526">
                            <a:tint val="44500"/>
                            <a:satMod val="160000"/>
                          </a:srgbClr>
                        </a:gs>
                        <a:gs pos="100000">
                          <a:srgbClr val="1DD52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1998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надлежащим качеством управления региональными финансами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</a:p>
                    <a:p>
                      <a:pPr algn="ctr"/>
                      <a:endPara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7389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Регионы с низким качеством управления региональными финансами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gradFill flip="none" rotWithShape="1">
                      <a:gsLst>
                        <a:gs pos="0">
                          <a:srgbClr val="FF0066">
                            <a:tint val="66000"/>
                            <a:satMod val="160000"/>
                          </a:srgbClr>
                        </a:gs>
                        <a:gs pos="50000">
                          <a:srgbClr val="FF0066">
                            <a:tint val="44500"/>
                            <a:satMod val="160000"/>
                          </a:srgbClr>
                        </a:gs>
                        <a:gs pos="100000">
                          <a:srgbClr val="FF0066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234646" y="3284984"/>
            <a:ext cx="2693556" cy="1328023"/>
          </a:xfrm>
          <a:prstGeom prst="wedgeRoundRectCallout">
            <a:avLst>
              <a:gd name="adj1" fmla="val -58699"/>
              <a:gd name="adj2" fmla="val -129089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2020 года Чувашская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заняла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место среди субъектов Российской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и находится </a:t>
            </a:r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регионов с очень высоким уровнем открытости бюджетных </a:t>
            </a:r>
            <a:r>
              <a:rPr 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данных </a:t>
            </a:r>
            <a:endParaRPr lang="ru-RU" sz="1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1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открытости бюджетных данных и качества управления региональными финансами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631863"/>
              </p:ext>
            </p:extLst>
          </p:nvPr>
        </p:nvGraphicFramePr>
        <p:xfrm>
          <a:off x="107504" y="1470407"/>
          <a:ext cx="5832650" cy="18865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2250"/>
                <a:gridCol w="657200"/>
                <a:gridCol w="1396550"/>
                <a:gridCol w="657200"/>
                <a:gridCol w="1150100"/>
                <a:gridCol w="739350"/>
              </a:tblGrid>
              <a:tr h="202565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2018г.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2019г.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2020г.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 РФ</a:t>
                      </a: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</a:t>
                      </a:r>
                      <a:r>
                        <a:rPr lang="ru-RU" sz="110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РФ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Субъекты</a:t>
                      </a:r>
                      <a:r>
                        <a:rPr lang="ru-RU" sz="1100" i="1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РФ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i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100" i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Краснодарский край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00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Чувашская Республика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00BD4F">
                            <a:tint val="66000"/>
                            <a:satMod val="160000"/>
                          </a:srgbClr>
                        </a:gs>
                        <a:gs pos="50000">
                          <a:srgbClr val="00BD4F">
                            <a:tint val="44500"/>
                            <a:satMod val="160000"/>
                          </a:srgbClr>
                        </a:gs>
                        <a:gs pos="100000">
                          <a:srgbClr val="00BD4F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…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256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Чукотский</a:t>
                      </a:r>
                      <a:r>
                        <a:rPr lang="ru-RU" sz="1000" b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 автономный округ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 Дагестан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Республика Дагестан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85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 flip="none" rotWithShape="1">
                      <a:gsLst>
                        <a:gs pos="0">
                          <a:srgbClr val="FF0000">
                            <a:tint val="66000"/>
                            <a:satMod val="160000"/>
                          </a:srgbClr>
                        </a:gs>
                        <a:gs pos="50000">
                          <a:srgbClr val="FF0000">
                            <a:tint val="44500"/>
                            <a:satMod val="160000"/>
                          </a:srgbClr>
                        </a:gs>
                        <a:gs pos="100000">
                          <a:srgbClr val="FF0000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 descr="C:\Users\i.smirnov\Documents\Бюджет для граждан\Фото\ra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900" y="764704"/>
            <a:ext cx="2759102" cy="1656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0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4283968" y="2574920"/>
            <a:ext cx="4704660" cy="8540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образовательных программ по повышению финансовой 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грамотности в образовательный процесс,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просветительских мероприятий (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семинаров, лекций, мастер-классов,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деловых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игр, круглых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столов) в образовательных организациях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приглашением экспертов из кредитных и прочих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97705" y="5373216"/>
            <a:ext cx="4645024" cy="812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19464" y="1176039"/>
            <a:ext cx="4645024" cy="812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103948" y="3942290"/>
            <a:ext cx="4932548" cy="81280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200" dirty="0" smtClean="0">
                <a:solidFill>
                  <a:prstClr val="black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финансовой грамотности населения</a:t>
            </a:r>
            <a:endParaRPr lang="ru-RU" sz="2200" dirty="0">
              <a:solidFill>
                <a:prstClr val="black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rgbClr val="4E67C8"/>
                </a:solidFill>
                <a:latin typeface="Trebuchet MS"/>
              </a:rPr>
              <a:t>для граждан</a:t>
            </a:r>
            <a:endParaRPr lang="ru-RU" sz="1300" b="1" i="1" dirty="0">
              <a:solidFill>
                <a:srgbClr val="4E67C8"/>
              </a:solidFill>
              <a:latin typeface="Trebuchet M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147248" y="6453336"/>
            <a:ext cx="1006489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/>
                </a:solidFill>
              </a:rPr>
              <a:t>8</a:t>
            </a:r>
            <a:r>
              <a:rPr lang="en-US" dirty="0" smtClean="0">
                <a:solidFill>
                  <a:prstClr val="black"/>
                </a:solidFill>
              </a:rPr>
              <a:t>7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Picture 2" descr="http://fs01.cap.ru/www20/minfin/photo/2020/09/03/16a6c4a8-070e-488d-87bc-b3ec14b623b4/hd_hd_img_63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62" y="764704"/>
            <a:ext cx="2257585" cy="1505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0" name="Скругленный прямоугольник 29"/>
          <p:cNvSpPr/>
          <p:nvPr/>
        </p:nvSpPr>
        <p:spPr>
          <a:xfrm>
            <a:off x="259729" y="2126497"/>
            <a:ext cx="2440064" cy="151216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сентября 2020 г.</a:t>
            </a:r>
          </a:p>
          <a:p>
            <a:pPr algn="ctr">
              <a:lnSpc>
                <a:spcPct val="90000"/>
              </a:lnSpc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Подписано Соглашение </a:t>
            </a:r>
            <a:b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сотрудничестве по повышению финансовой грамотности населения Чувашской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между Минфином России, Банком России, Ассоциацией банков России и Правительством Чувашии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://fs01.cap.ru/www20/gov/photo/2020/09/21/f0e9dee7-abee-4f17-bcf7-d0a831627c67/hd_dsc_05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r="15598"/>
          <a:stretch/>
        </p:blipFill>
        <p:spPr bwMode="auto">
          <a:xfrm>
            <a:off x="361521" y="3717033"/>
            <a:ext cx="2262021" cy="1509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31" name="Скругленный прямоугольник 30"/>
          <p:cNvSpPr/>
          <p:nvPr/>
        </p:nvSpPr>
        <p:spPr>
          <a:xfrm>
            <a:off x="259729" y="5144472"/>
            <a:ext cx="2440064" cy="159689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ru-RU" sz="1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июля 2020 г.</a:t>
            </a:r>
          </a:p>
          <a:p>
            <a:pPr algn="ctr">
              <a:lnSpc>
                <a:spcPct val="90000"/>
              </a:lnSpc>
            </a:pP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Принята подпрограмма «Повышение </a:t>
            </a: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финансовой грамотности населения Чувашской </a:t>
            </a: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Республики» государственной программы «Управление общественными финансами </a:t>
            </a:r>
            <a:b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государственным долгом Чувашской Республики»</a:t>
            </a:r>
            <a:endParaRPr lang="ru-RU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762960"/>
            <a:ext cx="45719" cy="6050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123728" y="1176039"/>
            <a:ext cx="1944216" cy="5315027"/>
          </a:xfrm>
          <a:prstGeom prst="arc">
            <a:avLst>
              <a:gd name="adj1" fmla="val 16199999"/>
              <a:gd name="adj2" fmla="val 539126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30"/>
          <a:stretch/>
        </p:blipFill>
        <p:spPr>
          <a:xfrm>
            <a:off x="3039617" y="2371858"/>
            <a:ext cx="1460375" cy="118075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4" name="Рисунок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641" y="3767619"/>
            <a:ext cx="1525797" cy="124555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6" name="Прямоугольник 35"/>
          <p:cNvSpPr/>
          <p:nvPr/>
        </p:nvSpPr>
        <p:spPr>
          <a:xfrm>
            <a:off x="4608512" y="3933056"/>
            <a:ext cx="4572000" cy="8540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взрослого населения, в том числе людей пенсионного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возраста, в мероприятиях, предусматривающих углубление их знаний 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финансов, формирование принципов ответственного </a:t>
            </a:r>
            <a:b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грамотного подхода к принятию финансовых решений, а также закрепление навыков противостояния мошенническим действиям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http://chrio.cap.ru/Content2020/photo/202003/05/Albom372168/dsc088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1" t="2117" b="1"/>
          <a:stretch/>
        </p:blipFill>
        <p:spPr bwMode="auto">
          <a:xfrm>
            <a:off x="3059832" y="1041418"/>
            <a:ext cx="1435246" cy="10914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478046" y="1288269"/>
            <a:ext cx="4377922" cy="549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методистов, </a:t>
            </a:r>
            <a:r>
              <a:rPr lang="ru-RU" sz="1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волонтеров, педагогов, сотрудников центров социального обслуживания населения, центров занятости  и других организаций в области финансовой грамотности 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427984" y="5527248"/>
            <a:ext cx="4572000" cy="5493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системы эффективных и доступных информационных и образовательных ресурсов по повышению финансовой грамотности населения, поддержание их контента в актуальном состоянии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ÐÐ Ð¤ÐÐÐÐÐ¡ÐÐÐÐ ÐÐ ÐÐÐÐ¢ÐÐÐ¡Ð¢Ð - 19 Ð¤ÐµÐ²ÑÐ°Ð»Ñ 2019 - ÑÐºÐ¾Ð»ÑÐ½ÑÐ¹ ÑÐ°Ð¹Ñ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" r="6399"/>
          <a:stretch/>
        </p:blipFill>
        <p:spPr bwMode="auto">
          <a:xfrm>
            <a:off x="3019806" y="5199549"/>
            <a:ext cx="1584176" cy="116013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8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i.smirnov\Documents\Бюджет для граждан\Фото\Слушания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01" y="1113410"/>
            <a:ext cx="2988567" cy="22414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i.smirnov\Pictures\МФ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43330"/>
            <a:ext cx="8867775" cy="2371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7CCBFA-BFB9-4E9F-B6F6-694D72409F22}" type="slidenum">
              <a:rPr lang="ru-RU" smtClean="0"/>
              <a:pPr>
                <a:defRPr/>
              </a:pPr>
              <a:t>88</a:t>
            </a:fld>
            <a:endParaRPr lang="ru-RU" dirty="0"/>
          </a:p>
        </p:txBody>
      </p:sp>
      <p:sp>
        <p:nvSpPr>
          <p:cNvPr id="71" name="Прямоугольник 70"/>
          <p:cNvSpPr/>
          <p:nvPr/>
        </p:nvSpPr>
        <p:spPr>
          <a:xfrm>
            <a:off x="251520" y="4023799"/>
            <a:ext cx="5577116" cy="3463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5730" tIns="62865" rIns="125730" bIns="62865" numCol="1" spcCol="1270" anchor="ctr" anchorCtr="0">
            <a:noAutofit/>
          </a:bodyPr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</a:pPr>
            <a:endParaRPr lang="ru-RU" sz="33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800290"/>
            <a:ext cx="5760640" cy="1815882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публичных слушаний по проектам законов о республиканском бюджете и годовом отчете об исполнении республиканского бюджета Чувашской Республики, в которых может принять участие любой гражданин.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проведении публичных слушаний размещается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 Министерства финансов Чувашской Республики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minfin.cap.ru.</a:t>
            </a:r>
          </a:p>
          <a:p>
            <a:pPr algn="just"/>
            <a:r>
              <a:rPr lang="ru-RU" sz="1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(Закон Чувашской Республики № 36 от 23.07.2001 «О регулировании бюджетных правоотношений в Чувашской Республике»)</a:t>
            </a:r>
            <a:endParaRPr lang="ru-RU" sz="1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3726" y="2831615"/>
            <a:ext cx="5780522" cy="523220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«Форум», «Опрос для граждан» на сайте Министерства 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minfin.cap.ru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43608" y="3595066"/>
            <a:ext cx="5760640" cy="73866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Свои замечания и предложения можно направлять на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электронную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почту Министерства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 Чувашской Республики </a:t>
            </a:r>
            <a:r>
              <a:rPr lang="en-US" sz="1400" u="sng" dirty="0" smtClean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finance@cap.ru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обращаться по телефону 56-52-00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елка вправо с вырезом 3"/>
          <p:cNvSpPr/>
          <p:nvPr/>
        </p:nvSpPr>
        <p:spPr>
          <a:xfrm>
            <a:off x="251520" y="854303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Стрелка вправо с вырезом 10"/>
          <p:cNvSpPr/>
          <p:nvPr/>
        </p:nvSpPr>
        <p:spPr>
          <a:xfrm>
            <a:off x="251520" y="361980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Стрелка вправо с вырезом 11"/>
          <p:cNvSpPr/>
          <p:nvPr/>
        </p:nvSpPr>
        <p:spPr>
          <a:xfrm>
            <a:off x="251520" y="2831615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59729" y="82913"/>
            <a:ext cx="6904559" cy="53603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граждан в обсуждении бюджетных вопросов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608" y="4558536"/>
            <a:ext cx="5760640" cy="1785104"/>
          </a:xfrm>
          <a:prstGeom prst="round1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принципов инициативного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бюджетирования с целью вовлечения  населения муниципальных образований в бюджетный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предусматривается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на конкурсной основе субсидий из республиканского бюджета Чувашской Республики </a:t>
            </a:r>
            <a:r>
              <a:rPr lang="ru-RU" sz="13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бюджетам </a:t>
            </a:r>
            <a:r>
              <a:rPr lang="ru-RU" sz="13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районов и бюджетам городских округов на реализацию проектов развития общественной инфраструктуры, основанных на местных инициативах</a:t>
            </a:r>
            <a:endParaRPr lang="en-US" sz="13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251520" y="4583277"/>
            <a:ext cx="648072" cy="484632"/>
          </a:xfrm>
          <a:prstGeom prst="notchedRightArrow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8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.smirnov\Pictures\untitle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89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5304690"/>
            <a:ext cx="56166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Министерство финансов Чувашской Республики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cs typeface="+mn-cs"/>
              </a:rPr>
              <a:t>Адрес: 428000, г. Чебоксары, пл. Республики, д.2</a:t>
            </a:r>
          </a:p>
          <a:p>
            <a:pPr algn="just"/>
            <a:r>
              <a:rPr lang="ru-RU" sz="1300" dirty="0">
                <a:solidFill>
                  <a:prstClr val="black"/>
                </a:solidFill>
                <a:cs typeface="+mn-cs"/>
              </a:rPr>
              <a:t>Телефон: (8352)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56-52-00</a:t>
            </a:r>
            <a:r>
              <a:rPr lang="ru-RU" sz="1300" dirty="0">
                <a:solidFill>
                  <a:prstClr val="black"/>
                </a:solidFill>
                <a:cs typeface="+mn-cs"/>
              </a:rPr>
              <a:t>, </a:t>
            </a:r>
            <a:r>
              <a:rPr lang="ru-RU" sz="1300" dirty="0" smtClean="0">
                <a:solidFill>
                  <a:prstClr val="black"/>
                </a:solidFill>
                <a:cs typeface="+mn-cs"/>
              </a:rPr>
              <a:t>56-52-12</a:t>
            </a:r>
            <a:endParaRPr lang="ru-RU" sz="1300" dirty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srgbClr val="3333FF"/>
                </a:solidFill>
                <a:cs typeface="+mn-cs"/>
              </a:rPr>
              <a:t>http</a:t>
            </a:r>
            <a:r>
              <a:rPr lang="en-US" sz="1300" dirty="0">
                <a:solidFill>
                  <a:srgbClr val="3333FF"/>
                </a:solidFill>
                <a:cs typeface="+mn-cs"/>
              </a:rPr>
              <a:t>://minfin.cap.ru</a:t>
            </a:r>
            <a:r>
              <a:rPr lang="en-US" sz="1300" dirty="0" smtClean="0">
                <a:solidFill>
                  <a:srgbClr val="3333FF"/>
                </a:solidFill>
                <a:cs typeface="+mn-cs"/>
              </a:rPr>
              <a:t>/</a:t>
            </a:r>
            <a:endParaRPr lang="ru-RU" sz="1300" dirty="0" smtClean="0">
              <a:solidFill>
                <a:srgbClr val="3333FF"/>
              </a:solidFill>
              <a:cs typeface="+mn-cs"/>
            </a:endParaRPr>
          </a:p>
          <a:p>
            <a:pPr algn="just"/>
            <a:endParaRPr lang="ru-RU" sz="1300" dirty="0" smtClean="0">
              <a:solidFill>
                <a:prstClr val="black"/>
              </a:solidFill>
              <a:cs typeface="+mn-cs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cs typeface="+mn-cs"/>
              </a:rPr>
              <a:t>E-Mail</a:t>
            </a:r>
            <a:r>
              <a:rPr lang="en-US" sz="1300" dirty="0">
                <a:solidFill>
                  <a:prstClr val="black"/>
                </a:solidFill>
                <a:cs typeface="+mn-cs"/>
              </a:rPr>
              <a:t>: </a:t>
            </a:r>
            <a:r>
              <a:rPr lang="en-US" sz="1300" u="sng" dirty="0" smtClean="0">
                <a:solidFill>
                  <a:prstClr val="black"/>
                </a:solidFill>
              </a:rPr>
              <a:t>finmail@cap.ru</a:t>
            </a:r>
            <a:endParaRPr lang="ru-RU" sz="1300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9756" y="980728"/>
            <a:ext cx="77048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prstClr val="black"/>
                </a:solidFill>
                <a:cs typeface="+mn-cs"/>
              </a:rPr>
              <a:t>Режим работы: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Понедельник – пятница с 08.00 до 17.00, обеденный перерыв с 12.30 до 13.30</a:t>
            </a:r>
          </a:p>
          <a:p>
            <a:pPr algn="just"/>
            <a:r>
              <a:rPr lang="ru-RU" sz="1400" dirty="0" smtClean="0">
                <a:solidFill>
                  <a:prstClr val="black"/>
                </a:solidFill>
                <a:cs typeface="+mn-cs"/>
              </a:rPr>
              <a:t>Выходные дни – суббота, воскресенье</a:t>
            </a:r>
            <a:endParaRPr lang="ru-RU" sz="14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417171" y="1122123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417171" y="5341531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417171" y="2060848"/>
            <a:ext cx="464380" cy="391725"/>
          </a:xfrm>
          <a:prstGeom prst="chevron">
            <a:avLst/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5400000" scaled="1"/>
            <a:tileRect/>
          </a:gra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026" name="Picture 2" descr="C:\Users\i.smirnov\Pictures\facebook_butt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5949280"/>
            <a:ext cx="1410754" cy="35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56717" y="5998246"/>
            <a:ext cx="3367895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en-US" sz="13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www.facebook.com/minfinchuvashii</a:t>
            </a:r>
            <a:endParaRPr lang="ru-RU" sz="13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0856" y="1700808"/>
            <a:ext cx="7792084" cy="360949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3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График </a:t>
            </a:r>
            <a:r>
              <a:rPr lang="ru-RU" sz="13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приема граждан:</a:t>
            </a:r>
            <a:endParaRPr lang="ru-RU" sz="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М.Г. Ноздряков –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Председателя Кабинета Министров Чувашской Республики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министр финансов Чувашской Республики</a:t>
            </a:r>
            <a:endParaRPr lang="ru-RU" sz="13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первая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часов</a:t>
            </a:r>
          </a:p>
          <a:p>
            <a:pPr algn="just"/>
            <a:endParaRPr lang="ru-RU" sz="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О.В. Метелева – первый заместитель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министра финансов Чувашской Республики</a:t>
            </a:r>
          </a:p>
          <a:p>
            <a:pPr algn="just"/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первый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П.В. Иванов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второй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Г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Павлова 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третий 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algn="just"/>
            <a:r>
              <a:rPr lang="en-US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И.Н. Смирнов -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министра финансов Чувашской Республики</a:t>
            </a:r>
          </a:p>
          <a:p>
            <a:pPr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четвертый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вторник 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</a:p>
          <a:p>
            <a:pPr algn="just"/>
            <a:endParaRPr lang="ru-RU" sz="400" i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3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Т.К. Щербаткина </a:t>
            </a:r>
            <a:r>
              <a:rPr lang="ru-RU" sz="1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заместитель министра финансов Чувашской Республики</a:t>
            </a:r>
          </a:p>
          <a:p>
            <a:pPr lvl="0" algn="just"/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последняя пятница </a:t>
            </a:r>
            <a:r>
              <a:rPr lang="ru-RU" sz="130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месяца с 15.00 до 17.00 </a:t>
            </a:r>
            <a:r>
              <a:rPr lang="ru-RU" sz="13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часов</a:t>
            </a:r>
            <a:endParaRPr lang="ru-RU" sz="13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85451" y="5517232"/>
            <a:ext cx="4055101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https://www.instagram.com/minfin_chuvashii/</a:t>
            </a:r>
            <a:endParaRPr lang="ru-RU" sz="1300" dirty="0" smtClean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T:\Сектор финансирования\2000px-Instagram_logo_2016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932" y="5445224"/>
            <a:ext cx="390172" cy="39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51817" y="6417796"/>
            <a:ext cx="222849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>
                <a:solidFill>
                  <a:srgbClr val="3333FF"/>
                </a:solidFill>
              </a:rPr>
              <a:t>https://vk.com/id516657844</a:t>
            </a:r>
            <a:endParaRPr lang="ru-RU" sz="1300" dirty="0">
              <a:solidFill>
                <a:srgbClr val="3333FF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4" t="24884" r="25426" b="21090"/>
          <a:stretch/>
        </p:blipFill>
        <p:spPr bwMode="auto">
          <a:xfrm>
            <a:off x="4548525" y="6350246"/>
            <a:ext cx="383515" cy="42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051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kredi_politik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8" y="3177344"/>
            <a:ext cx="2593130" cy="194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34FBE4-DC40-4A96-AB83-42E61AAB2036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6192688" cy="172819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Замедление темпов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приводят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сокращению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темпов поступлений собственных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в консолидированный бюджет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повышению прогнозируемого уровня инфляции, ухудшению условий для заимствований, увеличению государственного и муниципального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долга.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Снижение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доходной базы консолидированного бюджета 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еспублики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влечет риски невыполнения плановых расходных обязательств. 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987824" y="2925317"/>
            <a:ext cx="5985048" cy="244827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возникновения выпадающих доходов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замедлением темпов экономического развития и сохранения при этом обязанности по выполнению социальных расходов в необходимом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объеме, возникает риск увеличения долговой нагрузки на бюджет.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наступления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риска потребуется привлечение рыночных заимствований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обеспечения сбалансированности и устойчивости консолидированного бюджета республики,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управление государственным долгом Чувашской Республики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9512" y="5661248"/>
            <a:ext cx="5904656" cy="93610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just"/>
            <a:r>
              <a:rPr lang="ru-RU" sz="15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предсказуемой и ответственной бюджетной политики является важнейшей предпосылкой для обеспечения макроэкономической </a:t>
            </a:r>
            <a:r>
              <a:rPr 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стабильности.</a:t>
            </a:r>
          </a:p>
        </p:txBody>
      </p:sp>
      <p:pic>
        <p:nvPicPr>
          <p:cNvPr id="1027" name="Picture 3" descr="E:\11e809349eb14856577a0116ad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916" y="843136"/>
            <a:ext cx="2332230" cy="18657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59729" y="-13063"/>
            <a:ext cx="6976567" cy="620688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fontAlgn="auto">
              <a:spcAft>
                <a:spcPts val="0"/>
              </a:spcAft>
              <a:buNone/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Риски и проблемы в сфере бюджетной политики Чувашской Республики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0" y="620688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73228" y="69850"/>
            <a:ext cx="12234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1300" b="1" i="1" dirty="0" smtClean="0">
                <a:solidFill>
                  <a:schemeClr val="accent1"/>
                </a:solidFill>
                <a:latin typeface="+mn-lt"/>
              </a:rPr>
              <a:t>для граждан</a:t>
            </a:r>
            <a:endParaRPr lang="ru-RU" sz="1300" b="1" i="1" dirty="0">
              <a:solidFill>
                <a:schemeClr val="accent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448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15896</TotalTime>
  <Words>14006</Words>
  <Application>Microsoft Office PowerPoint</Application>
  <PresentationFormat>Экран (4:3)</PresentationFormat>
  <Paragraphs>4043</Paragraphs>
  <Slides>89</Slides>
  <Notes>67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Воздушный поток</vt:lpstr>
      <vt:lpstr>Бюджет для граждан</vt:lpstr>
      <vt:lpstr>Чувашская Республика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ОМ</dc:creator>
  <cp:lastModifiedBy>Смирнов Игорь Николаевич</cp:lastModifiedBy>
  <cp:revision>3514</cp:revision>
  <cp:lastPrinted>2020-11-13T06:58:19Z</cp:lastPrinted>
  <dcterms:created xsi:type="dcterms:W3CDTF">2011-09-23T06:24:52Z</dcterms:created>
  <dcterms:modified xsi:type="dcterms:W3CDTF">2021-10-25T13:01:43Z</dcterms:modified>
</cp:coreProperties>
</file>