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drawings/drawing5.xml" ContentType="application/vnd.openxmlformats-officedocument.drawingml.chartshapes+xml"/>
  <Override PartName="/ppt/charts/chart11.xml" ContentType="application/vnd.openxmlformats-officedocument.drawingml.chart+xml"/>
  <Override PartName="/ppt/drawings/drawing6.xml" ContentType="application/vnd.openxmlformats-officedocument.drawingml.chartshapes+xml"/>
  <Override PartName="/ppt/charts/chart12.xml" ContentType="application/vnd.openxmlformats-officedocument.drawingml.chart+xml"/>
  <Override PartName="/ppt/drawings/drawing7.xml" ContentType="application/vnd.openxmlformats-officedocument.drawingml.chartshapes+xml"/>
  <Override PartName="/ppt/notesSlides/notesSlide12.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3.xml" ContentType="application/vnd.openxmlformats-officedocument.presentationml.notesSlide+xml"/>
  <Override PartName="/ppt/charts/chart15.xml" ContentType="application/vnd.openxmlformats-officedocument.drawingml.chart+xml"/>
  <Override PartName="/ppt/drawings/drawing8.xml" ContentType="application/vnd.openxmlformats-officedocument.drawingml.chartshapes+xml"/>
  <Override PartName="/ppt/charts/chart16.xml" ContentType="application/vnd.openxmlformats-officedocument.drawingml.chart+xml"/>
  <Override PartName="/ppt/drawings/drawing9.xml" ContentType="application/vnd.openxmlformats-officedocument.drawingml.chartshapes+xml"/>
  <Override PartName="/ppt/notesSlides/notesSlide14.xml" ContentType="application/vnd.openxmlformats-officedocument.presentationml.notesSlide+xml"/>
  <Override PartName="/ppt/charts/chart17.xml" ContentType="application/vnd.openxmlformats-officedocument.drawingml.chart+xml"/>
  <Override PartName="/ppt/drawings/drawing10.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17.xml" ContentType="application/vnd.openxmlformats-officedocument.presentationml.notesSlide+xml"/>
  <Override PartName="/ppt/charts/chart20.xml" ContentType="application/vnd.openxmlformats-officedocument.drawingml.chart+xml"/>
  <Override PartName="/ppt/notesSlides/notesSlide18.xml" ContentType="application/vnd.openxmlformats-officedocument.presentationml.notesSlide+xml"/>
  <Override PartName="/ppt/charts/chart21.xml" ContentType="application/vnd.openxmlformats-officedocument.drawingml.chart+xml"/>
  <Override PartName="/ppt/drawings/drawing11.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drawings/drawing12.xml" ContentType="application/vnd.openxmlformats-officedocument.drawingml.chartshapes+xml"/>
  <Override PartName="/ppt/charts/chart24.xml" ContentType="application/vnd.openxmlformats-officedocument.drawingml.chart+xml"/>
  <Override PartName="/ppt/drawings/drawing13.xml" ContentType="application/vnd.openxmlformats-officedocument.drawingml.chartshapes+xml"/>
  <Override PartName="/ppt/charts/chart25.xml" ContentType="application/vnd.openxmlformats-officedocument.drawingml.chart+xml"/>
  <Override PartName="/ppt/drawings/drawing14.xml" ContentType="application/vnd.openxmlformats-officedocument.drawingml.chartshapes+xml"/>
  <Override PartName="/ppt/notesSlides/notesSlide19.xml" ContentType="application/vnd.openxmlformats-officedocument.presentationml.notesSlide+xml"/>
  <Override PartName="/ppt/charts/chart26.xml" ContentType="application/vnd.openxmlformats-officedocument.drawingml.chart+xml"/>
  <Override PartName="/ppt/drawings/drawing15.xml" ContentType="application/vnd.openxmlformats-officedocument.drawingml.chartshapes+xml"/>
  <Override PartName="/ppt/charts/chart27.xml" ContentType="application/vnd.openxmlformats-officedocument.drawingml.chart+xml"/>
  <Override PartName="/ppt/drawings/drawing16.xml" ContentType="application/vnd.openxmlformats-officedocument.drawingml.chartshapes+xml"/>
  <Override PartName="/ppt/charts/chart28.xml" ContentType="application/vnd.openxmlformats-officedocument.drawingml.chart+xml"/>
  <Override PartName="/ppt/notesSlides/notesSlide20.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notesSlides/notesSlide21.xml" ContentType="application/vnd.openxmlformats-officedocument.presentationml.notesSlide+xml"/>
  <Override PartName="/ppt/charts/chart32.xml" ContentType="application/vnd.openxmlformats-officedocument.drawingml.chart+xml"/>
  <Override PartName="/ppt/drawings/drawing17.xml" ContentType="application/vnd.openxmlformats-officedocument.drawingml.chartshapes+xml"/>
  <Override PartName="/ppt/notesSlides/notesSlide22.xml" ContentType="application/vnd.openxmlformats-officedocument.presentationml.notesSlide+xml"/>
  <Override PartName="/ppt/charts/chart33.xml" ContentType="application/vnd.openxmlformats-officedocument.drawingml.chart+xml"/>
  <Override PartName="/ppt/notesSlides/notesSlide23.xml" ContentType="application/vnd.openxmlformats-officedocument.presentationml.notesSlide+xml"/>
  <Override PartName="/ppt/charts/chart3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8.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9.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0.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1.xml" ContentType="application/vnd.openxmlformats-officedocument.drawingml.chart+xml"/>
  <Override PartName="/ppt/notesSlides/notesSlide37.xml" ContentType="application/vnd.openxmlformats-officedocument.presentationml.notesSlide+xml"/>
  <Override PartName="/ppt/charts/chart4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4.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5.xml" ContentType="application/vnd.openxmlformats-officedocument.drawingml.chart+xml"/>
  <Override PartName="/ppt/notesSlides/notesSlide44.xml" ContentType="application/vnd.openxmlformats-officedocument.presentationml.notesSlide+xml"/>
  <Override PartName="/ppt/charts/chart46.xml" ContentType="application/vnd.openxmlformats-officedocument.drawingml.chart+xml"/>
  <Override PartName="/ppt/notesSlides/notesSlide45.xml" ContentType="application/vnd.openxmlformats-officedocument.presentationml.notesSlide+xml"/>
  <Override PartName="/ppt/charts/chart47.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8.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9.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50.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54.xml" ContentType="application/vnd.openxmlformats-officedocument.presentationml.notesSlide+xml"/>
  <Override PartName="/ppt/charts/chart53.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56.xml" ContentType="application/vnd.openxmlformats-officedocument.drawingml.chart+xml"/>
  <Override PartName="/ppt/charts/chart57.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92"/>
  </p:notesMasterIdLst>
  <p:handoutMasterIdLst>
    <p:handoutMasterId r:id="rId93"/>
  </p:handoutMasterIdLst>
  <p:sldIdLst>
    <p:sldId id="611" r:id="rId2"/>
    <p:sldId id="808" r:id="rId3"/>
    <p:sldId id="437" r:id="rId4"/>
    <p:sldId id="438" r:id="rId5"/>
    <p:sldId id="649" r:id="rId6"/>
    <p:sldId id="442" r:id="rId7"/>
    <p:sldId id="397" r:id="rId8"/>
    <p:sldId id="396" r:id="rId9"/>
    <p:sldId id="821" r:id="rId10"/>
    <p:sldId id="897" r:id="rId11"/>
    <p:sldId id="898" r:id="rId12"/>
    <p:sldId id="899" r:id="rId13"/>
    <p:sldId id="900" r:id="rId14"/>
    <p:sldId id="901" r:id="rId15"/>
    <p:sldId id="956" r:id="rId16"/>
    <p:sldId id="957" r:id="rId17"/>
    <p:sldId id="908" r:id="rId18"/>
    <p:sldId id="909" r:id="rId19"/>
    <p:sldId id="910" r:id="rId20"/>
    <p:sldId id="911" r:id="rId21"/>
    <p:sldId id="912" r:id="rId22"/>
    <p:sldId id="913" r:id="rId23"/>
    <p:sldId id="914" r:id="rId24"/>
    <p:sldId id="902" r:id="rId25"/>
    <p:sldId id="903" r:id="rId26"/>
    <p:sldId id="915" r:id="rId27"/>
    <p:sldId id="916" r:id="rId28"/>
    <p:sldId id="904" r:id="rId29"/>
    <p:sldId id="917" r:id="rId30"/>
    <p:sldId id="958" r:id="rId31"/>
    <p:sldId id="935" r:id="rId32"/>
    <p:sldId id="936" r:id="rId33"/>
    <p:sldId id="959" r:id="rId34"/>
    <p:sldId id="960" r:id="rId35"/>
    <p:sldId id="961" r:id="rId36"/>
    <p:sldId id="962" r:id="rId37"/>
    <p:sldId id="963" r:id="rId38"/>
    <p:sldId id="895" r:id="rId39"/>
    <p:sldId id="896" r:id="rId40"/>
    <p:sldId id="905" r:id="rId41"/>
    <p:sldId id="906" r:id="rId42"/>
    <p:sldId id="907" r:id="rId43"/>
    <p:sldId id="918" r:id="rId44"/>
    <p:sldId id="919" r:id="rId45"/>
    <p:sldId id="920" r:id="rId46"/>
    <p:sldId id="921" r:id="rId47"/>
    <p:sldId id="922" r:id="rId48"/>
    <p:sldId id="923" r:id="rId49"/>
    <p:sldId id="924" r:id="rId50"/>
    <p:sldId id="925" r:id="rId51"/>
    <p:sldId id="926" r:id="rId52"/>
    <p:sldId id="927" r:id="rId53"/>
    <p:sldId id="928" r:id="rId54"/>
    <p:sldId id="929" r:id="rId55"/>
    <p:sldId id="932" r:id="rId56"/>
    <p:sldId id="931" r:id="rId57"/>
    <p:sldId id="933" r:id="rId58"/>
    <p:sldId id="934" r:id="rId59"/>
    <p:sldId id="953" r:id="rId60"/>
    <p:sldId id="954" r:id="rId61"/>
    <p:sldId id="847" r:id="rId62"/>
    <p:sldId id="955" r:id="rId63"/>
    <p:sldId id="937" r:id="rId64"/>
    <p:sldId id="938" r:id="rId65"/>
    <p:sldId id="945" r:id="rId66"/>
    <p:sldId id="946" r:id="rId67"/>
    <p:sldId id="947" r:id="rId68"/>
    <p:sldId id="948" r:id="rId69"/>
    <p:sldId id="949" r:id="rId70"/>
    <p:sldId id="950" r:id="rId71"/>
    <p:sldId id="951" r:id="rId72"/>
    <p:sldId id="952" r:id="rId73"/>
    <p:sldId id="972" r:id="rId74"/>
    <p:sldId id="973" r:id="rId75"/>
    <p:sldId id="974" r:id="rId76"/>
    <p:sldId id="975" r:id="rId77"/>
    <p:sldId id="976" r:id="rId78"/>
    <p:sldId id="977" r:id="rId79"/>
    <p:sldId id="964" r:id="rId80"/>
    <p:sldId id="965" r:id="rId81"/>
    <p:sldId id="966" r:id="rId82"/>
    <p:sldId id="967" r:id="rId83"/>
    <p:sldId id="968" r:id="rId84"/>
    <p:sldId id="969" r:id="rId85"/>
    <p:sldId id="970" r:id="rId86"/>
    <p:sldId id="971" r:id="rId87"/>
    <p:sldId id="894" r:id="rId88"/>
    <p:sldId id="893" r:id="rId89"/>
    <p:sldId id="811" r:id="rId90"/>
    <p:sldId id="892" r:id="rId91"/>
  </p:sldIdLst>
  <p:sldSz cx="9144000" cy="6858000" type="screen4x3"/>
  <p:notesSz cx="9926638" cy="6797675"/>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2970262E-9062-49A0-ABFF-45BF8EA6919B}">
          <p14:sldIdLst>
            <p14:sldId id="611"/>
            <p14:sldId id="808"/>
            <p14:sldId id="437"/>
            <p14:sldId id="438"/>
            <p14:sldId id="649"/>
            <p14:sldId id="442"/>
            <p14:sldId id="397"/>
            <p14:sldId id="396"/>
            <p14:sldId id="821"/>
            <p14:sldId id="897"/>
            <p14:sldId id="898"/>
            <p14:sldId id="899"/>
            <p14:sldId id="900"/>
            <p14:sldId id="901"/>
            <p14:sldId id="956"/>
            <p14:sldId id="957"/>
            <p14:sldId id="908"/>
            <p14:sldId id="909"/>
            <p14:sldId id="910"/>
            <p14:sldId id="911"/>
            <p14:sldId id="912"/>
            <p14:sldId id="913"/>
            <p14:sldId id="914"/>
            <p14:sldId id="902"/>
            <p14:sldId id="903"/>
            <p14:sldId id="915"/>
            <p14:sldId id="916"/>
            <p14:sldId id="904"/>
            <p14:sldId id="917"/>
            <p14:sldId id="958"/>
            <p14:sldId id="935"/>
            <p14:sldId id="936"/>
            <p14:sldId id="959"/>
            <p14:sldId id="960"/>
            <p14:sldId id="961"/>
            <p14:sldId id="962"/>
            <p14:sldId id="963"/>
            <p14:sldId id="895"/>
            <p14:sldId id="896"/>
            <p14:sldId id="905"/>
            <p14:sldId id="906"/>
            <p14:sldId id="907"/>
            <p14:sldId id="918"/>
            <p14:sldId id="919"/>
            <p14:sldId id="920"/>
            <p14:sldId id="921"/>
            <p14:sldId id="922"/>
            <p14:sldId id="923"/>
            <p14:sldId id="924"/>
            <p14:sldId id="925"/>
            <p14:sldId id="926"/>
            <p14:sldId id="927"/>
            <p14:sldId id="928"/>
            <p14:sldId id="929"/>
            <p14:sldId id="932"/>
            <p14:sldId id="931"/>
            <p14:sldId id="933"/>
            <p14:sldId id="934"/>
            <p14:sldId id="953"/>
            <p14:sldId id="954"/>
            <p14:sldId id="847"/>
            <p14:sldId id="955"/>
            <p14:sldId id="937"/>
            <p14:sldId id="938"/>
            <p14:sldId id="945"/>
            <p14:sldId id="946"/>
            <p14:sldId id="947"/>
            <p14:sldId id="948"/>
            <p14:sldId id="949"/>
            <p14:sldId id="950"/>
            <p14:sldId id="951"/>
            <p14:sldId id="952"/>
            <p14:sldId id="972"/>
            <p14:sldId id="973"/>
            <p14:sldId id="974"/>
            <p14:sldId id="975"/>
            <p14:sldId id="976"/>
            <p14:sldId id="977"/>
            <p14:sldId id="964"/>
            <p14:sldId id="965"/>
            <p14:sldId id="966"/>
            <p14:sldId id="967"/>
            <p14:sldId id="968"/>
            <p14:sldId id="969"/>
            <p14:sldId id="970"/>
            <p14:sldId id="971"/>
            <p14:sldId id="894"/>
            <p14:sldId id="893"/>
            <p14:sldId id="811"/>
            <p14:sldId id="892"/>
          </p14:sldIdLst>
        </p14:section>
        <p14:section name="Раздел без заголовка" id="{60EB5735-7ACC-4E21-98EB-55B00BEF24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1F0"/>
    <a:srgbClr val="CFC0E2"/>
    <a:srgbClr val="B196D2"/>
    <a:srgbClr val="DEF6E3"/>
    <a:srgbClr val="BBEEC5"/>
    <a:srgbClr val="8DE7A0"/>
    <a:srgbClr val="E9FCF6"/>
    <a:srgbClr val="D4FAEE"/>
    <a:srgbClr val="BBF8E6"/>
    <a:srgbClr val="EAFA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5" autoAdjust="0"/>
    <p:restoredTop sz="96390" autoAdjust="0"/>
  </p:normalViewPr>
  <p:slideViewPr>
    <p:cSldViewPr>
      <p:cViewPr>
        <p:scale>
          <a:sx n="66" d="100"/>
          <a:sy n="66" d="100"/>
        </p:scale>
        <p:origin x="-1344"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Лист1!$B$5</c:f>
              <c:strCache>
                <c:ptCount val="1"/>
                <c:pt idx="0">
                  <c:v>план</c:v>
                </c:pt>
              </c:strCache>
            </c:strRef>
          </c:tx>
          <c:invertIfNegative val="0"/>
          <c:dLbls>
            <c:dLbl>
              <c:idx val="0"/>
              <c:layout>
                <c:manualLayout>
                  <c:x val="-3.149202097980136E-3"/>
                  <c:y val="1.264726092195556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1618152304888616E-3"/>
                </c:manualLayout>
              </c:layout>
              <c:showLegendKey val="0"/>
              <c:showVal val="1"/>
              <c:showCatName val="0"/>
              <c:showSerName val="0"/>
              <c:showPercent val="0"/>
              <c:showBubbleSize val="0"/>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Лист1!$B$6:$B$10</c:f>
              <c:numCache>
                <c:formatCode>#,##0</c:formatCode>
                <c:ptCount val="5"/>
                <c:pt idx="0">
                  <c:v>-1890</c:v>
                </c:pt>
                <c:pt idx="1">
                  <c:v>72781</c:v>
                </c:pt>
                <c:pt idx="2">
                  <c:v>40520</c:v>
                </c:pt>
                <c:pt idx="3">
                  <c:v>30371</c:v>
                </c:pt>
                <c:pt idx="4">
                  <c:v>70891</c:v>
                </c:pt>
              </c:numCache>
            </c:numRef>
          </c:val>
        </c:ser>
        <c:ser>
          <c:idx val="1"/>
          <c:order val="1"/>
          <c:tx>
            <c:strRef>
              <c:f>Лист1!$C$5</c:f>
              <c:strCache>
                <c:ptCount val="1"/>
                <c:pt idx="0">
                  <c:v>факт</c:v>
                </c:pt>
              </c:strCache>
            </c:strRef>
          </c:tx>
          <c:invertIfNegative val="0"/>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Лист1!$C$6:$C$10</c:f>
              <c:numCache>
                <c:formatCode>#,##0</c:formatCode>
                <c:ptCount val="5"/>
                <c:pt idx="0">
                  <c:v>723</c:v>
                </c:pt>
                <c:pt idx="1">
                  <c:v>69521</c:v>
                </c:pt>
                <c:pt idx="2">
                  <c:v>38947</c:v>
                </c:pt>
                <c:pt idx="3">
                  <c:v>31297</c:v>
                </c:pt>
                <c:pt idx="4">
                  <c:v>70244</c:v>
                </c:pt>
              </c:numCache>
            </c:numRef>
          </c:val>
        </c:ser>
        <c:dLbls>
          <c:showLegendKey val="0"/>
          <c:showVal val="0"/>
          <c:showCatName val="0"/>
          <c:showSerName val="0"/>
          <c:showPercent val="0"/>
          <c:showBubbleSize val="0"/>
        </c:dLbls>
        <c:gapWidth val="150"/>
        <c:axId val="135059968"/>
        <c:axId val="74503808"/>
      </c:barChart>
      <c:catAx>
        <c:axId val="135059968"/>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74503808"/>
        <c:crosses val="autoZero"/>
        <c:auto val="1"/>
        <c:lblAlgn val="ctr"/>
        <c:lblOffset val="100"/>
        <c:noMultiLvlLbl val="0"/>
      </c:catAx>
      <c:valAx>
        <c:axId val="74503808"/>
        <c:scaling>
          <c:orientation val="minMax"/>
        </c:scaling>
        <c:delete val="1"/>
        <c:axPos val="b"/>
        <c:numFmt formatCode="#,##0" sourceLinked="1"/>
        <c:majorTickMark val="out"/>
        <c:minorTickMark val="none"/>
        <c:tickLblPos val="nextTo"/>
        <c:crossAx val="13505996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dirty="0" smtClean="0">
                <a:latin typeface="Times New Roman" panose="02020603050405020304" pitchFamily="18" charset="0"/>
                <a:cs typeface="Times New Roman" panose="02020603050405020304" pitchFamily="18" charset="0"/>
              </a:rPr>
              <a:t>Налог </a:t>
            </a:r>
            <a:r>
              <a:rPr lang="ru-RU" dirty="0">
                <a:latin typeface="Times New Roman" panose="02020603050405020304" pitchFamily="18" charset="0"/>
                <a:cs typeface="Times New Roman" panose="02020603050405020304" pitchFamily="18" charset="0"/>
              </a:rPr>
              <a:t>на </a:t>
            </a:r>
            <a:r>
              <a:rPr lang="ru-RU" dirty="0" smtClean="0">
                <a:latin typeface="Times New Roman" panose="02020603050405020304" pitchFamily="18" charset="0"/>
                <a:cs typeface="Times New Roman" panose="02020603050405020304" pitchFamily="18" charset="0"/>
              </a:rPr>
              <a:t>прибыль</a:t>
            </a:r>
            <a:r>
              <a:rPr lang="ru-RU" baseline="0"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организаций</a:t>
            </a:r>
            <a:endParaRPr lang="ru-RU" dirty="0">
              <a:latin typeface="Times New Roman" panose="02020603050405020304" pitchFamily="18" charset="0"/>
              <a:cs typeface="Times New Roman" panose="02020603050405020304" pitchFamily="18" charset="0"/>
            </a:endParaRPr>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Поступление налога на прибыль организаций</c:v>
                </c:pt>
              </c:strCache>
            </c:strRef>
          </c:tx>
          <c:spPr>
            <a:gradFill>
              <a:gsLst>
                <a:gs pos="0">
                  <a:schemeClr val="accent6">
                    <a:lumMod val="40000"/>
                    <a:lumOff val="60000"/>
                  </a:schemeClr>
                </a:gs>
                <a:gs pos="9000">
                  <a:schemeClr val="accent6">
                    <a:lumMod val="40000"/>
                    <a:lumOff val="60000"/>
                  </a:schemeClr>
                </a:gs>
                <a:gs pos="45000">
                  <a:schemeClr val="accent6">
                    <a:lumMod val="75000"/>
                  </a:schemeClr>
                </a:gs>
                <a:gs pos="100000">
                  <a:schemeClr val="accent6">
                    <a:lumMod val="50000"/>
                  </a:schemeClr>
                </a:gs>
              </a:gsLst>
              <a:lin ang="5400000" scaled="1"/>
            </a:gradFill>
          </c:spPr>
          <c:invertIfNegative val="0"/>
          <c:dLbls>
            <c:dLbl>
              <c:idx val="0"/>
              <c:layout>
                <c:manualLayout>
                  <c:x val="1.2906165311653155E-2"/>
                  <c:y val="-0.36186113420347932"/>
                </c:manualLayout>
              </c:layout>
              <c:showLegendKey val="0"/>
              <c:showVal val="1"/>
              <c:showCatName val="0"/>
              <c:showSerName val="0"/>
              <c:showPercent val="0"/>
              <c:showBubbleSize val="0"/>
            </c:dLbl>
            <c:dLbl>
              <c:idx val="1"/>
              <c:layout>
                <c:manualLayout>
                  <c:x val="8.6043360433603541E-3"/>
                  <c:y val="-0.36186113420347932"/>
                </c:manualLayout>
              </c:layout>
              <c:showLegendKey val="0"/>
              <c:showVal val="1"/>
              <c:showCatName val="0"/>
              <c:showSerName val="0"/>
              <c:showPercent val="0"/>
              <c:showBubbleSize val="0"/>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2019 год</c:v>
                </c:pt>
                <c:pt idx="1">
                  <c:v>2020 год</c:v>
                </c:pt>
              </c:strCache>
            </c:strRef>
          </c:cat>
          <c:val>
            <c:numRef>
              <c:f>Лист1!$B$2:$B$3</c:f>
              <c:numCache>
                <c:formatCode>#,##0</c:formatCode>
                <c:ptCount val="2"/>
                <c:pt idx="0">
                  <c:v>8540.9629999999997</c:v>
                </c:pt>
                <c:pt idx="1">
                  <c:v>8519.0714000000007</c:v>
                </c:pt>
              </c:numCache>
            </c:numRef>
          </c:val>
        </c:ser>
        <c:dLbls>
          <c:showLegendKey val="0"/>
          <c:showVal val="0"/>
          <c:showCatName val="0"/>
          <c:showSerName val="0"/>
          <c:showPercent val="0"/>
          <c:showBubbleSize val="0"/>
        </c:dLbls>
        <c:gapWidth val="150"/>
        <c:shape val="cylinder"/>
        <c:axId val="203306496"/>
        <c:axId val="185258496"/>
        <c:axId val="0"/>
      </c:bar3DChart>
      <c:catAx>
        <c:axId val="203306496"/>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185258496"/>
        <c:crosses val="autoZero"/>
        <c:auto val="1"/>
        <c:lblAlgn val="ctr"/>
        <c:lblOffset val="100"/>
        <c:noMultiLvlLbl val="0"/>
      </c:catAx>
      <c:valAx>
        <c:axId val="185258496"/>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3306496"/>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1400">
              <a:latin typeface="Times New Roman" panose="02020603050405020304" pitchFamily="18" charset="0"/>
              <a:cs typeface="Times New Roman" panose="02020603050405020304" pitchFamily="18" charset="0"/>
            </a:defRPr>
          </a:pPr>
          <a:endParaRPr lang="ru-RU"/>
        </a:p>
      </c:txPr>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0"/>
                  <c:y val="-0.35882028433622315"/>
                </c:manualLayout>
              </c:layout>
              <c:showLegendKey val="0"/>
              <c:showVal val="1"/>
              <c:showCatName val="0"/>
              <c:showSerName val="0"/>
              <c:showPercent val="0"/>
              <c:showBubbleSize val="0"/>
            </c:dLbl>
            <c:dLbl>
              <c:idx val="1"/>
              <c:layout>
                <c:manualLayout>
                  <c:x val="0"/>
                  <c:y val="-0.38922878300878444"/>
                </c:manualLayout>
              </c:layout>
              <c:showLegendKey val="0"/>
              <c:showVal val="1"/>
              <c:showCatName val="0"/>
              <c:showSerName val="0"/>
              <c:showPercent val="0"/>
              <c:showBubbleSize val="0"/>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2019 год</c:v>
                </c:pt>
                <c:pt idx="1">
                  <c:v>2020 год</c:v>
                </c:pt>
              </c:strCache>
            </c:strRef>
          </c:cat>
          <c:val>
            <c:numRef>
              <c:f>Лист1!$B$2:$B$3</c:f>
              <c:numCache>
                <c:formatCode>#,##0</c:formatCode>
                <c:ptCount val="2"/>
                <c:pt idx="0">
                  <c:v>9868.7242000000006</c:v>
                </c:pt>
                <c:pt idx="1">
                  <c:v>10421.4501</c:v>
                </c:pt>
              </c:numCache>
            </c:numRef>
          </c:val>
        </c:ser>
        <c:dLbls>
          <c:showLegendKey val="0"/>
          <c:showVal val="0"/>
          <c:showCatName val="0"/>
          <c:showSerName val="0"/>
          <c:showPercent val="0"/>
          <c:showBubbleSize val="0"/>
        </c:dLbls>
        <c:gapWidth val="150"/>
        <c:shape val="cylinder"/>
        <c:axId val="203307520"/>
        <c:axId val="203432512"/>
        <c:axId val="0"/>
      </c:bar3DChart>
      <c:catAx>
        <c:axId val="203307520"/>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203432512"/>
        <c:crosses val="autoZero"/>
        <c:auto val="1"/>
        <c:lblAlgn val="ctr"/>
        <c:lblOffset val="100"/>
        <c:noMultiLvlLbl val="0"/>
      </c:catAx>
      <c:valAx>
        <c:axId val="203432512"/>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3307520"/>
        <c:crosses val="autoZero"/>
        <c:crossBetween val="between"/>
      </c:valAx>
      <c:spPr>
        <a:noFill/>
        <a:ln w="25390">
          <a:noFill/>
        </a:ln>
      </c:spPr>
    </c:plotArea>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Налог, взимаемый в связи с применением УСН</a:t>
            </a:r>
            <a:endParaRPr lang="ru-RU" dirty="0"/>
          </a:p>
        </c:rich>
      </c:tx>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Акцизы на нефтепродукты</c:v>
                </c:pt>
              </c:strCache>
            </c:strRef>
          </c:tx>
          <c:spPr>
            <a:gradFill>
              <a:gsLst>
                <a:gs pos="0">
                  <a:srgbClr val="DDEBCF"/>
                </a:gs>
                <a:gs pos="50000">
                  <a:srgbClr val="9CB86E"/>
                </a:gs>
                <a:gs pos="100000">
                  <a:srgbClr val="156B13"/>
                </a:gs>
              </a:gsLst>
              <a:lin ang="5400000" scaled="0"/>
            </a:gradFill>
          </c:spPr>
          <c:invertIfNegative val="0"/>
          <c:dLbls>
            <c:dLbl>
              <c:idx val="0"/>
              <c:layout>
                <c:manualLayout>
                  <c:x val="4.302168021680217E-3"/>
                  <c:y val="-0.3466954022988506"/>
                </c:manualLayout>
              </c:layout>
              <c:showLegendKey val="0"/>
              <c:showVal val="1"/>
              <c:showCatName val="0"/>
              <c:showSerName val="0"/>
              <c:showPercent val="0"/>
              <c:showBubbleSize val="0"/>
            </c:dLbl>
            <c:dLbl>
              <c:idx val="1"/>
              <c:layout>
                <c:manualLayout>
                  <c:x val="1.2906504065040651E-2"/>
                  <c:y val="-0.38014846743295017"/>
                </c:manualLayout>
              </c:layout>
              <c:showLegendKey val="0"/>
              <c:showVal val="1"/>
              <c:showCatName val="0"/>
              <c:showSerName val="0"/>
              <c:showPercent val="0"/>
              <c:showBubbleSize val="0"/>
            </c:dLbl>
            <c:spPr>
              <a:noFill/>
              <a:ln>
                <a:noFill/>
              </a:ln>
              <a:effectLst/>
            </c:spPr>
            <c:txPr>
              <a:bodyPr anchor="t" anchorCtr="0"/>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2019 год</c:v>
                </c:pt>
                <c:pt idx="1">
                  <c:v>2020 год</c:v>
                </c:pt>
              </c:strCache>
            </c:strRef>
          </c:cat>
          <c:val>
            <c:numRef>
              <c:f>Лист1!$B$2:$B$3</c:f>
              <c:numCache>
                <c:formatCode>#,##0</c:formatCode>
                <c:ptCount val="2"/>
                <c:pt idx="0">
                  <c:v>2772.2822999999999</c:v>
                </c:pt>
                <c:pt idx="1">
                  <c:v>2917.6066999999998</c:v>
                </c:pt>
              </c:numCache>
            </c:numRef>
          </c:val>
        </c:ser>
        <c:dLbls>
          <c:showLegendKey val="0"/>
          <c:showVal val="0"/>
          <c:showCatName val="0"/>
          <c:showSerName val="0"/>
          <c:showPercent val="0"/>
          <c:showBubbleSize val="0"/>
        </c:dLbls>
        <c:gapWidth val="150"/>
        <c:shape val="cylinder"/>
        <c:axId val="203307008"/>
        <c:axId val="203434240"/>
        <c:axId val="0"/>
      </c:bar3DChart>
      <c:catAx>
        <c:axId val="203307008"/>
        <c:scaling>
          <c:orientation val="minMax"/>
        </c:scaling>
        <c:delete val="0"/>
        <c:axPos val="b"/>
        <c:numFmt formatCode="General" sourceLinked="1"/>
        <c:majorTickMark val="out"/>
        <c:minorTickMark val="none"/>
        <c:tickLblPos val="nextTo"/>
        <c:txPr>
          <a:bodyPr/>
          <a:lstStyle/>
          <a:p>
            <a:pPr>
              <a:defRPr b="1"/>
            </a:pPr>
            <a:endParaRPr lang="ru-RU"/>
          </a:p>
        </c:txPr>
        <c:crossAx val="203434240"/>
        <c:crosses val="autoZero"/>
        <c:auto val="1"/>
        <c:lblAlgn val="ctr"/>
        <c:lblOffset val="100"/>
        <c:noMultiLvlLbl val="0"/>
      </c:catAx>
      <c:valAx>
        <c:axId val="203434240"/>
        <c:scaling>
          <c:orientation val="minMax"/>
          <c:min val="0"/>
        </c:scaling>
        <c:delete val="0"/>
        <c:axPos val="l"/>
        <c:majorGridlines/>
        <c:numFmt formatCode="#,##0" sourceLinked="1"/>
        <c:majorTickMark val="out"/>
        <c:minorTickMark val="none"/>
        <c:tickLblPos val="nextTo"/>
        <c:crossAx val="203307008"/>
        <c:crosses val="autoZero"/>
        <c:crossBetween val="between"/>
      </c:valAx>
      <c:spPr>
        <a:noFill/>
        <a:ln w="25390">
          <a:noFill/>
        </a:ln>
      </c:spPr>
    </c:plotArea>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5"/>
      <c:rotY val="10"/>
      <c:depthPercent val="100"/>
      <c:rAngAx val="1"/>
    </c:view3D>
    <c:floor>
      <c:thickness val="0"/>
    </c:floor>
    <c:sideWall>
      <c:thickness val="0"/>
    </c:sideWall>
    <c:backWall>
      <c:thickness val="0"/>
    </c:backWall>
    <c:plotArea>
      <c:layout>
        <c:manualLayout>
          <c:layoutTarget val="inner"/>
          <c:xMode val="edge"/>
          <c:yMode val="edge"/>
          <c:x val="1.1982795562397847E-3"/>
          <c:y val="9.4985381028124233E-2"/>
          <c:w val="0.99880172044376025"/>
          <c:h val="0.72769393560643214"/>
        </c:manualLayout>
      </c:layout>
      <c:bar3DChart>
        <c:barDir val="col"/>
        <c:grouping val="stacked"/>
        <c:varyColors val="0"/>
        <c:ser>
          <c:idx val="1"/>
          <c:order val="0"/>
          <c:tx>
            <c:strRef>
              <c:f>Лист1!$A$2</c:f>
              <c:strCache>
                <c:ptCount val="1"/>
                <c:pt idx="0">
                  <c:v>Безвозмездные поступления</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Pt>
            <c:idx val="1"/>
            <c:invertIfNegative val="0"/>
            <c:bubble3D val="0"/>
            <c:spPr>
              <a:solidFill>
                <a:srgbClr val="00B050"/>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dPt>
          <c:dLbls>
            <c:dLbl>
              <c:idx val="0"/>
              <c:layout>
                <c:manualLayout>
                  <c:x val="2.1670641857821138E-2"/>
                  <c:y val="-0.37180553512072234"/>
                </c:manualLayout>
              </c:layout>
              <c:showLegendKey val="0"/>
              <c:showVal val="1"/>
              <c:showCatName val="0"/>
              <c:showSerName val="0"/>
              <c:showPercent val="0"/>
              <c:showBubbleSize val="0"/>
            </c:dLbl>
            <c:dLbl>
              <c:idx val="1"/>
              <c:layout>
                <c:manualLayout>
                  <c:x val="2.3358671253118371E-2"/>
                  <c:y val="-0.39225221221666062"/>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План</c:v>
                </c:pt>
                <c:pt idx="1">
                  <c:v>Факт</c:v>
                </c:pt>
              </c:strCache>
            </c:strRef>
          </c:cat>
          <c:val>
            <c:numRef>
              <c:f>Лист1!$B$2:$C$2</c:f>
              <c:numCache>
                <c:formatCode>0.0</c:formatCode>
                <c:ptCount val="2"/>
                <c:pt idx="0">
                  <c:v>39494.861599999997</c:v>
                </c:pt>
                <c:pt idx="1">
                  <c:v>38947.229099999997</c:v>
                </c:pt>
              </c:numCache>
            </c:numRef>
          </c:val>
        </c:ser>
        <c:dLbls>
          <c:showLegendKey val="0"/>
          <c:showVal val="0"/>
          <c:showCatName val="0"/>
          <c:showSerName val="0"/>
          <c:showPercent val="0"/>
          <c:showBubbleSize val="0"/>
        </c:dLbls>
        <c:gapWidth val="217"/>
        <c:gapDepth val="260"/>
        <c:shape val="cylinder"/>
        <c:axId val="204658176"/>
        <c:axId val="203435968"/>
        <c:axId val="0"/>
      </c:bar3DChart>
      <c:catAx>
        <c:axId val="204658176"/>
        <c:scaling>
          <c:orientation val="minMax"/>
        </c:scaling>
        <c:delete val="0"/>
        <c:axPos val="b"/>
        <c:numFmt formatCode="General" sourceLinked="1"/>
        <c:majorTickMark val="none"/>
        <c:minorTickMark val="none"/>
        <c:tickLblPos val="nextTo"/>
        <c:crossAx val="203435968"/>
        <c:crosses val="autoZero"/>
        <c:auto val="1"/>
        <c:lblAlgn val="ctr"/>
        <c:lblOffset val="100"/>
        <c:noMultiLvlLbl val="0"/>
      </c:catAx>
      <c:valAx>
        <c:axId val="203435968"/>
        <c:scaling>
          <c:orientation val="minMax"/>
          <c:min val="0"/>
        </c:scaling>
        <c:delete val="1"/>
        <c:axPos val="l"/>
        <c:majorGridlines/>
        <c:numFmt formatCode="0.0" sourceLinked="1"/>
        <c:majorTickMark val="none"/>
        <c:minorTickMark val="none"/>
        <c:tickLblPos val="nextTo"/>
        <c:crossAx val="204658176"/>
        <c:crosses val="autoZero"/>
        <c:crossBetween val="between"/>
      </c:valAx>
      <c:spPr>
        <a:noFill/>
        <a:ln w="25409">
          <a:noFill/>
        </a:ln>
      </c:spPr>
    </c:plotArea>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План</c:v>
                </c:pt>
              </c:strCache>
            </c:strRef>
          </c:tx>
          <c:invertIfNegative val="0"/>
          <c:dLbls>
            <c:dLbl>
              <c:idx val="0"/>
              <c:layout>
                <c:manualLayout>
                  <c:x val="-6.6975680620577818E-3"/>
                  <c:y val="-2.0508057244285519E-2"/>
                </c:manualLayout>
              </c:layout>
              <c:showLegendKey val="0"/>
              <c:showVal val="1"/>
              <c:showCatName val="0"/>
              <c:showSerName val="0"/>
              <c:showPercent val="0"/>
              <c:showBubbleSize val="0"/>
            </c:dLbl>
            <c:dLbl>
              <c:idx val="3"/>
              <c:layout>
                <c:manualLayout>
                  <c:x val="-1.7578918798051976E-7"/>
                  <c:y val="-8.2032228977142081E-3"/>
                </c:manualLayout>
              </c:layout>
              <c:showLegendKey val="0"/>
              <c:showVal val="1"/>
              <c:showCatName val="0"/>
              <c:showSerName val="0"/>
              <c:showPercent val="0"/>
              <c:showBubbleSize val="0"/>
            </c:dLbl>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Лист1!$B$2:$B$5</c:f>
              <c:numCache>
                <c:formatCode>#,##0</c:formatCode>
                <c:ptCount val="4"/>
                <c:pt idx="0">
                  <c:v>16096.690699999999</c:v>
                </c:pt>
                <c:pt idx="1">
                  <c:v>11369.3426</c:v>
                </c:pt>
                <c:pt idx="2">
                  <c:v>4367.6887999999999</c:v>
                </c:pt>
                <c:pt idx="3">
                  <c:v>5747.8987999999999</c:v>
                </c:pt>
              </c:numCache>
            </c:numRef>
          </c:val>
        </c:ser>
        <c:ser>
          <c:idx val="1"/>
          <c:order val="1"/>
          <c:tx>
            <c:strRef>
              <c:f>Лист1!$C$1</c:f>
              <c:strCache>
                <c:ptCount val="1"/>
                <c:pt idx="0">
                  <c:v>Факт</c:v>
                </c:pt>
              </c:strCache>
            </c:strRef>
          </c:tx>
          <c:invertIfNegative val="0"/>
          <c:dLbls>
            <c:dLbl>
              <c:idx val="0"/>
              <c:layout>
                <c:manualLayout>
                  <c:x val="4.9115499121757215E-2"/>
                  <c:y val="-2.0508380205816922E-2"/>
                </c:manualLayout>
              </c:layout>
              <c:showLegendKey val="0"/>
              <c:showVal val="1"/>
              <c:showCatName val="0"/>
              <c:showSerName val="0"/>
              <c:showPercent val="0"/>
              <c:showBubbleSize val="0"/>
            </c:dLbl>
            <c:dLbl>
              <c:idx val="1"/>
              <c:layout>
                <c:manualLayout>
                  <c:x val="4.2417931059699494E-2"/>
                  <c:y val="-1.230483434657131E-2"/>
                </c:manualLayout>
              </c:layout>
              <c:showLegendKey val="0"/>
              <c:showVal val="1"/>
              <c:showCatName val="0"/>
              <c:showSerName val="0"/>
              <c:showPercent val="0"/>
              <c:showBubbleSize val="0"/>
            </c:dLbl>
            <c:dLbl>
              <c:idx val="2"/>
              <c:layout>
                <c:manualLayout>
                  <c:x val="2.902279493558373E-2"/>
                  <c:y val="-4.1016114488571041E-3"/>
                </c:manualLayout>
              </c:layout>
              <c:showLegendKey val="0"/>
              <c:showVal val="1"/>
              <c:showCatName val="0"/>
              <c:showSerName val="0"/>
              <c:showPercent val="0"/>
              <c:showBubbleSize val="0"/>
            </c:dLbl>
            <c:dLbl>
              <c:idx val="3"/>
              <c:layout>
                <c:manualLayout>
                  <c:x val="3.1255317622936409E-2"/>
                  <c:y val="-8.2032228977142081E-3"/>
                </c:manualLayout>
              </c:layout>
              <c:showLegendKey val="0"/>
              <c:showVal val="1"/>
              <c:showCatName val="0"/>
              <c:showSerName val="0"/>
              <c:showPercent val="0"/>
              <c:showBubbleSize val="0"/>
            </c:dLbl>
            <c:txPr>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Дотации</c:v>
                </c:pt>
                <c:pt idx="1">
                  <c:v>Субсидии</c:v>
                </c:pt>
                <c:pt idx="2">
                  <c:v>Субвенции</c:v>
                </c:pt>
                <c:pt idx="3">
                  <c:v>Иные межбюджетные трансферты</c:v>
                </c:pt>
              </c:strCache>
            </c:strRef>
          </c:cat>
          <c:val>
            <c:numRef>
              <c:f>Лист1!$C$2:$C$5</c:f>
              <c:numCache>
                <c:formatCode>#,##0</c:formatCode>
                <c:ptCount val="4"/>
                <c:pt idx="0">
                  <c:v>16314.5128</c:v>
                </c:pt>
                <c:pt idx="1">
                  <c:v>10254.9059</c:v>
                </c:pt>
                <c:pt idx="2">
                  <c:v>4095.7883000000002</c:v>
                </c:pt>
                <c:pt idx="3">
                  <c:v>6104.6239999999998</c:v>
                </c:pt>
              </c:numCache>
            </c:numRef>
          </c:val>
        </c:ser>
        <c:dLbls>
          <c:showLegendKey val="0"/>
          <c:showVal val="0"/>
          <c:showCatName val="0"/>
          <c:showSerName val="0"/>
          <c:showPercent val="0"/>
          <c:showBubbleSize val="0"/>
        </c:dLbls>
        <c:gapWidth val="150"/>
        <c:shape val="box"/>
        <c:axId val="204395520"/>
        <c:axId val="203438272"/>
        <c:axId val="0"/>
      </c:bar3DChart>
      <c:catAx>
        <c:axId val="204395520"/>
        <c:scaling>
          <c:orientation val="minMax"/>
        </c:scaling>
        <c:delete val="0"/>
        <c:axPos val="b"/>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203438272"/>
        <c:crosses val="autoZero"/>
        <c:auto val="1"/>
        <c:lblAlgn val="ctr"/>
        <c:lblOffset val="100"/>
        <c:noMultiLvlLbl val="0"/>
      </c:catAx>
      <c:valAx>
        <c:axId val="203438272"/>
        <c:scaling>
          <c:orientation val="minMax"/>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43955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877628456108004E-2"/>
          <c:y val="0.15096743786144304"/>
          <c:w val="0.86740056898377582"/>
          <c:h val="0.55275651556690319"/>
        </c:manualLayout>
      </c:layout>
      <c:barChart>
        <c:barDir val="col"/>
        <c:grouping val="clustered"/>
        <c:varyColors val="0"/>
        <c:ser>
          <c:idx val="1"/>
          <c:order val="0"/>
          <c:tx>
            <c:strRef>
              <c:f>Лист1!$B$1</c:f>
              <c:strCache>
                <c:ptCount val="1"/>
                <c:pt idx="0">
                  <c:v>Объем собственных доходов Чувашской Республики, млн. рублей </c:v>
                </c:pt>
              </c:strCache>
            </c:strRef>
          </c:tx>
          <c:spPr>
            <a:solidFill>
              <a:srgbClr val="6699FF"/>
            </a:solidFill>
            <a:effectLst>
              <a:outerShdw blurRad="50800" dist="38100" dir="18900000" algn="bl" rotWithShape="0">
                <a:prstClr val="black">
                  <a:alpha val="40000"/>
                </a:prstClr>
              </a:outerShdw>
            </a:effectLst>
            <a:scene3d>
              <a:camera prst="orthographicFront"/>
              <a:lightRig rig="threePt" dir="t"/>
            </a:scene3d>
            <a:sp3d>
              <a:bevelT/>
            </a:sp3d>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dLblPos val="outEnd"/>
            <c:showLegendKey val="0"/>
            <c:showVal val="0"/>
            <c:showCatName val="0"/>
            <c:showSerName val="0"/>
            <c:showPercent val="0"/>
            <c:showBubbleSize val="0"/>
            <c:extLst>
              <c:ext xmlns:c15="http://schemas.microsoft.com/office/drawing/2012/chart" uri="{CE6537A1-D6FC-4f65-9D91-7224C49458BB}">
                <c15:showLeaderLines val="1"/>
              </c:ext>
            </c:extLst>
          </c:dLbls>
          <c:cat>
            <c:strRef>
              <c:f>Лист1!$A$2:$A$6</c:f>
              <c:strCache>
                <c:ptCount val="5"/>
                <c:pt idx="0">
                  <c:v>2016 год</c:v>
                </c:pt>
                <c:pt idx="1">
                  <c:v>2017 год</c:v>
                </c:pt>
                <c:pt idx="2">
                  <c:v>2018 год</c:v>
                </c:pt>
                <c:pt idx="3">
                  <c:v>2019 год</c:v>
                </c:pt>
                <c:pt idx="4">
                  <c:v>2020 год</c:v>
                </c:pt>
              </c:strCache>
            </c:strRef>
          </c:cat>
          <c:val>
            <c:numRef>
              <c:f>Лист1!$B$2:$B$6</c:f>
              <c:numCache>
                <c:formatCode>#,##0.0</c:formatCode>
                <c:ptCount val="5"/>
                <c:pt idx="0">
                  <c:v>33128.3753</c:v>
                </c:pt>
                <c:pt idx="1">
                  <c:v>34500.188978819999</c:v>
                </c:pt>
                <c:pt idx="2">
                  <c:v>37876.9</c:v>
                </c:pt>
                <c:pt idx="3">
                  <c:v>39217.300000000003</c:v>
                </c:pt>
                <c:pt idx="4">
                  <c:v>39398.674500000001</c:v>
                </c:pt>
              </c:numCache>
            </c:numRef>
          </c:val>
        </c:ser>
        <c:dLbls>
          <c:showLegendKey val="0"/>
          <c:showVal val="0"/>
          <c:showCatName val="0"/>
          <c:showSerName val="0"/>
          <c:showPercent val="0"/>
          <c:showBubbleSize val="0"/>
        </c:dLbls>
        <c:gapWidth val="150"/>
        <c:axId val="204397568"/>
        <c:axId val="202916416"/>
      </c:barChart>
      <c:lineChart>
        <c:grouping val="standard"/>
        <c:varyColors val="0"/>
        <c:ser>
          <c:idx val="2"/>
          <c:order val="1"/>
          <c:tx>
            <c:strRef>
              <c:f>Лист1!$C$1</c:f>
              <c:strCache>
                <c:ptCount val="1"/>
                <c:pt idx="0">
                  <c:v>Собственные доходы на 1 жителя, тыс. рублей</c:v>
                </c:pt>
              </c:strCache>
            </c:strRef>
          </c:tx>
          <c:spPr>
            <a:ln w="25394">
              <a:solidFill>
                <a:srgbClr val="CC99FF"/>
              </a:solidFill>
            </a:ln>
            <a:effectLst>
              <a:outerShdw blurRad="50800" dist="38100" dir="5400000" algn="t" rotWithShape="0">
                <a:prstClr val="black">
                  <a:alpha val="40000"/>
                </a:prstClr>
              </a:outerShdw>
            </a:effectLst>
          </c:spPr>
          <c:marker>
            <c:symbol val="diamond"/>
            <c:size val="48"/>
            <c:spPr>
              <a:solidFill>
                <a:srgbClr val="EC9CC4"/>
              </a:solidFill>
              <a:ln>
                <a:noFill/>
              </a:ln>
              <a:effectLst>
                <a:outerShdw blurRad="50800" dist="38100" dir="5400000" algn="t" rotWithShape="0">
                  <a:prstClr val="black">
                    <a:alpha val="40000"/>
                  </a:prstClr>
                </a:outerShdw>
              </a:effectLst>
            </c:spPr>
          </c:marker>
          <c:dLbls>
            <c:dLbl>
              <c:idx val="0"/>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2"/>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Лист1!$A$2:$A$6</c:f>
              <c:strCache>
                <c:ptCount val="5"/>
                <c:pt idx="0">
                  <c:v>2016 год</c:v>
                </c:pt>
                <c:pt idx="1">
                  <c:v>2017 год</c:v>
                </c:pt>
                <c:pt idx="2">
                  <c:v>2018 год</c:v>
                </c:pt>
                <c:pt idx="3">
                  <c:v>2019 год</c:v>
                </c:pt>
                <c:pt idx="4">
                  <c:v>2020 год</c:v>
                </c:pt>
              </c:strCache>
            </c:strRef>
          </c:cat>
          <c:val>
            <c:numRef>
              <c:f>Лист1!$C$2:$C$6</c:f>
              <c:numCache>
                <c:formatCode>0.00</c:formatCode>
                <c:ptCount val="5"/>
                <c:pt idx="0">
                  <c:v>26.805061331822962</c:v>
                </c:pt>
                <c:pt idx="1">
                  <c:v>28.023872129656407</c:v>
                </c:pt>
                <c:pt idx="2">
                  <c:v>30.960356383848289</c:v>
                </c:pt>
                <c:pt idx="3">
                  <c:v>32.203399573000496</c:v>
                </c:pt>
                <c:pt idx="4">
                  <c:v>32.593211863004633</c:v>
                </c:pt>
              </c:numCache>
            </c:numRef>
          </c:val>
          <c:smooth val="0"/>
        </c:ser>
        <c:dLbls>
          <c:showLegendKey val="0"/>
          <c:showVal val="0"/>
          <c:showCatName val="0"/>
          <c:showSerName val="0"/>
          <c:showPercent val="0"/>
          <c:showBubbleSize val="0"/>
        </c:dLbls>
        <c:hiLowLines/>
        <c:marker val="1"/>
        <c:smooth val="0"/>
        <c:axId val="204659200"/>
        <c:axId val="202916992"/>
      </c:lineChart>
      <c:catAx>
        <c:axId val="204397568"/>
        <c:scaling>
          <c:orientation val="minMax"/>
        </c:scaling>
        <c:delete val="0"/>
        <c:axPos val="b"/>
        <c:numFmt formatCode="dd/mm/yyyy" sourceLinked="0"/>
        <c:majorTickMark val="out"/>
        <c:minorTickMark val="none"/>
        <c:tickLblPos val="nextTo"/>
        <c:txPr>
          <a:bodyPr/>
          <a:lstStyle/>
          <a:p>
            <a:pPr>
              <a:defRPr sz="1050" b="1">
                <a:latin typeface="Times New Roman" panose="02020603050405020304" pitchFamily="18" charset="0"/>
                <a:cs typeface="Times New Roman" panose="02020603050405020304" pitchFamily="18" charset="0"/>
              </a:defRPr>
            </a:pPr>
            <a:endParaRPr lang="ru-RU"/>
          </a:p>
        </c:txPr>
        <c:crossAx val="202916416"/>
        <c:crosses val="autoZero"/>
        <c:auto val="1"/>
        <c:lblAlgn val="ctr"/>
        <c:lblOffset val="100"/>
        <c:noMultiLvlLbl val="1"/>
      </c:catAx>
      <c:valAx>
        <c:axId val="202916416"/>
        <c:scaling>
          <c:orientation val="minMax"/>
          <c:min val="0"/>
        </c:scaling>
        <c:delete val="0"/>
        <c:axPos val="l"/>
        <c:majorGridlines/>
        <c:numFmt formatCode="#,##0.0" sourceLinked="1"/>
        <c:majorTickMark val="none"/>
        <c:minorTickMark val="none"/>
        <c:tickLblPos val="none"/>
        <c:txPr>
          <a:bodyPr/>
          <a:lstStyle/>
          <a:p>
            <a:pPr>
              <a:defRPr sz="1200" b="1"/>
            </a:pPr>
            <a:endParaRPr lang="ru-RU"/>
          </a:p>
        </c:txPr>
        <c:crossAx val="204397568"/>
        <c:crosses val="autoZero"/>
        <c:crossBetween val="between"/>
      </c:valAx>
      <c:valAx>
        <c:axId val="202916992"/>
        <c:scaling>
          <c:orientation val="minMax"/>
          <c:max val="45"/>
        </c:scaling>
        <c:delete val="0"/>
        <c:axPos val="r"/>
        <c:numFmt formatCode="0.00" sourceLinked="1"/>
        <c:majorTickMark val="none"/>
        <c:minorTickMark val="none"/>
        <c:tickLblPos val="none"/>
        <c:spPr>
          <a:noFill/>
          <a:ln>
            <a:noFill/>
          </a:ln>
        </c:spPr>
        <c:crossAx val="204659200"/>
        <c:crosses val="max"/>
        <c:crossBetween val="between"/>
      </c:valAx>
      <c:catAx>
        <c:axId val="204659200"/>
        <c:scaling>
          <c:orientation val="minMax"/>
        </c:scaling>
        <c:delete val="1"/>
        <c:axPos val="b"/>
        <c:numFmt formatCode="General" sourceLinked="1"/>
        <c:majorTickMark val="out"/>
        <c:minorTickMark val="none"/>
        <c:tickLblPos val="nextTo"/>
        <c:crossAx val="202916992"/>
        <c:crosses val="autoZero"/>
        <c:auto val="1"/>
        <c:lblAlgn val="ctr"/>
        <c:lblOffset val="100"/>
        <c:noMultiLvlLbl val="0"/>
      </c:catAx>
      <c:spPr>
        <a:noFill/>
        <a:ln w="25394">
          <a:noFill/>
        </a:ln>
      </c:spPr>
    </c:plotArea>
    <c:legend>
      <c:legendPos val="r"/>
      <c:legendEntry>
        <c:idx val="0"/>
        <c:txPr>
          <a:bodyPr/>
          <a:lstStyle/>
          <a:p>
            <a:pPr>
              <a:defRPr sz="1100" b="0">
                <a:latin typeface="Times New Roman" panose="02020603050405020304" pitchFamily="18" charset="0"/>
                <a:cs typeface="Times New Roman" panose="02020603050405020304" pitchFamily="18" charset="0"/>
              </a:defRPr>
            </a:pPr>
            <a:endParaRPr lang="ru-RU"/>
          </a:p>
        </c:txPr>
      </c:legendEntry>
      <c:legendEntry>
        <c:idx val="1"/>
        <c:txPr>
          <a:bodyPr/>
          <a:lstStyle/>
          <a:p>
            <a:pPr>
              <a:defRPr sz="1100" b="0">
                <a:latin typeface="Times New Roman" panose="02020603050405020304" pitchFamily="18" charset="0"/>
                <a:cs typeface="Times New Roman" panose="02020603050405020304" pitchFamily="18" charset="0"/>
              </a:defRPr>
            </a:pPr>
            <a:endParaRPr lang="ru-RU"/>
          </a:p>
        </c:txPr>
      </c:legendEntry>
      <c:layout>
        <c:manualLayout>
          <c:xMode val="edge"/>
          <c:yMode val="edge"/>
          <c:x val="3.1894831521821293E-2"/>
          <c:y val="0.79955938055493847"/>
          <c:w val="0.90331164924085749"/>
          <c:h val="0.15359252617764693"/>
        </c:manualLayout>
      </c:layout>
      <c:overlay val="0"/>
      <c:txPr>
        <a:bodyPr/>
        <a:lstStyle/>
        <a:p>
          <a:pPr>
            <a:defRPr sz="1100" b="0">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latin typeface="Arial Cyr" pitchFamily="34" charset="0"/>
          <a:cs typeface="Arial Cyr" pitchFamily="34" charset="0"/>
        </a:defRPr>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8481349622176071"/>
          <c:y val="2.882904447488541E-2"/>
          <c:w val="0.36949216636862003"/>
          <c:h val="0.89426182497286377"/>
        </c:manualLayout>
      </c:layout>
      <c:barChart>
        <c:barDir val="bar"/>
        <c:grouping val="clustered"/>
        <c:varyColors val="0"/>
        <c:ser>
          <c:idx val="0"/>
          <c:order val="0"/>
          <c:spPr>
            <a:gradFill flip="none" rotWithShape="1">
              <a:gsLst>
                <a:gs pos="0">
                  <a:srgbClr val="3BCB27">
                    <a:shade val="30000"/>
                    <a:satMod val="115000"/>
                  </a:srgbClr>
                </a:gs>
                <a:gs pos="13000">
                  <a:srgbClr val="3BCB27">
                    <a:shade val="67500"/>
                    <a:satMod val="115000"/>
                  </a:srgbClr>
                </a:gs>
                <a:gs pos="100000">
                  <a:srgbClr val="3BCB27">
                    <a:shade val="100000"/>
                    <a:satMod val="115000"/>
                  </a:srgbClr>
                </a:gs>
              </a:gsLst>
              <a:lin ang="5400000" scaled="1"/>
              <a:tileRect/>
            </a:gradFill>
          </c:spPr>
          <c:invertIfNegative val="0"/>
          <c:dPt>
            <c:idx val="4"/>
            <c:invertIfNegative val="0"/>
            <c:bubble3D val="0"/>
          </c:dPt>
          <c:dPt>
            <c:idx val="5"/>
            <c:invertIfNegative val="0"/>
            <c:bubble3D val="0"/>
          </c:dPt>
          <c:dPt>
            <c:idx val="6"/>
            <c:invertIfNegative val="0"/>
            <c:bubble3D val="0"/>
          </c:dPt>
          <c:dPt>
            <c:idx val="9"/>
            <c:invertIfNegative val="0"/>
            <c:bubble3D val="0"/>
            <c:spPr>
              <a:gradFill flip="none" rotWithShape="1">
                <a:gsLst>
                  <a:gs pos="0">
                    <a:srgbClr val="F2ED13"/>
                  </a:gs>
                  <a:gs pos="21000">
                    <a:srgbClr val="FFFF00"/>
                  </a:gs>
                  <a:gs pos="100000">
                    <a:srgbClr val="F2F80C"/>
                  </a:gs>
                </a:gsLst>
                <a:lin ang="5400000" scaled="1"/>
                <a:tileRect/>
              </a:gradFill>
            </c:spPr>
          </c:dPt>
          <c:dPt>
            <c:idx val="10"/>
            <c:invertIfNegative val="0"/>
            <c:bubble3D val="0"/>
          </c:dPt>
          <c:dLbls>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Лист1!$A$9:$A$24</c:f>
              <c:strCache>
                <c:ptCount val="16"/>
                <c:pt idx="0">
                  <c:v>Республика Татарстан</c:v>
                </c:pt>
                <c:pt idx="1">
                  <c:v>Пермский край</c:v>
                </c:pt>
                <c:pt idx="2">
                  <c:v>Удмуртская Республика</c:v>
                </c:pt>
                <c:pt idx="3">
                  <c:v>Республика Башкортостан</c:v>
                </c:pt>
                <c:pt idx="4">
                  <c:v>Оренбургская область</c:v>
                </c:pt>
                <c:pt idx="5">
                  <c:v>Самарская область</c:v>
                </c:pt>
                <c:pt idx="6">
                  <c:v>Кировская область</c:v>
                </c:pt>
                <c:pt idx="7">
                  <c:v>Саратовская область</c:v>
                </c:pt>
                <c:pt idx="8">
                  <c:v>Нижегородская область</c:v>
                </c:pt>
                <c:pt idx="9">
                  <c:v>Чувашская Республика</c:v>
                </c:pt>
                <c:pt idx="10">
                  <c:v>Республика Марий Эл</c:v>
                </c:pt>
                <c:pt idx="11">
                  <c:v>Ульяновская область</c:v>
                </c:pt>
                <c:pt idx="12">
                  <c:v>Республика Мордовия</c:v>
                </c:pt>
                <c:pt idx="13">
                  <c:v>Пензенская область</c:v>
                </c:pt>
                <c:pt idx="14">
                  <c:v>ПФО</c:v>
                </c:pt>
                <c:pt idx="15">
                  <c:v>Россия</c:v>
                </c:pt>
              </c:strCache>
            </c:strRef>
          </c:cat>
          <c:val>
            <c:numRef>
              <c:f>Лист1!$B$9:$B$24</c:f>
              <c:numCache>
                <c:formatCode>0.0</c:formatCode>
                <c:ptCount val="16"/>
                <c:pt idx="0">
                  <c:v>85.3</c:v>
                </c:pt>
                <c:pt idx="1">
                  <c:v>86</c:v>
                </c:pt>
                <c:pt idx="2">
                  <c:v>86.8</c:v>
                </c:pt>
                <c:pt idx="3">
                  <c:v>87.6</c:v>
                </c:pt>
                <c:pt idx="4">
                  <c:v>90.8</c:v>
                </c:pt>
                <c:pt idx="5">
                  <c:v>97.6</c:v>
                </c:pt>
                <c:pt idx="6">
                  <c:v>98.4</c:v>
                </c:pt>
                <c:pt idx="7">
                  <c:v>99.6</c:v>
                </c:pt>
                <c:pt idx="8">
                  <c:v>100</c:v>
                </c:pt>
                <c:pt idx="9">
                  <c:v>100.5</c:v>
                </c:pt>
                <c:pt idx="10">
                  <c:v>101</c:v>
                </c:pt>
                <c:pt idx="11">
                  <c:v>101.3</c:v>
                </c:pt>
                <c:pt idx="12">
                  <c:v>104</c:v>
                </c:pt>
                <c:pt idx="13">
                  <c:v>105</c:v>
                </c:pt>
                <c:pt idx="14">
                  <c:v>92.8</c:v>
                </c:pt>
                <c:pt idx="15">
                  <c:v>97.9</c:v>
                </c:pt>
              </c:numCache>
            </c:numRef>
          </c:val>
        </c:ser>
        <c:dLbls>
          <c:showLegendKey val="0"/>
          <c:showVal val="0"/>
          <c:showCatName val="0"/>
          <c:showSerName val="0"/>
          <c:showPercent val="0"/>
          <c:showBubbleSize val="0"/>
        </c:dLbls>
        <c:gapWidth val="150"/>
        <c:axId val="203796992"/>
        <c:axId val="202919296"/>
      </c:barChart>
      <c:catAx>
        <c:axId val="203796992"/>
        <c:scaling>
          <c:orientation val="minMax"/>
        </c:scaling>
        <c:delete val="0"/>
        <c:axPos val="l"/>
        <c:numFmt formatCode="General" sourceLinked="1"/>
        <c:majorTickMark val="out"/>
        <c:minorTickMark val="none"/>
        <c:tickLblPos val="nextTo"/>
        <c:txPr>
          <a:bodyPr/>
          <a:lstStyle/>
          <a:p>
            <a:pPr>
              <a:defRPr sz="1100" b="1">
                <a:latin typeface="TimesET" pitchFamily="2" charset="0"/>
                <a:cs typeface="Arial" panose="020B0604020202020204" pitchFamily="34" charset="0"/>
              </a:defRPr>
            </a:pPr>
            <a:endParaRPr lang="ru-RU"/>
          </a:p>
        </c:txPr>
        <c:crossAx val="202919296"/>
        <c:crosses val="autoZero"/>
        <c:auto val="1"/>
        <c:lblAlgn val="ctr"/>
        <c:lblOffset val="100"/>
        <c:noMultiLvlLbl val="0"/>
      </c:catAx>
      <c:valAx>
        <c:axId val="202919296"/>
        <c:scaling>
          <c:orientation val="minMax"/>
        </c:scaling>
        <c:delete val="0"/>
        <c:axPos val="b"/>
        <c:numFmt formatCode="0" sourceLinked="0"/>
        <c:majorTickMark val="out"/>
        <c:minorTickMark val="none"/>
        <c:tickLblPos val="nextTo"/>
        <c:txPr>
          <a:bodyPr/>
          <a:lstStyle/>
          <a:p>
            <a:pPr>
              <a:defRPr sz="1100">
                <a:latin typeface="Arial" panose="020B0604020202020204" pitchFamily="34" charset="0"/>
                <a:cs typeface="Arial" panose="020B0604020202020204" pitchFamily="34" charset="0"/>
              </a:defRPr>
            </a:pPr>
            <a:endParaRPr lang="ru-RU"/>
          </a:p>
        </c:txPr>
        <c:crossAx val="203796992"/>
        <c:crosses val="autoZero"/>
        <c:crossBetween val="between"/>
      </c:valAx>
      <c:spPr>
        <a:noFill/>
        <a:ln w="25396">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rAngAx val="0"/>
      <c:perspective val="30"/>
    </c:view3D>
    <c:floor>
      <c:thickness val="0"/>
    </c:floor>
    <c:sideWall>
      <c:thickness val="0"/>
    </c:sideWall>
    <c:backWall>
      <c:thickness val="0"/>
    </c:backWall>
    <c:plotArea>
      <c:layout>
        <c:manualLayout>
          <c:layoutTarget val="inner"/>
          <c:xMode val="edge"/>
          <c:yMode val="edge"/>
          <c:x val="0"/>
          <c:y val="4.6960851724520351E-2"/>
          <c:w val="0.94708581869639474"/>
          <c:h val="0.94785185671840377"/>
        </c:manualLayout>
      </c:layout>
      <c:pie3DChart>
        <c:varyColors val="1"/>
        <c:ser>
          <c:idx val="0"/>
          <c:order val="0"/>
          <c:tx>
            <c:strRef>
              <c:f>Лист1!$B$1</c:f>
              <c:strCache>
                <c:ptCount val="1"/>
                <c:pt idx="0">
                  <c:v>% в собственных доходах</c:v>
                </c:pt>
              </c:strCache>
            </c:strRef>
          </c:tx>
          <c:explosion val="25"/>
          <c:dPt>
            <c:idx val="0"/>
            <c:bubble3D val="0"/>
            <c:explosion val="8"/>
            <c:spPr>
              <a:solidFill>
                <a:srgbClr val="1DD526"/>
              </a:solidFill>
            </c:spPr>
          </c:dPt>
          <c:dPt>
            <c:idx val="1"/>
            <c:bubble3D val="0"/>
            <c:spPr>
              <a:solidFill>
                <a:srgbClr val="FF0066"/>
              </a:solidFill>
            </c:spPr>
          </c:dPt>
          <c:cat>
            <c:strRef>
              <c:f>Лист1!$A$2:$A$3</c:f>
              <c:strCache>
                <c:ptCount val="2"/>
                <c:pt idx="0">
                  <c:v>10 крупных</c:v>
                </c:pt>
                <c:pt idx="1">
                  <c:v>остальные</c:v>
                </c:pt>
              </c:strCache>
            </c:strRef>
          </c:cat>
          <c:val>
            <c:numRef>
              <c:f>Лист1!$B$2:$B$3</c:f>
              <c:numCache>
                <c:formatCode>General</c:formatCode>
                <c:ptCount val="2"/>
                <c:pt idx="0">
                  <c:v>23.8</c:v>
                </c:pt>
                <c:pt idx="1">
                  <c:v>76.2</c:v>
                </c:pt>
              </c:numCache>
            </c:numRef>
          </c:val>
        </c:ser>
        <c:dLbls>
          <c:showLegendKey val="0"/>
          <c:showVal val="0"/>
          <c:showCatName val="0"/>
          <c:showSerName val="0"/>
          <c:showPercent val="0"/>
          <c:showBubbleSize val="0"/>
          <c:showLeaderLines val="1"/>
        </c:dLbls>
      </c:pie3DChart>
      <c:spPr>
        <a:noFill/>
        <a:ln w="25373">
          <a:noFill/>
        </a:ln>
      </c:spPr>
    </c:plotArea>
    <c:plotVisOnly val="1"/>
    <c:dispBlanksAs val="zero"/>
    <c:showDLblsOverMax val="0"/>
  </c:chart>
  <c:txPr>
    <a:bodyPr/>
    <a:lstStyle/>
    <a:p>
      <a:pPr>
        <a:defRPr sz="1798"/>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lgn="r">
              <a:defRPr/>
            </a:pPr>
            <a:r>
              <a:rPr lang="ru-RU" dirty="0"/>
              <a:t>на </a:t>
            </a:r>
            <a:r>
              <a:rPr lang="ru-RU" dirty="0" smtClean="0"/>
              <a:t>01.01.2020  </a:t>
            </a:r>
            <a:r>
              <a:rPr lang="ru-RU" dirty="0"/>
              <a:t>(за </a:t>
            </a:r>
            <a:r>
              <a:rPr lang="ru-RU" dirty="0" smtClean="0"/>
              <a:t>2019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2687329700272479"/>
          <c:y val="0.12317080423786776"/>
          <c:w val="0.84669240084771424"/>
          <c:h val="0.525952749774941"/>
        </c:manualLayout>
      </c:layout>
      <c:bar3DChart>
        <c:barDir val="col"/>
        <c:grouping val="clustered"/>
        <c:varyColors val="0"/>
        <c:ser>
          <c:idx val="0"/>
          <c:order val="0"/>
          <c:spPr>
            <a:solidFill>
              <a:srgbClr val="66CCFF"/>
            </a:solidFill>
          </c:spPr>
          <c:invertIfNegative val="0"/>
          <c:dPt>
            <c:idx val="9"/>
            <c:invertIfNegative val="0"/>
            <c:bubble3D val="0"/>
            <c:spPr>
              <a:solidFill>
                <a:schemeClr val="accent2"/>
              </a:solidFill>
            </c:spPr>
          </c:dPt>
          <c:dPt>
            <c:idx val="10"/>
            <c:invertIfNegative val="0"/>
            <c:bubble3D val="0"/>
            <c:spPr>
              <a:solidFill>
                <a:srgbClr val="FFFF00"/>
              </a:solidFill>
            </c:spPr>
          </c:dPt>
          <c:dPt>
            <c:idx val="12"/>
            <c:invertIfNegative val="0"/>
            <c:bubble3D val="0"/>
          </c:dPt>
          <c:dLbls>
            <c:dLbl>
              <c:idx val="0"/>
              <c:layout>
                <c:manualLayout>
                  <c:x val="0"/>
                  <c:y val="4.577595198863206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7465940054491506E-4"/>
                  <c:y val="-1.9226844643316049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333333333333332E-3"/>
                  <c:y val="4.329004329004329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8062367544656811E-3"/>
                  <c:y val="5.866313434415201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8060475325461703E-3"/>
                  <c:y val="1.753595309720689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031183772328189E-3"/>
                  <c:y val="1.783671700604173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31183772328189E-3"/>
                  <c:y val="1.451886592795271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0"/>
                  <c:y val="4.291665652887378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4.2913277264580571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811332260591494E-17"/>
                  <c:y val="1.1999062750374144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7.9993751669160586E-3"/>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1.258263921432275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5.1808961550107724E-3"/>
                  <c:y val="2.0986392244007397E-2"/>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263548289433848E-2"/>
                  <c:y val="2.145799033800749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Самарская обл.</c:v>
                </c:pt>
                <c:pt idx="1">
                  <c:v>Башкортостан</c:v>
                </c:pt>
                <c:pt idx="2">
                  <c:v>Оренбургская обл.</c:v>
                </c:pt>
                <c:pt idx="3">
                  <c:v>Татарстан</c:v>
                </c:pt>
                <c:pt idx="4">
                  <c:v>Нижегородская обл.</c:v>
                </c:pt>
                <c:pt idx="5">
                  <c:v>Пермский край</c:v>
                </c:pt>
                <c:pt idx="6">
                  <c:v>Ульяновская обл.</c:v>
                </c:pt>
                <c:pt idx="7">
                  <c:v>Пензенская обл.</c:v>
                </c:pt>
                <c:pt idx="8">
                  <c:v>Удмуртия</c:v>
                </c:pt>
                <c:pt idx="9">
                  <c:v>Мордовия</c:v>
                </c:pt>
                <c:pt idx="10">
                  <c:v>Чувашия</c:v>
                </c:pt>
                <c:pt idx="11">
                  <c:v>Кировская обл.</c:v>
                </c:pt>
                <c:pt idx="12">
                  <c:v>Марий Эл</c:v>
                </c:pt>
                <c:pt idx="13">
                  <c:v>Саратовская обл.</c:v>
                </c:pt>
              </c:strCache>
            </c:strRef>
          </c:cat>
          <c:val>
            <c:numRef>
              <c:f>Лист1!$B$19:$B$32</c:f>
              <c:numCache>
                <c:formatCode>0.0</c:formatCode>
                <c:ptCount val="14"/>
                <c:pt idx="0">
                  <c:v>64.400000000000006</c:v>
                </c:pt>
                <c:pt idx="1">
                  <c:v>62.4</c:v>
                </c:pt>
                <c:pt idx="2">
                  <c:v>62.1</c:v>
                </c:pt>
                <c:pt idx="3">
                  <c:v>61.1</c:v>
                </c:pt>
                <c:pt idx="4">
                  <c:v>60.9</c:v>
                </c:pt>
                <c:pt idx="5">
                  <c:v>57.2</c:v>
                </c:pt>
                <c:pt idx="6">
                  <c:v>52.2</c:v>
                </c:pt>
                <c:pt idx="7">
                  <c:v>46.4</c:v>
                </c:pt>
                <c:pt idx="8">
                  <c:v>43.9</c:v>
                </c:pt>
                <c:pt idx="9">
                  <c:v>43.2</c:v>
                </c:pt>
                <c:pt idx="10">
                  <c:v>43</c:v>
                </c:pt>
                <c:pt idx="11">
                  <c:v>42.7</c:v>
                </c:pt>
                <c:pt idx="12">
                  <c:v>42.3</c:v>
                </c:pt>
                <c:pt idx="13">
                  <c:v>40.799999999999997</c:v>
                </c:pt>
              </c:numCache>
            </c:numRef>
          </c:val>
        </c:ser>
        <c:dLbls>
          <c:showLegendKey val="0"/>
          <c:showVal val="0"/>
          <c:showCatName val="0"/>
          <c:showSerName val="0"/>
          <c:showPercent val="0"/>
          <c:showBubbleSize val="0"/>
        </c:dLbls>
        <c:gapWidth val="150"/>
        <c:shape val="cylinder"/>
        <c:axId val="206781952"/>
        <c:axId val="73372736"/>
        <c:axId val="0"/>
      </c:bar3DChart>
      <c:catAx>
        <c:axId val="206781952"/>
        <c:scaling>
          <c:orientation val="minMax"/>
        </c:scaling>
        <c:delete val="0"/>
        <c:axPos val="b"/>
        <c:numFmt formatCode="General" sourceLinked="0"/>
        <c:majorTickMark val="out"/>
        <c:minorTickMark val="none"/>
        <c:tickLblPos val="nextTo"/>
        <c:crossAx val="73372736"/>
        <c:crosses val="autoZero"/>
        <c:auto val="1"/>
        <c:lblAlgn val="ctr"/>
        <c:lblOffset val="100"/>
        <c:noMultiLvlLbl val="0"/>
      </c:catAx>
      <c:valAx>
        <c:axId val="73372736"/>
        <c:scaling>
          <c:orientation val="minMax"/>
        </c:scaling>
        <c:delete val="0"/>
        <c:axPos val="l"/>
        <c:majorGridlines>
          <c:spPr>
            <a:ln>
              <a:solidFill>
                <a:schemeClr val="accent1"/>
              </a:solidFill>
            </a:ln>
          </c:spPr>
        </c:majorGridlines>
        <c:numFmt formatCode="0.0" sourceLinked="1"/>
        <c:majorTickMark val="out"/>
        <c:minorTickMark val="none"/>
        <c:tickLblPos val="nextTo"/>
        <c:crossAx val="206781952"/>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a:pPr>
            <a:r>
              <a:rPr lang="ru-RU" dirty="0"/>
              <a:t>на </a:t>
            </a:r>
            <a:r>
              <a:rPr lang="ru-RU" dirty="0" smtClean="0"/>
              <a:t>01.01.2019  </a:t>
            </a:r>
            <a:r>
              <a:rPr lang="ru-RU" dirty="0"/>
              <a:t>(за </a:t>
            </a:r>
            <a:r>
              <a:rPr lang="ru-RU" dirty="0" smtClean="0"/>
              <a:t>2018 </a:t>
            </a:r>
            <a:r>
              <a:rPr lang="ru-RU" dirty="0"/>
              <a:t>год)</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66CCFF"/>
            </a:solidFill>
          </c:spPr>
          <c:invertIfNegative val="0"/>
          <c:dPt>
            <c:idx val="9"/>
            <c:invertIfNegative val="0"/>
            <c:bubble3D val="0"/>
            <c:spPr>
              <a:solidFill>
                <a:srgbClr val="FFFF00"/>
              </a:solidFill>
            </c:spPr>
          </c:dPt>
          <c:dPt>
            <c:idx val="10"/>
            <c:invertIfNegative val="0"/>
            <c:bubble3D val="0"/>
            <c:spPr>
              <a:solidFill>
                <a:schemeClr val="accent2"/>
              </a:solidFill>
            </c:spPr>
          </c:dPt>
          <c:dPt>
            <c:idx val="12"/>
            <c:invertIfNegative val="0"/>
            <c:bubble3D val="0"/>
            <c:spPr>
              <a:solidFill>
                <a:schemeClr val="accent2"/>
              </a:solidFill>
            </c:spPr>
          </c:dPt>
          <c:dLbls>
            <c:dLbl>
              <c:idx val="0"/>
              <c:layout>
                <c:manualLayout>
                  <c:x val="0"/>
                  <c:y val="-6.9821904614657451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9.2592592592592813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024024024024023E-3"/>
                  <c:y val="1.5183185450378725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8087070498732929E-17"/>
                  <c:y val="7.3613517820582067E-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4024024024024023E-3"/>
                  <c:y val="1.851851851851851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6096096096096092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8048048048048046E-3"/>
                  <c:y val="1.3888888888888888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2012012012012012E-2"/>
                  <c:y val="9.2592592592592587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7.2072072072072073E-3"/>
                  <c:y val="2.125043588492504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9.6094204440662009E-3"/>
                  <c:y val="1.7379844681066136E-2"/>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9.6096096096096092E-3"/>
                  <c:y val="1.7379510028532514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3"/>
              <c:layout>
                <c:manualLayout>
                  <c:x val="1.6816816816816817E-2"/>
                  <c:y val="1.700034870794003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Лист1!$A$19:$A$32</c:f>
              <c:strCache>
                <c:ptCount val="14"/>
                <c:pt idx="0">
                  <c:v>Оренбургская обл.</c:v>
                </c:pt>
                <c:pt idx="1">
                  <c:v>Нижегородская обл.</c:v>
                </c:pt>
                <c:pt idx="2">
                  <c:v>Самарская обл.</c:v>
                </c:pt>
                <c:pt idx="3">
                  <c:v>Башкортостан</c:v>
                </c:pt>
                <c:pt idx="4">
                  <c:v>Татарстан</c:v>
                </c:pt>
                <c:pt idx="5">
                  <c:v>Пермский край</c:v>
                </c:pt>
                <c:pt idx="6">
                  <c:v>Ульяновская обл.</c:v>
                </c:pt>
                <c:pt idx="7">
                  <c:v>Удмуртия</c:v>
                </c:pt>
                <c:pt idx="8">
                  <c:v>Мордовия</c:v>
                </c:pt>
                <c:pt idx="9">
                  <c:v>Чувашия</c:v>
                </c:pt>
                <c:pt idx="10">
                  <c:v>Пензенская обл.</c:v>
                </c:pt>
                <c:pt idx="11">
                  <c:v>Марий Эл</c:v>
                </c:pt>
                <c:pt idx="12">
                  <c:v>Саратовская обл.</c:v>
                </c:pt>
                <c:pt idx="13">
                  <c:v>Кировская обл.</c:v>
                </c:pt>
              </c:strCache>
            </c:strRef>
          </c:cat>
          <c:val>
            <c:numRef>
              <c:f>Лист1!$B$19:$B$32</c:f>
              <c:numCache>
                <c:formatCode>0.0</c:formatCode>
                <c:ptCount val="14"/>
                <c:pt idx="0">
                  <c:v>60.228000000000002</c:v>
                </c:pt>
                <c:pt idx="1">
                  <c:v>58.911999999999999</c:v>
                </c:pt>
                <c:pt idx="2">
                  <c:v>57.344000000000001</c:v>
                </c:pt>
                <c:pt idx="3">
                  <c:v>57.098999999999997</c:v>
                </c:pt>
                <c:pt idx="4">
                  <c:v>55.491999999999997</c:v>
                </c:pt>
                <c:pt idx="5">
                  <c:v>52.232999999999997</c:v>
                </c:pt>
                <c:pt idx="6">
                  <c:v>47.418999999999997</c:v>
                </c:pt>
                <c:pt idx="7">
                  <c:v>44.283000000000001</c:v>
                </c:pt>
                <c:pt idx="8">
                  <c:v>40.659999999999997</c:v>
                </c:pt>
                <c:pt idx="9">
                  <c:v>40.340000000000003</c:v>
                </c:pt>
                <c:pt idx="10">
                  <c:v>39.930999999999997</c:v>
                </c:pt>
                <c:pt idx="11">
                  <c:v>39.783999999999999</c:v>
                </c:pt>
                <c:pt idx="12">
                  <c:v>38.25</c:v>
                </c:pt>
                <c:pt idx="13">
                  <c:v>35.307000000000002</c:v>
                </c:pt>
              </c:numCache>
            </c:numRef>
          </c:val>
        </c:ser>
        <c:dLbls>
          <c:showLegendKey val="0"/>
          <c:showVal val="0"/>
          <c:showCatName val="0"/>
          <c:showSerName val="0"/>
          <c:showPercent val="0"/>
          <c:showBubbleSize val="0"/>
        </c:dLbls>
        <c:gapWidth val="150"/>
        <c:shape val="cylinder"/>
        <c:axId val="208251904"/>
        <c:axId val="204474048"/>
        <c:axId val="0"/>
      </c:bar3DChart>
      <c:catAx>
        <c:axId val="208251904"/>
        <c:scaling>
          <c:orientation val="minMax"/>
        </c:scaling>
        <c:delete val="0"/>
        <c:axPos val="b"/>
        <c:numFmt formatCode="General" sourceLinked="0"/>
        <c:majorTickMark val="out"/>
        <c:minorTickMark val="none"/>
        <c:tickLblPos val="nextTo"/>
        <c:crossAx val="204474048"/>
        <c:crosses val="autoZero"/>
        <c:auto val="1"/>
        <c:lblAlgn val="ctr"/>
        <c:lblOffset val="100"/>
        <c:noMultiLvlLbl val="0"/>
      </c:catAx>
      <c:valAx>
        <c:axId val="204474048"/>
        <c:scaling>
          <c:orientation val="minMax"/>
        </c:scaling>
        <c:delete val="0"/>
        <c:axPos val="l"/>
        <c:majorGridlines/>
        <c:numFmt formatCode="0.0" sourceLinked="1"/>
        <c:majorTickMark val="out"/>
        <c:minorTickMark val="none"/>
        <c:tickLblPos val="nextTo"/>
        <c:crossAx val="208251904"/>
        <c:crosses val="autoZero"/>
        <c:crossBetween val="between"/>
        <c:majorUnit val="15"/>
        <c:minorUnit val="2"/>
      </c:valAx>
    </c:plotArea>
    <c:plotVisOnly val="1"/>
    <c:dispBlanksAs val="gap"/>
    <c:showDLblsOverMax val="0"/>
  </c:chart>
  <c:txPr>
    <a:bodyPr/>
    <a:lstStyle/>
    <a:p>
      <a:pPr>
        <a:defRPr>
          <a:latin typeface="Times New Roman" panose="02020603050405020304" pitchFamily="18" charset="0"/>
          <a:cs typeface="Times New Roman" panose="02020603050405020304" pitchFamily="18"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 (2)'!$B$5</c:f>
              <c:strCache>
                <c:ptCount val="1"/>
                <c:pt idx="0">
                  <c:v>план</c:v>
                </c:pt>
              </c:strCache>
            </c:strRef>
          </c:tx>
          <c:spPr>
            <a:solidFill>
              <a:srgbClr val="7030A0"/>
            </a:solidFill>
          </c:spPr>
          <c:invertIfNegative val="0"/>
          <c:dLbls>
            <c:dLbl>
              <c:idx val="0"/>
              <c:layout>
                <c:manualLayout>
                  <c:x val="-3.1515918666195093E-3"/>
                  <c:y val="1.585661029620908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6.342644118483589E-3"/>
                </c:manualLayout>
              </c:layout>
              <c:showLegendKey val="0"/>
              <c:showVal val="1"/>
              <c:showCatName val="0"/>
              <c:showSerName val="0"/>
              <c:showPercent val="0"/>
              <c:showBubbleSize val="0"/>
            </c:dLbl>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(2)'!$B$6:$B$10</c:f>
              <c:numCache>
                <c:formatCode>#,##0</c:formatCode>
                <c:ptCount val="5"/>
                <c:pt idx="0">
                  <c:v>-4457</c:v>
                </c:pt>
                <c:pt idx="1">
                  <c:v>81638</c:v>
                </c:pt>
                <c:pt idx="2">
                  <c:v>38775</c:v>
                </c:pt>
                <c:pt idx="3">
                  <c:v>38405</c:v>
                </c:pt>
                <c:pt idx="4">
                  <c:v>77181</c:v>
                </c:pt>
              </c:numCache>
            </c:numRef>
          </c:val>
        </c:ser>
        <c:ser>
          <c:idx val="1"/>
          <c:order val="1"/>
          <c:tx>
            <c:strRef>
              <c:f>'Лист1 (2)'!$C$5</c:f>
              <c:strCache>
                <c:ptCount val="1"/>
                <c:pt idx="0">
                  <c:v>факт</c:v>
                </c:pt>
              </c:strCache>
            </c:strRef>
          </c:tx>
          <c:spPr>
            <a:solidFill>
              <a:schemeClr val="accent4">
                <a:lumMod val="75000"/>
              </a:schemeClr>
            </a:solidFill>
          </c:spPr>
          <c:invertIfNegative val="0"/>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 (2)'!$A$6:$A$10</c:f>
              <c:strCache>
                <c:ptCount val="5"/>
                <c:pt idx="0">
                  <c:v>Дефицит/профицит     </c:v>
                </c:pt>
                <c:pt idx="1">
                  <c:v>Расходы бюджета</c:v>
                </c:pt>
                <c:pt idx="2">
                  <c:v>Безвозмездные поступления</c:v>
                </c:pt>
                <c:pt idx="3">
                  <c:v>Налоговые и неналоговые доходы</c:v>
                </c:pt>
                <c:pt idx="4">
                  <c:v>Доходы бюджета</c:v>
                </c:pt>
              </c:strCache>
            </c:strRef>
          </c:cat>
          <c:val>
            <c:numRef>
              <c:f>'Лист1 (2)'!$C$6:$C$10</c:f>
              <c:numCache>
                <c:formatCode>#,##0</c:formatCode>
                <c:ptCount val="5"/>
                <c:pt idx="0">
                  <c:v>548</c:v>
                </c:pt>
                <c:pt idx="1">
                  <c:v>76066</c:v>
                </c:pt>
                <c:pt idx="2">
                  <c:v>37215</c:v>
                </c:pt>
                <c:pt idx="3">
                  <c:v>39399</c:v>
                </c:pt>
                <c:pt idx="4">
                  <c:v>76614</c:v>
                </c:pt>
              </c:numCache>
            </c:numRef>
          </c:val>
        </c:ser>
        <c:dLbls>
          <c:showLegendKey val="0"/>
          <c:showVal val="0"/>
          <c:showCatName val="0"/>
          <c:showSerName val="0"/>
          <c:showPercent val="0"/>
          <c:showBubbleSize val="0"/>
        </c:dLbls>
        <c:gapWidth val="150"/>
        <c:axId val="135244288"/>
        <c:axId val="124253824"/>
      </c:barChart>
      <c:catAx>
        <c:axId val="135244288"/>
        <c:scaling>
          <c:orientation val="minMax"/>
        </c:scaling>
        <c:delete val="0"/>
        <c:axPos val="l"/>
        <c:numFmt formatCode="General"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24253824"/>
        <c:crosses val="autoZero"/>
        <c:auto val="1"/>
        <c:lblAlgn val="ctr"/>
        <c:lblOffset val="100"/>
        <c:noMultiLvlLbl val="0"/>
      </c:catAx>
      <c:valAx>
        <c:axId val="124253824"/>
        <c:scaling>
          <c:orientation val="minMax"/>
        </c:scaling>
        <c:delete val="1"/>
        <c:axPos val="b"/>
        <c:numFmt formatCode="#,##0" sourceLinked="1"/>
        <c:majorTickMark val="out"/>
        <c:minorTickMark val="none"/>
        <c:tickLblPos val="nextTo"/>
        <c:crossAx val="135244288"/>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Столбец1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Лист1!$A$2:$A$6</c:f>
              <c:strCache>
                <c:ptCount val="5"/>
                <c:pt idx="0">
                  <c:v>ФБ</c:v>
                </c:pt>
                <c:pt idx="1">
                  <c:v>РБ</c:v>
                </c:pt>
                <c:pt idx="2">
                  <c:v>МБ</c:v>
                </c:pt>
                <c:pt idx="3">
                  <c:v>Внебюджетные фонды</c:v>
                </c:pt>
                <c:pt idx="4">
                  <c:v>Внебюджетные источники</c:v>
                </c:pt>
              </c:strCache>
            </c:strRef>
          </c:cat>
          <c:val>
            <c:numRef>
              <c:f>Лист1!$B$2:$B$6</c:f>
              <c:numCache>
                <c:formatCode>0.0%</c:formatCode>
                <c:ptCount val="5"/>
                <c:pt idx="0">
                  <c:v>0.44500000000000001</c:v>
                </c:pt>
                <c:pt idx="1">
                  <c:v>0.20599999999999999</c:v>
                </c:pt>
                <c:pt idx="2">
                  <c:v>3.3000000000000002E-2</c:v>
                </c:pt>
                <c:pt idx="3">
                  <c:v>0.26800000000000002</c:v>
                </c:pt>
                <c:pt idx="4">
                  <c:v>4.8000000000000001E-2</c:v>
                </c:pt>
              </c:numCache>
            </c:numRef>
          </c:val>
        </c:ser>
        <c:dLbls>
          <c:showLegendKey val="0"/>
          <c:showVal val="0"/>
          <c:showCatName val="0"/>
          <c:showSerName val="0"/>
          <c:showPercent val="0"/>
          <c:showBubbleSize val="0"/>
          <c:showLeaderLines val="1"/>
        </c:dLbls>
        <c:firstSliceAng val="185"/>
        <c:holeSize val="55"/>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60"/>
      <c:rotY val="150"/>
      <c:rAngAx val="1"/>
    </c:view3D>
    <c:floor>
      <c:thickness val="0"/>
    </c:floor>
    <c:sideWall>
      <c:thickness val="0"/>
    </c:sideWall>
    <c:backWall>
      <c:thickness val="0"/>
    </c:backWall>
    <c:plotArea>
      <c:layout>
        <c:manualLayout>
          <c:layoutTarget val="inner"/>
          <c:xMode val="edge"/>
          <c:yMode val="edge"/>
          <c:x val="1.4514248025329827E-2"/>
          <c:y val="0"/>
          <c:w val="0.93186343442388353"/>
          <c:h val="1"/>
        </c:manualLayout>
      </c:layout>
      <c:pie3DChart>
        <c:varyColors val="1"/>
        <c:ser>
          <c:idx val="0"/>
          <c:order val="0"/>
          <c:tx>
            <c:strRef>
              <c:f>Лист1!$B$1</c:f>
              <c:strCache>
                <c:ptCount val="1"/>
                <c:pt idx="0">
                  <c:v>Продажи</c:v>
                </c:pt>
              </c:strCache>
            </c:strRef>
          </c:tx>
          <c:explosion val="5"/>
          <c:dLbls>
            <c:dLbl>
              <c:idx val="0"/>
              <c:layout>
                <c:manualLayout>
                  <c:x val="0.19273341643608868"/>
                  <c:y val="9.9571806836277449E-2"/>
                </c:manualLayout>
              </c:layout>
              <c:tx>
                <c:rich>
                  <a:bodyPr/>
                  <a:lstStyle/>
                  <a:p>
                    <a:r>
                      <a:rPr lang="ru-RU" sz="1200" i="1" dirty="0" smtClean="0">
                        <a:latin typeface="Times New Roman" panose="02020603050405020304" pitchFamily="18" charset="0"/>
                        <a:cs typeface="Times New Roman" panose="02020603050405020304" pitchFamily="18" charset="0"/>
                      </a:rPr>
                      <a:t>17 019,8</a:t>
                    </a:r>
                  </a:p>
                  <a:p>
                    <a:r>
                      <a:rPr lang="ru-RU" sz="1200" i="1" dirty="0" smtClean="0">
                        <a:latin typeface="Times New Roman" panose="02020603050405020304" pitchFamily="18" charset="0"/>
                        <a:cs typeface="Times New Roman" panose="02020603050405020304" pitchFamily="18" charset="0"/>
                      </a:rPr>
                      <a:t>млн. рублей -                    65,5%</a:t>
                    </a:r>
                    <a:endParaRPr lang="ru-RU" sz="1200" dirty="0"/>
                  </a:p>
                </c:rich>
              </c:tx>
              <c:showLegendKey val="0"/>
              <c:showVal val="1"/>
              <c:showCatName val="0"/>
              <c:showSerName val="0"/>
              <c:showPercent val="1"/>
              <c:showBubbleSize val="0"/>
              <c:extLst>
                <c:ext xmlns:c15="http://schemas.microsoft.com/office/drawing/2012/chart" uri="{CE6537A1-D6FC-4f65-9D91-7224C49458BB}"/>
              </c:extLst>
            </c:dLbl>
            <c:dLbl>
              <c:idx val="1"/>
              <c:layout>
                <c:manualLayout>
                  <c:x val="-0.15798962740578248"/>
                  <c:y val="5.7123282598229826E-3"/>
                </c:manualLayout>
              </c:layout>
              <c:tx>
                <c:rich>
                  <a:bodyPr/>
                  <a:lstStyle/>
                  <a:p>
                    <a:r>
                      <a:rPr lang="ru-RU" sz="1200" i="1" baseline="0" dirty="0" smtClean="0">
                        <a:latin typeface="Times New Roman" panose="02020603050405020304" pitchFamily="18" charset="0"/>
                        <a:cs typeface="Times New Roman" panose="02020603050405020304" pitchFamily="18" charset="0"/>
                      </a:rPr>
                      <a:t>8 983,2 </a:t>
                    </a:r>
                    <a:r>
                      <a:rPr lang="ru-RU" sz="1200" i="1" dirty="0" smtClean="0">
                        <a:latin typeface="Times New Roman" panose="02020603050405020304" pitchFamily="18" charset="0"/>
                        <a:cs typeface="Times New Roman" panose="02020603050405020304" pitchFamily="18" charset="0"/>
                      </a:rPr>
                      <a:t>млн. рублей -                    34,5%</a:t>
                    </a:r>
                    <a:endParaRPr lang="ru-RU" dirty="0"/>
                  </a:p>
                </c:rich>
              </c:tx>
              <c:showLegendKey val="0"/>
              <c:showVal val="1"/>
              <c:showCatName val="0"/>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sz="1200" i="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Лист1!$A$2:$A$3</c:f>
              <c:strCache>
                <c:ptCount val="2"/>
                <c:pt idx="0">
                  <c:v>Бюджет ТФОМС</c:v>
                </c:pt>
                <c:pt idx="1">
                  <c:v>Республиканский бюджет</c:v>
                </c:pt>
              </c:strCache>
            </c:strRef>
          </c:cat>
          <c:val>
            <c:numRef>
              <c:f>Лист1!$B$2:$B$3</c:f>
              <c:numCache>
                <c:formatCode>General</c:formatCode>
                <c:ptCount val="2"/>
                <c:pt idx="0" formatCode="0.0">
                  <c:v>17019.8</c:v>
                </c:pt>
                <c:pt idx="1">
                  <c:v>8983.2000000000007</c:v>
                </c:pt>
              </c:numCache>
            </c:numRef>
          </c:val>
        </c:ser>
        <c:dLbls>
          <c:showLegendKey val="0"/>
          <c:showVal val="0"/>
          <c:showCatName val="1"/>
          <c:showSerName val="0"/>
          <c:showPercent val="0"/>
          <c:showBubbleSize val="0"/>
          <c:showLeaderLines val="1"/>
        </c:dLbls>
      </c:pie3DChart>
    </c:plotArea>
    <c:plotVisOnly val="1"/>
    <c:dispBlanksAs val="zero"/>
    <c:showDLblsOverMax val="0"/>
  </c:chart>
  <c:spPr>
    <a:scene3d>
      <a:camera prst="orthographicFront"/>
      <a:lightRig rig="threePt" dir="t"/>
    </a:scene3d>
  </c:spPr>
  <c:txPr>
    <a:bodyPr/>
    <a:lstStyle/>
    <a:p>
      <a:pPr>
        <a:defRPr sz="1800"/>
      </a:pPr>
      <a:endParaRPr lang="ru-RU"/>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75"/>
      <c:rotY val="160"/>
      <c:rAngAx val="0"/>
      <c:perspective val="30"/>
    </c:view3D>
    <c:floor>
      <c:thickness val="0"/>
    </c:floor>
    <c:sideWall>
      <c:thickness val="0"/>
    </c:sideWall>
    <c:backWall>
      <c:thickness val="0"/>
    </c:backWall>
    <c:plotArea>
      <c:layout>
        <c:manualLayout>
          <c:layoutTarget val="inner"/>
          <c:xMode val="edge"/>
          <c:yMode val="edge"/>
          <c:x val="0.15782804079454082"/>
          <c:y val="0.19381511508960125"/>
          <c:w val="0.59238092844274493"/>
          <c:h val="0.51446985728042549"/>
        </c:manualLayout>
      </c:layout>
      <c:pie3DChart>
        <c:varyColors val="1"/>
        <c:ser>
          <c:idx val="0"/>
          <c:order val="0"/>
          <c:tx>
            <c:strRef>
              <c:f>Лист1!$B$1</c:f>
              <c:strCache>
                <c:ptCount val="1"/>
                <c:pt idx="0">
                  <c:v>Продажи</c:v>
                </c:pt>
              </c:strCache>
            </c:strRef>
          </c:tx>
          <c:dPt>
            <c:idx val="0"/>
            <c:bubble3D val="0"/>
            <c:explosion val="1"/>
            <c:spPr>
              <a:solidFill>
                <a:srgbClr val="F97F88"/>
              </a:solidFill>
            </c:spPr>
          </c:dPt>
          <c:dPt>
            <c:idx val="1"/>
            <c:bubble3D val="0"/>
            <c:spPr>
              <a:solidFill>
                <a:srgbClr val="9DFFE5"/>
              </a:solidFill>
            </c:spPr>
          </c:dPt>
          <c:dPt>
            <c:idx val="2"/>
            <c:bubble3D val="0"/>
            <c:spPr>
              <a:solidFill>
                <a:srgbClr val="FFC000"/>
              </a:solidFill>
            </c:spPr>
          </c:dPt>
          <c:dPt>
            <c:idx val="3"/>
            <c:bubble3D val="0"/>
            <c:spPr>
              <a:solidFill>
                <a:srgbClr val="7030A0"/>
              </a:solidFill>
            </c:spPr>
          </c:dPt>
          <c:dPt>
            <c:idx val="4"/>
            <c:bubble3D val="0"/>
            <c:spPr>
              <a:solidFill>
                <a:srgbClr val="99FF66"/>
              </a:solidFill>
            </c:spPr>
          </c:dPt>
          <c:dPt>
            <c:idx val="5"/>
            <c:bubble3D val="0"/>
            <c:spPr>
              <a:solidFill>
                <a:srgbClr val="0000FF"/>
              </a:solidFill>
            </c:spPr>
          </c:dPt>
          <c:dPt>
            <c:idx val="6"/>
            <c:bubble3D val="0"/>
            <c:spPr>
              <a:solidFill>
                <a:srgbClr val="9999FF"/>
              </a:solidFill>
            </c:spPr>
          </c:dPt>
          <c:dLbls>
            <c:dLbl>
              <c:idx val="0"/>
              <c:layout>
                <c:manualLayout>
                  <c:x val="0.24672960703401645"/>
                  <c:y val="6.6908837643693903E-2"/>
                </c:manualLayout>
              </c:layout>
              <c:tx>
                <c:rich>
                  <a:bodyPr/>
                  <a:lstStyle/>
                  <a:p>
                    <a:r>
                      <a:rPr lang="ru-RU" sz="1100" b="0" i="1" dirty="0" smtClean="0">
                        <a:solidFill>
                          <a:schemeClr val="tx1"/>
                        </a:solidFill>
                        <a:latin typeface="Times New Roman" panose="02020603050405020304" pitchFamily="18" charset="0"/>
                        <a:cs typeface="Times New Roman" panose="02020603050405020304" pitchFamily="18" charset="0"/>
                      </a:rPr>
                      <a:t>4 747,5 млн. рублей</a:t>
                    </a:r>
                    <a:r>
                      <a:rPr lang="ru-RU" sz="1100" b="0" i="1" baseline="0" dirty="0" smtClean="0">
                        <a:solidFill>
                          <a:schemeClr val="tx1"/>
                        </a:solidFill>
                        <a:latin typeface="Times New Roman" panose="02020603050405020304" pitchFamily="18" charset="0"/>
                        <a:cs typeface="Times New Roman" panose="02020603050405020304" pitchFamily="18" charset="0"/>
                      </a:rPr>
                      <a:t> </a:t>
                    </a:r>
                    <a:r>
                      <a:rPr lang="ru-RU" sz="1100" b="0" i="1" dirty="0" smtClean="0">
                        <a:solidFill>
                          <a:schemeClr val="tx1"/>
                        </a:solidFill>
                        <a:latin typeface="Times New Roman" panose="02020603050405020304" pitchFamily="18" charset="0"/>
                        <a:cs typeface="Times New Roman" panose="02020603050405020304" pitchFamily="18" charset="0"/>
                      </a:rPr>
                      <a:t>–</a:t>
                    </a:r>
                    <a:r>
                      <a:rPr lang="ru-RU" sz="1100" b="0" i="1" baseline="0" dirty="0" smtClean="0">
                        <a:solidFill>
                          <a:schemeClr val="tx1"/>
                        </a:solidFill>
                        <a:latin typeface="Times New Roman" panose="02020603050405020304" pitchFamily="18" charset="0"/>
                        <a:cs typeface="Times New Roman" panose="02020603050405020304" pitchFamily="18" charset="0"/>
                      </a:rPr>
                      <a:t> 52,8</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sz="1200" b="0" dirty="0"/>
                  </a:p>
                </c:rich>
              </c:tx>
              <c:showLegendKey val="0"/>
              <c:showVal val="1"/>
              <c:showCatName val="0"/>
              <c:showSerName val="0"/>
              <c:showPercent val="1"/>
              <c:showBubbleSize val="0"/>
              <c:extLst>
                <c:ext xmlns:c15="http://schemas.microsoft.com/office/drawing/2012/chart" uri="{CE6537A1-D6FC-4f65-9D91-7224C49458BB}"/>
              </c:extLst>
            </c:dLbl>
            <c:dLbl>
              <c:idx val="1"/>
              <c:layout>
                <c:manualLayout>
                  <c:x val="-0.19366479376029477"/>
                  <c:y val="3.4385615021240934E-2"/>
                </c:manualLayout>
              </c:layout>
              <c:tx>
                <c:rich>
                  <a:bodyPr/>
                  <a:lstStyle/>
                  <a:p>
                    <a:r>
                      <a:rPr lang="ru-RU" sz="1100" b="0" i="1" dirty="0" smtClean="0">
                        <a:solidFill>
                          <a:schemeClr val="tx1"/>
                        </a:solidFill>
                        <a:latin typeface="Times New Roman" panose="02020603050405020304" pitchFamily="18" charset="0"/>
                        <a:cs typeface="Times New Roman" panose="02020603050405020304" pitchFamily="18" charset="0"/>
                      </a:rPr>
                      <a:t>1 649,9 млн. рублей- </a:t>
                    </a:r>
                    <a:r>
                      <a:rPr lang="ru-RU" sz="1100" b="0" i="1" baseline="0" dirty="0" smtClean="0">
                        <a:solidFill>
                          <a:schemeClr val="tx1"/>
                        </a:solidFill>
                        <a:latin typeface="Times New Roman" panose="02020603050405020304" pitchFamily="18" charset="0"/>
                        <a:cs typeface="Times New Roman" panose="02020603050405020304" pitchFamily="18" charset="0"/>
                      </a:rPr>
                      <a:t> 18,3</a:t>
                    </a:r>
                    <a:r>
                      <a:rPr lang="ru-RU" sz="1100" b="0" i="1"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separator>
</c:separator>
              <c:extLst>
                <c:ext xmlns:c15="http://schemas.microsoft.com/office/drawing/2012/chart" uri="{CE6537A1-D6FC-4f65-9D91-7224C49458BB}"/>
              </c:extLst>
            </c:dLbl>
            <c:dLbl>
              <c:idx val="2"/>
              <c:layout>
                <c:manualLayout>
                  <c:x val="-0.18889295737464068"/>
                  <c:y val="-0.12050710852549651"/>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2 585,8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рублей-28,9</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3"/>
              <c:layout>
                <c:manualLayout>
                  <c:x val="9.6737010657774666E-2"/>
                  <c:y val="9.2598869649953546E-3"/>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18,9 млн.</a:t>
                    </a:r>
                    <a:r>
                      <a:rPr lang="ru-RU" sz="1100" b="0" baseline="0" dirty="0" smtClean="0">
                        <a:solidFill>
                          <a:schemeClr val="tx1"/>
                        </a:solidFill>
                        <a:latin typeface="Times New Roman" panose="02020603050405020304" pitchFamily="18" charset="0"/>
                        <a:cs typeface="Times New Roman" panose="02020603050405020304" pitchFamily="18" charset="0"/>
                      </a:rPr>
                      <a:t> рублей-1,1</a:t>
                    </a:r>
                    <a:r>
                      <a:rPr lang="ru-RU" sz="1100" b="0" dirty="0" smtClean="0">
                        <a:solidFill>
                          <a:schemeClr val="tx1"/>
                        </a:solidFill>
                        <a:latin typeface="Times New Roman" panose="02020603050405020304" pitchFamily="18" charset="0"/>
                        <a:cs typeface="Times New Roman" panose="02020603050405020304" pitchFamily="18" charset="0"/>
                      </a:rPr>
                      <a:t>%</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4"/>
              <c:layout>
                <c:manualLayout>
                  <c:x val="0.13861374319182274"/>
                  <c:y val="4.76090744619892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89,7</a:t>
                    </a:r>
                    <a:r>
                      <a:rPr lang="ru-RU" sz="1100" b="0" baseline="0" dirty="0" smtClean="0">
                        <a:solidFill>
                          <a:schemeClr val="tx1"/>
                        </a:solidFill>
                        <a:latin typeface="Times New Roman" panose="02020603050405020304" pitchFamily="18" charset="0"/>
                        <a:cs typeface="Times New Roman" panose="02020603050405020304" pitchFamily="18" charset="0"/>
                      </a:rPr>
                      <a:t> </a:t>
                    </a:r>
                    <a:r>
                      <a:rPr lang="ru-RU" sz="1100" b="0" dirty="0" smtClean="0">
                        <a:solidFill>
                          <a:schemeClr val="tx1"/>
                        </a:solidFill>
                        <a:latin typeface="Times New Roman" panose="02020603050405020304" pitchFamily="18" charset="0"/>
                        <a:cs typeface="Times New Roman" panose="02020603050405020304" pitchFamily="18" charset="0"/>
                      </a:rPr>
                      <a:t>млн. рублей- 5,4%</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5"/>
              <c:layout>
                <c:manualLayout>
                  <c:x val="7.6005716286250607E-2"/>
                  <c:y val="7.2450567542069993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54,4 млн. рублей- 3,2%</a:t>
                    </a:r>
                    <a:endParaRPr lang="ru-RU" b="0" dirty="0"/>
                  </a:p>
                </c:rich>
              </c:tx>
              <c:showLegendKey val="0"/>
              <c:showVal val="1"/>
              <c:showCatName val="0"/>
              <c:showSerName val="0"/>
              <c:showPercent val="1"/>
              <c:showBubbleSize val="0"/>
              <c:extLst>
                <c:ext xmlns:c15="http://schemas.microsoft.com/office/drawing/2012/chart" uri="{CE6537A1-D6FC-4f65-9D91-7224C49458BB}"/>
              </c:extLst>
            </c:dLbl>
            <c:dLbl>
              <c:idx val="6"/>
              <c:layout>
                <c:manualLayout>
                  <c:x val="-0.19195220358243567"/>
                  <c:y val="-9.1593158818233905E-2"/>
                </c:manualLayout>
              </c:layout>
              <c:tx>
                <c:rich>
                  <a:bodyPr/>
                  <a:lstStyle/>
                  <a:p>
                    <a:r>
                      <a:rPr lang="ru-RU" sz="1100" b="0" dirty="0" smtClean="0">
                        <a:solidFill>
                          <a:schemeClr val="tx1"/>
                        </a:solidFill>
                        <a:latin typeface="Times New Roman" panose="02020603050405020304" pitchFamily="18" charset="0"/>
                        <a:cs typeface="Times New Roman" panose="02020603050405020304" pitchFamily="18" charset="0"/>
                      </a:rPr>
                      <a:t>370,6  млн. рублей – 22,1%</a:t>
                    </a:r>
                    <a:endParaRPr lang="ru-RU" b="0" dirty="0"/>
                  </a:p>
                </c:rich>
              </c:tx>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1"/>
            <c:showBubbleSize val="0"/>
            <c:showLeaderLines val="1"/>
            <c:extLst>
              <c:ext xmlns:c15="http://schemas.microsoft.com/office/drawing/2012/chart" uri="{CE6537A1-D6FC-4f65-9D91-7224C49458BB}"/>
            </c:extLst>
          </c:dLbls>
          <c:cat>
            <c:strRef>
              <c:f>Лист1!$A$2:$A$4</c:f>
              <c:strCache>
                <c:ptCount val="3"/>
                <c:pt idx="0">
                  <c:v>Стационарная медицинская помощь</c:v>
                </c:pt>
                <c:pt idx="1">
                  <c:v>Амбулаторная помощь</c:v>
                </c:pt>
                <c:pt idx="2">
                  <c:v>Медицинская помощь в дневных стационарах всех типов, скорая медицинская помощь, санаторно-оздоровительная помощь, заготовка, переработка, хранение и обеспечение безопасности донорской крови и ее компонентов, другие вопросы в области здравоохранения</c:v>
                </c:pt>
              </c:strCache>
            </c:strRef>
          </c:cat>
          <c:val>
            <c:numRef>
              <c:f>Лист1!$B$2:$B$4</c:f>
              <c:numCache>
                <c:formatCode>0.0</c:formatCode>
                <c:ptCount val="3"/>
                <c:pt idx="0">
                  <c:v>4747.5</c:v>
                </c:pt>
                <c:pt idx="1">
                  <c:v>885.5</c:v>
                </c:pt>
                <c:pt idx="2">
                  <c:v>1050.8</c:v>
                </c:pt>
              </c:numCache>
            </c:numRef>
          </c:val>
        </c:ser>
        <c:dLbls>
          <c:showLegendKey val="0"/>
          <c:showVal val="0"/>
          <c:showCatName val="1"/>
          <c:showSerName val="0"/>
          <c:showPercent val="0"/>
          <c:showBubbleSize val="0"/>
          <c:showLeaderLines val="1"/>
        </c:dLbls>
      </c:pie3DChart>
    </c:plotArea>
    <c:legend>
      <c:legendPos val="b"/>
      <c:layout>
        <c:manualLayout>
          <c:xMode val="edge"/>
          <c:yMode val="edge"/>
          <c:x val="6.1406458944323603E-2"/>
          <c:y val="0.68645606136294179"/>
          <c:w val="0.88301815322631561"/>
          <c:h val="0.25342095067415388"/>
        </c:manualLayout>
      </c:layout>
      <c:overlay val="0"/>
      <c:txPr>
        <a:bodyPr/>
        <a:lstStyle/>
        <a:p>
          <a:pPr>
            <a:defRPr sz="9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республиканского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rgbClr val="3399FF"/>
                </a:gs>
                <a:gs pos="81000">
                  <a:srgbClr val="1170FF"/>
                </a:gs>
                <a:gs pos="100000">
                  <a:srgbClr val="006699"/>
                </a:gs>
              </a:gsLst>
              <a:lin ang="5400000" scaled="0"/>
            </a:gradFill>
          </c:spPr>
          <c:invertIfNegative val="0"/>
          <c:dLbls>
            <c:dLbl>
              <c:idx val="0"/>
              <c:layout>
                <c:manualLayout>
                  <c:x val="2.1510501355013509E-2"/>
                  <c:y val="-0.31318407382323665"/>
                </c:manualLayout>
              </c:layout>
              <c:showLegendKey val="0"/>
              <c:showVal val="1"/>
              <c:showCatName val="0"/>
              <c:showSerName val="0"/>
              <c:showPercent val="0"/>
              <c:showBubbleSize val="0"/>
            </c:dLbl>
            <c:dLbl>
              <c:idx val="1"/>
              <c:layout>
                <c:manualLayout>
                  <c:x val="1.2906504065040651E-2"/>
                  <c:y val="-0.19063378406631798"/>
                </c:manualLayout>
              </c:layout>
              <c:showLegendKey val="0"/>
              <c:showVal val="1"/>
              <c:showCatName val="0"/>
              <c:showSerName val="0"/>
              <c:showPercent val="0"/>
              <c:showBubbleSize val="0"/>
            </c:dLbl>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c:formatCode>
                <c:ptCount val="2"/>
                <c:pt idx="0">
                  <c:v>6939.9795000000004</c:v>
                </c:pt>
                <c:pt idx="1">
                  <c:v>3728.4213331000001</c:v>
                </c:pt>
              </c:numCache>
            </c:numRef>
          </c:val>
        </c:ser>
        <c:dLbls>
          <c:showLegendKey val="0"/>
          <c:showVal val="0"/>
          <c:showCatName val="0"/>
          <c:showSerName val="0"/>
          <c:showPercent val="0"/>
          <c:showBubbleSize val="0"/>
        </c:dLbls>
        <c:gapWidth val="150"/>
        <c:shape val="cylinder"/>
        <c:axId val="209289728"/>
        <c:axId val="204500928"/>
        <c:axId val="0"/>
      </c:bar3DChart>
      <c:catAx>
        <c:axId val="209289728"/>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204500928"/>
        <c:crosses val="autoZero"/>
        <c:auto val="1"/>
        <c:lblAlgn val="ctr"/>
        <c:lblOffset val="100"/>
        <c:noMultiLvlLbl val="0"/>
      </c:catAx>
      <c:valAx>
        <c:axId val="204500928"/>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9289728"/>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7682721633080193"/>
          <c:y val="0.18946228196867015"/>
          <c:w val="0.38821828936569774"/>
          <c:h val="0.6017383485168315"/>
        </c:manualLayout>
      </c:layout>
      <c:pieChart>
        <c:varyColors val="1"/>
        <c:ser>
          <c:idx val="0"/>
          <c:order val="0"/>
          <c:tx>
            <c:strRef>
              <c:f>Лист1!$B$1</c:f>
              <c:strCache>
                <c:ptCount val="1"/>
                <c:pt idx="0">
                  <c:v>2020</c:v>
                </c:pt>
              </c:strCache>
            </c:strRef>
          </c:tx>
          <c:dPt>
            <c:idx val="5"/>
            <c:bubble3D val="0"/>
            <c:spPr>
              <a:solidFill>
                <a:srgbClr val="9966FF"/>
              </a:solidFill>
            </c:spPr>
          </c:dPt>
          <c:dLbls>
            <c:dLbl>
              <c:idx val="0"/>
              <c:layout>
                <c:manualLayout>
                  <c:x val="3.61681523308175E-2"/>
                  <c:y val="-6.8738685897645355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1"/>
              <c:layout>
                <c:manualLayout>
                  <c:x val="1.6932241057020493E-2"/>
                  <c:y val="-0.12814446270675811"/>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2"/>
              <c:layout>
                <c:manualLayout>
                  <c:x val="3.8628681065148066E-2"/>
                  <c:y val="-3.6131197840762887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3"/>
              <c:layout>
                <c:manualLayout>
                  <c:x val="0.14864873049072189"/>
                  <c:y val="1.6187743845455078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4"/>
              <c:layout>
                <c:manualLayout>
                  <c:x val="-9.1850049313532009E-2"/>
                  <c:y val="7.8278067142866475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5"/>
              <c:layout>
                <c:manualLayout>
                  <c:x val="-0.23481114446457496"/>
                  <c:y val="4.7400370547063302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6"/>
              <c:layout>
                <c:manualLayout>
                  <c:x val="-7.7922042528038457E-2"/>
                  <c:y val="-9.8512746949685329E-2"/>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7"/>
              <c:layout>
                <c:manualLayout>
                  <c:x val="-5.1569660171169589E-2"/>
                  <c:y val="-0.1613211277178353"/>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8"/>
              <c:layout>
                <c:manualLayout>
                  <c:x val="3.2919091589325024E-2"/>
                  <c:y val="-0.18913993216440003"/>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9"/>
              <c:layout>
                <c:manualLayout>
                  <c:x val="0.15169187657596631"/>
                  <c:y val="-0.12265324277694635"/>
                </c:manualLayout>
              </c:layout>
              <c:showLegendKey val="1"/>
              <c:showVal val="1"/>
              <c:showCatName val="1"/>
              <c:showSerName val="0"/>
              <c:showPercent val="0"/>
              <c:showBubbleSize val="0"/>
              <c:separator>
</c:separator>
              <c:extLst>
                <c:ext xmlns:c15="http://schemas.microsoft.com/office/drawing/2012/chart" uri="{CE6537A1-D6FC-4f65-9D91-7224C49458BB}"/>
              </c:extLst>
            </c:dLbl>
            <c:dLbl>
              <c:idx val="10"/>
              <c:layout>
                <c:manualLayout>
                  <c:x val="0.15351467550726924"/>
                  <c:y val="-0.13237949051412587"/>
                </c:manualLayout>
              </c:layout>
              <c:showLegendKey val="1"/>
              <c:showVal val="1"/>
              <c:showCatName val="1"/>
              <c:showSerName val="0"/>
              <c:showPercent val="0"/>
              <c:showBubbleSize val="0"/>
              <c:separator>
</c:separator>
            </c:dLbl>
            <c:numFmt formatCode="#,##0.0" sourceLinked="0"/>
            <c:spPr>
              <a:noFill/>
              <a:ln>
                <a:noFill/>
              </a:ln>
              <a:effectLst/>
            </c:spPr>
            <c:txPr>
              <a:bodyPr/>
              <a:lstStyle/>
              <a:p>
                <a:pPr>
                  <a:defRPr sz="1200"/>
                </a:pPr>
                <a:endParaRPr lang="ru-RU"/>
              </a:p>
            </c:txPr>
            <c:showLegendKey val="1"/>
            <c:showVal val="1"/>
            <c:showCatName val="1"/>
            <c:showSerName val="0"/>
            <c:showPercent val="0"/>
            <c:showBubbleSize val="0"/>
            <c:separator>
</c:separator>
            <c:showLeaderLines val="1"/>
            <c:extLst>
              <c:ext xmlns:c15="http://schemas.microsoft.com/office/drawing/2012/chart" uri="{CE6537A1-D6FC-4f65-9D91-7224C49458BB}"/>
            </c:extLst>
          </c:dLbls>
          <c:cat>
            <c:strRef>
              <c:f>Лист1!$A$2:$A$12</c:f>
              <c:strCache>
                <c:ptCount val="10"/>
                <c:pt idx="0">
                  <c:v>Образование</c:v>
                </c:pt>
                <c:pt idx="1">
                  <c:v>Социальная политика </c:v>
                </c:pt>
                <c:pt idx="2">
                  <c:v>Культура</c:v>
                </c:pt>
                <c:pt idx="3">
                  <c:v>Жилищное строительство</c:v>
                </c:pt>
                <c:pt idx="4">
                  <c:v>Здравоохранение</c:v>
                </c:pt>
                <c:pt idx="5">
                  <c:v>Физическая культура и спорт</c:v>
                </c:pt>
                <c:pt idx="6">
                  <c:v>Дорожное хозяйство</c:v>
                </c:pt>
                <c:pt idx="7">
                  <c:v>Комунальное хозяйство</c:v>
                </c:pt>
                <c:pt idx="8">
                  <c:v>Экология</c:v>
                </c:pt>
                <c:pt idx="9">
                  <c:v>Прочие расходы</c:v>
                </c:pt>
              </c:strCache>
            </c:strRef>
          </c:cat>
          <c:val>
            <c:numRef>
              <c:f>Лист1!$B$2:$B$12</c:f>
              <c:numCache>
                <c:formatCode>#,##0</c:formatCode>
                <c:ptCount val="10"/>
                <c:pt idx="0">
                  <c:v>995.66506636999998</c:v>
                </c:pt>
                <c:pt idx="1">
                  <c:v>96.987300000000005</c:v>
                </c:pt>
                <c:pt idx="2">
                  <c:v>240.94710607000002</c:v>
                </c:pt>
                <c:pt idx="3">
                  <c:v>73.49421581</c:v>
                </c:pt>
                <c:pt idx="4">
                  <c:v>111.25340627000001</c:v>
                </c:pt>
                <c:pt idx="5">
                  <c:v>506.85426171</c:v>
                </c:pt>
                <c:pt idx="6">
                  <c:v>832.55955342000004</c:v>
                </c:pt>
                <c:pt idx="7">
                  <c:v>170.70018748000001</c:v>
                </c:pt>
                <c:pt idx="8">
                  <c:v>338.75716623</c:v>
                </c:pt>
                <c:pt idx="9">
                  <c:v>361.20306973999999</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anose="02020603050405020304" pitchFamily="18" charset="0"/>
                <a:cs typeface="Times New Roman" panose="02020603050405020304" pitchFamily="18" charset="0"/>
              </a:defRPr>
            </a:pPr>
            <a:r>
              <a:rPr lang="ru-RU" sz="1200" dirty="0" smtClean="0"/>
              <a:t>Динамика</a:t>
            </a:r>
            <a:r>
              <a:rPr lang="ru-RU" sz="1200" baseline="0" dirty="0" smtClean="0"/>
              <a:t> инвестиционных расходов консолидированного бюджета</a:t>
            </a:r>
            <a:endParaRPr lang="ru-RU" sz="1200" dirty="0"/>
          </a:p>
        </c:rich>
      </c:tx>
      <c:layout>
        <c:manualLayout>
          <c:xMode val="edge"/>
          <c:yMode val="edge"/>
          <c:x val="0.17059383468834691"/>
          <c:y val="2.8206437064294758E-2"/>
        </c:manualLayout>
      </c:layout>
      <c:overlay val="0"/>
    </c:title>
    <c:autoTitleDeleted val="0"/>
    <c:view3D>
      <c:rotX val="5"/>
      <c:rotY val="5"/>
      <c:depthPercent val="10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 на доходы физических лиц</c:v>
                </c:pt>
              </c:strCache>
            </c:strRef>
          </c:tx>
          <c:spPr>
            <a:gradFill>
              <a:gsLst>
                <a:gs pos="0">
                  <a:schemeClr val="accent4">
                    <a:lumMod val="60000"/>
                    <a:lumOff val="40000"/>
                  </a:schemeClr>
                </a:gs>
                <a:gs pos="81000">
                  <a:schemeClr val="accent4">
                    <a:lumMod val="75000"/>
                  </a:schemeClr>
                </a:gs>
                <a:gs pos="100000">
                  <a:schemeClr val="accent4">
                    <a:lumMod val="50000"/>
                  </a:schemeClr>
                </a:gs>
              </a:gsLst>
              <a:lin ang="5400000" scaled="0"/>
            </a:gradFill>
          </c:spPr>
          <c:invertIfNegative val="0"/>
          <c:dLbls>
            <c:dLbl>
              <c:idx val="0"/>
              <c:layout>
                <c:manualLayout>
                  <c:x val="4.3021680216801771E-3"/>
                  <c:y val="-0.3423718713796511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1510501355013551E-2"/>
                  <c:y val="-0.2356585608197598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2019 год</c:v>
                </c:pt>
                <c:pt idx="1">
                  <c:v>2020 год</c:v>
                </c:pt>
              </c:strCache>
            </c:strRef>
          </c:cat>
          <c:val>
            <c:numRef>
              <c:f>Лист1!$B$2:$B$3</c:f>
              <c:numCache>
                <c:formatCode>#,##0</c:formatCode>
                <c:ptCount val="2"/>
                <c:pt idx="0">
                  <c:v>7582.9573076799998</c:v>
                </c:pt>
                <c:pt idx="1">
                  <c:v>4608.2065486600004</c:v>
                </c:pt>
              </c:numCache>
            </c:numRef>
          </c:val>
        </c:ser>
        <c:dLbls>
          <c:showLegendKey val="0"/>
          <c:showVal val="0"/>
          <c:showCatName val="0"/>
          <c:showSerName val="0"/>
          <c:showPercent val="0"/>
          <c:showBubbleSize val="0"/>
        </c:dLbls>
        <c:gapWidth val="150"/>
        <c:shape val="cylinder"/>
        <c:axId val="209812480"/>
        <c:axId val="204504384"/>
        <c:axId val="0"/>
      </c:bar3DChart>
      <c:catAx>
        <c:axId val="209812480"/>
        <c:scaling>
          <c:orientation val="minMax"/>
        </c:scaling>
        <c:delete val="0"/>
        <c:axPos val="b"/>
        <c:numFmt formatCode="General" sourceLinked="1"/>
        <c:majorTickMark val="out"/>
        <c:minorTickMark val="none"/>
        <c:tickLblPos val="nextTo"/>
        <c:txPr>
          <a:bodyPr/>
          <a:lstStyle/>
          <a:p>
            <a:pPr>
              <a:defRPr b="1">
                <a:latin typeface="Times New Roman" panose="02020603050405020304" pitchFamily="18" charset="0"/>
                <a:cs typeface="Times New Roman" panose="02020603050405020304" pitchFamily="18" charset="0"/>
              </a:defRPr>
            </a:pPr>
            <a:endParaRPr lang="ru-RU"/>
          </a:p>
        </c:txPr>
        <c:crossAx val="204504384"/>
        <c:crosses val="autoZero"/>
        <c:auto val="1"/>
        <c:lblAlgn val="ctr"/>
        <c:lblOffset val="100"/>
        <c:noMultiLvlLbl val="0"/>
      </c:catAx>
      <c:valAx>
        <c:axId val="204504384"/>
        <c:scaling>
          <c:orientation val="minMax"/>
          <c:min val="0"/>
        </c:scaling>
        <c:delete val="0"/>
        <c:axPos val="l"/>
        <c:majorGridlines/>
        <c:numFmt formatCode="#,##0"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209812480"/>
        <c:crosses val="autoZero"/>
        <c:crossBetween val="between"/>
      </c:valAx>
      <c:spPr>
        <a:noFill/>
        <a:ln w="25390">
          <a:noFill/>
        </a:ln>
      </c:spPr>
    </c:plotArea>
    <c:plotVisOnly val="1"/>
    <c:dispBlanksAs val="gap"/>
    <c:showDLblsOverMax val="0"/>
  </c:chart>
  <c:spPr>
    <a:noFill/>
  </c:spPr>
  <c:txPr>
    <a:bodyPr/>
    <a:lstStyle/>
    <a:p>
      <a:pPr>
        <a:defRPr sz="1200">
          <a:latin typeface="TimesET" pitchFamily="2" charset="0"/>
        </a:defRPr>
      </a:pPr>
      <a:endParaRPr lang="ru-RU"/>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sz="1700" dirty="0"/>
              <a:t>Расходы дорожного фонда Чувашской Республики</a:t>
            </a:r>
          </a:p>
        </c:rich>
      </c:tx>
      <c:layout>
        <c:manualLayout>
          <c:xMode val="edge"/>
          <c:yMode val="edge"/>
          <c:x val="0.17177022185532004"/>
          <c:y val="1.7354806847945353E-2"/>
        </c:manualLayout>
      </c:layout>
      <c:overlay val="0"/>
    </c:title>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339886914453E-3"/>
          <c:y val="0.13357944578927849"/>
          <c:w val="0.99880172044376025"/>
          <c:h val="0.70782139230226371"/>
        </c:manualLayout>
      </c:layout>
      <c:bar3DChart>
        <c:barDir val="col"/>
        <c:grouping val="stacked"/>
        <c:varyColors val="0"/>
        <c:ser>
          <c:idx val="1"/>
          <c:order val="0"/>
          <c:tx>
            <c:strRef>
              <c:f>Лист1!$A$2</c:f>
              <c:strCache>
                <c:ptCount val="1"/>
                <c:pt idx="0">
                  <c:v>Собственные средства</c:v>
                </c:pt>
              </c:strCache>
            </c:strRef>
          </c:tx>
          <c:spPr>
            <a:solidFill>
              <a:schemeClr val="accent2"/>
            </a:solidFill>
            <a:ln w="25400" cap="flat" cmpd="sng" algn="ctr">
              <a:solidFill>
                <a:schemeClr val="accent2">
                  <a:shade val="50000"/>
                </a:schemeClr>
              </a:solidFill>
              <a:prstDash val="solid"/>
            </a:ln>
            <a:effectLst/>
          </c:spPr>
          <c:invertIfNegative val="0"/>
          <c:dLbls>
            <c:dLbl>
              <c:idx val="0"/>
              <c:layout>
                <c:manualLayout>
                  <c:x val="1.0771803997272273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464754996590342E-2"/>
                  <c:y val="-2.632377497027693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2019 год (факт)</c:v>
                </c:pt>
                <c:pt idx="1">
                  <c:v>2020 год (факт)</c:v>
                </c:pt>
              </c:strCache>
            </c:strRef>
          </c:cat>
          <c:val>
            <c:numRef>
              <c:f>Лист1!$B$2:$C$2</c:f>
              <c:numCache>
                <c:formatCode>_-* #,##0.0\ _₽_-;\-* #,##0.0\ _₽_-;_-* "-"??\ _₽_-;_-@_-</c:formatCode>
                <c:ptCount val="2"/>
                <c:pt idx="0">
                  <c:v>3867.2</c:v>
                </c:pt>
                <c:pt idx="1">
                  <c:v>4153.5</c:v>
                </c:pt>
              </c:numCache>
            </c:numRef>
          </c:val>
        </c:ser>
        <c:ser>
          <c:idx val="0"/>
          <c:order val="1"/>
          <c:tx>
            <c:strRef>
              <c:f>Лист1!$A$3</c:f>
              <c:strCache>
                <c:ptCount val="1"/>
                <c:pt idx="0">
                  <c:v>Средства федерального бюджета</c:v>
                </c:pt>
              </c:strCache>
            </c:strRef>
          </c:tx>
          <c:spPr>
            <a:solidFill>
              <a:schemeClr val="accent1"/>
            </a:solidFill>
            <a:ln w="25400" cap="flat" cmpd="sng" algn="ctr">
              <a:solidFill>
                <a:schemeClr val="accent1">
                  <a:shade val="50000"/>
                </a:schemeClr>
              </a:solidFill>
              <a:prstDash val="solid"/>
            </a:ln>
            <a:effectLst/>
          </c:spPr>
          <c:invertIfNegative val="0"/>
          <c:dLbls>
            <c:dLbl>
              <c:idx val="0"/>
              <c:layout>
                <c:manualLayout>
                  <c:x val="2.1543607994544571E-2"/>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622460992498753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Лист1!$B$1:$C$1</c:f>
              <c:strCache>
                <c:ptCount val="2"/>
                <c:pt idx="0">
                  <c:v>2019 год (факт)</c:v>
                </c:pt>
                <c:pt idx="1">
                  <c:v>2020 год (факт)</c:v>
                </c:pt>
              </c:strCache>
            </c:strRef>
          </c:cat>
          <c:val>
            <c:numRef>
              <c:f>Лист1!$B$3:$C$3</c:f>
              <c:numCache>
                <c:formatCode>_-* #,##0.0\ _₽_-;\-* #,##0.0\ _₽_-;_-* "-"??\ _₽_-;_-@_-</c:formatCode>
                <c:ptCount val="2"/>
                <c:pt idx="0">
                  <c:v>962.8</c:v>
                </c:pt>
                <c:pt idx="1">
                  <c:v>1373.7</c:v>
                </c:pt>
              </c:numCache>
            </c:numRef>
          </c:val>
        </c:ser>
        <c:dLbls>
          <c:showLegendKey val="0"/>
          <c:showVal val="0"/>
          <c:showCatName val="0"/>
          <c:showSerName val="0"/>
          <c:showPercent val="0"/>
          <c:showBubbleSize val="0"/>
        </c:dLbls>
        <c:gapWidth val="87"/>
        <c:gapDepth val="250"/>
        <c:shape val="cylinder"/>
        <c:axId val="210567680"/>
        <c:axId val="208056832"/>
        <c:axId val="0"/>
      </c:bar3DChart>
      <c:catAx>
        <c:axId val="210567680"/>
        <c:scaling>
          <c:orientation val="minMax"/>
        </c:scaling>
        <c:delete val="0"/>
        <c:axPos val="b"/>
        <c:numFmt formatCode="General" sourceLinked="1"/>
        <c:majorTickMark val="none"/>
        <c:minorTickMark val="none"/>
        <c:tickLblPos val="nextTo"/>
        <c:txPr>
          <a:bodyPr/>
          <a:lstStyle/>
          <a:p>
            <a:pPr>
              <a:defRPr sz="1300"/>
            </a:pPr>
            <a:endParaRPr lang="ru-RU"/>
          </a:p>
        </c:txPr>
        <c:crossAx val="208056832"/>
        <c:crosses val="autoZero"/>
        <c:auto val="1"/>
        <c:lblAlgn val="ctr"/>
        <c:lblOffset val="100"/>
        <c:noMultiLvlLbl val="0"/>
      </c:catAx>
      <c:valAx>
        <c:axId val="208056832"/>
        <c:scaling>
          <c:orientation val="minMax"/>
          <c:min val="0"/>
        </c:scaling>
        <c:delete val="0"/>
        <c:axPos val="l"/>
        <c:numFmt formatCode="_-* #,##0.0\ _₽_-;\-* #,##0.0\ _₽_-;_-* &quot;-&quot;??\ _₽_-;_-@_-" sourceLinked="1"/>
        <c:majorTickMark val="none"/>
        <c:minorTickMark val="none"/>
        <c:tickLblPos val="none"/>
        <c:crossAx val="210567680"/>
        <c:crosses val="autoZero"/>
        <c:crossBetween val="between"/>
      </c:valAx>
      <c:spPr>
        <a:noFill/>
        <a:ln w="25409">
          <a:noFill/>
        </a:ln>
      </c:spPr>
    </c:plotArea>
    <c:legend>
      <c:legendPos val="b"/>
      <c:layout/>
      <c:overlay val="0"/>
      <c:txPr>
        <a:bodyPr/>
        <a:lstStyle/>
        <a:p>
          <a:pPr>
            <a:defRPr sz="1300"/>
          </a:pPr>
          <a:endParaRPr lang="ru-RU"/>
        </a:p>
      </c:txPr>
    </c:legend>
    <c:plotVisOnly val="1"/>
    <c:dispBlanksAs val="gap"/>
    <c:showDLblsOverMax val="0"/>
  </c:chart>
  <c:txPr>
    <a:bodyPr/>
    <a:lstStyle/>
    <a:p>
      <a:pPr>
        <a:defRPr sz="1809">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0742292940566"/>
          <c:y val="0.20786553872874641"/>
          <c:w val="0.57891351688427017"/>
          <c:h val="0.57406987019318667"/>
        </c:manualLayout>
      </c:layout>
      <c:doughnutChart>
        <c:varyColors val="1"/>
        <c:ser>
          <c:idx val="0"/>
          <c:order val="0"/>
          <c:tx>
            <c:strRef>
              <c:f>Лист1!$B$1</c:f>
              <c:strCache>
                <c:ptCount val="1"/>
                <c:pt idx="0">
                  <c:v>Столбец1</c:v>
                </c:pt>
              </c:strCache>
            </c:strRef>
          </c:tx>
          <c:spPr>
            <a:scene3d>
              <a:camera prst="orthographicFront"/>
              <a:lightRig rig="threePt" dir="t"/>
            </a:scene3d>
            <a:sp3d>
              <a:bevelT/>
            </a:sp3d>
          </c:spPr>
          <c:dPt>
            <c:idx val="0"/>
            <c:bubble3D val="0"/>
          </c:dPt>
          <c:dPt>
            <c:idx val="1"/>
            <c:bubble3D val="0"/>
          </c:dPt>
          <c:dPt>
            <c:idx val="2"/>
            <c:bubble3D val="0"/>
          </c:dPt>
          <c:dPt>
            <c:idx val="3"/>
            <c:bubble3D val="0"/>
          </c:dPt>
          <c:dPt>
            <c:idx val="4"/>
            <c:bubble3D val="0"/>
          </c:dPt>
          <c:dLbls>
            <c:dLbl>
              <c:idx val="3"/>
              <c:layout>
                <c:manualLayout>
                  <c:x val="1.5931577012867026E-2"/>
                  <c:y val="1.560302758199935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096744994232196E-2"/>
                  <c:y val="6.910050120368921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5518791465334121E-3"/>
                  <c:y val="-2.229054087734164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Лист1!$A$2:$A$9</c:f>
              <c:strCache>
                <c:ptCount val="8"/>
                <c:pt idx="0">
                  <c:v>Капитальный ремонт, ремонт и содержание автодорог местного значения</c:v>
                </c:pt>
                <c:pt idx="1">
                  <c:v>Обеспечение деятельности казенных учреждений Минтранса Чувашии</c:v>
                </c:pt>
                <c:pt idx="2">
                  <c:v>Капитальный ремонт, ремонт и содержание автомобильных дорог регионального (межмуниципального) значения</c:v>
                </c:pt>
                <c:pt idx="3">
                  <c:v>Внедрение автоматических пунктов  весового и габаритного контроля</c:v>
                </c:pt>
                <c:pt idx="4">
                  <c:v>Проектирование, строительство, реконструкция автодорог регионального (межмуниципального) значения</c:v>
                </c:pt>
                <c:pt idx="5">
                  <c:v>Строительство и реконструкция автодорог местного значения</c:v>
                </c:pt>
                <c:pt idx="6">
                  <c:v>Внедрение камер фото- и видеофиксации нарушений ПДД</c:v>
                </c:pt>
                <c:pt idx="7">
                  <c:v>Реализация проектов развития общественной инфраструктуры, основанных на местных инициативах</c:v>
                </c:pt>
              </c:strCache>
            </c:strRef>
          </c:cat>
          <c:val>
            <c:numRef>
              <c:f>Лист1!$B$2:$B$9</c:f>
              <c:numCache>
                <c:formatCode>#,##0.0</c:formatCode>
                <c:ptCount val="8"/>
                <c:pt idx="0">
                  <c:v>2079.6</c:v>
                </c:pt>
                <c:pt idx="1">
                  <c:v>49.5</c:v>
                </c:pt>
                <c:pt idx="2">
                  <c:v>1828.9</c:v>
                </c:pt>
                <c:pt idx="3">
                  <c:v>54.9</c:v>
                </c:pt>
                <c:pt idx="4">
                  <c:v>101.6</c:v>
                </c:pt>
                <c:pt idx="5">
                  <c:v>1026.8</c:v>
                </c:pt>
                <c:pt idx="6">
                  <c:v>127.8</c:v>
                </c:pt>
                <c:pt idx="7">
                  <c:v>258.10000000000002</c:v>
                </c:pt>
              </c:numCache>
            </c:numRef>
          </c:val>
        </c:ser>
        <c:dLbls>
          <c:showLegendKey val="0"/>
          <c:showVal val="0"/>
          <c:showCatName val="0"/>
          <c:showSerName val="0"/>
          <c:showPercent val="0"/>
          <c:showBubbleSize val="0"/>
          <c:showLeaderLines val="1"/>
        </c:dLbls>
        <c:firstSliceAng val="289"/>
        <c:holeSize val="50"/>
      </c:doughnutChart>
    </c:plotArea>
    <c:plotVisOnly val="1"/>
    <c:dispBlanksAs val="zero"/>
    <c:showDLblsOverMax val="0"/>
  </c:chart>
  <c:txPr>
    <a:bodyPr/>
    <a:lstStyle/>
    <a:p>
      <a:pPr>
        <a:defRPr sz="18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842748409218145"/>
          <c:y val="3.4970616863466246E-2"/>
          <c:w val="0.3830420591127735"/>
          <c:h val="0.93607323066922909"/>
        </c:manualLayout>
      </c:layout>
      <c:barChart>
        <c:barDir val="bar"/>
        <c:grouping val="clustered"/>
        <c:varyColors val="0"/>
        <c:ser>
          <c:idx val="0"/>
          <c:order val="0"/>
          <c:spPr>
            <a:solidFill>
              <a:schemeClr val="accent6">
                <a:lumMod val="60000"/>
                <a:lumOff val="40000"/>
              </a:schemeClr>
            </a:solidFill>
            <a:ln>
              <a:noFill/>
            </a:ln>
          </c:spPr>
          <c:invertIfNegative val="0"/>
          <c:dPt>
            <c:idx val="5"/>
            <c:invertIfNegative val="0"/>
            <c:bubble3D val="0"/>
          </c:dPt>
          <c:dPt>
            <c:idx val="6"/>
            <c:invertIfNegative val="0"/>
            <c:bubble3D val="0"/>
          </c:dPt>
          <c:dPt>
            <c:idx val="7"/>
            <c:invertIfNegative val="0"/>
            <c:bubble3D val="0"/>
          </c:dPt>
          <c:dPt>
            <c:idx val="8"/>
            <c:invertIfNegative val="0"/>
            <c:bubble3D val="0"/>
          </c:dPt>
          <c:dPt>
            <c:idx val="10"/>
            <c:invertIfNegative val="0"/>
            <c:bubble3D val="0"/>
          </c:dPt>
          <c:dPt>
            <c:idx val="11"/>
            <c:invertIfNegative val="0"/>
            <c:bubble3D val="0"/>
          </c:dPt>
          <c:dPt>
            <c:idx val="12"/>
            <c:invertIfNegative val="0"/>
            <c:bubble3D val="0"/>
          </c:dPt>
          <c:dPt>
            <c:idx val="13"/>
            <c:invertIfNegative val="0"/>
            <c:bubble3D val="0"/>
            <c:spPr>
              <a:solidFill>
                <a:schemeClr val="bg2">
                  <a:lumMod val="75000"/>
                </a:schemeClr>
              </a:solidFill>
              <a:ln>
                <a:noFill/>
              </a:ln>
            </c:spPr>
          </c:dPt>
          <c:dPt>
            <c:idx val="14"/>
            <c:invertIfNegative val="0"/>
            <c:bubble3D val="0"/>
            <c:spPr>
              <a:solidFill>
                <a:schemeClr val="accent6">
                  <a:lumMod val="50000"/>
                </a:schemeClr>
              </a:solidFill>
              <a:ln>
                <a:noFill/>
              </a:ln>
            </c:spPr>
          </c:dPt>
          <c:dLbls>
            <c:dLbl>
              <c:idx val="0"/>
              <c:tx>
                <c:rich>
                  <a:bodyPr/>
                  <a:lstStyle/>
                  <a:p>
                    <a:r>
                      <a:rPr lang="en-US" dirty="0" smtClean="0"/>
                      <a:t>0</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tx>
                <c:rich>
                  <a:bodyPr/>
                  <a:lstStyle/>
                  <a:p>
                    <a:r>
                      <a:rPr lang="ru-RU" dirty="0" smtClean="0"/>
                      <a:t>1</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Лист1!$C$5:$C$18</c:f>
              <c:strCache>
                <c:ptCount val="14"/>
                <c:pt idx="1">
                  <c:v>Республика Мордовия</c:v>
                </c:pt>
                <c:pt idx="2">
                  <c:v>Удмуртская Республика</c:v>
                </c:pt>
                <c:pt idx="3">
                  <c:v>Кировская область </c:v>
                </c:pt>
                <c:pt idx="4">
                  <c:v>Ульяновская область</c:v>
                </c:pt>
                <c:pt idx="5">
                  <c:v>Республика Марий Эл</c:v>
                </c:pt>
                <c:pt idx="6">
                  <c:v>Оренбургская область</c:v>
                </c:pt>
                <c:pt idx="7">
                  <c:v>Саратовская область </c:v>
                </c:pt>
                <c:pt idx="8">
                  <c:v>Самарская область</c:v>
                </c:pt>
                <c:pt idx="9">
                  <c:v>Пермский край </c:v>
                </c:pt>
                <c:pt idx="10">
                  <c:v>Нижегородская область</c:v>
                </c:pt>
                <c:pt idx="11">
                  <c:v>Республика Башкортостан</c:v>
                </c:pt>
                <c:pt idx="12">
                  <c:v>Республика Татарстан</c:v>
                </c:pt>
                <c:pt idx="13">
                  <c:v>Чувашская Республика</c:v>
                </c:pt>
              </c:strCache>
            </c:strRef>
          </c:cat>
          <c:val>
            <c:numRef>
              <c:f>Лист1!$D$5:$D$18</c:f>
              <c:numCache>
                <c:formatCode>#,##0</c:formatCode>
                <c:ptCount val="14"/>
                <c:pt idx="1">
                  <c:v>1</c:v>
                </c:pt>
                <c:pt idx="2">
                  <c:v>23</c:v>
                </c:pt>
                <c:pt idx="3">
                  <c:v>23</c:v>
                </c:pt>
                <c:pt idx="4">
                  <c:v>25</c:v>
                </c:pt>
                <c:pt idx="5">
                  <c:v>32</c:v>
                </c:pt>
                <c:pt idx="6">
                  <c:v>41</c:v>
                </c:pt>
                <c:pt idx="7">
                  <c:v>50</c:v>
                </c:pt>
                <c:pt idx="8">
                  <c:v>85</c:v>
                </c:pt>
                <c:pt idx="9">
                  <c:v>89</c:v>
                </c:pt>
                <c:pt idx="10">
                  <c:v>100</c:v>
                </c:pt>
                <c:pt idx="11">
                  <c:v>105</c:v>
                </c:pt>
                <c:pt idx="12">
                  <c:v>275</c:v>
                </c:pt>
                <c:pt idx="13">
                  <c:v>376</c:v>
                </c:pt>
              </c:numCache>
            </c:numRef>
          </c:val>
        </c:ser>
        <c:dLbls>
          <c:showLegendKey val="0"/>
          <c:showVal val="0"/>
          <c:showCatName val="0"/>
          <c:showSerName val="0"/>
          <c:showPercent val="0"/>
          <c:showBubbleSize val="0"/>
        </c:dLbls>
        <c:gapWidth val="150"/>
        <c:axId val="210648576"/>
        <c:axId val="203443584"/>
      </c:barChart>
      <c:catAx>
        <c:axId val="210648576"/>
        <c:scaling>
          <c:orientation val="minMax"/>
        </c:scaling>
        <c:delete val="0"/>
        <c:axPos val="l"/>
        <c:numFmt formatCode="General" sourceLinked="0"/>
        <c:majorTickMark val="none"/>
        <c:minorTickMark val="none"/>
        <c:tickLblPos val="nextTo"/>
        <c:txPr>
          <a:bodyPr/>
          <a:lstStyle/>
          <a:p>
            <a:pPr>
              <a:defRPr sz="950" baseline="0"/>
            </a:pPr>
            <a:endParaRPr lang="ru-RU"/>
          </a:p>
        </c:txPr>
        <c:crossAx val="203443584"/>
        <c:crosses val="autoZero"/>
        <c:auto val="1"/>
        <c:lblAlgn val="ctr"/>
        <c:lblOffset val="100"/>
        <c:noMultiLvlLbl val="0"/>
      </c:catAx>
      <c:valAx>
        <c:axId val="203443584"/>
        <c:scaling>
          <c:orientation val="minMax"/>
        </c:scaling>
        <c:delete val="1"/>
        <c:axPos val="b"/>
        <c:numFmt formatCode="#,##0" sourceLinked="1"/>
        <c:majorTickMark val="none"/>
        <c:minorTickMark val="none"/>
        <c:tickLblPos val="nextTo"/>
        <c:crossAx val="210648576"/>
        <c:crosses val="autoZero"/>
        <c:crossBetween val="between"/>
      </c:valAx>
      <c:spPr>
        <a:noFill/>
        <a:ln w="26066">
          <a:noFill/>
        </a:ln>
      </c:spPr>
    </c:plotArea>
    <c:plotVisOnly val="1"/>
    <c:dispBlanksAs val="gap"/>
    <c:showDLblsOverMax val="0"/>
  </c:chart>
  <c:txPr>
    <a:bodyPr/>
    <a:lstStyle/>
    <a:p>
      <a:pPr>
        <a:defRPr sz="1000" b="1" i="1" baseline="0">
          <a:latin typeface="Century Gothic" panose="020B0502020202020204" pitchFamily="34" charset="0"/>
          <a:cs typeface="Times New Roman" panose="02020603050405020304" pitchFamily="18" charset="0"/>
        </a:defRPr>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400" dirty="0">
                <a:latin typeface="Times New Roman" panose="02020603050405020304" pitchFamily="18" charset="0"/>
                <a:cs typeface="Times New Roman" panose="02020603050405020304" pitchFamily="18" charset="0"/>
              </a:rPr>
              <a:t>Сельское хозяйство и </a:t>
            </a:r>
            <a:r>
              <a:rPr lang="ru-RU" sz="1400" dirty="0" smtClean="0">
                <a:latin typeface="Times New Roman" panose="02020603050405020304" pitchFamily="18" charset="0"/>
                <a:cs typeface="Times New Roman" panose="02020603050405020304" pitchFamily="18" charset="0"/>
              </a:rPr>
              <a:t>рыболовство, </a:t>
            </a:r>
          </a:p>
          <a:p>
            <a:pPr>
              <a:defRPr/>
            </a:pPr>
            <a:r>
              <a:rPr lang="ru-RU" sz="1400" dirty="0" smtClean="0">
                <a:latin typeface="Times New Roman" panose="02020603050405020304" pitchFamily="18" charset="0"/>
                <a:cs typeface="Times New Roman" panose="02020603050405020304" pitchFamily="18" charset="0"/>
              </a:rPr>
              <a:t>рублей </a:t>
            </a:r>
            <a:r>
              <a:rPr lang="ru-RU" sz="1400" dirty="0">
                <a:latin typeface="Times New Roman" panose="02020603050405020304" pitchFamily="18" charset="0"/>
                <a:cs typeface="Times New Roman" panose="02020603050405020304" pitchFamily="18" charset="0"/>
              </a:rPr>
              <a:t>на 1 жителя</a:t>
            </a:r>
          </a:p>
        </c:rich>
      </c:tx>
      <c:layout>
        <c:manualLayout>
          <c:xMode val="edge"/>
          <c:yMode val="edge"/>
          <c:x val="0.2044727402083529"/>
          <c:y val="8.8060651991048611E-3"/>
        </c:manualLayout>
      </c:layout>
      <c:overlay val="0"/>
    </c:title>
    <c:autoTitleDeleted val="0"/>
    <c:plotArea>
      <c:layout>
        <c:manualLayout>
          <c:layoutTarget val="inner"/>
          <c:xMode val="edge"/>
          <c:yMode val="edge"/>
          <c:x val="0.58192729209693617"/>
          <c:y val="0.19778975849415717"/>
          <c:w val="0.41807281705663452"/>
          <c:h val="0.76482393743833987"/>
        </c:manualLayout>
      </c:layout>
      <c:barChart>
        <c:barDir val="bar"/>
        <c:grouping val="clustered"/>
        <c:varyColors val="0"/>
        <c:ser>
          <c:idx val="0"/>
          <c:order val="0"/>
          <c:spPr>
            <a:gradFill>
              <a:gsLst>
                <a:gs pos="100000">
                  <a:srgbClr val="B196D2"/>
                </a:gs>
                <a:gs pos="100000">
                  <a:srgbClr val="FFFF00"/>
                </a:gs>
                <a:gs pos="0">
                  <a:srgbClr val="9393FF"/>
                </a:gs>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spPr>
              <a:solidFill>
                <a:srgbClr val="FFFF00"/>
              </a:solidFill>
            </c:spPr>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Лист1!$C$6:$C$19</c:f>
              <c:strCache>
                <c:ptCount val="14"/>
                <c:pt idx="0">
                  <c:v>Саратовская область</c:v>
                </c:pt>
                <c:pt idx="1">
                  <c:v>Самарская область</c:v>
                </c:pt>
                <c:pt idx="2">
                  <c:v>Пермский край</c:v>
                </c:pt>
                <c:pt idx="3">
                  <c:v>Нижегородская область</c:v>
                </c:pt>
                <c:pt idx="4">
                  <c:v>Кировская область</c:v>
                </c:pt>
                <c:pt idx="5">
                  <c:v>Пензенская область</c:v>
                </c:pt>
                <c:pt idx="6">
                  <c:v>Республика Башкортостан</c:v>
                </c:pt>
                <c:pt idx="7">
                  <c:v>Удмуртская республика</c:v>
                </c:pt>
                <c:pt idx="8">
                  <c:v>Чувашская Республика-Чувашия</c:v>
                </c:pt>
                <c:pt idx="9">
                  <c:v>Оренбургская область</c:v>
                </c:pt>
                <c:pt idx="10">
                  <c:v>Республика Мордовия</c:v>
                </c:pt>
                <c:pt idx="11">
                  <c:v>Республика Марий Эл</c:v>
                </c:pt>
                <c:pt idx="12">
                  <c:v>Ульяновская область</c:v>
                </c:pt>
                <c:pt idx="13">
                  <c:v>Республика Татарстан (Татарстан)</c:v>
                </c:pt>
              </c:strCache>
            </c:strRef>
          </c:cat>
          <c:val>
            <c:numRef>
              <c:f>Лист1!$D$6:$D$19</c:f>
              <c:numCache>
                <c:formatCode>#,##0</c:formatCode>
                <c:ptCount val="14"/>
                <c:pt idx="0">
                  <c:v>1113.592238522557</c:v>
                </c:pt>
                <c:pt idx="1">
                  <c:v>1265.1327610105245</c:v>
                </c:pt>
                <c:pt idx="2">
                  <c:v>1418.9173875772944</c:v>
                </c:pt>
                <c:pt idx="3">
                  <c:v>1507.9519995265307</c:v>
                </c:pt>
                <c:pt idx="4">
                  <c:v>1765.9280275609856</c:v>
                </c:pt>
                <c:pt idx="5">
                  <c:v>1889.7731579102299</c:v>
                </c:pt>
                <c:pt idx="6">
                  <c:v>1902.8669714827845</c:v>
                </c:pt>
                <c:pt idx="7">
                  <c:v>1963.4265975427159</c:v>
                </c:pt>
                <c:pt idx="8">
                  <c:v>1974.8208465279934</c:v>
                </c:pt>
                <c:pt idx="9">
                  <c:v>1999.264882920766</c:v>
                </c:pt>
                <c:pt idx="10">
                  <c:v>2480.0537251352757</c:v>
                </c:pt>
                <c:pt idx="11">
                  <c:v>2989.7831288906791</c:v>
                </c:pt>
                <c:pt idx="12">
                  <c:v>3435.8176881424324</c:v>
                </c:pt>
                <c:pt idx="13">
                  <c:v>4342.021237147288</c:v>
                </c:pt>
              </c:numCache>
            </c:numRef>
          </c:val>
        </c:ser>
        <c:dLbls>
          <c:showLegendKey val="0"/>
          <c:showVal val="0"/>
          <c:showCatName val="0"/>
          <c:showSerName val="0"/>
          <c:showPercent val="0"/>
          <c:showBubbleSize val="0"/>
        </c:dLbls>
        <c:gapWidth val="150"/>
        <c:axId val="211193344"/>
        <c:axId val="203440704"/>
      </c:barChart>
      <c:catAx>
        <c:axId val="211193344"/>
        <c:scaling>
          <c:orientation val="minMax"/>
        </c:scaling>
        <c:delete val="0"/>
        <c:axPos val="l"/>
        <c:numFmt formatCode="General" sourceLinked="0"/>
        <c:majorTickMark val="out"/>
        <c:minorTickMark val="none"/>
        <c:tickLblPos val="nextTo"/>
        <c:txPr>
          <a:bodyPr/>
          <a:lstStyle/>
          <a:p>
            <a:pPr>
              <a:defRPr sz="1000">
                <a:latin typeface="Times New Roman" panose="02020603050405020304" pitchFamily="18" charset="0"/>
                <a:cs typeface="Times New Roman" panose="02020603050405020304" pitchFamily="18" charset="0"/>
              </a:defRPr>
            </a:pPr>
            <a:endParaRPr lang="ru-RU"/>
          </a:p>
        </c:txPr>
        <c:crossAx val="203440704"/>
        <c:crosses val="autoZero"/>
        <c:auto val="1"/>
        <c:lblAlgn val="ctr"/>
        <c:lblOffset val="100"/>
        <c:noMultiLvlLbl val="0"/>
      </c:catAx>
      <c:valAx>
        <c:axId val="203440704"/>
        <c:scaling>
          <c:orientation val="minMax"/>
        </c:scaling>
        <c:delete val="1"/>
        <c:axPos val="b"/>
        <c:numFmt formatCode="#,##0" sourceLinked="1"/>
        <c:majorTickMark val="out"/>
        <c:minorTickMark val="none"/>
        <c:tickLblPos val="nextTo"/>
        <c:crossAx val="211193344"/>
        <c:crosses val="autoZero"/>
        <c:crossBetween val="between"/>
      </c:valAx>
      <c:spPr>
        <a:noFill/>
        <a:ln w="25400">
          <a:noFill/>
        </a:ln>
      </c:spPr>
    </c:plotArea>
    <c:plotVisOnly val="1"/>
    <c:dispBlanksAs val="gap"/>
    <c:showDLblsOverMax val="0"/>
  </c:chart>
  <c:txPr>
    <a:bodyPr/>
    <a:lstStyle/>
    <a:p>
      <a:pPr>
        <a:defRPr sz="115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88172904015905"/>
          <c:y val="3.8602954383300532E-2"/>
          <c:w val="0.68639343427859034"/>
          <c:h val="0.92279409123339895"/>
        </c:manualLayout>
      </c:layout>
      <c:barChart>
        <c:barDir val="bar"/>
        <c:grouping val="clustered"/>
        <c:varyColors val="0"/>
        <c:ser>
          <c:idx val="0"/>
          <c:order val="0"/>
          <c:spP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c:spPr>
          <c:invertIfNegative val="0"/>
          <c:dLbls>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2023</c:v>
                </c:pt>
                <c:pt idx="1">
                  <c:v>2022</c:v>
                </c:pt>
                <c:pt idx="2">
                  <c:v>2021</c:v>
                </c:pt>
                <c:pt idx="3">
                  <c:v>2020</c:v>
                </c:pt>
                <c:pt idx="4">
                  <c:v>2019</c:v>
                </c:pt>
                <c:pt idx="5">
                  <c:v>2018</c:v>
                </c:pt>
                <c:pt idx="6">
                  <c:v>2017</c:v>
                </c:pt>
                <c:pt idx="7">
                  <c:v>2016</c:v>
                </c:pt>
                <c:pt idx="8">
                  <c:v>2015</c:v>
                </c:pt>
              </c:numCache>
            </c:numRef>
          </c:cat>
          <c:val>
            <c:numRef>
              <c:f>Лист1!$B$6:$B$14</c:f>
              <c:numCache>
                <c:formatCode>#,##0</c:formatCode>
                <c:ptCount val="9"/>
                <c:pt idx="0">
                  <c:v>59703</c:v>
                </c:pt>
                <c:pt idx="1">
                  <c:v>59219</c:v>
                </c:pt>
                <c:pt idx="2">
                  <c:v>67672</c:v>
                </c:pt>
                <c:pt idx="3">
                  <c:v>70244</c:v>
                </c:pt>
                <c:pt idx="4">
                  <c:v>58719</c:v>
                </c:pt>
                <c:pt idx="5">
                  <c:v>49706</c:v>
                </c:pt>
                <c:pt idx="6">
                  <c:v>43975</c:v>
                </c:pt>
                <c:pt idx="7">
                  <c:v>41358</c:v>
                </c:pt>
                <c:pt idx="8">
                  <c:v>37122</c:v>
                </c:pt>
              </c:numCache>
            </c:numRef>
          </c:val>
        </c:ser>
        <c:dLbls>
          <c:showLegendKey val="0"/>
          <c:showVal val="0"/>
          <c:showCatName val="0"/>
          <c:showSerName val="0"/>
          <c:showPercent val="0"/>
          <c:showBubbleSize val="0"/>
        </c:dLbls>
        <c:gapWidth val="150"/>
        <c:axId val="170020352"/>
        <c:axId val="143062080"/>
      </c:barChart>
      <c:catAx>
        <c:axId val="170020352"/>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43062080"/>
        <c:crosses val="autoZero"/>
        <c:auto val="1"/>
        <c:lblAlgn val="ctr"/>
        <c:lblOffset val="100"/>
        <c:noMultiLvlLbl val="0"/>
      </c:catAx>
      <c:valAx>
        <c:axId val="143062080"/>
        <c:scaling>
          <c:orientation val="minMax"/>
        </c:scaling>
        <c:delete val="1"/>
        <c:axPos val="b"/>
        <c:numFmt formatCode="#,##0" sourceLinked="1"/>
        <c:majorTickMark val="out"/>
        <c:minorTickMark val="none"/>
        <c:tickLblPos val="nextTo"/>
        <c:crossAx val="170020352"/>
        <c:crosses val="autoZero"/>
        <c:crossBetween val="between"/>
      </c:valAx>
      <c:spPr>
        <a:noFill/>
        <a:ln w="25400">
          <a:noFill/>
        </a:ln>
      </c:spPr>
    </c:plotArea>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lang="ru-RU" sz="1400" b="1" i="0" u="none" strike="noStrike" kern="1200" baseline="0" dirty="0">
                <a:solidFill>
                  <a:prstClr val="black"/>
                </a:solidFill>
                <a:latin typeface="TimesET" pitchFamily="2" charset="0"/>
                <a:ea typeface="+mn-ea"/>
                <a:cs typeface="+mn-cs"/>
              </a:defRPr>
            </a:pPr>
            <a:r>
              <a:rPr lang="ru-RU" sz="14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Жилищно-коммунальное хозяйство, </a:t>
            </a:r>
          </a:p>
          <a:p>
            <a:pPr marL="0" marR="0" indent="0" algn="ctr" defTabSz="914400" rtl="0" eaLnBrk="1" fontAlgn="auto" latinLnBrk="0" hangingPunct="1">
              <a:lnSpc>
                <a:spcPct val="100000"/>
              </a:lnSpc>
              <a:spcBef>
                <a:spcPts val="0"/>
              </a:spcBef>
              <a:spcAft>
                <a:spcPts val="0"/>
              </a:spcAft>
              <a:buClrTx/>
              <a:buSzTx/>
              <a:buFontTx/>
              <a:buNone/>
              <a:tabLst/>
              <a:defRPr lang="ru-RU" sz="1400" b="1" i="0" u="none" strike="noStrike" kern="1200" baseline="0" dirty="0">
                <a:solidFill>
                  <a:prstClr val="black"/>
                </a:solidFill>
                <a:latin typeface="TimesET" pitchFamily="2" charset="0"/>
                <a:ea typeface="+mn-ea"/>
                <a:cs typeface="+mn-cs"/>
              </a:defRPr>
            </a:pPr>
            <a:r>
              <a:rPr lang="ru-RU" sz="14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рублей </a:t>
            </a:r>
            <a:r>
              <a:rPr lang="ru-RU" sz="1400" b="1" i="0" u="none" strike="noStrike" kern="1200" baseline="0" dirty="0">
                <a:solidFill>
                  <a:prstClr val="black"/>
                </a:solidFill>
                <a:latin typeface="Times New Roman" panose="02020603050405020304" pitchFamily="18" charset="0"/>
                <a:ea typeface="+mn-ea"/>
                <a:cs typeface="Times New Roman" panose="02020603050405020304" pitchFamily="18" charset="0"/>
              </a:rPr>
              <a:t>на 1 жителя</a:t>
            </a:r>
          </a:p>
        </c:rich>
      </c:tx>
      <c:layout>
        <c:manualLayout>
          <c:xMode val="edge"/>
          <c:yMode val="edge"/>
          <c:x val="0.31357226673416649"/>
          <c:y val="0"/>
        </c:manualLayout>
      </c:layout>
      <c:overlay val="0"/>
    </c:title>
    <c:autoTitleDeleted val="0"/>
    <c:plotArea>
      <c:layout>
        <c:manualLayout>
          <c:layoutTarget val="inner"/>
          <c:xMode val="edge"/>
          <c:yMode val="edge"/>
          <c:x val="0.58192729209693617"/>
          <c:y val="0.19778975849415717"/>
          <c:w val="0.31713619236579088"/>
          <c:h val="0.76482393743833987"/>
        </c:manualLayout>
      </c:layout>
      <c:barChart>
        <c:barDir val="bar"/>
        <c:grouping val="clustered"/>
        <c:varyColors val="0"/>
        <c:ser>
          <c:idx val="0"/>
          <c:order val="0"/>
          <c:spPr>
            <a:solidFill>
              <a:srgbClr val="FFFF00"/>
            </a:solidFill>
          </c:spPr>
          <c:invertIfNegative val="0"/>
          <c:dPt>
            <c:idx val="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4"/>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5"/>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6"/>
            <c:invertIfNegative val="0"/>
            <c:bubble3D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c:spPr>
          </c:dPt>
          <c:dPt>
            <c:idx val="7"/>
            <c:invertIfNegative val="0"/>
            <c:bubble3D val="0"/>
          </c:dPt>
          <c:dPt>
            <c:idx val="8"/>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9"/>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0"/>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1"/>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2"/>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Pt>
            <c:idx val="13"/>
            <c:invertIfNegative val="0"/>
            <c:bubble3D val="0"/>
            <c:spPr>
              <a:gradFill>
                <a:gsLst>
                  <a:gs pos="0">
                    <a:srgbClr val="3333FF">
                      <a:tint val="66000"/>
                      <a:satMod val="160000"/>
                    </a:srgbClr>
                  </a:gs>
                  <a:gs pos="50000">
                    <a:srgbClr val="3333FF">
                      <a:tint val="44500"/>
                      <a:satMod val="160000"/>
                    </a:srgbClr>
                  </a:gs>
                  <a:gs pos="100000">
                    <a:srgbClr val="3333FF">
                      <a:tint val="23500"/>
                      <a:satMod val="160000"/>
                    </a:srgbClr>
                  </a:gs>
                </a:gsLst>
                <a:lin ang="5400000" scaled="1"/>
              </a:gradFill>
            </c:spPr>
          </c:dPt>
          <c:dLbls>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Лист1!$C$6:$C$19</c:f>
              <c:strCache>
                <c:ptCount val="14"/>
                <c:pt idx="0">
                  <c:v>Удмуртская республика</c:v>
                </c:pt>
                <c:pt idx="1">
                  <c:v>Оренбургская область</c:v>
                </c:pt>
                <c:pt idx="2">
                  <c:v>Пензенская область</c:v>
                </c:pt>
                <c:pt idx="3">
                  <c:v>Кировская область</c:v>
                </c:pt>
                <c:pt idx="4">
                  <c:v>Республика Мордовия</c:v>
                </c:pt>
                <c:pt idx="5">
                  <c:v>Саратовская область</c:v>
                </c:pt>
                <c:pt idx="6">
                  <c:v>Ульяновская область</c:v>
                </c:pt>
                <c:pt idx="7">
                  <c:v>Чувашская Республика-Чувашия</c:v>
                </c:pt>
                <c:pt idx="8">
                  <c:v>Республика Марий Эл</c:v>
                </c:pt>
                <c:pt idx="9">
                  <c:v>Нижегородская область</c:v>
                </c:pt>
                <c:pt idx="10">
                  <c:v>Самарская область</c:v>
                </c:pt>
                <c:pt idx="11">
                  <c:v>Республика Башкортостан</c:v>
                </c:pt>
                <c:pt idx="12">
                  <c:v>Республика Татарстан (Татарстан)</c:v>
                </c:pt>
                <c:pt idx="13">
                  <c:v>Пермский край</c:v>
                </c:pt>
              </c:strCache>
            </c:strRef>
          </c:cat>
          <c:val>
            <c:numRef>
              <c:f>Лист1!$D$6:$D$19</c:f>
              <c:numCache>
                <c:formatCode>#,##0</c:formatCode>
                <c:ptCount val="14"/>
                <c:pt idx="0" formatCode="0">
                  <c:v>2603.8973225406398</c:v>
                </c:pt>
                <c:pt idx="1">
                  <c:v>2832.6729836354139</c:v>
                </c:pt>
                <c:pt idx="2" formatCode="0">
                  <c:v>2966.7799779688248</c:v>
                </c:pt>
                <c:pt idx="3">
                  <c:v>3073.0578887881916</c:v>
                </c:pt>
                <c:pt idx="4">
                  <c:v>3406.1967097366378</c:v>
                </c:pt>
                <c:pt idx="5">
                  <c:v>3497.9799683605479</c:v>
                </c:pt>
                <c:pt idx="6">
                  <c:v>3649.2740407069086</c:v>
                </c:pt>
                <c:pt idx="7">
                  <c:v>3718.2925633861119</c:v>
                </c:pt>
                <c:pt idx="8">
                  <c:v>4222.0829754846509</c:v>
                </c:pt>
                <c:pt idx="9">
                  <c:v>4521.0654949139825</c:v>
                </c:pt>
                <c:pt idx="10">
                  <c:v>4765.0115434707895</c:v>
                </c:pt>
                <c:pt idx="11">
                  <c:v>5289.7456416460673</c:v>
                </c:pt>
                <c:pt idx="12">
                  <c:v>5828.2230799256313</c:v>
                </c:pt>
                <c:pt idx="13">
                  <c:v>6081.9670518028224</c:v>
                </c:pt>
              </c:numCache>
            </c:numRef>
          </c:val>
        </c:ser>
        <c:dLbls>
          <c:showLegendKey val="0"/>
          <c:showVal val="0"/>
          <c:showCatName val="0"/>
          <c:showSerName val="0"/>
          <c:showPercent val="0"/>
          <c:showBubbleSize val="0"/>
        </c:dLbls>
        <c:gapWidth val="150"/>
        <c:axId val="209742848"/>
        <c:axId val="203446464"/>
      </c:barChart>
      <c:catAx>
        <c:axId val="209742848"/>
        <c:scaling>
          <c:orientation val="minMax"/>
        </c:scaling>
        <c:delete val="0"/>
        <c:axPos val="l"/>
        <c:numFmt formatCode="General" sourceLinked="0"/>
        <c:majorTickMark val="out"/>
        <c:minorTickMark val="none"/>
        <c:tickLblPos val="nextTo"/>
        <c:txPr>
          <a:bodyPr/>
          <a:lstStyle/>
          <a:p>
            <a:pPr>
              <a:defRPr sz="1000">
                <a:latin typeface="Times New Roman" panose="02020603050405020304" pitchFamily="18" charset="0"/>
                <a:cs typeface="Times New Roman" panose="02020603050405020304" pitchFamily="18" charset="0"/>
              </a:defRPr>
            </a:pPr>
            <a:endParaRPr lang="ru-RU"/>
          </a:p>
        </c:txPr>
        <c:crossAx val="203446464"/>
        <c:crosses val="autoZero"/>
        <c:auto val="1"/>
        <c:lblAlgn val="ctr"/>
        <c:lblOffset val="100"/>
        <c:noMultiLvlLbl val="0"/>
      </c:catAx>
      <c:valAx>
        <c:axId val="203446464"/>
        <c:scaling>
          <c:orientation val="minMax"/>
        </c:scaling>
        <c:delete val="1"/>
        <c:axPos val="b"/>
        <c:numFmt formatCode="0" sourceLinked="1"/>
        <c:majorTickMark val="out"/>
        <c:minorTickMark val="none"/>
        <c:tickLblPos val="nextTo"/>
        <c:crossAx val="209742848"/>
        <c:crosses val="autoZero"/>
        <c:crossBetween val="between"/>
      </c:valAx>
      <c:spPr>
        <a:noFill/>
        <a:ln w="25400">
          <a:noFill/>
        </a:ln>
      </c:spPr>
    </c:plotArea>
    <c:plotVisOnly val="1"/>
    <c:dispBlanksAs val="gap"/>
    <c:showDLblsOverMax val="0"/>
  </c:chart>
  <c:txPr>
    <a:bodyPr/>
    <a:lstStyle/>
    <a:p>
      <a:pPr>
        <a:defRPr sz="115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Ряд 1</c:v>
                </c:pt>
              </c:strCache>
            </c:strRef>
          </c:tx>
          <c:spPr>
            <a:solidFill>
              <a:schemeClr val="accent1">
                <a:lumMod val="75000"/>
              </a:schemeClr>
            </a:solidFill>
          </c:spPr>
          <c:invertIfNegative val="0"/>
          <c:dLbls>
            <c:dLbl>
              <c:idx val="0"/>
              <c:layout>
                <c:manualLayout>
                  <c:x val="4.3452360626643916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782432041148826E-3"/>
                  <c:y val="-1.2029179856385284E-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082172756023594E-3"/>
                  <c:y val="-4.865870166472731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5.62181687414848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485287919689438E-3"/>
                  <c:y val="4.9007712593337582E-4"/>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9151450485802935E-3"/>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9703419541856329E-3"/>
                  <c:y val="4.967953482476908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1.4851709770928164E-3"/>
                  <c:y val="5.1315570199802363E-3"/>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4851709770928164E-3"/>
                  <c:y val="5.4582751039358203E-3"/>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5.4455640083868805E-17"/>
                  <c:y val="4.9681490788974284E-3"/>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2.4840745394485776E-3"/>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4851709770928164E-3"/>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1.4851709770928164E-3"/>
                  <c:y val="5.2949160619580283E-3"/>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5.8304070397572081E-3"/>
                  <c:y val="0"/>
                </c:manualLayout>
              </c:layout>
              <c:showLegendKey val="0"/>
              <c:showVal val="1"/>
              <c:showCatName val="0"/>
              <c:showSerName val="0"/>
              <c:showPercent val="0"/>
              <c:showBubbleSize val="0"/>
              <c:extLst>
                <c:ext xmlns:c15="http://schemas.microsoft.com/office/drawing/2012/chart" uri="{CE6537A1-D6FC-4f65-9D91-7224C49458BB}"/>
              </c:extLst>
            </c:dLbl>
            <c:dLbl>
              <c:idx val="15"/>
              <c:layout>
                <c:manualLayout>
                  <c:x val="2.9703419541856329E-3"/>
                  <c:y val="4.9681490788972462E-3"/>
                </c:manualLayout>
              </c:layout>
              <c:showLegendKey val="0"/>
              <c:showVal val="1"/>
              <c:showCatName val="0"/>
              <c:showSerName val="0"/>
              <c:showPercent val="0"/>
              <c:showBubbleSize val="0"/>
              <c:extLst>
                <c:ext xmlns:c15="http://schemas.microsoft.com/office/drawing/2012/chart" uri="{CE6537A1-D6FC-4f65-9D91-7224C49458BB}"/>
              </c:extLst>
            </c:dLbl>
            <c:dLbl>
              <c:idx val="16"/>
              <c:layout>
                <c:manualLayout>
                  <c:x val="3.0530203699970205E-3"/>
                  <c:y val="5.4584578321706942E-3"/>
                </c:manualLayout>
              </c:layout>
              <c:showLegendKey val="0"/>
              <c:showVal val="1"/>
              <c:showCatName val="0"/>
              <c:showSerName val="0"/>
              <c:showPercent val="0"/>
              <c:showBubbleSize val="0"/>
              <c:extLst>
                <c:ext xmlns:c15="http://schemas.microsoft.com/office/drawing/2012/chart" uri="{CE6537A1-D6FC-4f65-9D91-7224C49458BB}"/>
              </c:extLst>
            </c:dLbl>
            <c:dLbl>
              <c:idx val="17"/>
              <c:layout>
                <c:manualLayout>
                  <c:x val="0"/>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18"/>
              <c:layout>
                <c:manualLayout>
                  <c:x val="0"/>
                  <c:y val="7.4522236183460055E-3"/>
                </c:manualLayout>
              </c:layout>
              <c:showLegendKey val="0"/>
              <c:showVal val="1"/>
              <c:showCatName val="0"/>
              <c:showSerName val="0"/>
              <c:showPercent val="0"/>
              <c:showBubbleSize val="0"/>
              <c:extLst>
                <c:ext xmlns:c15="http://schemas.microsoft.com/office/drawing/2012/chart" uri="{CE6537A1-D6FC-4f65-9D91-7224C49458BB}"/>
              </c:extLst>
            </c:dLbl>
            <c:dLbl>
              <c:idx val="19"/>
              <c:layout>
                <c:manualLayout>
                  <c:x val="0"/>
                  <c:y val="2.4840745394486686E-3"/>
                </c:manualLayout>
              </c:layout>
              <c:showLegendKey val="0"/>
              <c:showVal val="1"/>
              <c:showCatName val="0"/>
              <c:showSerName val="0"/>
              <c:showPercent val="0"/>
              <c:showBubbleSize val="0"/>
              <c:extLst>
                <c:ext xmlns:c15="http://schemas.microsoft.com/office/drawing/2012/chart" uri="{CE6537A1-D6FC-4f65-9D91-7224C49458BB}"/>
              </c:extLst>
            </c:dLbl>
            <c:dLbl>
              <c:idx val="20"/>
              <c:layout>
                <c:manualLayout>
                  <c:x val="-1.4851709770928164E-3"/>
                  <c:y val="9.9362981577946746E-3"/>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4.2504310722476183E-3"/>
                  <c:y val="1.2671939404763747E-2"/>
                </c:manualLayout>
              </c:layout>
              <c:showLegendKey val="0"/>
              <c:showVal val="1"/>
              <c:showCatName val="0"/>
              <c:showSerName val="0"/>
              <c:showPercent val="0"/>
              <c:showBubbleSize val="0"/>
              <c:extLst>
                <c:ext xmlns:c15="http://schemas.microsoft.com/office/drawing/2012/chart" uri="{CE6537A1-D6FC-4f65-9D91-7224C49458BB}"/>
              </c:extLst>
            </c:dLbl>
            <c:dLbl>
              <c:idx val="22"/>
              <c:layout>
                <c:manualLayout>
                  <c:x val="4.4555129312784493E-3"/>
                  <c:y val="9.9362981577947648E-3"/>
                </c:manualLayout>
              </c:layout>
              <c:showLegendKey val="0"/>
              <c:showVal val="1"/>
              <c:showCatName val="0"/>
              <c:showSerName val="0"/>
              <c:showPercent val="0"/>
              <c:showBubbleSize val="0"/>
              <c:extLst>
                <c:ext xmlns:c15="http://schemas.microsoft.com/office/drawing/2012/chart" uri="{CE6537A1-D6FC-4f65-9D91-7224C49458BB}"/>
              </c:extLst>
            </c:dLbl>
            <c:dLbl>
              <c:idx val="25"/>
              <c:layout/>
              <c:tx>
                <c:rich>
                  <a:bodyPr/>
                  <a:lstStyle/>
                  <a:p>
                    <a:r>
                      <a:rPr lang="ru-RU" dirty="0" smtClean="0"/>
                      <a:t>9 030</a:t>
                    </a:r>
                    <a:endParaRPr lang="en-US" dirty="0"/>
                  </a:p>
                </c:rich>
              </c:tx>
              <c:showLegendKey val="0"/>
              <c:showVal val="1"/>
              <c:showCatName val="0"/>
              <c:showSerName val="0"/>
              <c:showPercent val="0"/>
              <c:showBubbleSize val="0"/>
            </c:dLbl>
            <c:spPr>
              <a:noFill/>
              <a:ln>
                <a:noFill/>
              </a:ln>
              <a:effectLst/>
            </c:spPr>
            <c:txPr>
              <a:bodyPr/>
              <a:lstStyle/>
              <a:p>
                <a:pPr>
                  <a:defRPr sz="9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Лист1!$A$2:$A$27</c:f>
              <c:strCache>
                <c:ptCount val="26"/>
                <c:pt idx="0">
                  <c:v>Шумерлинский</c:v>
                </c:pt>
                <c:pt idx="1">
                  <c:v>Алатырский</c:v>
                </c:pt>
                <c:pt idx="2">
                  <c:v>Шемуршинский</c:v>
                </c:pt>
                <c:pt idx="3">
                  <c:v>Порецкий</c:v>
                </c:pt>
                <c:pt idx="4">
                  <c:v>Красноармейский</c:v>
                </c:pt>
                <c:pt idx="5">
                  <c:v>Яльчикский</c:v>
                </c:pt>
                <c:pt idx="6">
                  <c:v>Янтиковский</c:v>
                </c:pt>
                <c:pt idx="7">
                  <c:v>Комсомольский</c:v>
                </c:pt>
                <c:pt idx="8">
                  <c:v>Марпосадский</c:v>
                </c:pt>
                <c:pt idx="9">
                  <c:v>Ибресинский</c:v>
                </c:pt>
                <c:pt idx="10">
                  <c:v>г. Шумерля</c:v>
                </c:pt>
                <c:pt idx="11">
                  <c:v>Урмарский</c:v>
                </c:pt>
                <c:pt idx="12">
                  <c:v>Аликовский</c:v>
                </c:pt>
                <c:pt idx="13">
                  <c:v>Моргаушский</c:v>
                </c:pt>
                <c:pt idx="14">
                  <c:v>Козловский</c:v>
                </c:pt>
                <c:pt idx="15">
                  <c:v>Красночетайский</c:v>
                </c:pt>
                <c:pt idx="16">
                  <c:v>Вурнарский</c:v>
                </c:pt>
                <c:pt idx="17">
                  <c:v>г. Алатырь</c:v>
                </c:pt>
                <c:pt idx="18">
                  <c:v>Ядринский</c:v>
                </c:pt>
                <c:pt idx="19">
                  <c:v>Батыревский</c:v>
                </c:pt>
                <c:pt idx="20">
                  <c:v>Канашский</c:v>
                </c:pt>
                <c:pt idx="21">
                  <c:v>Цивильский</c:v>
                </c:pt>
                <c:pt idx="22">
                  <c:v>г. Канаш</c:v>
                </c:pt>
                <c:pt idx="23">
                  <c:v>Чебоксарский</c:v>
                </c:pt>
                <c:pt idx="24">
                  <c:v>г. Новочебоксарск</c:v>
                </c:pt>
                <c:pt idx="25">
                  <c:v>г. Чебоксары</c:v>
                </c:pt>
              </c:strCache>
            </c:strRef>
          </c:cat>
          <c:val>
            <c:numRef>
              <c:f>Лист1!$B$2:$B$27</c:f>
              <c:numCache>
                <c:formatCode>#,##0</c:formatCode>
                <c:ptCount val="26"/>
                <c:pt idx="0">
                  <c:v>290</c:v>
                </c:pt>
                <c:pt idx="1">
                  <c:v>318</c:v>
                </c:pt>
                <c:pt idx="2">
                  <c:v>329</c:v>
                </c:pt>
                <c:pt idx="3">
                  <c:v>375</c:v>
                </c:pt>
                <c:pt idx="4">
                  <c:v>414</c:v>
                </c:pt>
                <c:pt idx="5">
                  <c:v>426</c:v>
                </c:pt>
                <c:pt idx="6">
                  <c:v>438</c:v>
                </c:pt>
                <c:pt idx="7">
                  <c:v>488</c:v>
                </c:pt>
                <c:pt idx="8">
                  <c:v>498</c:v>
                </c:pt>
                <c:pt idx="9">
                  <c:v>545</c:v>
                </c:pt>
                <c:pt idx="10">
                  <c:v>575</c:v>
                </c:pt>
                <c:pt idx="11">
                  <c:v>588</c:v>
                </c:pt>
                <c:pt idx="12">
                  <c:v>655</c:v>
                </c:pt>
                <c:pt idx="13">
                  <c:v>667</c:v>
                </c:pt>
                <c:pt idx="14">
                  <c:v>668</c:v>
                </c:pt>
                <c:pt idx="15">
                  <c:v>670</c:v>
                </c:pt>
                <c:pt idx="16">
                  <c:v>706</c:v>
                </c:pt>
                <c:pt idx="17">
                  <c:v>745</c:v>
                </c:pt>
                <c:pt idx="18">
                  <c:v>753</c:v>
                </c:pt>
                <c:pt idx="19">
                  <c:v>806</c:v>
                </c:pt>
                <c:pt idx="20">
                  <c:v>861</c:v>
                </c:pt>
                <c:pt idx="21">
                  <c:v>951</c:v>
                </c:pt>
                <c:pt idx="22">
                  <c:v>1028</c:v>
                </c:pt>
                <c:pt idx="23">
                  <c:v>1117</c:v>
                </c:pt>
                <c:pt idx="24">
                  <c:v>2180</c:v>
                </c:pt>
                <c:pt idx="25">
                  <c:v>9030</c:v>
                </c:pt>
              </c:numCache>
            </c:numRef>
          </c:val>
        </c:ser>
        <c:ser>
          <c:idx val="1"/>
          <c:order val="1"/>
          <c:tx>
            <c:strRef>
              <c:f>Лист1!$C$1</c:f>
              <c:strCache>
                <c:ptCount val="1"/>
                <c:pt idx="0">
                  <c:v>Ряд 2</c:v>
                </c:pt>
              </c:strCache>
            </c:strRef>
          </c:tx>
          <c:invertIfNegative val="0"/>
          <c:cat>
            <c:strRef>
              <c:f>Лист1!$A$2:$A$27</c:f>
              <c:strCache>
                <c:ptCount val="26"/>
                <c:pt idx="0">
                  <c:v>Шумерлинский</c:v>
                </c:pt>
                <c:pt idx="1">
                  <c:v>Алатырский</c:v>
                </c:pt>
                <c:pt idx="2">
                  <c:v>Шемуршинский</c:v>
                </c:pt>
                <c:pt idx="3">
                  <c:v>Порецкий</c:v>
                </c:pt>
                <c:pt idx="4">
                  <c:v>Красноармейский</c:v>
                </c:pt>
                <c:pt idx="5">
                  <c:v>Яльчикский</c:v>
                </c:pt>
                <c:pt idx="6">
                  <c:v>Янтиковский</c:v>
                </c:pt>
                <c:pt idx="7">
                  <c:v>Комсомольский</c:v>
                </c:pt>
                <c:pt idx="8">
                  <c:v>Марпосадский</c:v>
                </c:pt>
                <c:pt idx="9">
                  <c:v>Ибресинский</c:v>
                </c:pt>
                <c:pt idx="10">
                  <c:v>г. Шумерля</c:v>
                </c:pt>
                <c:pt idx="11">
                  <c:v>Урмарский</c:v>
                </c:pt>
                <c:pt idx="12">
                  <c:v>Аликовский</c:v>
                </c:pt>
                <c:pt idx="13">
                  <c:v>Моргаушский</c:v>
                </c:pt>
                <c:pt idx="14">
                  <c:v>Козловский</c:v>
                </c:pt>
                <c:pt idx="15">
                  <c:v>Красночетайский</c:v>
                </c:pt>
                <c:pt idx="16">
                  <c:v>Вурнарский</c:v>
                </c:pt>
                <c:pt idx="17">
                  <c:v>г. Алатырь</c:v>
                </c:pt>
                <c:pt idx="18">
                  <c:v>Ядринский</c:v>
                </c:pt>
                <c:pt idx="19">
                  <c:v>Батыревский</c:v>
                </c:pt>
                <c:pt idx="20">
                  <c:v>Канашский</c:v>
                </c:pt>
                <c:pt idx="21">
                  <c:v>Цивильский</c:v>
                </c:pt>
                <c:pt idx="22">
                  <c:v>г. Канаш</c:v>
                </c:pt>
                <c:pt idx="23">
                  <c:v>Чебоксарский</c:v>
                </c:pt>
                <c:pt idx="24">
                  <c:v>г. Новочебоксарск</c:v>
                </c:pt>
                <c:pt idx="25">
                  <c:v>г. Чебоксары</c:v>
                </c:pt>
              </c:strCache>
            </c:strRef>
          </c:cat>
          <c:val>
            <c:numRef>
              <c:f>Лист1!$C$2:$C$27</c:f>
              <c:numCache>
                <c:formatCode>General</c:formatCode>
                <c:ptCount val="26"/>
                <c:pt idx="5">
                  <c:v>1.8</c:v>
                </c:pt>
                <c:pt idx="9">
                  <c:v>2.8</c:v>
                </c:pt>
                <c:pt idx="16">
                  <c:v>4.4000000000000004</c:v>
                </c:pt>
                <c:pt idx="22">
                  <c:v>2.4</c:v>
                </c:pt>
              </c:numCache>
            </c:numRef>
          </c:val>
        </c:ser>
        <c:ser>
          <c:idx val="2"/>
          <c:order val="2"/>
          <c:tx>
            <c:strRef>
              <c:f>Лист1!$D$1</c:f>
              <c:strCache>
                <c:ptCount val="1"/>
                <c:pt idx="0">
                  <c:v>Ряд 3</c:v>
                </c:pt>
              </c:strCache>
            </c:strRef>
          </c:tx>
          <c:invertIfNegative val="0"/>
          <c:cat>
            <c:strRef>
              <c:f>Лист1!$A$2:$A$27</c:f>
              <c:strCache>
                <c:ptCount val="26"/>
                <c:pt idx="0">
                  <c:v>Шумерлинский</c:v>
                </c:pt>
                <c:pt idx="1">
                  <c:v>Алатырский</c:v>
                </c:pt>
                <c:pt idx="2">
                  <c:v>Шемуршинский</c:v>
                </c:pt>
                <c:pt idx="3">
                  <c:v>Порецкий</c:v>
                </c:pt>
                <c:pt idx="4">
                  <c:v>Красноармейский</c:v>
                </c:pt>
                <c:pt idx="5">
                  <c:v>Яльчикский</c:v>
                </c:pt>
                <c:pt idx="6">
                  <c:v>Янтиковский</c:v>
                </c:pt>
                <c:pt idx="7">
                  <c:v>Комсомольский</c:v>
                </c:pt>
                <c:pt idx="8">
                  <c:v>Марпосадский</c:v>
                </c:pt>
                <c:pt idx="9">
                  <c:v>Ибресинский</c:v>
                </c:pt>
                <c:pt idx="10">
                  <c:v>г. Шумерля</c:v>
                </c:pt>
                <c:pt idx="11">
                  <c:v>Урмарский</c:v>
                </c:pt>
                <c:pt idx="12">
                  <c:v>Аликовский</c:v>
                </c:pt>
                <c:pt idx="13">
                  <c:v>Моргаушский</c:v>
                </c:pt>
                <c:pt idx="14">
                  <c:v>Козловский</c:v>
                </c:pt>
                <c:pt idx="15">
                  <c:v>Красночетайский</c:v>
                </c:pt>
                <c:pt idx="16">
                  <c:v>Вурнарский</c:v>
                </c:pt>
                <c:pt idx="17">
                  <c:v>г. Алатырь</c:v>
                </c:pt>
                <c:pt idx="18">
                  <c:v>Ядринский</c:v>
                </c:pt>
                <c:pt idx="19">
                  <c:v>Батыревский</c:v>
                </c:pt>
                <c:pt idx="20">
                  <c:v>Канашский</c:v>
                </c:pt>
                <c:pt idx="21">
                  <c:v>Цивильский</c:v>
                </c:pt>
                <c:pt idx="22">
                  <c:v>г. Канаш</c:v>
                </c:pt>
                <c:pt idx="23">
                  <c:v>Чебоксарский</c:v>
                </c:pt>
                <c:pt idx="24">
                  <c:v>г. Новочебоксарск</c:v>
                </c:pt>
                <c:pt idx="25">
                  <c:v>г. Чебоксары</c:v>
                </c:pt>
              </c:strCache>
            </c:strRef>
          </c:cat>
          <c:val>
            <c:numRef>
              <c:f>Лист1!$D$2:$D$27</c:f>
              <c:numCache>
                <c:formatCode>General</c:formatCode>
                <c:ptCount val="26"/>
                <c:pt idx="5">
                  <c:v>3</c:v>
                </c:pt>
                <c:pt idx="9">
                  <c:v>5</c:v>
                </c:pt>
                <c:pt idx="16">
                  <c:v>2</c:v>
                </c:pt>
                <c:pt idx="22">
                  <c:v>2</c:v>
                </c:pt>
              </c:numCache>
            </c:numRef>
          </c:val>
        </c:ser>
        <c:dLbls>
          <c:showLegendKey val="0"/>
          <c:showVal val="0"/>
          <c:showCatName val="0"/>
          <c:showSerName val="0"/>
          <c:showPercent val="0"/>
          <c:showBubbleSize val="0"/>
        </c:dLbls>
        <c:gapWidth val="262"/>
        <c:overlap val="100"/>
        <c:axId val="212068352"/>
        <c:axId val="209875456"/>
      </c:barChart>
      <c:catAx>
        <c:axId val="212068352"/>
        <c:scaling>
          <c:orientation val="minMax"/>
        </c:scaling>
        <c:delete val="0"/>
        <c:axPos val="b"/>
        <c:numFmt formatCode="General" sourceLinked="0"/>
        <c:majorTickMark val="out"/>
        <c:minorTickMark val="none"/>
        <c:tickLblPos val="nextTo"/>
        <c:txPr>
          <a:bodyPr rot="-4500000"/>
          <a:lstStyle/>
          <a:p>
            <a:pPr>
              <a:defRPr sz="1100">
                <a:solidFill>
                  <a:schemeClr val="tx1"/>
                </a:solidFill>
                <a:latin typeface="Times New Roman" panose="02020603050405020304" pitchFamily="18" charset="0"/>
                <a:cs typeface="Times New Roman" panose="02020603050405020304" pitchFamily="18" charset="0"/>
              </a:defRPr>
            </a:pPr>
            <a:endParaRPr lang="ru-RU"/>
          </a:p>
        </c:txPr>
        <c:crossAx val="209875456"/>
        <c:crosses val="autoZero"/>
        <c:auto val="1"/>
        <c:lblAlgn val="ctr"/>
        <c:lblOffset val="10"/>
        <c:tickMarkSkip val="1"/>
        <c:noMultiLvlLbl val="0"/>
      </c:catAx>
      <c:valAx>
        <c:axId val="209875456"/>
        <c:scaling>
          <c:orientation val="minMax"/>
          <c:max val="10000"/>
          <c:min val="0"/>
        </c:scaling>
        <c:delete val="0"/>
        <c:axPos val="l"/>
        <c:majorGridlines>
          <c:spPr>
            <a:ln>
              <a:noFill/>
            </a:ln>
          </c:spPr>
        </c:majorGridlines>
        <c:numFmt formatCode="#,##0" sourceLinked="1"/>
        <c:majorTickMark val="out"/>
        <c:minorTickMark val="none"/>
        <c:tickLblPos val="nextTo"/>
        <c:txPr>
          <a:bodyPr/>
          <a:lstStyle/>
          <a:p>
            <a:pPr>
              <a:defRPr sz="1200">
                <a:solidFill>
                  <a:schemeClr val="tx1"/>
                </a:solidFill>
                <a:latin typeface="Times New Roman" panose="02020603050405020304" pitchFamily="18" charset="0"/>
                <a:cs typeface="Times New Roman" panose="02020603050405020304" pitchFamily="18" charset="0"/>
              </a:defRPr>
            </a:pPr>
            <a:endParaRPr lang="ru-RU"/>
          </a:p>
        </c:txPr>
        <c:crossAx val="212068352"/>
        <c:crosses val="autoZero"/>
        <c:crossBetween val="between"/>
        <c:majorUnit val="1000"/>
        <c:minorUnit val="200"/>
      </c:valAx>
      <c:spPr>
        <a:noFill/>
        <a:ln>
          <a:noFill/>
        </a:ln>
      </c:spPr>
    </c:plotArea>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89153583566231E-2"/>
          <c:y val="0.41842413132547562"/>
          <c:w val="0.41550258307905036"/>
          <c:h val="0.33364339989159453"/>
        </c:manualLayout>
      </c:layout>
      <c:doughnutChart>
        <c:varyColors val="1"/>
        <c:ser>
          <c:idx val="0"/>
          <c:order val="0"/>
          <c:tx>
            <c:strRef>
              <c:f>Лист1!$B$1</c:f>
              <c:strCache>
                <c:ptCount val="1"/>
                <c:pt idx="0">
                  <c:v>объем финансирования</c:v>
                </c:pt>
              </c:strCache>
            </c:strRef>
          </c:tx>
          <c:spPr>
            <a:ln>
              <a:noFill/>
            </a:ln>
            <a:effectLst/>
            <a:scene3d>
              <a:camera prst="orthographicFront"/>
              <a:lightRig rig="threePt" dir="t">
                <a:rot lat="0" lon="0" rev="1200000"/>
              </a:lightRig>
            </a:scene3d>
            <a:sp3d>
              <a:bevelT w="63500" h="25400"/>
            </a:sp3d>
          </c:spPr>
          <c:dPt>
            <c:idx val="0"/>
            <c:bubble3D val="0"/>
            <c:spPr>
              <a:solidFill>
                <a:srgbClr val="00B050"/>
              </a:solidFill>
              <a:ln>
                <a:noFill/>
              </a:ln>
              <a:scene3d>
                <a:camera prst="orthographicFront"/>
                <a:lightRig rig="threePt" dir="t">
                  <a:rot lat="0" lon="0" rev="1200000"/>
                </a:lightRig>
              </a:scene3d>
              <a:sp3d>
                <a:bevelT w="63500" h="25400"/>
              </a:sp3d>
            </c:spPr>
          </c:dPt>
          <c:dPt>
            <c:idx val="1"/>
            <c:bubble3D val="0"/>
            <c:spPr>
              <a:solidFill>
                <a:srgbClr val="F97F88"/>
              </a:solidFill>
              <a:ln>
                <a:noFill/>
              </a:ln>
              <a:effectLst/>
              <a:scene3d>
                <a:camera prst="orthographicFront"/>
                <a:lightRig rig="threePt" dir="t">
                  <a:rot lat="0" lon="0" rev="1200000"/>
                </a:lightRig>
              </a:scene3d>
              <a:sp3d>
                <a:bevelT w="63500" h="25400"/>
              </a:sp3d>
            </c:spPr>
          </c:dPt>
          <c:dPt>
            <c:idx val="3"/>
            <c:bubble3D val="0"/>
            <c:spPr>
              <a:solidFill>
                <a:schemeClr val="bg2">
                  <a:lumMod val="50000"/>
                </a:schemeClr>
              </a:solidFill>
              <a:ln>
                <a:noFill/>
              </a:ln>
              <a:effectLst/>
              <a:scene3d>
                <a:camera prst="orthographicFront"/>
                <a:lightRig rig="threePt" dir="t">
                  <a:rot lat="0" lon="0" rev="1200000"/>
                </a:lightRig>
              </a:scene3d>
              <a:sp3d>
                <a:bevelT w="63500" h="25400"/>
              </a:sp3d>
            </c:spPr>
          </c:dPt>
          <c:dPt>
            <c:idx val="18"/>
            <c:bubble3D val="0"/>
            <c:spPr>
              <a:solidFill>
                <a:schemeClr val="accent6">
                  <a:lumMod val="75000"/>
                </a:schemeClr>
              </a:solidFill>
              <a:ln>
                <a:noFill/>
              </a:ln>
              <a:effectLst/>
              <a:scene3d>
                <a:camera prst="orthographicFront"/>
                <a:lightRig rig="threePt" dir="t">
                  <a:rot lat="0" lon="0" rev="1200000"/>
                </a:lightRig>
              </a:scene3d>
              <a:sp3d>
                <a:bevelT w="63500" h="25400"/>
              </a:sp3d>
            </c:spPr>
          </c:dPt>
          <c:dPt>
            <c:idx val="21"/>
            <c:bubble3D val="0"/>
            <c:spPr>
              <a:solidFill>
                <a:srgbClr val="FFFF00"/>
              </a:solidFill>
              <a:ln>
                <a:noFill/>
              </a:ln>
              <a:effectLst/>
              <a:scene3d>
                <a:camera prst="orthographicFront"/>
                <a:lightRig rig="threePt" dir="t">
                  <a:rot lat="0" lon="0" rev="1200000"/>
                </a:lightRig>
              </a:scene3d>
              <a:sp3d>
                <a:bevelT w="63500" h="25400"/>
              </a:sp3d>
            </c:spPr>
          </c:dPt>
          <c:dLbls>
            <c:dLbl>
              <c:idx val="0"/>
              <c:layout>
                <c:manualLayout>
                  <c:x val="4.1265956099814767E-2"/>
                  <c:y val="-5.3445240091168321E-2"/>
                </c:manualLayout>
              </c:layout>
              <c:showLegendKey val="1"/>
              <c:showVal val="1"/>
              <c:showCatName val="0"/>
              <c:showSerName val="0"/>
              <c:showPercent val="0"/>
              <c:showBubbleSize val="0"/>
            </c:dLbl>
            <c:dLbl>
              <c:idx val="1"/>
              <c:layout>
                <c:manualLayout>
                  <c:x val="6.5226833835191136E-2"/>
                  <c:y val="-4.168728727111129E-2"/>
                </c:manualLayout>
              </c:layout>
              <c:showLegendKey val="1"/>
              <c:showVal val="1"/>
              <c:showCatName val="0"/>
              <c:showSerName val="0"/>
              <c:showPercent val="0"/>
              <c:showBubbleSize val="0"/>
            </c:dLbl>
            <c:dLbl>
              <c:idx val="2"/>
              <c:layout>
                <c:manualLayout>
                  <c:x val="5.5908609900139947E-2"/>
                  <c:y val="3.9549393501732054E-2"/>
                </c:manualLayout>
              </c:layout>
              <c:showLegendKey val="1"/>
              <c:showVal val="1"/>
              <c:showCatName val="0"/>
              <c:showSerName val="0"/>
              <c:showPercent val="0"/>
              <c:showBubbleSize val="0"/>
            </c:dLbl>
            <c:dLbl>
              <c:idx val="3"/>
              <c:layout>
                <c:manualLayout>
                  <c:x val="4.2597115974002342E-2"/>
                  <c:y val="4.4894001676581391E-2"/>
                </c:manualLayout>
              </c:layout>
              <c:showLegendKey val="1"/>
              <c:showVal val="1"/>
              <c:showCatName val="0"/>
              <c:showSerName val="0"/>
              <c:showPercent val="0"/>
              <c:showBubbleSize val="0"/>
            </c:dLbl>
            <c:dLbl>
              <c:idx val="4"/>
              <c:layout>
                <c:manualLayout>
                  <c:x val="3.4610156728876906E-2"/>
                  <c:y val="4.8100716082051492E-2"/>
                </c:manualLayout>
              </c:layout>
              <c:showLegendKey val="1"/>
              <c:showVal val="1"/>
              <c:showCatName val="0"/>
              <c:showSerName val="0"/>
              <c:showPercent val="0"/>
              <c:showBubbleSize val="0"/>
            </c:dLbl>
            <c:dLbl>
              <c:idx val="5"/>
              <c:layout>
                <c:manualLayout>
                  <c:x val="1.99673981128136E-2"/>
                  <c:y val="5.5583049694815055E-2"/>
                </c:manualLayout>
              </c:layout>
              <c:showLegendKey val="1"/>
              <c:showVal val="1"/>
              <c:showCatName val="0"/>
              <c:showSerName val="0"/>
              <c:showPercent val="0"/>
              <c:showBubbleSize val="0"/>
            </c:dLbl>
            <c:dLbl>
              <c:idx val="6"/>
              <c:layout>
                <c:manualLayout>
                  <c:x val="-1.8636343054364152E-2"/>
                  <c:y val="6.0927573703931884E-2"/>
                </c:manualLayout>
              </c:layout>
              <c:showLegendKey val="1"/>
              <c:showVal val="1"/>
              <c:showCatName val="0"/>
              <c:showSerName val="0"/>
              <c:showPercent val="0"/>
              <c:showBubbleSize val="0"/>
            </c:dLbl>
            <c:dLbl>
              <c:idx val="7"/>
              <c:layout>
                <c:manualLayout>
                  <c:x val="-8.2531912199629534E-2"/>
                  <c:y val="2.1378096036467329E-3"/>
                </c:manualLayout>
              </c:layout>
              <c:showLegendKey val="1"/>
              <c:showVal val="1"/>
              <c:showCatName val="0"/>
              <c:showSerName val="0"/>
              <c:showPercent val="0"/>
              <c:showBubbleSize val="0"/>
            </c:dLbl>
            <c:dLbl>
              <c:idx val="8"/>
              <c:layout>
                <c:manualLayout>
                  <c:x val="-7.9507139628818127E-2"/>
                  <c:y val="-7.4823336127635646E-3"/>
                </c:manualLayout>
              </c:layout>
              <c:showLegendKey val="1"/>
              <c:showVal val="1"/>
              <c:showCatName val="0"/>
              <c:showSerName val="0"/>
              <c:showPercent val="0"/>
              <c:showBubbleSize val="0"/>
            </c:dLbl>
            <c:dLbl>
              <c:idx val="9"/>
              <c:layout>
                <c:manualLayout>
                  <c:x val="-7.321379308031653E-2"/>
                  <c:y val="-1.7102476829173863E-2"/>
                </c:manualLayout>
              </c:layout>
              <c:showLegendKey val="1"/>
              <c:showVal val="1"/>
              <c:showCatName val="0"/>
              <c:showSerName val="0"/>
              <c:showPercent val="0"/>
              <c:showBubbleSize val="0"/>
            </c:dLbl>
            <c:dLbl>
              <c:idx val="10"/>
              <c:layout>
                <c:manualLayout>
                  <c:x val="-7.321379308031653E-2"/>
                  <c:y val="-2.5653715243760717E-2"/>
                </c:manualLayout>
              </c:layout>
              <c:showLegendKey val="1"/>
              <c:showVal val="1"/>
              <c:showCatName val="0"/>
              <c:showSerName val="0"/>
              <c:showPercent val="0"/>
              <c:showBubbleSize val="0"/>
            </c:dLbl>
            <c:dLbl>
              <c:idx val="11"/>
              <c:layout>
                <c:manualLayout>
                  <c:x val="-8.785665651211795E-2"/>
                  <c:y val="-3.4204953658347727E-2"/>
                </c:manualLayout>
              </c:layout>
              <c:showLegendKey val="1"/>
              <c:showVal val="1"/>
              <c:showCatName val="0"/>
              <c:showSerName val="0"/>
              <c:showPercent val="0"/>
              <c:showBubbleSize val="0"/>
            </c:dLbl>
            <c:dLbl>
              <c:idx val="12"/>
              <c:layout>
                <c:manualLayout>
                  <c:x val="-9.4512560698793949E-2"/>
                  <c:y val="-3.5273858460171094E-2"/>
                </c:manualLayout>
              </c:layout>
              <c:showLegendKey val="1"/>
              <c:showVal val="1"/>
              <c:showCatName val="0"/>
              <c:showSerName val="0"/>
              <c:showPercent val="0"/>
              <c:showBubbleSize val="0"/>
            </c:dLbl>
            <c:dLbl>
              <c:idx val="13"/>
              <c:layout>
                <c:manualLayout>
                  <c:x val="-9.318129600886825E-2"/>
                  <c:y val="-4.0618466635020355E-2"/>
                </c:manualLayout>
              </c:layout>
              <c:showLegendKey val="1"/>
              <c:showVal val="1"/>
              <c:showCatName val="0"/>
              <c:showSerName val="0"/>
              <c:showPercent val="0"/>
              <c:showBubbleSize val="0"/>
            </c:dLbl>
            <c:dLbl>
              <c:idx val="14"/>
              <c:layout>
                <c:manualLayout>
                  <c:x val="-7.8538537392804947E-2"/>
                  <c:y val="-5.023852568569822E-2"/>
                </c:manualLayout>
              </c:layout>
              <c:showLegendKey val="1"/>
              <c:showVal val="1"/>
              <c:showCatName val="0"/>
              <c:showSerName val="0"/>
              <c:showPercent val="0"/>
              <c:showBubbleSize val="0"/>
            </c:dLbl>
            <c:dLbl>
              <c:idx val="15"/>
              <c:delete val="1"/>
            </c:dLbl>
            <c:dLbl>
              <c:idx val="16"/>
              <c:delete val="1"/>
            </c:dLbl>
            <c:dLbl>
              <c:idx val="17"/>
              <c:delete val="1"/>
            </c:dLbl>
            <c:dLbl>
              <c:idx val="18"/>
              <c:layout>
                <c:manualLayout>
                  <c:x val="-5.324953943964668E-3"/>
                  <c:y val="-4.9169620883874852E-2"/>
                </c:manualLayout>
              </c:layout>
              <c:showLegendKey val="1"/>
              <c:showVal val="1"/>
              <c:showCatName val="0"/>
              <c:showSerName val="0"/>
              <c:showPercent val="0"/>
              <c:showBubbleSize val="0"/>
            </c:dLbl>
            <c:dLbl>
              <c:idx val="19"/>
              <c:layout>
                <c:manualLayout>
                  <c:x val="2.6620053011607715E-3"/>
                  <c:y val="-6.1996478505755251E-2"/>
                </c:manualLayout>
              </c:layout>
              <c:showLegendKey val="1"/>
              <c:showVal val="1"/>
              <c:showCatName val="0"/>
              <c:showSerName val="0"/>
              <c:showPercent val="0"/>
              <c:showBubbleSize val="0"/>
            </c:dLbl>
            <c:dLbl>
              <c:idx val="20"/>
              <c:delete val="1"/>
            </c:dLbl>
            <c:dLbl>
              <c:idx val="21"/>
              <c:layout>
                <c:manualLayout>
                  <c:x val="1.7304973548700375E-2"/>
                  <c:y val="-5.1307430487521587E-2"/>
                </c:manualLayout>
              </c:layout>
              <c:showLegendKey val="1"/>
              <c:showVal val="1"/>
              <c:showCatName val="0"/>
              <c:showSerName val="0"/>
              <c:showPercent val="0"/>
              <c:showBubbleSize val="0"/>
            </c:dLbl>
            <c:dLbl>
              <c:idx val="22"/>
              <c:layout>
                <c:manualLayout>
                  <c:x val="-9.5843510941505269E-2"/>
                  <c:y val="-5.7720859298461789E-2"/>
                </c:manualLayout>
              </c:layout>
              <c:showLegendKey val="1"/>
              <c:showVal val="1"/>
              <c:showCatName val="0"/>
              <c:showSerName val="0"/>
              <c:showPercent val="0"/>
              <c:showBubbleSize val="0"/>
            </c:dLbl>
            <c:txPr>
              <a:bodyPr/>
              <a:lstStyle/>
              <a:p>
                <a:pPr>
                  <a:defRPr sz="1100" b="1">
                    <a:latin typeface="Times New Roman" panose="02020603050405020304" pitchFamily="18" charset="0"/>
                    <a:cs typeface="Times New Roman" panose="02020603050405020304" pitchFamily="18" charset="0"/>
                  </a:defRPr>
                </a:pPr>
                <a:endParaRPr lang="ru-RU"/>
              </a:p>
            </c:txPr>
            <c:showLegendKey val="1"/>
            <c:showVal val="1"/>
            <c:showCatName val="0"/>
            <c:showSerName val="0"/>
            <c:showPercent val="0"/>
            <c:showBubbleSize val="0"/>
            <c:showLeaderLines val="0"/>
          </c:dLbls>
          <c:cat>
            <c:strRef>
              <c:f>Лист1!$A$2:$A$24</c:f>
              <c:strCache>
                <c:ptCount val="23"/>
                <c:pt idx="0">
                  <c:v>"Формирование современной городской среды на территории
Чувашской Республики" на 2018 - 2024 годы
</c:v>
                </c:pt>
                <c:pt idx="1">
                  <c:v>"Развитие здравоохранения"</c:v>
                </c:pt>
                <c:pt idx="2">
                  <c:v>"Социальная поддержка граждан"</c:v>
                </c:pt>
                <c:pt idx="3">
                  <c:v>"Развитие культуры и туризма"</c:v>
                </c:pt>
                <c:pt idx="4">
                  <c:v>"Развитие физической культуры и спорта"</c:v>
                </c:pt>
                <c:pt idx="5">
                  <c:v>"Содействие занятости населения"</c:v>
                </c:pt>
                <c:pt idx="6">
                  <c:v>"Развитие образования"</c:v>
                </c:pt>
                <c:pt idx="7">
                  <c:v>"Повышение безопасности жизнедеятельности населения и территорий Чувашской Республики"</c:v>
                </c:pt>
                <c:pt idx="8">
                  <c:v>"Развитие сельского хозяйства и регулирование рынка сельскохозяйственной продукции, сырья и продовольствия Чувашской Республики"</c:v>
                </c:pt>
                <c:pt idx="9">
                  <c:v>"Экономическое развитие Чувашской Республики"</c:v>
                </c:pt>
                <c:pt idx="10">
                  <c:v>"Развитие транспортной системы Чувашской Республики"</c:v>
                </c:pt>
                <c:pt idx="11">
                  <c:v>"Развитие потенциала природно-сырьевых ресурсов и обеспечение экологической безопасности"</c:v>
                </c:pt>
                <c:pt idx="12">
                  <c:v>"Управление общественными финансами и государственным долгом Чувашской Республики"</c:v>
                </c:pt>
                <c:pt idx="13">
                  <c:v>"Развитие потенциала государственного управления"</c:v>
                </c:pt>
                <c:pt idx="14">
                  <c:v>"Цифровое общество Чувашии"</c:v>
                </c:pt>
                <c:pt idx="15">
                  <c:v>"Развитие промышленности и инновационная экономика"</c:v>
                </c:pt>
                <c:pt idx="16">
                  <c:v>"Доступная среда"</c:v>
                </c:pt>
                <c:pt idx="17">
                  <c:v>"Развитие строительного комплекса и архитектуры"
</c:v>
                </c:pt>
                <c:pt idx="18">
                  <c:v>"Модернизация и развитие сферы жилищно-коммунального хозяйства"
</c:v>
                </c:pt>
                <c:pt idx="19">
                  <c:v>"Обеспечение граждан в Чувашской Республике доступным и комфортным жильем"
</c:v>
                </c:pt>
                <c:pt idx="20">
                  <c:v>"Обеспечение общественного порядка
и противодействие преступности"
</c:v>
                </c:pt>
                <c:pt idx="21">
                  <c:v>"Комплексное развитие сельских территорий Чувашской Республики"</c:v>
                </c:pt>
                <c:pt idx="22">
                  <c:v>"Развитие земельных и имущественных отношений"</c:v>
                </c:pt>
              </c:strCache>
            </c:strRef>
          </c:cat>
          <c:val>
            <c:numRef>
              <c:f>Лист1!$B$2:$B$24</c:f>
              <c:numCache>
                <c:formatCode>0.0%</c:formatCode>
                <c:ptCount val="23"/>
                <c:pt idx="0">
                  <c:v>4.0032220248412367E-2</c:v>
                </c:pt>
                <c:pt idx="1">
                  <c:v>0.21664664887840457</c:v>
                </c:pt>
                <c:pt idx="2">
                  <c:v>0.14969613716620042</c:v>
                </c:pt>
                <c:pt idx="3">
                  <c:v>4.1365620707263233E-2</c:v>
                </c:pt>
                <c:pt idx="4">
                  <c:v>1.9205569500082714E-2</c:v>
                </c:pt>
                <c:pt idx="5">
                  <c:v>2.8824176693540853E-2</c:v>
                </c:pt>
                <c:pt idx="6">
                  <c:v>0.25682558632940894</c:v>
                </c:pt>
                <c:pt idx="7">
                  <c:v>6.1218471983487139E-3</c:v>
                </c:pt>
                <c:pt idx="8">
                  <c:v>3.4495803456484689E-2</c:v>
                </c:pt>
                <c:pt idx="9">
                  <c:v>2.1777435757283723E-2</c:v>
                </c:pt>
                <c:pt idx="10">
                  <c:v>7.5875808203217723E-2</c:v>
                </c:pt>
                <c:pt idx="11">
                  <c:v>1.7696683759700238E-2</c:v>
                </c:pt>
                <c:pt idx="12">
                  <c:v>3.466985033406933E-2</c:v>
                </c:pt>
                <c:pt idx="13">
                  <c:v>1.2262393648008173E-2</c:v>
                </c:pt>
                <c:pt idx="14">
                  <c:v>5.068935509159038E-3</c:v>
                </c:pt>
                <c:pt idx="15">
                  <c:v>8.572887524003368E-4</c:v>
                </c:pt>
                <c:pt idx="16">
                  <c:v>1.6829326179671039E-4</c:v>
                </c:pt>
                <c:pt idx="17">
                  <c:v>5.4659349985256365E-5</c:v>
                </c:pt>
                <c:pt idx="18">
                  <c:v>5.8240975813237637E-3</c:v>
                </c:pt>
                <c:pt idx="19">
                  <c:v>1.4966593068331382E-2</c:v>
                </c:pt>
                <c:pt idx="20">
                  <c:v>3.092568486007926E-4</c:v>
                </c:pt>
                <c:pt idx="21">
                  <c:v>1.6720007479700528E-2</c:v>
                </c:pt>
                <c:pt idx="22">
                  <c:v>5.3508626827672033E-4</c:v>
                </c:pt>
              </c:numCache>
            </c:numRef>
          </c:val>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0.54231138827187353"/>
          <c:y val="0.3428274804483003"/>
          <c:w val="0.40311105688643595"/>
          <c:h val="0.48294103685449091"/>
        </c:manualLayout>
      </c:layout>
      <c:overlay val="0"/>
      <c:txPr>
        <a:bodyPr/>
        <a:lstStyle/>
        <a:p>
          <a:pPr>
            <a:lnSpc>
              <a:spcPct val="100000"/>
            </a:lnSpc>
            <a:defRPr sz="700" b="1">
              <a:latin typeface="Times New Roman" panose="02020603050405020304" pitchFamily="18" charset="0"/>
              <a:cs typeface="Times New Roman" panose="02020603050405020304" pitchFamily="18" charset="0"/>
            </a:defRPr>
          </a:pPr>
          <a:endParaRPr lang="ru-RU"/>
        </a:p>
      </c:txPr>
    </c:legend>
    <c:plotVisOnly val="1"/>
    <c:dispBlanksAs val="zero"/>
    <c:showDLblsOverMax val="0"/>
  </c:chart>
  <c:txPr>
    <a:bodyPr/>
    <a:lstStyle/>
    <a:p>
      <a:pPr>
        <a:defRPr sz="1800"/>
      </a:pPr>
      <a:endParaRPr lang="ru-RU"/>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911301220631443E-3"/>
                  <c:y val="-0.2722194085477107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647668043499187E-2"/>
                  <c:y val="-0.26949542110191871"/>
                </c:manualLayout>
              </c:layout>
              <c:tx>
                <c:rich>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r>
                      <a:rPr lang="ru-RU" sz="13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rPr>
                      <a:t>2 410</a:t>
                    </a:r>
                    <a:endParaRPr lang="en-US" sz="1300" b="1" i="0" u="none" strike="noStrike" kern="1200" baseline="0" dirty="0" smtClean="0">
                      <a:solidFill>
                        <a:prstClr val="black"/>
                      </a:solidFill>
                      <a:latin typeface="Times New Roman" panose="02020603050405020304" pitchFamily="18" charset="0"/>
                      <a:ea typeface="+mn-ea"/>
                      <a:cs typeface="Times New Roman" panose="02020603050405020304" pitchFamily="18" charset="0"/>
                    </a:endParaRPr>
                  </a:p>
                </c:rich>
              </c:tx>
              <c:spPr/>
              <c:showLegendKey val="0"/>
              <c:showVal val="1"/>
              <c:showCatName val="0"/>
              <c:showSerName val="0"/>
              <c:showPercent val="0"/>
              <c:showBubbleSize val="0"/>
              <c:extLst>
                <c:ext xmlns:c15="http://schemas.microsoft.com/office/drawing/2012/chart" uri="{CE6537A1-D6FC-4f65-9D91-7224C49458BB}"/>
              </c:extLst>
            </c:dLbl>
            <c:dLbl>
              <c:idx val="2"/>
              <c:layout>
                <c:manualLayout>
                  <c:x val="1.0567391677621748E-2"/>
                  <c:y val="-0.37423212117492188"/>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537363942566413E-2"/>
                  <c:y val="-0.21799786236936844"/>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9.7181694128609039E-3"/>
                  <c:y val="-0.2129606801464726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3323819692501687E-3"/>
                  <c:y val="-0.14370885429650385"/>
                </c:manualLayout>
              </c:layout>
              <c:showLegendKey val="0"/>
              <c:showVal val="1"/>
              <c:showCatName val="0"/>
              <c:showSerName val="0"/>
              <c:showPercent val="0"/>
              <c:showBubbleSize val="0"/>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2646</c:v>
                </c:pt>
                <c:pt idx="1">
                  <c:v>2410.3000000000002</c:v>
                </c:pt>
                <c:pt idx="2">
                  <c:v>4023.4</c:v>
                </c:pt>
                <c:pt idx="3">
                  <c:v>2089</c:v>
                </c:pt>
                <c:pt idx="4">
                  <c:v>2051</c:v>
                </c:pt>
              </c:numCache>
            </c:numRef>
          </c:val>
        </c:ser>
        <c:dLbls>
          <c:showLegendKey val="0"/>
          <c:showVal val="1"/>
          <c:showCatName val="0"/>
          <c:showSerName val="0"/>
          <c:showPercent val="0"/>
          <c:showBubbleSize val="0"/>
        </c:dLbls>
        <c:gapWidth val="150"/>
        <c:shape val="box"/>
        <c:axId val="213341184"/>
        <c:axId val="211283904"/>
        <c:axId val="0"/>
      </c:bar3DChart>
      <c:catAx>
        <c:axId val="21334118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1283904"/>
        <c:crosses val="autoZero"/>
        <c:auto val="1"/>
        <c:lblAlgn val="ctr"/>
        <c:lblOffset val="100"/>
        <c:noMultiLvlLbl val="0"/>
      </c:catAx>
      <c:valAx>
        <c:axId val="21128390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3341184"/>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50000">
                    <a:srgbClr val="CFC0E2"/>
                  </a:gs>
                  <a:gs pos="0">
                    <a:srgbClr val="B196D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1171160998873745E-2"/>
                  <c:y val="-0.3967023758589471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1422582691661794E-2"/>
                  <c:y val="-0.38499711615967019"/>
                </c:manualLayout>
              </c:layout>
              <c:spPr/>
              <c:txPr>
                <a:bodyPr/>
                <a:lstStyle/>
                <a:p>
                  <a:pPr algn="ctr" rtl="0">
                    <a:defRPr lang="en-US" sz="1300" b="1" i="0" u="none" strike="noStrike" kern="1200" baseline="0" dirty="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2.6048579168408997E-2"/>
                  <c:y val="-0.383219535890811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537396524782859E-2"/>
                  <c:y val="-0.33928411027616318"/>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268566212177901E-2"/>
                  <c:y val="-0.3417519211813344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864</c:v>
                </c:pt>
                <c:pt idx="1">
                  <c:v>853</c:v>
                </c:pt>
                <c:pt idx="2">
                  <c:v>830</c:v>
                </c:pt>
                <c:pt idx="3">
                  <c:v>672</c:v>
                </c:pt>
                <c:pt idx="4">
                  <c:v>673</c:v>
                </c:pt>
              </c:numCache>
            </c:numRef>
          </c:val>
        </c:ser>
        <c:dLbls>
          <c:showLegendKey val="0"/>
          <c:showVal val="1"/>
          <c:showCatName val="0"/>
          <c:showSerName val="0"/>
          <c:showPercent val="0"/>
          <c:showBubbleSize val="0"/>
        </c:dLbls>
        <c:gapWidth val="150"/>
        <c:shape val="box"/>
        <c:axId val="212163584"/>
        <c:axId val="208020608"/>
        <c:axId val="0"/>
      </c:bar3DChart>
      <c:catAx>
        <c:axId val="21216358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8020608"/>
        <c:crosses val="autoZero"/>
        <c:auto val="1"/>
        <c:lblAlgn val="ctr"/>
        <c:lblOffset val="100"/>
        <c:noMultiLvlLbl val="0"/>
      </c:catAx>
      <c:valAx>
        <c:axId val="208020608"/>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2163584"/>
        <c:crosses val="autoZero"/>
        <c:crossBetween val="between"/>
      </c:valAx>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504873132215193E-2"/>
                  <c:y val="-0.39252399388359305"/>
                </c:manualLayout>
              </c:layout>
              <c:tx>
                <c:rich>
                  <a:bodyPr/>
                  <a:lstStyle/>
                  <a:p>
                    <a:r>
                      <a:rPr lang="ru-RU" dirty="0" smtClean="0"/>
                      <a:t>21 376</a:t>
                    </a:r>
                    <a:endParaRPr lang="en-US" dirty="0" smtClean="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9.6362229463829302E-3"/>
                  <c:y val="-0.38839184045287439"/>
                </c:manualLayout>
              </c:layout>
              <c:tx>
                <c:rich>
                  <a:bodyPr/>
                  <a:lstStyle/>
                  <a:p>
                    <a:r>
                      <a:rPr lang="ru-RU" dirty="0" smtClean="0"/>
                      <a:t>20 739</a:t>
                    </a: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9448596375312951E-2"/>
                  <c:y val="-0.359469043823405"/>
                </c:manualLayout>
              </c:layout>
              <c:tx>
                <c:rich>
                  <a:bodyPr/>
                  <a:lstStyle/>
                  <a:p>
                    <a:r>
                      <a:rPr lang="ru-RU" dirty="0" smtClean="0"/>
                      <a:t>19 455</a:t>
                    </a: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018581357337175E-2"/>
                  <c:y val="-0.30162377590526074"/>
                </c:manualLayout>
              </c:layout>
              <c:tx>
                <c:rich>
                  <a:bodyPr/>
                  <a:lstStyle/>
                  <a:p>
                    <a:r>
                      <a:rPr lang="ru-RU" dirty="0" smtClean="0"/>
                      <a:t>16 054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4.395444703102936E-2"/>
                  <c:y val="-0.28922796629469372"/>
                </c:manualLayout>
              </c:layout>
              <c:tx>
                <c:rich>
                  <a:bodyPr/>
                  <a:lstStyle/>
                  <a:p>
                    <a:r>
                      <a:rPr lang="ru-RU" dirty="0" smtClean="0"/>
                      <a:t>15 424</a:t>
                    </a: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21376</c:v>
                </c:pt>
                <c:pt idx="1">
                  <c:v>20739</c:v>
                </c:pt>
                <c:pt idx="2">
                  <c:v>19455</c:v>
                </c:pt>
                <c:pt idx="3">
                  <c:v>16054</c:v>
                </c:pt>
                <c:pt idx="4">
                  <c:v>15424</c:v>
                </c:pt>
              </c:numCache>
            </c:numRef>
          </c:val>
        </c:ser>
        <c:dLbls>
          <c:showLegendKey val="0"/>
          <c:showVal val="1"/>
          <c:showCatName val="0"/>
          <c:showSerName val="0"/>
          <c:showPercent val="0"/>
          <c:showBubbleSize val="0"/>
        </c:dLbls>
        <c:gapWidth val="150"/>
        <c:shape val="box"/>
        <c:axId val="214070784"/>
        <c:axId val="208025792"/>
        <c:axId val="0"/>
      </c:bar3DChart>
      <c:catAx>
        <c:axId val="21407078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8025792"/>
        <c:crosses val="autoZero"/>
        <c:auto val="1"/>
        <c:lblAlgn val="ctr"/>
        <c:lblOffset val="100"/>
        <c:noMultiLvlLbl val="0"/>
      </c:catAx>
      <c:valAx>
        <c:axId val="208025792"/>
        <c:scaling>
          <c:orientation val="minMax"/>
          <c:min val="0"/>
        </c:scaling>
        <c:delete val="0"/>
        <c:axPos val="l"/>
        <c:majorGridlines/>
        <c:numFmt formatCode="#,##0" sourceLinked="1"/>
        <c:majorTickMark val="out"/>
        <c:minorTickMark val="none"/>
        <c:tickLblPos val="nextTo"/>
        <c:txPr>
          <a:bodyPr/>
          <a:lstStyle/>
          <a:p>
            <a:pPr>
              <a:defRPr sz="1100">
                <a:latin typeface="Times New Roman" panose="02020603050405020304" pitchFamily="18" charset="0"/>
                <a:cs typeface="Times New Roman" panose="02020603050405020304" pitchFamily="18" charset="0"/>
              </a:defRPr>
            </a:pPr>
            <a:endParaRPr lang="ru-RU"/>
          </a:p>
        </c:txPr>
        <c:crossAx val="214070784"/>
        <c:crosses val="autoZero"/>
        <c:crossBetween val="between"/>
      </c:val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0388949916595468E-2"/>
                  <c:y val="-0.39350522171975144"/>
                </c:manualLayout>
              </c:layout>
              <c:tx>
                <c:rich>
                  <a:bodyPr/>
                  <a:lstStyle/>
                  <a:p>
                    <a:r>
                      <a:rPr lang="en-US" dirty="0" smtClean="0"/>
                      <a:t>15 468</a:t>
                    </a:r>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0792591688478423E-2"/>
                  <c:y val="-0.3741188144581449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223298118086246E-2"/>
                  <c:y val="-0.30589289781045648"/>
                </c:manualLayout>
              </c:layout>
              <c:tx>
                <c:rich>
                  <a:bodyPr/>
                  <a:lstStyle/>
                  <a:p>
                    <a:r>
                      <a:rPr lang="en-US" dirty="0" smtClean="0"/>
                      <a:t>13 406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5322474922133168E-2"/>
                  <c:y val="-0.25976250122002797"/>
                </c:manualLayout>
              </c:layout>
              <c:tx>
                <c:rich>
                  <a:bodyPr/>
                  <a:lstStyle/>
                  <a:p>
                    <a:r>
                      <a:rPr lang="en-US" dirty="0" smtClean="0"/>
                      <a:t>10 001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7075778329287424E-2"/>
                  <c:y val="-0.25472492435826533"/>
                </c:manualLayout>
              </c:layout>
              <c:tx>
                <c:rich>
                  <a:bodyPr/>
                  <a:lstStyle/>
                  <a:p>
                    <a:r>
                      <a:rPr lang="en-US" dirty="0" smtClean="0"/>
                      <a:t>10 011</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solidFill>
                      <a:schemeClr val="tx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15468</c:v>
                </c:pt>
                <c:pt idx="1">
                  <c:v>15061.6</c:v>
                </c:pt>
                <c:pt idx="2">
                  <c:v>11010</c:v>
                </c:pt>
                <c:pt idx="3">
                  <c:v>9220</c:v>
                </c:pt>
                <c:pt idx="4">
                  <c:v>9229</c:v>
                </c:pt>
              </c:numCache>
            </c:numRef>
          </c:val>
        </c:ser>
        <c:dLbls>
          <c:showLegendKey val="0"/>
          <c:showVal val="1"/>
          <c:showCatName val="0"/>
          <c:showSerName val="0"/>
          <c:showPercent val="0"/>
          <c:showBubbleSize val="0"/>
        </c:dLbls>
        <c:gapWidth val="150"/>
        <c:shape val="box"/>
        <c:axId val="214923264"/>
        <c:axId val="211255872"/>
        <c:axId val="0"/>
      </c:bar3DChart>
      <c:catAx>
        <c:axId val="21492326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1255872"/>
        <c:crosses val="autoZero"/>
        <c:auto val="1"/>
        <c:lblAlgn val="ctr"/>
        <c:lblOffset val="100"/>
        <c:noMultiLvlLbl val="0"/>
      </c:catAx>
      <c:valAx>
        <c:axId val="211255872"/>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4923264"/>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0305272942659633E-4"/>
                  <c:y val="-0.37080809184950952"/>
                </c:manualLayout>
              </c:layout>
              <c:tx>
                <c:rich>
                  <a:bodyPr/>
                  <a:lstStyle/>
                  <a:p>
                    <a:r>
                      <a:rPr lang="ru-RU" sz="1200" dirty="0" smtClean="0">
                        <a:latin typeface="Times New Roman" panose="02020603050405020304" pitchFamily="18" charset="0"/>
                        <a:cs typeface="Times New Roman" panose="02020603050405020304" pitchFamily="18" charset="0"/>
                      </a:rPr>
                      <a:t>10 </a:t>
                    </a:r>
                    <a:r>
                      <a:rPr lang="en-US" sz="1200" dirty="0" smtClean="0">
                        <a:latin typeface="Times New Roman" panose="02020603050405020304" pitchFamily="18" charset="0"/>
                        <a:cs typeface="Times New Roman" panose="02020603050405020304" pitchFamily="18" charset="0"/>
                      </a:rPr>
                      <a:t>564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1442888613843648E-2"/>
                  <c:y val="-0.35642927845038075"/>
                </c:manualLayout>
              </c:layout>
              <c:tx>
                <c:rich>
                  <a:bodyPr/>
                  <a:lstStyle/>
                  <a:p>
                    <a:r>
                      <a:rPr lang="ru-RU" sz="1200" dirty="0" smtClean="0">
                        <a:latin typeface="Times New Roman" panose="02020603050405020304" pitchFamily="18" charset="0"/>
                        <a:cs typeface="Times New Roman" panose="02020603050405020304" pitchFamily="18" charset="0"/>
                      </a:rPr>
                      <a:t>10 </a:t>
                    </a:r>
                    <a:r>
                      <a:rPr lang="en-US" sz="1200" dirty="0" smtClean="0">
                        <a:latin typeface="Times New Roman" panose="02020603050405020304" pitchFamily="18" charset="0"/>
                        <a:cs typeface="Times New Roman" panose="02020603050405020304" pitchFamily="18" charset="0"/>
                      </a:rPr>
                      <a:t>407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4883907918138059E-2"/>
                  <c:y val="-0.37083949586886167"/>
                </c:manualLayout>
              </c:layout>
              <c:tx>
                <c:rich>
                  <a:bodyPr/>
                  <a:lstStyle/>
                  <a:p>
                    <a:r>
                      <a:rPr lang="ru-RU" sz="1200" dirty="0" smtClean="0">
                        <a:latin typeface="Times New Roman" panose="02020603050405020304" pitchFamily="18" charset="0"/>
                        <a:cs typeface="Times New Roman" panose="02020603050405020304" pitchFamily="18" charset="0"/>
                      </a:rPr>
                      <a:t>10 657</a:t>
                    </a:r>
                    <a:endParaRPr lang="en-US" dirty="0"/>
                  </a:p>
                </c:rich>
              </c:tx>
              <c:showLegendKey val="0"/>
              <c:showVal val="1"/>
              <c:showCatName val="0"/>
              <c:showSerName val="0"/>
              <c:showPercent val="0"/>
              <c:showBubbleSize val="0"/>
            </c:dLbl>
            <c:dLbl>
              <c:idx val="3"/>
              <c:layout>
                <c:manualLayout>
                  <c:x val="2.7016726851223572E-2"/>
                  <c:y val="-0.38166361584670971"/>
                </c:manualLayout>
              </c:layout>
              <c:tx>
                <c:rich>
                  <a:bodyPr/>
                  <a:lstStyle/>
                  <a:p>
                    <a:r>
                      <a:rPr lang="ru-RU" sz="1200" dirty="0" smtClean="0">
                        <a:latin typeface="Times New Roman" panose="02020603050405020304" pitchFamily="18" charset="0"/>
                        <a:cs typeface="Times New Roman" panose="02020603050405020304" pitchFamily="18" charset="0"/>
                      </a:rPr>
                      <a:t>10 809</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3.0373219079609933E-2"/>
                  <c:y val="-0.38238651221525766"/>
                </c:manualLayout>
              </c:layout>
              <c:tx>
                <c:rich>
                  <a:bodyPr/>
                  <a:lstStyle/>
                  <a:p>
                    <a:r>
                      <a:rPr lang="ru-RU" sz="1200" dirty="0" smtClean="0">
                        <a:latin typeface="Times New Roman" panose="02020603050405020304" pitchFamily="18" charset="0"/>
                        <a:cs typeface="Times New Roman" panose="02020603050405020304" pitchFamily="18" charset="0"/>
                      </a:rPr>
                      <a:t>10 815</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10564</c:v>
                </c:pt>
                <c:pt idx="1">
                  <c:v>10407</c:v>
                </c:pt>
                <c:pt idx="2">
                  <c:v>10657</c:v>
                </c:pt>
                <c:pt idx="3">
                  <c:v>10809</c:v>
                </c:pt>
                <c:pt idx="4">
                  <c:v>10815</c:v>
                </c:pt>
              </c:numCache>
            </c:numRef>
          </c:val>
        </c:ser>
        <c:dLbls>
          <c:showLegendKey val="0"/>
          <c:showVal val="1"/>
          <c:showCatName val="0"/>
          <c:showSerName val="0"/>
          <c:showPercent val="0"/>
          <c:showBubbleSize val="0"/>
        </c:dLbls>
        <c:gapWidth val="150"/>
        <c:gapDepth val="374"/>
        <c:shape val="box"/>
        <c:axId val="215742464"/>
        <c:axId val="211259904"/>
        <c:axId val="0"/>
      </c:bar3DChart>
      <c:catAx>
        <c:axId val="21574246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1259904"/>
        <c:crosses val="autoZero"/>
        <c:auto val="1"/>
        <c:lblAlgn val="ctr"/>
        <c:lblOffset val="100"/>
        <c:noMultiLvlLbl val="0"/>
      </c:catAx>
      <c:valAx>
        <c:axId val="211259904"/>
        <c:scaling>
          <c:orientation val="minMax"/>
          <c:max val="12000"/>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5742464"/>
        <c:crosses val="autoZero"/>
        <c:crossBetween val="between"/>
      </c:valAx>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2950254671328843E-2"/>
                  <c:y val="-0.35503571031573661"/>
                </c:manualLayout>
              </c:layout>
              <c:tx>
                <c:rich>
                  <a:bodyPr/>
                  <a:lstStyle/>
                  <a:p>
                    <a:r>
                      <a:rPr lang="ru-RU" dirty="0" smtClean="0"/>
                      <a:t>2 006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1094405433474434E-2"/>
                  <c:y val="-0.34855591067244385"/>
                </c:manualLayout>
              </c:layout>
              <c:tx>
                <c:rich>
                  <a:bodyPr/>
                  <a:lstStyle/>
                  <a:p>
                    <a:r>
                      <a:rPr lang="ru-RU" dirty="0" smtClean="0"/>
                      <a:t>2 004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8.820190694755781E-3"/>
                  <c:y val="-0.29140063451765486"/>
                </c:manualLayout>
              </c:layout>
              <c:tx>
                <c:rich>
                  <a:bodyPr/>
                  <a:lstStyle/>
                  <a:p>
                    <a:r>
                      <a:rPr lang="ru-RU" dirty="0" smtClean="0"/>
                      <a:t>1 513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3.2112010725497714E-2"/>
                  <c:y val="-0.22326609706530451"/>
                </c:manualLayout>
              </c:layout>
              <c:tx>
                <c:rich>
                  <a:bodyPr/>
                  <a:lstStyle/>
                  <a:p>
                    <a:r>
                      <a:rPr lang="ru-RU" dirty="0" smtClean="0"/>
                      <a:t>1 081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8382284518252622E-2"/>
                  <c:y val="-0.22276719971350797"/>
                </c:manualLayout>
              </c:layout>
              <c:tx>
                <c:rich>
                  <a:bodyPr/>
                  <a:lstStyle/>
                  <a:p>
                    <a:r>
                      <a:rPr lang="ru-RU" dirty="0" smtClean="0"/>
                      <a:t>1 094</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2006</c:v>
                </c:pt>
                <c:pt idx="1">
                  <c:v>2004</c:v>
                </c:pt>
                <c:pt idx="2">
                  <c:v>1513</c:v>
                </c:pt>
                <c:pt idx="3">
                  <c:v>1081</c:v>
                </c:pt>
                <c:pt idx="4">
                  <c:v>1094</c:v>
                </c:pt>
              </c:numCache>
            </c:numRef>
          </c:val>
        </c:ser>
        <c:dLbls>
          <c:showLegendKey val="0"/>
          <c:showVal val="1"/>
          <c:showCatName val="0"/>
          <c:showSerName val="0"/>
          <c:showPercent val="0"/>
          <c:showBubbleSize val="0"/>
        </c:dLbls>
        <c:gapWidth val="150"/>
        <c:shape val="box"/>
        <c:axId val="216086016"/>
        <c:axId val="216492864"/>
        <c:axId val="0"/>
      </c:bar3DChart>
      <c:catAx>
        <c:axId val="21608601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492864"/>
        <c:crosses val="autoZero"/>
        <c:auto val="1"/>
        <c:lblAlgn val="ctr"/>
        <c:lblOffset val="100"/>
        <c:noMultiLvlLbl val="0"/>
      </c:catAx>
      <c:valAx>
        <c:axId val="21649286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6086016"/>
        <c:crosses val="autoZero"/>
        <c:crossBetween val="between"/>
      </c:valAx>
    </c:plotArea>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786310237355756E-2"/>
                  <c:y val="-0.3728459325619165"/>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076462007450989E-2"/>
                  <c:y val="-0.345196017828675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9345835114536506E-3"/>
                  <c:y val="-0.314156879331099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691844848760406E-2"/>
                  <c:y val="-0.218443894979991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7922198692494003E-2"/>
                  <c:y val="-0.18861567491947814"/>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3033</c:v>
                </c:pt>
                <c:pt idx="1">
                  <c:v>2876</c:v>
                </c:pt>
                <c:pt idx="2">
                  <c:v>2486</c:v>
                </c:pt>
                <c:pt idx="3">
                  <c:v>1521</c:v>
                </c:pt>
                <c:pt idx="4">
                  <c:v>1289</c:v>
                </c:pt>
              </c:numCache>
            </c:numRef>
          </c:val>
        </c:ser>
        <c:dLbls>
          <c:showLegendKey val="0"/>
          <c:showVal val="1"/>
          <c:showCatName val="0"/>
          <c:showSerName val="0"/>
          <c:showPercent val="0"/>
          <c:showBubbleSize val="0"/>
        </c:dLbls>
        <c:gapWidth val="150"/>
        <c:shape val="box"/>
        <c:axId val="203977728"/>
        <c:axId val="216497472"/>
        <c:axId val="0"/>
      </c:bar3DChart>
      <c:catAx>
        <c:axId val="2039777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497472"/>
        <c:crosses val="autoZero"/>
        <c:auto val="1"/>
        <c:lblAlgn val="ctr"/>
        <c:lblOffset val="100"/>
        <c:noMultiLvlLbl val="0"/>
      </c:catAx>
      <c:valAx>
        <c:axId val="216497472"/>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0397772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46584094993675"/>
          <c:y val="3.8602954383300532E-2"/>
          <c:w val="0.73528853415260853"/>
          <c:h val="0.92279409123339895"/>
        </c:manualLayout>
      </c:layout>
      <c:barChart>
        <c:barDir val="bar"/>
        <c:grouping val="clustered"/>
        <c:varyColors val="0"/>
        <c:ser>
          <c:idx val="0"/>
          <c:order val="0"/>
          <c: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c:spPr>
          <c:invertIfNegative val="0"/>
          <c:dLbls>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Лист1!$A$6:$A$14</c:f>
              <c:numCache>
                <c:formatCode>General</c:formatCode>
                <c:ptCount val="9"/>
                <c:pt idx="0">
                  <c:v>2023</c:v>
                </c:pt>
                <c:pt idx="1">
                  <c:v>2022</c:v>
                </c:pt>
                <c:pt idx="2">
                  <c:v>2021</c:v>
                </c:pt>
                <c:pt idx="3">
                  <c:v>2020</c:v>
                </c:pt>
                <c:pt idx="4">
                  <c:v>2019</c:v>
                </c:pt>
                <c:pt idx="5">
                  <c:v>2018</c:v>
                </c:pt>
                <c:pt idx="6">
                  <c:v>2017</c:v>
                </c:pt>
                <c:pt idx="7">
                  <c:v>2016</c:v>
                </c:pt>
                <c:pt idx="8">
                  <c:v>2015</c:v>
                </c:pt>
              </c:numCache>
            </c:numRef>
          </c:cat>
          <c:val>
            <c:numRef>
              <c:f>Лист1!$B$6:$B$14</c:f>
              <c:numCache>
                <c:formatCode>#,##0</c:formatCode>
                <c:ptCount val="9"/>
                <c:pt idx="0">
                  <c:v>59703</c:v>
                </c:pt>
                <c:pt idx="1">
                  <c:v>59219</c:v>
                </c:pt>
                <c:pt idx="2">
                  <c:v>71423</c:v>
                </c:pt>
                <c:pt idx="3">
                  <c:v>69521</c:v>
                </c:pt>
                <c:pt idx="4">
                  <c:v>55183</c:v>
                </c:pt>
                <c:pt idx="5">
                  <c:v>48424</c:v>
                </c:pt>
                <c:pt idx="6">
                  <c:v>43867</c:v>
                </c:pt>
                <c:pt idx="7">
                  <c:v>39655</c:v>
                </c:pt>
                <c:pt idx="8">
                  <c:v>40008</c:v>
                </c:pt>
              </c:numCache>
            </c:numRef>
          </c:val>
        </c:ser>
        <c:dLbls>
          <c:showLegendKey val="0"/>
          <c:showVal val="0"/>
          <c:showCatName val="0"/>
          <c:showSerName val="0"/>
          <c:showPercent val="0"/>
          <c:showBubbleSize val="0"/>
        </c:dLbls>
        <c:gapWidth val="150"/>
        <c:axId val="73023488"/>
        <c:axId val="143360000"/>
      </c:barChart>
      <c:catAx>
        <c:axId val="73023488"/>
        <c:scaling>
          <c:orientation val="minMax"/>
        </c:scaling>
        <c:delete val="0"/>
        <c:axPos val="l"/>
        <c:numFmt formatCode="General" sourceLinked="1"/>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43360000"/>
        <c:crosses val="autoZero"/>
        <c:auto val="1"/>
        <c:lblAlgn val="ctr"/>
        <c:lblOffset val="100"/>
        <c:noMultiLvlLbl val="0"/>
      </c:catAx>
      <c:valAx>
        <c:axId val="143360000"/>
        <c:scaling>
          <c:orientation val="minMax"/>
        </c:scaling>
        <c:delete val="1"/>
        <c:axPos val="b"/>
        <c:numFmt formatCode="#,##0" sourceLinked="1"/>
        <c:majorTickMark val="out"/>
        <c:minorTickMark val="none"/>
        <c:tickLblPos val="nextTo"/>
        <c:crossAx val="73023488"/>
        <c:crosses val="autoZero"/>
        <c:crossBetween val="between"/>
      </c:valAx>
      <c:spPr>
        <a:noFill/>
        <a:ln w="25400">
          <a:noFill/>
        </a:ln>
      </c:spPr>
    </c:plotArea>
    <c:plotVisOnly val="1"/>
    <c:dispBlanksAs val="gap"/>
    <c:showDLblsOverMax val="0"/>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7.7227229724390698E-3"/>
                  <c:y val="-0.35399634511739225"/>
                </c:manualLayout>
              </c:layout>
              <c:tx>
                <c:rich>
                  <a:bodyPr/>
                  <a:lstStyle/>
                  <a:p>
                    <a:r>
                      <a:rPr lang="en-US" dirty="0" smtClean="0"/>
                      <a:t>1</a:t>
                    </a:r>
                    <a:r>
                      <a:rPr lang="ru-RU" dirty="0" smtClean="0"/>
                      <a:t> </a:t>
                    </a:r>
                    <a:r>
                      <a:rPr lang="en-US" dirty="0" smtClean="0"/>
                      <a:t>383</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922207949176549E-2"/>
                  <c:y val="-0.34816671459448428"/>
                </c:manualLayout>
              </c:layout>
              <c:tx>
                <c:rich>
                  <a:bodyPr/>
                  <a:lstStyle/>
                  <a:p>
                    <a:r>
                      <a:rPr lang="en-US" dirty="0" smtClean="0"/>
                      <a:t>1</a:t>
                    </a:r>
                    <a:r>
                      <a:rPr lang="ru-RU" dirty="0" smtClean="0"/>
                      <a:t> </a:t>
                    </a:r>
                    <a:r>
                      <a:rPr lang="en-US" dirty="0" smtClean="0"/>
                      <a:t>240</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966296700093603E-2"/>
                  <c:y val="-0.38197289450005101"/>
                </c:manualLayout>
              </c:layout>
              <c:tx>
                <c:rich>
                  <a:bodyPr/>
                  <a:lstStyle/>
                  <a:p>
                    <a:r>
                      <a:rPr lang="en-US" dirty="0" smtClean="0"/>
                      <a:t>1</a:t>
                    </a:r>
                    <a:r>
                      <a:rPr lang="ru-RU" dirty="0" smtClean="0"/>
                      <a:t> </a:t>
                    </a:r>
                    <a:r>
                      <a:rPr lang="en-US" dirty="0" smtClean="0"/>
                      <a:t>473</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2581950981836204"/>
                      <c:h val="9.8701125221472882E-2"/>
                    </c:manualLayout>
                  </c15:layout>
                </c:ext>
              </c:extLst>
            </c:dLbl>
            <c:dLbl>
              <c:idx val="3"/>
              <c:layout>
                <c:manualLayout>
                  <c:x val="1.4890412531866676E-2"/>
                  <c:y val="-0.2767343531136075"/>
                </c:manualLayout>
              </c:layout>
              <c:tx>
                <c:rich>
                  <a:bodyPr/>
                  <a:lstStyle/>
                  <a:p>
                    <a:r>
                      <a:rPr lang="en-US" dirty="0" smtClean="0"/>
                      <a:t>1</a:t>
                    </a:r>
                    <a:r>
                      <a:rPr lang="ru-RU" dirty="0" smtClean="0"/>
                      <a:t> </a:t>
                    </a:r>
                    <a:r>
                      <a:rPr lang="en-US" dirty="0" smtClean="0"/>
                      <a:t>000</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015651464798826"/>
                      <c:h val="8.4563965083811823E-2"/>
                    </c:manualLayout>
                  </c15:layout>
                </c:ext>
              </c:extLst>
            </c:dLbl>
            <c:dLbl>
              <c:idx val="4"/>
              <c:layout>
                <c:manualLayout>
                  <c:x val="1.1707982239885679E-2"/>
                  <c:y val="-0.2198606691960186"/>
                </c:manualLayout>
              </c:layout>
              <c:tx>
                <c:rich>
                  <a:bodyPr/>
                  <a:lstStyle/>
                  <a:p>
                    <a:r>
                      <a:rPr lang="en-US" dirty="0" smtClean="0"/>
                      <a:t>84</a:t>
                    </a:r>
                    <a:r>
                      <a:rPr lang="ru-RU" dirty="0" smtClean="0"/>
                      <a:t>6</a:t>
                    </a:r>
                    <a:endParaRPr lang="en-US" dirty="0" smtClean="0"/>
                  </a:p>
                  <a:p>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0026147445043934"/>
                      <c:h val="8.9016985000139146E-2"/>
                    </c:manualLayout>
                  </c15:layout>
                </c:ext>
              </c:extLst>
            </c:dLbl>
            <c:dLbl>
              <c:idx val="5"/>
              <c:layout>
                <c:manualLayout>
                  <c:x val="1.819077250385957E-2"/>
                  <c:y val="-0.21205740206491594"/>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1383</c:v>
                </c:pt>
                <c:pt idx="1">
                  <c:v>1240</c:v>
                </c:pt>
                <c:pt idx="2">
                  <c:v>1473.1</c:v>
                </c:pt>
                <c:pt idx="3">
                  <c:v>1000.2</c:v>
                </c:pt>
                <c:pt idx="4">
                  <c:v>845.5</c:v>
                </c:pt>
              </c:numCache>
            </c:numRef>
          </c:val>
        </c:ser>
        <c:dLbls>
          <c:showLegendKey val="0"/>
          <c:showVal val="1"/>
          <c:showCatName val="0"/>
          <c:showSerName val="0"/>
          <c:showPercent val="0"/>
          <c:showBubbleSize val="0"/>
        </c:dLbls>
        <c:gapWidth val="150"/>
        <c:shape val="box"/>
        <c:axId val="218684928"/>
        <c:axId val="216992576"/>
        <c:axId val="0"/>
      </c:bar3DChart>
      <c:catAx>
        <c:axId val="21868492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992576"/>
        <c:crosses val="autoZero"/>
        <c:auto val="1"/>
        <c:lblAlgn val="ctr"/>
        <c:lblOffset val="100"/>
        <c:noMultiLvlLbl val="0"/>
      </c:catAx>
      <c:valAx>
        <c:axId val="21699257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8684928"/>
        <c:crosses val="autoZero"/>
        <c:crossBetween val="between"/>
      </c:valAx>
    </c:plotArea>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1631682872333521E-2"/>
                  <c:y val="-0.22094084238861844"/>
                </c:manualLayout>
              </c:layout>
              <c:tx>
                <c:rich>
                  <a:bodyPr/>
                  <a:lstStyle/>
                  <a:p>
                    <a:r>
                      <a:rPr lang="ru-RU" dirty="0" smtClean="0"/>
                      <a:t>12</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2.8328511203761269E-2"/>
                  <c:y val="-0.22190960073840327"/>
                </c:manualLayout>
              </c:layout>
              <c:tx>
                <c:rich>
                  <a:bodyPr/>
                  <a:lstStyle/>
                  <a:p>
                    <a:r>
                      <a:rPr lang="ru-RU" dirty="0" smtClean="0"/>
                      <a:t>12</a:t>
                    </a:r>
                    <a:endParaRPr lang="en-US" dirty="0" smtClean="0"/>
                  </a:p>
                </c:rich>
              </c:tx>
              <c:showLegendKey val="0"/>
              <c:showVal val="1"/>
              <c:showCatName val="0"/>
              <c:showSerName val="0"/>
              <c:showPercent val="0"/>
              <c:showBubbleSize val="0"/>
              <c:extLst>
                <c:ext xmlns:c15="http://schemas.microsoft.com/office/drawing/2012/chart" uri="{CE6537A1-D6FC-4f65-9D91-7224C49458BB}">
                  <c15:layout>
                    <c:manualLayout>
                      <c:w val="8.6088570117440005E-2"/>
                      <c:h val="6.6842859652637213E-2"/>
                    </c:manualLayout>
                  </c15:layout>
                </c:ext>
              </c:extLst>
            </c:dLbl>
            <c:dLbl>
              <c:idx val="2"/>
              <c:layout>
                <c:manualLayout>
                  <c:x val="3.1970058289361496E-2"/>
                  <c:y val="-0.41804577126568293"/>
                </c:manualLayout>
              </c:layout>
              <c:tx>
                <c:rich>
                  <a:bodyPr/>
                  <a:lstStyle/>
                  <a:p>
                    <a:r>
                      <a:rPr lang="ru-RU"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643571331896642E-2"/>
                  <c:y val="-0.14504303979534944"/>
                </c:manualLayout>
              </c:layout>
              <c:tx>
                <c:rich>
                  <a:bodyPr/>
                  <a:lstStyle/>
                  <a:p>
                    <a:r>
                      <a:rPr lang="ru-RU" dirty="0" smtClean="0"/>
                      <a:t>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2594817619601089E-2"/>
                  <c:y val="-0.41645991707334673"/>
                </c:manualLayout>
              </c:layout>
              <c:tx>
                <c:rich>
                  <a:bodyPr/>
                  <a:lstStyle/>
                  <a:p>
                    <a:r>
                      <a:rPr lang="ru-RU"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#,##0.0</c:formatCode>
                <c:ptCount val="5"/>
                <c:pt idx="0">
                  <c:v>11.7</c:v>
                </c:pt>
                <c:pt idx="1">
                  <c:v>11.7</c:v>
                </c:pt>
                <c:pt idx="2">
                  <c:v>29.3</c:v>
                </c:pt>
                <c:pt idx="3">
                  <c:v>6.9</c:v>
                </c:pt>
                <c:pt idx="4">
                  <c:v>29</c:v>
                </c:pt>
              </c:numCache>
            </c:numRef>
          </c:val>
        </c:ser>
        <c:dLbls>
          <c:showLegendKey val="0"/>
          <c:showVal val="1"/>
          <c:showCatName val="0"/>
          <c:showSerName val="0"/>
          <c:showPercent val="0"/>
          <c:showBubbleSize val="0"/>
        </c:dLbls>
        <c:gapWidth val="150"/>
        <c:shape val="box"/>
        <c:axId val="219068416"/>
        <c:axId val="216996608"/>
        <c:axId val="0"/>
      </c:bar3DChart>
      <c:catAx>
        <c:axId val="21906841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996608"/>
        <c:crosses val="autoZero"/>
        <c:auto val="1"/>
        <c:lblAlgn val="ctr"/>
        <c:lblOffset val="100"/>
        <c:noMultiLvlLbl val="0"/>
      </c:catAx>
      <c:valAx>
        <c:axId val="216996608"/>
        <c:scaling>
          <c:orientation val="minMax"/>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9068416"/>
        <c:crosses val="autoZero"/>
        <c:crossBetween val="between"/>
      </c:valAx>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6.2646673991887713E-3"/>
                  <c:y val="-0.37612713858846553"/>
                </c:manualLayout>
              </c:layout>
              <c:tx>
                <c:rich>
                  <a:bodyPr/>
                  <a:lstStyle/>
                  <a:p>
                    <a:r>
                      <a:rPr lang="en-US" sz="1300" b="1" dirty="0" smtClean="0">
                        <a:latin typeface="Times New Roman" panose="02020603050405020304" pitchFamily="18" charset="0"/>
                        <a:cs typeface="Times New Roman" panose="02020603050405020304" pitchFamily="18" charset="0"/>
                      </a:rPr>
                      <a:t>430</a:t>
                    </a:r>
                    <a:endParaRPr lang="en-US" b="1" dirty="0">
                      <a:latin typeface="TimesET" pitchFamily="2" charset="0"/>
                    </a:endParaRPr>
                  </a:p>
                </c:rich>
              </c:tx>
              <c:showLegendKey val="0"/>
              <c:showVal val="1"/>
              <c:showCatName val="0"/>
              <c:showSerName val="0"/>
              <c:showPercent val="0"/>
              <c:showBubbleSize val="0"/>
            </c:dLbl>
            <c:dLbl>
              <c:idx val="1"/>
              <c:layout>
                <c:manualLayout>
                  <c:x val="6.2646673991887999E-3"/>
                  <c:y val="-0.37164943455765043"/>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dLbl>
            <c:dLbl>
              <c:idx val="2"/>
              <c:layout>
                <c:manualLayout>
                  <c:x val="1.5661668497972001E-2"/>
                  <c:y val="-0.30000617006460939"/>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dLbl>
            <c:dLbl>
              <c:idx val="3"/>
              <c:layout>
                <c:manualLayout>
                  <c:x val="1.25293347983776E-2"/>
                  <c:y val="-0.23731866620831896"/>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dLbl>
            <c:dLbl>
              <c:idx val="4"/>
              <c:layout>
                <c:manualLayout>
                  <c:x val="0"/>
                  <c:y val="-0.2373183136331985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3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429.7</c:v>
                </c:pt>
                <c:pt idx="1">
                  <c:v>425.7</c:v>
                </c:pt>
                <c:pt idx="2">
                  <c:v>342.1</c:v>
                </c:pt>
                <c:pt idx="3">
                  <c:v>236.4</c:v>
                </c:pt>
                <c:pt idx="4">
                  <c:v>236.4</c:v>
                </c:pt>
              </c:numCache>
            </c:numRef>
          </c:val>
        </c:ser>
        <c:dLbls>
          <c:showLegendKey val="0"/>
          <c:showVal val="1"/>
          <c:showCatName val="0"/>
          <c:showSerName val="0"/>
          <c:showPercent val="0"/>
          <c:showBubbleSize val="0"/>
        </c:dLbls>
        <c:gapWidth val="150"/>
        <c:gapDepth val="374"/>
        <c:shape val="box"/>
        <c:axId val="219963904"/>
        <c:axId val="216993728"/>
        <c:axId val="0"/>
      </c:bar3DChart>
      <c:catAx>
        <c:axId val="21996390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993728"/>
        <c:crosses val="autoZero"/>
        <c:auto val="1"/>
        <c:lblAlgn val="ctr"/>
        <c:lblOffset val="100"/>
        <c:noMultiLvlLbl val="0"/>
      </c:catAx>
      <c:valAx>
        <c:axId val="216993728"/>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19963904"/>
        <c:crosses val="autoZero"/>
        <c:crossBetween val="between"/>
      </c:valAx>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9.7374097062266685E-2"/>
          <c:y val="5.2768705002344214E-2"/>
          <c:w val="0.90262590293773337"/>
          <c:h val="0.79489204130667934"/>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8CADEA"/>
                  </a:gs>
                  <a:gs pos="50000">
                    <a:srgbClr val="BACCF0"/>
                  </a:gs>
                  <a:gs pos="100000">
                    <a:srgbClr val="DEE6F7"/>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4991267883173362E-2"/>
                  <c:y val="-0.33531170187030401"/>
                </c:manualLayout>
              </c:layout>
              <c:tx>
                <c:rich>
                  <a:bodyPr/>
                  <a:lstStyle/>
                  <a:p>
                    <a:r>
                      <a:rPr lang="ru-RU" dirty="0" smtClean="0"/>
                      <a:t>23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9.7337865285141469E-3"/>
                  <c:y val="-0.32171704881743901"/>
                </c:manualLayout>
              </c:layout>
              <c:tx>
                <c:rich>
                  <a:bodyPr/>
                  <a:lstStyle/>
                  <a:p>
                    <a:r>
                      <a:rPr lang="en-US" dirty="0"/>
                      <a:t> </a:t>
                    </a:r>
                    <a:r>
                      <a:rPr lang="en-US" dirty="0" smtClean="0"/>
                      <a:t>2</a:t>
                    </a:r>
                    <a:r>
                      <a:rPr lang="ru-RU" dirty="0" smtClean="0"/>
                      <a:t>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3.179171932856583E-2"/>
                  <c:y val="-0.35854403303164223"/>
                </c:manualLayout>
              </c:layout>
              <c:tx>
                <c:rich>
                  <a:bodyPr/>
                  <a:lstStyle/>
                  <a:p>
                    <a:r>
                      <a:rPr lang="ru-RU" dirty="0" smtClean="0"/>
                      <a:t>25</a:t>
                    </a:r>
                    <a:endParaRPr lang="en-US" dirty="0" smtClean="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7922038853377158E-2"/>
                  <c:y val="-0.35931794454240745"/>
                </c:manualLayout>
              </c:layout>
              <c:tx>
                <c:rich>
                  <a:bodyPr/>
                  <a:lstStyle/>
                  <a:p>
                    <a:r>
                      <a:rPr lang="ru-RU" dirty="0" smtClean="0"/>
                      <a:t>26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2.1146107999628624E-2"/>
                  <c:y val="-0.36214491591160641"/>
                </c:manualLayout>
              </c:layout>
              <c:tx>
                <c:rich>
                  <a:bodyPr/>
                  <a:lstStyle/>
                  <a:p>
                    <a:r>
                      <a:rPr lang="en-US" dirty="0" smtClean="0"/>
                      <a:t>2</a:t>
                    </a:r>
                    <a:r>
                      <a:rPr lang="ru-RU" dirty="0" smtClean="0"/>
                      <a:t>5</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#,##0.0</c:formatCode>
                <c:ptCount val="5"/>
                <c:pt idx="0">
                  <c:v>22.6</c:v>
                </c:pt>
                <c:pt idx="1">
                  <c:v>21.4</c:v>
                </c:pt>
                <c:pt idx="2">
                  <c:v>25.3</c:v>
                </c:pt>
                <c:pt idx="3">
                  <c:v>25.8</c:v>
                </c:pt>
                <c:pt idx="4">
                  <c:v>25.3</c:v>
                </c:pt>
              </c:numCache>
            </c:numRef>
          </c:val>
        </c:ser>
        <c:dLbls>
          <c:showLegendKey val="0"/>
          <c:showVal val="1"/>
          <c:showCatName val="0"/>
          <c:showSerName val="0"/>
          <c:showPercent val="0"/>
          <c:showBubbleSize val="0"/>
        </c:dLbls>
        <c:gapWidth val="150"/>
        <c:shape val="box"/>
        <c:axId val="220516864"/>
        <c:axId val="216451328"/>
        <c:axId val="0"/>
      </c:bar3DChart>
      <c:catAx>
        <c:axId val="220516864"/>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451328"/>
        <c:crosses val="autoZero"/>
        <c:auto val="1"/>
        <c:lblAlgn val="ctr"/>
        <c:lblOffset val="100"/>
        <c:noMultiLvlLbl val="0"/>
      </c:catAx>
      <c:valAx>
        <c:axId val="216451328"/>
        <c:scaling>
          <c:orientation val="minMax"/>
          <c:max val="30"/>
          <c:min val="0"/>
        </c:scaling>
        <c:delete val="0"/>
        <c:axPos val="l"/>
        <c:majorGridlines/>
        <c:numFmt formatCode="#,##0.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0516864"/>
        <c:crosses val="autoZero"/>
        <c:crossBetween val="between"/>
      </c:valAx>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912333359809042E-2"/>
                  <c:y val="-0.3849700139485290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6790684452768035E-2"/>
                  <c:y val="-0.3337870178220077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7781684105796928E-3"/>
                  <c:y val="-0.40552915061062761"/>
                </c:manualLayout>
              </c:layout>
              <c:tx>
                <c:rich>
                  <a:bodyPr/>
                  <a:lstStyle/>
                  <a:p>
                    <a:r>
                      <a:rPr lang="ru-RU" dirty="0" smtClean="0"/>
                      <a:t>402</a:t>
                    </a:r>
                  </a:p>
                </c:rich>
              </c:tx>
              <c:showLegendKey val="0"/>
              <c:showVal val="1"/>
              <c:showCatName val="0"/>
              <c:showSerName val="0"/>
              <c:showPercent val="0"/>
              <c:showBubbleSize val="0"/>
            </c:dLbl>
            <c:dLbl>
              <c:idx val="3"/>
              <c:layout>
                <c:manualLayout>
                  <c:x val="1.2613026883990321E-2"/>
                  <c:y val="-0.30572690864355018"/>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7073904846308521E-2"/>
                  <c:y val="-0.2812889730258543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399.5</c:v>
                </c:pt>
                <c:pt idx="1">
                  <c:v>352.4</c:v>
                </c:pt>
                <c:pt idx="2">
                  <c:v>406.5</c:v>
                </c:pt>
                <c:pt idx="3">
                  <c:v>323.7</c:v>
                </c:pt>
                <c:pt idx="4">
                  <c:v>288.60000000000002</c:v>
                </c:pt>
              </c:numCache>
            </c:numRef>
          </c:val>
        </c:ser>
        <c:dLbls>
          <c:showLegendKey val="0"/>
          <c:showVal val="1"/>
          <c:showCatName val="0"/>
          <c:showSerName val="0"/>
          <c:showPercent val="0"/>
          <c:showBubbleSize val="0"/>
        </c:dLbls>
        <c:gapWidth val="150"/>
        <c:shape val="box"/>
        <c:axId val="221179392"/>
        <c:axId val="216455936"/>
        <c:axId val="0"/>
      </c:bar3DChart>
      <c:catAx>
        <c:axId val="22117939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6455936"/>
        <c:crosses val="autoZero"/>
        <c:auto val="1"/>
        <c:lblAlgn val="ctr"/>
        <c:lblOffset val="100"/>
        <c:noMultiLvlLbl val="0"/>
      </c:catAx>
      <c:valAx>
        <c:axId val="21645593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1179392"/>
        <c:crosses val="autoZero"/>
        <c:crossBetween val="between"/>
      </c:valAx>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161694255648459E-2"/>
                  <c:y val="-0.38252273068376025"/>
                </c:manualLayout>
              </c:layout>
              <c:tx>
                <c:rich>
                  <a:bodyPr/>
                  <a:lstStyle/>
                  <a:p>
                    <a:r>
                      <a:rPr lang="ru-RU" sz="1200" dirty="0" smtClean="0">
                        <a:latin typeface="Times New Roman" panose="02020603050405020304" pitchFamily="18" charset="0"/>
                        <a:cs typeface="Times New Roman" panose="02020603050405020304" pitchFamily="18" charset="0"/>
                      </a:rPr>
                      <a:t>6 524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7922209376954639E-2"/>
                  <c:y val="-0.32778087766099084"/>
                </c:manualLayout>
              </c:layout>
              <c:tx>
                <c:rich>
                  <a:bodyPr/>
                  <a:lstStyle/>
                  <a:p>
                    <a:r>
                      <a:rPr lang="ru-RU" sz="1200" dirty="0" smtClean="0">
                        <a:latin typeface="Times New Roman" panose="02020603050405020304" pitchFamily="18" charset="0"/>
                        <a:cs typeface="Times New Roman" panose="02020603050405020304" pitchFamily="18" charset="0"/>
                      </a:rPr>
                      <a:t>5</a:t>
                    </a:r>
                    <a:r>
                      <a:rPr lang="ru-RU" sz="1200" baseline="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275</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5.4456905374366989E-3"/>
                  <c:y val="-0.35114185980082208"/>
                </c:manualLayout>
              </c:layout>
              <c:tx>
                <c:rich>
                  <a:bodyPr/>
                  <a:lstStyle/>
                  <a:p>
                    <a:r>
                      <a:rPr lang="ru-RU" sz="1200" dirty="0" smtClean="0"/>
                      <a:t>5 711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53740608811264E-2"/>
                  <c:y val="-0.33810954059327325"/>
                </c:manualLayout>
              </c:layout>
              <c:tx>
                <c:rich>
                  <a:bodyPr/>
                  <a:lstStyle/>
                  <a:p>
                    <a:r>
                      <a:rPr lang="ru-RU" sz="1200" dirty="0" smtClean="0">
                        <a:latin typeface="Times New Roman" panose="02020603050405020304" pitchFamily="18" charset="0"/>
                        <a:cs typeface="Times New Roman" panose="02020603050405020304" pitchFamily="18" charset="0"/>
                      </a:rPr>
                      <a:t>5 343</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4174917171832608E-2"/>
                  <c:y val="-0.36480326702138477"/>
                </c:manualLayout>
              </c:layout>
              <c:tx>
                <c:rich>
                  <a:bodyPr/>
                  <a:lstStyle/>
                  <a:p>
                    <a:r>
                      <a:rPr lang="ru-RU" sz="1200" dirty="0" smtClean="0">
                        <a:latin typeface="Times New Roman" panose="02020603050405020304" pitchFamily="18" charset="0"/>
                        <a:cs typeface="Times New Roman" panose="02020603050405020304" pitchFamily="18" charset="0"/>
                      </a:rPr>
                      <a:t>6</a:t>
                    </a:r>
                    <a:r>
                      <a:rPr lang="ru-RU" sz="1200" baseline="0" dirty="0" smtClean="0">
                        <a:latin typeface="Times New Roman" panose="02020603050405020304" pitchFamily="18" charset="0"/>
                        <a:cs typeface="Times New Roman" panose="02020603050405020304" pitchFamily="18" charset="0"/>
                      </a:rPr>
                      <a:t> 057</a:t>
                    </a:r>
                    <a:endParaRPr lang="en-US" dirty="0"/>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6524.1</c:v>
                </c:pt>
                <c:pt idx="1">
                  <c:v>5275</c:v>
                </c:pt>
                <c:pt idx="2">
                  <c:v>5711.1</c:v>
                </c:pt>
                <c:pt idx="3">
                  <c:v>5342.8</c:v>
                </c:pt>
                <c:pt idx="4">
                  <c:v>6057.4</c:v>
                </c:pt>
              </c:numCache>
            </c:numRef>
          </c:val>
        </c:ser>
        <c:dLbls>
          <c:showLegendKey val="0"/>
          <c:showVal val="1"/>
          <c:showCatName val="0"/>
          <c:showSerName val="0"/>
          <c:showPercent val="0"/>
          <c:showBubbleSize val="0"/>
        </c:dLbls>
        <c:gapWidth val="150"/>
        <c:gapDepth val="374"/>
        <c:shape val="box"/>
        <c:axId val="221773312"/>
        <c:axId val="219867968"/>
        <c:axId val="0"/>
      </c:bar3DChart>
      <c:catAx>
        <c:axId val="22177331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9867968"/>
        <c:crosses val="autoZero"/>
        <c:auto val="1"/>
        <c:lblAlgn val="ctr"/>
        <c:lblOffset val="100"/>
        <c:noMultiLvlLbl val="0"/>
      </c:catAx>
      <c:valAx>
        <c:axId val="219867968"/>
        <c:scaling>
          <c:orientation val="minMax"/>
          <c:max val="7000"/>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1773312"/>
        <c:crosses val="autoZero"/>
        <c:crossBetween val="between"/>
      </c:valAx>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7614410467520353E-2"/>
                  <c:y val="-0.4244534527396424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7168354699991501E-2"/>
                  <c:y val="-0.4067802054490906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548132819701043E-2"/>
                  <c:y val="-0.2784700122470505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180429218277764E-2"/>
                  <c:y val="-0.1201075310892283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03426661694254E-2"/>
                  <c:y val="-0.1281695467512186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2860.8</c:v>
                </c:pt>
                <c:pt idx="1">
                  <c:v>2783.1</c:v>
                </c:pt>
                <c:pt idx="2">
                  <c:v>1513.8</c:v>
                </c:pt>
                <c:pt idx="3">
                  <c:v>357.2</c:v>
                </c:pt>
                <c:pt idx="4">
                  <c:v>357.2</c:v>
                </c:pt>
              </c:numCache>
            </c:numRef>
          </c:val>
        </c:ser>
        <c:dLbls>
          <c:showLegendKey val="0"/>
          <c:showVal val="1"/>
          <c:showCatName val="0"/>
          <c:showSerName val="0"/>
          <c:showPercent val="0"/>
          <c:showBubbleSize val="0"/>
        </c:dLbls>
        <c:gapWidth val="150"/>
        <c:shape val="box"/>
        <c:axId val="151720960"/>
        <c:axId val="219872576"/>
        <c:axId val="0"/>
      </c:bar3DChart>
      <c:catAx>
        <c:axId val="15172096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19872576"/>
        <c:crosses val="autoZero"/>
        <c:auto val="1"/>
        <c:lblAlgn val="ctr"/>
        <c:lblOffset val="100"/>
        <c:noMultiLvlLbl val="0"/>
      </c:catAx>
      <c:valAx>
        <c:axId val="219872576"/>
        <c:scaling>
          <c:orientation val="minMax"/>
          <c:min val="0"/>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51720960"/>
        <c:crosses val="autoZero"/>
        <c:crossBetween val="between"/>
      </c:valAx>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410881487409066E-2"/>
                  <c:y val="-0.2178938343663801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5463322378072306E-2"/>
                  <c:y val="-0.19911064337021075"/>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002360686520398E-2"/>
                  <c:y val="-0.3864750395532425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9621007513588489E-2"/>
                  <c:y val="-0.1757367065187364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6937583053739632E-2"/>
                  <c:y val="-0.16192825926602966"/>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63.2</c:v>
                </c:pt>
                <c:pt idx="1">
                  <c:v>59.6</c:v>
                </c:pt>
                <c:pt idx="2">
                  <c:v>149.80000000000001</c:v>
                </c:pt>
                <c:pt idx="3">
                  <c:v>43.9</c:v>
                </c:pt>
                <c:pt idx="4">
                  <c:v>44.4</c:v>
                </c:pt>
              </c:numCache>
            </c:numRef>
          </c:val>
        </c:ser>
        <c:dLbls>
          <c:showLegendKey val="0"/>
          <c:showVal val="1"/>
          <c:showCatName val="0"/>
          <c:showSerName val="0"/>
          <c:showPercent val="0"/>
          <c:showBubbleSize val="0"/>
        </c:dLbls>
        <c:gapWidth val="150"/>
        <c:shape val="box"/>
        <c:axId val="152299008"/>
        <c:axId val="220991424"/>
        <c:axId val="0"/>
      </c:bar3DChart>
      <c:catAx>
        <c:axId val="15229900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20991424"/>
        <c:crosses val="autoZero"/>
        <c:auto val="1"/>
        <c:lblAlgn val="ctr"/>
        <c:lblOffset val="100"/>
        <c:noMultiLvlLbl val="0"/>
      </c:catAx>
      <c:valAx>
        <c:axId val="22099142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52299008"/>
        <c:crosses val="autoZero"/>
        <c:crossBetween val="between"/>
      </c:valAx>
    </c:plotArea>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866324154623704E-2"/>
          <c:y val="6.6156774957367326E-2"/>
          <c:w val="0.87866106775133457"/>
          <c:h val="0.77838488113393378"/>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912436222647015E-2"/>
                  <c:y val="-0.3862534006521468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957079275238845E-2"/>
                  <c:y val="-0.342164063059114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0338345041718409E-2"/>
                  <c:y val="-0.37620999564993557"/>
                </c:manualLayout>
              </c:layout>
              <c:tx>
                <c:rich>
                  <a:bodyPr/>
                  <a:lstStyle/>
                  <a:p>
                    <a:r>
                      <a:rPr lang="en-US" dirty="0" smtClean="0"/>
                      <a:t>38</a:t>
                    </a:r>
                  </a:p>
                  <a:p>
                    <a:endParaRPr lang="ru-RU" dirty="0" smtClean="0"/>
                  </a:p>
                </c:rich>
              </c:tx>
              <c:showLegendKey val="0"/>
              <c:showVal val="1"/>
              <c:showCatName val="0"/>
              <c:showSerName val="0"/>
              <c:showPercent val="0"/>
              <c:showBubbleSize val="0"/>
            </c:dLbl>
            <c:dLbl>
              <c:idx val="3"/>
              <c:layout>
                <c:manualLayout>
                  <c:x val="1.7545503340895698E-2"/>
                  <c:y val="-0.24332822472848376"/>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5414186132240002E-2"/>
                  <c:y val="-0.2448759769918199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42</c:v>
                </c:pt>
                <c:pt idx="1">
                  <c:v>37.200000000000003</c:v>
                </c:pt>
                <c:pt idx="2">
                  <c:v>37.6</c:v>
                </c:pt>
                <c:pt idx="3">
                  <c:v>22.1</c:v>
                </c:pt>
                <c:pt idx="4">
                  <c:v>22.1</c:v>
                </c:pt>
              </c:numCache>
            </c:numRef>
          </c:val>
        </c:ser>
        <c:dLbls>
          <c:showLegendKey val="0"/>
          <c:showVal val="1"/>
          <c:showCatName val="0"/>
          <c:showSerName val="0"/>
          <c:showPercent val="0"/>
          <c:showBubbleSize val="0"/>
        </c:dLbls>
        <c:gapWidth val="150"/>
        <c:shape val="box"/>
        <c:axId val="153288192"/>
        <c:axId val="152449536"/>
        <c:axId val="0"/>
      </c:bar3DChart>
      <c:catAx>
        <c:axId val="153288192"/>
        <c:scaling>
          <c:orientation val="minMax"/>
        </c:scaling>
        <c:delete val="0"/>
        <c:axPos val="b"/>
        <c:numFmt formatCode="General" sourceLinked="0"/>
        <c:majorTickMark val="out"/>
        <c:minorTickMark val="none"/>
        <c:tickLblPos val="nextTo"/>
        <c:txPr>
          <a:bodyPr/>
          <a:lstStyle/>
          <a:p>
            <a:pPr>
              <a:defRPr sz="1200" b="1" baseline="0">
                <a:latin typeface="Times New Roman" panose="02020603050405020304" pitchFamily="18" charset="0"/>
                <a:cs typeface="Times New Roman" panose="02020603050405020304" pitchFamily="18" charset="0"/>
              </a:defRPr>
            </a:pPr>
            <a:endParaRPr lang="ru-RU"/>
          </a:p>
        </c:txPr>
        <c:crossAx val="152449536"/>
        <c:crosses val="autoZero"/>
        <c:auto val="1"/>
        <c:lblAlgn val="ctr"/>
        <c:lblOffset val="100"/>
        <c:noMultiLvlLbl val="0"/>
      </c:catAx>
      <c:valAx>
        <c:axId val="152449536"/>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53288192"/>
        <c:crosses val="autoZero"/>
        <c:crossBetween val="between"/>
      </c:valAx>
    </c:plotArea>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3786223803222919E-2"/>
                  <c:y val="-0.40687484844546917"/>
                </c:manualLayout>
              </c:layout>
              <c:tx>
                <c:rich>
                  <a:bodyPr/>
                  <a:lstStyle/>
                  <a:p>
                    <a:r>
                      <a:rPr lang="ru-RU" dirty="0" smtClean="0">
                        <a:latin typeface="Times New Roman" panose="02020603050405020304" pitchFamily="18" charset="0"/>
                        <a:cs typeface="Times New Roman" panose="02020603050405020304" pitchFamily="18" charset="0"/>
                      </a:rPr>
                      <a:t>1537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8140014768778596E-2"/>
                  <c:y val="-0.35884361715952312"/>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1230</a:t>
                    </a:r>
                    <a:endParaRPr lang="en-US" dirty="0" smtClean="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2.1172955892330356E-2"/>
                  <c:y val="-0.2944796638939165"/>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982</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0651691100124072E-2"/>
                  <c:y val="-0.18744331358156338"/>
                </c:manualLayout>
              </c:layout>
              <c:tx>
                <c:rich>
                  <a:bodyPr/>
                  <a:lstStyle/>
                  <a:p>
                    <a:r>
                      <a:rPr lang="ru-RU" dirty="0" smtClean="0">
                        <a:solidFill>
                          <a:schemeClr val="tx1"/>
                        </a:solidFill>
                        <a:latin typeface="Times New Roman" panose="02020603050405020304" pitchFamily="18" charset="0"/>
                        <a:cs typeface="Times New Roman" panose="02020603050405020304" pitchFamily="18" charset="0"/>
                      </a:rPr>
                      <a:t>490</a:t>
                    </a:r>
                    <a:endParaRPr lang="ru-RU"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dLbl>
              <c:idx val="4"/>
              <c:layout>
                <c:manualLayout>
                  <c:x val="1.9800565261883431E-2"/>
                  <c:y val="-0.2088297511759292"/>
                </c:manualLayout>
              </c:layout>
              <c:tx>
                <c:rich>
                  <a:bodyPr/>
                  <a:lstStyle/>
                  <a:p>
                    <a:r>
                      <a:rPr lang="ru-RU" dirty="0" smtClean="0">
                        <a:solidFill>
                          <a:schemeClr val="tx1"/>
                        </a:solidFill>
                      </a:rPr>
                      <a:t>573</a:t>
                    </a:r>
                    <a:endParaRPr lang="en-US"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1537</c:v>
                </c:pt>
                <c:pt idx="1">
                  <c:v>1230</c:v>
                </c:pt>
                <c:pt idx="2">
                  <c:v>982</c:v>
                </c:pt>
                <c:pt idx="3">
                  <c:v>490</c:v>
                </c:pt>
                <c:pt idx="4">
                  <c:v>573</c:v>
                </c:pt>
              </c:numCache>
            </c:numRef>
          </c:val>
        </c:ser>
        <c:dLbls>
          <c:showLegendKey val="0"/>
          <c:showVal val="1"/>
          <c:showCatName val="0"/>
          <c:showSerName val="0"/>
          <c:showPercent val="0"/>
          <c:showBubbleSize val="0"/>
        </c:dLbls>
        <c:gapWidth val="150"/>
        <c:shape val="box"/>
        <c:axId val="297321472"/>
        <c:axId val="20433152"/>
        <c:axId val="0"/>
      </c:bar3DChart>
      <c:catAx>
        <c:axId val="297321472"/>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20433152"/>
        <c:crosses val="autoZero"/>
        <c:auto val="1"/>
        <c:lblAlgn val="ctr"/>
        <c:lblOffset val="100"/>
        <c:noMultiLvlLbl val="0"/>
      </c:catAx>
      <c:valAx>
        <c:axId val="20433152"/>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9732147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570593727966256E-2"/>
          <c:y val="3.8602954383300532E-2"/>
          <c:w val="0.87092594121794586"/>
          <c:h val="0.91577537225461692"/>
        </c:manualLayout>
      </c:layout>
      <c:barChart>
        <c:barDir val="bar"/>
        <c:grouping val="clustered"/>
        <c:varyColors val="0"/>
        <c:ser>
          <c:idx val="0"/>
          <c:order val="0"/>
          <c:spPr>
            <a:solidFill>
              <a:srgbClr val="FF0000"/>
            </a:solidFill>
          </c:spPr>
          <c:invertIfNegative val="0"/>
          <c:dPt>
            <c:idx val="0"/>
            <c:invertIfNegative val="0"/>
            <c:bubble3D val="0"/>
            <c:spPr>
              <a:solidFill>
                <a:srgbClr val="00B050"/>
              </a:solidFill>
            </c:spPr>
          </c:dPt>
          <c:dPt>
            <c:idx val="1"/>
            <c:invertIfNegative val="0"/>
            <c:bubble3D val="0"/>
            <c:spPr>
              <a:solidFill>
                <a:srgbClr val="00BD4F"/>
              </a:solidFill>
            </c:spPr>
          </c:dPt>
          <c:dPt>
            <c:idx val="2"/>
            <c:invertIfNegative val="0"/>
            <c:bubble3D val="0"/>
            <c:spPr>
              <a:solidFill>
                <a:schemeClr val="accent6"/>
              </a:solidFill>
            </c:spPr>
          </c:dPt>
          <c:dPt>
            <c:idx val="3"/>
            <c:invertIfNegative val="0"/>
            <c:bubble3D val="0"/>
            <c:spPr>
              <a:solidFill>
                <a:srgbClr val="00B050"/>
              </a:solidFill>
            </c:spPr>
          </c:dPt>
          <c:dPt>
            <c:idx val="4"/>
            <c:invertIfNegative val="0"/>
            <c:bubble3D val="0"/>
            <c:spPr>
              <a:solidFill>
                <a:srgbClr val="00B050"/>
              </a:solidFill>
            </c:spPr>
          </c:dPt>
          <c:dPt>
            <c:idx val="5"/>
            <c:invertIfNegative val="0"/>
            <c:bubble3D val="0"/>
            <c:spPr>
              <a:solidFill>
                <a:srgbClr val="00B050"/>
              </a:solidFill>
            </c:spPr>
          </c:dPt>
          <c:dPt>
            <c:idx val="6"/>
            <c:invertIfNegative val="0"/>
            <c:bubble3D val="0"/>
            <c:spPr>
              <a:solidFill>
                <a:srgbClr val="00B050"/>
              </a:solidFill>
            </c:spPr>
          </c:dPt>
          <c:dPt>
            <c:idx val="7"/>
            <c:invertIfNegative val="0"/>
            <c:bubble3D val="0"/>
            <c:spPr>
              <a:solidFill>
                <a:srgbClr val="00B050"/>
              </a:solidFill>
            </c:spPr>
          </c:dPt>
          <c:dPt>
            <c:idx val="8"/>
            <c:invertIfNegative val="0"/>
            <c:bubble3D val="0"/>
            <c:spPr>
              <a:solidFill>
                <a:schemeClr val="accent6"/>
              </a:solidFill>
            </c:spPr>
          </c:dPt>
          <c:dLbls>
            <c:dLbl>
              <c:idx val="0"/>
              <c:layout>
                <c:manualLayout>
                  <c:x val="8.0674462773694805E-3"/>
                  <c:y val="3.509359489390957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13648057219445E-2"/>
                  <c:y val="0"/>
                </c:manualLayout>
              </c:layout>
              <c:dLblPos val="outEnd"/>
              <c:showLegendKey val="0"/>
              <c:showVal val="1"/>
              <c:showCatName val="0"/>
              <c:showSerName val="0"/>
              <c:showPercent val="0"/>
              <c:showBubbleSize val="0"/>
            </c:dLbl>
            <c:dLbl>
              <c:idx val="2"/>
              <c:layout>
                <c:manualLayout>
                  <c:x val="1.2101328217799807E-2"/>
                  <c:y val="3.5093594893909575E-3"/>
                </c:manualLayout>
              </c:layout>
              <c:dLblPos val="outEnd"/>
              <c:showLegendKey val="0"/>
              <c:showVal val="1"/>
              <c:showCatName val="0"/>
              <c:showSerName val="0"/>
              <c:showPercent val="0"/>
              <c:showBubbleSize val="0"/>
            </c:dLbl>
            <c:dLbl>
              <c:idx val="8"/>
              <c:layout>
                <c:manualLayout>
                  <c:x val="0"/>
                  <c:y val="0"/>
                </c:manualLayout>
              </c:layout>
              <c:dLblPos val="outEnd"/>
              <c:showLegendKey val="0"/>
              <c:showVal val="1"/>
              <c:showCatName val="0"/>
              <c:showSerName val="0"/>
              <c:showPercent val="0"/>
              <c:showBubbleSize val="0"/>
            </c:dLbl>
            <c:spPr>
              <a:noFill/>
              <a:ln>
                <a:noFill/>
              </a:ln>
              <a:effectLst/>
            </c:spPr>
            <c:txPr>
              <a:bodyPr/>
              <a:lstStyle/>
              <a:p>
                <a:pPr>
                  <a:defRPr sz="1100" b="1">
                    <a:latin typeface="Times New Roman" panose="02020603050405020304" pitchFamily="18" charset="0"/>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Лист1!$A$5:$A$13</c:f>
              <c:numCache>
                <c:formatCode>General</c:formatCode>
                <c:ptCount val="9"/>
                <c:pt idx="0">
                  <c:v>2023</c:v>
                </c:pt>
                <c:pt idx="1">
                  <c:v>2022</c:v>
                </c:pt>
                <c:pt idx="2">
                  <c:v>2021</c:v>
                </c:pt>
                <c:pt idx="3">
                  <c:v>2020</c:v>
                </c:pt>
                <c:pt idx="4">
                  <c:v>2019</c:v>
                </c:pt>
                <c:pt idx="5">
                  <c:v>2018</c:v>
                </c:pt>
                <c:pt idx="6">
                  <c:v>2017</c:v>
                </c:pt>
                <c:pt idx="7">
                  <c:v>2016</c:v>
                </c:pt>
                <c:pt idx="8">
                  <c:v>2015</c:v>
                </c:pt>
              </c:numCache>
            </c:numRef>
          </c:cat>
          <c:val>
            <c:numRef>
              <c:f>Лист1!$B$5:$B$13</c:f>
              <c:numCache>
                <c:formatCode>#,##0</c:formatCode>
                <c:ptCount val="9"/>
                <c:pt idx="0">
                  <c:v>0</c:v>
                </c:pt>
                <c:pt idx="1">
                  <c:v>0</c:v>
                </c:pt>
                <c:pt idx="2">
                  <c:v>-3751</c:v>
                </c:pt>
                <c:pt idx="3">
                  <c:v>723</c:v>
                </c:pt>
                <c:pt idx="4">
                  <c:v>3536</c:v>
                </c:pt>
                <c:pt idx="5">
                  <c:v>1282</c:v>
                </c:pt>
                <c:pt idx="6">
                  <c:v>108</c:v>
                </c:pt>
                <c:pt idx="7">
                  <c:v>1703</c:v>
                </c:pt>
                <c:pt idx="8">
                  <c:v>-2886</c:v>
                </c:pt>
              </c:numCache>
            </c:numRef>
          </c:val>
        </c:ser>
        <c:dLbls>
          <c:showLegendKey val="0"/>
          <c:showVal val="0"/>
          <c:showCatName val="0"/>
          <c:showSerName val="0"/>
          <c:showPercent val="0"/>
          <c:showBubbleSize val="0"/>
        </c:dLbls>
        <c:gapWidth val="150"/>
        <c:axId val="73052672"/>
        <c:axId val="143361728"/>
      </c:barChart>
      <c:catAx>
        <c:axId val="73052672"/>
        <c:scaling>
          <c:orientation val="minMax"/>
        </c:scaling>
        <c:delete val="0"/>
        <c:axPos val="l"/>
        <c:numFmt formatCode="General" sourceLinked="1"/>
        <c:majorTickMark val="out"/>
        <c:minorTickMark val="none"/>
        <c:tickLblPos val="nextTo"/>
        <c:txPr>
          <a:bodyPr/>
          <a:lstStyle/>
          <a:p>
            <a:pPr>
              <a:defRPr sz="900">
                <a:latin typeface="Times New Roman" panose="02020603050405020304" pitchFamily="18" charset="0"/>
                <a:cs typeface="Times New Roman" panose="02020603050405020304" pitchFamily="18" charset="0"/>
              </a:defRPr>
            </a:pPr>
            <a:endParaRPr lang="ru-RU"/>
          </a:p>
        </c:txPr>
        <c:crossAx val="143361728"/>
        <c:crosses val="autoZero"/>
        <c:auto val="1"/>
        <c:lblAlgn val="ctr"/>
        <c:lblOffset val="100"/>
        <c:noMultiLvlLbl val="0"/>
      </c:catAx>
      <c:valAx>
        <c:axId val="143361728"/>
        <c:scaling>
          <c:orientation val="minMax"/>
        </c:scaling>
        <c:delete val="1"/>
        <c:axPos val="b"/>
        <c:numFmt formatCode="#,##0" sourceLinked="1"/>
        <c:majorTickMark val="out"/>
        <c:minorTickMark val="none"/>
        <c:tickLblPos val="nextTo"/>
        <c:crossAx val="73052672"/>
        <c:crosses val="autoZero"/>
        <c:crossBetween val="between"/>
      </c:valAx>
      <c:spPr>
        <a:noFill/>
        <a:ln w="25400">
          <a:noFill/>
        </a:ln>
      </c:spPr>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00BC55">
                      <a:tint val="66000"/>
                      <a:satMod val="160000"/>
                    </a:srgbClr>
                  </a:gs>
                  <a:gs pos="50000">
                    <a:srgbClr val="00BC55">
                      <a:tint val="44500"/>
                      <a:satMod val="160000"/>
                    </a:srgbClr>
                  </a:gs>
                  <a:gs pos="100000">
                    <a:srgbClr val="00BC55">
                      <a:tint val="23500"/>
                      <a:satMod val="160000"/>
                    </a:srgbClr>
                  </a:gs>
                </a:gsLst>
                <a:lin ang="5400000" scaled="1"/>
                <a:tileRect/>
              </a:gradFill>
              <a:scene3d>
                <a:camera prst="orthographicFront"/>
                <a:lightRig rig="threePt" dir="t"/>
              </a:scene3d>
              <a:sp3d/>
            </c:spPr>
          </c:dPt>
          <c:dPt>
            <c:idx val="1"/>
            <c:invertIfNegative val="0"/>
            <c:bubble3D val="0"/>
            <c:spPr>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654160220559062E-2"/>
                  <c:y val="-0.35288441699993955"/>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1493364507993094E-4"/>
                  <c:y val="-0.35548391085583925"/>
                </c:manualLayout>
              </c:layout>
              <c:tx>
                <c:rich>
                  <a:bodyPr/>
                  <a:lstStyle/>
                  <a:p>
                    <a:pPr marL="0" indent="0">
                      <a:buNone/>
                      <a:defRPr sz="1300" b="1">
                        <a:latin typeface="Times New Roman" panose="02020603050405020304" pitchFamily="18" charset="0"/>
                        <a:cs typeface="Times New Roman" panose="02020603050405020304" pitchFamily="18" charset="0"/>
                      </a:defRPr>
                    </a:pPr>
                    <a:r>
                      <a:rPr lang="ru-RU" dirty="0" smtClean="0"/>
                      <a:t>2 398</a:t>
                    </a:r>
                    <a:endParaRPr lang="ru-RU" dirty="0" smtClean="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2"/>
              <c:layout>
                <c:manualLayout>
                  <c:x val="1.9253528884019291E-2"/>
                  <c:y val="-0.39088621066459373"/>
                </c:manualLayout>
              </c:layout>
              <c:tx>
                <c:rich>
                  <a:bodyPr/>
                  <a:lstStyle/>
                  <a:p>
                    <a:r>
                      <a:rPr lang="ru-RU" dirty="0" smtClean="0"/>
                      <a:t>2 581</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1.9849231649565993E-2"/>
                  <c:y val="-0.29159381206534718"/>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6221722466191385E-2"/>
                  <c:y val="-0.28217116784797058"/>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 </c:v>
                </c:pt>
                <c:pt idx="1">
                  <c:v>2020 факт</c:v>
                </c:pt>
                <c:pt idx="2">
                  <c:v>2021</c:v>
                </c:pt>
                <c:pt idx="3">
                  <c:v>2022</c:v>
                </c:pt>
                <c:pt idx="4">
                  <c:v>2023</c:v>
                </c:pt>
              </c:strCache>
            </c:strRef>
          </c:cat>
          <c:val>
            <c:numRef>
              <c:f>'Лист1 (2)'!$C$8:$C$12</c:f>
              <c:numCache>
                <c:formatCode>#,##0</c:formatCode>
                <c:ptCount val="5"/>
                <c:pt idx="0">
                  <c:v>2432</c:v>
                </c:pt>
                <c:pt idx="1">
                  <c:v>2398</c:v>
                </c:pt>
                <c:pt idx="2">
                  <c:v>2581</c:v>
                </c:pt>
                <c:pt idx="3">
                  <c:v>1847</c:v>
                </c:pt>
                <c:pt idx="4">
                  <c:v>1827</c:v>
                </c:pt>
              </c:numCache>
            </c:numRef>
          </c:val>
        </c:ser>
        <c:dLbls>
          <c:showLegendKey val="0"/>
          <c:showVal val="1"/>
          <c:showCatName val="0"/>
          <c:showSerName val="0"/>
          <c:showPercent val="0"/>
          <c:showBubbleSize val="0"/>
        </c:dLbls>
        <c:gapWidth val="150"/>
        <c:shape val="box"/>
        <c:axId val="305499648"/>
        <c:axId val="96593024"/>
        <c:axId val="0"/>
      </c:bar3DChart>
      <c:catAx>
        <c:axId val="30549964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96593024"/>
        <c:crosses val="autoZero"/>
        <c:auto val="1"/>
        <c:lblAlgn val="ctr"/>
        <c:lblOffset val="100"/>
        <c:noMultiLvlLbl val="0"/>
      </c:catAx>
      <c:valAx>
        <c:axId val="96593024"/>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305499648"/>
        <c:crosses val="autoZero"/>
        <c:crossBetween val="between"/>
      </c:valAx>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335982592"/>
        <c:axId val="149874368"/>
        <c:axId val="0"/>
      </c:bar3DChart>
      <c:catAx>
        <c:axId val="335982592"/>
        <c:scaling>
          <c:orientation val="minMax"/>
        </c:scaling>
        <c:delete val="0"/>
        <c:axPos val="b"/>
        <c:majorTickMark val="out"/>
        <c:minorTickMark val="none"/>
        <c:tickLblPos val="nextTo"/>
        <c:txPr>
          <a:bodyPr/>
          <a:lstStyle/>
          <a:p>
            <a:pPr>
              <a:defRPr sz="1300" b="1"/>
            </a:pPr>
            <a:endParaRPr lang="ru-RU"/>
          </a:p>
        </c:txPr>
        <c:crossAx val="149874368"/>
        <c:crosses val="autoZero"/>
        <c:auto val="1"/>
        <c:lblAlgn val="ctr"/>
        <c:lblOffset val="100"/>
        <c:noMultiLvlLbl val="0"/>
      </c:catAx>
      <c:valAx>
        <c:axId val="149874368"/>
        <c:scaling>
          <c:orientation val="minMax"/>
        </c:scaling>
        <c:delete val="0"/>
        <c:axPos val="l"/>
        <c:majorGridlines/>
        <c:numFmt formatCode="#,##0" sourceLinked="1"/>
        <c:majorTickMark val="out"/>
        <c:minorTickMark val="none"/>
        <c:tickLblPos val="nextTo"/>
        <c:txPr>
          <a:bodyPr/>
          <a:lstStyle/>
          <a:p>
            <a:pPr>
              <a:defRPr sz="1200"/>
            </a:pPr>
            <a:endParaRPr lang="ru-RU"/>
          </a:p>
        </c:txPr>
        <c:crossAx val="335982592"/>
        <c:crosses val="autoZero"/>
        <c:crossBetween val="between"/>
      </c:valAx>
      <c:spPr>
        <a:noFill/>
        <a:ln w="25400">
          <a:noFill/>
        </a:ln>
      </c:spPr>
    </c:plotArea>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449054071707343"/>
          <c:y val="0.1087705371376517"/>
          <c:w val="0.82190655361342291"/>
          <c:h val="0.70016043650488069"/>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6.4746956657329895E-3"/>
                  <c:y val="-0.30244693628903752"/>
                </c:manualLayout>
              </c:layout>
              <c:spPr/>
              <c:txPr>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3.2791793866535843E-2"/>
                  <c:y val="-0.2849947932426866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dLbl>
            <c:dLbl>
              <c:idx val="2"/>
              <c:layout>
                <c:manualLayout>
                  <c:x val="1.3054293989569827E-2"/>
                  <c:y val="-0.2182019544431901"/>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1.9643994050853823E-2"/>
                  <c:y val="-0.1716066688671700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9695538813724479E-2"/>
                  <c:y val="-0.32693067807349657"/>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1228</c:v>
                </c:pt>
                <c:pt idx="1">
                  <c:v>1162</c:v>
                </c:pt>
                <c:pt idx="2">
                  <c:v>818.8</c:v>
                </c:pt>
                <c:pt idx="3">
                  <c:v>538.9</c:v>
                </c:pt>
                <c:pt idx="4">
                  <c:v>1356.4</c:v>
                </c:pt>
              </c:numCache>
            </c:numRef>
          </c:val>
        </c:ser>
        <c:dLbls>
          <c:showLegendKey val="0"/>
          <c:showVal val="1"/>
          <c:showCatName val="0"/>
          <c:showSerName val="0"/>
          <c:showPercent val="0"/>
          <c:showBubbleSize val="0"/>
        </c:dLbls>
        <c:gapWidth val="150"/>
        <c:shape val="box"/>
        <c:axId val="47257600"/>
        <c:axId val="149876096"/>
        <c:axId val="0"/>
      </c:bar3DChart>
      <c:catAx>
        <c:axId val="4725760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49876096"/>
        <c:crosses val="autoZero"/>
        <c:auto val="1"/>
        <c:lblAlgn val="ctr"/>
        <c:lblOffset val="100"/>
        <c:noMultiLvlLbl val="0"/>
      </c:catAx>
      <c:valAx>
        <c:axId val="149876096"/>
        <c:scaling>
          <c:orientation val="minMax"/>
          <c:max val="1600"/>
          <c:min val="0"/>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47257600"/>
        <c:crosses val="autoZero"/>
        <c:crossBetween val="between"/>
      </c:valAx>
    </c:plotArea>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5"/>
            <c:invertIfNegative val="0"/>
            <c:bubble3D val="0"/>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scene3d>
                <a:camera prst="orthographicFront"/>
                <a:lightRig rig="threePt" dir="t"/>
              </a:scene3d>
              <a:sp3d/>
            </c:spPr>
          </c:dPt>
          <c:dLbls>
            <c:dLbl>
              <c:idx val="0"/>
              <c:layout>
                <c:manualLayout>
                  <c:x val="1.7614331620288724E-2"/>
                  <c:y val="-0.24055831548389375"/>
                </c:manualLayout>
              </c:layout>
              <c:tx>
                <c:rich>
                  <a:bodyPr/>
                  <a:lstStyle/>
                  <a:p>
                    <a:r>
                      <a:rPr lang="en-US" dirty="0"/>
                      <a:t>1 </a:t>
                    </a:r>
                    <a:r>
                      <a:rPr lang="ru-RU" dirty="0" smtClean="0"/>
                      <a:t>516</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1"/>
              <c:layout>
                <c:manualLayout>
                  <c:x val="1.2689222460083891E-2"/>
                  <c:y val="-0.25514208367988539"/>
                </c:manualLayout>
              </c:layout>
              <c:tx>
                <c:rich>
                  <a:bodyPr/>
                  <a:lstStyle/>
                  <a:p>
                    <a:r>
                      <a:rPr lang="ru-RU" smtClean="0"/>
                      <a:t>1 514</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2"/>
              <c:layout>
                <c:manualLayout>
                  <c:x val="1.4348803266595994E-2"/>
                  <c:y val="-0.20769169013586983"/>
                </c:manualLayout>
              </c:layout>
              <c:tx>
                <c:rich>
                  <a:bodyPr/>
                  <a:lstStyle/>
                  <a:p>
                    <a:r>
                      <a:rPr lang="ru-RU" dirty="0" smtClean="0"/>
                      <a:t>1 407</a:t>
                    </a:r>
                    <a:endParaRPr lang="en-US" dirty="0"/>
                  </a:p>
                </c:rich>
              </c:tx>
              <c:showLegendKey val="0"/>
              <c:showVal val="1"/>
              <c:showCatName val="0"/>
              <c:showSerName val="0"/>
              <c:showPercent val="0"/>
              <c:showBubbleSize val="0"/>
              <c:extLst>
                <c:ext xmlns:c15="http://schemas.microsoft.com/office/drawing/2012/chart" uri="{CE6537A1-D6FC-4f65-9D91-7224C49458BB}"/>
              </c:extLst>
            </c:dLbl>
            <c:dLbl>
              <c:idx val="3"/>
              <c:layout>
                <c:manualLayout>
                  <c:x val="2.3095091514608326E-2"/>
                  <c:y val="-0.40002376357172903"/>
                </c:manualLayout>
              </c:layout>
              <c:tx>
                <c:rich>
                  <a:bodyPr/>
                  <a:lstStyle/>
                  <a:p>
                    <a:pPr>
                      <a:defRPr sz="1300" b="1">
                        <a:solidFill>
                          <a:schemeClr val="tx1"/>
                        </a:solidFill>
                        <a:latin typeface="Times New Roman" panose="02020603050405020304" pitchFamily="18" charset="0"/>
                        <a:cs typeface="Times New Roman" panose="02020603050405020304" pitchFamily="18" charset="0"/>
                      </a:defRPr>
                    </a:pPr>
                    <a:r>
                      <a:rPr lang="ru-RU" dirty="0" smtClean="0"/>
                      <a:t>2</a:t>
                    </a:r>
                    <a:r>
                      <a:rPr lang="ru-RU" baseline="0" dirty="0" smtClean="0"/>
                      <a:t> 941</a:t>
                    </a:r>
                    <a:endParaRPr lang="en-US"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4"/>
              <c:layout>
                <c:manualLayout>
                  <c:x val="2.0342510636415932E-2"/>
                  <c:y val="-0.33616494487814746"/>
                </c:manualLayout>
              </c:layout>
              <c:tx>
                <c:rich>
                  <a:bodyPr/>
                  <a:lstStyle/>
                  <a:p>
                    <a:pPr>
                      <a:defRPr sz="1300" b="1">
                        <a:solidFill>
                          <a:schemeClr val="tx1"/>
                        </a:solidFill>
                        <a:latin typeface="Times New Roman" panose="02020603050405020304" pitchFamily="18" charset="0"/>
                        <a:cs typeface="Times New Roman" panose="02020603050405020304" pitchFamily="18" charset="0"/>
                      </a:defRPr>
                    </a:pPr>
                    <a:r>
                      <a:rPr lang="ru-RU" dirty="0" smtClean="0"/>
                      <a:t>2</a:t>
                    </a:r>
                    <a:r>
                      <a:rPr lang="ru-RU" baseline="0" dirty="0" smtClean="0"/>
                      <a:t> 366</a:t>
                    </a:r>
                    <a:endParaRPr lang="en-US" dirty="0"/>
                  </a:p>
                </c:rich>
              </c:tx>
              <c:spPr>
                <a:noFill/>
                <a:ln>
                  <a:noFill/>
                </a:ln>
                <a:effectLst/>
              </c:spPr>
              <c:showLegendKey val="0"/>
              <c:showVal val="1"/>
              <c:showCatName val="0"/>
              <c:showSerName val="0"/>
              <c:showPercent val="0"/>
              <c:showBubbleSize val="0"/>
              <c:extLst>
                <c:ext xmlns:c15="http://schemas.microsoft.com/office/drawing/2012/chart" uri="{CE6537A1-D6FC-4f65-9D91-7224C49458BB}"/>
              </c:extLst>
            </c:dLbl>
            <c:dLbl>
              <c:idx val="5"/>
              <c:layout>
                <c:manualLayout>
                  <c:x val="1.936897801443065E-2"/>
                  <c:y val="-0.1386636523325230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1516</c:v>
                </c:pt>
                <c:pt idx="1">
                  <c:v>1514</c:v>
                </c:pt>
                <c:pt idx="2">
                  <c:v>1407</c:v>
                </c:pt>
                <c:pt idx="3">
                  <c:v>2941</c:v>
                </c:pt>
                <c:pt idx="4">
                  <c:v>2366</c:v>
                </c:pt>
              </c:numCache>
            </c:numRef>
          </c:val>
        </c:ser>
        <c:dLbls>
          <c:showLegendKey val="0"/>
          <c:showVal val="1"/>
          <c:showCatName val="0"/>
          <c:showSerName val="0"/>
          <c:showPercent val="0"/>
          <c:showBubbleSize val="0"/>
        </c:dLbls>
        <c:gapWidth val="150"/>
        <c:shape val="box"/>
        <c:axId val="155762176"/>
        <c:axId val="154540800"/>
        <c:axId val="0"/>
      </c:bar3DChart>
      <c:catAx>
        <c:axId val="155762176"/>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54540800"/>
        <c:crosses val="autoZero"/>
        <c:auto val="1"/>
        <c:lblAlgn val="ctr"/>
        <c:lblOffset val="100"/>
        <c:noMultiLvlLbl val="0"/>
      </c:catAx>
      <c:valAx>
        <c:axId val="154540800"/>
        <c:scaling>
          <c:orientation val="minMax"/>
        </c:scaling>
        <c:delete val="0"/>
        <c:axPos val="l"/>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55762176"/>
        <c:crosses val="autoZero"/>
        <c:crossBetween val="between"/>
      </c:valAx>
    </c:plotArea>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156890624"/>
        <c:axId val="156690688"/>
        <c:axId val="0"/>
      </c:bar3DChart>
      <c:catAx>
        <c:axId val="156890624"/>
        <c:scaling>
          <c:orientation val="minMax"/>
        </c:scaling>
        <c:delete val="0"/>
        <c:axPos val="b"/>
        <c:majorTickMark val="out"/>
        <c:minorTickMark val="none"/>
        <c:tickLblPos val="nextTo"/>
        <c:txPr>
          <a:bodyPr/>
          <a:lstStyle/>
          <a:p>
            <a:pPr>
              <a:defRPr sz="1300" b="1"/>
            </a:pPr>
            <a:endParaRPr lang="ru-RU"/>
          </a:p>
        </c:txPr>
        <c:crossAx val="156690688"/>
        <c:crosses val="autoZero"/>
        <c:auto val="1"/>
        <c:lblAlgn val="ctr"/>
        <c:lblOffset val="100"/>
        <c:noMultiLvlLbl val="0"/>
      </c:catAx>
      <c:valAx>
        <c:axId val="156690688"/>
        <c:scaling>
          <c:orientation val="minMax"/>
        </c:scaling>
        <c:delete val="0"/>
        <c:axPos val="l"/>
        <c:majorGridlines/>
        <c:numFmt formatCode="#,##0" sourceLinked="1"/>
        <c:majorTickMark val="out"/>
        <c:minorTickMark val="none"/>
        <c:tickLblPos val="nextTo"/>
        <c:txPr>
          <a:bodyPr/>
          <a:lstStyle/>
          <a:p>
            <a:pPr>
              <a:defRPr sz="1200"/>
            </a:pPr>
            <a:endParaRPr lang="ru-RU"/>
          </a:p>
        </c:txPr>
        <c:crossAx val="156890624"/>
        <c:crosses val="autoZero"/>
        <c:crossBetween val="between"/>
      </c:valAx>
      <c:spPr>
        <a:noFill/>
        <a:ln w="25400">
          <a:noFill/>
        </a:ln>
      </c:spPr>
    </c:plotArea>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0.13476859643137809"/>
          <c:y val="5.092494387871295E-2"/>
          <c:w val="0.83204342897108252"/>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6273346888655785E-2"/>
                  <c:y val="-0.2514867532668707"/>
                </c:manualLayout>
              </c:layout>
              <c:spPr/>
              <c:txPr>
                <a:bodyPr/>
                <a:lstStyle/>
                <a:p>
                  <a:pPr algn="ctr">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2.9390358486907846E-2"/>
                  <c:y val="-0.22825026261109896"/>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1.9797316443865495E-2"/>
                  <c:y val="-0.39617158720183426"/>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3"/>
              <c:layout>
                <c:manualLayout>
                  <c:x val="2.5866388931698077E-2"/>
                  <c:y val="-0.29442284928699913"/>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dLbl>
              <c:idx val="4"/>
              <c:layout>
                <c:manualLayout>
                  <c:x val="1.6395891643591134E-2"/>
                  <c:y val="-0.22209623596927772"/>
                </c:manualLayout>
              </c:layout>
              <c:spPr/>
              <c:txPr>
                <a:bodyPr/>
                <a:lstStyle/>
                <a:p>
                  <a:pPr algn="ctr" rtl="0">
                    <a:defRPr lang="en-US" sz="1300" b="1" i="0" u="none" strike="noStrike" kern="1200" baseline="0">
                      <a:solidFill>
                        <a:prstClr val="black"/>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1238.7</c:v>
                </c:pt>
                <c:pt idx="1">
                  <c:v>1040.5</c:v>
                </c:pt>
                <c:pt idx="2">
                  <c:v>2383.4</c:v>
                </c:pt>
                <c:pt idx="3">
                  <c:v>1701.8</c:v>
                </c:pt>
                <c:pt idx="4">
                  <c:v>1201.0999999999999</c:v>
                </c:pt>
              </c:numCache>
            </c:numRef>
          </c:val>
        </c:ser>
        <c:dLbls>
          <c:showLegendKey val="0"/>
          <c:showVal val="1"/>
          <c:showCatName val="0"/>
          <c:showSerName val="0"/>
          <c:showPercent val="0"/>
          <c:showBubbleSize val="0"/>
        </c:dLbls>
        <c:gapWidth val="150"/>
        <c:shape val="box"/>
        <c:axId val="157029888"/>
        <c:axId val="156692416"/>
        <c:axId val="0"/>
      </c:bar3DChart>
      <c:catAx>
        <c:axId val="157029888"/>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56692416"/>
        <c:crosses val="autoZero"/>
        <c:auto val="1"/>
        <c:lblAlgn val="ctr"/>
        <c:lblOffset val="100"/>
        <c:noMultiLvlLbl val="0"/>
      </c:catAx>
      <c:valAx>
        <c:axId val="156692416"/>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157029888"/>
        <c:crosses val="autoZero"/>
        <c:crossBetween val="between"/>
      </c:valAx>
    </c:plotArea>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23107072"/>
        <c:axId val="156688960"/>
        <c:axId val="0"/>
      </c:bar3DChart>
      <c:catAx>
        <c:axId val="223107072"/>
        <c:scaling>
          <c:orientation val="minMax"/>
        </c:scaling>
        <c:delete val="0"/>
        <c:axPos val="b"/>
        <c:majorTickMark val="out"/>
        <c:minorTickMark val="none"/>
        <c:tickLblPos val="nextTo"/>
        <c:txPr>
          <a:bodyPr/>
          <a:lstStyle/>
          <a:p>
            <a:pPr>
              <a:defRPr sz="1300" b="1"/>
            </a:pPr>
            <a:endParaRPr lang="ru-RU"/>
          </a:p>
        </c:txPr>
        <c:crossAx val="156688960"/>
        <c:crosses val="autoZero"/>
        <c:auto val="1"/>
        <c:lblAlgn val="ctr"/>
        <c:lblOffset val="100"/>
        <c:noMultiLvlLbl val="0"/>
      </c:catAx>
      <c:valAx>
        <c:axId val="156688960"/>
        <c:scaling>
          <c:orientation val="minMax"/>
        </c:scaling>
        <c:delete val="0"/>
        <c:axPos val="l"/>
        <c:majorGridlines/>
        <c:numFmt formatCode="#,##0" sourceLinked="1"/>
        <c:majorTickMark val="out"/>
        <c:minorTickMark val="none"/>
        <c:tickLblPos val="nextTo"/>
        <c:txPr>
          <a:bodyPr/>
          <a:lstStyle/>
          <a:p>
            <a:pPr>
              <a:defRPr sz="1200"/>
            </a:pPr>
            <a:endParaRPr lang="ru-RU"/>
          </a:p>
        </c:txPr>
        <c:crossAx val="223107072"/>
        <c:crosses val="autoZero"/>
        <c:crossBetween val="between"/>
      </c:valAx>
      <c:spPr>
        <a:noFill/>
        <a:ln w="25400">
          <a:noFill/>
        </a:ln>
      </c:spPr>
    </c:plotArea>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9.453202118544278E-2"/>
          <c:y val="0.10877046298082632"/>
          <c:w val="0.9090485815651127"/>
          <c:h val="0.75697302924813747"/>
        </c:manualLayout>
      </c:layout>
      <c:bar3DChart>
        <c:barDir val="col"/>
        <c:grouping val="stacked"/>
        <c:varyColors val="0"/>
        <c:ser>
          <c:idx val="0"/>
          <c:order val="0"/>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1.5909125073282189E-2"/>
                  <c:y val="-0.21543716031602775"/>
                </c:manualLayout>
              </c:layout>
              <c:showLegendKey val="0"/>
              <c:showVal val="1"/>
              <c:showCatName val="0"/>
              <c:showSerName val="0"/>
              <c:showPercent val="0"/>
              <c:showBubbleSize val="0"/>
            </c:dLbl>
            <c:dLbl>
              <c:idx val="1"/>
              <c:layout>
                <c:manualLayout>
                  <c:x val="1.5909125073282189E-2"/>
                  <c:y val="-0.19352803827663154"/>
                </c:manualLayout>
              </c:layout>
              <c:showLegendKey val="0"/>
              <c:showVal val="1"/>
              <c:showCatName val="0"/>
              <c:showSerName val="0"/>
              <c:showPercent val="0"/>
              <c:showBubbleSize val="0"/>
            </c:dLbl>
            <c:dLbl>
              <c:idx val="2"/>
              <c:layout>
                <c:manualLayout>
                  <c:x val="2.5454600117251446E-2"/>
                  <c:y val="-0.37610165929232164"/>
                </c:manualLayout>
              </c:layout>
              <c:showLegendKey val="0"/>
              <c:showVal val="1"/>
              <c:showCatName val="0"/>
              <c:showSerName val="0"/>
              <c:showPercent val="0"/>
              <c:showBubbleSize val="0"/>
            </c:dLbl>
            <c:dLbl>
              <c:idx val="3"/>
              <c:layout>
                <c:manualLayout>
                  <c:x val="2.2272524565192339E-2"/>
                  <c:y val="-0.23004276247976954"/>
                </c:manualLayout>
              </c:layout>
              <c:showLegendKey val="0"/>
              <c:showVal val="1"/>
              <c:showCatName val="0"/>
              <c:showSerName val="0"/>
              <c:showPercent val="0"/>
              <c:showBubbleSize val="0"/>
            </c:dLbl>
            <c:dLbl>
              <c:idx val="4"/>
              <c:layout>
                <c:manualLayout>
                  <c:x val="6.3636500293128761E-3"/>
                  <c:y val="-0.23369423490008334"/>
                </c:manualLayout>
              </c:layout>
              <c:showLegendKey val="0"/>
              <c:showVal val="1"/>
              <c:showCatName val="0"/>
              <c:showSerName val="0"/>
              <c:showPercent val="0"/>
              <c:showBubbleSize val="0"/>
            </c:dLbl>
            <c:txPr>
              <a:bodyPr/>
              <a:lstStyle/>
              <a:p>
                <a:pPr>
                  <a:defRPr sz="13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506.9</c:v>
                </c:pt>
                <c:pt idx="1">
                  <c:v>404.9</c:v>
                </c:pt>
                <c:pt idx="2">
                  <c:v>1217.7</c:v>
                </c:pt>
                <c:pt idx="3">
                  <c:v>674.3</c:v>
                </c:pt>
                <c:pt idx="4">
                  <c:v>674.4</c:v>
                </c:pt>
              </c:numCache>
            </c:numRef>
          </c:val>
        </c:ser>
        <c:dLbls>
          <c:showLegendKey val="0"/>
          <c:showVal val="1"/>
          <c:showCatName val="0"/>
          <c:showSerName val="0"/>
          <c:showPercent val="0"/>
          <c:showBubbleSize val="0"/>
        </c:dLbls>
        <c:gapWidth val="150"/>
        <c:shape val="box"/>
        <c:axId val="223164928"/>
        <c:axId val="156695296"/>
        <c:axId val="0"/>
      </c:bar3DChart>
      <c:catAx>
        <c:axId val="223164928"/>
        <c:scaling>
          <c:orientation val="minMax"/>
        </c:scaling>
        <c:delete val="0"/>
        <c:axPos val="b"/>
        <c:numFmt formatCode="General" sourceLinked="0"/>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56695296"/>
        <c:crosses val="autoZero"/>
        <c:auto val="1"/>
        <c:lblAlgn val="ctr"/>
        <c:lblOffset val="100"/>
        <c:noMultiLvlLbl val="0"/>
      </c:catAx>
      <c:valAx>
        <c:axId val="156695296"/>
        <c:scaling>
          <c:orientation val="minMax"/>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3164928"/>
        <c:crosses val="autoZero"/>
        <c:crossBetween val="between"/>
      </c:valAx>
    </c:plotArea>
    <c:plotVisOnly val="1"/>
    <c:dispBlanksAs val="gap"/>
    <c:showDLblsOverMax val="0"/>
  </c:chart>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727654239840142"/>
          <c:y val="4.6250180240020609E-2"/>
          <c:w val="0.8544172191485313"/>
          <c:h val="0.77763216969775839"/>
        </c:manualLayout>
      </c:layout>
      <c:bar3DChart>
        <c:barDir val="col"/>
        <c:grouping val="stacked"/>
        <c:varyColors val="0"/>
        <c:dLbls>
          <c:showLegendKey val="0"/>
          <c:showVal val="1"/>
          <c:showCatName val="0"/>
          <c:showSerName val="0"/>
          <c:showPercent val="0"/>
          <c:showBubbleSize val="0"/>
        </c:dLbls>
        <c:gapWidth val="150"/>
        <c:shape val="box"/>
        <c:axId val="227653632"/>
        <c:axId val="152523840"/>
        <c:axId val="0"/>
      </c:bar3DChart>
      <c:catAx>
        <c:axId val="227653632"/>
        <c:scaling>
          <c:orientation val="minMax"/>
        </c:scaling>
        <c:delete val="0"/>
        <c:axPos val="b"/>
        <c:majorTickMark val="out"/>
        <c:minorTickMark val="none"/>
        <c:tickLblPos val="nextTo"/>
        <c:txPr>
          <a:bodyPr/>
          <a:lstStyle/>
          <a:p>
            <a:pPr>
              <a:defRPr sz="1300" b="1"/>
            </a:pPr>
            <a:endParaRPr lang="ru-RU"/>
          </a:p>
        </c:txPr>
        <c:crossAx val="152523840"/>
        <c:crosses val="autoZero"/>
        <c:auto val="1"/>
        <c:lblAlgn val="ctr"/>
        <c:lblOffset val="100"/>
        <c:noMultiLvlLbl val="0"/>
      </c:catAx>
      <c:valAx>
        <c:axId val="152523840"/>
        <c:scaling>
          <c:orientation val="minMax"/>
        </c:scaling>
        <c:delete val="0"/>
        <c:axPos val="l"/>
        <c:majorGridlines/>
        <c:numFmt formatCode="#,##0" sourceLinked="1"/>
        <c:majorTickMark val="out"/>
        <c:minorTickMark val="none"/>
        <c:tickLblPos val="nextTo"/>
        <c:txPr>
          <a:bodyPr/>
          <a:lstStyle/>
          <a:p>
            <a:pPr>
              <a:defRPr sz="1200"/>
            </a:pPr>
            <a:endParaRPr lang="ru-RU"/>
          </a:p>
        </c:txPr>
        <c:crossAx val="227653632"/>
        <c:crosses val="autoZero"/>
        <c:crossBetween val="between"/>
      </c:valAx>
      <c:spPr>
        <a:noFill/>
        <a:ln w="25400">
          <a:noFill/>
        </a:ln>
      </c:spPr>
    </c:plotArea>
    <c:plotVisOnly val="1"/>
    <c:dispBlanksAs val="gap"/>
    <c:showDLblsOverMax val="0"/>
  </c:chart>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8.7922029825318104E-2"/>
          <c:y val="3.6794010395304971E-2"/>
          <c:w val="0.88201288682737244"/>
          <c:h val="0.80622018061283085"/>
        </c:manualLayout>
      </c:layout>
      <c:bar3DChart>
        <c:barDir val="col"/>
        <c:grouping val="stacked"/>
        <c:varyColors val="0"/>
        <c:ser>
          <c:idx val="0"/>
          <c:order val="0"/>
          <c:tx>
            <c:strRef>
              <c:f>'Лист1 (2)'!$B$6:$B$7</c:f>
              <c:strCache>
                <c:ptCount val="1"/>
                <c:pt idx="0">
                  <c:v>год</c:v>
                </c:pt>
              </c:strCache>
            </c:strRef>
          </c:tx>
          <c:spPr>
            <a:scene3d>
              <a:camera prst="orthographicFront"/>
              <a:lightRig rig="threePt" dir="t"/>
            </a:scene3d>
            <a:sp3d/>
          </c:spPr>
          <c:invertIfNegative val="0"/>
          <c:dPt>
            <c:idx val="0"/>
            <c:invertIfNegative val="0"/>
            <c:bubble3D val="0"/>
            <c:spPr>
              <a:gradFill flip="none" rotWithShape="1">
                <a:gsLst>
                  <a:gs pos="0">
                    <a:srgbClr val="8DE7A0"/>
                  </a:gs>
                  <a:gs pos="50000">
                    <a:srgbClr val="BBEEC5"/>
                  </a:gs>
                  <a:gs pos="100000">
                    <a:srgbClr val="DEF6E3"/>
                  </a:gs>
                </a:gsLst>
                <a:lin ang="5400000" scaled="1"/>
                <a:tileRect/>
              </a:gradFill>
              <a:scene3d>
                <a:camera prst="orthographicFront"/>
                <a:lightRig rig="threePt" dir="t"/>
              </a:scene3d>
              <a:sp3d/>
            </c:spPr>
          </c:dPt>
          <c:dPt>
            <c:idx val="1"/>
            <c:invertIfNegative val="0"/>
            <c:bubble3D val="0"/>
            <c:spPr>
              <a:gradFill flip="none" rotWithShape="1">
                <a:gsLst>
                  <a:gs pos="0">
                    <a:srgbClr val="B196D2"/>
                  </a:gs>
                  <a:gs pos="50000">
                    <a:srgbClr val="CFC0E2"/>
                  </a:gs>
                  <a:gs pos="100000">
                    <a:srgbClr val="E7E1F0"/>
                  </a:gs>
                </a:gsLst>
                <a:lin ang="5400000" scaled="1"/>
                <a:tileRect/>
              </a:gradFill>
              <a:scene3d>
                <a:camera prst="orthographicFront"/>
                <a:lightRig rig="threePt" dir="t"/>
              </a:scene3d>
              <a:sp3d/>
            </c:spPr>
          </c:dPt>
          <c:dPt>
            <c:idx val="2"/>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3"/>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Pt>
            <c:idx val="4"/>
            <c:invertIfNegative val="0"/>
            <c:bubble3D val="0"/>
            <c:spPr>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scene3d>
                <a:camera prst="orthographicFront"/>
                <a:lightRig rig="threePt" dir="t"/>
              </a:scene3d>
              <a:sp3d/>
            </c:spPr>
          </c:dPt>
          <c:dLbls>
            <c:dLbl>
              <c:idx val="0"/>
              <c:layout>
                <c:manualLayout>
                  <c:x val="2.1861669975836585E-2"/>
                  <c:y val="-0.3901893377280963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107861397504236E-2"/>
                  <c:y val="-0.3864010917307362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492382843335134E-2"/>
                  <c:y val="-0.24244774383105019"/>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861669975836585E-2"/>
                  <c:y val="-6.818842795248286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1861424062788487E-2"/>
                  <c:y val="-6.818842795248286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nchor="t" anchorCtr="0"/>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 (2)'!$B$8:$B$12</c:f>
              <c:strCache>
                <c:ptCount val="5"/>
                <c:pt idx="0">
                  <c:v>2020 
план</c:v>
                </c:pt>
                <c:pt idx="1">
                  <c:v>2020
факт</c:v>
                </c:pt>
                <c:pt idx="2">
                  <c:v>2021</c:v>
                </c:pt>
                <c:pt idx="3">
                  <c:v>2022</c:v>
                </c:pt>
                <c:pt idx="4">
                  <c:v>2023</c:v>
                </c:pt>
              </c:strCache>
            </c:strRef>
          </c:cat>
          <c:val>
            <c:numRef>
              <c:f>'Лист1 (2)'!$C$8:$C$12</c:f>
              <c:numCache>
                <c:formatCode>#,##0</c:formatCode>
                <c:ptCount val="5"/>
                <c:pt idx="0">
                  <c:v>3.9</c:v>
                </c:pt>
                <c:pt idx="1">
                  <c:v>3.9</c:v>
                </c:pt>
                <c:pt idx="2">
                  <c:v>2.4500000000000002</c:v>
                </c:pt>
                <c:pt idx="3">
                  <c:v>0</c:v>
                </c:pt>
                <c:pt idx="4">
                  <c:v>0</c:v>
                </c:pt>
              </c:numCache>
            </c:numRef>
          </c:val>
        </c:ser>
        <c:dLbls>
          <c:showLegendKey val="0"/>
          <c:showVal val="1"/>
          <c:showCatName val="0"/>
          <c:showSerName val="0"/>
          <c:showPercent val="0"/>
          <c:showBubbleSize val="0"/>
        </c:dLbls>
        <c:gapWidth val="150"/>
        <c:shape val="box"/>
        <c:axId val="225379840"/>
        <c:axId val="155617536"/>
        <c:axId val="0"/>
      </c:bar3DChart>
      <c:catAx>
        <c:axId val="225379840"/>
        <c:scaling>
          <c:orientation val="minMax"/>
        </c:scaling>
        <c:delete val="0"/>
        <c:axPos val="b"/>
        <c:numFmt formatCode="General" sourceLinked="0"/>
        <c:majorTickMark val="out"/>
        <c:minorTickMark val="none"/>
        <c:tickLblPos val="nextTo"/>
        <c:txPr>
          <a:bodyPr/>
          <a:lstStyle/>
          <a:p>
            <a:pPr>
              <a:defRPr sz="1300" b="1">
                <a:latin typeface="Times New Roman" panose="02020603050405020304" pitchFamily="18" charset="0"/>
                <a:cs typeface="Times New Roman" panose="02020603050405020304" pitchFamily="18" charset="0"/>
              </a:defRPr>
            </a:pPr>
            <a:endParaRPr lang="ru-RU"/>
          </a:p>
        </c:txPr>
        <c:crossAx val="155617536"/>
        <c:crosses val="autoZero"/>
        <c:auto val="1"/>
        <c:lblAlgn val="ctr"/>
        <c:lblOffset val="100"/>
        <c:noMultiLvlLbl val="0"/>
      </c:catAx>
      <c:valAx>
        <c:axId val="155617536"/>
        <c:scaling>
          <c:orientation val="minMax"/>
          <c:max val="5"/>
        </c:scaling>
        <c:delete val="0"/>
        <c:axPos val="l"/>
        <c:majorGridlines>
          <c:spPr>
            <a:ln w="12700" cap="flat" cmpd="sng" algn="ctr">
              <a:solidFill>
                <a:schemeClr val="bg1">
                  <a:lumMod val="75000"/>
                </a:schemeClr>
              </a:solidFill>
              <a:prstDash val="solid"/>
            </a:ln>
            <a:effectLst>
              <a:outerShdw blurRad="40000" dist="23000" dir="5400000" rotWithShape="0">
                <a:srgbClr val="000000">
                  <a:alpha val="35000"/>
                </a:srgbClr>
              </a:outerShdw>
            </a:effectLst>
          </c:spPr>
        </c:majorGridlines>
        <c:numFmt formatCode="#,##0" sourceLinked="1"/>
        <c:majorTickMark val="out"/>
        <c:minorTickMark val="none"/>
        <c:tickLblPos val="nextTo"/>
        <c:txPr>
          <a:bodyPr/>
          <a:lstStyle/>
          <a:p>
            <a:pPr>
              <a:defRPr sz="1200">
                <a:latin typeface="Times New Roman" panose="02020603050405020304" pitchFamily="18" charset="0"/>
                <a:cs typeface="Times New Roman" panose="02020603050405020304" pitchFamily="18" charset="0"/>
              </a:defRPr>
            </a:pPr>
            <a:endParaRPr lang="ru-RU"/>
          </a:p>
        </c:txPr>
        <c:crossAx val="225379840"/>
        <c:crosses val="autoZero"/>
        <c:crossBetween val="between"/>
        <c:majorUnit val="1"/>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167180885764878E-2"/>
          <c:y val="4.8500415502001966E-2"/>
          <c:w val="0.68069081398130937"/>
          <c:h val="0.58097919913773322"/>
        </c:manualLayout>
      </c:layout>
      <c:barChart>
        <c:barDir val="col"/>
        <c:grouping val="stacked"/>
        <c:varyColors val="0"/>
        <c:ser>
          <c:idx val="0"/>
          <c:order val="0"/>
          <c:tx>
            <c:strRef>
              <c:f>Лист1!$B$1</c:f>
              <c:strCache>
                <c:ptCount val="1"/>
                <c:pt idx="0">
                  <c:v>Ценные бумаги</c:v>
                </c:pt>
              </c:strCache>
            </c:strRef>
          </c:tx>
          <c:spPr>
            <a:solidFill>
              <a:srgbClr val="92D050"/>
            </a:solidFill>
            <a:ln>
              <a:solidFill>
                <a:schemeClr val="bg1"/>
              </a:solidFill>
            </a:ln>
            <a:scene3d>
              <a:camera prst="orthographicFront"/>
              <a:lightRig rig="threePt" dir="t"/>
            </a:scene3d>
            <a:sp3d>
              <a:bevelT/>
            </a:sp3d>
          </c:spPr>
          <c:invertIfNegative val="0"/>
          <c:dPt>
            <c:idx val="1"/>
            <c:invertIfNegative val="0"/>
            <c:bubble3D val="0"/>
            <c:spPr>
              <a:solidFill>
                <a:srgbClr val="FFFF00"/>
              </a:solidFill>
              <a:ln>
                <a:solidFill>
                  <a:schemeClr val="bg1"/>
                </a:solidFill>
              </a:ln>
              <a:scene3d>
                <a:camera prst="orthographicFront"/>
                <a:lightRig rig="threePt" dir="t"/>
              </a:scene3d>
              <a:sp3d>
                <a:bevelT/>
              </a:sp3d>
            </c:spPr>
          </c:dPt>
          <c:dPt>
            <c:idx val="3"/>
            <c:invertIfNegative val="0"/>
            <c:bubble3D val="0"/>
            <c:spPr>
              <a:solidFill>
                <a:srgbClr val="FFFF00"/>
              </a:solidFill>
              <a:ln>
                <a:solidFill>
                  <a:schemeClr val="bg1"/>
                </a:solidFill>
              </a:ln>
              <a:scene3d>
                <a:camera prst="orthographicFront"/>
                <a:lightRig rig="threePt" dir="t"/>
              </a:scene3d>
              <a:sp3d>
                <a:bevelT/>
              </a:sp3d>
            </c:spPr>
          </c:dPt>
          <c:dPt>
            <c:idx val="5"/>
            <c:invertIfNegative val="0"/>
            <c:bubble3D val="0"/>
            <c:spPr>
              <a:solidFill>
                <a:srgbClr val="FFFF00"/>
              </a:solidFill>
              <a:ln>
                <a:solidFill>
                  <a:schemeClr val="bg1"/>
                </a:solidFill>
              </a:ln>
              <a:scene3d>
                <a:camera prst="orthographicFront"/>
                <a:lightRig rig="threePt" dir="t"/>
              </a:scene3d>
              <a:sp3d>
                <a:bevelT/>
              </a:sp3d>
            </c:spPr>
          </c:dPt>
          <c:dPt>
            <c:idx val="7"/>
            <c:invertIfNegative val="0"/>
            <c:bubble3D val="0"/>
            <c:spPr>
              <a:solidFill>
                <a:srgbClr val="FFFF00"/>
              </a:solidFill>
              <a:ln>
                <a:solidFill>
                  <a:schemeClr val="bg1"/>
                </a:solidFill>
              </a:ln>
              <a:scene3d>
                <a:camera prst="orthographicFront"/>
                <a:lightRig rig="threePt" dir="t"/>
              </a:scene3d>
              <a:sp3d>
                <a:bevelT/>
              </a:sp3d>
            </c:spPr>
          </c:dPt>
          <c:dPt>
            <c:idx val="9"/>
            <c:invertIfNegative val="0"/>
            <c:bubble3D val="0"/>
            <c:spPr>
              <a:solidFill>
                <a:srgbClr val="FFFF00"/>
              </a:solidFill>
              <a:ln>
                <a:solidFill>
                  <a:schemeClr val="bg1"/>
                </a:solidFill>
              </a:ln>
              <a:scene3d>
                <a:camera prst="orthographicFront"/>
                <a:lightRig rig="threePt" dir="t"/>
              </a:scene3d>
              <a:sp3d>
                <a:bevelT/>
              </a:sp3d>
            </c:spPr>
          </c:dPt>
          <c:dPt>
            <c:idx val="11"/>
            <c:invertIfNegative val="0"/>
            <c:bubble3D val="0"/>
            <c:spPr>
              <a:solidFill>
                <a:srgbClr val="FFFF00"/>
              </a:solidFill>
              <a:ln>
                <a:solidFill>
                  <a:schemeClr val="bg1"/>
                </a:solidFill>
              </a:ln>
              <a:scene3d>
                <a:camera prst="orthographicFront"/>
                <a:lightRig rig="threePt" dir="t"/>
              </a:scene3d>
              <a:sp3d>
                <a:bevelT/>
              </a:sp3d>
            </c:spPr>
          </c:dPt>
          <c:dPt>
            <c:idx val="13"/>
            <c:invertIfNegative val="0"/>
            <c:bubble3D val="0"/>
            <c:spPr>
              <a:solidFill>
                <a:srgbClr val="FFFF00"/>
              </a:solidFill>
              <a:ln>
                <a:solidFill>
                  <a:schemeClr val="bg1"/>
                </a:solidFill>
              </a:ln>
              <a:scene3d>
                <a:camera prst="orthographicFront"/>
                <a:lightRig rig="threePt" dir="t"/>
              </a:scene3d>
              <a:sp3d>
                <a:bevelT/>
              </a:sp3d>
            </c:spPr>
          </c:dPt>
          <c:dLbls>
            <c:dLbl>
              <c:idx val="1"/>
              <c:layout>
                <c:manualLayout>
                  <c:x val="2.801490878444965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3"/>
              <c:layout>
                <c:manualLayout>
                  <c:x val="0"/>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0"/>
                  <c:y val="-6.6320177104465363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tx>
                <c:rich>
                  <a:bodyPr/>
                  <a:lstStyle/>
                  <a:p>
                    <a:pPr>
                      <a:defRPr sz="1100" b="1">
                        <a:solidFill>
                          <a:schemeClr val="tx1"/>
                        </a:solidFill>
                        <a:latin typeface="Times New Roman" panose="02020603050405020304" pitchFamily="18" charset="0"/>
                        <a:cs typeface="Times New Roman" panose="02020603050405020304" pitchFamily="18" charset="0"/>
                      </a:defRPr>
                    </a:pPr>
                    <a:r>
                      <a:rPr lang="en-US" b="1" dirty="0">
                        <a:solidFill>
                          <a:schemeClr val="tx1"/>
                        </a:solidFill>
                      </a:rPr>
                      <a:t>375</a:t>
                    </a:r>
                    <a:endParaRPr lang="en-US" dirty="0">
                      <a:solidFill>
                        <a:schemeClr val="accent1">
                          <a:lumMod val="75000"/>
                        </a:schemeClr>
                      </a:solidFill>
                    </a:endParaRPr>
                  </a:p>
                </c:rich>
              </c:tx>
              <c:spPr/>
              <c:dLblPos val="ctr"/>
              <c:showLegendKey val="0"/>
              <c:showVal val="1"/>
              <c:showCatName val="0"/>
              <c:showSerName val="0"/>
              <c:showPercent val="0"/>
              <c:showBubbleSize val="0"/>
              <c:extLst>
                <c:ext xmlns:c15="http://schemas.microsoft.com/office/drawing/2012/chart" uri="{CE6537A1-D6FC-4f65-9D91-7224C49458BB}"/>
              </c:extLst>
            </c:dLbl>
            <c:dLbl>
              <c:idx val="7"/>
              <c:layout>
                <c:manualLayout>
                  <c:x val="4.2022363176674477E-3"/>
                  <c:y val="-8.842690280595273E-3"/>
                </c:manualLayout>
              </c:layou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Lst>
            </c:dLbl>
            <c:dLbl>
              <c:idx val="9"/>
              <c:layout>
                <c:manualLayout>
                  <c:x val="-4.2022363176674477E-3"/>
                  <c:y val="-8.842690280595273E-3"/>
                </c:manualLayout>
              </c:layout>
              <c:spPr>
                <a:noFill/>
                <a:ln>
                  <a:noFill/>
                </a:ln>
                <a:effectLst/>
              </c:spPr>
              <c:txPr>
                <a:bodyPr/>
                <a:lstStyle/>
                <a:p>
                  <a:pPr>
                    <a:defRPr sz="1100" b="1"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extLst>
                <c:ext xmlns:c15="http://schemas.microsoft.com/office/drawing/2012/chart" uri="{CE6537A1-D6FC-4f65-9D91-7224C49458BB}"/>
              </c:extLst>
            </c:dLbl>
            <c:dLbl>
              <c:idx val="10"/>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1"/>
              <c:layout>
                <c:manualLayout>
                  <c:x val="0"/>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2"/>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3"/>
              <c:layout>
                <c:manualLayout>
                  <c:x val="-4.2022363176674477E-3"/>
                  <c:y val="-4.4213451402976365E-3"/>
                </c:manualLayout>
              </c:layout>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Лист1!$B$2:$B$15</c:f>
              <c:numCache>
                <c:formatCode>#,##0</c:formatCode>
                <c:ptCount val="14"/>
                <c:pt idx="0">
                  <c:v>2000.1</c:v>
                </c:pt>
                <c:pt idx="1">
                  <c:v>415.58</c:v>
                </c:pt>
                <c:pt idx="2">
                  <c:v>1275</c:v>
                </c:pt>
                <c:pt idx="3">
                  <c:v>354.83800000000002</c:v>
                </c:pt>
                <c:pt idx="4">
                  <c:v>825</c:v>
                </c:pt>
                <c:pt idx="5">
                  <c:v>187.68799999999999</c:v>
                </c:pt>
                <c:pt idx="6">
                  <c:v>375</c:v>
                </c:pt>
                <c:pt idx="7">
                  <c:v>112.96599999999999</c:v>
                </c:pt>
                <c:pt idx="9">
                  <c:v>31.7</c:v>
                </c:pt>
                <c:pt idx="10">
                  <c:v>0</c:v>
                </c:pt>
                <c:pt idx="11">
                  <c:v>20.094200000000001</c:v>
                </c:pt>
                <c:pt idx="12">
                  <c:v>0</c:v>
                </c:pt>
                <c:pt idx="13">
                  <c:v>12.8</c:v>
                </c:pt>
              </c:numCache>
            </c:numRef>
          </c:val>
        </c:ser>
        <c:ser>
          <c:idx val="1"/>
          <c:order val="1"/>
          <c:tx>
            <c:strRef>
              <c:f>Лист1!$C$1</c:f>
              <c:strCache>
                <c:ptCount val="1"/>
                <c:pt idx="0">
                  <c:v>Бюджетные кредиты из федерального бюджета</c:v>
                </c:pt>
              </c:strCache>
            </c:strRef>
          </c:tx>
          <c:spPr>
            <a:solidFill>
              <a:schemeClr val="accent5">
                <a:lumMod val="60000"/>
                <a:lumOff val="40000"/>
              </a:schemeClr>
            </a:solidFill>
            <a:ln>
              <a:solidFill>
                <a:schemeClr val="bg1"/>
              </a:solidFill>
            </a:ln>
            <a:scene3d>
              <a:camera prst="orthographicFront"/>
              <a:lightRig rig="threePt" dir="t"/>
            </a:scene3d>
            <a:sp3d>
              <a:bevelT/>
            </a:sp3d>
          </c:spPr>
          <c:invertIfNegative val="0"/>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Лист1!$C$2:$C$15</c:f>
              <c:numCache>
                <c:formatCode>General</c:formatCode>
                <c:ptCount val="14"/>
                <c:pt idx="0" formatCode="#,##0">
                  <c:v>3252.1831000000002</c:v>
                </c:pt>
                <c:pt idx="2" formatCode="#,##0">
                  <c:v>8827.9383999999991</c:v>
                </c:pt>
                <c:pt idx="4" formatCode="#,##0">
                  <c:v>8961.5794999999998</c:v>
                </c:pt>
                <c:pt idx="6" formatCode="#,##0">
                  <c:v>7645.8</c:v>
                </c:pt>
                <c:pt idx="8" formatCode="#,##0">
                  <c:v>7309.6450000000004</c:v>
                </c:pt>
                <c:pt idx="10" formatCode="#,##0">
                  <c:v>6973.4870000000001</c:v>
                </c:pt>
                <c:pt idx="12" formatCode="#,##0">
                  <c:v>8346.1</c:v>
                </c:pt>
              </c:numCache>
            </c:numRef>
          </c:val>
        </c:ser>
        <c:ser>
          <c:idx val="2"/>
          <c:order val="2"/>
          <c:tx>
            <c:strRef>
              <c:f>Лист1!$D$1</c:f>
              <c:strCache>
                <c:ptCount val="1"/>
                <c:pt idx="0">
                  <c:v>Государственные гарантии</c:v>
                </c:pt>
              </c:strCache>
            </c:strRef>
          </c:tx>
          <c:spPr>
            <a:solidFill>
              <a:schemeClr val="accent2">
                <a:lumMod val="60000"/>
                <a:lumOff val="4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layout/>
              <c:tx>
                <c:rich>
                  <a:bodyPr/>
                  <a:lstStyle/>
                  <a:p>
                    <a:pPr>
                      <a:defRPr sz="1100" b="0">
                        <a:solidFill>
                          <a:schemeClr val="tx1"/>
                        </a:solidFill>
                        <a:latin typeface="Times New Roman" panose="02020603050405020304" pitchFamily="18" charset="0"/>
                        <a:cs typeface="Times New Roman" panose="02020603050405020304" pitchFamily="18" charset="0"/>
                      </a:defRPr>
                    </a:pPr>
                    <a:r>
                      <a:rPr lang="en-US" b="0" dirty="0">
                        <a:solidFill>
                          <a:schemeClr val="tx1"/>
                        </a:solidFill>
                      </a:rPr>
                      <a:t>100</a:t>
                    </a:r>
                    <a:endParaRPr lang="en-US" dirty="0">
                      <a:solidFill>
                        <a:schemeClr val="accent1">
                          <a:lumMod val="75000"/>
                        </a:schemeClr>
                      </a:solidFill>
                    </a:endParaRPr>
                  </a:p>
                </c:rich>
              </c:tx>
              <c:spPr/>
              <c:dLblPos val="ctr"/>
              <c:showLegendKey val="0"/>
              <c:showVal val="1"/>
              <c:showCatName val="0"/>
              <c:showSerName val="0"/>
              <c:showPercent val="0"/>
              <c:showBubbleSize val="0"/>
              <c:extLst>
                <c:ext xmlns:c15="http://schemas.microsoft.com/office/drawing/2012/chart" uri="{CE6537A1-D6FC-4f65-9D91-7224C49458BB}"/>
              </c:extLst>
            </c:dLbl>
            <c:dLbl>
              <c:idx val="8"/>
              <c:spPr>
                <a:noFill/>
                <a:ln>
                  <a:noFill/>
                </a:ln>
                <a:effectLst/>
              </c:spPr>
              <c:txPr>
                <a:bodyPr/>
                <a:lstStyle/>
                <a:p>
                  <a:pPr>
                    <a:defRPr sz="1100" b="0" i="1">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0"/>
              <c:layout>
                <c:manualLayout>
                  <c:x val="4.2022363176674477E-3"/>
                  <c:y val="8.842690280595273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12"/>
              <c:layout>
                <c:manualLayout>
                  <c:x val="-4.2022363176675509E-3"/>
                  <c:y val="6.6318436417401438E-3"/>
                </c:manualLayout>
              </c:layout>
              <c:dLblPos val="ctr"/>
              <c:showLegendKey val="0"/>
              <c:showVal val="1"/>
              <c:showCatName val="0"/>
              <c:showSerName val="0"/>
              <c:showPercent val="0"/>
              <c:showBubbleSize val="0"/>
            </c:dLbl>
            <c:spPr>
              <a:noFill/>
              <a:ln>
                <a:noFill/>
              </a:ln>
              <a:effectLst/>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Лист1!$D$2:$D$15</c:f>
              <c:numCache>
                <c:formatCode>General</c:formatCode>
                <c:ptCount val="14"/>
                <c:pt idx="0" formatCode="#,##0">
                  <c:v>662.43730000000005</c:v>
                </c:pt>
                <c:pt idx="2" formatCode="#,##0">
                  <c:v>29.153099999999998</c:v>
                </c:pt>
                <c:pt idx="4" formatCode="#,##0">
                  <c:v>12.4</c:v>
                </c:pt>
                <c:pt idx="6" formatCode="#,##0">
                  <c:v>100</c:v>
                </c:pt>
                <c:pt idx="8" formatCode="#,##0">
                  <c:v>100</c:v>
                </c:pt>
                <c:pt idx="10" formatCode="#,##0">
                  <c:v>76.900000000000006</c:v>
                </c:pt>
                <c:pt idx="12" formatCode="#,##0">
                  <c:v>51.7</c:v>
                </c:pt>
              </c:numCache>
            </c:numRef>
          </c:val>
        </c:ser>
        <c:ser>
          <c:idx val="3"/>
          <c:order val="3"/>
          <c:tx>
            <c:strRef>
              <c:f>Лист1!$E$1</c:f>
              <c:strCache>
                <c:ptCount val="1"/>
                <c:pt idx="0">
                  <c:v>Кредиты кредитных организаций</c:v>
                </c:pt>
              </c:strCache>
            </c:strRef>
          </c:tx>
          <c:spPr>
            <a:solidFill>
              <a:schemeClr val="accent4">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0">
                      <a:solidFill>
                        <a:schemeClr val="tx1"/>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8"/>
              <c:spPr>
                <a:noFill/>
                <a:ln>
                  <a:noFill/>
                </a:ln>
                <a:effectLst/>
              </c:spPr>
              <c:txPr>
                <a:bodyPr/>
                <a:lstStyle/>
                <a:p>
                  <a:pPr>
                    <a:defRPr sz="1100" b="0" i="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dLbl>
              <c:idx val="12"/>
              <c:layout>
                <c:manualLayout>
                  <c:x val="-1.0272014557776156E-16"/>
                  <c:y val="-1.9896053131339363E-2"/>
                </c:manualLayout>
              </c:layout>
              <c:dLblPos val="ctr"/>
              <c:showLegendKey val="0"/>
              <c:showVal val="1"/>
              <c:showCatName val="0"/>
              <c:showSerName val="0"/>
              <c:showPercent val="0"/>
              <c:showBubbleSize val="0"/>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Лист1!$E$2:$E$15</c:f>
              <c:numCache>
                <c:formatCode>General</c:formatCode>
                <c:ptCount val="14"/>
                <c:pt idx="0" formatCode="#,##0">
                  <c:v>5846.8559999999998</c:v>
                </c:pt>
                <c:pt idx="2" formatCode="#,##0">
                  <c:v>3700</c:v>
                </c:pt>
                <c:pt idx="4" formatCode="#,##0">
                  <c:v>4085</c:v>
                </c:pt>
                <c:pt idx="6" formatCode="#,##0">
                  <c:v>6000</c:v>
                </c:pt>
                <c:pt idx="8" formatCode="#,##0">
                  <c:v>5500</c:v>
                </c:pt>
                <c:pt idx="10" formatCode="#,##0">
                  <c:v>3300</c:v>
                </c:pt>
                <c:pt idx="12" formatCode="#,##0">
                  <c:v>500</c:v>
                </c:pt>
              </c:numCache>
            </c:numRef>
          </c:val>
        </c:ser>
        <c:ser>
          <c:idx val="4"/>
          <c:order val="4"/>
          <c:tx>
            <c:strRef>
              <c:f>Лист1!$F$1</c:f>
              <c:strCache>
                <c:ptCount val="1"/>
                <c:pt idx="0">
                  <c:v>Кредиты международных финансовых организаций</c:v>
                </c:pt>
              </c:strCache>
            </c:strRef>
          </c:tx>
          <c:spPr>
            <a:solidFill>
              <a:schemeClr val="accent6">
                <a:lumMod val="40000"/>
                <a:lumOff val="60000"/>
              </a:schemeClr>
            </a:solidFill>
            <a:ln>
              <a:solidFill>
                <a:schemeClr val="bg1"/>
              </a:solidFill>
            </a:ln>
            <a:scene3d>
              <a:camera prst="orthographicFront"/>
              <a:lightRig rig="threePt" dir="t"/>
            </a:scene3d>
            <a:sp3d>
              <a:bevelT/>
            </a:sp3d>
          </c:spPr>
          <c:invertIfNegative val="0"/>
          <c:dPt>
            <c:idx val="0"/>
            <c:invertIfNegative val="0"/>
            <c:bubble3D val="0"/>
          </c:dPt>
          <c:dLbls>
            <c:dLbl>
              <c:idx val="6"/>
              <c:spPr/>
              <c:txPr>
                <a:bodyPr/>
                <a:lstStyle/>
                <a:p>
                  <a:pPr>
                    <a:defRPr sz="1100" b="1">
                      <a:solidFill>
                        <a:schemeClr val="accent1">
                          <a:lumMod val="50000"/>
                        </a:schemeClr>
                      </a:solidFill>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dLbl>
            <c:spPr>
              <a:noFill/>
              <a:ln>
                <a:noFill/>
              </a:ln>
              <a:effectLst/>
            </c:spPr>
            <c:txPr>
              <a:bodyPr/>
              <a:lstStyle/>
              <a:p>
                <a:pPr>
                  <a:defRPr sz="1100" b="0">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Лист1!$F$2:$F$15</c:f>
              <c:numCache>
                <c:formatCode>General</c:formatCode>
                <c:ptCount val="14"/>
                <c:pt idx="0" formatCode="#,##0">
                  <c:v>500</c:v>
                </c:pt>
                <c:pt idx="2" formatCode="#,##0">
                  <c:v>458.33300000000003</c:v>
                </c:pt>
                <c:pt idx="4" formatCode="#,##0">
                  <c:v>374.99900000000002</c:v>
                </c:pt>
              </c:numCache>
            </c:numRef>
          </c:val>
        </c:ser>
        <c:dLbls>
          <c:showLegendKey val="0"/>
          <c:showVal val="0"/>
          <c:showCatName val="0"/>
          <c:showSerName val="0"/>
          <c:showPercent val="0"/>
          <c:showBubbleSize val="0"/>
        </c:dLbls>
        <c:gapWidth val="0"/>
        <c:overlap val="100"/>
        <c:axId val="202577408"/>
        <c:axId val="143365184"/>
      </c:barChart>
      <c:lineChart>
        <c:grouping val="standard"/>
        <c:varyColors val="0"/>
        <c:ser>
          <c:idx val="6"/>
          <c:order val="6"/>
          <c:tx>
            <c:strRef>
              <c:f>Лист1!$H$1</c:f>
              <c:strCache>
                <c:ptCount val="1"/>
                <c:pt idx="0">
                  <c:v>Доля расходов на обслуживание госдолга к расходам бюджета без учета расходов за счет субвенций</c:v>
                </c:pt>
              </c:strCache>
            </c:strRef>
          </c:tx>
          <c:spPr>
            <a:ln>
              <a:solidFill>
                <a:schemeClr val="accent6">
                  <a:lumMod val="75000"/>
                </a:schemeClr>
              </a:solidFill>
            </a:ln>
          </c:spPr>
          <c:marker>
            <c:symbol val="circle"/>
            <c:size val="7"/>
            <c:spPr>
              <a:solidFill>
                <a:schemeClr val="accent6">
                  <a:lumMod val="75000"/>
                </a:schemeClr>
              </a:solidFill>
            </c:spPr>
          </c:marker>
          <c:dPt>
            <c:idx val="0"/>
            <c:marker>
              <c:symbol val="none"/>
            </c:marker>
            <c:bubble3D val="0"/>
          </c:dPt>
          <c:dPt>
            <c:idx val="2"/>
            <c:marker>
              <c:symbol val="none"/>
            </c:marker>
            <c:bubble3D val="0"/>
          </c:dPt>
          <c:dPt>
            <c:idx val="4"/>
            <c:marker>
              <c:symbol val="none"/>
            </c:marker>
            <c:bubble3D val="0"/>
          </c:dPt>
          <c:dPt>
            <c:idx val="6"/>
            <c:marker>
              <c:symbol val="none"/>
            </c:marker>
            <c:bubble3D val="0"/>
          </c:dPt>
          <c:dPt>
            <c:idx val="8"/>
            <c:marker>
              <c:symbol val="none"/>
            </c:marker>
            <c:bubble3D val="0"/>
          </c:dPt>
          <c:dPt>
            <c:idx val="10"/>
            <c:marker>
              <c:symbol val="none"/>
            </c:marker>
            <c:bubble3D val="0"/>
          </c:dPt>
          <c:dPt>
            <c:idx val="12"/>
            <c:marker>
              <c:symbol val="none"/>
            </c:marker>
            <c:bubble3D val="0"/>
          </c:dPt>
          <c:dLbls>
            <c:dLbl>
              <c:idx val="0"/>
              <c:delete val="1"/>
              <c:extLst>
                <c:ext xmlns:c15="http://schemas.microsoft.com/office/drawing/2012/chart" uri="{CE6537A1-D6FC-4f65-9D91-7224C49458BB}"/>
              </c:extLst>
            </c:dLbl>
            <c:dLbl>
              <c:idx val="1"/>
              <c:layout/>
              <c:tx>
                <c:rich>
                  <a:bodyPr/>
                  <a:lstStyle/>
                  <a:p>
                    <a:r>
                      <a:rPr lang="ru-RU" sz="1200" b="1" dirty="0" smtClean="0">
                        <a:latin typeface="Times New Roman" panose="02020603050405020304" pitchFamily="18" charset="0"/>
                        <a:cs typeface="Times New Roman" panose="02020603050405020304" pitchFamily="18" charset="0"/>
                      </a:rPr>
                      <a:t>1,1%**</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tx>
                <c:rich>
                  <a:bodyPr/>
                  <a:lstStyle/>
                  <a:p>
                    <a:r>
                      <a:rPr lang="ru-RU" sz="1200" b="1" dirty="0" smtClean="0">
                        <a:latin typeface="Times New Roman" panose="02020603050405020304" pitchFamily="18" charset="0"/>
                        <a:cs typeface="Times New Roman" panose="02020603050405020304" pitchFamily="18" charset="0"/>
                      </a:rPr>
                      <a:t>0,9%**</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layout/>
              <c:tx>
                <c:rich>
                  <a:bodyPr/>
                  <a:lstStyle/>
                  <a:p>
                    <a:r>
                      <a:rPr lang="ru-RU" sz="1200" b="1" dirty="0" smtClean="0">
                        <a:latin typeface="Times New Roman" panose="02020603050405020304" pitchFamily="18" charset="0"/>
                        <a:cs typeface="Times New Roman" panose="02020603050405020304" pitchFamily="18" charset="0"/>
                      </a:rPr>
                      <a:t>0,5%**</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layout/>
              <c:tx>
                <c:rich>
                  <a:bodyPr/>
                  <a:lstStyle/>
                  <a:p>
                    <a:r>
                      <a:rPr lang="ru-RU" sz="1200" b="1" dirty="0" smtClean="0">
                        <a:latin typeface="Times New Roman" panose="02020603050405020304" pitchFamily="18" charset="0"/>
                        <a:cs typeface="Times New Roman" panose="02020603050405020304" pitchFamily="18" charset="0"/>
                      </a:rPr>
                      <a:t>0,3%**</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layout/>
              <c:tx>
                <c:rich>
                  <a:bodyPr/>
                  <a:lstStyle/>
                  <a:p>
                    <a:r>
                      <a:rPr lang="ru-RU" sz="1200" b="1" dirty="0" smtClean="0">
                        <a:latin typeface="Times New Roman" panose="02020603050405020304" pitchFamily="18" charset="0"/>
                        <a:cs typeface="Times New Roman" panose="02020603050405020304" pitchFamily="18" charset="0"/>
                      </a:rPr>
                      <a:t>0,1%**</a:t>
                    </a:r>
                    <a:endParaRPr lang="ru-RU" dirty="0"/>
                  </a:p>
                </c:rich>
              </c:tx>
              <c:dLblPos val="t"/>
              <c:showLegendKey val="0"/>
              <c:showVal val="1"/>
              <c:showCatName val="0"/>
              <c:showSerName val="0"/>
              <c:showPercent val="0"/>
              <c:showBubbleSize val="0"/>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layout>
                <c:manualLayout>
                  <c:x val="-4.0621728032368576E-2"/>
                  <c:y val="-3.7360366435515026E-2"/>
                </c:manualLayout>
              </c:layout>
              <c:tx>
                <c:rich>
                  <a:bodyPr/>
                  <a:lstStyle/>
                  <a:p>
                    <a:r>
                      <a:rPr lang="ru-RU" sz="1200" b="1" dirty="0" smtClean="0">
                        <a:latin typeface="Times New Roman" panose="02020603050405020304" pitchFamily="18" charset="0"/>
                        <a:cs typeface="Times New Roman" panose="02020603050405020304" pitchFamily="18" charset="0"/>
                      </a:rPr>
                      <a:t>0,04%**</a:t>
                    </a:r>
                    <a:endParaRPr lang="ru-RU" dirty="0"/>
                  </a:p>
                </c:rich>
              </c:tx>
              <c:dLblPos val="r"/>
              <c:showLegendKey val="0"/>
              <c:showVal val="1"/>
              <c:showCatName val="0"/>
              <c:showSerName val="0"/>
              <c:showPercent val="0"/>
              <c:showBubbleSize val="0"/>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0621617737452098E-2"/>
                  <c:y val="-3.0728348725068574E-2"/>
                </c:manualLayout>
              </c:layout>
              <c:tx>
                <c:rich>
                  <a:bodyPr/>
                  <a:lstStyle/>
                  <a:p>
                    <a:r>
                      <a:rPr lang="ru-RU" sz="1200" b="1" dirty="0" smtClean="0">
                        <a:latin typeface="Times New Roman" panose="02020603050405020304" pitchFamily="18" charset="0"/>
                        <a:cs typeface="Times New Roman" panose="02020603050405020304" pitchFamily="18" charset="0"/>
                      </a:rPr>
                      <a:t>0,02%**</a:t>
                    </a:r>
                    <a:endParaRPr lang="ru-RU" dirty="0"/>
                  </a:p>
                </c:rich>
              </c:tx>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Лист1!$A$2:$A$15</c:f>
              <c:strCache>
                <c:ptCount val="14"/>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pt idx="12">
                  <c:v>Госдолг на 01.01.2021</c:v>
                </c:pt>
                <c:pt idx="13">
                  <c:v>Расходы на обслуживание 2020 год</c:v>
                </c:pt>
              </c:strCache>
            </c:strRef>
          </c:cat>
          <c:val>
            <c:numRef>
              <c:f>Лист1!$H$2:$H$15</c:f>
              <c:numCache>
                <c:formatCode>0.00</c:formatCode>
                <c:ptCount val="14"/>
                <c:pt idx="0">
                  <c:v>19500</c:v>
                </c:pt>
                <c:pt idx="1">
                  <c:v>19500</c:v>
                </c:pt>
                <c:pt idx="2">
                  <c:v>19000</c:v>
                </c:pt>
                <c:pt idx="3">
                  <c:v>19000</c:v>
                </c:pt>
                <c:pt idx="4">
                  <c:v>18000</c:v>
                </c:pt>
                <c:pt idx="5">
                  <c:v>18000</c:v>
                </c:pt>
                <c:pt idx="6">
                  <c:v>17000</c:v>
                </c:pt>
                <c:pt idx="7">
                  <c:v>17000</c:v>
                </c:pt>
                <c:pt idx="8">
                  <c:v>16500</c:v>
                </c:pt>
                <c:pt idx="9">
                  <c:v>16500</c:v>
                </c:pt>
                <c:pt idx="10">
                  <c:v>15000</c:v>
                </c:pt>
                <c:pt idx="11">
                  <c:v>15000</c:v>
                </c:pt>
                <c:pt idx="12">
                  <c:v>14500</c:v>
                </c:pt>
                <c:pt idx="13">
                  <c:v>14300</c:v>
                </c:pt>
              </c:numCache>
            </c:numRef>
          </c:val>
          <c:smooth val="0"/>
        </c:ser>
        <c:dLbls>
          <c:showLegendKey val="0"/>
          <c:showVal val="0"/>
          <c:showCatName val="0"/>
          <c:showSerName val="0"/>
          <c:showPercent val="0"/>
          <c:showBubbleSize val="0"/>
        </c:dLbls>
        <c:marker val="1"/>
        <c:smooth val="0"/>
        <c:axId val="202577408"/>
        <c:axId val="143365184"/>
      </c:lineChart>
      <c:lineChart>
        <c:grouping val="standard"/>
        <c:varyColors val="0"/>
        <c:ser>
          <c:idx val="5"/>
          <c:order val="5"/>
          <c:tx>
            <c:strRef>
              <c:f>Лист1!$G$1</c:f>
              <c:strCache>
                <c:ptCount val="1"/>
                <c:pt idx="0">
                  <c:v>Отношение государственного долга к собственным доходам</c:v>
                </c:pt>
              </c:strCache>
            </c:strRef>
          </c:tx>
          <c:spPr>
            <a:ln>
              <a:solidFill>
                <a:srgbClr val="FF0000"/>
              </a:solidFill>
            </a:ln>
          </c:spPr>
          <c:marker>
            <c:spPr>
              <a:solidFill>
                <a:srgbClr val="FF0000"/>
              </a:solidFill>
            </c:spPr>
          </c:marker>
          <c:dPt>
            <c:idx val="1"/>
            <c:marker>
              <c:symbol val="none"/>
            </c:marker>
            <c:bubble3D val="0"/>
          </c:dPt>
          <c:dPt>
            <c:idx val="3"/>
            <c:marker>
              <c:symbol val="none"/>
            </c:marker>
            <c:bubble3D val="0"/>
          </c:dPt>
          <c:dPt>
            <c:idx val="5"/>
            <c:marker>
              <c:symbol val="none"/>
            </c:marker>
            <c:bubble3D val="0"/>
          </c:dPt>
          <c:dPt>
            <c:idx val="7"/>
            <c:marker>
              <c:symbol val="none"/>
            </c:marker>
            <c:bubble3D val="0"/>
          </c:dPt>
          <c:dPt>
            <c:idx val="9"/>
            <c:marker>
              <c:symbol val="none"/>
            </c:marker>
            <c:bubble3D val="0"/>
          </c:dPt>
          <c:dPt>
            <c:idx val="11"/>
            <c:marker>
              <c:symbol val="none"/>
            </c:marker>
            <c:bubble3D val="0"/>
          </c:dPt>
          <c:dPt>
            <c:idx val="13"/>
            <c:marker>
              <c:symbol val="none"/>
            </c:marker>
            <c:bubble3D val="0"/>
          </c:dPt>
          <c:dLbls>
            <c:dLbl>
              <c:idx val="0"/>
              <c:layout/>
              <c:tx>
                <c:rich>
                  <a:bodyPr/>
                  <a:lstStyle/>
                  <a:p>
                    <a:r>
                      <a:rPr lang="en-US"/>
                      <a:t>58,2</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layout/>
              <c:tx>
                <c:rich>
                  <a:bodyPr/>
                  <a:lstStyle/>
                  <a:p>
                    <a:r>
                      <a:rPr lang="en-US"/>
                      <a:t>65,1</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tx>
                <c:rich>
                  <a:bodyPr/>
                  <a:lstStyle/>
                  <a:p>
                    <a:r>
                      <a:rPr lang="en-US"/>
                      <a:t>55,6</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tx>
                <c:rich>
                  <a:bodyPr/>
                  <a:lstStyle/>
                  <a:p>
                    <a:r>
                      <a:rPr lang="en-US"/>
                      <a:t>52,9</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layout/>
              <c:tx>
                <c:rich>
                  <a:bodyPr/>
                  <a:lstStyle/>
                  <a:p>
                    <a:r>
                      <a:rPr lang="en-US"/>
                      <a:t>43,4</a:t>
                    </a:r>
                    <a:r>
                      <a:rPr lang="en-US" smtClean="0"/>
                      <a:t>%</a:t>
                    </a:r>
                    <a:r>
                      <a:rPr lang="ru-RU"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tx>
                <c:rich>
                  <a:bodyPr/>
                  <a:lstStyle/>
                  <a:p>
                    <a:r>
                      <a:rPr lang="en-US" dirty="0" smtClean="0"/>
                      <a:t>3</a:t>
                    </a:r>
                    <a:r>
                      <a:rPr lang="ru-RU" dirty="0" smtClean="0"/>
                      <a:t>3,8</a:t>
                    </a:r>
                    <a:r>
                      <a:rPr lang="en-US" dirty="0" smtClean="0"/>
                      <a:t>%</a:t>
                    </a:r>
                    <a:r>
                      <a:rPr lang="ru-RU" dirty="0" smtClean="0"/>
                      <a:t>*</a:t>
                    </a:r>
                    <a:endParaRPr lang="en-US" dirty="0"/>
                  </a:p>
                </c:rich>
              </c:tx>
              <c:dLblPos val="t"/>
              <c:showLegendKey val="0"/>
              <c:showVal val="1"/>
              <c:showCatName val="0"/>
              <c:showSerName val="0"/>
              <c:showPercent val="0"/>
              <c:showBubbleSize val="0"/>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layout/>
              <c:tx>
                <c:rich>
                  <a:bodyPr/>
                  <a:lstStyle/>
                  <a:p>
                    <a:r>
                      <a:rPr lang="ru-RU" dirty="0" smtClean="0"/>
                      <a:t>28,4</a:t>
                    </a:r>
                    <a:r>
                      <a:rPr lang="en-US" dirty="0" smtClean="0"/>
                      <a:t>%</a:t>
                    </a:r>
                    <a:r>
                      <a:rPr lang="ru-RU" dirty="0" smtClean="0"/>
                      <a:t>*</a:t>
                    </a:r>
                    <a:endParaRPr lang="en-US" dirty="0"/>
                  </a:p>
                </c:rich>
              </c:tx>
              <c:dLblPos val="t"/>
              <c:showLegendKey val="0"/>
              <c:showVal val="1"/>
              <c:showCatName val="0"/>
              <c:showSerName val="0"/>
              <c:showPercent val="0"/>
              <c:showBubbleSize val="0"/>
              <c:extLst>
                <c:ext xmlns:c15="http://schemas.microsoft.com/office/drawing/2012/chart" uri="{CE6537A1-D6FC-4f65-9D91-7224C49458BB}"/>
              </c:extLst>
            </c:dLbl>
            <c:dLbl>
              <c:idx val="13"/>
              <c:delete val="1"/>
              <c:extLst>
                <c:ext xmlns:c15="http://schemas.microsoft.com/office/drawing/2012/chart" uri="{CE6537A1-D6FC-4f65-9D91-7224C49458BB}"/>
              </c:extLst>
            </c:dLbl>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Лист1!$A$2:$A$13</c:f>
              <c:strCache>
                <c:ptCount val="12"/>
                <c:pt idx="0">
                  <c:v>Госдолг на 01.01.2015</c:v>
                </c:pt>
                <c:pt idx="1">
                  <c:v>Расходы на обслуживание 2014 год</c:v>
                </c:pt>
                <c:pt idx="2">
                  <c:v>Госдолг на 01.01.2016</c:v>
                </c:pt>
                <c:pt idx="3">
                  <c:v>Расходы на обслуживание 2015 год</c:v>
                </c:pt>
                <c:pt idx="4">
                  <c:v>Госдолг на 01.01.2017</c:v>
                </c:pt>
                <c:pt idx="5">
                  <c:v>Расходы на обслуживание 2016 год</c:v>
                </c:pt>
                <c:pt idx="6">
                  <c:v>Госдолг на 01.01.2018</c:v>
                </c:pt>
                <c:pt idx="7">
                  <c:v>Расходы на обслуживание 2017 год</c:v>
                </c:pt>
                <c:pt idx="8">
                  <c:v>Госдолг на 01.01.2019</c:v>
                </c:pt>
                <c:pt idx="9">
                  <c:v>Расходы на обслуживание 2018 год</c:v>
                </c:pt>
                <c:pt idx="10">
                  <c:v>Госдолг на 01.01.2020</c:v>
                </c:pt>
                <c:pt idx="11">
                  <c:v>Расходы на обслуживание 2019 год</c:v>
                </c:pt>
              </c:strCache>
            </c:strRef>
          </c:cat>
          <c:val>
            <c:numRef>
              <c:f>Лист1!$G$2:$G$15</c:f>
              <c:numCache>
                <c:formatCode>0.0%</c:formatCode>
                <c:ptCount val="14"/>
                <c:pt idx="0">
                  <c:v>0.58199999999999996</c:v>
                </c:pt>
                <c:pt idx="1">
                  <c:v>0.58199999999999996</c:v>
                </c:pt>
                <c:pt idx="2">
                  <c:v>0.65100000000000002</c:v>
                </c:pt>
                <c:pt idx="3">
                  <c:v>0.65100000000000002</c:v>
                </c:pt>
                <c:pt idx="4">
                  <c:v>0.55600000000000005</c:v>
                </c:pt>
                <c:pt idx="5">
                  <c:v>0.55600000000000005</c:v>
                </c:pt>
                <c:pt idx="6">
                  <c:v>0.52900000000000003</c:v>
                </c:pt>
                <c:pt idx="7">
                  <c:v>0.52900000000000003</c:v>
                </c:pt>
                <c:pt idx="8">
                  <c:v>0.434</c:v>
                </c:pt>
                <c:pt idx="9">
                  <c:v>0.434</c:v>
                </c:pt>
                <c:pt idx="10">
                  <c:v>0.33800000000000002</c:v>
                </c:pt>
                <c:pt idx="11">
                  <c:v>0.33800000000000002</c:v>
                </c:pt>
                <c:pt idx="12">
                  <c:v>0.28399999999999997</c:v>
                </c:pt>
                <c:pt idx="13">
                  <c:v>0.28399999999999997</c:v>
                </c:pt>
              </c:numCache>
            </c:numRef>
          </c:val>
          <c:smooth val="0"/>
        </c:ser>
        <c:dLbls>
          <c:showLegendKey val="0"/>
          <c:showVal val="0"/>
          <c:showCatName val="0"/>
          <c:showSerName val="0"/>
          <c:showPercent val="0"/>
          <c:showBubbleSize val="0"/>
        </c:dLbls>
        <c:marker val="1"/>
        <c:smooth val="0"/>
        <c:axId val="202579456"/>
        <c:axId val="143365760"/>
      </c:lineChart>
      <c:catAx>
        <c:axId val="202577408"/>
        <c:scaling>
          <c:orientation val="minMax"/>
        </c:scaling>
        <c:delete val="0"/>
        <c:axPos val="b"/>
        <c:numFmt formatCode="General" sourceLinked="1"/>
        <c:majorTickMark val="out"/>
        <c:minorTickMark val="none"/>
        <c:tickLblPos val="nextTo"/>
        <c:txPr>
          <a:bodyPr/>
          <a:lstStyle/>
          <a:p>
            <a:pPr>
              <a:defRPr sz="900" b="1">
                <a:latin typeface="Times New Roman" panose="02020603050405020304" pitchFamily="18" charset="0"/>
                <a:cs typeface="Times New Roman" panose="02020603050405020304" pitchFamily="18" charset="0"/>
              </a:defRPr>
            </a:pPr>
            <a:endParaRPr lang="ru-RU"/>
          </a:p>
        </c:txPr>
        <c:crossAx val="143365184"/>
        <c:crosses val="autoZero"/>
        <c:auto val="1"/>
        <c:lblAlgn val="ctr"/>
        <c:lblOffset val="100"/>
        <c:noMultiLvlLbl val="0"/>
      </c:catAx>
      <c:valAx>
        <c:axId val="143365184"/>
        <c:scaling>
          <c:orientation val="minMax"/>
          <c:max val="23000"/>
          <c:min val="0"/>
        </c:scaling>
        <c:delete val="0"/>
        <c:axPos val="l"/>
        <c:majorGridlines>
          <c:spPr>
            <a:ln>
              <a:noFill/>
            </a:ln>
          </c:spPr>
        </c:majorGridlines>
        <c:title>
          <c:tx>
            <c:rich>
              <a:bodyPr rot="-5400000" vert="horz" anchor="t" anchorCtr="1"/>
              <a:lstStyle/>
              <a:p>
                <a:pPr>
                  <a:defRPr sz="1400" b="0">
                    <a:latin typeface="Times New Roman" panose="02020603050405020304" pitchFamily="18" charset="0"/>
                    <a:cs typeface="Times New Roman" panose="02020603050405020304" pitchFamily="18" charset="0"/>
                  </a:defRPr>
                </a:pPr>
                <a:r>
                  <a:rPr lang="ru-RU" sz="1400" b="0" dirty="0" smtClean="0">
                    <a:latin typeface="Times New Roman" panose="02020603050405020304" pitchFamily="18" charset="0"/>
                    <a:cs typeface="Times New Roman" panose="02020603050405020304" pitchFamily="18" charset="0"/>
                  </a:rPr>
                  <a:t>млн. рублей</a:t>
                </a:r>
                <a:endParaRPr lang="ru-RU" sz="1400" b="0" dirty="0">
                  <a:latin typeface="Times New Roman" panose="02020603050405020304" pitchFamily="18" charset="0"/>
                  <a:cs typeface="Times New Roman" panose="02020603050405020304" pitchFamily="18" charset="0"/>
                </a:endParaRPr>
              </a:p>
            </c:rich>
          </c:tx>
          <c:layout>
            <c:manualLayout>
              <c:xMode val="edge"/>
              <c:yMode val="edge"/>
              <c:x val="2.6484545358920572E-2"/>
              <c:y val="2.223031448296894E-2"/>
            </c:manualLayout>
          </c:layout>
          <c:overlay val="0"/>
        </c:title>
        <c:numFmt formatCode="#,##0" sourceLinked="1"/>
        <c:majorTickMark val="none"/>
        <c:minorTickMark val="none"/>
        <c:tickLblPos val="none"/>
        <c:txPr>
          <a:bodyPr/>
          <a:lstStyle/>
          <a:p>
            <a:pPr>
              <a:defRPr sz="1600"/>
            </a:pPr>
            <a:endParaRPr lang="ru-RU"/>
          </a:p>
        </c:txPr>
        <c:crossAx val="202577408"/>
        <c:crosses val="autoZero"/>
        <c:crossBetween val="between"/>
      </c:valAx>
      <c:valAx>
        <c:axId val="143365760"/>
        <c:scaling>
          <c:orientation val="minMax"/>
          <c:max val="0.70000000000000007"/>
          <c:min val="-4"/>
        </c:scaling>
        <c:delete val="0"/>
        <c:axPos val="r"/>
        <c:numFmt formatCode="0.0%" sourceLinked="1"/>
        <c:majorTickMark val="none"/>
        <c:minorTickMark val="none"/>
        <c:tickLblPos val="none"/>
        <c:spPr>
          <a:noFill/>
          <a:ln>
            <a:noFill/>
          </a:ln>
        </c:spPr>
        <c:crossAx val="202579456"/>
        <c:crosses val="max"/>
        <c:crossBetween val="between"/>
      </c:valAx>
      <c:catAx>
        <c:axId val="202579456"/>
        <c:scaling>
          <c:orientation val="minMax"/>
        </c:scaling>
        <c:delete val="1"/>
        <c:axPos val="b"/>
        <c:numFmt formatCode="General" sourceLinked="1"/>
        <c:majorTickMark val="out"/>
        <c:minorTickMark val="none"/>
        <c:tickLblPos val="nextTo"/>
        <c:crossAx val="143365760"/>
        <c:crosses val="autoZero"/>
        <c:auto val="1"/>
        <c:lblAlgn val="ctr"/>
        <c:lblOffset val="100"/>
        <c:noMultiLvlLbl val="0"/>
      </c:catAx>
      <c:spPr>
        <a:noFill/>
        <a:ln>
          <a:noFill/>
        </a:ln>
      </c:spPr>
    </c:plotArea>
    <c:legend>
      <c:legendPos val="b"/>
      <c:layout>
        <c:manualLayout>
          <c:xMode val="edge"/>
          <c:yMode val="edge"/>
          <c:x val="0.75515179282732303"/>
          <c:y val="0.45001477843316579"/>
          <c:w val="0.23504298909811958"/>
          <c:h val="0.49913975245341136"/>
        </c:manualLayout>
      </c:layout>
      <c:overlay val="0"/>
      <c:txPr>
        <a:bodyPr/>
        <a:lstStyle/>
        <a:p>
          <a:pPr algn="l">
            <a:defRPr sz="900" b="1" i="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5"/>
      <c:rotY val="10"/>
      <c:depthPercent val="100"/>
      <c:rAngAx val="1"/>
    </c:view3D>
    <c:floor>
      <c:thickness val="0"/>
    </c:floor>
    <c:sideWall>
      <c:thickness val="0"/>
    </c:sideWall>
    <c:backWall>
      <c:thickness val="0"/>
    </c:backWall>
    <c:plotArea>
      <c:layout>
        <c:manualLayout>
          <c:layoutTarget val="inner"/>
          <c:xMode val="edge"/>
          <c:yMode val="edge"/>
          <c:x val="1.1983131817745298E-3"/>
          <c:y val="0.14098976408054581"/>
          <c:w val="0.99880172044376025"/>
          <c:h val="0.69865505506507197"/>
        </c:manualLayout>
      </c:layout>
      <c:bar3DChart>
        <c:barDir val="col"/>
        <c:grouping val="stacked"/>
        <c:varyColors val="0"/>
        <c:ser>
          <c:idx val="1"/>
          <c:order val="0"/>
          <c:tx>
            <c:strRef>
              <c:f>Лист1!$A$2</c:f>
              <c:strCache>
                <c:ptCount val="1"/>
                <c:pt idx="0">
                  <c:v>Безвозмездные поступления</c:v>
                </c:pt>
              </c:strCache>
            </c:strRef>
          </c:tx>
          <c:spPr>
            <a:solidFill>
              <a:srgbClr val="F97F88"/>
            </a:solidFill>
          </c:spPr>
          <c:invertIfNegative val="0"/>
          <c:dLbls>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Лист1!$B$1:$C$1</c:f>
              <c:strCache>
                <c:ptCount val="2"/>
                <c:pt idx="0">
                  <c:v>за 2019 год</c:v>
                </c:pt>
                <c:pt idx="1">
                  <c:v>за 2020 год</c:v>
                </c:pt>
              </c:strCache>
            </c:strRef>
          </c:cat>
          <c:val>
            <c:numRef>
              <c:f>Лист1!$B$2:$C$2</c:f>
              <c:numCache>
                <c:formatCode>_-* #,##0.0\ _₽_-;\-* #,##0.0\ _₽_-;_-* "-"??\ _₽_-;_-@_-</c:formatCode>
                <c:ptCount val="2"/>
                <c:pt idx="0">
                  <c:v>28106.2</c:v>
                </c:pt>
                <c:pt idx="1">
                  <c:v>38947.199999999997</c:v>
                </c:pt>
              </c:numCache>
            </c:numRef>
          </c:val>
        </c:ser>
        <c:ser>
          <c:idx val="2"/>
          <c:order val="1"/>
          <c:tx>
            <c:strRef>
              <c:f>Лист1!$A$3</c:f>
              <c:strCache>
                <c:ptCount val="1"/>
                <c:pt idx="0">
                  <c:v>Собственные доходы (налоговые и неналоговые доходы)</c:v>
                </c:pt>
              </c:strCache>
            </c:strRef>
          </c:tx>
          <c:spPr>
            <a:solidFill>
              <a:srgbClr val="CCFF66"/>
            </a:solidFill>
          </c:spPr>
          <c:invertIfNegative val="0"/>
          <c:dLbls>
            <c:txPr>
              <a:bodyPr/>
              <a:lstStyle/>
              <a:p>
                <a:pPr>
                  <a:defRPr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Лист1!$B$1:$C$1</c:f>
              <c:strCache>
                <c:ptCount val="2"/>
                <c:pt idx="0">
                  <c:v>за 2019 год</c:v>
                </c:pt>
                <c:pt idx="1">
                  <c:v>за 2020 год</c:v>
                </c:pt>
              </c:strCache>
            </c:strRef>
          </c:cat>
          <c:val>
            <c:numRef>
              <c:f>Лист1!$B$3:$C$3</c:f>
              <c:numCache>
                <c:formatCode>_-* #,##0.0\ _₽_-;\-* #,##0.0\ _₽_-;_-* "-"??\ _₽_-;_-@_-</c:formatCode>
                <c:ptCount val="2"/>
                <c:pt idx="0">
                  <c:v>30613.200000000001</c:v>
                </c:pt>
                <c:pt idx="1">
                  <c:v>31296.799999999999</c:v>
                </c:pt>
              </c:numCache>
            </c:numRef>
          </c:val>
        </c:ser>
        <c:dLbls>
          <c:showLegendKey val="0"/>
          <c:showVal val="0"/>
          <c:showCatName val="0"/>
          <c:showSerName val="0"/>
          <c:showPercent val="0"/>
          <c:showBubbleSize val="0"/>
        </c:dLbls>
        <c:gapWidth val="157"/>
        <c:gapDepth val="250"/>
        <c:shape val="cylinder"/>
        <c:axId val="203023872"/>
        <c:axId val="185254464"/>
        <c:axId val="0"/>
      </c:bar3DChart>
      <c:catAx>
        <c:axId val="203023872"/>
        <c:scaling>
          <c:orientation val="minMax"/>
        </c:scaling>
        <c:delete val="0"/>
        <c:axPos val="b"/>
        <c:numFmt formatCode="General" sourceLinked="1"/>
        <c:majorTickMark val="none"/>
        <c:minorTickMark val="none"/>
        <c:tickLblPos val="nextTo"/>
        <c:txPr>
          <a:bodyPr/>
          <a:lstStyle/>
          <a:p>
            <a:pPr>
              <a:defRPr>
                <a:latin typeface="Times New Roman" panose="02020603050405020304" pitchFamily="18" charset="0"/>
                <a:cs typeface="Times New Roman" panose="02020603050405020304" pitchFamily="18" charset="0"/>
              </a:defRPr>
            </a:pPr>
            <a:endParaRPr lang="ru-RU"/>
          </a:p>
        </c:txPr>
        <c:crossAx val="185254464"/>
        <c:crosses val="autoZero"/>
        <c:auto val="1"/>
        <c:lblAlgn val="ctr"/>
        <c:lblOffset val="100"/>
        <c:noMultiLvlLbl val="0"/>
      </c:catAx>
      <c:valAx>
        <c:axId val="185254464"/>
        <c:scaling>
          <c:orientation val="minMax"/>
          <c:min val="0"/>
        </c:scaling>
        <c:delete val="1"/>
        <c:axPos val="l"/>
        <c:majorGridlines/>
        <c:numFmt formatCode="_-* #,##0.0\ _₽_-;\-* #,##0.0\ _₽_-;_-* &quot;-&quot;??\ _₽_-;_-@_-" sourceLinked="1"/>
        <c:majorTickMark val="none"/>
        <c:minorTickMark val="none"/>
        <c:tickLblPos val="nextTo"/>
        <c:crossAx val="203023872"/>
        <c:crosses val="autoZero"/>
        <c:crossBetween val="between"/>
      </c:valAx>
      <c:spPr>
        <a:noFill/>
        <a:ln w="25409">
          <a:noFill/>
        </a:ln>
      </c:spPr>
    </c:plotArea>
    <c:legend>
      <c:legendPos val="b"/>
      <c:layout>
        <c:manualLayout>
          <c:xMode val="edge"/>
          <c:yMode val="edge"/>
          <c:x val="0"/>
          <c:y val="0.90905233507645478"/>
          <c:w val="0.98177580080556026"/>
          <c:h val="7.6914808036443724E-2"/>
        </c:manualLayout>
      </c:layout>
      <c:overlay val="0"/>
      <c:txPr>
        <a:bodyPr/>
        <a:lstStyle/>
        <a:p>
          <a:pPr>
            <a:defRPr>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200">
          <a:latin typeface="TimesET" pitchFamily="2" charset="0"/>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580271427296"/>
          <c:y val="0.20675252500965896"/>
          <c:w val="0.69770138851426877"/>
          <c:h val="0.61389758517710302"/>
        </c:manualLayout>
      </c:layout>
      <c:doughnutChart>
        <c:varyColors val="1"/>
        <c:ser>
          <c:idx val="0"/>
          <c:order val="0"/>
          <c:tx>
            <c:strRef>
              <c:f>Лист1!$B$1</c:f>
              <c:strCache>
                <c:ptCount val="1"/>
                <c:pt idx="0">
                  <c:v>Собств</c:v>
                </c:pt>
              </c:strCache>
            </c:strRef>
          </c:tx>
          <c:spPr>
            <a:ln>
              <a:noFill/>
              <a:round/>
            </a:ln>
            <a:effectLst/>
            <a:scene3d>
              <a:camera prst="orthographicFront"/>
              <a:lightRig rig="flood" dir="t"/>
            </a:scene3d>
            <a:sp3d prstMaterial="softEdge">
              <a:bevelT w="63500" h="25400"/>
            </a:sp3d>
          </c:spPr>
          <c:dPt>
            <c:idx val="0"/>
            <c:bubble3D val="0"/>
            <c:spPr>
              <a:solidFill>
                <a:srgbClr val="3BCB27"/>
              </a:solidFill>
              <a:ln>
                <a:solidFill>
                  <a:srgbClr val="3BCB27"/>
                </a:solidFill>
              </a:ln>
              <a:scene3d>
                <a:camera prst="orthographicFront"/>
                <a:lightRig rig="flood" dir="t"/>
              </a:scene3d>
              <a:sp3d prstMaterial="softEdge">
                <a:bevelT w="63500" h="25400"/>
              </a:sp3d>
            </c:spPr>
          </c:dPt>
          <c:dPt>
            <c:idx val="1"/>
            <c:bubble3D val="0"/>
            <c:spPr>
              <a:solidFill>
                <a:srgbClr val="E76FBC"/>
              </a:solidFill>
              <a:ln>
                <a:noFill/>
                <a:round/>
              </a:ln>
              <a:effectLst/>
              <a:scene3d>
                <a:camera prst="orthographicFront"/>
                <a:lightRig rig="flood" dir="t"/>
              </a:scene3d>
              <a:sp3d prstMaterial="softEdge">
                <a:bevelT w="63500" h="25400"/>
              </a:sp3d>
            </c:spPr>
          </c:dPt>
          <c:dPt>
            <c:idx val="2"/>
            <c:bubble3D val="0"/>
            <c:spPr>
              <a:solidFill>
                <a:srgbClr val="FFFF00"/>
              </a:solidFill>
              <a:ln>
                <a:noFill/>
                <a:round/>
              </a:ln>
              <a:effectLst/>
              <a:scene3d>
                <a:camera prst="orthographicFront"/>
                <a:lightRig rig="flood" dir="t"/>
              </a:scene3d>
              <a:sp3d prstMaterial="softEdge">
                <a:bevelT w="63500" h="25400"/>
              </a:sp3d>
            </c:spPr>
          </c:dPt>
          <c:dPt>
            <c:idx val="3"/>
            <c:bubble3D val="0"/>
            <c:spPr>
              <a:solidFill>
                <a:srgbClr val="FF3300"/>
              </a:solidFill>
              <a:ln>
                <a:noFill/>
                <a:round/>
              </a:ln>
              <a:effectLst/>
              <a:scene3d>
                <a:camera prst="orthographicFront"/>
                <a:lightRig rig="flood" dir="t"/>
              </a:scene3d>
              <a:sp3d prstMaterial="softEdge">
                <a:bevelT w="63500" h="25400"/>
              </a:sp3d>
            </c:spPr>
          </c:dPt>
          <c:dPt>
            <c:idx val="4"/>
            <c:bubble3D val="0"/>
            <c:spPr>
              <a:solidFill>
                <a:schemeClr val="tx2">
                  <a:lumMod val="60000"/>
                  <a:lumOff val="40000"/>
                </a:schemeClr>
              </a:solidFill>
              <a:ln>
                <a:noFill/>
                <a:round/>
              </a:ln>
              <a:effectLst/>
              <a:scene3d>
                <a:camera prst="orthographicFront"/>
                <a:lightRig rig="flood" dir="t"/>
              </a:scene3d>
              <a:sp3d prstMaterial="softEdge">
                <a:bevelT w="63500" h="25400"/>
              </a:sp3d>
            </c:spPr>
          </c:dPt>
          <c:dPt>
            <c:idx val="5"/>
            <c:bubble3D val="0"/>
            <c:spPr>
              <a:solidFill>
                <a:srgbClr val="F7633B"/>
              </a:solidFill>
              <a:ln>
                <a:noFill/>
                <a:round/>
              </a:ln>
              <a:effectLst/>
              <a:scene3d>
                <a:camera prst="orthographicFront"/>
                <a:lightRig rig="flood" dir="t"/>
              </a:scene3d>
              <a:sp3d prstMaterial="softEdge">
                <a:bevelT w="63500" h="25400"/>
              </a:sp3d>
            </c:spPr>
          </c:dPt>
          <c:dLbls>
            <c:dLbl>
              <c:idx val="0"/>
              <c:layout>
                <c:manualLayout>
                  <c:x val="0.15856148385845978"/>
                  <c:y val="-0.1553102723246339"/>
                </c:manualLayout>
              </c:layout>
              <c:tx>
                <c:rich>
                  <a:bodyPr/>
                  <a:lstStyle/>
                  <a:p>
                    <a:r>
                      <a:rPr lang="ru-RU" sz="1000" dirty="0" smtClean="0"/>
                      <a:t>Налог </a:t>
                    </a:r>
                    <a:r>
                      <a:rPr lang="ru-RU" sz="1000" dirty="0"/>
                      <a:t>на доходы физических лиц
</a:t>
                    </a:r>
                    <a:r>
                      <a:rPr lang="en-US" sz="1000" dirty="0" smtClean="0"/>
                      <a:t>10 421,5</a:t>
                    </a:r>
                    <a:r>
                      <a:rPr lang="ru-RU" sz="1000" dirty="0"/>
                      <a:t>
</a:t>
                    </a:r>
                    <a:r>
                      <a:rPr lang="ru-RU" sz="1000" dirty="0" smtClean="0"/>
                      <a:t>3</a:t>
                    </a:r>
                    <a:r>
                      <a:rPr lang="en-US" sz="1000" dirty="0" smtClean="0"/>
                      <a:t>3,3</a:t>
                    </a:r>
                    <a:r>
                      <a:rPr lang="ru-RU" sz="1000" dirty="0" smtClean="0"/>
                      <a:t>%</a:t>
                    </a:r>
                    <a:endParaRPr lang="ru-RU" dirty="0"/>
                  </a:p>
                </c:rich>
              </c:tx>
              <c:showLegendKey val="0"/>
              <c:showVal val="1"/>
              <c:showCatName val="1"/>
              <c:showSerName val="0"/>
              <c:showPercent val="1"/>
              <c:showBubbleSize val="0"/>
              <c:separator>
</c:separator>
            </c:dLbl>
            <c:dLbl>
              <c:idx val="1"/>
              <c:layout>
                <c:manualLayout>
                  <c:x val="0.24532154106403212"/>
                  <c:y val="0.14214817756567677"/>
                </c:manualLayout>
              </c:layout>
              <c:tx>
                <c:rich>
                  <a:bodyPr/>
                  <a:lstStyle/>
                  <a:p>
                    <a:r>
                      <a:rPr lang="ru-RU" sz="1000" dirty="0"/>
                      <a:t>Налог на прибыль организаций
</a:t>
                    </a:r>
                    <a:r>
                      <a:rPr lang="ru-RU" sz="1000" dirty="0" smtClean="0"/>
                      <a:t>8 5</a:t>
                    </a:r>
                    <a:r>
                      <a:rPr lang="en-US" sz="1000" dirty="0" smtClean="0"/>
                      <a:t>19</a:t>
                    </a:r>
                    <a:r>
                      <a:rPr lang="ru-RU" sz="1000" dirty="0" smtClean="0"/>
                      <a:t>,</a:t>
                    </a:r>
                    <a:r>
                      <a:rPr lang="en-US" sz="1000" dirty="0" smtClean="0"/>
                      <a:t>1</a:t>
                    </a:r>
                    <a:r>
                      <a:rPr lang="ru-RU" sz="1000" dirty="0"/>
                      <a:t>
</a:t>
                    </a:r>
                    <a:r>
                      <a:rPr lang="ru-RU" sz="1000" dirty="0" smtClean="0"/>
                      <a:t>27,</a:t>
                    </a:r>
                    <a:r>
                      <a:rPr lang="en-US" sz="1000" dirty="0" smtClean="0"/>
                      <a:t>2</a:t>
                    </a:r>
                    <a:r>
                      <a:rPr lang="ru-RU" sz="1000" dirty="0" smtClean="0"/>
                      <a:t>%</a:t>
                    </a:r>
                    <a:endParaRPr lang="ru-RU" dirty="0"/>
                  </a:p>
                </c:rich>
              </c:tx>
              <c:showLegendKey val="0"/>
              <c:showVal val="1"/>
              <c:showCatName val="1"/>
              <c:showSerName val="0"/>
              <c:showPercent val="1"/>
              <c:showBubbleSize val="0"/>
              <c:separator>
</c:separator>
            </c:dLbl>
            <c:dLbl>
              <c:idx val="2"/>
              <c:layout>
                <c:manualLayout>
                  <c:x val="-0.17651184052168165"/>
                  <c:y val="0.12372174236030159"/>
                </c:manualLayout>
              </c:layout>
              <c:tx>
                <c:rich>
                  <a:bodyPr/>
                  <a:lstStyle/>
                  <a:p>
                    <a:r>
                      <a:rPr lang="ru-RU" sz="1000" dirty="0" smtClean="0"/>
                      <a:t>Налоги </a:t>
                    </a:r>
                    <a:r>
                      <a:rPr lang="ru-RU" sz="1000" dirty="0"/>
                      <a:t>на имущество
</a:t>
                    </a:r>
                    <a:r>
                      <a:rPr lang="ru-RU" sz="1000" dirty="0" smtClean="0"/>
                      <a:t>3 6</a:t>
                    </a:r>
                    <a:r>
                      <a:rPr lang="en-US" sz="1000" dirty="0" smtClean="0"/>
                      <a:t>46,9</a:t>
                    </a:r>
                    <a:r>
                      <a:rPr lang="ru-RU" sz="1000" dirty="0"/>
                      <a:t>
</a:t>
                    </a:r>
                    <a:r>
                      <a:rPr lang="ru-RU" sz="1000" dirty="0" smtClean="0"/>
                      <a:t>1</a:t>
                    </a:r>
                    <a:r>
                      <a:rPr lang="en-US" sz="1000" dirty="0" smtClean="0"/>
                      <a:t>1,7</a:t>
                    </a:r>
                    <a:r>
                      <a:rPr lang="ru-RU" sz="1000" dirty="0" smtClean="0"/>
                      <a:t>%</a:t>
                    </a:r>
                    <a:endParaRPr lang="ru-RU" dirty="0"/>
                  </a:p>
                </c:rich>
              </c:tx>
              <c:showLegendKey val="0"/>
              <c:showVal val="1"/>
              <c:showCatName val="1"/>
              <c:showSerName val="0"/>
              <c:showPercent val="1"/>
              <c:showBubbleSize val="0"/>
              <c:separator>
</c:separator>
            </c:dLbl>
            <c:dLbl>
              <c:idx val="3"/>
              <c:layout>
                <c:manualLayout>
                  <c:x val="-0.17352011441114468"/>
                  <c:y val="-8.1603702407858497E-2"/>
                </c:manualLayout>
              </c:layout>
              <c:tx>
                <c:rich>
                  <a:bodyPr/>
                  <a:lstStyle/>
                  <a:p>
                    <a:r>
                      <a:rPr lang="ru-RU" sz="1000" dirty="0"/>
                      <a:t>Акцизы по подакцизным товарам
</a:t>
                    </a:r>
                    <a:r>
                      <a:rPr lang="ru-RU" sz="1000" dirty="0" smtClean="0"/>
                      <a:t>4 </a:t>
                    </a:r>
                    <a:r>
                      <a:rPr lang="en-US" sz="1000" dirty="0" smtClean="0"/>
                      <a:t>459,9</a:t>
                    </a:r>
                    <a:r>
                      <a:rPr lang="ru-RU" sz="1000" dirty="0"/>
                      <a:t>
</a:t>
                    </a:r>
                    <a:r>
                      <a:rPr lang="ru-RU" sz="1000" dirty="0" smtClean="0"/>
                      <a:t>14,2%</a:t>
                    </a:r>
                    <a:endParaRPr lang="ru-RU" dirty="0"/>
                  </a:p>
                </c:rich>
              </c:tx>
              <c:showLegendKey val="0"/>
              <c:showVal val="1"/>
              <c:showCatName val="1"/>
              <c:showSerName val="0"/>
              <c:showPercent val="1"/>
              <c:showBubbleSize val="0"/>
              <c:separator>
</c:separator>
            </c:dLbl>
            <c:dLbl>
              <c:idx val="4"/>
              <c:layout>
                <c:manualLayout>
                  <c:x val="-0.15556975774792281"/>
                  <c:y val="-0.14478076233652315"/>
                </c:manualLayout>
              </c:layout>
              <c:tx>
                <c:rich>
                  <a:bodyPr/>
                  <a:lstStyle/>
                  <a:p>
                    <a:r>
                      <a:rPr lang="ru-RU" sz="1000" dirty="0" smtClean="0"/>
                      <a:t>Другие </a:t>
                    </a:r>
                    <a:r>
                      <a:rPr lang="ru-RU" sz="1000" dirty="0"/>
                      <a:t>налоги
</a:t>
                    </a:r>
                    <a:r>
                      <a:rPr lang="ru-RU" sz="1000" dirty="0" smtClean="0"/>
                      <a:t>2 </a:t>
                    </a:r>
                    <a:r>
                      <a:rPr lang="en-US" sz="1000" dirty="0" smtClean="0"/>
                      <a:t>997,8</a:t>
                    </a:r>
                    <a:r>
                      <a:rPr lang="ru-RU" sz="1000" dirty="0"/>
                      <a:t>
</a:t>
                    </a:r>
                    <a:r>
                      <a:rPr lang="ru-RU" sz="1000" dirty="0" smtClean="0"/>
                      <a:t>9,</a:t>
                    </a:r>
                    <a:r>
                      <a:rPr lang="en-US" sz="1000" dirty="0" smtClean="0"/>
                      <a:t>6</a:t>
                    </a:r>
                    <a:r>
                      <a:rPr lang="ru-RU" sz="1000" dirty="0" smtClean="0"/>
                      <a:t>%</a:t>
                    </a:r>
                    <a:endParaRPr lang="ru-RU" dirty="0"/>
                  </a:p>
                </c:rich>
              </c:tx>
              <c:showLegendKey val="0"/>
              <c:showVal val="1"/>
              <c:showCatName val="1"/>
              <c:showSerName val="0"/>
              <c:showPercent val="1"/>
              <c:showBubbleSize val="0"/>
              <c:separator>
</c:separator>
            </c:dLbl>
            <c:dLbl>
              <c:idx val="5"/>
              <c:layout>
                <c:manualLayout>
                  <c:x val="-2.0942082773758895E-2"/>
                  <c:y val="-0.16583978231274468"/>
                </c:manualLayout>
              </c:layout>
              <c:tx>
                <c:rich>
                  <a:bodyPr/>
                  <a:lstStyle/>
                  <a:p>
                    <a:r>
                      <a:rPr lang="ru-RU" sz="1000" dirty="0"/>
                      <a:t>Неналоговые доходы
</a:t>
                    </a:r>
                    <a:r>
                      <a:rPr lang="ru-RU" sz="1000" dirty="0" smtClean="0"/>
                      <a:t>1 2</a:t>
                    </a:r>
                    <a:r>
                      <a:rPr lang="en-US" sz="1000" dirty="0" smtClean="0"/>
                      <a:t>51,6</a:t>
                    </a:r>
                    <a:r>
                      <a:rPr lang="ru-RU" sz="1000" dirty="0"/>
                      <a:t>
</a:t>
                    </a:r>
                    <a:r>
                      <a:rPr lang="ru-RU" sz="1000" dirty="0" smtClean="0"/>
                      <a:t>4,0%</a:t>
                    </a:r>
                    <a:endParaRPr lang="ru-RU" dirty="0"/>
                  </a:p>
                </c:rich>
              </c:tx>
              <c:showLegendKey val="0"/>
              <c:showVal val="1"/>
              <c:showCatName val="1"/>
              <c:showSerName val="0"/>
              <c:showPercent val="1"/>
              <c:showBubbleSize val="0"/>
              <c:separator>
</c:separator>
            </c:dLbl>
            <c:txPr>
              <a:bodyPr/>
              <a:lstStyle/>
              <a:p>
                <a:pPr>
                  <a:defRPr sz="1000" b="1">
                    <a:latin typeface="Times New Roman" panose="02020603050405020304" pitchFamily="18" charset="0"/>
                    <a:cs typeface="Times New Roman" panose="02020603050405020304" pitchFamily="18" charset="0"/>
                  </a:defRPr>
                </a:pPr>
                <a:endParaRPr lang="ru-RU"/>
              </a:p>
            </c:txPr>
            <c:showLegendKey val="0"/>
            <c:showVal val="1"/>
            <c:showCatName val="1"/>
            <c:showSerName val="0"/>
            <c:showPercent val="1"/>
            <c:showBubbleSize val="0"/>
            <c:separator>
</c:separator>
            <c:showLeaderLines val="1"/>
          </c:dLbls>
          <c:cat>
            <c:strRef>
              <c:f>Лист1!$A$2:$A$7</c:f>
              <c:strCache>
                <c:ptCount val="6"/>
                <c:pt idx="0">
                  <c:v>Налог на доходы физических лиц</c:v>
                </c:pt>
                <c:pt idx="1">
                  <c:v>Налог на прибыль организаций</c:v>
                </c:pt>
                <c:pt idx="2">
                  <c:v>Налоги на имущество</c:v>
                </c:pt>
                <c:pt idx="3">
                  <c:v>Акцизы по подакцизным товарам</c:v>
                </c:pt>
                <c:pt idx="4">
                  <c:v>Другие налоги</c:v>
                </c:pt>
                <c:pt idx="5">
                  <c:v>Неналоговые доходы</c:v>
                </c:pt>
              </c:strCache>
            </c:strRef>
          </c:cat>
          <c:val>
            <c:numRef>
              <c:f>Лист1!$B$2:$B$7</c:f>
              <c:numCache>
                <c:formatCode>0.0</c:formatCode>
                <c:ptCount val="6"/>
                <c:pt idx="0">
                  <c:v>10421.5</c:v>
                </c:pt>
                <c:pt idx="1">
                  <c:v>8519.1</c:v>
                </c:pt>
                <c:pt idx="2">
                  <c:v>3646.9</c:v>
                </c:pt>
                <c:pt idx="3">
                  <c:v>4459.8999999999996</c:v>
                </c:pt>
                <c:pt idx="4">
                  <c:v>2997.8</c:v>
                </c:pt>
                <c:pt idx="5">
                  <c:v>1251.5999999999999</c:v>
                </c:pt>
              </c:numCache>
            </c:numRef>
          </c:val>
        </c:ser>
        <c:dLbls>
          <c:showLegendKey val="0"/>
          <c:showVal val="1"/>
          <c:showCatName val="1"/>
          <c:showSerName val="0"/>
          <c:showPercent val="0"/>
          <c:showBubbleSize val="0"/>
          <c:showLeaderLines val="1"/>
        </c:dLbls>
        <c:firstSliceAng val="0"/>
        <c:holeSize val="44"/>
      </c:doughnutChart>
      <c:spPr>
        <a:effectLst>
          <a:glow rad="139700">
            <a:schemeClr val="accent1">
              <a:satMod val="175000"/>
              <a:alpha val="40000"/>
            </a:schemeClr>
          </a:glow>
        </a:effectLst>
      </c:spPr>
    </c:plotArea>
    <c:plotVisOnly val="1"/>
    <c:dispBlanksAs val="zero"/>
    <c:showDLblsOverMax val="0"/>
  </c:chart>
  <c:txPr>
    <a:bodyPr/>
    <a:lstStyle/>
    <a:p>
      <a:pPr>
        <a:defRPr sz="1800"/>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910870516185476"/>
          <c:y val="2.5527134411966041E-2"/>
          <c:w val="0.66917596237970256"/>
          <c:h val="0.8427952728169058"/>
        </c:manualLayout>
      </c:layout>
      <c:barChart>
        <c:barDir val="bar"/>
        <c:grouping val="clustered"/>
        <c:varyColors val="0"/>
        <c:ser>
          <c:idx val="0"/>
          <c:order val="0"/>
          <c:tx>
            <c:strRef>
              <c:f>Лист1!$B$1</c:f>
              <c:strCache>
                <c:ptCount val="1"/>
                <c:pt idx="0">
                  <c:v>Факт</c:v>
                </c:pt>
              </c:strCache>
            </c:strRef>
          </c:tx>
          <c:spPr>
            <a:scene3d>
              <a:camera prst="orthographicFront"/>
              <a:lightRig rig="threePt" dir="t"/>
            </a:scene3d>
            <a:sp3d prstMaterial="dkEdg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Лист1!$B$2:$B$9</c:f>
              <c:numCache>
                <c:formatCode>#,##0.0</c:formatCode>
                <c:ptCount val="8"/>
                <c:pt idx="0">
                  <c:v>1251.5999999999999</c:v>
                </c:pt>
                <c:pt idx="1">
                  <c:v>2918.3</c:v>
                </c:pt>
                <c:pt idx="2">
                  <c:v>3646.9</c:v>
                </c:pt>
                <c:pt idx="3">
                  <c:v>4459.8999999999996</c:v>
                </c:pt>
                <c:pt idx="4">
                  <c:v>8519.1</c:v>
                </c:pt>
                <c:pt idx="5">
                  <c:v>10421.5</c:v>
                </c:pt>
                <c:pt idx="6">
                  <c:v>30045.200000000001</c:v>
                </c:pt>
                <c:pt idx="7">
                  <c:v>70244</c:v>
                </c:pt>
              </c:numCache>
            </c:numRef>
          </c:val>
        </c:ser>
        <c:ser>
          <c:idx val="1"/>
          <c:order val="1"/>
          <c:tx>
            <c:strRef>
              <c:f>Лист1!$C$1</c:f>
              <c:strCache>
                <c:ptCount val="1"/>
                <c:pt idx="0">
                  <c:v>План</c:v>
                </c:pt>
              </c:strCache>
            </c:strRef>
          </c:tx>
          <c:spPr>
            <a:scene3d>
              <a:camera prst="orthographicFront"/>
              <a:lightRig rig="threePt" dir="t"/>
            </a:scene3d>
            <a:sp3d prstMaterial="matte"/>
          </c:spPr>
          <c:invertIfNegative val="0"/>
          <c:dLbls>
            <c:spPr>
              <a:noFill/>
              <a:ln w="25372">
                <a:noFill/>
              </a:ln>
            </c:spPr>
            <c:txPr>
              <a:bodyPr/>
              <a:lstStyle/>
              <a:p>
                <a:pPr>
                  <a:defRPr sz="1100">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Лист1!$A$2:$A$9</c:f>
              <c:strCache>
                <c:ptCount val="8"/>
                <c:pt idx="0">
                  <c:v>Неналоговые доходы</c:v>
                </c:pt>
                <c:pt idx="1">
                  <c:v>Налоги на совокупный доход
</c:v>
                </c:pt>
                <c:pt idx="2">
                  <c:v>Налоги на имущество</c:v>
                </c:pt>
                <c:pt idx="3">
                  <c:v>Акцизы</c:v>
                </c:pt>
                <c:pt idx="4">
                  <c:v>Налог на прибыль 
организаций</c:v>
                </c:pt>
                <c:pt idx="5">
                  <c:v>Налог на доходы 
физических лиц</c:v>
                </c:pt>
                <c:pt idx="6">
                  <c:v>Налоговые доходы</c:v>
                </c:pt>
                <c:pt idx="7">
                  <c:v>Доходы бюджета</c:v>
                </c:pt>
              </c:strCache>
            </c:strRef>
          </c:cat>
          <c:val>
            <c:numRef>
              <c:f>Лист1!$C$2:$C$9</c:f>
              <c:numCache>
                <c:formatCode>#,##0.0</c:formatCode>
                <c:ptCount val="8"/>
                <c:pt idx="0">
                  <c:v>1005.9</c:v>
                </c:pt>
                <c:pt idx="1">
                  <c:v>2725.3</c:v>
                </c:pt>
                <c:pt idx="2">
                  <c:v>3461.2</c:v>
                </c:pt>
                <c:pt idx="3">
                  <c:v>4463.3999999999996</c:v>
                </c:pt>
                <c:pt idx="4">
                  <c:v>8429.6</c:v>
                </c:pt>
                <c:pt idx="5">
                  <c:v>10203.299999999999</c:v>
                </c:pt>
                <c:pt idx="6">
                  <c:v>29365.3</c:v>
                </c:pt>
                <c:pt idx="7">
                  <c:v>69866</c:v>
                </c:pt>
              </c:numCache>
            </c:numRef>
          </c:val>
        </c:ser>
        <c:dLbls>
          <c:showLegendKey val="0"/>
          <c:showVal val="0"/>
          <c:showCatName val="0"/>
          <c:showSerName val="0"/>
          <c:showPercent val="0"/>
          <c:showBubbleSize val="0"/>
        </c:dLbls>
        <c:gapWidth val="75"/>
        <c:overlap val="-25"/>
        <c:axId val="203023360"/>
        <c:axId val="185257920"/>
      </c:barChart>
      <c:catAx>
        <c:axId val="203023360"/>
        <c:scaling>
          <c:orientation val="minMax"/>
        </c:scaling>
        <c:delete val="0"/>
        <c:axPos val="l"/>
        <c:numFmt formatCode="General" sourceLinked="1"/>
        <c:majorTickMark val="none"/>
        <c:minorTickMark val="none"/>
        <c:tickLblPos val="low"/>
        <c:txPr>
          <a:bodyPr/>
          <a:lstStyle/>
          <a:p>
            <a:pPr>
              <a:defRPr>
                <a:latin typeface="Times New Roman" panose="02020603050405020304" pitchFamily="18" charset="0"/>
                <a:cs typeface="Times New Roman" panose="02020603050405020304" pitchFamily="18" charset="0"/>
              </a:defRPr>
            </a:pPr>
            <a:endParaRPr lang="ru-RU"/>
          </a:p>
        </c:txPr>
        <c:crossAx val="185257920"/>
        <c:crosses val="autoZero"/>
        <c:auto val="1"/>
        <c:lblAlgn val="ctr"/>
        <c:lblOffset val="100"/>
        <c:noMultiLvlLbl val="0"/>
      </c:catAx>
      <c:valAx>
        <c:axId val="185257920"/>
        <c:scaling>
          <c:orientation val="minMax"/>
        </c:scaling>
        <c:delete val="1"/>
        <c:axPos val="b"/>
        <c:numFmt formatCode="#,##0.0" sourceLinked="1"/>
        <c:majorTickMark val="out"/>
        <c:minorTickMark val="none"/>
        <c:tickLblPos val="nextTo"/>
        <c:crossAx val="203023360"/>
        <c:crosses val="autoZero"/>
        <c:crossBetween val="between"/>
      </c:valAx>
      <c:spPr>
        <a:noFill/>
        <a:ln w="25372">
          <a:noFill/>
        </a:ln>
      </c:spPr>
    </c:plotArea>
    <c:legend>
      <c:legendPos val="r"/>
      <c:layout>
        <c:manualLayout>
          <c:xMode val="edge"/>
          <c:yMode val="edge"/>
          <c:x val="6.6388888888888886E-2"/>
          <c:y val="0.91811040141852007"/>
          <c:w val="0.31805555555555554"/>
          <c:h val="4.467805519053876E-2"/>
        </c:manualLayout>
      </c:layout>
      <c:overlay val="0"/>
    </c:legend>
    <c:plotVisOnly val="1"/>
    <c:dispBlanksAs val="gap"/>
    <c:showDLblsOverMax val="0"/>
  </c:chart>
  <c:txPr>
    <a:bodyPr/>
    <a:lstStyle/>
    <a:p>
      <a:pPr>
        <a:defRPr sz="1199">
          <a:latin typeface="TimesET" pitchFamily="2" charset="0"/>
        </a:defRPr>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1DB72-7F8F-4E2A-A00A-E83DF7CE947F}"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65EBFEF0-9C89-4A4C-BA89-C4D7B4B700F7}">
      <dgm:prSet phldrT="[Текст]" custT="1"/>
      <dgm:spPr>
        <a:solidFill>
          <a:srgbClr val="00B050"/>
        </a:solidFill>
      </dgm:spPr>
      <dgm:t>
        <a:bodyPr/>
        <a:lstStyle/>
        <a:p>
          <a:r>
            <a:rPr lang="ru-RU" sz="2000" b="1" dirty="0" smtClean="0">
              <a:solidFill>
                <a:schemeClr val="tx1"/>
              </a:solidFill>
              <a:latin typeface="Times New Roman" pitchFamily="18" charset="0"/>
              <a:cs typeface="Times New Roman" pitchFamily="18" charset="0"/>
            </a:rPr>
            <a:t>Доходы</a:t>
          </a:r>
          <a:endParaRPr lang="ru-RU" sz="2000" b="1" dirty="0">
            <a:solidFill>
              <a:schemeClr val="tx1"/>
            </a:solidFill>
            <a:latin typeface="Times New Roman" pitchFamily="18" charset="0"/>
            <a:cs typeface="Times New Roman" pitchFamily="18" charset="0"/>
          </a:endParaRPr>
        </a:p>
      </dgm:t>
    </dgm:pt>
    <dgm:pt modelId="{F9C8D859-E17A-44DB-B71C-33300E104F3E}" type="parTrans" cxnId="{803A8AB7-53BA-458D-A0C5-F5066F514936}">
      <dgm:prSet/>
      <dgm:spPr/>
      <dgm:t>
        <a:bodyPr/>
        <a:lstStyle/>
        <a:p>
          <a:endParaRPr lang="ru-RU"/>
        </a:p>
      </dgm:t>
    </dgm:pt>
    <dgm:pt modelId="{D36948F7-83BC-4220-85A0-DE21D57BD41D}" type="sibTrans" cxnId="{803A8AB7-53BA-458D-A0C5-F5066F514936}">
      <dgm:prSet/>
      <dgm:spPr>
        <a:solidFill>
          <a:srgbClr val="FFC000"/>
        </a:solidFill>
      </dgm:spPr>
      <dgm:t>
        <a:bodyPr/>
        <a:lstStyle/>
        <a:p>
          <a:endParaRPr lang="ru-RU" dirty="0"/>
        </a:p>
      </dgm:t>
    </dgm:pt>
    <dgm:pt modelId="{4E7CB679-5A70-4D19-B9FE-B35165ACC3D3}">
      <dgm:prSet phldrT="[Текст]" custT="1"/>
      <dgm:spPr>
        <a:solidFill>
          <a:srgbClr val="F57E1B"/>
        </a:solidFill>
      </dgm:spPr>
      <dgm:t>
        <a:bodyPr/>
        <a:lstStyle/>
        <a:p>
          <a:r>
            <a:rPr lang="ru-RU" sz="2000" b="1" dirty="0" smtClean="0">
              <a:solidFill>
                <a:schemeClr val="tx1"/>
              </a:solidFill>
              <a:latin typeface="Times New Roman" pitchFamily="18" charset="0"/>
              <a:cs typeface="Times New Roman" pitchFamily="18" charset="0"/>
            </a:rPr>
            <a:t>Расходы</a:t>
          </a:r>
          <a:endParaRPr lang="ru-RU" sz="2000" b="1" dirty="0">
            <a:solidFill>
              <a:schemeClr val="tx1"/>
            </a:solidFill>
            <a:latin typeface="Times New Roman" pitchFamily="18" charset="0"/>
            <a:cs typeface="Times New Roman" pitchFamily="18" charset="0"/>
          </a:endParaRPr>
        </a:p>
      </dgm:t>
    </dgm:pt>
    <dgm:pt modelId="{1D6E0D5E-B61E-4B9A-8F57-02B79F843522}" type="parTrans" cxnId="{E9122005-A3A9-453D-96BB-26288AC1EAD0}">
      <dgm:prSet/>
      <dgm:spPr/>
      <dgm:t>
        <a:bodyPr/>
        <a:lstStyle/>
        <a:p>
          <a:endParaRPr lang="ru-RU"/>
        </a:p>
      </dgm:t>
    </dgm:pt>
    <dgm:pt modelId="{FEA73179-04A7-4795-AF97-EAF1F3F2AA68}" type="sibTrans" cxnId="{E9122005-A3A9-453D-96BB-26288AC1EAD0}">
      <dgm:prSet custT="1"/>
      <dgm:spPr>
        <a:solidFill>
          <a:srgbClr val="FFC000"/>
        </a:solidFill>
      </dgm:spPr>
      <dgm:t>
        <a:bodyPr/>
        <a:lstStyle/>
        <a:p>
          <a:endParaRPr lang="ru-RU" sz="3000" dirty="0"/>
        </a:p>
      </dgm:t>
    </dgm:pt>
    <dgm:pt modelId="{ADB1419B-AC29-439A-9A52-52A4D8AD4433}">
      <dgm:prSet phldrT="[Текст]" custT="1"/>
      <dgm:spPr>
        <a:solidFill>
          <a:schemeClr val="bg2">
            <a:lumMod val="90000"/>
          </a:schemeClr>
        </a:solidFill>
      </dgm:spPr>
      <dgm:t>
        <a:bodyPr/>
        <a:lstStyle/>
        <a:p>
          <a:r>
            <a:rPr lang="ru-RU" sz="1700" b="1" dirty="0" smtClean="0">
              <a:solidFill>
                <a:srgbClr val="FF0000"/>
              </a:solidFill>
              <a:latin typeface="Times New Roman" pitchFamily="18" charset="0"/>
              <a:cs typeface="Times New Roman" pitchFamily="18" charset="0"/>
            </a:rPr>
            <a:t>(-)Дефицит</a:t>
          </a:r>
        </a:p>
        <a:p>
          <a:r>
            <a:rPr lang="ru-RU" sz="1400" b="1" dirty="0" smtClean="0">
              <a:solidFill>
                <a:srgbClr val="FF0000"/>
              </a:solidFill>
              <a:latin typeface="Times New Roman" pitchFamily="18" charset="0"/>
              <a:cs typeface="Times New Roman" pitchFamily="18" charset="0"/>
            </a:rPr>
            <a:t>(расходы больше доходов)</a:t>
          </a:r>
        </a:p>
        <a:p>
          <a:r>
            <a:rPr lang="ru-RU" sz="1700" b="1" dirty="0" smtClean="0">
              <a:solidFill>
                <a:srgbClr val="46740E"/>
              </a:solidFill>
              <a:latin typeface="Times New Roman" pitchFamily="18" charset="0"/>
              <a:cs typeface="Times New Roman" pitchFamily="18" charset="0"/>
            </a:rPr>
            <a:t>(+) Профицит</a:t>
          </a:r>
        </a:p>
        <a:p>
          <a:r>
            <a:rPr lang="ru-RU" sz="1400" b="1" dirty="0" smtClean="0">
              <a:solidFill>
                <a:srgbClr val="46740E"/>
              </a:solidFill>
              <a:latin typeface="Times New Roman" pitchFamily="18" charset="0"/>
              <a:cs typeface="Times New Roman" pitchFamily="18" charset="0"/>
            </a:rPr>
            <a:t>(доходы больше расходов)</a:t>
          </a:r>
        </a:p>
      </dgm:t>
    </dgm:pt>
    <dgm:pt modelId="{EDB616C3-BFB7-41B5-8C02-303B97B270E2}" type="parTrans" cxnId="{4AE357D3-33B3-46A7-BD7A-5DD6C6A615AD}">
      <dgm:prSet/>
      <dgm:spPr/>
      <dgm:t>
        <a:bodyPr/>
        <a:lstStyle/>
        <a:p>
          <a:endParaRPr lang="ru-RU"/>
        </a:p>
      </dgm:t>
    </dgm:pt>
    <dgm:pt modelId="{820FDBF0-55B4-432E-B5FC-EF777F1C7DF0}" type="sibTrans" cxnId="{4AE357D3-33B3-46A7-BD7A-5DD6C6A615AD}">
      <dgm:prSet/>
      <dgm:spPr/>
      <dgm:t>
        <a:bodyPr/>
        <a:lstStyle/>
        <a:p>
          <a:endParaRPr lang="ru-RU"/>
        </a:p>
      </dgm:t>
    </dgm:pt>
    <dgm:pt modelId="{22696057-B287-4EFB-96CD-3F248CB196C8}" type="pres">
      <dgm:prSet presAssocID="{6CD1DB72-7F8F-4E2A-A00A-E83DF7CE947F}" presName="linearFlow" presStyleCnt="0">
        <dgm:presLayoutVars>
          <dgm:dir/>
          <dgm:resizeHandles val="exact"/>
        </dgm:presLayoutVars>
      </dgm:prSet>
      <dgm:spPr/>
    </dgm:pt>
    <dgm:pt modelId="{7FAC88BC-C8FF-402F-AB2A-11AC4BBF48B7}" type="pres">
      <dgm:prSet presAssocID="{65EBFEF0-9C89-4A4C-BA89-C4D7B4B700F7}" presName="node" presStyleLbl="node1" presStyleIdx="0" presStyleCnt="3" custScaleX="111865" custScaleY="43578">
        <dgm:presLayoutVars>
          <dgm:bulletEnabled val="1"/>
        </dgm:presLayoutVars>
      </dgm:prSet>
      <dgm:spPr/>
      <dgm:t>
        <a:bodyPr/>
        <a:lstStyle/>
        <a:p>
          <a:endParaRPr lang="ru-RU"/>
        </a:p>
      </dgm:t>
    </dgm:pt>
    <dgm:pt modelId="{2E3F7D03-16FC-4BE4-943C-EE4202A7666A}" type="pres">
      <dgm:prSet presAssocID="{D36948F7-83BC-4220-85A0-DE21D57BD41D}" presName="spacerL" presStyleCnt="0"/>
      <dgm:spPr/>
    </dgm:pt>
    <dgm:pt modelId="{1816D16A-814C-4C22-A6CC-12105B3989BB}" type="pres">
      <dgm:prSet presAssocID="{D36948F7-83BC-4220-85A0-DE21D57BD41D}" presName="sibTrans" presStyleLbl="sibTrans2D1" presStyleIdx="0" presStyleCnt="2" custScaleX="58918" custScaleY="63202" custLinFactNeighborX="37387" custLinFactNeighborY="-4869"/>
      <dgm:spPr>
        <a:prstGeom prst="mathMinus">
          <a:avLst/>
        </a:prstGeom>
      </dgm:spPr>
      <dgm:t>
        <a:bodyPr/>
        <a:lstStyle/>
        <a:p>
          <a:endParaRPr lang="ru-RU"/>
        </a:p>
      </dgm:t>
    </dgm:pt>
    <dgm:pt modelId="{5A3AD51A-CA0C-4D60-85EB-AFC0F3AEFCE4}" type="pres">
      <dgm:prSet presAssocID="{D36948F7-83BC-4220-85A0-DE21D57BD41D}" presName="spacerR" presStyleCnt="0"/>
      <dgm:spPr/>
    </dgm:pt>
    <dgm:pt modelId="{32775538-2AC3-4373-B014-5A44732CBC7F}" type="pres">
      <dgm:prSet presAssocID="{4E7CB679-5A70-4D19-B9FE-B35165ACC3D3}" presName="node" presStyleLbl="node1" presStyleIdx="1" presStyleCnt="3" custScaleX="111895" custScaleY="35752">
        <dgm:presLayoutVars>
          <dgm:bulletEnabled val="1"/>
        </dgm:presLayoutVars>
      </dgm:prSet>
      <dgm:spPr/>
      <dgm:t>
        <a:bodyPr/>
        <a:lstStyle/>
        <a:p>
          <a:endParaRPr lang="ru-RU"/>
        </a:p>
      </dgm:t>
    </dgm:pt>
    <dgm:pt modelId="{EDA2439C-BAC0-499A-8F57-8D66EBFA7D82}" type="pres">
      <dgm:prSet presAssocID="{FEA73179-04A7-4795-AF97-EAF1F3F2AA68}" presName="spacerL" presStyleCnt="0"/>
      <dgm:spPr/>
    </dgm:pt>
    <dgm:pt modelId="{4B955819-9EB5-4C61-BE5E-7CE7027DF3F0}" type="pres">
      <dgm:prSet presAssocID="{FEA73179-04A7-4795-AF97-EAF1F3F2AA68}" presName="sibTrans" presStyleLbl="sibTrans2D1" presStyleIdx="1" presStyleCnt="2" custScaleX="60591" custScaleY="72180"/>
      <dgm:spPr/>
      <dgm:t>
        <a:bodyPr/>
        <a:lstStyle/>
        <a:p>
          <a:endParaRPr lang="ru-RU"/>
        </a:p>
      </dgm:t>
    </dgm:pt>
    <dgm:pt modelId="{EE572389-320D-4E27-B728-8E274B326BA1}" type="pres">
      <dgm:prSet presAssocID="{FEA73179-04A7-4795-AF97-EAF1F3F2AA68}" presName="spacerR" presStyleCnt="0"/>
      <dgm:spPr/>
    </dgm:pt>
    <dgm:pt modelId="{A84245DF-C8CC-47D2-83AC-15EF153255E0}" type="pres">
      <dgm:prSet presAssocID="{ADB1419B-AC29-439A-9A52-52A4D8AD4433}" presName="node" presStyleLbl="node1" presStyleIdx="2" presStyleCnt="3" custScaleX="194103" custScaleY="102247">
        <dgm:presLayoutVars>
          <dgm:bulletEnabled val="1"/>
        </dgm:presLayoutVars>
      </dgm:prSet>
      <dgm:spPr/>
      <dgm:t>
        <a:bodyPr/>
        <a:lstStyle/>
        <a:p>
          <a:endParaRPr lang="ru-RU"/>
        </a:p>
      </dgm:t>
    </dgm:pt>
  </dgm:ptLst>
  <dgm:cxnLst>
    <dgm:cxn modelId="{4AE357D3-33B3-46A7-BD7A-5DD6C6A615AD}" srcId="{6CD1DB72-7F8F-4E2A-A00A-E83DF7CE947F}" destId="{ADB1419B-AC29-439A-9A52-52A4D8AD4433}" srcOrd="2" destOrd="0" parTransId="{EDB616C3-BFB7-41B5-8C02-303B97B270E2}" sibTransId="{820FDBF0-55B4-432E-B5FC-EF777F1C7DF0}"/>
    <dgm:cxn modelId="{676CD4F4-1C8E-4883-BAA3-E5C532BFD6AB}" type="presOf" srcId="{ADB1419B-AC29-439A-9A52-52A4D8AD4433}" destId="{A84245DF-C8CC-47D2-83AC-15EF153255E0}" srcOrd="0" destOrd="0" presId="urn:microsoft.com/office/officeart/2005/8/layout/equation1"/>
    <dgm:cxn modelId="{790489E6-FD0A-4365-AB02-5546F8FF0FAC}" type="presOf" srcId="{FEA73179-04A7-4795-AF97-EAF1F3F2AA68}" destId="{4B955819-9EB5-4C61-BE5E-7CE7027DF3F0}" srcOrd="0" destOrd="0" presId="urn:microsoft.com/office/officeart/2005/8/layout/equation1"/>
    <dgm:cxn modelId="{5F9E2D14-C470-430E-97A2-0513DF28D4A7}" type="presOf" srcId="{6CD1DB72-7F8F-4E2A-A00A-E83DF7CE947F}" destId="{22696057-B287-4EFB-96CD-3F248CB196C8}" srcOrd="0" destOrd="0" presId="urn:microsoft.com/office/officeart/2005/8/layout/equation1"/>
    <dgm:cxn modelId="{098A3344-10AC-4A5A-AC57-689BBC254AE6}" type="presOf" srcId="{4E7CB679-5A70-4D19-B9FE-B35165ACC3D3}" destId="{32775538-2AC3-4373-B014-5A44732CBC7F}" srcOrd="0" destOrd="0" presId="urn:microsoft.com/office/officeart/2005/8/layout/equation1"/>
    <dgm:cxn modelId="{73BDD5B6-C74D-430F-BBA0-61C3327235D2}" type="presOf" srcId="{65EBFEF0-9C89-4A4C-BA89-C4D7B4B700F7}" destId="{7FAC88BC-C8FF-402F-AB2A-11AC4BBF48B7}" srcOrd="0" destOrd="0" presId="urn:microsoft.com/office/officeart/2005/8/layout/equation1"/>
    <dgm:cxn modelId="{803A8AB7-53BA-458D-A0C5-F5066F514936}" srcId="{6CD1DB72-7F8F-4E2A-A00A-E83DF7CE947F}" destId="{65EBFEF0-9C89-4A4C-BA89-C4D7B4B700F7}" srcOrd="0" destOrd="0" parTransId="{F9C8D859-E17A-44DB-B71C-33300E104F3E}" sibTransId="{D36948F7-83BC-4220-85A0-DE21D57BD41D}"/>
    <dgm:cxn modelId="{01FA8DC8-5937-4509-98A3-2A52DF759257}" type="presOf" srcId="{D36948F7-83BC-4220-85A0-DE21D57BD41D}" destId="{1816D16A-814C-4C22-A6CC-12105B3989BB}" srcOrd="0" destOrd="0" presId="urn:microsoft.com/office/officeart/2005/8/layout/equation1"/>
    <dgm:cxn modelId="{E9122005-A3A9-453D-96BB-26288AC1EAD0}" srcId="{6CD1DB72-7F8F-4E2A-A00A-E83DF7CE947F}" destId="{4E7CB679-5A70-4D19-B9FE-B35165ACC3D3}" srcOrd="1" destOrd="0" parTransId="{1D6E0D5E-B61E-4B9A-8F57-02B79F843522}" sibTransId="{FEA73179-04A7-4795-AF97-EAF1F3F2AA68}"/>
    <dgm:cxn modelId="{51CBD45D-5ADE-42FE-A8D7-9003988F337B}" type="presParOf" srcId="{22696057-B287-4EFB-96CD-3F248CB196C8}" destId="{7FAC88BC-C8FF-402F-AB2A-11AC4BBF48B7}" srcOrd="0" destOrd="0" presId="urn:microsoft.com/office/officeart/2005/8/layout/equation1"/>
    <dgm:cxn modelId="{F0C9AC94-81AA-4CF0-9987-DA7605A79FD2}" type="presParOf" srcId="{22696057-B287-4EFB-96CD-3F248CB196C8}" destId="{2E3F7D03-16FC-4BE4-943C-EE4202A7666A}" srcOrd="1" destOrd="0" presId="urn:microsoft.com/office/officeart/2005/8/layout/equation1"/>
    <dgm:cxn modelId="{0FDB26BF-BDE3-4762-92D8-43BAF4CA0D6B}" type="presParOf" srcId="{22696057-B287-4EFB-96CD-3F248CB196C8}" destId="{1816D16A-814C-4C22-A6CC-12105B3989BB}" srcOrd="2" destOrd="0" presId="urn:microsoft.com/office/officeart/2005/8/layout/equation1"/>
    <dgm:cxn modelId="{BE8119D0-A497-48CD-8244-FB0AB67F9A4D}" type="presParOf" srcId="{22696057-B287-4EFB-96CD-3F248CB196C8}" destId="{5A3AD51A-CA0C-4D60-85EB-AFC0F3AEFCE4}" srcOrd="3" destOrd="0" presId="urn:microsoft.com/office/officeart/2005/8/layout/equation1"/>
    <dgm:cxn modelId="{7A1D6B5D-4849-46D6-AB5A-2C7F071B1E3F}" type="presParOf" srcId="{22696057-B287-4EFB-96CD-3F248CB196C8}" destId="{32775538-2AC3-4373-B014-5A44732CBC7F}" srcOrd="4" destOrd="0" presId="urn:microsoft.com/office/officeart/2005/8/layout/equation1"/>
    <dgm:cxn modelId="{5A29D872-49D1-42C0-A2D2-499E49470AA4}" type="presParOf" srcId="{22696057-B287-4EFB-96CD-3F248CB196C8}" destId="{EDA2439C-BAC0-499A-8F57-8D66EBFA7D82}" srcOrd="5" destOrd="0" presId="urn:microsoft.com/office/officeart/2005/8/layout/equation1"/>
    <dgm:cxn modelId="{A6108F18-EB55-4488-BB89-543776F8ACA8}" type="presParOf" srcId="{22696057-B287-4EFB-96CD-3F248CB196C8}" destId="{4B955819-9EB5-4C61-BE5E-7CE7027DF3F0}" srcOrd="6" destOrd="0" presId="urn:microsoft.com/office/officeart/2005/8/layout/equation1"/>
    <dgm:cxn modelId="{4A12E9AF-681F-4EE3-B9C5-6F0BCB92DEA0}" type="presParOf" srcId="{22696057-B287-4EFB-96CD-3F248CB196C8}" destId="{EE572389-320D-4E27-B728-8E274B326BA1}" srcOrd="7" destOrd="0" presId="urn:microsoft.com/office/officeart/2005/8/layout/equation1"/>
    <dgm:cxn modelId="{81900CB6-D86D-424A-96C0-DB4FE0BFDE2C}" type="presParOf" srcId="{22696057-B287-4EFB-96CD-3F248CB196C8}" destId="{A84245DF-C8CC-47D2-83AC-15EF153255E0}"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C59976-64CC-4537-8D8E-B8FCC07D4A56}" type="doc">
      <dgm:prSet loTypeId="urn:microsoft.com/office/officeart/2005/8/layout/cycle8" loCatId="cycle" qsTypeId="urn:microsoft.com/office/officeart/2005/8/quickstyle/simple5" qsCatId="simple" csTypeId="urn:microsoft.com/office/officeart/2005/8/colors/colorful1#1" csCatId="colorful" phldr="1"/>
      <dgm:spPr/>
    </dgm:pt>
    <dgm:pt modelId="{67C479B8-79CB-4E3C-AF4B-51F99AF1F0F6}">
      <dgm:prSet phldrT="[Текст]" custT="1"/>
      <dgm:spPr/>
      <dgm:t>
        <a:bodyPr/>
        <a:lstStyle/>
        <a:p>
          <a:pPr algn="r"/>
          <a:endParaRPr lang="ru-RU" sz="1400" b="1" dirty="0" smtClean="0">
            <a:latin typeface="Times New Roman" panose="02020603050405020304" pitchFamily="18" charset="0"/>
            <a:cs typeface="Times New Roman" panose="02020603050405020304" pitchFamily="18" charset="0"/>
          </a:endParaRPr>
        </a:p>
        <a:p>
          <a:pPr algn="r"/>
          <a:r>
            <a:rPr lang="ru-RU" sz="1400" b="1"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96F7D31E-F01D-4D75-ADAF-0C5EE9D7676C}" type="par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FA7967A1-D43F-457B-A04F-2D6451A2B03F}" type="sibTrans" cxnId="{16F9D93B-ACDB-49A4-AE4B-5143EA88A525}">
      <dgm:prSet/>
      <dgm:spPr/>
      <dgm:t>
        <a:bodyPr/>
        <a:lstStyle/>
        <a:p>
          <a:endParaRPr lang="ru-RU" b="1">
            <a:latin typeface="Times New Roman" panose="02020603050405020304" pitchFamily="18" charset="0"/>
            <a:cs typeface="Times New Roman" panose="02020603050405020304" pitchFamily="18" charset="0"/>
          </a:endParaRPr>
        </a:p>
      </dgm:t>
    </dgm:pt>
    <dgm:pt modelId="{804975CC-6CF4-47D1-BD0A-940EBDCA7574}">
      <dgm:prSet phldrT="[Текст]" custT="1"/>
      <dgm:spPr>
        <a:solidFill>
          <a:schemeClr val="accent2">
            <a:lumMod val="75000"/>
          </a:schemeClr>
        </a:solidFill>
      </dgm:spPr>
      <dgm:t>
        <a:bodyPr/>
        <a:lstStyle/>
        <a:p>
          <a:pPr algn="ctr"/>
          <a:endParaRPr lang="ru-RU" sz="1400" b="1" dirty="0" smtClean="0">
            <a:latin typeface="Times New Roman" panose="02020603050405020304" pitchFamily="18" charset="0"/>
            <a:cs typeface="Times New Roman" panose="02020603050405020304" pitchFamily="18" charset="0"/>
          </a:endParaRPr>
        </a:p>
        <a:p>
          <a:pPr algn="l"/>
          <a:r>
            <a:rPr lang="ru-RU" sz="1400" b="1"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0527C35E-81F7-466F-8D06-63A4EF65A333}" type="par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76296FD6-98EC-4A51-B0AE-603F8E7D623D}" type="sibTrans" cxnId="{4237B6ED-DDEE-42B2-8E43-820FA46C28A0}">
      <dgm:prSet/>
      <dgm:spPr/>
      <dgm:t>
        <a:bodyPr/>
        <a:lstStyle/>
        <a:p>
          <a:endParaRPr lang="ru-RU" b="1">
            <a:latin typeface="Times New Roman" panose="02020603050405020304" pitchFamily="18" charset="0"/>
            <a:cs typeface="Times New Roman" panose="02020603050405020304" pitchFamily="18" charset="0"/>
          </a:endParaRPr>
        </a:p>
      </dgm:t>
    </dgm:pt>
    <dgm:pt modelId="{DB9137E0-04C3-41DD-92EF-B909727F1245}">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9DB6A80E-7349-44E0-A016-93394582D131}" type="sib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CC5151F-53A8-4196-97AA-63386F8B9A90}" type="parTrans" cxnId="{41F2AC8D-068A-4633-93B3-1F7CF042C6E9}">
      <dgm:prSet/>
      <dgm:spPr/>
      <dgm:t>
        <a:bodyPr/>
        <a:lstStyle/>
        <a:p>
          <a:endParaRPr lang="ru-RU" b="1">
            <a:latin typeface="Times New Roman" panose="02020603050405020304" pitchFamily="18" charset="0"/>
            <a:cs typeface="Times New Roman" panose="02020603050405020304" pitchFamily="18" charset="0"/>
          </a:endParaRPr>
        </a:p>
      </dgm:t>
    </dgm:pt>
    <dgm:pt modelId="{17F76E49-923E-46CA-8364-D26CACBCD025}">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dirty="0">
            <a:latin typeface="Times New Roman" panose="02020603050405020304" pitchFamily="18" charset="0"/>
            <a:cs typeface="Times New Roman" panose="02020603050405020304" pitchFamily="18" charset="0"/>
          </a:endParaRPr>
        </a:p>
      </dgm:t>
    </dgm:pt>
    <dgm:pt modelId="{61273E43-A622-43E7-9F9E-013BA2AC3E56}" type="par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482E5A08-8EA2-4BBB-B2AF-0AFA8970CC88}" type="sibTrans" cxnId="{10AC6F65-CFA1-4664-96BA-31E34285EC17}">
      <dgm:prSet/>
      <dgm:spPr/>
      <dgm:t>
        <a:bodyPr/>
        <a:lstStyle/>
        <a:p>
          <a:endParaRPr lang="ru-RU" b="1">
            <a:latin typeface="Times New Roman" panose="02020603050405020304" pitchFamily="18" charset="0"/>
            <a:cs typeface="Times New Roman" panose="02020603050405020304" pitchFamily="18" charset="0"/>
          </a:endParaRPr>
        </a:p>
      </dgm:t>
    </dgm:pt>
    <dgm:pt modelId="{ECB64474-2C4E-4705-AAF6-8050BAE96CFE}">
      <dgm:prSet phldrT="[Текст]" custT="1"/>
      <dgm:spPr/>
      <dgm:t>
        <a:bodyPr/>
        <a:lstStyle/>
        <a:p>
          <a:pPr algn="r"/>
          <a:r>
            <a:rPr lang="ru-RU" sz="1400" b="1"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dirty="0">
            <a:latin typeface="Times New Roman" panose="02020603050405020304" pitchFamily="18" charset="0"/>
            <a:cs typeface="Times New Roman" panose="02020603050405020304" pitchFamily="18" charset="0"/>
          </a:endParaRPr>
        </a:p>
      </dgm:t>
    </dgm:pt>
    <dgm:pt modelId="{711F63B3-9B13-4AE5-AE28-0F5E81D88C2B}" type="par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3BD1F4B0-7453-454F-A14A-FE56C84337AB}" type="sibTrans" cxnId="{F2AF6333-9F20-4262-A99D-D03480DC94AB}">
      <dgm:prSet/>
      <dgm:spPr/>
      <dgm:t>
        <a:bodyPr/>
        <a:lstStyle/>
        <a:p>
          <a:endParaRPr lang="ru-RU" b="1">
            <a:latin typeface="Times New Roman" panose="02020603050405020304" pitchFamily="18" charset="0"/>
            <a:cs typeface="Times New Roman" panose="02020603050405020304" pitchFamily="18" charset="0"/>
          </a:endParaRPr>
        </a:p>
      </dgm:t>
    </dgm:pt>
    <dgm:pt modelId="{05E172B5-4C68-4BC9-815B-9E2AE5DDFB57}">
      <dgm:prSet phldrT="[Текст]" custT="1"/>
      <dgm:spPr/>
      <dgm:t>
        <a:bodyPr/>
        <a:lstStyle/>
        <a:p>
          <a:pPr algn="l"/>
          <a:r>
            <a:rPr lang="ru-RU" sz="1400" b="1"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dirty="0">
            <a:latin typeface="Times New Roman" panose="02020603050405020304" pitchFamily="18" charset="0"/>
            <a:cs typeface="Times New Roman" panose="02020603050405020304" pitchFamily="18" charset="0"/>
          </a:endParaRPr>
        </a:p>
      </dgm:t>
    </dgm:pt>
    <dgm:pt modelId="{C605A835-60BA-4E4C-A1B7-45FA8A0F045F}" type="par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93A48A5E-E443-4EE8-BA17-BB2D05E5DCBA}" type="sibTrans" cxnId="{A55E5BAA-BC43-4D95-9614-81BFB1C2196C}">
      <dgm:prSet/>
      <dgm:spPr/>
      <dgm:t>
        <a:bodyPr/>
        <a:lstStyle/>
        <a:p>
          <a:endParaRPr lang="ru-RU" b="1">
            <a:latin typeface="Times New Roman" panose="02020603050405020304" pitchFamily="18" charset="0"/>
            <a:cs typeface="Times New Roman" panose="02020603050405020304" pitchFamily="18" charset="0"/>
          </a:endParaRPr>
        </a:p>
      </dgm:t>
    </dgm:pt>
    <dgm:pt modelId="{5A83CEAF-857D-4241-8103-98853D011D82}" type="pres">
      <dgm:prSet presAssocID="{0CC59976-64CC-4537-8D8E-B8FCC07D4A56}" presName="compositeShape" presStyleCnt="0">
        <dgm:presLayoutVars>
          <dgm:chMax val="7"/>
          <dgm:dir/>
          <dgm:resizeHandles val="exact"/>
        </dgm:presLayoutVars>
      </dgm:prSet>
      <dgm:spPr/>
    </dgm:pt>
    <dgm:pt modelId="{4AF62A4F-6281-44A9-8CCB-EC1D32ECC29E}" type="pres">
      <dgm:prSet presAssocID="{0CC59976-64CC-4537-8D8E-B8FCC07D4A56}" presName="wedge1" presStyleLbl="node1" presStyleIdx="0" presStyleCnt="6"/>
      <dgm:spPr/>
      <dgm:t>
        <a:bodyPr/>
        <a:lstStyle/>
        <a:p>
          <a:endParaRPr lang="ru-RU"/>
        </a:p>
      </dgm:t>
    </dgm:pt>
    <dgm:pt modelId="{0D278E1A-672D-4E79-A420-13FD6E1C6454}" type="pres">
      <dgm:prSet presAssocID="{0CC59976-64CC-4537-8D8E-B8FCC07D4A56}" presName="dummy1a" presStyleCnt="0"/>
      <dgm:spPr/>
    </dgm:pt>
    <dgm:pt modelId="{C0797E7B-9B21-424A-8FF5-3B0874FDD097}" type="pres">
      <dgm:prSet presAssocID="{0CC59976-64CC-4537-8D8E-B8FCC07D4A56}" presName="dummy1b" presStyleCnt="0"/>
      <dgm:spPr/>
    </dgm:pt>
    <dgm:pt modelId="{740B71DB-D616-4EF1-98F2-8EAEDB8665E1}" type="pres">
      <dgm:prSet presAssocID="{0CC59976-64CC-4537-8D8E-B8FCC07D4A56}" presName="wedge1Tx" presStyleLbl="node1" presStyleIdx="0" presStyleCnt="6">
        <dgm:presLayoutVars>
          <dgm:chMax val="0"/>
          <dgm:chPref val="0"/>
          <dgm:bulletEnabled val="1"/>
        </dgm:presLayoutVars>
      </dgm:prSet>
      <dgm:spPr/>
      <dgm:t>
        <a:bodyPr/>
        <a:lstStyle/>
        <a:p>
          <a:endParaRPr lang="ru-RU"/>
        </a:p>
      </dgm:t>
    </dgm:pt>
    <dgm:pt modelId="{842E3C46-EC8A-4ABB-BCAE-D9BAAC0F901D}" type="pres">
      <dgm:prSet presAssocID="{0CC59976-64CC-4537-8D8E-B8FCC07D4A56}" presName="wedge2" presStyleLbl="node1" presStyleIdx="1" presStyleCnt="6"/>
      <dgm:spPr/>
      <dgm:t>
        <a:bodyPr/>
        <a:lstStyle/>
        <a:p>
          <a:endParaRPr lang="ru-RU"/>
        </a:p>
      </dgm:t>
    </dgm:pt>
    <dgm:pt modelId="{750BBB24-9553-4978-A5C7-E6BFB7ED49D0}" type="pres">
      <dgm:prSet presAssocID="{0CC59976-64CC-4537-8D8E-B8FCC07D4A56}" presName="dummy2a" presStyleCnt="0"/>
      <dgm:spPr/>
    </dgm:pt>
    <dgm:pt modelId="{E2647F9B-D437-4C8F-80E6-471F5C0183BF}" type="pres">
      <dgm:prSet presAssocID="{0CC59976-64CC-4537-8D8E-B8FCC07D4A56}" presName="dummy2b" presStyleCnt="0"/>
      <dgm:spPr/>
    </dgm:pt>
    <dgm:pt modelId="{13877B98-6675-42E9-945C-2FAC2CCA660C}" type="pres">
      <dgm:prSet presAssocID="{0CC59976-64CC-4537-8D8E-B8FCC07D4A56}" presName="wedge2Tx" presStyleLbl="node1" presStyleIdx="1" presStyleCnt="6">
        <dgm:presLayoutVars>
          <dgm:chMax val="0"/>
          <dgm:chPref val="0"/>
          <dgm:bulletEnabled val="1"/>
        </dgm:presLayoutVars>
      </dgm:prSet>
      <dgm:spPr/>
      <dgm:t>
        <a:bodyPr/>
        <a:lstStyle/>
        <a:p>
          <a:endParaRPr lang="ru-RU"/>
        </a:p>
      </dgm:t>
    </dgm:pt>
    <dgm:pt modelId="{EF4DAB56-0E4E-4262-BFE2-5F22B9C565D7}" type="pres">
      <dgm:prSet presAssocID="{0CC59976-64CC-4537-8D8E-B8FCC07D4A56}" presName="wedge3" presStyleLbl="node1" presStyleIdx="2" presStyleCnt="6"/>
      <dgm:spPr/>
      <dgm:t>
        <a:bodyPr/>
        <a:lstStyle/>
        <a:p>
          <a:endParaRPr lang="ru-RU"/>
        </a:p>
      </dgm:t>
    </dgm:pt>
    <dgm:pt modelId="{5A7D453C-E265-42CE-8911-E2E2A2D9A579}" type="pres">
      <dgm:prSet presAssocID="{0CC59976-64CC-4537-8D8E-B8FCC07D4A56}" presName="dummy3a" presStyleCnt="0"/>
      <dgm:spPr/>
    </dgm:pt>
    <dgm:pt modelId="{598D2280-9461-4EE1-AA2C-BC3C4C3C41F1}" type="pres">
      <dgm:prSet presAssocID="{0CC59976-64CC-4537-8D8E-B8FCC07D4A56}" presName="dummy3b" presStyleCnt="0"/>
      <dgm:spPr/>
    </dgm:pt>
    <dgm:pt modelId="{CF8795A2-0B39-49CF-9E5A-203CAA8C33C6}" type="pres">
      <dgm:prSet presAssocID="{0CC59976-64CC-4537-8D8E-B8FCC07D4A56}" presName="wedge3Tx" presStyleLbl="node1" presStyleIdx="2" presStyleCnt="6">
        <dgm:presLayoutVars>
          <dgm:chMax val="0"/>
          <dgm:chPref val="0"/>
          <dgm:bulletEnabled val="1"/>
        </dgm:presLayoutVars>
      </dgm:prSet>
      <dgm:spPr/>
      <dgm:t>
        <a:bodyPr/>
        <a:lstStyle/>
        <a:p>
          <a:endParaRPr lang="ru-RU"/>
        </a:p>
      </dgm:t>
    </dgm:pt>
    <dgm:pt modelId="{4EC7F541-63A3-4EAE-B73C-7B624E9A8B04}" type="pres">
      <dgm:prSet presAssocID="{0CC59976-64CC-4537-8D8E-B8FCC07D4A56}" presName="wedge4" presStyleLbl="node1" presStyleIdx="3" presStyleCnt="6"/>
      <dgm:spPr/>
      <dgm:t>
        <a:bodyPr/>
        <a:lstStyle/>
        <a:p>
          <a:endParaRPr lang="ru-RU"/>
        </a:p>
      </dgm:t>
    </dgm:pt>
    <dgm:pt modelId="{F96A818A-D8C9-41DD-9CB3-C7DE7AE8CF4F}" type="pres">
      <dgm:prSet presAssocID="{0CC59976-64CC-4537-8D8E-B8FCC07D4A56}" presName="dummy4a" presStyleCnt="0"/>
      <dgm:spPr/>
    </dgm:pt>
    <dgm:pt modelId="{BFD46E79-D8E1-4475-A9C1-61CAA34304EE}" type="pres">
      <dgm:prSet presAssocID="{0CC59976-64CC-4537-8D8E-B8FCC07D4A56}" presName="dummy4b" presStyleCnt="0"/>
      <dgm:spPr/>
    </dgm:pt>
    <dgm:pt modelId="{68657E94-A1A4-466A-A4AE-DF569D48D293}" type="pres">
      <dgm:prSet presAssocID="{0CC59976-64CC-4537-8D8E-B8FCC07D4A56}" presName="wedge4Tx" presStyleLbl="node1" presStyleIdx="3" presStyleCnt="6">
        <dgm:presLayoutVars>
          <dgm:chMax val="0"/>
          <dgm:chPref val="0"/>
          <dgm:bulletEnabled val="1"/>
        </dgm:presLayoutVars>
      </dgm:prSet>
      <dgm:spPr/>
      <dgm:t>
        <a:bodyPr/>
        <a:lstStyle/>
        <a:p>
          <a:endParaRPr lang="ru-RU"/>
        </a:p>
      </dgm:t>
    </dgm:pt>
    <dgm:pt modelId="{0476E67D-5740-41C1-B512-8D9664E886EA}" type="pres">
      <dgm:prSet presAssocID="{0CC59976-64CC-4537-8D8E-B8FCC07D4A56}" presName="wedge5" presStyleLbl="node1" presStyleIdx="4" presStyleCnt="6"/>
      <dgm:spPr/>
      <dgm:t>
        <a:bodyPr/>
        <a:lstStyle/>
        <a:p>
          <a:endParaRPr lang="ru-RU"/>
        </a:p>
      </dgm:t>
    </dgm:pt>
    <dgm:pt modelId="{703C93DC-6538-419A-BF89-E09F262006D9}" type="pres">
      <dgm:prSet presAssocID="{0CC59976-64CC-4537-8D8E-B8FCC07D4A56}" presName="dummy5a" presStyleCnt="0"/>
      <dgm:spPr/>
    </dgm:pt>
    <dgm:pt modelId="{8FBBB6A5-D1B6-4EC1-9D4E-3B2FA54A9325}" type="pres">
      <dgm:prSet presAssocID="{0CC59976-64CC-4537-8D8E-B8FCC07D4A56}" presName="dummy5b" presStyleCnt="0"/>
      <dgm:spPr/>
    </dgm:pt>
    <dgm:pt modelId="{2C360389-B675-45DE-A33A-F1C14C06ECE2}" type="pres">
      <dgm:prSet presAssocID="{0CC59976-64CC-4537-8D8E-B8FCC07D4A56}" presName="wedge5Tx" presStyleLbl="node1" presStyleIdx="4" presStyleCnt="6">
        <dgm:presLayoutVars>
          <dgm:chMax val="0"/>
          <dgm:chPref val="0"/>
          <dgm:bulletEnabled val="1"/>
        </dgm:presLayoutVars>
      </dgm:prSet>
      <dgm:spPr/>
      <dgm:t>
        <a:bodyPr/>
        <a:lstStyle/>
        <a:p>
          <a:endParaRPr lang="ru-RU"/>
        </a:p>
      </dgm:t>
    </dgm:pt>
    <dgm:pt modelId="{DA87E9FC-B2D7-4745-9F92-BBE64603542E}" type="pres">
      <dgm:prSet presAssocID="{0CC59976-64CC-4537-8D8E-B8FCC07D4A56}" presName="wedge6" presStyleLbl="node1" presStyleIdx="5" presStyleCnt="6"/>
      <dgm:spPr/>
      <dgm:t>
        <a:bodyPr/>
        <a:lstStyle/>
        <a:p>
          <a:endParaRPr lang="ru-RU"/>
        </a:p>
      </dgm:t>
    </dgm:pt>
    <dgm:pt modelId="{10953369-E3EE-45C5-BFC4-FB3304D1768D}" type="pres">
      <dgm:prSet presAssocID="{0CC59976-64CC-4537-8D8E-B8FCC07D4A56}" presName="dummy6a" presStyleCnt="0"/>
      <dgm:spPr/>
    </dgm:pt>
    <dgm:pt modelId="{FAA213C5-586F-4AC7-B1A6-31CDA7211B37}" type="pres">
      <dgm:prSet presAssocID="{0CC59976-64CC-4537-8D8E-B8FCC07D4A56}" presName="dummy6b" presStyleCnt="0"/>
      <dgm:spPr/>
    </dgm:pt>
    <dgm:pt modelId="{D71A6E66-33C1-424E-9406-2878A3DD5A71}" type="pres">
      <dgm:prSet presAssocID="{0CC59976-64CC-4537-8D8E-B8FCC07D4A56}" presName="wedge6Tx" presStyleLbl="node1" presStyleIdx="5" presStyleCnt="6">
        <dgm:presLayoutVars>
          <dgm:chMax val="0"/>
          <dgm:chPref val="0"/>
          <dgm:bulletEnabled val="1"/>
        </dgm:presLayoutVars>
      </dgm:prSet>
      <dgm:spPr/>
      <dgm:t>
        <a:bodyPr/>
        <a:lstStyle/>
        <a:p>
          <a:endParaRPr lang="ru-RU"/>
        </a:p>
      </dgm:t>
    </dgm:pt>
    <dgm:pt modelId="{645E1EC9-0933-4E6B-AECB-D952B70FC643}" type="pres">
      <dgm:prSet presAssocID="{76296FD6-98EC-4A51-B0AE-603F8E7D623D}" presName="arrowWedge1" presStyleLbl="fgSibTrans2D1" presStyleIdx="0" presStyleCnt="6"/>
      <dgm:spPr>
        <a:solidFill>
          <a:schemeClr val="accent2">
            <a:lumMod val="75000"/>
          </a:schemeClr>
        </a:solidFill>
      </dgm:spPr>
    </dgm:pt>
    <dgm:pt modelId="{A4DA3E07-BB5F-47AE-8641-79F859DB5CB5}" type="pres">
      <dgm:prSet presAssocID="{9DB6A80E-7349-44E0-A016-93394582D131}" presName="arrowWedge2" presStyleLbl="fgSibTrans2D1" presStyleIdx="1" presStyleCnt="6"/>
      <dgm:spPr/>
    </dgm:pt>
    <dgm:pt modelId="{213181CF-CFAC-4748-ABA5-035FEB22F4F7}" type="pres">
      <dgm:prSet presAssocID="{482E5A08-8EA2-4BBB-B2AF-0AFA8970CC88}" presName="arrowWedge3" presStyleLbl="fgSibTrans2D1" presStyleIdx="2" presStyleCnt="6"/>
      <dgm:spPr/>
    </dgm:pt>
    <dgm:pt modelId="{A92B7A11-A671-4B89-9347-B0ACB03A440B}" type="pres">
      <dgm:prSet presAssocID="{3BD1F4B0-7453-454F-A14A-FE56C84337AB}" presName="arrowWedge4" presStyleLbl="fgSibTrans2D1" presStyleIdx="3" presStyleCnt="6"/>
      <dgm:spPr/>
    </dgm:pt>
    <dgm:pt modelId="{7BA1513E-5EC7-4F59-860A-3B64659C2085}" type="pres">
      <dgm:prSet presAssocID="{93A48A5E-E443-4EE8-BA17-BB2D05E5DCBA}" presName="arrowWedge5" presStyleLbl="fgSibTrans2D1" presStyleIdx="4" presStyleCnt="6"/>
      <dgm:spPr/>
    </dgm:pt>
    <dgm:pt modelId="{0D69B72D-0C44-42CD-AEA0-3AD3918B2D39}" type="pres">
      <dgm:prSet presAssocID="{FA7967A1-D43F-457B-A04F-2D6451A2B03F}" presName="arrowWedge6" presStyleLbl="fgSibTrans2D1" presStyleIdx="5" presStyleCnt="6"/>
      <dgm:spPr/>
    </dgm:pt>
  </dgm:ptLst>
  <dgm:cxnLst>
    <dgm:cxn modelId="{EB3AA91D-3D7B-4374-B3F7-97C40F0CA0A7}" type="presOf" srcId="{DB9137E0-04C3-41DD-92EF-B909727F1245}" destId="{842E3C46-EC8A-4ABB-BCAE-D9BAAC0F901D}" srcOrd="0" destOrd="0" presId="urn:microsoft.com/office/officeart/2005/8/layout/cycle8"/>
    <dgm:cxn modelId="{A55E5BAA-BC43-4D95-9614-81BFB1C2196C}" srcId="{0CC59976-64CC-4537-8D8E-B8FCC07D4A56}" destId="{05E172B5-4C68-4BC9-815B-9E2AE5DDFB57}" srcOrd="4" destOrd="0" parTransId="{C605A835-60BA-4E4C-A1B7-45FA8A0F045F}" sibTransId="{93A48A5E-E443-4EE8-BA17-BB2D05E5DCBA}"/>
    <dgm:cxn modelId="{83C0B71A-83FB-40CA-ADA2-F57568F599D9}" type="presOf" srcId="{67C479B8-79CB-4E3C-AF4B-51F99AF1F0F6}" destId="{D71A6E66-33C1-424E-9406-2878A3DD5A71}" srcOrd="1" destOrd="0" presId="urn:microsoft.com/office/officeart/2005/8/layout/cycle8"/>
    <dgm:cxn modelId="{BFAB04C5-ABE3-4527-9606-9EA331365D0F}" type="presOf" srcId="{ECB64474-2C4E-4705-AAF6-8050BAE96CFE}" destId="{4EC7F541-63A3-4EAE-B73C-7B624E9A8B04}" srcOrd="0" destOrd="0" presId="urn:microsoft.com/office/officeart/2005/8/layout/cycle8"/>
    <dgm:cxn modelId="{41F2AC8D-068A-4633-93B3-1F7CF042C6E9}" srcId="{0CC59976-64CC-4537-8D8E-B8FCC07D4A56}" destId="{DB9137E0-04C3-41DD-92EF-B909727F1245}" srcOrd="1" destOrd="0" parTransId="{1CC5151F-53A8-4196-97AA-63386F8B9A90}" sibTransId="{9DB6A80E-7349-44E0-A016-93394582D131}"/>
    <dgm:cxn modelId="{96ED972A-8166-4654-A500-D4F0C7B1E3F1}" type="presOf" srcId="{17F76E49-923E-46CA-8364-D26CACBCD025}" destId="{CF8795A2-0B39-49CF-9E5A-203CAA8C33C6}" srcOrd="1" destOrd="0" presId="urn:microsoft.com/office/officeart/2005/8/layout/cycle8"/>
    <dgm:cxn modelId="{69C9B0C3-B875-49DA-8D88-AD05108DE5F0}" type="presOf" srcId="{05E172B5-4C68-4BC9-815B-9E2AE5DDFB57}" destId="{2C360389-B675-45DE-A33A-F1C14C06ECE2}" srcOrd="1" destOrd="0" presId="urn:microsoft.com/office/officeart/2005/8/layout/cycle8"/>
    <dgm:cxn modelId="{2838D954-7E13-433F-8530-C9C16978BB30}" type="presOf" srcId="{ECB64474-2C4E-4705-AAF6-8050BAE96CFE}" destId="{68657E94-A1A4-466A-A4AE-DF569D48D293}" srcOrd="1" destOrd="0" presId="urn:microsoft.com/office/officeart/2005/8/layout/cycle8"/>
    <dgm:cxn modelId="{B5252B14-6E94-499C-8743-CF815FD4832E}" type="presOf" srcId="{17F76E49-923E-46CA-8364-D26CACBCD025}" destId="{EF4DAB56-0E4E-4262-BFE2-5F22B9C565D7}" srcOrd="0" destOrd="0" presId="urn:microsoft.com/office/officeart/2005/8/layout/cycle8"/>
    <dgm:cxn modelId="{60130FF4-5BC6-40D2-9DC0-2E0FAFD52AE0}" type="presOf" srcId="{804975CC-6CF4-47D1-BD0A-940EBDCA7574}" destId="{4AF62A4F-6281-44A9-8CCB-EC1D32ECC29E}" srcOrd="0" destOrd="0" presId="urn:microsoft.com/office/officeart/2005/8/layout/cycle8"/>
    <dgm:cxn modelId="{16F9D93B-ACDB-49A4-AE4B-5143EA88A525}" srcId="{0CC59976-64CC-4537-8D8E-B8FCC07D4A56}" destId="{67C479B8-79CB-4E3C-AF4B-51F99AF1F0F6}" srcOrd="5" destOrd="0" parTransId="{96F7D31E-F01D-4D75-ADAF-0C5EE9D7676C}" sibTransId="{FA7967A1-D43F-457B-A04F-2D6451A2B03F}"/>
    <dgm:cxn modelId="{3909185B-3969-481C-AA5D-54888D04CA2D}" type="presOf" srcId="{804975CC-6CF4-47D1-BD0A-940EBDCA7574}" destId="{740B71DB-D616-4EF1-98F2-8EAEDB8665E1}" srcOrd="1" destOrd="0" presId="urn:microsoft.com/office/officeart/2005/8/layout/cycle8"/>
    <dgm:cxn modelId="{29A43981-884C-44A9-B33E-F04E02355011}" type="presOf" srcId="{67C479B8-79CB-4E3C-AF4B-51F99AF1F0F6}" destId="{DA87E9FC-B2D7-4745-9F92-BBE64603542E}" srcOrd="0" destOrd="0" presId="urn:microsoft.com/office/officeart/2005/8/layout/cycle8"/>
    <dgm:cxn modelId="{F2AF6333-9F20-4262-A99D-D03480DC94AB}" srcId="{0CC59976-64CC-4537-8D8E-B8FCC07D4A56}" destId="{ECB64474-2C4E-4705-AAF6-8050BAE96CFE}" srcOrd="3" destOrd="0" parTransId="{711F63B3-9B13-4AE5-AE28-0F5E81D88C2B}" sibTransId="{3BD1F4B0-7453-454F-A14A-FE56C84337AB}"/>
    <dgm:cxn modelId="{4237B6ED-DDEE-42B2-8E43-820FA46C28A0}" srcId="{0CC59976-64CC-4537-8D8E-B8FCC07D4A56}" destId="{804975CC-6CF4-47D1-BD0A-940EBDCA7574}" srcOrd="0" destOrd="0" parTransId="{0527C35E-81F7-466F-8D06-63A4EF65A333}" sibTransId="{76296FD6-98EC-4A51-B0AE-603F8E7D623D}"/>
    <dgm:cxn modelId="{4D951E67-1E92-4E86-B5C6-009D152A71BA}" type="presOf" srcId="{DB9137E0-04C3-41DD-92EF-B909727F1245}" destId="{13877B98-6675-42E9-945C-2FAC2CCA660C}" srcOrd="1" destOrd="0" presId="urn:microsoft.com/office/officeart/2005/8/layout/cycle8"/>
    <dgm:cxn modelId="{BBD3EB3C-B427-4F81-8525-C33F3F9EBFB9}" type="presOf" srcId="{05E172B5-4C68-4BC9-815B-9E2AE5DDFB57}" destId="{0476E67D-5740-41C1-B512-8D9664E886EA}" srcOrd="0" destOrd="0" presId="urn:microsoft.com/office/officeart/2005/8/layout/cycle8"/>
    <dgm:cxn modelId="{EF639702-1CE3-4E2E-A2D8-F12A5935547A}" type="presOf" srcId="{0CC59976-64CC-4537-8D8E-B8FCC07D4A56}" destId="{5A83CEAF-857D-4241-8103-98853D011D82}" srcOrd="0" destOrd="0" presId="urn:microsoft.com/office/officeart/2005/8/layout/cycle8"/>
    <dgm:cxn modelId="{10AC6F65-CFA1-4664-96BA-31E34285EC17}" srcId="{0CC59976-64CC-4537-8D8E-B8FCC07D4A56}" destId="{17F76E49-923E-46CA-8364-D26CACBCD025}" srcOrd="2" destOrd="0" parTransId="{61273E43-A622-43E7-9F9E-013BA2AC3E56}" sibTransId="{482E5A08-8EA2-4BBB-B2AF-0AFA8970CC88}"/>
    <dgm:cxn modelId="{A1DBA41F-53F5-4C3D-A34F-D4FB62C7FC08}" type="presParOf" srcId="{5A83CEAF-857D-4241-8103-98853D011D82}" destId="{4AF62A4F-6281-44A9-8CCB-EC1D32ECC29E}" srcOrd="0" destOrd="0" presId="urn:microsoft.com/office/officeart/2005/8/layout/cycle8"/>
    <dgm:cxn modelId="{92B6316D-0DE5-4551-BFE3-4819E5405611}" type="presParOf" srcId="{5A83CEAF-857D-4241-8103-98853D011D82}" destId="{0D278E1A-672D-4E79-A420-13FD6E1C6454}" srcOrd="1" destOrd="0" presId="urn:microsoft.com/office/officeart/2005/8/layout/cycle8"/>
    <dgm:cxn modelId="{34D4C8E0-B18E-4481-8032-6E48FDEAD7E1}" type="presParOf" srcId="{5A83CEAF-857D-4241-8103-98853D011D82}" destId="{C0797E7B-9B21-424A-8FF5-3B0874FDD097}" srcOrd="2" destOrd="0" presId="urn:microsoft.com/office/officeart/2005/8/layout/cycle8"/>
    <dgm:cxn modelId="{3FA7CD6A-380E-4045-AB58-2DD93ABA0851}" type="presParOf" srcId="{5A83CEAF-857D-4241-8103-98853D011D82}" destId="{740B71DB-D616-4EF1-98F2-8EAEDB8665E1}" srcOrd="3" destOrd="0" presId="urn:microsoft.com/office/officeart/2005/8/layout/cycle8"/>
    <dgm:cxn modelId="{049AFCE5-DD57-4E10-9B79-4E16E1932368}" type="presParOf" srcId="{5A83CEAF-857D-4241-8103-98853D011D82}" destId="{842E3C46-EC8A-4ABB-BCAE-D9BAAC0F901D}" srcOrd="4" destOrd="0" presId="urn:microsoft.com/office/officeart/2005/8/layout/cycle8"/>
    <dgm:cxn modelId="{BA3553BA-EE8F-430A-860A-684A56295C0F}" type="presParOf" srcId="{5A83CEAF-857D-4241-8103-98853D011D82}" destId="{750BBB24-9553-4978-A5C7-E6BFB7ED49D0}" srcOrd="5" destOrd="0" presId="urn:microsoft.com/office/officeart/2005/8/layout/cycle8"/>
    <dgm:cxn modelId="{10C609CC-7137-485B-A6F0-027396A47D79}" type="presParOf" srcId="{5A83CEAF-857D-4241-8103-98853D011D82}" destId="{E2647F9B-D437-4C8F-80E6-471F5C0183BF}" srcOrd="6" destOrd="0" presId="urn:microsoft.com/office/officeart/2005/8/layout/cycle8"/>
    <dgm:cxn modelId="{152C0A60-502C-4305-9D85-A7D9B9097804}" type="presParOf" srcId="{5A83CEAF-857D-4241-8103-98853D011D82}" destId="{13877B98-6675-42E9-945C-2FAC2CCA660C}" srcOrd="7" destOrd="0" presId="urn:microsoft.com/office/officeart/2005/8/layout/cycle8"/>
    <dgm:cxn modelId="{5680D80D-7452-435B-8DAC-105E3E9705F2}" type="presParOf" srcId="{5A83CEAF-857D-4241-8103-98853D011D82}" destId="{EF4DAB56-0E4E-4262-BFE2-5F22B9C565D7}" srcOrd="8" destOrd="0" presId="urn:microsoft.com/office/officeart/2005/8/layout/cycle8"/>
    <dgm:cxn modelId="{F88EC142-2894-45EC-B820-FC4759C2479F}" type="presParOf" srcId="{5A83CEAF-857D-4241-8103-98853D011D82}" destId="{5A7D453C-E265-42CE-8911-E2E2A2D9A579}" srcOrd="9" destOrd="0" presId="urn:microsoft.com/office/officeart/2005/8/layout/cycle8"/>
    <dgm:cxn modelId="{30A58B57-67CD-451F-998B-8454EEA0927E}" type="presParOf" srcId="{5A83CEAF-857D-4241-8103-98853D011D82}" destId="{598D2280-9461-4EE1-AA2C-BC3C4C3C41F1}" srcOrd="10" destOrd="0" presId="urn:microsoft.com/office/officeart/2005/8/layout/cycle8"/>
    <dgm:cxn modelId="{7F84AAF1-7FA1-4B74-85F7-6BAB691DC43F}" type="presParOf" srcId="{5A83CEAF-857D-4241-8103-98853D011D82}" destId="{CF8795A2-0B39-49CF-9E5A-203CAA8C33C6}" srcOrd="11" destOrd="0" presId="urn:microsoft.com/office/officeart/2005/8/layout/cycle8"/>
    <dgm:cxn modelId="{CD77995F-BEB4-4789-8695-3C26C537B473}" type="presParOf" srcId="{5A83CEAF-857D-4241-8103-98853D011D82}" destId="{4EC7F541-63A3-4EAE-B73C-7B624E9A8B04}" srcOrd="12" destOrd="0" presId="urn:microsoft.com/office/officeart/2005/8/layout/cycle8"/>
    <dgm:cxn modelId="{A16A6892-C17E-4C83-83B8-E448E9866430}" type="presParOf" srcId="{5A83CEAF-857D-4241-8103-98853D011D82}" destId="{F96A818A-D8C9-41DD-9CB3-C7DE7AE8CF4F}" srcOrd="13" destOrd="0" presId="urn:microsoft.com/office/officeart/2005/8/layout/cycle8"/>
    <dgm:cxn modelId="{AD7E9E1C-F36F-481D-B145-AAEC7B95CEB4}" type="presParOf" srcId="{5A83CEAF-857D-4241-8103-98853D011D82}" destId="{BFD46E79-D8E1-4475-A9C1-61CAA34304EE}" srcOrd="14" destOrd="0" presId="urn:microsoft.com/office/officeart/2005/8/layout/cycle8"/>
    <dgm:cxn modelId="{CCCD38BC-A6BB-4C56-AF21-7F81BD14D265}" type="presParOf" srcId="{5A83CEAF-857D-4241-8103-98853D011D82}" destId="{68657E94-A1A4-466A-A4AE-DF569D48D293}" srcOrd="15" destOrd="0" presId="urn:microsoft.com/office/officeart/2005/8/layout/cycle8"/>
    <dgm:cxn modelId="{B6CE9AF7-E03F-49CE-BD17-48AA2B71AE4B}" type="presParOf" srcId="{5A83CEAF-857D-4241-8103-98853D011D82}" destId="{0476E67D-5740-41C1-B512-8D9664E886EA}" srcOrd="16" destOrd="0" presId="urn:microsoft.com/office/officeart/2005/8/layout/cycle8"/>
    <dgm:cxn modelId="{279E9EF8-D243-4971-B971-3DA826871FF6}" type="presParOf" srcId="{5A83CEAF-857D-4241-8103-98853D011D82}" destId="{703C93DC-6538-419A-BF89-E09F262006D9}" srcOrd="17" destOrd="0" presId="urn:microsoft.com/office/officeart/2005/8/layout/cycle8"/>
    <dgm:cxn modelId="{6E6177CF-F496-48C1-A147-61E4E1B038E4}" type="presParOf" srcId="{5A83CEAF-857D-4241-8103-98853D011D82}" destId="{8FBBB6A5-D1B6-4EC1-9D4E-3B2FA54A9325}" srcOrd="18" destOrd="0" presId="urn:microsoft.com/office/officeart/2005/8/layout/cycle8"/>
    <dgm:cxn modelId="{A0CB4A85-0515-449C-9B3B-723DE0085A16}" type="presParOf" srcId="{5A83CEAF-857D-4241-8103-98853D011D82}" destId="{2C360389-B675-45DE-A33A-F1C14C06ECE2}" srcOrd="19" destOrd="0" presId="urn:microsoft.com/office/officeart/2005/8/layout/cycle8"/>
    <dgm:cxn modelId="{AF5E31F2-3B19-460F-A1E3-E716328A614F}" type="presParOf" srcId="{5A83CEAF-857D-4241-8103-98853D011D82}" destId="{DA87E9FC-B2D7-4745-9F92-BBE64603542E}" srcOrd="20" destOrd="0" presId="urn:microsoft.com/office/officeart/2005/8/layout/cycle8"/>
    <dgm:cxn modelId="{4AE98E9B-11C3-431A-94D5-EB08F49341C1}" type="presParOf" srcId="{5A83CEAF-857D-4241-8103-98853D011D82}" destId="{10953369-E3EE-45C5-BFC4-FB3304D1768D}" srcOrd="21" destOrd="0" presId="urn:microsoft.com/office/officeart/2005/8/layout/cycle8"/>
    <dgm:cxn modelId="{1B55A58E-9398-4D02-8443-B4CE9098FD1D}" type="presParOf" srcId="{5A83CEAF-857D-4241-8103-98853D011D82}" destId="{FAA213C5-586F-4AC7-B1A6-31CDA7211B37}" srcOrd="22" destOrd="0" presId="urn:microsoft.com/office/officeart/2005/8/layout/cycle8"/>
    <dgm:cxn modelId="{811025A9-D12C-43CE-8296-375892C7721B}" type="presParOf" srcId="{5A83CEAF-857D-4241-8103-98853D011D82}" destId="{D71A6E66-33C1-424E-9406-2878A3DD5A71}" srcOrd="23" destOrd="0" presId="urn:microsoft.com/office/officeart/2005/8/layout/cycle8"/>
    <dgm:cxn modelId="{D8A5C464-2457-4A98-8EC9-E3F9496E65B9}" type="presParOf" srcId="{5A83CEAF-857D-4241-8103-98853D011D82}" destId="{645E1EC9-0933-4E6B-AECB-D952B70FC643}" srcOrd="24" destOrd="0" presId="urn:microsoft.com/office/officeart/2005/8/layout/cycle8"/>
    <dgm:cxn modelId="{F57F9BE2-98AE-4E7A-8A80-41FFBE821901}" type="presParOf" srcId="{5A83CEAF-857D-4241-8103-98853D011D82}" destId="{A4DA3E07-BB5F-47AE-8641-79F859DB5CB5}" srcOrd="25" destOrd="0" presId="urn:microsoft.com/office/officeart/2005/8/layout/cycle8"/>
    <dgm:cxn modelId="{6B7C1D5C-21E4-4E18-BD99-C0E4FF2F1110}" type="presParOf" srcId="{5A83CEAF-857D-4241-8103-98853D011D82}" destId="{213181CF-CFAC-4748-ABA5-035FEB22F4F7}" srcOrd="26" destOrd="0" presId="urn:microsoft.com/office/officeart/2005/8/layout/cycle8"/>
    <dgm:cxn modelId="{5ECDA30B-0D4F-4D72-BDE8-F4ED9E1D0A2A}" type="presParOf" srcId="{5A83CEAF-857D-4241-8103-98853D011D82}" destId="{A92B7A11-A671-4B89-9347-B0ACB03A440B}" srcOrd="27" destOrd="0" presId="urn:microsoft.com/office/officeart/2005/8/layout/cycle8"/>
    <dgm:cxn modelId="{1256DBD4-C274-4A07-8B14-81CA67BFC5D6}" type="presParOf" srcId="{5A83CEAF-857D-4241-8103-98853D011D82}" destId="{7BA1513E-5EC7-4F59-860A-3B64659C2085}" srcOrd="28" destOrd="0" presId="urn:microsoft.com/office/officeart/2005/8/layout/cycle8"/>
    <dgm:cxn modelId="{2575776D-3AD4-4577-A6A3-BC57123EC397}" type="presParOf" srcId="{5A83CEAF-857D-4241-8103-98853D011D82}" destId="{0D69B72D-0C44-42CD-AEA0-3AD3918B2D39}"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AB7ED8-92BF-472C-87B1-C6386D66FBEB}" type="doc">
      <dgm:prSet loTypeId="urn:microsoft.com/office/officeart/2005/8/layout/cycle6" loCatId="cycle" qsTypeId="urn:microsoft.com/office/officeart/2005/8/quickstyle/3d1" qsCatId="3D" csTypeId="urn:microsoft.com/office/officeart/2005/8/colors/accent5_3" csCatId="accent5" phldr="1"/>
      <dgm:spPr/>
      <dgm:t>
        <a:bodyPr/>
        <a:lstStyle/>
        <a:p>
          <a:endParaRPr lang="ru-RU"/>
        </a:p>
      </dgm:t>
    </dgm:pt>
    <dgm:pt modelId="{A51210AF-817E-4E3E-B0D1-38C0AF0BD115}">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BF6075DF-E010-40EC-B4DC-946E87931D70}" type="parTrans" cxnId="{2A9D9DEE-F90B-47B2-B734-FC5044C56616}">
      <dgm:prSet/>
      <dgm:spPr/>
      <dgm:t>
        <a:bodyPr/>
        <a:lstStyle/>
        <a:p>
          <a:endParaRPr lang="ru-RU"/>
        </a:p>
      </dgm:t>
    </dgm:pt>
    <dgm:pt modelId="{C8234B4D-104B-4FD1-9C1F-A414143258AA}" type="sibTrans" cxnId="{2A9D9DEE-F90B-47B2-B734-FC5044C56616}">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5495B50-43AD-4A49-9076-987885A89997}">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266B1D32-B0BB-46B8-9166-582BE3B8B6C5}" type="parTrans" cxnId="{393E5E0C-FDAF-45D4-98EB-484C1151E6FB}">
      <dgm:prSet/>
      <dgm:spPr/>
      <dgm:t>
        <a:bodyPr/>
        <a:lstStyle/>
        <a:p>
          <a:endParaRPr lang="ru-RU"/>
        </a:p>
      </dgm:t>
    </dgm:pt>
    <dgm:pt modelId="{04BE0404-A1B3-4DF6-8F9E-5898A0BB0D34}" type="sibTrans" cxnId="{393E5E0C-FDAF-45D4-98EB-484C1151E6FB}">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4D5D21B2-DAFF-4489-83F7-D7EBC1E1D448}">
      <dgm:prSet phldrT="[Текст]" custT="1">
        <dgm:style>
          <a:lnRef idx="1">
            <a:schemeClr val="accent2"/>
          </a:lnRef>
          <a:fillRef idx="2">
            <a:schemeClr val="accent2"/>
          </a:fillRef>
          <a:effectRef idx="1">
            <a:schemeClr val="accent2"/>
          </a:effectRef>
          <a:fontRef idx="minor">
            <a:schemeClr val="dk1"/>
          </a:fontRef>
        </dgm:style>
      </dgm:prSet>
      <dgm:spPr/>
      <dgm:t>
        <a:bodyPr/>
        <a:lstStyle/>
        <a:p>
          <a:r>
            <a:rPr lang="ru-RU" sz="1700" b="1"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dirty="0">
            <a:latin typeface="Times New Roman" panose="02020603050405020304" pitchFamily="18" charset="0"/>
            <a:cs typeface="Times New Roman" panose="02020603050405020304" pitchFamily="18" charset="0"/>
          </a:endParaRPr>
        </a:p>
      </dgm:t>
    </dgm:pt>
    <dgm:pt modelId="{52A72DC8-DC49-4CF4-BFCF-A66AA88A9C97}" type="parTrans" cxnId="{70F493C5-3EBF-4F49-8BEE-240781A115EE}">
      <dgm:prSet/>
      <dgm:spPr/>
      <dgm:t>
        <a:bodyPr/>
        <a:lstStyle/>
        <a:p>
          <a:endParaRPr lang="ru-RU"/>
        </a:p>
      </dgm:t>
    </dgm:pt>
    <dgm:pt modelId="{A31C26CC-7098-4C2A-9AC2-1040AD3A8036}" type="sibTrans" cxnId="{70F493C5-3EBF-4F49-8BEE-240781A115EE}">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ACECFA3F-271D-4071-ACC5-D5EA66374059}">
      <dgm:prSet phldrT="[Текст]">
        <dgm:style>
          <a:lnRef idx="1">
            <a:schemeClr val="accent2"/>
          </a:lnRef>
          <a:fillRef idx="2">
            <a:schemeClr val="accent2"/>
          </a:fillRef>
          <a:effectRef idx="1">
            <a:schemeClr val="accent2"/>
          </a:effectRef>
          <a:fontRef idx="minor">
            <a:schemeClr val="dk1"/>
          </a:fontRef>
        </dgm:style>
      </dgm:prSet>
      <dgm:spPr/>
      <dgm:t>
        <a:bodyPr/>
        <a:lstStyle/>
        <a:p>
          <a:r>
            <a:rPr lang="ru-RU" b="1"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b="1" dirty="0">
            <a:latin typeface="Times New Roman" panose="02020603050405020304" pitchFamily="18" charset="0"/>
            <a:cs typeface="Times New Roman" panose="02020603050405020304" pitchFamily="18" charset="0"/>
          </a:endParaRPr>
        </a:p>
      </dgm:t>
    </dgm:pt>
    <dgm:pt modelId="{492DC491-C08E-4A09-BCB7-E9F316D39C79}" type="parTrans" cxnId="{573B9DE4-DB43-4A5C-A3C5-7C42F15550F1}">
      <dgm:prSet/>
      <dgm:spPr/>
      <dgm:t>
        <a:bodyPr/>
        <a:lstStyle/>
        <a:p>
          <a:endParaRPr lang="ru-RU"/>
        </a:p>
      </dgm:t>
    </dgm:pt>
    <dgm:pt modelId="{306D97E9-8708-417E-90DB-E143EE19C8F5}" type="sibTrans" cxnId="{573B9DE4-DB43-4A5C-A3C5-7C42F15550F1}">
      <dgm:prSet>
        <dgm:style>
          <a:lnRef idx="3">
            <a:schemeClr val="accent4"/>
          </a:lnRef>
          <a:fillRef idx="0">
            <a:schemeClr val="accent4"/>
          </a:fillRef>
          <a:effectRef idx="2">
            <a:schemeClr val="accent4"/>
          </a:effectRef>
          <a:fontRef idx="minor">
            <a:schemeClr val="tx1"/>
          </a:fontRef>
        </dgm:style>
      </dgm:prSet>
      <dgm:spPr>
        <a:ln w="76200"/>
      </dgm:spPr>
      <dgm:t>
        <a:bodyPr/>
        <a:lstStyle/>
        <a:p>
          <a:endParaRPr lang="ru-RU"/>
        </a:p>
      </dgm:t>
    </dgm:pt>
    <dgm:pt modelId="{50F8A006-03B7-453E-8B11-52199EE89448}" type="pres">
      <dgm:prSet presAssocID="{1AAB7ED8-92BF-472C-87B1-C6386D66FBEB}" presName="cycle" presStyleCnt="0">
        <dgm:presLayoutVars>
          <dgm:dir/>
          <dgm:resizeHandles val="exact"/>
        </dgm:presLayoutVars>
      </dgm:prSet>
      <dgm:spPr/>
      <dgm:t>
        <a:bodyPr/>
        <a:lstStyle/>
        <a:p>
          <a:endParaRPr lang="ru-RU"/>
        </a:p>
      </dgm:t>
    </dgm:pt>
    <dgm:pt modelId="{28C25282-24D3-4CFD-AC59-CD63786195EA}" type="pres">
      <dgm:prSet presAssocID="{A51210AF-817E-4E3E-B0D1-38C0AF0BD115}" presName="node" presStyleLbl="node1" presStyleIdx="0" presStyleCnt="4" custScaleX="138989" custScaleY="147971">
        <dgm:presLayoutVars>
          <dgm:bulletEnabled val="1"/>
        </dgm:presLayoutVars>
      </dgm:prSet>
      <dgm:spPr/>
      <dgm:t>
        <a:bodyPr/>
        <a:lstStyle/>
        <a:p>
          <a:endParaRPr lang="ru-RU"/>
        </a:p>
      </dgm:t>
    </dgm:pt>
    <dgm:pt modelId="{A647B94C-0F5B-451D-9428-43279F7D65DD}" type="pres">
      <dgm:prSet presAssocID="{A51210AF-817E-4E3E-B0D1-38C0AF0BD115}" presName="spNode" presStyleCnt="0"/>
      <dgm:spPr/>
    </dgm:pt>
    <dgm:pt modelId="{B1BA7DD6-4629-4464-AA76-4AC12B29F7ED}" type="pres">
      <dgm:prSet presAssocID="{C8234B4D-104B-4FD1-9C1F-A414143258AA}" presName="sibTrans" presStyleLbl="sibTrans1D1" presStyleIdx="0" presStyleCnt="4"/>
      <dgm:spPr/>
      <dgm:t>
        <a:bodyPr/>
        <a:lstStyle/>
        <a:p>
          <a:endParaRPr lang="ru-RU"/>
        </a:p>
      </dgm:t>
    </dgm:pt>
    <dgm:pt modelId="{09EE511D-0EF6-43EC-B406-0F1618FAB471}" type="pres">
      <dgm:prSet presAssocID="{A5495B50-43AD-4A49-9076-987885A89997}" presName="node" presStyleLbl="node1" presStyleIdx="1" presStyleCnt="4" custScaleX="142593" custScaleY="162611" custRadScaleRad="115663" custRadScaleInc="-2194">
        <dgm:presLayoutVars>
          <dgm:bulletEnabled val="1"/>
        </dgm:presLayoutVars>
      </dgm:prSet>
      <dgm:spPr/>
      <dgm:t>
        <a:bodyPr/>
        <a:lstStyle/>
        <a:p>
          <a:endParaRPr lang="ru-RU"/>
        </a:p>
      </dgm:t>
    </dgm:pt>
    <dgm:pt modelId="{D6C46AB8-91FF-4DB2-AA00-CB287071D8BD}" type="pres">
      <dgm:prSet presAssocID="{A5495B50-43AD-4A49-9076-987885A89997}" presName="spNode" presStyleCnt="0"/>
      <dgm:spPr/>
    </dgm:pt>
    <dgm:pt modelId="{CEBC4C3C-A437-4420-A2E2-C12E33E8450C}" type="pres">
      <dgm:prSet presAssocID="{04BE0404-A1B3-4DF6-8F9E-5898A0BB0D34}" presName="sibTrans" presStyleLbl="sibTrans1D1" presStyleIdx="1" presStyleCnt="4"/>
      <dgm:spPr/>
      <dgm:t>
        <a:bodyPr/>
        <a:lstStyle/>
        <a:p>
          <a:endParaRPr lang="ru-RU"/>
        </a:p>
      </dgm:t>
    </dgm:pt>
    <dgm:pt modelId="{B5C2805B-3ECC-4AA3-B306-E04B8D93175A}" type="pres">
      <dgm:prSet presAssocID="{4D5D21B2-DAFF-4489-83F7-D7EBC1E1D448}" presName="node" presStyleLbl="node1" presStyleIdx="2" presStyleCnt="4" custScaleX="142593" custScaleY="123822">
        <dgm:presLayoutVars>
          <dgm:bulletEnabled val="1"/>
        </dgm:presLayoutVars>
      </dgm:prSet>
      <dgm:spPr/>
      <dgm:t>
        <a:bodyPr/>
        <a:lstStyle/>
        <a:p>
          <a:endParaRPr lang="ru-RU"/>
        </a:p>
      </dgm:t>
    </dgm:pt>
    <dgm:pt modelId="{3743ACCF-7837-4FB8-8080-B65670FB2E40}" type="pres">
      <dgm:prSet presAssocID="{4D5D21B2-DAFF-4489-83F7-D7EBC1E1D448}" presName="spNode" presStyleCnt="0"/>
      <dgm:spPr/>
    </dgm:pt>
    <dgm:pt modelId="{609DDD8F-8077-4ED9-B479-F4058D5BF79E}" type="pres">
      <dgm:prSet presAssocID="{A31C26CC-7098-4C2A-9AC2-1040AD3A8036}" presName="sibTrans" presStyleLbl="sibTrans1D1" presStyleIdx="2" presStyleCnt="4"/>
      <dgm:spPr/>
      <dgm:t>
        <a:bodyPr/>
        <a:lstStyle/>
        <a:p>
          <a:endParaRPr lang="ru-RU"/>
        </a:p>
      </dgm:t>
    </dgm:pt>
    <dgm:pt modelId="{FDB32F28-2B23-4FC5-B84F-1478F183AB08}" type="pres">
      <dgm:prSet presAssocID="{ACECFA3F-271D-4071-ACC5-D5EA66374059}" presName="node" presStyleLbl="node1" presStyleIdx="3" presStyleCnt="4" custScaleX="142593" custScaleY="162611" custRadScaleRad="111386" custRadScaleInc="2279">
        <dgm:presLayoutVars>
          <dgm:bulletEnabled val="1"/>
        </dgm:presLayoutVars>
      </dgm:prSet>
      <dgm:spPr/>
      <dgm:t>
        <a:bodyPr/>
        <a:lstStyle/>
        <a:p>
          <a:endParaRPr lang="ru-RU"/>
        </a:p>
      </dgm:t>
    </dgm:pt>
    <dgm:pt modelId="{33A00F86-7713-40B8-8DA0-458E6F8C677E}" type="pres">
      <dgm:prSet presAssocID="{ACECFA3F-271D-4071-ACC5-D5EA66374059}" presName="spNode" presStyleCnt="0"/>
      <dgm:spPr/>
    </dgm:pt>
    <dgm:pt modelId="{AE08C94F-0CD5-478E-94D3-913DA7B7B592}" type="pres">
      <dgm:prSet presAssocID="{306D97E9-8708-417E-90DB-E143EE19C8F5}" presName="sibTrans" presStyleLbl="sibTrans1D1" presStyleIdx="3" presStyleCnt="4"/>
      <dgm:spPr/>
      <dgm:t>
        <a:bodyPr/>
        <a:lstStyle/>
        <a:p>
          <a:endParaRPr lang="ru-RU"/>
        </a:p>
      </dgm:t>
    </dgm:pt>
  </dgm:ptLst>
  <dgm:cxnLst>
    <dgm:cxn modelId="{2A9D9DEE-F90B-47B2-B734-FC5044C56616}" srcId="{1AAB7ED8-92BF-472C-87B1-C6386D66FBEB}" destId="{A51210AF-817E-4E3E-B0D1-38C0AF0BD115}" srcOrd="0" destOrd="0" parTransId="{BF6075DF-E010-40EC-B4DC-946E87931D70}" sibTransId="{C8234B4D-104B-4FD1-9C1F-A414143258AA}"/>
    <dgm:cxn modelId="{393E5E0C-FDAF-45D4-98EB-484C1151E6FB}" srcId="{1AAB7ED8-92BF-472C-87B1-C6386D66FBEB}" destId="{A5495B50-43AD-4A49-9076-987885A89997}" srcOrd="1" destOrd="0" parTransId="{266B1D32-B0BB-46B8-9166-582BE3B8B6C5}" sibTransId="{04BE0404-A1B3-4DF6-8F9E-5898A0BB0D34}"/>
    <dgm:cxn modelId="{AB319334-C866-4940-BC19-3F5E4ABB540F}" type="presOf" srcId="{A5495B50-43AD-4A49-9076-987885A89997}" destId="{09EE511D-0EF6-43EC-B406-0F1618FAB471}" srcOrd="0" destOrd="0" presId="urn:microsoft.com/office/officeart/2005/8/layout/cycle6"/>
    <dgm:cxn modelId="{4EB5DAAB-95CA-4CC1-AEDC-EFB5125E9522}" type="presOf" srcId="{C8234B4D-104B-4FD1-9C1F-A414143258AA}" destId="{B1BA7DD6-4629-4464-AA76-4AC12B29F7ED}" srcOrd="0" destOrd="0" presId="urn:microsoft.com/office/officeart/2005/8/layout/cycle6"/>
    <dgm:cxn modelId="{573B9DE4-DB43-4A5C-A3C5-7C42F15550F1}" srcId="{1AAB7ED8-92BF-472C-87B1-C6386D66FBEB}" destId="{ACECFA3F-271D-4071-ACC5-D5EA66374059}" srcOrd="3" destOrd="0" parTransId="{492DC491-C08E-4A09-BCB7-E9F316D39C79}" sibTransId="{306D97E9-8708-417E-90DB-E143EE19C8F5}"/>
    <dgm:cxn modelId="{D0CCB2BC-4E5F-49CD-9479-4BB47A19CF81}" type="presOf" srcId="{ACECFA3F-271D-4071-ACC5-D5EA66374059}" destId="{FDB32F28-2B23-4FC5-B84F-1478F183AB08}" srcOrd="0" destOrd="0" presId="urn:microsoft.com/office/officeart/2005/8/layout/cycle6"/>
    <dgm:cxn modelId="{1A0095BA-0124-4209-817F-DC647E6DE77A}" type="presOf" srcId="{04BE0404-A1B3-4DF6-8F9E-5898A0BB0D34}" destId="{CEBC4C3C-A437-4420-A2E2-C12E33E8450C}" srcOrd="0" destOrd="0" presId="urn:microsoft.com/office/officeart/2005/8/layout/cycle6"/>
    <dgm:cxn modelId="{70F493C5-3EBF-4F49-8BEE-240781A115EE}" srcId="{1AAB7ED8-92BF-472C-87B1-C6386D66FBEB}" destId="{4D5D21B2-DAFF-4489-83F7-D7EBC1E1D448}" srcOrd="2" destOrd="0" parTransId="{52A72DC8-DC49-4CF4-BFCF-A66AA88A9C97}" sibTransId="{A31C26CC-7098-4C2A-9AC2-1040AD3A8036}"/>
    <dgm:cxn modelId="{B4AF70D9-ECE1-49A0-A1BC-77D57B099F82}" type="presOf" srcId="{306D97E9-8708-417E-90DB-E143EE19C8F5}" destId="{AE08C94F-0CD5-478E-94D3-913DA7B7B592}" srcOrd="0" destOrd="0" presId="urn:microsoft.com/office/officeart/2005/8/layout/cycle6"/>
    <dgm:cxn modelId="{DA252B4D-D2D7-4CEC-AAB5-A3F1A2A6657F}" type="presOf" srcId="{A51210AF-817E-4E3E-B0D1-38C0AF0BD115}" destId="{28C25282-24D3-4CFD-AC59-CD63786195EA}" srcOrd="0" destOrd="0" presId="urn:microsoft.com/office/officeart/2005/8/layout/cycle6"/>
    <dgm:cxn modelId="{BE24E7BE-3613-484C-9030-89AE65134247}" type="presOf" srcId="{A31C26CC-7098-4C2A-9AC2-1040AD3A8036}" destId="{609DDD8F-8077-4ED9-B479-F4058D5BF79E}" srcOrd="0" destOrd="0" presId="urn:microsoft.com/office/officeart/2005/8/layout/cycle6"/>
    <dgm:cxn modelId="{1E103184-5769-4899-92D4-AA248006B308}" type="presOf" srcId="{1AAB7ED8-92BF-472C-87B1-C6386D66FBEB}" destId="{50F8A006-03B7-453E-8B11-52199EE89448}" srcOrd="0" destOrd="0" presId="urn:microsoft.com/office/officeart/2005/8/layout/cycle6"/>
    <dgm:cxn modelId="{1CA97521-1CB3-4C08-A457-AAA43704E01D}" type="presOf" srcId="{4D5D21B2-DAFF-4489-83F7-D7EBC1E1D448}" destId="{B5C2805B-3ECC-4AA3-B306-E04B8D93175A}" srcOrd="0" destOrd="0" presId="urn:microsoft.com/office/officeart/2005/8/layout/cycle6"/>
    <dgm:cxn modelId="{50CE96E2-EBB9-43AA-8372-9DE28A951A51}" type="presParOf" srcId="{50F8A006-03B7-453E-8B11-52199EE89448}" destId="{28C25282-24D3-4CFD-AC59-CD63786195EA}" srcOrd="0" destOrd="0" presId="urn:microsoft.com/office/officeart/2005/8/layout/cycle6"/>
    <dgm:cxn modelId="{98AB7FF7-14C7-4CA1-9FD1-816F19E5F1C2}" type="presParOf" srcId="{50F8A006-03B7-453E-8B11-52199EE89448}" destId="{A647B94C-0F5B-451D-9428-43279F7D65DD}" srcOrd="1" destOrd="0" presId="urn:microsoft.com/office/officeart/2005/8/layout/cycle6"/>
    <dgm:cxn modelId="{453EDF7D-95D1-49BE-9ABE-7063C48AED07}" type="presParOf" srcId="{50F8A006-03B7-453E-8B11-52199EE89448}" destId="{B1BA7DD6-4629-4464-AA76-4AC12B29F7ED}" srcOrd="2" destOrd="0" presId="urn:microsoft.com/office/officeart/2005/8/layout/cycle6"/>
    <dgm:cxn modelId="{DE907F73-6B14-4409-BD9E-376E249C1201}" type="presParOf" srcId="{50F8A006-03B7-453E-8B11-52199EE89448}" destId="{09EE511D-0EF6-43EC-B406-0F1618FAB471}" srcOrd="3" destOrd="0" presId="urn:microsoft.com/office/officeart/2005/8/layout/cycle6"/>
    <dgm:cxn modelId="{F58FDDD5-86F1-4BB6-BFE4-6081B29108C2}" type="presParOf" srcId="{50F8A006-03B7-453E-8B11-52199EE89448}" destId="{D6C46AB8-91FF-4DB2-AA00-CB287071D8BD}" srcOrd="4" destOrd="0" presId="urn:microsoft.com/office/officeart/2005/8/layout/cycle6"/>
    <dgm:cxn modelId="{84172652-4C9E-4F1A-96FD-3C61C000BE86}" type="presParOf" srcId="{50F8A006-03B7-453E-8B11-52199EE89448}" destId="{CEBC4C3C-A437-4420-A2E2-C12E33E8450C}" srcOrd="5" destOrd="0" presId="urn:microsoft.com/office/officeart/2005/8/layout/cycle6"/>
    <dgm:cxn modelId="{BDA7AE05-BDFF-49AD-BD2B-8BF45018EBB9}" type="presParOf" srcId="{50F8A006-03B7-453E-8B11-52199EE89448}" destId="{B5C2805B-3ECC-4AA3-B306-E04B8D93175A}" srcOrd="6" destOrd="0" presId="urn:microsoft.com/office/officeart/2005/8/layout/cycle6"/>
    <dgm:cxn modelId="{7292DD1B-22B4-43CA-810B-4CB8B37530AF}" type="presParOf" srcId="{50F8A006-03B7-453E-8B11-52199EE89448}" destId="{3743ACCF-7837-4FB8-8080-B65670FB2E40}" srcOrd="7" destOrd="0" presId="urn:microsoft.com/office/officeart/2005/8/layout/cycle6"/>
    <dgm:cxn modelId="{3B3D2678-1B6F-4D9E-ADAC-E6C2AF7A6A32}" type="presParOf" srcId="{50F8A006-03B7-453E-8B11-52199EE89448}" destId="{609DDD8F-8077-4ED9-B479-F4058D5BF79E}" srcOrd="8" destOrd="0" presId="urn:microsoft.com/office/officeart/2005/8/layout/cycle6"/>
    <dgm:cxn modelId="{E6C580EF-EEFB-4037-B53D-B20FCED40B9E}" type="presParOf" srcId="{50F8A006-03B7-453E-8B11-52199EE89448}" destId="{FDB32F28-2B23-4FC5-B84F-1478F183AB08}" srcOrd="9" destOrd="0" presId="urn:microsoft.com/office/officeart/2005/8/layout/cycle6"/>
    <dgm:cxn modelId="{B60F3539-31F0-4CA7-9ED5-DC2DD9DC9B5E}" type="presParOf" srcId="{50F8A006-03B7-453E-8B11-52199EE89448}" destId="{33A00F86-7713-40B8-8DA0-458E6F8C677E}" srcOrd="10" destOrd="0" presId="urn:microsoft.com/office/officeart/2005/8/layout/cycle6"/>
    <dgm:cxn modelId="{E1240213-F8F8-498C-A844-50C4475927E9}" type="presParOf" srcId="{50F8A006-03B7-453E-8B11-52199EE89448}" destId="{AE08C94F-0CD5-478E-94D3-913DA7B7B59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7C2D0-E311-480D-BE74-4A10698CA5CA}"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ru-RU"/>
        </a:p>
      </dgm:t>
    </dgm:pt>
    <dgm:pt modelId="{864DD87F-0B0C-4621-942E-8CB6627B1031}" type="pres">
      <dgm:prSet presAssocID="{1A37C2D0-E311-480D-BE74-4A10698CA5CA}" presName="Name0" presStyleCnt="0">
        <dgm:presLayoutVars>
          <dgm:chPref val="1"/>
          <dgm:dir/>
          <dgm:animOne val="branch"/>
          <dgm:animLvl val="lvl"/>
          <dgm:resizeHandles/>
        </dgm:presLayoutVars>
      </dgm:prSet>
      <dgm:spPr/>
      <dgm:t>
        <a:bodyPr/>
        <a:lstStyle/>
        <a:p>
          <a:endParaRPr lang="ru-RU"/>
        </a:p>
      </dgm:t>
    </dgm:pt>
  </dgm:ptLst>
  <dgm:cxnLst>
    <dgm:cxn modelId="{538EB7C1-B128-4086-8B10-81CE555CBCE7}" type="presOf" srcId="{1A37C2D0-E311-480D-BE74-4A10698CA5CA}" destId="{864DD87F-0B0C-4621-942E-8CB6627B1031}" srcOrd="0"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C88BC-C8FF-402F-AB2A-11AC4BBF48B7}">
      <dsp:nvSpPr>
        <dsp:cNvPr id="0" name=""/>
        <dsp:cNvSpPr/>
      </dsp:nvSpPr>
      <dsp:spPr>
        <a:xfrm>
          <a:off x="1142" y="535858"/>
          <a:ext cx="1842349" cy="717703"/>
        </a:xfrm>
        <a:prstGeom prst="ellipse">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Доходы</a:t>
          </a:r>
          <a:endParaRPr lang="ru-RU" sz="2000" b="1" kern="1200" dirty="0">
            <a:solidFill>
              <a:schemeClr val="tx1"/>
            </a:solidFill>
            <a:latin typeface="Times New Roman" pitchFamily="18" charset="0"/>
            <a:cs typeface="Times New Roman" pitchFamily="18" charset="0"/>
          </a:endParaRPr>
        </a:p>
      </dsp:txBody>
      <dsp:txXfrm>
        <a:off x="270948" y="640963"/>
        <a:ext cx="1302737" cy="507493"/>
      </dsp:txXfrm>
    </dsp:sp>
    <dsp:sp modelId="{1816D16A-814C-4C22-A6CC-12105B3989BB}">
      <dsp:nvSpPr>
        <dsp:cNvPr id="0" name=""/>
        <dsp:cNvSpPr/>
      </dsp:nvSpPr>
      <dsp:spPr>
        <a:xfrm>
          <a:off x="2027221" y="546339"/>
          <a:ext cx="562799" cy="603721"/>
        </a:xfrm>
        <a:prstGeom prst="mathMinus">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ru-RU" sz="1000" kern="1200" dirty="0"/>
        </a:p>
      </dsp:txBody>
      <dsp:txXfrm>
        <a:off x="2101820" y="777202"/>
        <a:ext cx="413601" cy="141995"/>
      </dsp:txXfrm>
    </dsp:sp>
    <dsp:sp modelId="{32775538-2AC3-4373-B014-5A44732CBC7F}">
      <dsp:nvSpPr>
        <dsp:cNvPr id="0" name=""/>
        <dsp:cNvSpPr/>
      </dsp:nvSpPr>
      <dsp:spPr>
        <a:xfrm>
          <a:off x="2673753" y="600303"/>
          <a:ext cx="1842843" cy="588813"/>
        </a:xfrm>
        <a:prstGeom prst="ellipse">
          <a:avLst/>
        </a:prstGeom>
        <a:solidFill>
          <a:srgbClr val="F57E1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Times New Roman" pitchFamily="18" charset="0"/>
              <a:cs typeface="Times New Roman" pitchFamily="18" charset="0"/>
            </a:rPr>
            <a:t>Расходы</a:t>
          </a:r>
          <a:endParaRPr lang="ru-RU" sz="2000" b="1" kern="1200" dirty="0">
            <a:solidFill>
              <a:schemeClr val="tx1"/>
            </a:solidFill>
            <a:latin typeface="Times New Roman" pitchFamily="18" charset="0"/>
            <a:cs typeface="Times New Roman" pitchFamily="18" charset="0"/>
          </a:endParaRPr>
        </a:p>
      </dsp:txBody>
      <dsp:txXfrm>
        <a:off x="2943631" y="686533"/>
        <a:ext cx="1303087" cy="416353"/>
      </dsp:txXfrm>
    </dsp:sp>
    <dsp:sp modelId="{4B955819-9EB5-4C61-BE5E-7CE7027DF3F0}">
      <dsp:nvSpPr>
        <dsp:cNvPr id="0" name=""/>
        <dsp:cNvSpPr/>
      </dsp:nvSpPr>
      <dsp:spPr>
        <a:xfrm>
          <a:off x="4650328" y="549969"/>
          <a:ext cx="578780" cy="689481"/>
        </a:xfrm>
        <a:prstGeom prst="mathEqual">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dirty="0"/>
        </a:p>
      </dsp:txBody>
      <dsp:txXfrm>
        <a:off x="4727045" y="692002"/>
        <a:ext cx="425346" cy="405415"/>
      </dsp:txXfrm>
    </dsp:sp>
    <dsp:sp modelId="{A84245DF-C8CC-47D2-83AC-15EF153255E0}">
      <dsp:nvSpPr>
        <dsp:cNvPr id="0" name=""/>
        <dsp:cNvSpPr/>
      </dsp:nvSpPr>
      <dsp:spPr>
        <a:xfrm>
          <a:off x="5362840" y="52737"/>
          <a:ext cx="3196759" cy="1683946"/>
        </a:xfrm>
        <a:prstGeom prst="ellipse">
          <a:avLst/>
        </a:prstGeom>
        <a:solidFill>
          <a:schemeClr val="bg2">
            <a:lumMod val="9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ru-RU" sz="1700" b="1" kern="1200" dirty="0" smtClean="0">
              <a:solidFill>
                <a:srgbClr val="FF0000"/>
              </a:solidFill>
              <a:latin typeface="Times New Roman" pitchFamily="18" charset="0"/>
              <a:cs typeface="Times New Roman" pitchFamily="18" charset="0"/>
            </a:rPr>
            <a:t>(-)Дефицит</a:t>
          </a:r>
        </a:p>
        <a:p>
          <a:pPr lvl="0" algn="ctr" defTabSz="755650">
            <a:lnSpc>
              <a:spcPct val="90000"/>
            </a:lnSpc>
            <a:spcBef>
              <a:spcPct val="0"/>
            </a:spcBef>
            <a:spcAft>
              <a:spcPct val="35000"/>
            </a:spcAft>
          </a:pPr>
          <a:r>
            <a:rPr lang="ru-RU" sz="1400" b="1" kern="1200" dirty="0" smtClean="0">
              <a:solidFill>
                <a:srgbClr val="FF0000"/>
              </a:solidFill>
              <a:latin typeface="Times New Roman" pitchFamily="18" charset="0"/>
              <a:cs typeface="Times New Roman" pitchFamily="18" charset="0"/>
            </a:rPr>
            <a:t>(расходы больше доходов)</a:t>
          </a:r>
        </a:p>
        <a:p>
          <a:pPr lvl="0" algn="ctr" defTabSz="755650">
            <a:lnSpc>
              <a:spcPct val="90000"/>
            </a:lnSpc>
            <a:spcBef>
              <a:spcPct val="0"/>
            </a:spcBef>
            <a:spcAft>
              <a:spcPct val="35000"/>
            </a:spcAft>
          </a:pPr>
          <a:r>
            <a:rPr lang="ru-RU" sz="1700" b="1" kern="1200" dirty="0" smtClean="0">
              <a:solidFill>
                <a:srgbClr val="46740E"/>
              </a:solidFill>
              <a:latin typeface="Times New Roman" pitchFamily="18" charset="0"/>
              <a:cs typeface="Times New Roman" pitchFamily="18" charset="0"/>
            </a:rPr>
            <a:t>(+) Профицит</a:t>
          </a:r>
        </a:p>
        <a:p>
          <a:pPr lvl="0" algn="ctr" defTabSz="755650">
            <a:lnSpc>
              <a:spcPct val="90000"/>
            </a:lnSpc>
            <a:spcBef>
              <a:spcPct val="0"/>
            </a:spcBef>
            <a:spcAft>
              <a:spcPct val="35000"/>
            </a:spcAft>
          </a:pPr>
          <a:r>
            <a:rPr lang="ru-RU" sz="1400" b="1" kern="1200" dirty="0" smtClean="0">
              <a:solidFill>
                <a:srgbClr val="46740E"/>
              </a:solidFill>
              <a:latin typeface="Times New Roman" pitchFamily="18" charset="0"/>
              <a:cs typeface="Times New Roman" pitchFamily="18" charset="0"/>
            </a:rPr>
            <a:t>(доходы больше расходов)</a:t>
          </a:r>
        </a:p>
      </dsp:txBody>
      <dsp:txXfrm>
        <a:off x="5830995" y="299345"/>
        <a:ext cx="2260449" cy="11907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62A4F-6281-44A9-8CCB-EC1D32ECC29E}">
      <dsp:nvSpPr>
        <dsp:cNvPr id="0" name=""/>
        <dsp:cNvSpPr/>
      </dsp:nvSpPr>
      <dsp:spPr>
        <a:xfrm>
          <a:off x="2180614" y="347707"/>
          <a:ext cx="4899424" cy="4899424"/>
        </a:xfrm>
        <a:prstGeom prst="pie">
          <a:avLst>
            <a:gd name="adj1" fmla="val 16200000"/>
            <a:gd name="adj2" fmla="val 19800000"/>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Составление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973550"/>
        <a:ext cx="1283182" cy="991550"/>
      </dsp:txXfrm>
    </dsp:sp>
    <dsp:sp modelId="{842E3C46-EC8A-4ABB-BCAE-D9BAAC0F901D}">
      <dsp:nvSpPr>
        <dsp:cNvPr id="0" name=""/>
        <dsp:cNvSpPr/>
      </dsp:nvSpPr>
      <dsp:spPr>
        <a:xfrm>
          <a:off x="2238940" y="448611"/>
          <a:ext cx="4899424" cy="4899424"/>
        </a:xfrm>
        <a:prstGeom prst="pie">
          <a:avLst>
            <a:gd name="adj1" fmla="val 19800000"/>
            <a:gd name="adj2" fmla="val 1800000"/>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Рассмотрение проекта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5563550" y="2431712"/>
        <a:ext cx="1341509" cy="962386"/>
      </dsp:txXfrm>
    </dsp:sp>
    <dsp:sp modelId="{EF4DAB56-0E4E-4262-BFE2-5F22B9C565D7}">
      <dsp:nvSpPr>
        <dsp:cNvPr id="0" name=""/>
        <dsp:cNvSpPr/>
      </dsp:nvSpPr>
      <dsp:spPr>
        <a:xfrm>
          <a:off x="2180614" y="549516"/>
          <a:ext cx="4899424" cy="4899424"/>
        </a:xfrm>
        <a:prstGeom prst="pie">
          <a:avLst>
            <a:gd name="adj1" fmla="val 1800000"/>
            <a:gd name="adj2" fmla="val 5400000"/>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бюджета очередного года</a:t>
          </a:r>
          <a:endParaRPr lang="ru-RU" sz="1400" b="1" kern="1200" dirty="0">
            <a:latin typeface="Times New Roman" panose="02020603050405020304" pitchFamily="18" charset="0"/>
            <a:cs typeface="Times New Roman" panose="02020603050405020304" pitchFamily="18" charset="0"/>
          </a:endParaRPr>
        </a:p>
      </dsp:txBody>
      <dsp:txXfrm>
        <a:off x="4746979" y="3860710"/>
        <a:ext cx="1283182" cy="991550"/>
      </dsp:txXfrm>
    </dsp:sp>
    <dsp:sp modelId="{4EC7F541-63A3-4EAE-B73C-7B624E9A8B04}">
      <dsp:nvSpPr>
        <dsp:cNvPr id="0" name=""/>
        <dsp:cNvSpPr/>
      </dsp:nvSpPr>
      <dsp:spPr>
        <a:xfrm>
          <a:off x="2063961" y="549516"/>
          <a:ext cx="4899424" cy="4899424"/>
        </a:xfrm>
        <a:prstGeom prst="pie">
          <a:avLst>
            <a:gd name="adj1" fmla="val 5400000"/>
            <a:gd name="adj2" fmla="val 9000000"/>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Исполнение бюджета в текущем году</a:t>
          </a:r>
          <a:endParaRPr lang="ru-RU" sz="1400" b="1" kern="1200" dirty="0">
            <a:latin typeface="Times New Roman" panose="02020603050405020304" pitchFamily="18" charset="0"/>
            <a:cs typeface="Times New Roman" panose="02020603050405020304" pitchFamily="18" charset="0"/>
          </a:endParaRPr>
        </a:p>
      </dsp:txBody>
      <dsp:txXfrm>
        <a:off x="3113837" y="3860710"/>
        <a:ext cx="1283182" cy="991550"/>
      </dsp:txXfrm>
    </dsp:sp>
    <dsp:sp modelId="{0476E67D-5740-41C1-B512-8D9664E886EA}">
      <dsp:nvSpPr>
        <dsp:cNvPr id="0" name=""/>
        <dsp:cNvSpPr/>
      </dsp:nvSpPr>
      <dsp:spPr>
        <a:xfrm>
          <a:off x="2005634" y="448611"/>
          <a:ext cx="4899424" cy="4899424"/>
        </a:xfrm>
        <a:prstGeom prst="pie">
          <a:avLst>
            <a:gd name="adj1" fmla="val 9000000"/>
            <a:gd name="adj2" fmla="val 12600000"/>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Формирование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2238940" y="2431712"/>
        <a:ext cx="1341509" cy="962386"/>
      </dsp:txXfrm>
    </dsp:sp>
    <dsp:sp modelId="{DA87E9FC-B2D7-4745-9F92-BBE64603542E}">
      <dsp:nvSpPr>
        <dsp:cNvPr id="0" name=""/>
        <dsp:cNvSpPr/>
      </dsp:nvSpPr>
      <dsp:spPr>
        <a:xfrm>
          <a:off x="2063961" y="347707"/>
          <a:ext cx="4899424" cy="4899424"/>
        </a:xfrm>
        <a:prstGeom prst="pie">
          <a:avLst>
            <a:gd name="adj1" fmla="val 12600000"/>
            <a:gd name="adj2" fmla="val 1620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r" defTabSz="622300">
            <a:lnSpc>
              <a:spcPct val="90000"/>
            </a:lnSpc>
            <a:spcBef>
              <a:spcPct val="0"/>
            </a:spcBef>
            <a:spcAft>
              <a:spcPct val="35000"/>
            </a:spcAft>
          </a:pPr>
          <a:endParaRPr lang="ru-RU" sz="1400" b="1" kern="1200" dirty="0" smtClean="0">
            <a:latin typeface="Times New Roman" panose="02020603050405020304" pitchFamily="18" charset="0"/>
            <a:cs typeface="Times New Roman" panose="02020603050405020304" pitchFamily="18" charset="0"/>
          </a:endParaRPr>
        </a:p>
        <a:p>
          <a:pPr lvl="0" algn="r" defTabSz="622300">
            <a:lnSpc>
              <a:spcPct val="90000"/>
            </a:lnSpc>
            <a:spcBef>
              <a:spcPct val="0"/>
            </a:spcBef>
            <a:spcAft>
              <a:spcPct val="35000"/>
            </a:spcAft>
          </a:pPr>
          <a:r>
            <a:rPr lang="ru-RU" sz="1400" b="1" kern="1200" dirty="0" smtClean="0">
              <a:latin typeface="Times New Roman" panose="02020603050405020304" pitchFamily="18" charset="0"/>
              <a:cs typeface="Times New Roman" panose="02020603050405020304" pitchFamily="18" charset="0"/>
            </a:rPr>
            <a:t>Утверждение отчета об исполнении бюджета предыдущего года</a:t>
          </a:r>
          <a:endParaRPr lang="ru-RU" sz="1400" b="1" kern="1200" dirty="0">
            <a:latin typeface="Times New Roman" panose="02020603050405020304" pitchFamily="18" charset="0"/>
            <a:cs typeface="Times New Roman" panose="02020603050405020304" pitchFamily="18" charset="0"/>
          </a:endParaRPr>
        </a:p>
      </dsp:txBody>
      <dsp:txXfrm>
        <a:off x="3113837" y="973550"/>
        <a:ext cx="1283182" cy="991550"/>
      </dsp:txXfrm>
    </dsp:sp>
    <dsp:sp modelId="{645E1EC9-0933-4E6B-AECB-D952B70FC643}">
      <dsp:nvSpPr>
        <dsp:cNvPr id="0" name=""/>
        <dsp:cNvSpPr/>
      </dsp:nvSpPr>
      <dsp:spPr>
        <a:xfrm>
          <a:off x="1877137" y="44409"/>
          <a:ext cx="5506019" cy="5506019"/>
        </a:xfrm>
        <a:prstGeom prst="circularArrow">
          <a:avLst>
            <a:gd name="adj1" fmla="val 5085"/>
            <a:gd name="adj2" fmla="val 327528"/>
            <a:gd name="adj3" fmla="val 19472472"/>
            <a:gd name="adj4" fmla="val 16200251"/>
            <a:gd name="adj5" fmla="val 5932"/>
          </a:avLst>
        </a:prstGeom>
        <a:solidFill>
          <a:schemeClr val="accent2">
            <a:lumMod val="75000"/>
          </a:schemeClr>
        </a:soli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4DA3E07-BB5F-47AE-8641-79F859DB5CB5}">
      <dsp:nvSpPr>
        <dsp:cNvPr id="0" name=""/>
        <dsp:cNvSpPr/>
      </dsp:nvSpPr>
      <dsp:spPr>
        <a:xfrm>
          <a:off x="1935464" y="145314"/>
          <a:ext cx="5506019" cy="5506019"/>
        </a:xfrm>
        <a:prstGeom prst="circularArrow">
          <a:avLst>
            <a:gd name="adj1" fmla="val 5085"/>
            <a:gd name="adj2" fmla="val 327528"/>
            <a:gd name="adj3" fmla="val 1472472"/>
            <a:gd name="adj4" fmla="val 19800000"/>
            <a:gd name="adj5" fmla="val 5932"/>
          </a:avLst>
        </a:prstGeom>
        <a:gradFill rotWithShape="0">
          <a:gsLst>
            <a:gs pos="0">
              <a:schemeClr val="accent3">
                <a:hueOff val="0"/>
                <a:satOff val="0"/>
                <a:lumOff val="0"/>
                <a:alphaOff val="0"/>
                <a:lumMod val="95000"/>
              </a:schemeClr>
            </a:gs>
            <a:gs pos="100000">
              <a:schemeClr val="accent3">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3">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213181CF-CFAC-4748-ABA5-035FEB22F4F7}">
      <dsp:nvSpPr>
        <dsp:cNvPr id="0" name=""/>
        <dsp:cNvSpPr/>
      </dsp:nvSpPr>
      <dsp:spPr>
        <a:xfrm>
          <a:off x="1877137" y="246218"/>
          <a:ext cx="5506019" cy="5506019"/>
        </a:xfrm>
        <a:prstGeom prst="circularArrow">
          <a:avLst>
            <a:gd name="adj1" fmla="val 5085"/>
            <a:gd name="adj2" fmla="val 327528"/>
            <a:gd name="adj3" fmla="val 5072221"/>
            <a:gd name="adj4" fmla="val 1800000"/>
            <a:gd name="adj5" fmla="val 5932"/>
          </a:avLst>
        </a:prstGeom>
        <a:gradFill rotWithShape="0">
          <a:gsLst>
            <a:gs pos="0">
              <a:schemeClr val="accent4">
                <a:hueOff val="0"/>
                <a:satOff val="0"/>
                <a:lumOff val="0"/>
                <a:alphaOff val="0"/>
                <a:lumMod val="95000"/>
              </a:schemeClr>
            </a:gs>
            <a:gs pos="100000">
              <a:schemeClr val="accent4">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4">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A92B7A11-A671-4B89-9347-B0ACB03A440B}">
      <dsp:nvSpPr>
        <dsp:cNvPr id="0" name=""/>
        <dsp:cNvSpPr/>
      </dsp:nvSpPr>
      <dsp:spPr>
        <a:xfrm>
          <a:off x="1760842" y="246218"/>
          <a:ext cx="5506019" cy="5506019"/>
        </a:xfrm>
        <a:prstGeom prst="circularArrow">
          <a:avLst>
            <a:gd name="adj1" fmla="val 5085"/>
            <a:gd name="adj2" fmla="val 327528"/>
            <a:gd name="adj3" fmla="val 8672472"/>
            <a:gd name="adj4" fmla="val 5400251"/>
            <a:gd name="adj5" fmla="val 5932"/>
          </a:avLst>
        </a:prstGeom>
        <a:gradFill rotWithShape="0">
          <a:gsLst>
            <a:gs pos="0">
              <a:schemeClr val="accent5">
                <a:hueOff val="0"/>
                <a:satOff val="0"/>
                <a:lumOff val="0"/>
                <a:alphaOff val="0"/>
                <a:lumMod val="95000"/>
              </a:schemeClr>
            </a:gs>
            <a:gs pos="100000">
              <a:schemeClr val="accent5">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5">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7BA1513E-5EC7-4F59-860A-3B64659C2085}">
      <dsp:nvSpPr>
        <dsp:cNvPr id="0" name=""/>
        <dsp:cNvSpPr/>
      </dsp:nvSpPr>
      <dsp:spPr>
        <a:xfrm>
          <a:off x="1702516" y="145314"/>
          <a:ext cx="5506019" cy="5506019"/>
        </a:xfrm>
        <a:prstGeom prst="circularArrow">
          <a:avLst>
            <a:gd name="adj1" fmla="val 5085"/>
            <a:gd name="adj2" fmla="val 327528"/>
            <a:gd name="adj3" fmla="val 12272472"/>
            <a:gd name="adj4" fmla="val 9000000"/>
            <a:gd name="adj5" fmla="val 5932"/>
          </a:avLst>
        </a:prstGeom>
        <a:gradFill rotWithShape="0">
          <a:gsLst>
            <a:gs pos="0">
              <a:schemeClr val="accent6">
                <a:hueOff val="0"/>
                <a:satOff val="0"/>
                <a:lumOff val="0"/>
                <a:alphaOff val="0"/>
                <a:lumMod val="95000"/>
              </a:schemeClr>
            </a:gs>
            <a:gs pos="100000">
              <a:schemeClr val="accent6">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6">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 modelId="{0D69B72D-0C44-42CD-AEA0-3AD3918B2D39}">
      <dsp:nvSpPr>
        <dsp:cNvPr id="0" name=""/>
        <dsp:cNvSpPr/>
      </dsp:nvSpPr>
      <dsp:spPr>
        <a:xfrm>
          <a:off x="1760842" y="44409"/>
          <a:ext cx="5506019" cy="5506019"/>
        </a:xfrm>
        <a:prstGeom prst="circularArrow">
          <a:avLst>
            <a:gd name="adj1" fmla="val 5085"/>
            <a:gd name="adj2" fmla="val 327528"/>
            <a:gd name="adj3" fmla="val 15872221"/>
            <a:gd name="adj4" fmla="val 12600000"/>
            <a:gd name="adj5" fmla="val 5932"/>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accent2">
              <a:hueOff val="0"/>
              <a:satOff val="0"/>
              <a:lumOff val="0"/>
              <a:alphaOff val="0"/>
              <a:shade val="30000"/>
              <a:satMod val="12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25282-24D3-4CFD-AC59-CD63786195EA}">
      <dsp:nvSpPr>
        <dsp:cNvPr id="0" name=""/>
        <dsp:cNvSpPr/>
      </dsp:nvSpPr>
      <dsp:spPr>
        <a:xfrm>
          <a:off x="2923982" y="-190513"/>
          <a:ext cx="2288938" cy="1583958"/>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налоговой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3001304" y="-113191"/>
        <a:ext cx="2134294" cy="1429314"/>
      </dsp:txXfrm>
    </dsp:sp>
    <dsp:sp modelId="{B1BA7DD6-4629-4464-AA76-4AC12B29F7ED}">
      <dsp:nvSpPr>
        <dsp:cNvPr id="0" name=""/>
        <dsp:cNvSpPr/>
      </dsp:nvSpPr>
      <dsp:spPr>
        <a:xfrm>
          <a:off x="2853375" y="919912"/>
          <a:ext cx="3534831" cy="3534831"/>
        </a:xfrm>
        <a:custGeom>
          <a:avLst/>
          <a:gdLst/>
          <a:ahLst/>
          <a:cxnLst/>
          <a:rect l="0" t="0" r="0" b="0"/>
          <a:pathLst>
            <a:path>
              <a:moveTo>
                <a:pt x="2367347" y="104935"/>
              </a:moveTo>
              <a:arcTo wR="1767415" hR="1767415" stAng="17390566" swAng="1594941"/>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09EE511D-0EF6-43EC-B406-0F1618FAB471}">
      <dsp:nvSpPr>
        <dsp:cNvPr id="0" name=""/>
        <dsp:cNvSpPr/>
      </dsp:nvSpPr>
      <dsp:spPr>
        <a:xfrm>
          <a:off x="4938417" y="1475062"/>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Основных направлениях бюджетной политики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5023390" y="1560035"/>
        <a:ext cx="2178345" cy="1570726"/>
      </dsp:txXfrm>
    </dsp:sp>
    <dsp:sp modelId="{CEBC4C3C-A437-4420-A2E2-C12E33E8450C}">
      <dsp:nvSpPr>
        <dsp:cNvPr id="0" name=""/>
        <dsp:cNvSpPr/>
      </dsp:nvSpPr>
      <dsp:spPr>
        <a:xfrm>
          <a:off x="2842246" y="272306"/>
          <a:ext cx="3534831" cy="3534831"/>
        </a:xfrm>
        <a:custGeom>
          <a:avLst/>
          <a:gdLst/>
          <a:ahLst/>
          <a:cxnLst/>
          <a:rect l="0" t="0" r="0" b="0"/>
          <a:pathLst>
            <a:path>
              <a:moveTo>
                <a:pt x="3081225" y="2949643"/>
              </a:moveTo>
              <a:arcTo wR="1767415" hR="1767415" stAng="2518942" swAng="160576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B5C2805B-3ECC-4AA3-B306-E04B8D93175A}">
      <dsp:nvSpPr>
        <dsp:cNvPr id="0" name=""/>
        <dsp:cNvSpPr/>
      </dsp:nvSpPr>
      <dsp:spPr>
        <a:xfrm>
          <a:off x="2894306" y="3473570"/>
          <a:ext cx="2348291" cy="1325454"/>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latin typeface="Times New Roman" panose="02020603050405020304" pitchFamily="18" charset="0"/>
              <a:cs typeface="Times New Roman" panose="02020603050405020304" pitchFamily="18" charset="0"/>
            </a:rPr>
            <a:t>Государственных программах Чувашской Республики</a:t>
          </a:r>
          <a:endParaRPr lang="ru-RU" sz="1700" b="1" kern="1200" dirty="0">
            <a:latin typeface="Times New Roman" panose="02020603050405020304" pitchFamily="18" charset="0"/>
            <a:cs typeface="Times New Roman" panose="02020603050405020304" pitchFamily="18" charset="0"/>
          </a:endParaRPr>
        </a:p>
      </dsp:txBody>
      <dsp:txXfrm>
        <a:off x="2959009" y="3538273"/>
        <a:ext cx="2218885" cy="1196048"/>
      </dsp:txXfrm>
    </dsp:sp>
    <dsp:sp modelId="{609DDD8F-8077-4ED9-B479-F4058D5BF79E}">
      <dsp:nvSpPr>
        <dsp:cNvPr id="0" name=""/>
        <dsp:cNvSpPr/>
      </dsp:nvSpPr>
      <dsp:spPr>
        <a:xfrm>
          <a:off x="1891785" y="329175"/>
          <a:ext cx="3534831" cy="3534831"/>
        </a:xfrm>
        <a:custGeom>
          <a:avLst/>
          <a:gdLst/>
          <a:ahLst/>
          <a:cxnLst/>
          <a:rect l="0" t="0" r="0" b="0"/>
          <a:pathLst>
            <a:path>
              <a:moveTo>
                <a:pt x="995611" y="3357408"/>
              </a:moveTo>
              <a:arcTo wR="1767415" hR="1767415" stAng="6953554" swAng="1474309"/>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 modelId="{FDB32F28-2B23-4FC5-B84F-1478F183AB08}">
      <dsp:nvSpPr>
        <dsp:cNvPr id="0" name=""/>
        <dsp:cNvSpPr/>
      </dsp:nvSpPr>
      <dsp:spPr>
        <a:xfrm>
          <a:off x="925792" y="1475054"/>
          <a:ext cx="2348291" cy="1740672"/>
        </a:xfrm>
        <a:prstGeom prst="roundRect">
          <a:avLst/>
        </a:prstGeom>
        <a:gradFill rotWithShape="1">
          <a:gsLst>
            <a:gs pos="28000">
              <a:schemeClr val="accent2">
                <a:tint val="18000"/>
                <a:satMod val="120000"/>
                <a:lumMod val="88000"/>
              </a:schemeClr>
            </a:gs>
            <a:gs pos="100000">
              <a:schemeClr val="accent2">
                <a:tint val="40000"/>
                <a:satMod val="100000"/>
                <a:lumMod val="78000"/>
              </a:schemeClr>
            </a:gs>
          </a:gsLst>
          <a:lin ang="5400000" scaled="0"/>
        </a:gradFill>
        <a:ln w="9525" cap="flat" cmpd="sng" algn="ctr">
          <a:solidFill>
            <a:schemeClr val="accent2"/>
          </a:solidFill>
          <a:prstDash val="solid"/>
        </a:ln>
        <a:effectLst>
          <a:outerShdw blurRad="63500" dist="50800" dir="5400000" sx="98000" sy="98000" rotWithShape="0">
            <a:srgbClr val="000000">
              <a:alpha val="20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Прогнозе социально-экономического развития Чувашской Республики</a:t>
          </a:r>
          <a:endParaRPr lang="ru-RU" sz="1800" b="1" kern="1200" dirty="0">
            <a:latin typeface="Times New Roman" panose="02020603050405020304" pitchFamily="18" charset="0"/>
            <a:cs typeface="Times New Roman" panose="02020603050405020304" pitchFamily="18" charset="0"/>
          </a:endParaRPr>
        </a:p>
      </dsp:txBody>
      <dsp:txXfrm>
        <a:off x="1010765" y="1560027"/>
        <a:ext cx="2178345" cy="1570726"/>
      </dsp:txXfrm>
    </dsp:sp>
    <dsp:sp modelId="{AE08C94F-0CD5-478E-94D3-913DA7B7B592}">
      <dsp:nvSpPr>
        <dsp:cNvPr id="0" name=""/>
        <dsp:cNvSpPr/>
      </dsp:nvSpPr>
      <dsp:spPr>
        <a:xfrm>
          <a:off x="1881374" y="866596"/>
          <a:ext cx="3534831" cy="3534831"/>
        </a:xfrm>
        <a:custGeom>
          <a:avLst/>
          <a:gdLst/>
          <a:ahLst/>
          <a:cxnLst/>
          <a:rect l="0" t="0" r="0" b="0"/>
          <a:pathLst>
            <a:path>
              <a:moveTo>
                <a:pt x="438025" y="602735"/>
              </a:moveTo>
              <a:arcTo wR="1767415" hR="1767415" stAng="13273299" swAng="1459282"/>
            </a:path>
          </a:pathLst>
        </a:custGeom>
        <a:noFill/>
        <a:ln w="76200" cap="flat" cmpd="sng" algn="ctr">
          <a:solidFill>
            <a:schemeClr val="accent4"/>
          </a:solidFill>
          <a:prstDash val="solid"/>
        </a:ln>
        <a:effectLst>
          <a:outerShdw blurRad="40005" dist="22984" dir="5400000" rotWithShape="0">
            <a:srgbClr val="000000">
              <a:alpha val="45000"/>
            </a:srgbClr>
          </a:outerShdw>
        </a:effectLst>
        <a:scene3d>
          <a:camera prst="orthographicFront"/>
          <a:lightRig rig="flat" dir="t"/>
        </a:scene3d>
        <a:sp3d z="-40000" prstMaterial="matte">
          <a:bevelT w="19050" h="38100"/>
        </a:sp3d>
      </dsp:spPr>
      <dsp:style>
        <a:lnRef idx="3">
          <a:schemeClr val="accent4"/>
        </a:lnRef>
        <a:fillRef idx="0">
          <a:schemeClr val="accent4"/>
        </a:fillRef>
        <a:effectRef idx="2">
          <a:schemeClr val="accent4"/>
        </a:effectRef>
        <a:fontRef idx="minor">
          <a:schemeClr val="tx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3.xml.rels><?xml version="1.0" encoding="UTF-8" standalone="yes"?>
<Relationships xmlns="http://schemas.openxmlformats.org/package/2006/relationships"><Relationship Id="rId1"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0.01837</cdr:x>
      <cdr:y>0.89651</cdr:y>
    </cdr:from>
    <cdr:to>
      <cdr:x>0.30399</cdr:x>
      <cdr:y>0.99296</cdr:y>
    </cdr:to>
    <cdr:sp macro="" textlink="">
      <cdr:nvSpPr>
        <cdr:cNvPr id="8" name="Скругленный прямоугольник 7"/>
        <cdr:cNvSpPr/>
      </cdr:nvSpPr>
      <cdr:spPr>
        <a:xfrm xmlns:a="http://schemas.openxmlformats.org/drawingml/2006/main">
          <a:off x="166553" y="5150295"/>
          <a:ext cx="2589603" cy="554092"/>
        </a:xfrm>
        <a:prstGeom xmlns:a="http://schemas.openxmlformats.org/drawingml/2006/main" prst="roundRect">
          <a:avLst/>
        </a:prstGeom>
        <a:ln xmlns:a="http://schemas.openxmlformats.org/drawingml/2006/main"/>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100% объема собственных доходов</a:t>
          </a:r>
        </a:p>
        <a:p xmlns:a="http://schemas.openxmlformats.org/drawingml/2006/main">
          <a:endParaRPr lang="ru-RU" sz="1000" dirty="0"/>
        </a:p>
      </cdr:txBody>
    </cdr:sp>
  </cdr:relSizeAnchor>
  <cdr:relSizeAnchor xmlns:cdr="http://schemas.openxmlformats.org/drawingml/2006/chartDrawing">
    <cdr:from>
      <cdr:x>0.02775</cdr:x>
      <cdr:y>0.3015</cdr:y>
    </cdr:from>
    <cdr:to>
      <cdr:x>0.1025</cdr:x>
      <cdr:y>0.46066</cdr:y>
    </cdr:to>
    <cdr:sp macro="" textlink="">
      <cdr:nvSpPr>
        <cdr:cNvPr id="2" name="TextBox 1"/>
        <cdr:cNvSpPr txBox="1"/>
      </cdr:nvSpPr>
      <cdr:spPr>
        <a:xfrm xmlns:a="http://schemas.openxmlformats.org/drawingml/2006/main">
          <a:off x="339426" y="173205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0.04782</cdr:x>
      <cdr:y>0.2617</cdr:y>
    </cdr:from>
    <cdr:to>
      <cdr:x>0.08797</cdr:x>
      <cdr:y>0.30886</cdr:y>
    </cdr:to>
    <cdr:sp macro="" textlink="">
      <cdr:nvSpPr>
        <cdr:cNvPr id="3" name="TextBox 2"/>
        <cdr:cNvSpPr txBox="1"/>
      </cdr:nvSpPr>
      <cdr:spPr>
        <a:xfrm xmlns:a="http://schemas.openxmlformats.org/drawingml/2006/main">
          <a:off x="584960" y="1503451"/>
          <a:ext cx="491066" cy="270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0.05718</cdr:x>
      <cdr:y>0.2502</cdr:y>
    </cdr:from>
    <cdr:to>
      <cdr:x>0.1373</cdr:x>
      <cdr:y>0.30095</cdr:y>
    </cdr:to>
    <cdr:sp macro="" textlink="">
      <cdr:nvSpPr>
        <cdr:cNvPr id="6" name="TextBox 1"/>
        <cdr:cNvSpPr txBox="1"/>
      </cdr:nvSpPr>
      <cdr:spPr>
        <a:xfrm xmlns:a="http://schemas.openxmlformats.org/drawingml/2006/main">
          <a:off x="518385" y="1437363"/>
          <a:ext cx="726416" cy="2915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12 261</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0.15248</cdr:x>
      <cdr:y>0.2126</cdr:y>
    </cdr:from>
    <cdr:to>
      <cdr:x>0.24257</cdr:x>
      <cdr:y>0.25742</cdr:y>
    </cdr:to>
    <cdr:sp macro="" textlink="">
      <cdr:nvSpPr>
        <cdr:cNvPr id="7" name="TextBox 1"/>
        <cdr:cNvSpPr txBox="1"/>
      </cdr:nvSpPr>
      <cdr:spPr>
        <a:xfrm xmlns:a="http://schemas.openxmlformats.org/drawingml/2006/main">
          <a:off x="1382481" y="1221339"/>
          <a:ext cx="816810" cy="2574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14 290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0.24779</cdr:x>
      <cdr:y>0.2126</cdr:y>
    </cdr:from>
    <cdr:to>
      <cdr:x>0.3305</cdr:x>
      <cdr:y>0.25648</cdr:y>
    </cdr:to>
    <cdr:sp macro="" textlink="">
      <cdr:nvSpPr>
        <cdr:cNvPr id="9" name="TextBox 1"/>
        <cdr:cNvSpPr txBox="1"/>
      </cdr:nvSpPr>
      <cdr:spPr>
        <a:xfrm xmlns:a="http://schemas.openxmlformats.org/drawingml/2006/main">
          <a:off x="2246577" y="1221339"/>
          <a:ext cx="749899" cy="252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solidFill>
                <a:schemeClr val="tx1"/>
              </a:solidFill>
              <a:latin typeface="Times New Roman" panose="02020603050405020304" pitchFamily="18" charset="0"/>
              <a:cs typeface="Times New Roman" panose="02020603050405020304" pitchFamily="18" charset="0"/>
            </a:rPr>
            <a:t>14 259</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0.35103</cdr:x>
      <cdr:y>0.2126</cdr:y>
    </cdr:from>
    <cdr:to>
      <cdr:x>0.42251</cdr:x>
      <cdr:y>0.25648</cdr:y>
    </cdr:to>
    <cdr:sp macro="" textlink="">
      <cdr:nvSpPr>
        <cdr:cNvPr id="10" name="TextBox 1"/>
        <cdr:cNvSpPr txBox="1"/>
      </cdr:nvSpPr>
      <cdr:spPr>
        <a:xfrm xmlns:a="http://schemas.openxmlformats.org/drawingml/2006/main">
          <a:off x="3182681" y="1221339"/>
          <a:ext cx="648080" cy="252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300" b="1" dirty="0" smtClean="0">
              <a:solidFill>
                <a:schemeClr val="tx1"/>
              </a:solidFill>
              <a:latin typeface="Times New Roman" panose="02020603050405020304" pitchFamily="18" charset="0"/>
              <a:cs typeface="Times New Roman" panose="02020603050405020304" pitchFamily="18" charset="0"/>
            </a:rPr>
            <a:t>14 121</a:t>
          </a:r>
          <a:endParaRPr lang="ru-RU" sz="13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0.44634</cdr:x>
      <cdr:y>0.2502</cdr:y>
    </cdr:from>
    <cdr:to>
      <cdr:x>0.51782</cdr:x>
      <cdr:y>0.2878</cdr:y>
    </cdr:to>
    <cdr:sp macro="" textlink="">
      <cdr:nvSpPr>
        <cdr:cNvPr id="11" name="TextBox 1"/>
        <cdr:cNvSpPr txBox="1"/>
      </cdr:nvSpPr>
      <cdr:spPr>
        <a:xfrm xmlns:a="http://schemas.openxmlformats.org/drawingml/2006/main">
          <a:off x="4046777" y="1437363"/>
          <a:ext cx="648080" cy="2160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i="1" dirty="0" smtClean="0">
              <a:latin typeface="Times New Roman" panose="02020603050405020304" pitchFamily="18" charset="0"/>
              <a:cs typeface="Times New Roman" panose="02020603050405020304" pitchFamily="18" charset="0"/>
            </a:rPr>
            <a:t>12</a:t>
          </a:r>
          <a:r>
            <a:rPr lang="ru-RU" sz="1200" b="1" i="1" dirty="0" smtClean="0">
              <a:latin typeface="Times New Roman" panose="02020603050405020304" pitchFamily="18" charset="0"/>
              <a:cs typeface="Times New Roman" panose="02020603050405020304" pitchFamily="18" charset="0"/>
            </a:rPr>
            <a:t> </a:t>
          </a:r>
          <a:r>
            <a:rPr lang="en-US" sz="1200" b="1" i="1" dirty="0" smtClean="0">
              <a:latin typeface="Times New Roman" panose="02020603050405020304" pitchFamily="18" charset="0"/>
              <a:cs typeface="Times New Roman" panose="02020603050405020304" pitchFamily="18" charset="0"/>
            </a:rPr>
            <a:t>9</a:t>
          </a:r>
          <a:r>
            <a:rPr lang="ru-RU" sz="1200" b="1" i="1" dirty="0" smtClean="0">
              <a:latin typeface="Times New Roman" panose="02020603050405020304" pitchFamily="18" charset="0"/>
              <a:cs typeface="Times New Roman" panose="02020603050405020304" pitchFamily="18" charset="0"/>
            </a:rPr>
            <a:t>10</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0.54164</cdr:x>
      <cdr:y>0.31287</cdr:y>
    </cdr:from>
    <cdr:to>
      <cdr:x>0.61748</cdr:x>
      <cdr:y>0.36301</cdr:y>
    </cdr:to>
    <cdr:sp macro="" textlink="">
      <cdr:nvSpPr>
        <cdr:cNvPr id="12" name="TextBox 1"/>
        <cdr:cNvSpPr txBox="1"/>
      </cdr:nvSpPr>
      <cdr:spPr>
        <a:xfrm xmlns:a="http://schemas.openxmlformats.org/drawingml/2006/main">
          <a:off x="4910873" y="1797403"/>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10 350</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0.64653</cdr:x>
      <cdr:y>0.32541</cdr:y>
    </cdr:from>
    <cdr:to>
      <cdr:x>0.72237</cdr:x>
      <cdr:y>0.37555</cdr:y>
    </cdr:to>
    <cdr:sp macro="" textlink="">
      <cdr:nvSpPr>
        <cdr:cNvPr id="13" name="TextBox 1"/>
        <cdr:cNvSpPr txBox="1"/>
      </cdr:nvSpPr>
      <cdr:spPr>
        <a:xfrm xmlns:a="http://schemas.openxmlformats.org/drawingml/2006/main">
          <a:off x="5861797" y="1869411"/>
          <a:ext cx="687611" cy="2880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8 897</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0.61588</cdr:x>
      <cdr:y>0.34196</cdr:y>
    </cdr:from>
    <cdr:to>
      <cdr:x>0.7751</cdr:x>
      <cdr:y>0.40916</cdr:y>
    </cdr:to>
    <cdr:sp macro="" textlink="">
      <cdr:nvSpPr>
        <cdr:cNvPr id="2" name="TextBox 1"/>
        <cdr:cNvSpPr txBox="1"/>
      </cdr:nvSpPr>
      <cdr:spPr>
        <a:xfrm xmlns:a="http://schemas.openxmlformats.org/drawingml/2006/main">
          <a:off x="2895976" y="1541727"/>
          <a:ext cx="748680" cy="302955"/>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1400" b="1" dirty="0" smtClean="0">
              <a:solidFill>
                <a:prstClr val="black"/>
              </a:solidFill>
              <a:latin typeface="Times New Roman" panose="02020603050405020304" pitchFamily="18" charset="0"/>
              <a:cs typeface="Times New Roman" panose="02020603050405020304" pitchFamily="18" charset="0"/>
            </a:rPr>
            <a:t>2</a:t>
          </a:r>
          <a:r>
            <a:rPr lang="ru-RU" sz="1400" b="1" dirty="0">
              <a:solidFill>
                <a:prstClr val="black"/>
              </a:solidFill>
              <a:latin typeface="Times New Roman" panose="02020603050405020304" pitchFamily="18" charset="0"/>
              <a:cs typeface="Times New Roman" panose="02020603050405020304" pitchFamily="18" charset="0"/>
            </a:rPr>
            <a:t>1</a:t>
          </a:r>
          <a:r>
            <a:rPr lang="en-US" sz="1400" b="1" dirty="0" smtClean="0">
              <a:solidFill>
                <a:prstClr val="black"/>
              </a:solidFill>
              <a:latin typeface="Times New Roman" panose="02020603050405020304" pitchFamily="18" charset="0"/>
              <a:cs typeface="Times New Roman" panose="02020603050405020304" pitchFamily="18" charset="0"/>
            </a:rPr>
            <a:t>,</a:t>
          </a:r>
          <a:r>
            <a:rPr lang="ru-RU" sz="1400" b="1" dirty="0">
              <a:solidFill>
                <a:prstClr val="black"/>
              </a:solidFill>
              <a:latin typeface="Times New Roman" panose="02020603050405020304" pitchFamily="18" charset="0"/>
              <a:cs typeface="Times New Roman" panose="02020603050405020304" pitchFamily="18" charset="0"/>
            </a:rPr>
            <a:t>0</a:t>
          </a:r>
          <a:r>
            <a:rPr lang="ru-RU" sz="1400" b="1" dirty="0" smtClean="0">
              <a:solidFill>
                <a:prstClr val="black"/>
              </a:solidFill>
              <a:latin typeface="Times New Roman" panose="02020603050405020304" pitchFamily="18" charset="0"/>
              <a:cs typeface="Times New Roman" panose="02020603050405020304" pitchFamily="18" charset="0"/>
            </a:rPr>
            <a:t>%</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0.16948</cdr:x>
      <cdr:y>0.46474</cdr:y>
    </cdr:from>
    <cdr:to>
      <cdr:x>0.3287</cdr:x>
      <cdr:y>0.53194</cdr:y>
    </cdr:to>
    <cdr:sp macro="" textlink="">
      <cdr:nvSpPr>
        <cdr:cNvPr id="3" name="TextBox 1"/>
        <cdr:cNvSpPr txBox="1"/>
      </cdr:nvSpPr>
      <cdr:spPr>
        <a:xfrm xmlns:a="http://schemas.openxmlformats.org/drawingml/2006/main">
          <a:off x="796925" y="2095280"/>
          <a:ext cx="748680" cy="302955"/>
        </a:xfrm>
        <a:prstGeom xmlns:a="http://schemas.openxmlformats.org/drawingml/2006/main" prst="ellipse">
          <a:avLst/>
        </a:prstGeom>
        <a:ln xmlns:a="http://schemas.openxmlformats.org/drawingml/2006/main"/>
        <a:scene3d xmlns:a="http://schemas.openxmlformats.org/drawingml/2006/main">
          <a:camera prst="orthographicFront"/>
          <a:lightRig rig="threePt" dir="t"/>
        </a:scene3d>
        <a:sp3d xmlns:a="http://schemas.openxmlformats.org/drawingml/2006/main">
          <a:bevelT/>
        </a:sp3d>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400" b="1" dirty="0" smtClean="0">
              <a:solidFill>
                <a:prstClr val="black"/>
              </a:solidFill>
              <a:latin typeface="Times New Roman" panose="02020603050405020304" pitchFamily="18" charset="0"/>
              <a:cs typeface="Times New Roman" panose="02020603050405020304" pitchFamily="18" charset="0"/>
            </a:rPr>
            <a:t>7</a:t>
          </a:r>
          <a:r>
            <a:rPr lang="ru-RU" sz="1400" b="1" dirty="0">
              <a:solidFill>
                <a:prstClr val="black"/>
              </a:solidFill>
              <a:latin typeface="Times New Roman" panose="02020603050405020304" pitchFamily="18" charset="0"/>
              <a:cs typeface="Times New Roman" panose="02020603050405020304" pitchFamily="18" charset="0"/>
            </a:rPr>
            <a:t>9</a:t>
          </a:r>
          <a:r>
            <a:rPr lang="en-US" sz="1400" b="1" dirty="0" smtClean="0">
              <a:solidFill>
                <a:prstClr val="black"/>
              </a:solidFill>
              <a:latin typeface="Times New Roman" panose="02020603050405020304" pitchFamily="18" charset="0"/>
              <a:cs typeface="Times New Roman" panose="02020603050405020304" pitchFamily="18" charset="0"/>
            </a:rPr>
            <a:t>,</a:t>
          </a:r>
          <a:r>
            <a:rPr lang="ru-RU" sz="1400" b="1" dirty="0">
              <a:solidFill>
                <a:prstClr val="black"/>
              </a:solidFill>
              <a:latin typeface="Times New Roman" panose="02020603050405020304" pitchFamily="18" charset="0"/>
              <a:cs typeface="Times New Roman" panose="02020603050405020304" pitchFamily="18" charset="0"/>
            </a:rPr>
            <a:t>0</a:t>
          </a:r>
          <a:r>
            <a:rPr lang="ru-RU" sz="1400" b="1" dirty="0" smtClean="0">
              <a:solidFill>
                <a:prstClr val="black"/>
              </a:solidFill>
              <a:latin typeface="Times New Roman" panose="02020603050405020304" pitchFamily="18" charset="0"/>
              <a:cs typeface="Times New Roman" panose="02020603050405020304" pitchFamily="18" charset="0"/>
            </a:rPr>
            <a:t>%</a:t>
          </a:r>
          <a:endParaRPr lang="ru-RU" sz="1400" b="1" dirty="0">
            <a:solidFill>
              <a:prstClr val="black"/>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0.16778</cdr:x>
      <cdr:y>0.20053</cdr:y>
    </cdr:from>
    <cdr:to>
      <cdr:x>0.67907</cdr:x>
      <cdr:y>0.35725</cdr:y>
    </cdr:to>
    <cdr:sp macro="" textlink="">
      <cdr:nvSpPr>
        <cdr:cNvPr id="6" name="TextBox 1"/>
        <cdr:cNvSpPr txBox="1"/>
      </cdr:nvSpPr>
      <cdr:spPr>
        <a:xfrm xmlns:a="http://schemas.openxmlformats.org/drawingml/2006/main">
          <a:off x="773790" y="866367"/>
          <a:ext cx="2358050" cy="677105"/>
        </a:xfrm>
        <a:prstGeom xmlns:a="http://schemas.openxmlformats.org/drawingml/2006/main" prst="roundRect">
          <a:avLst/>
        </a:prstGeom>
        <a:solidFill xmlns:a="http://schemas.openxmlformats.org/drawingml/2006/main">
          <a:schemeClr val="accent3">
            <a:lumMod val="75000"/>
          </a:schemeClr>
        </a:solidFill>
        <a:ln xmlns:a="http://schemas.openxmlformats.org/drawingml/2006/main">
          <a:solidFill>
            <a:schemeClr val="bg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2000" b="1" i="1" dirty="0" smtClean="0">
              <a:latin typeface="Times New Roman" panose="02020603050405020304" pitchFamily="18" charset="0"/>
              <a:cs typeface="Times New Roman" panose="02020603050405020304" pitchFamily="18" charset="0"/>
            </a:rPr>
            <a:t>Здравоохранение </a:t>
          </a:r>
          <a:endParaRPr lang="ru-RU" sz="1600" b="1" i="1" dirty="0">
            <a:latin typeface="Times New Roman" panose="02020603050405020304" pitchFamily="18" charset="0"/>
            <a:cs typeface="Times New Roman" panose="02020603050405020304" pitchFamily="18" charset="0"/>
          </a:endParaRPr>
        </a:p>
        <a:p xmlns:a="http://schemas.openxmlformats.org/drawingml/2006/main">
          <a:pPr algn="ctr"/>
          <a:r>
            <a:rPr lang="ru-RU" sz="1600" b="1" i="1" dirty="0" smtClean="0">
              <a:latin typeface="Times New Roman" panose="02020603050405020304" pitchFamily="18" charset="0"/>
              <a:cs typeface="Times New Roman" panose="02020603050405020304" pitchFamily="18" charset="0"/>
            </a:rPr>
            <a:t>26 003,0 млн. рублей</a:t>
          </a:r>
        </a:p>
      </cdr:txBody>
    </cdr:sp>
  </cdr:relSizeAnchor>
  <cdr:relSizeAnchor xmlns:cdr="http://schemas.openxmlformats.org/drawingml/2006/chartDrawing">
    <cdr:from>
      <cdr:x>0.60197</cdr:x>
      <cdr:y>0.50419</cdr:y>
    </cdr:from>
    <cdr:to>
      <cdr:x>0.91769</cdr:x>
      <cdr:y>0.62086</cdr:y>
    </cdr:to>
    <cdr:sp macro="" textlink="">
      <cdr:nvSpPr>
        <cdr:cNvPr id="2" name="TextBox 1"/>
        <cdr:cNvSpPr txBox="1"/>
      </cdr:nvSpPr>
      <cdr:spPr>
        <a:xfrm xmlns:a="http://schemas.openxmlformats.org/drawingml/2006/main">
          <a:off x="2776266" y="2178364"/>
          <a:ext cx="1456088" cy="504070"/>
        </a:xfrm>
        <a:prstGeom xmlns:a="http://schemas.openxmlformats.org/drawingml/2006/main" prst="rect">
          <a:avLst/>
        </a:prstGeom>
      </cdr:spPr>
      <cdr:txBody>
        <a:bodyPr xmlns:a="http://schemas.openxmlformats.org/drawingml/2006/main" vertOverflow="clip" wrap="square" rtlCol="0">
          <a:noAutofit/>
        </a:bodyPr>
        <a:lstStyle xmlns:a="http://schemas.openxmlformats.org/drawingml/2006/main"/>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Республиканский бюджет</a:t>
          </a:r>
          <a:endParaRPr lang="ru-RU" sz="1200" b="1" i="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0.11087</cdr:x>
      <cdr:y>0.41498</cdr:y>
    </cdr:from>
    <cdr:to>
      <cdr:x>0.44691</cdr:x>
      <cdr:y>0.51023</cdr:y>
    </cdr:to>
    <cdr:sp macro="" textlink="">
      <cdr:nvSpPr>
        <cdr:cNvPr id="7" name="TextBox 1"/>
        <cdr:cNvSpPr txBox="1"/>
      </cdr:nvSpPr>
      <cdr:spPr>
        <a:xfrm xmlns:a="http://schemas.openxmlformats.org/drawingml/2006/main">
          <a:off x="511335" y="1792899"/>
          <a:ext cx="1549803" cy="4115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200" b="1" i="1" dirty="0" smtClean="0">
              <a:latin typeface="Times New Roman" panose="02020603050405020304" pitchFamily="18" charset="0"/>
              <a:cs typeface="Times New Roman" panose="02020603050405020304" pitchFamily="18" charset="0"/>
            </a:rPr>
            <a:t>Бюджет ТФОМС</a:t>
          </a:r>
          <a:endParaRPr lang="ru-RU" sz="1200" b="1" i="1" dirty="0">
            <a:latin typeface="Times New Roman" panose="02020603050405020304" pitchFamily="18" charset="0"/>
            <a:cs typeface="Times New Roman" panose="02020603050405020304" pitchFamily="18"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0.44338</cdr:x>
      <cdr:y>0.56994</cdr:y>
    </cdr:from>
    <cdr:to>
      <cdr:x>0.69964</cdr:x>
      <cdr:y>0.66604</cdr:y>
    </cdr:to>
    <cdr:sp macro="" textlink="">
      <cdr:nvSpPr>
        <cdr:cNvPr id="2" name="TextBox 1"/>
        <cdr:cNvSpPr txBox="1">
          <a:spLocks xmlns:a="http://schemas.openxmlformats.org/drawingml/2006/main" noChangeArrowheads="1"/>
        </cdr:cNvSpPr>
      </cdr:nvSpPr>
      <cdr:spPr bwMode="auto">
        <a:xfrm xmlns:a="http://schemas.openxmlformats.org/drawingml/2006/main" rot="1199444">
          <a:off x="1308858" y="1594712"/>
          <a:ext cx="756479" cy="26889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eaLnBrk="1" hangingPunct="1">
            <a:spcBef>
              <a:spcPct val="0"/>
            </a:spcBef>
            <a:buFontTx/>
            <a:buNone/>
            <a:defRPr/>
          </a:pPr>
          <a:r>
            <a:rPr lang="ru-RU" altLang="ru-RU" sz="1200" b="1" dirty="0">
              <a:solidFill>
                <a:srgbClr val="FF0000"/>
              </a:solidFill>
              <a:latin typeface="Times New Roman" panose="02020603050405020304" pitchFamily="18" charset="0"/>
              <a:cs typeface="Times New Roman" panose="02020603050405020304" pitchFamily="18" charset="0"/>
            </a:rPr>
            <a:t>-</a:t>
          </a:r>
          <a:r>
            <a:rPr lang="ru-RU" altLang="ru-RU" sz="1200" b="1" dirty="0" smtClean="0">
              <a:solidFill>
                <a:srgbClr val="FF0000"/>
              </a:solidFill>
              <a:latin typeface="Times New Roman" panose="02020603050405020304" pitchFamily="18" charset="0"/>
              <a:cs typeface="Times New Roman" panose="02020603050405020304" pitchFamily="18" charset="0"/>
            </a:rPr>
            <a:t>46,3%</a:t>
          </a:r>
        </a:p>
      </cdr:txBody>
    </cdr:sp>
  </cdr:relSizeAnchor>
  <cdr:relSizeAnchor xmlns:cdr="http://schemas.openxmlformats.org/drawingml/2006/chartDrawing">
    <cdr:from>
      <cdr:x>0.46347</cdr:x>
      <cdr:y>0.50946</cdr:y>
    </cdr:from>
    <cdr:to>
      <cdr:x>0.65861</cdr:x>
      <cdr:y>0.58667</cdr:y>
    </cdr:to>
    <cdr:cxnSp macro="">
      <cdr:nvCxnSpPr>
        <cdr:cNvPr id="3" name="Прямая со стрелкой 2"/>
        <cdr:cNvCxnSpPr/>
      </cdr:nvCxnSpPr>
      <cdr:spPr>
        <a:xfrm xmlns:a="http://schemas.openxmlformats.org/drawingml/2006/main">
          <a:off x="1368152" y="1425488"/>
          <a:ext cx="576064" cy="216024"/>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0.47102</cdr:x>
      <cdr:y>0.43985</cdr:y>
    </cdr:from>
    <cdr:to>
      <cdr:x>0.72193</cdr:x>
      <cdr:y>0.54243</cdr:y>
    </cdr:to>
    <cdr:sp macro="" textlink="">
      <cdr:nvSpPr>
        <cdr:cNvPr id="4" name="TextBox 1"/>
        <cdr:cNvSpPr txBox="1">
          <a:spLocks xmlns:a="http://schemas.openxmlformats.org/drawingml/2006/main" noChangeArrowheads="1"/>
        </cdr:cNvSpPr>
      </cdr:nvSpPr>
      <cdr:spPr bwMode="auto">
        <a:xfrm xmlns:a="http://schemas.openxmlformats.org/drawingml/2006/main" rot="1453778">
          <a:off x="1390453" y="1230719"/>
          <a:ext cx="740687" cy="28702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FF0000"/>
              </a:solidFill>
              <a:latin typeface="Times New Roman" panose="02020603050405020304" pitchFamily="18" charset="0"/>
              <a:cs typeface="Times New Roman" panose="02020603050405020304" pitchFamily="18" charset="0"/>
            </a:rPr>
            <a:t>-3 212</a:t>
          </a:r>
        </a:p>
      </cdr:txBody>
    </cdr:sp>
  </cdr:relSizeAnchor>
</c:userShapes>
</file>

<file path=ppt/drawings/drawing13.xml><?xml version="1.0" encoding="utf-8"?>
<c:userShapes xmlns:c="http://schemas.openxmlformats.org/drawingml/2006/chart">
  <cdr:relSizeAnchor xmlns:cdr="http://schemas.openxmlformats.org/drawingml/2006/chartDrawing">
    <cdr:from>
      <cdr:x>0.67791</cdr:x>
      <cdr:y>0</cdr:y>
    </cdr:from>
    <cdr:to>
      <cdr:x>0.83455</cdr:x>
      <cdr:y>0.17369</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477350" y="0"/>
          <a:ext cx="1034614" cy="850483"/>
        </a:xfrm>
        <a:prstGeom xmlns:a="http://schemas.openxmlformats.org/drawingml/2006/main" prst="rect">
          <a:avLst/>
        </a:prstGeom>
        <a:ln xmlns:a="http://schemas.openxmlformats.org/drawingml/2006/main">
          <a:noFill/>
        </a:ln>
        <a:effectLst xmlns:a="http://schemas.openxmlformats.org/drawingml/2006/main">
          <a:softEdge rad="112500"/>
        </a:effectLst>
      </cdr:spPr>
    </cdr:pic>
  </cdr:relSizeAnchor>
  <cdr:relSizeAnchor xmlns:cdr="http://schemas.openxmlformats.org/drawingml/2006/chartDrawing">
    <cdr:from>
      <cdr:x>0.31812</cdr:x>
      <cdr:y>0.34812</cdr:y>
    </cdr:from>
    <cdr:to>
      <cdr:x>0.40534</cdr:x>
      <cdr:y>0.39223</cdr:y>
    </cdr:to>
    <cdr:sp macro="" textlink="">
      <cdr:nvSpPr>
        <cdr:cNvPr id="5" name="TextBox 1"/>
        <cdr:cNvSpPr txBox="1"/>
      </cdr:nvSpPr>
      <cdr:spPr>
        <a:xfrm xmlns:a="http://schemas.openxmlformats.org/drawingml/2006/main">
          <a:off x="2101086" y="1704577"/>
          <a:ext cx="576060" cy="215986"/>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pPr algn="ctr"/>
          <a:r>
            <a:rPr lang="ru-RU" b="1" dirty="0" smtClean="0">
              <a:latin typeface="Times New Roman" panose="02020603050405020304" pitchFamily="18" charset="0"/>
              <a:cs typeface="Times New Roman" panose="02020603050405020304" pitchFamily="18" charset="0"/>
            </a:rPr>
            <a:t>9,1</a:t>
          </a:r>
          <a:r>
            <a:rPr lang="ru-RU" sz="1100" b="1" dirty="0" smtClean="0">
              <a:solidFill>
                <a:schemeClr val="tx1"/>
              </a:solidFill>
              <a:effectLst/>
              <a:latin typeface="Times New Roman" panose="02020603050405020304" pitchFamily="18" charset="0"/>
              <a:cs typeface="Times New Roman" panose="02020603050405020304" pitchFamily="18" charset="0"/>
            </a:rPr>
            <a:t>%</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0.30722</cdr:x>
      <cdr:y>0.40749</cdr:y>
    </cdr:from>
    <cdr:to>
      <cdr:x>0.40535</cdr:x>
      <cdr:y>0.46192</cdr:y>
    </cdr:to>
    <cdr:sp macro="" textlink="">
      <cdr:nvSpPr>
        <cdr:cNvPr id="6" name="TextBox 1"/>
        <cdr:cNvSpPr txBox="1"/>
      </cdr:nvSpPr>
      <cdr:spPr>
        <a:xfrm xmlns:a="http://schemas.openxmlformats.org/drawingml/2006/main">
          <a:off x="2029078" y="1995284"/>
          <a:ext cx="648117" cy="266519"/>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4,6</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0.59069</cdr:x>
      <cdr:y>0.50058</cdr:y>
    </cdr:from>
    <cdr:to>
      <cdr:x>0.67791</cdr:x>
      <cdr:y>0.55473</cdr:y>
    </cdr:to>
    <cdr:sp macro="" textlink="">
      <cdr:nvSpPr>
        <cdr:cNvPr id="8" name="TextBox 1"/>
        <cdr:cNvSpPr txBox="1"/>
      </cdr:nvSpPr>
      <cdr:spPr>
        <a:xfrm xmlns:a="http://schemas.openxmlformats.org/drawingml/2006/main">
          <a:off x="3901290" y="2451103"/>
          <a:ext cx="576060" cy="265148"/>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2,6%</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0.54072</cdr:x>
      <cdr:y>0.62957</cdr:y>
    </cdr:from>
    <cdr:to>
      <cdr:x>0.64376</cdr:x>
      <cdr:y>0.69111</cdr:y>
    </cdr:to>
    <cdr:sp macro="" textlink="">
      <cdr:nvSpPr>
        <cdr:cNvPr id="10" name="TextBox 1"/>
        <cdr:cNvSpPr txBox="1"/>
      </cdr:nvSpPr>
      <cdr:spPr>
        <a:xfrm xmlns:a="http://schemas.openxmlformats.org/drawingml/2006/main">
          <a:off x="3571267" y="3082731"/>
          <a:ext cx="680546" cy="301333"/>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3,0%</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0.44895</cdr:x>
      <cdr:y>0.64428</cdr:y>
    </cdr:from>
    <cdr:to>
      <cdr:x>0.53725</cdr:x>
      <cdr:y>0.7031</cdr:y>
    </cdr:to>
    <cdr:sp macro="" textlink="">
      <cdr:nvSpPr>
        <cdr:cNvPr id="11" name="TextBox 1"/>
        <cdr:cNvSpPr txBox="1"/>
      </cdr:nvSpPr>
      <cdr:spPr>
        <a:xfrm xmlns:a="http://schemas.openxmlformats.org/drawingml/2006/main">
          <a:off x="2965182" y="3154739"/>
          <a:ext cx="583189" cy="288015"/>
        </a:xfrm>
        <a:prstGeom xmlns:a="http://schemas.openxmlformats.org/drawingml/2006/main" prst="rect">
          <a:avLst/>
        </a:prstGeom>
      </cdr:spPr>
      <cdr:txBody>
        <a:bodyPr xmlns:a="http://schemas.openxmlformats.org/drawingml/2006/main" wrap="square" rtlCol="0"/>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13,6%</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0.32902</cdr:x>
      <cdr:y>0.54134</cdr:y>
    </cdr:from>
    <cdr:to>
      <cdr:x>0.44636</cdr:x>
      <cdr:y>0.60016</cdr:y>
    </cdr:to>
    <cdr:sp macro="" textlink="">
      <cdr:nvSpPr>
        <cdr:cNvPr id="12" name="TextBox 1"/>
        <cdr:cNvSpPr txBox="1"/>
      </cdr:nvSpPr>
      <cdr:spPr>
        <a:xfrm xmlns:a="http://schemas.openxmlformats.org/drawingml/2006/main">
          <a:off x="2173094" y="2650701"/>
          <a:ext cx="774993" cy="28801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22,3%</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0.56888</cdr:x>
      <cdr:y>0.55331</cdr:y>
    </cdr:from>
    <cdr:to>
      <cdr:x>0.6561</cdr:x>
      <cdr:y>0.61213</cdr:y>
    </cdr:to>
    <cdr:sp macro="" textlink="">
      <cdr:nvSpPr>
        <cdr:cNvPr id="13" name="TextBox 1"/>
        <cdr:cNvSpPr txBox="1"/>
      </cdr:nvSpPr>
      <cdr:spPr>
        <a:xfrm xmlns:a="http://schemas.openxmlformats.org/drawingml/2006/main">
          <a:off x="3757270" y="2709300"/>
          <a:ext cx="576060" cy="2880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6,5%</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0.52527</cdr:x>
      <cdr:y>0.33546</cdr:y>
    </cdr:from>
    <cdr:to>
      <cdr:x>0.61468</cdr:x>
      <cdr:y>0.39429</cdr:y>
    </cdr:to>
    <cdr:sp macro="" textlink="">
      <cdr:nvSpPr>
        <cdr:cNvPr id="14" name="TextBox 1"/>
        <cdr:cNvSpPr txBox="1"/>
      </cdr:nvSpPr>
      <cdr:spPr>
        <a:xfrm xmlns:a="http://schemas.openxmlformats.org/drawingml/2006/main">
          <a:off x="3469238" y="1642571"/>
          <a:ext cx="590524" cy="2880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26,7%</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0.55726</cdr:x>
      <cdr:y>0.60016</cdr:y>
    </cdr:from>
    <cdr:to>
      <cdr:x>0.63358</cdr:x>
      <cdr:y>0.64668</cdr:y>
    </cdr:to>
    <cdr:sp macro="" textlink="">
      <cdr:nvSpPr>
        <cdr:cNvPr id="16" name="TextBox 1"/>
        <cdr:cNvSpPr txBox="1"/>
      </cdr:nvSpPr>
      <cdr:spPr>
        <a:xfrm xmlns:a="http://schemas.openxmlformats.org/drawingml/2006/main">
          <a:off x="3680493" y="2938716"/>
          <a:ext cx="504069" cy="2277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b="1" dirty="0" smtClean="0">
              <a:latin typeface="Times New Roman" panose="02020603050405020304" pitchFamily="18" charset="0"/>
              <a:cs typeface="Times New Roman" panose="02020603050405020304" pitchFamily="18" charset="0"/>
            </a:rPr>
            <a:t>2,0%</a:t>
          </a:r>
          <a:endParaRPr lang="ru-RU"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0.38354</cdr:x>
      <cdr:y>0.29134</cdr:y>
    </cdr:from>
    <cdr:to>
      <cdr:x>0.47076</cdr:x>
      <cdr:y>0.33545</cdr:y>
    </cdr:to>
    <cdr:sp macro="" textlink="">
      <cdr:nvSpPr>
        <cdr:cNvPr id="17" name="TextBox 1"/>
        <cdr:cNvSpPr txBox="1"/>
      </cdr:nvSpPr>
      <cdr:spPr>
        <a:xfrm xmlns:a="http://schemas.openxmlformats.org/drawingml/2006/main">
          <a:off x="2533134" y="1426547"/>
          <a:ext cx="576060" cy="21598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b="1" dirty="0" smtClean="0">
              <a:latin typeface="Times New Roman" panose="02020603050405020304" pitchFamily="18" charset="0"/>
              <a:cs typeface="Times New Roman" panose="02020603050405020304" pitchFamily="18" charset="0"/>
            </a:rPr>
            <a:t>9,7</a:t>
          </a:r>
          <a:r>
            <a:rPr lang="ru-RU" sz="1100" b="1" dirty="0" smtClean="0">
              <a:solidFill>
                <a:schemeClr val="tx1"/>
              </a:solidFill>
              <a:effectLst/>
              <a:latin typeface="Times New Roman" panose="02020603050405020304" pitchFamily="18" charset="0"/>
              <a:cs typeface="Times New Roman" panose="02020603050405020304" pitchFamily="18" charset="0"/>
            </a:rPr>
            <a:t>%</a:t>
          </a:r>
          <a:endParaRPr lang="ru-RU" sz="1100" b="1" dirty="0">
            <a:solidFill>
              <a:schemeClr val="tx1"/>
            </a:solidFill>
            <a:effectLst/>
            <a:latin typeface="Times New Roman" panose="02020603050405020304" pitchFamily="18" charset="0"/>
            <a:cs typeface="Times New Roman" panose="02020603050405020304" pitchFamily="18" charset="0"/>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0.4552</cdr:x>
      <cdr:y>0.60924</cdr:y>
    </cdr:from>
    <cdr:to>
      <cdr:x>0.71324</cdr:x>
      <cdr:y>0.70363</cdr:y>
    </cdr:to>
    <cdr:sp macro="" textlink="">
      <cdr:nvSpPr>
        <cdr:cNvPr id="2" name="TextBox 1"/>
        <cdr:cNvSpPr txBox="1">
          <a:spLocks xmlns:a="http://schemas.openxmlformats.org/drawingml/2006/main" noChangeArrowheads="1"/>
        </cdr:cNvSpPr>
      </cdr:nvSpPr>
      <cdr:spPr bwMode="auto">
        <a:xfrm xmlns:a="http://schemas.openxmlformats.org/drawingml/2006/main" rot="1111564">
          <a:off x="1343741" y="1740149"/>
          <a:ext cx="761734" cy="26960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200" b="1" dirty="0" smtClean="0">
              <a:solidFill>
                <a:srgbClr val="FF0000"/>
              </a:solidFill>
              <a:latin typeface="Times New Roman" panose="02020603050405020304" pitchFamily="18" charset="0"/>
              <a:cs typeface="Times New Roman" panose="02020603050405020304" pitchFamily="18" charset="0"/>
            </a:rPr>
            <a:t>-39,2%</a:t>
          </a:r>
        </a:p>
      </cdr:txBody>
    </cdr:sp>
  </cdr:relSizeAnchor>
  <cdr:relSizeAnchor xmlns:cdr="http://schemas.openxmlformats.org/drawingml/2006/chartDrawing">
    <cdr:from>
      <cdr:x>0.47177</cdr:x>
      <cdr:y>0.54467</cdr:y>
    </cdr:from>
    <cdr:to>
      <cdr:x>0.66691</cdr:x>
      <cdr:y>0.60714</cdr:y>
    </cdr:to>
    <cdr:cxnSp macro="">
      <cdr:nvCxnSpPr>
        <cdr:cNvPr id="3" name="Прямая со стрелкой 2"/>
        <cdr:cNvCxnSpPr/>
      </cdr:nvCxnSpPr>
      <cdr:spPr>
        <a:xfrm xmlns:a="http://schemas.openxmlformats.org/drawingml/2006/main">
          <a:off x="1392655" y="1555712"/>
          <a:ext cx="576064" cy="178419"/>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0.48038</cdr:x>
      <cdr:y>0.47079</cdr:y>
    </cdr:from>
    <cdr:to>
      <cdr:x>0.70982</cdr:x>
      <cdr:y>0.56437</cdr:y>
    </cdr:to>
    <cdr:sp macro="" textlink="">
      <cdr:nvSpPr>
        <cdr:cNvPr id="4" name="TextBox 1"/>
        <cdr:cNvSpPr txBox="1">
          <a:spLocks xmlns:a="http://schemas.openxmlformats.org/drawingml/2006/main" noChangeArrowheads="1"/>
        </cdr:cNvSpPr>
      </cdr:nvSpPr>
      <cdr:spPr bwMode="auto">
        <a:xfrm xmlns:a="http://schemas.openxmlformats.org/drawingml/2006/main" rot="1277102">
          <a:off x="1418068" y="1344692"/>
          <a:ext cx="677307" cy="26728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defRPr/>
          </a:pPr>
          <a:r>
            <a:rPr lang="ru-RU" altLang="ru-RU" sz="1200" b="1" dirty="0">
              <a:solidFill>
                <a:srgbClr val="FF0000"/>
              </a:solidFill>
              <a:latin typeface="Times New Roman" panose="02020603050405020304" pitchFamily="18" charset="0"/>
              <a:cs typeface="Times New Roman" panose="02020603050405020304" pitchFamily="18" charset="0"/>
            </a:rPr>
            <a:t>-</a:t>
          </a:r>
          <a:r>
            <a:rPr lang="ru-RU" altLang="ru-RU" sz="1200" b="1" dirty="0" smtClean="0">
              <a:solidFill>
                <a:srgbClr val="FF0000"/>
              </a:solidFill>
              <a:latin typeface="Times New Roman" panose="02020603050405020304" pitchFamily="18" charset="0"/>
              <a:cs typeface="Times New Roman" panose="02020603050405020304" pitchFamily="18" charset="0"/>
            </a:rPr>
            <a:t>2 975</a:t>
          </a:r>
          <a:endParaRPr lang="ru-RU" altLang="ru-RU" sz="1200" b="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0.57885</cdr:x>
      <cdr:y>0.1166</cdr:y>
    </cdr:from>
    <cdr:to>
      <cdr:x>0.8487</cdr:x>
      <cdr:y>0.21416</cdr:y>
    </cdr:to>
    <cdr:sp macro="" textlink="">
      <cdr:nvSpPr>
        <cdr:cNvPr id="6" name="TextBox 1"/>
        <cdr:cNvSpPr txBox="1"/>
      </cdr:nvSpPr>
      <cdr:spPr>
        <a:xfrm xmlns:a="http://schemas.openxmlformats.org/drawingml/2006/main">
          <a:off x="2353871" y="562518"/>
          <a:ext cx="1097339" cy="470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ru-RU" sz="1400" b="1" dirty="0">
            <a:latin typeface="TimesET" pitchFamily="2" charset="0"/>
          </a:endParaRPr>
        </a:p>
      </cdr:txBody>
    </cdr:sp>
  </cdr:relSizeAnchor>
  <cdr:relSizeAnchor xmlns:cdr="http://schemas.openxmlformats.org/drawingml/2006/chartDrawing">
    <cdr:from>
      <cdr:x>0.41589</cdr:x>
      <cdr:y>0.41096</cdr:y>
    </cdr:from>
    <cdr:to>
      <cdr:x>0.5974</cdr:x>
      <cdr:y>0.47945</cdr:y>
    </cdr:to>
    <cdr:cxnSp macro="">
      <cdr:nvCxnSpPr>
        <cdr:cNvPr id="5" name="Прямая со стрелкой 4"/>
        <cdr:cNvCxnSpPr/>
      </cdr:nvCxnSpPr>
      <cdr:spPr>
        <a:xfrm xmlns:a="http://schemas.openxmlformats.org/drawingml/2006/main" flipV="1">
          <a:off x="1691208" y="2160240"/>
          <a:ext cx="738114" cy="360029"/>
        </a:xfrm>
        <a:prstGeom xmlns:a="http://schemas.openxmlformats.org/drawingml/2006/main" prst="straightConnector1">
          <a:avLst/>
        </a:prstGeom>
        <a:ln xmlns:a="http://schemas.openxmlformats.org/drawingml/2006/main" w="38100">
          <a:solidFill>
            <a:srgbClr val="00BD4F"/>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0.38463</cdr:x>
      <cdr:y>0.39301</cdr:y>
    </cdr:from>
    <cdr:to>
      <cdr:x>0.59941</cdr:x>
      <cdr:y>0.47309</cdr:y>
    </cdr:to>
    <cdr:sp macro="" textlink="">
      <cdr:nvSpPr>
        <cdr:cNvPr id="7" name="TextBox 1"/>
        <cdr:cNvSpPr txBox="1"/>
      </cdr:nvSpPr>
      <cdr:spPr>
        <a:xfrm xmlns:a="http://schemas.openxmlformats.org/drawingml/2006/main" rot="20001114">
          <a:off x="1564076" y="2065913"/>
          <a:ext cx="873398" cy="420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smtClean="0">
              <a:solidFill>
                <a:srgbClr val="00BD4F"/>
              </a:solidFill>
              <a:latin typeface="Times New Roman" panose="02020603050405020304" pitchFamily="18" charset="0"/>
              <a:cs typeface="Times New Roman" panose="02020603050405020304" pitchFamily="18" charset="0"/>
            </a:rPr>
            <a:t>+697,2</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0.41951</cdr:x>
      <cdr:y>0.441</cdr:y>
    </cdr:from>
    <cdr:to>
      <cdr:x>0.61607</cdr:x>
      <cdr:y>0.52107</cdr:y>
    </cdr:to>
    <cdr:sp macro="" textlink="">
      <cdr:nvSpPr>
        <cdr:cNvPr id="8" name="TextBox 1"/>
        <cdr:cNvSpPr txBox="1"/>
      </cdr:nvSpPr>
      <cdr:spPr>
        <a:xfrm xmlns:a="http://schemas.openxmlformats.org/drawingml/2006/main" rot="19987992">
          <a:off x="1705918" y="2318135"/>
          <a:ext cx="799308" cy="4208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400" b="1" dirty="0" smtClean="0">
              <a:solidFill>
                <a:srgbClr val="00BD4F"/>
              </a:solidFill>
              <a:latin typeface="Times New Roman" panose="02020603050405020304" pitchFamily="18" charset="0"/>
              <a:cs typeface="Times New Roman" panose="02020603050405020304" pitchFamily="18" charset="0"/>
            </a:rPr>
            <a:t>+14,4%</a:t>
          </a:r>
          <a:endParaRPr lang="ru-RU" sz="1400" b="1" dirty="0">
            <a:solidFill>
              <a:srgbClr val="00BD4F"/>
            </a:solidFill>
            <a:latin typeface="Times New Roman" panose="02020603050405020304" pitchFamily="18" charset="0"/>
            <a:cs typeface="Times New Roman" panose="02020603050405020304" pitchFamily="18" charset="0"/>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0.36245</cdr:x>
      <cdr:y>0.45054</cdr:y>
    </cdr:from>
    <cdr:to>
      <cdr:x>0.67824</cdr:x>
      <cdr:y>0.53697</cdr:y>
    </cdr:to>
    <cdr:sp macro="" textlink="">
      <cdr:nvSpPr>
        <cdr:cNvPr id="6" name="TextBox 25"/>
        <cdr:cNvSpPr txBox="1"/>
      </cdr:nvSpPr>
      <cdr:spPr>
        <a:xfrm xmlns:a="http://schemas.openxmlformats.org/drawingml/2006/main">
          <a:off x="2022512" y="2566944"/>
          <a:ext cx="1762144" cy="492443"/>
        </a:xfrm>
        <a:prstGeom xmlns:a="http://schemas.openxmlformats.org/drawingml/2006/main" prst="rect">
          <a:avLst/>
        </a:prstGeom>
        <a:noFill xmlns:a="http://schemas.openxmlformats.org/drawingml/2006/main"/>
        <a:effectLst xmlns:a="http://schemas.openxmlformats.org/drawingml/2006/main">
          <a:outerShdw blurRad="50800" dist="38100" dir="2700000" algn="tl" rotWithShape="0">
            <a:prstClr val="black">
              <a:alpha val="40000"/>
            </a:prstClr>
          </a:outerShdw>
        </a:effectLst>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algn="ctr" fontAlgn="auto">
            <a:spcBef>
              <a:spcPts val="0"/>
            </a:spcBef>
            <a:spcAft>
              <a:spcPts val="0"/>
            </a:spcAft>
          </a:pPr>
          <a:r>
            <a:rPr lang="ru-RU" sz="2600" b="1" dirty="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5</a:t>
          </a:r>
          <a:r>
            <a:rPr lang="ru-RU" sz="2600" b="1" dirty="0" smtClean="0">
              <a:solidFill>
                <a:schemeClr val="tx2">
                  <a:lumMod val="75000"/>
                </a:schemeClr>
              </a:solidFill>
              <a:latin typeface="Times New Roman" panose="02020603050405020304" pitchFamily="18" charset="0"/>
              <a:ea typeface="Arial Unicode MS" panose="020B0604020202020204" pitchFamily="34" charset="-128"/>
              <a:cs typeface="Times New Roman" panose="02020603050405020304" pitchFamily="18" charset="0"/>
            </a:rPr>
            <a:t> 527,2</a:t>
          </a:r>
          <a:r>
            <a:rPr lang="ru-RU" sz="2600" b="1" dirty="0" smtClean="0">
              <a:solidFill>
                <a:srgbClr val="FF0000"/>
              </a:solidFill>
              <a:latin typeface="Times New Roman" panose="02020603050405020304" pitchFamily="18" charset="0"/>
              <a:ea typeface="Arial Unicode MS" panose="020B0604020202020204" pitchFamily="34" charset="-128"/>
              <a:cs typeface="Times New Roman" panose="02020603050405020304" pitchFamily="18" charset="0"/>
            </a:rPr>
            <a:t> </a:t>
          </a:r>
          <a:endParaRPr lang="ru-RU" sz="2600" b="1" cap="all"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0.72265</cdr:x>
      <cdr:y>0.64272</cdr:y>
    </cdr:from>
    <cdr:to>
      <cdr:x>0.77227</cdr:x>
      <cdr:y>0.68063</cdr:y>
    </cdr:to>
    <cdr:cxnSp macro="">
      <cdr:nvCxnSpPr>
        <cdr:cNvPr id="8" name="Прямая соединительная линия 7"/>
        <cdr:cNvCxnSpPr/>
      </cdr:nvCxnSpPr>
      <cdr:spPr>
        <a:xfrm xmlns:a="http://schemas.openxmlformats.org/drawingml/2006/main">
          <a:off x="4032449" y="3661868"/>
          <a:ext cx="276892" cy="216024"/>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0.38713</cdr:x>
      <cdr:y>0.02437</cdr:y>
    </cdr:from>
    <cdr:to>
      <cdr:x>0.70234</cdr:x>
      <cdr:y>0.13781</cdr:y>
    </cdr:to>
    <cdr:sp macro="" textlink="">
      <cdr:nvSpPr>
        <cdr:cNvPr id="16" name="TextBox 7"/>
        <cdr:cNvSpPr txBox="1"/>
      </cdr:nvSpPr>
      <cdr:spPr>
        <a:xfrm xmlns:a="http://schemas.openxmlformats.org/drawingml/2006/main">
          <a:off x="2160241" y="138826"/>
          <a:ext cx="1758870"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Капремонт, ремонт и содержание автодорог местного значения</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0.51618</cdr:x>
      <cdr:y>0.13781</cdr:y>
    </cdr:from>
    <cdr:to>
      <cdr:x>0.54473</cdr:x>
      <cdr:y>0.25783</cdr:y>
    </cdr:to>
    <cdr:cxnSp macro="">
      <cdr:nvCxnSpPr>
        <cdr:cNvPr id="17" name="Прямая соединительная линия 16"/>
        <cdr:cNvCxnSpPr>
          <a:stCxn xmlns:a="http://schemas.openxmlformats.org/drawingml/2006/main" id="16" idx="2"/>
        </cdr:cNvCxnSpPr>
      </cdr:nvCxnSpPr>
      <cdr:spPr>
        <a:xfrm xmlns:a="http://schemas.openxmlformats.org/drawingml/2006/main" flipH="1">
          <a:off x="2880343" y="785157"/>
          <a:ext cx="159333" cy="68382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0.12771</cdr:x>
      <cdr:y>0.35527</cdr:y>
    </cdr:from>
    <cdr:to>
      <cdr:x>0.25809</cdr:x>
      <cdr:y>0.4405</cdr:y>
    </cdr:to>
    <cdr:cxnSp macro="">
      <cdr:nvCxnSpPr>
        <cdr:cNvPr id="22" name="Прямая соединительная линия 21"/>
        <cdr:cNvCxnSpPr>
          <a:stCxn xmlns:a="http://schemas.openxmlformats.org/drawingml/2006/main" id="35" idx="2"/>
        </cdr:cNvCxnSpPr>
      </cdr:nvCxnSpPr>
      <cdr:spPr>
        <a:xfrm xmlns:a="http://schemas.openxmlformats.org/drawingml/2006/main">
          <a:off x="712636" y="2024145"/>
          <a:ext cx="727525" cy="48559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0.47746</cdr:x>
      <cdr:y>0.74383</cdr:y>
    </cdr:from>
    <cdr:to>
      <cdr:x>0.64523</cdr:x>
      <cdr:y>0.81654</cdr:y>
    </cdr:to>
    <cdr:cxnSp macro="">
      <cdr:nvCxnSpPr>
        <cdr:cNvPr id="23" name="Прямая соединительная линия 22"/>
        <cdr:cNvCxnSpPr/>
      </cdr:nvCxnSpPr>
      <cdr:spPr>
        <a:xfrm xmlns:a="http://schemas.openxmlformats.org/drawingml/2006/main" flipH="1" flipV="1">
          <a:off x="2664297" y="4237932"/>
          <a:ext cx="936159" cy="414293"/>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0.50327</cdr:x>
      <cdr:y>0.81093</cdr:y>
    </cdr:from>
    <cdr:to>
      <cdr:x>0.88189</cdr:x>
      <cdr:y>0.92437</cdr:y>
    </cdr:to>
    <cdr:sp macro="" textlink="">
      <cdr:nvSpPr>
        <cdr:cNvPr id="29" name="TextBox 7"/>
        <cdr:cNvSpPr txBox="1"/>
      </cdr:nvSpPr>
      <cdr:spPr>
        <a:xfrm xmlns:a="http://schemas.openxmlformats.org/drawingml/2006/main">
          <a:off x="2808303" y="4620261"/>
          <a:ext cx="2112744"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a:latin typeface="Times New Roman" panose="02020603050405020304" pitchFamily="18" charset="0"/>
              <a:cs typeface="Times New Roman" panose="02020603050405020304" pitchFamily="18" charset="0"/>
            </a:rPr>
            <a:t>Внедрение автоматических </a:t>
          </a:r>
          <a:r>
            <a:rPr lang="ru-RU" sz="1400" b="0" dirty="0" smtClean="0">
              <a:latin typeface="Times New Roman" panose="02020603050405020304" pitchFamily="18" charset="0"/>
              <a:cs typeface="Times New Roman" panose="02020603050405020304" pitchFamily="18" charset="0"/>
            </a:rPr>
            <a:t>пунктов </a:t>
          </a:r>
          <a:r>
            <a:rPr lang="ru-RU" sz="1400" b="0" dirty="0">
              <a:latin typeface="Times New Roman" panose="02020603050405020304" pitchFamily="18" charset="0"/>
              <a:cs typeface="Times New Roman" panose="02020603050405020304" pitchFamily="18" charset="0"/>
            </a:rPr>
            <a:t>весового и габаритного контроля</a:t>
          </a:r>
        </a:p>
      </cdr:txBody>
    </cdr:sp>
  </cdr:relSizeAnchor>
  <cdr:relSizeAnchor xmlns:cdr="http://schemas.openxmlformats.org/drawingml/2006/chartDrawing">
    <cdr:from>
      <cdr:x>0.2968</cdr:x>
      <cdr:y>0.66799</cdr:y>
    </cdr:from>
    <cdr:to>
      <cdr:x>0.35528</cdr:x>
      <cdr:y>0.71855</cdr:y>
    </cdr:to>
    <cdr:cxnSp macro="">
      <cdr:nvCxnSpPr>
        <cdr:cNvPr id="30" name="Прямая соединительная линия 29"/>
        <cdr:cNvCxnSpPr/>
      </cdr:nvCxnSpPr>
      <cdr:spPr>
        <a:xfrm xmlns:a="http://schemas.openxmlformats.org/drawingml/2006/main" flipV="1">
          <a:off x="1656185" y="3805885"/>
          <a:ext cx="326293" cy="288031"/>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0.19082</cdr:x>
      <cdr:y>0.50369</cdr:y>
    </cdr:from>
    <cdr:to>
      <cdr:x>0.24518</cdr:x>
      <cdr:y>0.50369</cdr:y>
    </cdr:to>
    <cdr:cxnSp macro="">
      <cdr:nvCxnSpPr>
        <cdr:cNvPr id="20" name="Прямая соединительная линия 19"/>
        <cdr:cNvCxnSpPr/>
      </cdr:nvCxnSpPr>
      <cdr:spPr>
        <a:xfrm xmlns:a="http://schemas.openxmlformats.org/drawingml/2006/main" flipV="1">
          <a:off x="1064786" y="2869780"/>
          <a:ext cx="303335" cy="0"/>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0.68063</cdr:y>
    </cdr:from>
    <cdr:to>
      <cdr:x>0.34842</cdr:x>
      <cdr:y>0.79407</cdr:y>
    </cdr:to>
    <cdr:sp macro="" textlink="">
      <cdr:nvSpPr>
        <cdr:cNvPr id="24" name="TextBox 7"/>
        <cdr:cNvSpPr txBox="1"/>
      </cdr:nvSpPr>
      <cdr:spPr>
        <a:xfrm xmlns:a="http://schemas.openxmlformats.org/drawingml/2006/main">
          <a:off x="0" y="3877892"/>
          <a:ext cx="1944217"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Строительство и </a:t>
          </a:r>
          <a:r>
            <a:rPr lang="ru-RU" sz="1400" b="0" dirty="0">
              <a:solidFill>
                <a:prstClr val="black"/>
              </a:solidFill>
              <a:latin typeface="Times New Roman" panose="02020603050405020304" pitchFamily="18" charset="0"/>
              <a:cs typeface="Times New Roman" panose="02020603050405020304" pitchFamily="18" charset="0"/>
            </a:rPr>
            <a:t>реконструкция автодорог местного значения</a:t>
          </a:r>
        </a:p>
      </cdr:txBody>
    </cdr:sp>
  </cdr:relSizeAnchor>
  <cdr:relSizeAnchor xmlns:cdr="http://schemas.openxmlformats.org/drawingml/2006/chartDrawing">
    <cdr:from>
      <cdr:x>0.38713</cdr:x>
      <cdr:y>0.74383</cdr:y>
    </cdr:from>
    <cdr:to>
      <cdr:x>0.45165</cdr:x>
      <cdr:y>0.8323</cdr:y>
    </cdr:to>
    <cdr:cxnSp macro="">
      <cdr:nvCxnSpPr>
        <cdr:cNvPr id="25" name="Прямая соединительная линия 24"/>
        <cdr:cNvCxnSpPr/>
      </cdr:nvCxnSpPr>
      <cdr:spPr>
        <a:xfrm xmlns:a="http://schemas.openxmlformats.org/drawingml/2006/main" flipV="1">
          <a:off x="2160229" y="4237932"/>
          <a:ext cx="360052" cy="504085"/>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0.00512</cdr:x>
      <cdr:y>0.24183</cdr:y>
    </cdr:from>
    <cdr:to>
      <cdr:x>0.2503</cdr:x>
      <cdr:y>0.35527</cdr:y>
    </cdr:to>
    <cdr:sp macro="" textlink="">
      <cdr:nvSpPr>
        <cdr:cNvPr id="35" name="TextBox 7"/>
        <cdr:cNvSpPr txBox="1"/>
      </cdr:nvSpPr>
      <cdr:spPr>
        <a:xfrm xmlns:a="http://schemas.openxmlformats.org/drawingml/2006/main">
          <a:off x="28570" y="1377823"/>
          <a:ext cx="1368132"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Поддержка местных инициатив</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0.11614</cdr:x>
      <cdr:y>0.83726</cdr:y>
    </cdr:from>
    <cdr:to>
      <cdr:x>0.47842</cdr:x>
      <cdr:y>0.9507</cdr:y>
    </cdr:to>
    <cdr:sp macro="" textlink="">
      <cdr:nvSpPr>
        <cdr:cNvPr id="26" name="TextBox 7"/>
        <cdr:cNvSpPr txBox="1"/>
      </cdr:nvSpPr>
      <cdr:spPr>
        <a:xfrm xmlns:a="http://schemas.openxmlformats.org/drawingml/2006/main">
          <a:off x="648073" y="4770275"/>
          <a:ext cx="2021565" cy="64633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Строительство и </a:t>
          </a:r>
          <a:r>
            <a:rPr lang="ru-RU" sz="1400" b="0" dirty="0">
              <a:latin typeface="Times New Roman" panose="02020603050405020304" pitchFamily="18" charset="0"/>
              <a:cs typeface="Times New Roman" panose="02020603050405020304" pitchFamily="18" charset="0"/>
            </a:rPr>
            <a:t>реконструкция автодорог </a:t>
          </a:r>
          <a:r>
            <a:rPr lang="ru-RU" sz="1400" b="0" dirty="0" smtClean="0">
              <a:latin typeface="Times New Roman" panose="02020603050405020304" pitchFamily="18" charset="0"/>
              <a:cs typeface="Times New Roman" panose="02020603050405020304" pitchFamily="18" charset="0"/>
            </a:rPr>
            <a:t>регионального значения </a:t>
          </a:r>
          <a:endParaRPr lang="ru-RU" sz="1400" b="0"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0.72265</cdr:x>
      <cdr:y>0.29781</cdr:y>
    </cdr:from>
    <cdr:to>
      <cdr:x>0.83828</cdr:x>
      <cdr:y>0.40258</cdr:y>
    </cdr:to>
    <cdr:cxnSp macro="">
      <cdr:nvCxnSpPr>
        <cdr:cNvPr id="27" name="Прямая соединительная линия 26"/>
        <cdr:cNvCxnSpPr>
          <a:endCxn xmlns:a="http://schemas.openxmlformats.org/drawingml/2006/main" id="19" idx="1"/>
        </cdr:cNvCxnSpPr>
      </cdr:nvCxnSpPr>
      <cdr:spPr>
        <a:xfrm xmlns:a="http://schemas.openxmlformats.org/drawingml/2006/main" flipV="1">
          <a:off x="4032449" y="1696768"/>
          <a:ext cx="645248" cy="596948"/>
        </a:xfrm>
        <a:prstGeom xmlns:a="http://schemas.openxmlformats.org/drawingml/2006/main" prst="line">
          <a:avLst/>
        </a:prstGeom>
        <a:ln xmlns:a="http://schemas.openxmlformats.org/drawingml/2006/main" w="2222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0.83828</cdr:x>
      <cdr:y>0.2762</cdr:y>
    </cdr:from>
    <cdr:to>
      <cdr:x>0.96342</cdr:x>
      <cdr:y>0.31942</cdr:y>
    </cdr:to>
    <cdr:sp macro="" textlink="">
      <cdr:nvSpPr>
        <cdr:cNvPr id="19" name="TextBox 7"/>
        <cdr:cNvSpPr txBox="1"/>
      </cdr:nvSpPr>
      <cdr:spPr>
        <a:xfrm xmlns:a="http://schemas.openxmlformats.org/drawingml/2006/main">
          <a:off x="4677670" y="1573636"/>
          <a:ext cx="698295"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0,9%</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0.54198</cdr:x>
      <cdr:y>0.13717</cdr:y>
    </cdr:from>
    <cdr:to>
      <cdr:x>0.66712</cdr:x>
      <cdr:y>0.18038</cdr:y>
    </cdr:to>
    <cdr:sp macro="" textlink="">
      <cdr:nvSpPr>
        <cdr:cNvPr id="21" name="TextBox 7"/>
        <cdr:cNvSpPr txBox="1"/>
      </cdr:nvSpPr>
      <cdr:spPr>
        <a:xfrm xmlns:a="http://schemas.openxmlformats.org/drawingml/2006/main">
          <a:off x="3024337" y="781548"/>
          <a:ext cx="698295" cy="2461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37,6%</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0.0275</cdr:x>
      <cdr:y>0.35203</cdr:y>
    </cdr:from>
    <cdr:to>
      <cdr:x>0.15264</cdr:x>
      <cdr:y>0.39525</cdr:y>
    </cdr:to>
    <cdr:sp macro="" textlink="">
      <cdr:nvSpPr>
        <cdr:cNvPr id="28" name="TextBox 7"/>
        <cdr:cNvSpPr txBox="1"/>
      </cdr:nvSpPr>
      <cdr:spPr>
        <a:xfrm xmlns:a="http://schemas.openxmlformats.org/drawingml/2006/main">
          <a:off x="153444" y="2005684"/>
          <a:ext cx="698295" cy="246246"/>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4,7%</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0.05553</cdr:x>
      <cdr:y>0.57952</cdr:y>
    </cdr:from>
    <cdr:to>
      <cdr:x>0.18066</cdr:x>
      <cdr:y>0.62274</cdr:y>
    </cdr:to>
    <cdr:sp macro="" textlink="">
      <cdr:nvSpPr>
        <cdr:cNvPr id="32" name="TextBox 7"/>
        <cdr:cNvSpPr txBox="1"/>
      </cdr:nvSpPr>
      <cdr:spPr>
        <a:xfrm xmlns:a="http://schemas.openxmlformats.org/drawingml/2006/main">
          <a:off x="309874" y="3301828"/>
          <a:ext cx="698239"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2,3%</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0.10324</cdr:x>
      <cdr:y>0.79493</cdr:y>
    </cdr:from>
    <cdr:to>
      <cdr:x>0.22837</cdr:x>
      <cdr:y>0.83815</cdr:y>
    </cdr:to>
    <cdr:sp macro="" textlink="">
      <cdr:nvSpPr>
        <cdr:cNvPr id="33" name="TextBox 7"/>
        <cdr:cNvSpPr txBox="1"/>
      </cdr:nvSpPr>
      <cdr:spPr>
        <a:xfrm xmlns:a="http://schemas.openxmlformats.org/drawingml/2006/main">
          <a:off x="576065" y="4529092"/>
          <a:ext cx="698239" cy="246245"/>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18,6%</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0.24387</cdr:x>
      <cdr:y>0.94604</cdr:y>
    </cdr:from>
    <cdr:to>
      <cdr:x>0.369</cdr:x>
      <cdr:y>0.98926</cdr:y>
    </cdr:to>
    <cdr:sp macro="" textlink="">
      <cdr:nvSpPr>
        <cdr:cNvPr id="34" name="TextBox 7"/>
        <cdr:cNvSpPr txBox="1"/>
      </cdr:nvSpPr>
      <cdr:spPr>
        <a:xfrm xmlns:a="http://schemas.openxmlformats.org/drawingml/2006/main">
          <a:off x="1360812" y="5390060"/>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1,8%</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0.62332</cdr:x>
      <cdr:y>0.91709</cdr:y>
    </cdr:from>
    <cdr:to>
      <cdr:x>0.74846</cdr:x>
      <cdr:y>0.96031</cdr:y>
    </cdr:to>
    <cdr:sp macro="" textlink="">
      <cdr:nvSpPr>
        <cdr:cNvPr id="36" name="TextBox 7"/>
        <cdr:cNvSpPr txBox="1"/>
      </cdr:nvSpPr>
      <cdr:spPr>
        <a:xfrm xmlns:a="http://schemas.openxmlformats.org/drawingml/2006/main">
          <a:off x="3478201" y="5225118"/>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1,0%</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0.81932</cdr:x>
      <cdr:y>0.7643</cdr:y>
    </cdr:from>
    <cdr:to>
      <cdr:x>0.94446</cdr:x>
      <cdr:y>0.80751</cdr:y>
    </cdr:to>
    <cdr:sp macro="" textlink="">
      <cdr:nvSpPr>
        <cdr:cNvPr id="37" name="TextBox 7"/>
        <cdr:cNvSpPr txBox="1"/>
      </cdr:nvSpPr>
      <cdr:spPr>
        <a:xfrm xmlns:a="http://schemas.openxmlformats.org/drawingml/2006/main">
          <a:off x="4571915" y="4354574"/>
          <a:ext cx="698264" cy="246221"/>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600" b="1" dirty="0" smtClean="0">
              <a:latin typeface="Times New Roman" panose="02020603050405020304" pitchFamily="18" charset="0"/>
              <a:cs typeface="Times New Roman" panose="02020603050405020304" pitchFamily="18" charset="0"/>
            </a:rPr>
            <a:t>33,1%</a:t>
          </a:r>
          <a:endParaRPr lang="ru-RU" sz="16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cdr:x>
      <cdr:y>0.40258</cdr:y>
    </cdr:from>
    <cdr:to>
      <cdr:x>0.21937</cdr:x>
      <cdr:y>0.59216</cdr:y>
    </cdr:to>
    <cdr:sp macro="" textlink="">
      <cdr:nvSpPr>
        <cdr:cNvPr id="39" name="TextBox 7"/>
        <cdr:cNvSpPr txBox="1"/>
      </cdr:nvSpPr>
      <cdr:spPr>
        <a:xfrm xmlns:a="http://schemas.openxmlformats.org/drawingml/2006/main">
          <a:off x="0" y="2293716"/>
          <a:ext cx="1224137" cy="1080120"/>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1" i="0" u="none" strike="noStrike" kern="1200" baseline="0">
              <a:solidFill>
                <a:prstClr val="black"/>
              </a:solidFill>
              <a:latin typeface="TimesET" pitchFamily="2" charset="0"/>
              <a:ea typeface="+mn-ea"/>
              <a:cs typeface="+mn-cs"/>
            </a:defRPr>
          </a:pPr>
          <a:r>
            <a:rPr lang="ru-RU" sz="1400" b="0" dirty="0" smtClean="0">
              <a:solidFill>
                <a:prstClr val="black"/>
              </a:solidFill>
              <a:latin typeface="Times New Roman" panose="02020603050405020304" pitchFamily="18" charset="0"/>
              <a:cs typeface="Times New Roman" panose="02020603050405020304" pitchFamily="18" charset="0"/>
            </a:rPr>
            <a:t>Внедрение камер фото- и </a:t>
          </a:r>
          <a:r>
            <a:rPr lang="ru-RU" sz="1400" b="0" dirty="0" err="1" smtClean="0">
              <a:solidFill>
                <a:prstClr val="black"/>
              </a:solidFill>
              <a:latin typeface="Times New Roman" panose="02020603050405020304" pitchFamily="18" charset="0"/>
              <a:cs typeface="Times New Roman" panose="02020603050405020304" pitchFamily="18" charset="0"/>
            </a:rPr>
            <a:t>видеофиксации</a:t>
          </a:r>
          <a:r>
            <a:rPr lang="ru-RU" sz="1400" b="0" dirty="0" smtClean="0">
              <a:solidFill>
                <a:prstClr val="black"/>
              </a:solidFill>
              <a:latin typeface="Times New Roman" panose="02020603050405020304" pitchFamily="18" charset="0"/>
              <a:cs typeface="Times New Roman" panose="02020603050405020304" pitchFamily="18" charset="0"/>
            </a:rPr>
            <a:t> нарушений ПДД</a:t>
          </a:r>
          <a:endParaRPr lang="ru-RU" sz="1400" b="0"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0.70974</cdr:x>
      <cdr:y>0.12839</cdr:y>
    </cdr:from>
    <cdr:to>
      <cdr:x>0.99151</cdr:x>
      <cdr:y>0.27964</cdr:y>
    </cdr:to>
    <cdr:sp macro="" textlink="">
      <cdr:nvSpPr>
        <cdr:cNvPr id="40" name="TextBox 7"/>
        <cdr:cNvSpPr txBox="1"/>
      </cdr:nvSpPr>
      <cdr:spPr>
        <a:xfrm xmlns:a="http://schemas.openxmlformats.org/drawingml/2006/main">
          <a:off x="3960441" y="731488"/>
          <a:ext cx="1572312" cy="86177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100" b="1" i="0" u="none" strike="noStrike" kern="1200" baseline="0">
              <a:solidFill>
                <a:prstClr val="black"/>
              </a:solidFill>
              <a:latin typeface="TimesET" pitchFamily="2" charset="0"/>
              <a:ea typeface="+mn-ea"/>
              <a:cs typeface="+mn-cs"/>
            </a:defRPr>
          </a:pPr>
          <a:r>
            <a:rPr lang="ru-RU" sz="1400" b="0" dirty="0" smtClean="0">
              <a:latin typeface="Times New Roman" panose="02020603050405020304" pitchFamily="18" charset="0"/>
              <a:cs typeface="Times New Roman" panose="02020603050405020304" pitchFamily="18" charset="0"/>
            </a:rPr>
            <a:t>Обеспечение деятельности казенных учреждений</a:t>
          </a:r>
          <a:endParaRPr lang="ru-RU" sz="1400" b="0" dirty="0">
            <a:latin typeface="Times New Roman" panose="02020603050405020304" pitchFamily="18" charset="0"/>
            <a:cs typeface="Times New Roman" panose="02020603050405020304" pitchFamily="18" charset="0"/>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0.17364</cdr:x>
      <cdr:y>0.54522</cdr:y>
    </cdr:from>
    <cdr:to>
      <cdr:x>0.38879</cdr:x>
      <cdr:y>0.62336</cdr:y>
    </cdr:to>
    <cdr:sp macro="" textlink="">
      <cdr:nvSpPr>
        <cdr:cNvPr id="2" name="TextBox 1"/>
        <cdr:cNvSpPr txBox="1"/>
      </cdr:nvSpPr>
      <cdr:spPr>
        <a:xfrm xmlns:a="http://schemas.openxmlformats.org/drawingml/2006/main">
          <a:off x="1656621" y="6477921"/>
          <a:ext cx="2052650" cy="928473"/>
        </a:xfrm>
        <a:prstGeom xmlns:a="http://schemas.openxmlformats.org/drawingml/2006/main" prst="rect">
          <a:avLst/>
        </a:prstGeom>
      </cdr:spPr>
      <cdr:txBody>
        <a:bodyPr xmlns:a="http://schemas.openxmlformats.org/drawingml/2006/main" vertOverflow="clip" wrap="square" lIns="0" tIns="0" rIns="0" bIns="0" rtlCol="0" anchor="ctr"/>
        <a:lstStyle xmlns:a="http://schemas.openxmlformats.org/drawingml/2006/main"/>
        <a:p xmlns:a="http://schemas.openxmlformats.org/drawingml/2006/main">
          <a:pPr algn="ctr"/>
          <a:r>
            <a:rPr lang="ru-RU" sz="3000" b="1" dirty="0" smtClean="0">
              <a:latin typeface="Times New Roman" panose="02020603050405020304" pitchFamily="18" charset="0"/>
              <a:cs typeface="Times New Roman" panose="02020603050405020304" pitchFamily="18" charset="0"/>
            </a:rPr>
            <a:t>69 521,2</a:t>
          </a:r>
        </a:p>
      </cdr:txBody>
    </cdr:sp>
  </cdr:relSizeAnchor>
</c:userShapes>
</file>

<file path=ppt/drawings/drawing2.xml><?xml version="1.0" encoding="utf-8"?>
<c:userShapes xmlns:c="http://schemas.openxmlformats.org/drawingml/2006/chart">
  <cdr:relSizeAnchor xmlns:cdr="http://schemas.openxmlformats.org/drawingml/2006/chartDrawing">
    <cdr:from>
      <cdr:x>0.69492</cdr:x>
      <cdr:y>0.00819</cdr:y>
    </cdr:from>
    <cdr:to>
      <cdr:x>1</cdr:x>
      <cdr:y>0.10124</cdr:y>
    </cdr:to>
    <cdr:sp macro="" textlink="">
      <cdr:nvSpPr>
        <cdr:cNvPr id="2" name="TextBox 1"/>
        <cdr:cNvSpPr txBox="1"/>
      </cdr:nvSpPr>
      <cdr:spPr>
        <a:xfrm xmlns:a="http://schemas.openxmlformats.org/drawingml/2006/main">
          <a:off x="2952348" y="41904"/>
          <a:ext cx="1296124" cy="476071"/>
        </a:xfrm>
        <a:prstGeom xmlns:a="http://schemas.openxmlformats.org/drawingml/2006/main" prst="ellipse">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wrap="square" lIns="0" tIns="0" rIns="0" bIns="0" rtlCol="0">
          <a:spAutoFit/>
        </a:bodyP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b="1" dirty="0" smtClean="0">
              <a:solidFill>
                <a:prstClr val="black"/>
              </a:solidFill>
              <a:latin typeface="Times New Roman" panose="02020603050405020304" pitchFamily="18" charset="0"/>
              <a:cs typeface="Times New Roman" panose="02020603050405020304" pitchFamily="18" charset="0"/>
            </a:rPr>
            <a:t>100,5 </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от </a:t>
          </a:r>
          <a:r>
            <a:rPr lang="ru-RU" b="1" dirty="0" smtClean="0">
              <a:solidFill>
                <a:prstClr val="black"/>
              </a:solidFill>
              <a:latin typeface="Times New Roman" panose="02020603050405020304" pitchFamily="18" charset="0"/>
              <a:cs typeface="Times New Roman" panose="02020603050405020304" pitchFamily="18" charset="0"/>
            </a:rPr>
            <a:t>плана</a:t>
          </a:r>
          <a:endParaRPr lang="ru-RU" b="1" dirty="0">
            <a:solidFill>
              <a:prstClr val="black"/>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0.41791</cdr:x>
      <cdr:y>0.31598</cdr:y>
    </cdr:from>
    <cdr:to>
      <cdr:x>0.60935</cdr:x>
      <cdr:y>0.42035</cdr:y>
    </cdr:to>
    <cdr:cxnSp macro="">
      <cdr:nvCxnSpPr>
        <cdr:cNvPr id="5" name="Прямая со стрелкой 4"/>
        <cdr:cNvCxnSpPr/>
      </cdr:nvCxnSpPr>
      <cdr:spPr>
        <a:xfrm xmlns:a="http://schemas.openxmlformats.org/drawingml/2006/main" flipV="1">
          <a:off x="1775479" y="1616709"/>
          <a:ext cx="813327" cy="534008"/>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0.39932</cdr:x>
      <cdr:y>0.60326</cdr:y>
    </cdr:from>
    <cdr:to>
      <cdr:x>0.60944</cdr:x>
      <cdr:y>0.69429</cdr:y>
    </cdr:to>
    <cdr:cxnSp macro="">
      <cdr:nvCxnSpPr>
        <cdr:cNvPr id="7" name="Прямая со стрелкой 6"/>
        <cdr:cNvCxnSpPr/>
      </cdr:nvCxnSpPr>
      <cdr:spPr>
        <a:xfrm xmlns:a="http://schemas.openxmlformats.org/drawingml/2006/main" flipV="1">
          <a:off x="1696500" y="3086583"/>
          <a:ext cx="892704" cy="465746"/>
        </a:xfrm>
        <a:prstGeom xmlns:a="http://schemas.openxmlformats.org/drawingml/2006/main" prst="straightConnector1">
          <a:avLst/>
        </a:prstGeom>
        <a:ln xmlns:a="http://schemas.openxmlformats.org/drawingml/2006/main" w="38100" cmpd="sng">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0.41712</cdr:x>
      <cdr:y>0.44991</cdr:y>
    </cdr:from>
    <cdr:to>
      <cdr:x>0.62068</cdr:x>
      <cdr:y>0.5753</cdr:y>
    </cdr:to>
    <cdr:sp macro="" textlink="">
      <cdr:nvSpPr>
        <cdr:cNvPr id="2" name="TextBox 1"/>
        <cdr:cNvSpPr txBox="1"/>
      </cdr:nvSpPr>
      <cdr:spPr>
        <a:xfrm xmlns:a="http://schemas.openxmlformats.org/drawingml/2006/main">
          <a:off x="1770710" y="2170584"/>
          <a:ext cx="864096" cy="604985"/>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pPr algn="ct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31 296,8</a:t>
          </a:r>
          <a:endParaRPr lang="ru-RU" sz="1200" b="1" dirty="0" smtClean="0">
            <a:solidFill>
              <a:schemeClr val="accent1">
                <a:lumMod val="50000"/>
              </a:schemeClr>
            </a:solidFill>
            <a:latin typeface="Times New Roman" panose="02020603050405020304" pitchFamily="18" charset="0"/>
            <a:cs typeface="Times New Roman" panose="02020603050405020304" pitchFamily="18" charset="0"/>
          </a:endParaRP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a:t>
          </a:r>
          <a:r>
            <a:rPr lang="en-US" sz="1200" b="1" dirty="0" smtClean="0">
              <a:solidFill>
                <a:schemeClr val="accent1">
                  <a:lumMod val="50000"/>
                </a:schemeClr>
              </a:solidFill>
              <a:latin typeface="Times New Roman" panose="02020603050405020304" pitchFamily="18" charset="0"/>
              <a:cs typeface="Times New Roman" panose="02020603050405020304" pitchFamily="18" charset="0"/>
            </a:rPr>
            <a:t>103,0</a:t>
          </a: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a:t>
          </a:r>
        </a:p>
        <a:p xmlns:a="http://schemas.openxmlformats.org/drawingml/2006/main">
          <a:pPr algn="ctr"/>
          <a:r>
            <a:rPr lang="ru-RU" sz="1200" b="1" dirty="0" smtClean="0">
              <a:solidFill>
                <a:schemeClr val="accent1">
                  <a:lumMod val="50000"/>
                </a:schemeClr>
              </a:solidFill>
              <a:latin typeface="Times New Roman" panose="02020603050405020304" pitchFamily="18" charset="0"/>
              <a:cs typeface="Times New Roman" panose="02020603050405020304" pitchFamily="18" charset="0"/>
            </a:rPr>
            <a:t>от плана)</a:t>
          </a:r>
          <a:endParaRPr lang="ru-RU" sz="1200" b="1" dirty="0">
            <a:solidFill>
              <a:schemeClr val="accent1">
                <a:lumMod val="50000"/>
              </a:schemeClr>
            </a:solidFill>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0.53668</cdr:x>
      <cdr:y>0.15042</cdr:y>
    </cdr:from>
    <cdr:to>
      <cdr:x>0.63904</cdr:x>
      <cdr:y>0.20003</cdr:y>
    </cdr:to>
    <cdr:sp macro="" textlink="">
      <cdr:nvSpPr>
        <cdr:cNvPr id="6" name="Скругленный прямоугольник 5"/>
        <cdr:cNvSpPr/>
      </cdr:nvSpPr>
      <cdr:spPr>
        <a:xfrm xmlns:a="http://schemas.openxmlformats.org/drawingml/2006/main">
          <a:off x="4907392" y="87323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2,3%</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0.32675</cdr:x>
      <cdr:y>0.57356</cdr:y>
    </cdr:from>
    <cdr:to>
      <cdr:x>0.42911</cdr:x>
      <cdr:y>0.62317</cdr:y>
    </cdr:to>
    <cdr:sp macro="" textlink="">
      <cdr:nvSpPr>
        <cdr:cNvPr id="7" name="Скругленный прямоугольник 6"/>
        <cdr:cNvSpPr/>
      </cdr:nvSpPr>
      <cdr:spPr>
        <a:xfrm xmlns:a="http://schemas.openxmlformats.org/drawingml/2006/main">
          <a:off x="2987824" y="332980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5</a:t>
          </a:r>
          <a:r>
            <a:rPr lang="en-US" sz="1200" b="1" dirty="0" smtClean="0">
              <a:solidFill>
                <a:schemeClr val="tx1"/>
              </a:solidFill>
              <a:latin typeface="Times New Roman" pitchFamily="18" charset="0"/>
              <a:cs typeface="Times New Roman" pitchFamily="18" charset="0"/>
            </a:rPr>
            <a:t>,</a:t>
          </a:r>
          <a:r>
            <a:rPr lang="ru-RU" sz="1200" b="1" dirty="0">
              <a:solidFill>
                <a:schemeClr val="tx1"/>
              </a:solidFill>
              <a:latin typeface="Times New Roman" pitchFamily="18" charset="0"/>
              <a:cs typeface="Times New Roman" pitchFamily="18" charset="0"/>
            </a:rPr>
            <a:t>4</a:t>
          </a:r>
          <a:r>
            <a:rPr lang="ru-RU" sz="1200" b="1" dirty="0" smtClean="0">
              <a:solidFill>
                <a:schemeClr val="tx1"/>
              </a:solidFill>
              <a:latin typeface="Times New Roman" pitchFamily="18" charset="0"/>
              <a:cs typeface="Times New Roman" pitchFamily="18" charset="0"/>
            </a:rPr>
            <a:t>%</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0.31888</cdr:x>
      <cdr:y>0.47433</cdr:y>
    </cdr:from>
    <cdr:to>
      <cdr:x>0.42124</cdr:x>
      <cdr:y>0.5242</cdr:y>
    </cdr:to>
    <cdr:sp macro="" textlink="">
      <cdr:nvSpPr>
        <cdr:cNvPr id="8" name="Скругленный прямоугольник 7"/>
        <cdr:cNvSpPr/>
      </cdr:nvSpPr>
      <cdr:spPr>
        <a:xfrm xmlns:a="http://schemas.openxmlformats.org/drawingml/2006/main">
          <a:off x="2915816" y="2753740"/>
          <a:ext cx="935980" cy="289520"/>
        </a:xfrm>
        <a:prstGeom xmlns:a="http://schemas.openxmlformats.org/drawingml/2006/main" prst="roundRect">
          <a:avLst/>
        </a:prstGeom>
        <a:ln xmlns:a="http://schemas.openxmlformats.org/drawingml/2006/mai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99,</a:t>
          </a:r>
          <a:r>
            <a:rPr lang="ru-RU" sz="1200" b="1" dirty="0">
              <a:solidFill>
                <a:schemeClr val="tx1"/>
              </a:solidFill>
              <a:latin typeface="Times New Roman" pitchFamily="18" charset="0"/>
              <a:cs typeface="Times New Roman" pitchFamily="18" charset="0"/>
            </a:rPr>
            <a:t>9</a:t>
          </a:r>
          <a:r>
            <a:rPr lang="ru-RU" sz="1200" b="1" dirty="0" smtClean="0">
              <a:solidFill>
                <a:schemeClr val="tx1"/>
              </a:solidFill>
              <a:latin typeface="Times New Roman" pitchFamily="18" charset="0"/>
              <a:cs typeface="Times New Roman" pitchFamily="18" charset="0"/>
            </a:rPr>
            <a:t>%</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0.374</cdr:x>
      <cdr:y>0.3627</cdr:y>
    </cdr:from>
    <cdr:to>
      <cdr:x>0.47636</cdr:x>
      <cdr:y>0.41231</cdr:y>
    </cdr:to>
    <cdr:sp macro="" textlink="">
      <cdr:nvSpPr>
        <cdr:cNvPr id="9" name="Скругленный прямоугольник 8"/>
        <cdr:cNvSpPr/>
      </cdr:nvSpPr>
      <cdr:spPr>
        <a:xfrm xmlns:a="http://schemas.openxmlformats.org/drawingml/2006/main">
          <a:off x="3419872" y="2105668"/>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ru-RU" sz="1200" b="1" dirty="0" smtClean="0">
              <a:solidFill>
                <a:schemeClr val="tx1"/>
              </a:solidFill>
              <a:latin typeface="Times New Roman" pitchFamily="18" charset="0"/>
              <a:cs typeface="Times New Roman" pitchFamily="18" charset="0"/>
            </a:rPr>
            <a:t>101.1%</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0.86621</cdr:x>
      <cdr:y>0.05119</cdr:y>
    </cdr:from>
    <cdr:to>
      <cdr:x>0.96857</cdr:x>
      <cdr:y>0.1008</cdr:y>
    </cdr:to>
    <cdr:sp macro="" textlink="">
      <cdr:nvSpPr>
        <cdr:cNvPr id="11" name="Скругленный прямоугольник 10"/>
        <cdr:cNvSpPr/>
      </cdr:nvSpPr>
      <cdr:spPr>
        <a:xfrm xmlns:a="http://schemas.openxmlformats.org/drawingml/2006/main">
          <a:off x="7920588" y="29717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100,5</a:t>
          </a:r>
          <a:r>
            <a:rPr lang="ru-RU" sz="1200" b="1" dirty="0" smtClean="0">
              <a:solidFill>
                <a:schemeClr val="tx1"/>
              </a:solidFill>
              <a:latin typeface="Times New Roman" pitchFamily="18" charset="0"/>
              <a:cs typeface="Times New Roman" pitchFamily="18" charset="0"/>
            </a:rPr>
            <a:t>%</a:t>
          </a:r>
          <a:endParaRPr lang="ru-RU" sz="1200" b="1" dirty="0">
            <a:solidFill>
              <a:schemeClr val="tx1"/>
            </a:solidFill>
            <a:latin typeface="Times New Roman" pitchFamily="18" charset="0"/>
            <a:cs typeface="Times New Roman" pitchFamily="18" charset="0"/>
          </a:endParaRPr>
        </a:p>
      </cdr:txBody>
    </cdr:sp>
  </cdr:relSizeAnchor>
  <cdr:relSizeAnchor xmlns:cdr="http://schemas.openxmlformats.org/drawingml/2006/chartDrawing">
    <cdr:from>
      <cdr:x>0.30313</cdr:x>
      <cdr:y>0.68519</cdr:y>
    </cdr:from>
    <cdr:to>
      <cdr:x>0.40549</cdr:x>
      <cdr:y>0.73505</cdr:y>
    </cdr:to>
    <cdr:sp macro="" textlink="">
      <cdr:nvSpPr>
        <cdr:cNvPr id="13" name="Скругленный прямоугольник 12"/>
        <cdr:cNvSpPr/>
      </cdr:nvSpPr>
      <cdr:spPr>
        <a:xfrm xmlns:a="http://schemas.openxmlformats.org/drawingml/2006/main">
          <a:off x="2771800" y="3977876"/>
          <a:ext cx="935980" cy="289461"/>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smtClean="0">
              <a:solidFill>
                <a:schemeClr val="tx1"/>
              </a:solidFill>
              <a:latin typeface="Times New Roman" pitchFamily="18" charset="0"/>
              <a:cs typeface="Times New Roman" pitchFamily="18" charset="0"/>
            </a:rPr>
            <a:t>7.1%</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0.28738</cdr:x>
      <cdr:y>0.79682</cdr:y>
    </cdr:from>
    <cdr:to>
      <cdr:x>0.38974</cdr:x>
      <cdr:y>0.84668</cdr:y>
    </cdr:to>
    <cdr:sp macro="" textlink="">
      <cdr:nvSpPr>
        <cdr:cNvPr id="17" name="Скругленный прямоугольник 16"/>
        <cdr:cNvSpPr/>
      </cdr:nvSpPr>
      <cdr:spPr>
        <a:xfrm xmlns:a="http://schemas.openxmlformats.org/drawingml/2006/main">
          <a:off x="2627784" y="4625948"/>
          <a:ext cx="935980" cy="289462"/>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a:t>
          </a:r>
          <a:r>
            <a:rPr lang="ru-RU" sz="1200" b="1" dirty="0" smtClean="0">
              <a:solidFill>
                <a:schemeClr val="tx1"/>
              </a:solidFill>
              <a:latin typeface="Times New Roman" pitchFamily="18" charset="0"/>
              <a:cs typeface="Times New Roman" pitchFamily="18" charset="0"/>
            </a:rPr>
            <a:t>24.4%</a:t>
          </a:r>
          <a:endParaRPr lang="ru-RU" sz="1200" b="1"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0.50368</cdr:x>
      <cdr:y>0.4481</cdr:y>
    </cdr:from>
    <cdr:to>
      <cdr:x>0.97703</cdr:x>
      <cdr:y>0.94424</cdr:y>
    </cdr:to>
    <cdr:sp macro="" textlink="">
      <cdr:nvSpPr>
        <cdr:cNvPr id="14" name="Скругленный прямоугольник 13"/>
        <cdr:cNvSpPr/>
      </cdr:nvSpPr>
      <cdr:spPr>
        <a:xfrm xmlns:a="http://schemas.openxmlformats.org/drawingml/2006/main">
          <a:off x="4605655" y="2601430"/>
          <a:ext cx="4328312" cy="2880334"/>
        </a:xfrm>
        <a:prstGeom xmlns:a="http://schemas.openxmlformats.org/drawingml/2006/main" prst="roundRect">
          <a:avLst>
            <a:gd name="adj" fmla="val 11322"/>
          </a:avLst>
        </a:prstGeom>
        <a:ln xmlns:a="http://schemas.openxmlformats.org/drawingml/2006/main"/>
      </cdr:spPr>
      <cdr:style>
        <a:lnRef xmlns:a="http://schemas.openxmlformats.org/drawingml/2006/main" idx="1">
          <a:schemeClr val="accent4"/>
        </a:lnRef>
        <a:fillRef xmlns:a="http://schemas.openxmlformats.org/drawingml/2006/main" idx="2">
          <a:schemeClr val="accent4"/>
        </a:fillRef>
        <a:effectRef xmlns:a="http://schemas.openxmlformats.org/drawingml/2006/main" idx="1">
          <a:schemeClr val="accent4"/>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ru-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fontAlgn="b">
            <a:spcBef>
              <a:spcPts val="0"/>
            </a:spcBef>
            <a:spcAft>
              <a:spcPts val="0"/>
            </a:spcAft>
          </a:pPr>
          <a:r>
            <a:rPr lang="ru-RU" sz="1100" b="1" dirty="0" smtClean="0">
              <a:solidFill>
                <a:srgbClr val="000000"/>
              </a:solidFill>
              <a:latin typeface="Times New Roman" panose="02020603050405020304" pitchFamily="18" charset="0"/>
              <a:cs typeface="Times New Roman" panose="02020603050405020304" pitchFamily="18" charset="0"/>
            </a:rPr>
            <a:t>Деятельность органов государственной власти и местного самоуправления по увеличению собственных доходов:</a:t>
          </a:r>
        </a:p>
        <a:p xmlns:a="http://schemas.openxmlformats.org/drawingml/2006/main">
          <a:pPr algn="just" fontAlgn="b">
            <a:spcBef>
              <a:spcPts val="0"/>
            </a:spcBef>
            <a:spcAft>
              <a:spcPts val="0"/>
            </a:spcAft>
          </a:pPr>
          <a:endParaRPr lang="ru-RU" sz="1100" b="1" dirty="0">
            <a:solidFill>
              <a:srgbClr val="000000"/>
            </a:solidFill>
            <a:latin typeface="Times New Roman" panose="02020603050405020304" pitchFamily="18" charset="0"/>
            <a:cs typeface="Times New Roman" panose="02020603050405020304" pitchFamily="18" charset="0"/>
          </a:endParaRP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повышение </a:t>
          </a:r>
          <a:r>
            <a:rPr lang="ru-RU" sz="1100" dirty="0">
              <a:solidFill>
                <a:schemeClr val="tx1"/>
              </a:solidFill>
              <a:latin typeface="Times New Roman" panose="02020603050405020304" pitchFamily="18" charset="0"/>
              <a:cs typeface="Times New Roman" panose="02020603050405020304" pitchFamily="18" charset="0"/>
            </a:rPr>
            <a:t>эффективности мер налогового стимулирования, </a:t>
          </a:r>
          <a:r>
            <a:rPr lang="ru-RU" sz="1100" dirty="0" smtClean="0">
              <a:solidFill>
                <a:schemeClr val="tx1"/>
              </a:solidFill>
              <a:latin typeface="Times New Roman" panose="02020603050405020304" pitchFamily="18" charset="0"/>
              <a:cs typeface="Times New Roman" panose="02020603050405020304" pitchFamily="18" charset="0"/>
            </a:rPr>
            <a:t>направленных </a:t>
          </a:r>
          <a:r>
            <a:rPr lang="ru-RU" sz="1100" dirty="0">
              <a:solidFill>
                <a:schemeClr val="tx1"/>
              </a:solidFill>
              <a:latin typeface="Times New Roman" panose="02020603050405020304" pitchFamily="18" charset="0"/>
              <a:cs typeface="Times New Roman" panose="02020603050405020304" pitchFamily="18" charset="0"/>
            </a:rPr>
            <a:t>на создание новых производств и развитие инвестиционной </a:t>
          </a:r>
          <a:r>
            <a:rPr lang="ru-RU" sz="1100" dirty="0" smtClean="0">
              <a:solidFill>
                <a:schemeClr val="tx1"/>
              </a:solidFill>
              <a:latin typeface="Times New Roman" panose="02020603050405020304" pitchFamily="18" charset="0"/>
              <a:cs typeface="Times New Roman" panose="02020603050405020304" pitchFamily="18" charset="0"/>
            </a:rPr>
            <a:t>деятельности;</a:t>
          </a: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осуществление </a:t>
          </a:r>
          <a:r>
            <a:rPr lang="ru-RU" sz="1100" dirty="0">
              <a:solidFill>
                <a:schemeClr val="tx1"/>
              </a:solidFill>
              <a:latin typeface="Times New Roman" panose="02020603050405020304" pitchFamily="18" charset="0"/>
              <a:cs typeface="Times New Roman" panose="02020603050405020304" pitchFamily="18" charset="0"/>
            </a:rPr>
            <a:t>систематической оценки соизмеримости выпадающих доходов при предоставлении льгот по налогам и принятия мер по отмене неэффективных налоговых </a:t>
          </a:r>
          <a:r>
            <a:rPr lang="ru-RU" sz="1100" dirty="0" smtClean="0">
              <a:solidFill>
                <a:schemeClr val="tx1"/>
              </a:solidFill>
              <a:latin typeface="Times New Roman" panose="02020603050405020304" pitchFamily="18" charset="0"/>
              <a:cs typeface="Times New Roman" panose="02020603050405020304" pitchFamily="18" charset="0"/>
            </a:rPr>
            <a:t>льгот;</a:t>
          </a:r>
        </a:p>
        <a:p xmlns:a="http://schemas.openxmlformats.org/drawingml/2006/main">
          <a:pPr algn="just" fontAlgn="b">
            <a:spcBef>
              <a:spcPts val="0"/>
            </a:spcBef>
            <a:spcAft>
              <a:spcPts val="0"/>
            </a:spcAft>
          </a:pPr>
          <a:r>
            <a:rPr lang="ru-RU" sz="1100" dirty="0" smtClean="0">
              <a:solidFill>
                <a:schemeClr val="tx1"/>
              </a:solidFill>
              <a:latin typeface="Times New Roman" panose="02020603050405020304" pitchFamily="18" charset="0"/>
              <a:cs typeface="Times New Roman" panose="02020603050405020304" pitchFamily="18" charset="0"/>
            </a:rPr>
            <a:t>- эффективное взаимодействие с УФНС России по Чувашской Республике в части повышения </a:t>
          </a:r>
          <a:r>
            <a:rPr lang="ru-RU" sz="1100" dirty="0">
              <a:solidFill>
                <a:schemeClr val="tx1"/>
              </a:solidFill>
              <a:latin typeface="Times New Roman" panose="02020603050405020304" pitchFamily="18" charset="0"/>
              <a:cs typeface="Times New Roman" panose="02020603050405020304" pitchFamily="18" charset="0"/>
            </a:rPr>
            <a:t>качества администрирования платежей и сокращения </a:t>
          </a:r>
          <a:r>
            <a:rPr lang="ru-RU" sz="1100" dirty="0" smtClean="0">
              <a:solidFill>
                <a:schemeClr val="tx1"/>
              </a:solidFill>
              <a:latin typeface="Times New Roman" panose="02020603050405020304" pitchFamily="18" charset="0"/>
              <a:cs typeface="Times New Roman" panose="02020603050405020304" pitchFamily="18" charset="0"/>
            </a:rPr>
            <a:t>недоимки, проведения </a:t>
          </a:r>
          <a:r>
            <a:rPr lang="ru-RU" sz="1100" dirty="0">
              <a:solidFill>
                <a:schemeClr val="tx1"/>
              </a:solidFill>
              <a:latin typeface="Times New Roman" panose="02020603050405020304" pitchFamily="18" charset="0"/>
              <a:cs typeface="Times New Roman" panose="02020603050405020304" pitchFamily="18" charset="0"/>
            </a:rPr>
            <a:t>мероприятий по выявлению и привлечению к </a:t>
          </a:r>
          <a:r>
            <a:rPr lang="ru-RU" sz="1100" dirty="0" smtClean="0">
              <a:solidFill>
                <a:schemeClr val="tx1"/>
              </a:solidFill>
              <a:latin typeface="Times New Roman" panose="02020603050405020304" pitchFamily="18" charset="0"/>
              <a:cs typeface="Times New Roman" panose="02020603050405020304" pitchFamily="18" charset="0"/>
            </a:rPr>
            <a:t>налогообложению </a:t>
          </a:r>
          <a:r>
            <a:rPr lang="ru-RU" sz="1100" dirty="0">
              <a:solidFill>
                <a:schemeClr val="tx1"/>
              </a:solidFill>
              <a:latin typeface="Times New Roman" panose="02020603050405020304" pitchFamily="18" charset="0"/>
              <a:cs typeface="Times New Roman" panose="02020603050405020304" pitchFamily="18" charset="0"/>
            </a:rPr>
            <a:t>субъектов п</a:t>
          </a:r>
          <a:r>
            <a:rPr lang="ru-RU" sz="1100" dirty="0" smtClean="0">
              <a:solidFill>
                <a:schemeClr val="tx1"/>
              </a:solidFill>
              <a:latin typeface="Times New Roman" panose="02020603050405020304" pitchFamily="18" charset="0"/>
              <a:cs typeface="Times New Roman" panose="02020603050405020304" pitchFamily="18" charset="0"/>
            </a:rPr>
            <a:t>редпринимательской </a:t>
          </a:r>
          <a:r>
            <a:rPr lang="ru-RU" sz="1100" dirty="0">
              <a:solidFill>
                <a:schemeClr val="tx1"/>
              </a:solidFill>
              <a:latin typeface="Times New Roman" panose="02020603050405020304" pitchFamily="18" charset="0"/>
              <a:cs typeface="Times New Roman" panose="02020603050405020304" pitchFamily="18" charset="0"/>
            </a:rPr>
            <a:t>деятельности, использующих теневые схемы оплаты </a:t>
          </a:r>
          <a:r>
            <a:rPr lang="ru-RU" sz="1100" dirty="0" smtClean="0">
              <a:solidFill>
                <a:schemeClr val="tx1"/>
              </a:solidFill>
              <a:latin typeface="Times New Roman" panose="02020603050405020304" pitchFamily="18" charset="0"/>
              <a:cs typeface="Times New Roman" panose="02020603050405020304" pitchFamily="18" charset="0"/>
            </a:rPr>
            <a:t>труда, легализации </a:t>
          </a:r>
          <a:r>
            <a:rPr lang="ru-RU" sz="1100" dirty="0">
              <a:solidFill>
                <a:schemeClr val="tx1"/>
              </a:solidFill>
              <a:latin typeface="Times New Roman" panose="02020603050405020304" pitchFamily="18" charset="0"/>
              <a:cs typeface="Times New Roman" panose="02020603050405020304" pitchFamily="18" charset="0"/>
            </a:rPr>
            <a:t>доходов физических и юридических лиц от предоставления жилья в </a:t>
          </a:r>
          <a:r>
            <a:rPr lang="ru-RU" sz="1100" dirty="0" smtClean="0">
              <a:solidFill>
                <a:schemeClr val="tx1"/>
              </a:solidFill>
              <a:latin typeface="Times New Roman" panose="02020603050405020304" pitchFamily="18" charset="0"/>
              <a:cs typeface="Times New Roman" panose="02020603050405020304" pitchFamily="18" charset="0"/>
            </a:rPr>
            <a:t>аренду</a:t>
          </a:r>
          <a:endParaRPr lang="ru-RU" sz="1100" dirty="0">
            <a:solidFill>
              <a:schemeClr val="tx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0.38975</cdr:x>
      <cdr:y>0.26348</cdr:y>
    </cdr:from>
    <cdr:to>
      <cdr:x>0.49211</cdr:x>
      <cdr:y>0.31309</cdr:y>
    </cdr:to>
    <cdr:sp macro="" textlink="">
      <cdr:nvSpPr>
        <cdr:cNvPr id="12" name="Скругленный прямоугольник 11"/>
        <cdr:cNvSpPr/>
      </cdr:nvSpPr>
      <cdr:spPr>
        <a:xfrm xmlns:a="http://schemas.openxmlformats.org/drawingml/2006/main">
          <a:off x="3563888" y="1529604"/>
          <a:ext cx="935980" cy="288010"/>
        </a:xfrm>
        <a:prstGeom xmlns:a="http://schemas.openxmlformats.org/drawingml/2006/main" prst="roundRect">
          <a:avLst/>
        </a:prstGeom>
        <a:ln xmlns:a="http://schemas.openxmlformats.org/drawingml/2006/main"/>
      </cdr:spPr>
      <cdr:style>
        <a:lnRef xmlns:a="http://schemas.openxmlformats.org/drawingml/2006/main" idx="1">
          <a:schemeClr val="accent3"/>
        </a:lnRef>
        <a:fillRef xmlns:a="http://schemas.openxmlformats.org/drawingml/2006/main" idx="2">
          <a:schemeClr val="accent3"/>
        </a:fillRef>
        <a:effectRef xmlns:a="http://schemas.openxmlformats.org/drawingml/2006/main" idx="1">
          <a:schemeClr val="accent3"/>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1200" b="1" dirty="0" smtClean="0">
              <a:solidFill>
                <a:schemeClr val="tx1"/>
              </a:solidFill>
              <a:latin typeface="Times New Roman" pitchFamily="18" charset="0"/>
              <a:cs typeface="Times New Roman" pitchFamily="18" charset="0"/>
            </a:rPr>
            <a:t>10</a:t>
          </a:r>
          <a:r>
            <a:rPr lang="ru-RU" sz="1200" b="1" dirty="0">
              <a:solidFill>
                <a:schemeClr val="tx1"/>
              </a:solidFill>
              <a:latin typeface="Times New Roman" pitchFamily="18" charset="0"/>
              <a:cs typeface="Times New Roman" pitchFamily="18" charset="0"/>
            </a:rPr>
            <a:t>2</a:t>
          </a:r>
          <a:r>
            <a:rPr lang="en-US" sz="1200" b="1" dirty="0" smtClean="0">
              <a:solidFill>
                <a:schemeClr val="tx1"/>
              </a:solidFill>
              <a:latin typeface="Times New Roman" pitchFamily="18" charset="0"/>
              <a:cs typeface="Times New Roman" pitchFamily="18" charset="0"/>
            </a:rPr>
            <a:t>,</a:t>
          </a:r>
          <a:r>
            <a:rPr lang="ru-RU" sz="1200" b="1" dirty="0" smtClean="0">
              <a:solidFill>
                <a:schemeClr val="tx1"/>
              </a:solidFill>
              <a:latin typeface="Times New Roman" pitchFamily="18" charset="0"/>
              <a:cs typeface="Times New Roman" pitchFamily="18" charset="0"/>
            </a:rPr>
            <a:t>1%</a:t>
          </a:r>
          <a:endParaRPr lang="ru-RU" sz="1200" b="1" dirty="0">
            <a:solidFill>
              <a:schemeClr val="tx1"/>
            </a:solidFill>
            <a:latin typeface="Times New Roman" pitchFamily="18" charset="0"/>
            <a:cs typeface="Times New Roman"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0.50465</cdr:x>
      <cdr:y>0.45229</cdr:y>
    </cdr:from>
    <cdr:to>
      <cdr:x>0.79285</cdr:x>
      <cdr:y>0.53389</cdr:y>
    </cdr:to>
    <cdr:sp macro="" textlink="">
      <cdr:nvSpPr>
        <cdr:cNvPr id="2" name="TextBox 1"/>
        <cdr:cNvSpPr txBox="1">
          <a:spLocks xmlns:a="http://schemas.openxmlformats.org/drawingml/2006/main" noChangeArrowheads="1"/>
        </cdr:cNvSpPr>
      </cdr:nvSpPr>
      <cdr:spPr bwMode="auto">
        <a:xfrm xmlns:a="http://schemas.openxmlformats.org/drawingml/2006/main" rot="2303929">
          <a:off x="1489722" y="1888956"/>
          <a:ext cx="850767" cy="340799"/>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300" b="1" dirty="0" smtClean="0">
              <a:solidFill>
                <a:srgbClr val="FF0000"/>
              </a:solidFill>
              <a:latin typeface="Times New Roman" panose="02020603050405020304" pitchFamily="18" charset="0"/>
              <a:cs typeface="Times New Roman" panose="02020603050405020304" pitchFamily="18" charset="0"/>
            </a:rPr>
            <a:t>-0,3%</a:t>
          </a:r>
        </a:p>
      </cdr:txBody>
    </cdr:sp>
  </cdr:relSizeAnchor>
  <cdr:relSizeAnchor xmlns:cdr="http://schemas.openxmlformats.org/drawingml/2006/chartDrawing">
    <cdr:from>
      <cdr:x>0.49996</cdr:x>
      <cdr:y>0.44957</cdr:y>
    </cdr:from>
    <cdr:to>
      <cdr:x>0.66079</cdr:x>
      <cdr:y>0.55302</cdr:y>
    </cdr:to>
    <cdr:cxnSp macro="">
      <cdr:nvCxnSpPr>
        <cdr:cNvPr id="3" name="Прямая со стрелкой 2"/>
        <cdr:cNvCxnSpPr/>
      </cdr:nvCxnSpPr>
      <cdr:spPr>
        <a:xfrm xmlns:a="http://schemas.openxmlformats.org/drawingml/2006/main">
          <a:off x="1475889" y="1877617"/>
          <a:ext cx="474758" cy="432056"/>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0.45735</cdr:x>
      <cdr:y>0.51369</cdr:y>
    </cdr:from>
    <cdr:to>
      <cdr:x>0.70231</cdr:x>
      <cdr:y>0.59078</cdr:y>
    </cdr:to>
    <cdr:sp macro="" textlink="">
      <cdr:nvSpPr>
        <cdr:cNvPr id="4" name="TextBox 1"/>
        <cdr:cNvSpPr txBox="1">
          <a:spLocks xmlns:a="http://schemas.openxmlformats.org/drawingml/2006/main" noChangeArrowheads="1"/>
        </cdr:cNvSpPr>
      </cdr:nvSpPr>
      <cdr:spPr bwMode="auto">
        <a:xfrm xmlns:a="http://schemas.openxmlformats.org/drawingml/2006/main" rot="2420835">
          <a:off x="1350093" y="2145414"/>
          <a:ext cx="723122" cy="3219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ru-RU" altLang="ru-RU" sz="1300" b="1" dirty="0" smtClean="0">
              <a:solidFill>
                <a:srgbClr val="FF0000"/>
              </a:solidFill>
              <a:latin typeface="Times New Roman" panose="02020603050405020304" pitchFamily="18" charset="0"/>
              <a:cs typeface="Times New Roman" panose="02020603050405020304" pitchFamily="18" charset="0"/>
            </a:rPr>
            <a:t>-22</a:t>
          </a:r>
        </a:p>
      </cdr:txBody>
    </cdr:sp>
  </cdr:relSizeAnchor>
</c:userShapes>
</file>

<file path=ppt/drawings/drawing6.xml><?xml version="1.0" encoding="utf-8"?>
<c:userShapes xmlns:c="http://schemas.openxmlformats.org/drawingml/2006/chart">
  <cdr:relSizeAnchor xmlns:cdr="http://schemas.openxmlformats.org/drawingml/2006/chartDrawing">
    <cdr:from>
      <cdr:x>0.46531</cdr:x>
      <cdr:y>0.26802</cdr:y>
    </cdr:from>
    <cdr:to>
      <cdr:x>0.71746</cdr:x>
      <cdr:y>0.34681</cdr:y>
    </cdr:to>
    <cdr:sp macro="" textlink="">
      <cdr:nvSpPr>
        <cdr:cNvPr id="2" name="TextBox 1"/>
        <cdr:cNvSpPr txBox="1">
          <a:spLocks xmlns:a="http://schemas.openxmlformats.org/drawingml/2006/main" noChangeArrowheads="1"/>
        </cdr:cNvSpPr>
      </cdr:nvSpPr>
      <cdr:spPr bwMode="auto">
        <a:xfrm xmlns:a="http://schemas.openxmlformats.org/drawingml/2006/main" rot="21007659">
          <a:off x="1373603" y="1119378"/>
          <a:ext cx="744347" cy="329063"/>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a:t>
          </a: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6%</a:t>
          </a:r>
        </a:p>
      </cdr:txBody>
    </cdr:sp>
  </cdr:relSizeAnchor>
  <cdr:relSizeAnchor xmlns:cdr="http://schemas.openxmlformats.org/drawingml/2006/chartDrawing">
    <cdr:from>
      <cdr:x>0.48497</cdr:x>
      <cdr:y>0.32229</cdr:y>
    </cdr:from>
    <cdr:to>
      <cdr:x>0.67676</cdr:x>
      <cdr:y>0.35063</cdr:y>
    </cdr:to>
    <cdr:cxnSp macro="">
      <cdr:nvCxnSpPr>
        <cdr:cNvPr id="3" name="Прямая со стрелкой 2"/>
        <cdr:cNvCxnSpPr/>
      </cdr:nvCxnSpPr>
      <cdr:spPr>
        <a:xfrm xmlns:a="http://schemas.openxmlformats.org/drawingml/2006/main" flipV="1">
          <a:off x="1431628" y="1346035"/>
          <a:ext cx="566164" cy="11836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0.47371</cdr:x>
      <cdr:y>0.33518</cdr:y>
    </cdr:from>
    <cdr:to>
      <cdr:x>0.71564</cdr:x>
      <cdr:y>0.40961</cdr:y>
    </cdr:to>
    <cdr:sp macro="" textlink="">
      <cdr:nvSpPr>
        <cdr:cNvPr id="4" name="TextBox 1"/>
        <cdr:cNvSpPr txBox="1">
          <a:spLocks xmlns:a="http://schemas.openxmlformats.org/drawingml/2006/main" noChangeArrowheads="1"/>
        </cdr:cNvSpPr>
      </cdr:nvSpPr>
      <cdr:spPr bwMode="auto">
        <a:xfrm xmlns:a="http://schemas.openxmlformats.org/drawingml/2006/main" rot="21061273">
          <a:off x="1398397" y="1399855"/>
          <a:ext cx="714168" cy="31085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552</a:t>
          </a:r>
        </a:p>
      </cdr:txBody>
    </cdr:sp>
  </cdr:relSizeAnchor>
</c:userShapes>
</file>

<file path=ppt/drawings/drawing7.xml><?xml version="1.0" encoding="utf-8"?>
<c:userShapes xmlns:c="http://schemas.openxmlformats.org/drawingml/2006/chart">
  <cdr:relSizeAnchor xmlns:cdr="http://schemas.openxmlformats.org/drawingml/2006/chartDrawing">
    <cdr:from>
      <cdr:x>0.44016</cdr:x>
      <cdr:y>0.46723</cdr:y>
    </cdr:from>
    <cdr:to>
      <cdr:x>0.6827</cdr:x>
      <cdr:y>0.54603</cdr:y>
    </cdr:to>
    <cdr:sp macro="" textlink="">
      <cdr:nvSpPr>
        <cdr:cNvPr id="2" name="TextBox 1"/>
        <cdr:cNvSpPr txBox="1">
          <a:spLocks xmlns:a="http://schemas.openxmlformats.org/drawingml/2006/main" noChangeArrowheads="1"/>
        </cdr:cNvSpPr>
      </cdr:nvSpPr>
      <cdr:spPr bwMode="auto">
        <a:xfrm xmlns:a="http://schemas.openxmlformats.org/drawingml/2006/main" rot="19837182">
          <a:off x="1299359" y="1951170"/>
          <a:ext cx="715972" cy="32906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5,2%</a:t>
          </a:r>
        </a:p>
      </cdr:txBody>
    </cdr:sp>
  </cdr:relSizeAnchor>
  <cdr:relSizeAnchor xmlns:cdr="http://schemas.openxmlformats.org/drawingml/2006/chartDrawing">
    <cdr:from>
      <cdr:x>0.49261</cdr:x>
      <cdr:y>0.49922</cdr:y>
    </cdr:from>
    <cdr:to>
      <cdr:x>0.66554</cdr:x>
      <cdr:y>0.56819</cdr:y>
    </cdr:to>
    <cdr:cxnSp macro="">
      <cdr:nvCxnSpPr>
        <cdr:cNvPr id="3" name="Прямая со стрелкой 2"/>
        <cdr:cNvCxnSpPr/>
      </cdr:nvCxnSpPr>
      <cdr:spPr>
        <a:xfrm xmlns:a="http://schemas.openxmlformats.org/drawingml/2006/main" flipV="1">
          <a:off x="1454186" y="2084743"/>
          <a:ext cx="510488" cy="288031"/>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3"/>
        </a:lnRef>
        <a:fillRef xmlns:a="http://schemas.openxmlformats.org/drawingml/2006/main" idx="0">
          <a:schemeClr val="accent3"/>
        </a:fillRef>
        <a:effectRef xmlns:a="http://schemas.openxmlformats.org/drawingml/2006/main" idx="2">
          <a:schemeClr val="accent3"/>
        </a:effectRef>
        <a:fontRef xmlns:a="http://schemas.openxmlformats.org/drawingml/2006/main" idx="minor">
          <a:schemeClr val="tx1"/>
        </a:fontRef>
      </cdr:style>
    </cdr:cxnSp>
  </cdr:relSizeAnchor>
  <cdr:relSizeAnchor xmlns:cdr="http://schemas.openxmlformats.org/drawingml/2006/chartDrawing">
    <cdr:from>
      <cdr:x>0.47727</cdr:x>
      <cdr:y>0.53944</cdr:y>
    </cdr:from>
    <cdr:to>
      <cdr:x>0.74258</cdr:x>
      <cdr:y>0.61387</cdr:y>
    </cdr:to>
    <cdr:sp macro="" textlink="">
      <cdr:nvSpPr>
        <cdr:cNvPr id="4" name="TextBox 1"/>
        <cdr:cNvSpPr txBox="1">
          <a:spLocks xmlns:a="http://schemas.openxmlformats.org/drawingml/2006/main" noChangeArrowheads="1"/>
        </cdr:cNvSpPr>
      </cdr:nvSpPr>
      <cdr:spPr bwMode="auto">
        <a:xfrm xmlns:a="http://schemas.openxmlformats.org/drawingml/2006/main" rot="19890796">
          <a:off x="1408890" y="2252701"/>
          <a:ext cx="783195" cy="31082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softEdge rad="31750"/>
        </a:effectLst>
      </cdr:spPr>
      <cdr:txBody>
        <a:bodyPr xmlns:a="http://schemas.openxmlformats.org/drawingml/2006/main"/>
        <a:lstStyle xmlns:a="http://schemas.openxmlformats.org/drawingml/2006/main">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xmlns:a="http://schemas.openxmlformats.org/drawingml/2006/main">
          <a:pPr eaLnBrk="1" hangingPunct="1">
            <a:spcBef>
              <a:spcPct val="0"/>
            </a:spcBef>
            <a:buFontTx/>
            <a:buNone/>
            <a:defRPr/>
          </a:pPr>
          <a:r>
            <a:rPr lang="en-US" altLang="ru-RU" sz="1300" b="1" dirty="0" smtClean="0">
              <a:solidFill>
                <a:srgbClr val="009E41"/>
              </a:solidFill>
              <a:latin typeface="Times New Roman" panose="02020603050405020304" pitchFamily="18" charset="0"/>
              <a:cs typeface="Times New Roman" panose="02020603050405020304" pitchFamily="18" charset="0"/>
            </a:rPr>
            <a:t>+</a:t>
          </a:r>
          <a:r>
            <a:rPr lang="ru-RU" altLang="ru-RU" sz="1300" b="1" dirty="0" smtClean="0">
              <a:solidFill>
                <a:srgbClr val="009E41"/>
              </a:solidFill>
              <a:latin typeface="Times New Roman" panose="02020603050405020304" pitchFamily="18" charset="0"/>
              <a:cs typeface="Times New Roman" panose="02020603050405020304" pitchFamily="18" charset="0"/>
            </a:rPr>
            <a:t>146</a:t>
          </a:r>
        </a:p>
        <a:p xmlns:a="http://schemas.openxmlformats.org/drawingml/2006/main">
          <a:pPr eaLnBrk="1" hangingPunct="1">
            <a:spcBef>
              <a:spcPct val="0"/>
            </a:spcBef>
            <a:buFontTx/>
            <a:buNone/>
            <a:defRPr/>
          </a:pPr>
          <a:endParaRPr lang="ru-RU" altLang="ru-RU" sz="1300" b="1" dirty="0" smtClean="0">
            <a:solidFill>
              <a:srgbClr val="009E41"/>
            </a:solidFill>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0.09458</cdr:x>
      <cdr:y>2.17999E-7</cdr:y>
    </cdr:from>
    <cdr:to>
      <cdr:x>0.94063</cdr:x>
      <cdr:y>0.12048</cdr:y>
    </cdr:to>
    <cdr:sp macro="" textlink="">
      <cdr:nvSpPr>
        <cdr:cNvPr id="3" name="Заголовок 1"/>
        <cdr:cNvSpPr txBox="1">
          <a:spLocks xmlns:a="http://schemas.openxmlformats.org/drawingml/2006/main"/>
        </cdr:cNvSpPr>
      </cdr:nvSpPr>
      <cdr:spPr bwMode="auto">
        <a:xfrm xmlns:a="http://schemas.openxmlformats.org/drawingml/2006/main">
          <a:off x="458839" y="1"/>
          <a:ext cx="4104467" cy="552662"/>
        </a:xfrm>
        <a:prstGeom xmlns:a="http://schemas.openxmlformats.org/drawingml/2006/main" prst="roundRect">
          <a:avLst/>
        </a:prstGeom>
        <a:noFill xmlns:a="http://schemas.openxmlformats.org/drawingml/2006/main"/>
        <a:ln xmlns:a="http://schemas.openxmlformats.org/drawingml/2006/main">
          <a:noFill/>
          <a:headEnd/>
          <a:tailEnd/>
        </a:l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ru-RU" sz="1400" b="1" dirty="0" smtClean="0">
              <a:solidFill>
                <a:schemeClr val="tx1"/>
              </a:solidFill>
              <a:latin typeface="Times New Roman" panose="02020603050405020304" pitchFamily="18" charset="0"/>
              <a:cs typeface="Times New Roman" panose="02020603050405020304" pitchFamily="18" charset="0"/>
            </a:rPr>
            <a:t>Собственные доходы на 1 жителя Чувашской </a:t>
          </a:r>
          <a:r>
            <a:rPr lang="ru-RU" sz="1400" b="1" dirty="0">
              <a:solidFill>
                <a:schemeClr val="tx1"/>
              </a:solidFill>
              <a:latin typeface="Times New Roman" panose="02020603050405020304" pitchFamily="18" charset="0"/>
              <a:cs typeface="Times New Roman" panose="02020603050405020304" pitchFamily="18" charset="0"/>
            </a:rPr>
            <a:t>Республики (тыс</a:t>
          </a:r>
          <a:r>
            <a:rPr lang="ru-RU" sz="1400" b="1" dirty="0" smtClean="0">
              <a:solidFill>
                <a:schemeClr val="tx1"/>
              </a:solidFill>
              <a:latin typeface="Times New Roman" panose="02020603050405020304" pitchFamily="18" charset="0"/>
              <a:cs typeface="Times New Roman" panose="02020603050405020304" pitchFamily="18" charset="0"/>
            </a:rPr>
            <a:t>. рублей/чел</a:t>
          </a:r>
          <a:r>
            <a:rPr lang="ru-RU" sz="1400" b="1" dirty="0">
              <a:solidFill>
                <a:schemeClr val="tx1"/>
              </a:solidFill>
              <a:latin typeface="Times New Roman" panose="02020603050405020304" pitchFamily="18" charset="0"/>
              <a:cs typeface="Times New Roman" panose="02020603050405020304" pitchFamily="18" charset="0"/>
            </a:rPr>
            <a:t>.)</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0.02817</cdr:y>
    </cdr:from>
    <cdr:to>
      <cdr:x>0.37273</cdr:x>
      <cdr:y>0.08451</cdr:y>
    </cdr:to>
    <cdr:sp macro="" textlink="">
      <cdr:nvSpPr>
        <cdr:cNvPr id="2" name="TextBox 1"/>
        <cdr:cNvSpPr txBox="1"/>
      </cdr:nvSpPr>
      <cdr:spPr>
        <a:xfrm xmlns:a="http://schemas.openxmlformats.org/drawingml/2006/main">
          <a:off x="0" y="144016"/>
          <a:ext cx="295232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0.00909</cdr:x>
      <cdr:y>0.02817</cdr:y>
    </cdr:from>
    <cdr:to>
      <cdr:x>0.37273</cdr:x>
      <cdr:y>0.94366</cdr:y>
    </cdr:to>
    <cdr:sp macro="" textlink="">
      <cdr:nvSpPr>
        <cdr:cNvPr id="3" name="TextBox 2"/>
        <cdr:cNvSpPr txBox="1"/>
      </cdr:nvSpPr>
      <cdr:spPr>
        <a:xfrm xmlns:a="http://schemas.openxmlformats.org/drawingml/2006/main">
          <a:off x="72008" y="144016"/>
          <a:ext cx="2880320" cy="46805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302625" cy="340210"/>
          </a:xfrm>
          <a:prstGeom prst="rect">
            <a:avLst/>
          </a:prstGeom>
        </p:spPr>
        <p:txBody>
          <a:bodyPr vert="horz" lIns="91440" tIns="45720" rIns="91440" bIns="45720" rtlCol="0"/>
          <a:lstStyle>
            <a:lvl1pPr algn="l">
              <a:defRPr sz="1200">
                <a:latin typeface="Arial" pitchFamily="34" charset="0"/>
              </a:defRPr>
            </a:lvl1pPr>
          </a:lstStyle>
          <a:p>
            <a:pPr>
              <a:defRPr/>
            </a:pPr>
            <a:endParaRPr lang="ru-RU"/>
          </a:p>
        </p:txBody>
      </p:sp>
      <p:sp>
        <p:nvSpPr>
          <p:cNvPr id="3" name="Дата 2"/>
          <p:cNvSpPr>
            <a:spLocks noGrp="1"/>
          </p:cNvSpPr>
          <p:nvPr>
            <p:ph type="dt" sz="quarter" idx="1"/>
          </p:nvPr>
        </p:nvSpPr>
        <p:spPr>
          <a:xfrm>
            <a:off x="5621696" y="0"/>
            <a:ext cx="4302625" cy="340210"/>
          </a:xfrm>
          <a:prstGeom prst="rect">
            <a:avLst/>
          </a:prstGeom>
        </p:spPr>
        <p:txBody>
          <a:bodyPr vert="horz" lIns="91440" tIns="45720" rIns="91440" bIns="45720" rtlCol="0"/>
          <a:lstStyle>
            <a:lvl1pPr algn="r">
              <a:defRPr sz="1200">
                <a:latin typeface="Arial" pitchFamily="34" charset="0"/>
              </a:defRPr>
            </a:lvl1pPr>
          </a:lstStyle>
          <a:p>
            <a:pPr>
              <a:defRPr/>
            </a:pPr>
            <a:fld id="{FE78743E-B161-48D2-8C82-0824D1755F98}" type="datetimeFigureOut">
              <a:rPr lang="ru-RU"/>
              <a:pPr>
                <a:defRPr/>
              </a:pPr>
              <a:t>22.04.2021</a:t>
            </a:fld>
            <a:endParaRPr lang="ru-RU"/>
          </a:p>
        </p:txBody>
      </p:sp>
      <p:sp>
        <p:nvSpPr>
          <p:cNvPr id="4" name="Нижний колонтитул 3"/>
          <p:cNvSpPr>
            <a:spLocks noGrp="1"/>
          </p:cNvSpPr>
          <p:nvPr>
            <p:ph type="ftr" sz="quarter" idx="2"/>
          </p:nvPr>
        </p:nvSpPr>
        <p:spPr>
          <a:xfrm>
            <a:off x="1" y="6456378"/>
            <a:ext cx="4302625" cy="340210"/>
          </a:xfrm>
          <a:prstGeom prst="rect">
            <a:avLst/>
          </a:prstGeom>
        </p:spPr>
        <p:txBody>
          <a:bodyPr vert="horz" lIns="91440" tIns="45720" rIns="91440" bIns="45720" rtlCol="0" anchor="b"/>
          <a:lstStyle>
            <a:lvl1pPr algn="l">
              <a:defRPr sz="1200">
                <a:latin typeface="Arial" pitchFamily="34" charset="0"/>
              </a:defRPr>
            </a:lvl1pPr>
          </a:lstStyle>
          <a:p>
            <a:pPr>
              <a:defRPr/>
            </a:pPr>
            <a:endParaRPr lang="ru-RU"/>
          </a:p>
        </p:txBody>
      </p:sp>
      <p:sp>
        <p:nvSpPr>
          <p:cNvPr id="5" name="Номер слайда 4"/>
          <p:cNvSpPr>
            <a:spLocks noGrp="1"/>
          </p:cNvSpPr>
          <p:nvPr>
            <p:ph type="sldNum" sz="quarter" idx="3"/>
          </p:nvPr>
        </p:nvSpPr>
        <p:spPr>
          <a:xfrm>
            <a:off x="5621696" y="6456378"/>
            <a:ext cx="4302625" cy="340210"/>
          </a:xfrm>
          <a:prstGeom prst="rect">
            <a:avLst/>
          </a:prstGeom>
        </p:spPr>
        <p:txBody>
          <a:bodyPr vert="horz" lIns="91440" tIns="45720" rIns="91440" bIns="45720" rtlCol="0" anchor="b"/>
          <a:lstStyle>
            <a:lvl1pPr algn="r">
              <a:defRPr sz="1200">
                <a:latin typeface="Arial" pitchFamily="34" charset="0"/>
              </a:defRPr>
            </a:lvl1pPr>
          </a:lstStyle>
          <a:p>
            <a:pPr>
              <a:defRPr/>
            </a:pPr>
            <a:fld id="{935A5E48-D604-4F38-9AC3-C86656C6585B}" type="slidenum">
              <a:rPr lang="ru-RU"/>
              <a:pPr>
                <a:defRPr/>
              </a:pPr>
              <a:t>‹#›</a:t>
            </a:fld>
            <a:endParaRPr lang="ru-RU"/>
          </a:p>
        </p:txBody>
      </p:sp>
    </p:spTree>
    <p:extLst>
      <p:ext uri="{BB962C8B-B14F-4D97-AF65-F5344CB8AC3E}">
        <p14:creationId xmlns:p14="http://schemas.microsoft.com/office/powerpoint/2010/main" val="690089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4300307" cy="340210"/>
          </a:xfrm>
          <a:prstGeom prst="rect">
            <a:avLst/>
          </a:prstGeom>
        </p:spPr>
        <p:txBody>
          <a:bodyPr vert="horz" lIns="92153" tIns="46077" rIns="92153" bIns="46077"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5624015" y="0"/>
            <a:ext cx="4300307" cy="340210"/>
          </a:xfrm>
          <a:prstGeom prst="rect">
            <a:avLst/>
          </a:prstGeom>
        </p:spPr>
        <p:txBody>
          <a:bodyPr vert="horz" lIns="92153" tIns="46077" rIns="92153" bIns="46077" rtlCol="0"/>
          <a:lstStyle>
            <a:lvl1pPr algn="r" fontAlgn="auto">
              <a:spcBef>
                <a:spcPts val="0"/>
              </a:spcBef>
              <a:spcAft>
                <a:spcPts val="0"/>
              </a:spcAft>
              <a:defRPr sz="1200">
                <a:latin typeface="+mn-lt"/>
              </a:defRPr>
            </a:lvl1pPr>
          </a:lstStyle>
          <a:p>
            <a:pPr>
              <a:defRPr/>
            </a:pPr>
            <a:fld id="{39B9CBFD-E248-4315-9A72-B4D4FA4AC8C1}" type="datetimeFigureOut">
              <a:rPr lang="ru-RU"/>
              <a:pPr>
                <a:defRPr/>
              </a:pPr>
              <a:t>22.04.2021</a:t>
            </a:fld>
            <a:endParaRPr lang="ru-RU"/>
          </a:p>
        </p:txBody>
      </p:sp>
      <p:sp>
        <p:nvSpPr>
          <p:cNvPr id="4" name="Образ слайда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2153" tIns="46077" rIns="92153" bIns="46077" rtlCol="0" anchor="ctr"/>
          <a:lstStyle/>
          <a:p>
            <a:pPr lvl="0"/>
            <a:endParaRPr lang="ru-RU" noProof="0"/>
          </a:p>
        </p:txBody>
      </p:sp>
      <p:sp>
        <p:nvSpPr>
          <p:cNvPr id="5" name="Заметки 4"/>
          <p:cNvSpPr>
            <a:spLocks noGrp="1"/>
          </p:cNvSpPr>
          <p:nvPr>
            <p:ph type="body" sz="quarter" idx="3"/>
          </p:nvPr>
        </p:nvSpPr>
        <p:spPr>
          <a:xfrm>
            <a:off x="992202" y="3228190"/>
            <a:ext cx="7942237" cy="3059715"/>
          </a:xfrm>
          <a:prstGeom prst="rect">
            <a:avLst/>
          </a:prstGeom>
        </p:spPr>
        <p:txBody>
          <a:bodyPr vert="horz" lIns="92153" tIns="46077" rIns="92153" bIns="46077"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2" y="6456378"/>
            <a:ext cx="4300307" cy="340210"/>
          </a:xfrm>
          <a:prstGeom prst="rect">
            <a:avLst/>
          </a:prstGeom>
        </p:spPr>
        <p:txBody>
          <a:bodyPr vert="horz" lIns="92153" tIns="46077" rIns="92153" bIns="46077"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5624015" y="6456378"/>
            <a:ext cx="4300307" cy="340210"/>
          </a:xfrm>
          <a:prstGeom prst="rect">
            <a:avLst/>
          </a:prstGeom>
        </p:spPr>
        <p:txBody>
          <a:bodyPr vert="horz" lIns="92153" tIns="46077" rIns="92153" bIns="46077" rtlCol="0" anchor="b"/>
          <a:lstStyle>
            <a:lvl1pPr algn="r" fontAlgn="auto">
              <a:spcBef>
                <a:spcPts val="0"/>
              </a:spcBef>
              <a:spcAft>
                <a:spcPts val="0"/>
              </a:spcAft>
              <a:defRPr sz="1200">
                <a:latin typeface="+mn-lt"/>
              </a:defRPr>
            </a:lvl1pPr>
          </a:lstStyle>
          <a:p>
            <a:pPr>
              <a:defRPr/>
            </a:pPr>
            <a:fld id="{92696D6E-358A-423C-BF22-72FDEB417798}" type="slidenum">
              <a:rPr lang="ru-RU"/>
              <a:pPr>
                <a:defRPr/>
              </a:pPr>
              <a:t>‹#›</a:t>
            </a:fld>
            <a:endParaRPr lang="ru-RU"/>
          </a:p>
        </p:txBody>
      </p:sp>
    </p:spTree>
    <p:extLst>
      <p:ext uri="{BB962C8B-B14F-4D97-AF65-F5344CB8AC3E}">
        <p14:creationId xmlns:p14="http://schemas.microsoft.com/office/powerpoint/2010/main" val="126393736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1</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089D65D2-AF96-4C78-AEDA-9DFF17FCB99F}" type="slidenum">
              <a:rPr lang="ru-RU" smtClean="0">
                <a:solidFill>
                  <a:prstClr val="black"/>
                </a:solidFill>
              </a:rPr>
              <a:pPr>
                <a:defRPr/>
              </a:pPr>
              <a:t>17</a:t>
            </a:fld>
            <a:endParaRPr lang="ru-RU">
              <a:solidFill>
                <a:prstClr val="black"/>
              </a:solidFill>
            </a:endParaRPr>
          </a:p>
        </p:txBody>
      </p:sp>
    </p:spTree>
    <p:extLst>
      <p:ext uri="{BB962C8B-B14F-4D97-AF65-F5344CB8AC3E}">
        <p14:creationId xmlns:p14="http://schemas.microsoft.com/office/powerpoint/2010/main" val="377710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Заметки 2"/>
          <p:cNvSpPr>
            <a:spLocks noGrp="1"/>
          </p:cNvSpPr>
          <p:nvPr>
            <p:ph type="body" idx="1"/>
          </p:nvPr>
        </p:nvSpPr>
        <p:spPr/>
        <p:txBody>
          <a:bodyPr>
            <a:normAutofit lnSpcReduction="10000"/>
          </a:bodyPr>
          <a:lstStyle/>
          <a:p>
            <a:pPr algn="just">
              <a:defRPr/>
            </a:pPr>
            <a:r>
              <a:rPr lang="ru-RU" b="1" dirty="0"/>
              <a:t>НДФЛ</a:t>
            </a:r>
            <a:endParaRPr lang="ru-RU" dirty="0"/>
          </a:p>
          <a:p>
            <a:pPr algn="just">
              <a:defRPr/>
            </a:pPr>
            <a:r>
              <a:rPr lang="ru-RU" dirty="0"/>
              <a:t>Динамика поступления налога на доходы физических лиц существенно отличается от темпов изменения фонда оплаты труда по республике. По сведениям территориального органа Федеральной службы государственной статистики по ЧР темп роста фонда заработной платы за январь-апрель 2015 года составил 101,7% к аналогичному периоду 2014 года. </a:t>
            </a:r>
          </a:p>
          <a:p>
            <a:pPr algn="just">
              <a:defRPr/>
            </a:pPr>
            <a:r>
              <a:rPr lang="ru-RU" dirty="0" smtClean="0"/>
              <a:t>Причины </a:t>
            </a:r>
            <a:r>
              <a:rPr lang="ru-RU" dirty="0"/>
              <a:t>снижения темпа поступления </a:t>
            </a:r>
            <a:r>
              <a:rPr lang="ru-RU" dirty="0" smtClean="0"/>
              <a:t>НДФЛ:</a:t>
            </a:r>
            <a:endParaRPr lang="ru-RU" dirty="0"/>
          </a:p>
          <a:p>
            <a:pPr algn="just">
              <a:defRPr/>
            </a:pPr>
            <a:r>
              <a:rPr lang="ru-RU" dirty="0"/>
              <a:t>- снижение уплаты налога крупными предприятиями в связи с сокращением выплат премий, дивидендов и т.д.;</a:t>
            </a:r>
          </a:p>
          <a:p>
            <a:pPr algn="just">
              <a:defRPr/>
            </a:pPr>
            <a:r>
              <a:rPr lang="ru-RU" dirty="0"/>
              <a:t>- рост возврата налога из бюджета в связи с предоставлением физическим лицам имущественных и социальных налоговых вычетов. Так,  за 2014 год </a:t>
            </a:r>
            <a:r>
              <a:rPr lang="ru-RU" dirty="0" smtClean="0"/>
              <a:t>возвраты составили 1369,8 млн. рублей, темп </a:t>
            </a:r>
            <a:r>
              <a:rPr lang="ru-RU" dirty="0"/>
              <a:t>роста </a:t>
            </a:r>
            <a:r>
              <a:rPr lang="ru-RU" dirty="0" smtClean="0"/>
              <a:t>к </a:t>
            </a:r>
            <a:r>
              <a:rPr lang="ru-RU" dirty="0"/>
              <a:t>уровню 2013 года </a:t>
            </a:r>
            <a:r>
              <a:rPr lang="ru-RU" dirty="0" smtClean="0"/>
              <a:t>129,3% - самый высокий показатель по ПФО. </a:t>
            </a:r>
            <a:r>
              <a:rPr lang="ru-RU" dirty="0"/>
              <a:t>На 1 июня 2015 года </a:t>
            </a:r>
            <a:r>
              <a:rPr lang="ru-RU" dirty="0" smtClean="0"/>
              <a:t>возвраты составили 814,2 млн. рублей, темп </a:t>
            </a:r>
            <a:r>
              <a:rPr lang="ru-RU" dirty="0"/>
              <a:t>роста </a:t>
            </a:r>
            <a:r>
              <a:rPr lang="ru-RU" dirty="0" smtClean="0"/>
              <a:t>к </a:t>
            </a:r>
            <a:r>
              <a:rPr lang="ru-RU" dirty="0"/>
              <a:t>аналогичному периоду 2014 </a:t>
            </a:r>
            <a:r>
              <a:rPr lang="ru-RU" dirty="0" smtClean="0"/>
              <a:t>года (637,9 млн. рублей) - </a:t>
            </a:r>
            <a:r>
              <a:rPr lang="ru-RU" b="1" dirty="0" smtClean="0"/>
              <a:t>129,6% </a:t>
            </a:r>
            <a:r>
              <a:rPr lang="ru-RU" dirty="0" smtClean="0"/>
              <a:t>.</a:t>
            </a:r>
            <a:endParaRPr lang="ru-RU" dirty="0"/>
          </a:p>
          <a:p>
            <a:pPr algn="just">
              <a:defRPr/>
            </a:pPr>
            <a:r>
              <a:rPr lang="ru-RU" dirty="0"/>
              <a:t> 	</a:t>
            </a:r>
            <a:r>
              <a:rPr lang="ru-RU" b="1" dirty="0"/>
              <a:t>Налог на прибыль	</a:t>
            </a:r>
            <a:endParaRPr lang="ru-RU" dirty="0"/>
          </a:p>
          <a:p>
            <a:pPr algn="just">
              <a:defRPr/>
            </a:pPr>
            <a:r>
              <a:rPr lang="ru-RU" dirty="0"/>
              <a:t>Рост поступлений налога на прибыль организаций в республиканский бюджет Чувашской Республики по состоянию на 01.06.2015 объясняется уплатой авансовых платежей по налогу, исчисленных по итогам 4 квартала 2014 года.  Ожидаемое поступление налога на прибыль организаций в республиканский бюджет Чувашской Республики за 2015 год по информации УФНС России по Чувашской Республике составит 4 928,5 млн. рублей или 99,5% к уровню 2014 года. </a:t>
            </a:r>
          </a:p>
          <a:p>
            <a:pPr algn="just">
              <a:defRPr/>
            </a:pPr>
            <a:endParaRPr lang="ru-RU" sz="2000" b="1" dirty="0">
              <a:solidFill>
                <a:srgbClr val="FF0000"/>
              </a:solidFill>
            </a:endParaRPr>
          </a:p>
        </p:txBody>
      </p:sp>
      <p:sp>
        <p:nvSpPr>
          <p:cNvPr id="4" name="Номер слайда 3"/>
          <p:cNvSpPr>
            <a:spLocks noGrp="1"/>
          </p:cNvSpPr>
          <p:nvPr>
            <p:ph type="sldNum" sz="quarter" idx="5"/>
          </p:nvPr>
        </p:nvSpPr>
        <p:spPr/>
        <p:txBody>
          <a:bodyPr/>
          <a:lstStyle/>
          <a:p>
            <a:pPr>
              <a:defRPr/>
            </a:pPr>
            <a:fld id="{FEA0F507-39DB-48E5-9C43-ED24591868AB}" type="slidenum">
              <a:rPr lang="ru-RU" smtClean="0">
                <a:solidFill>
                  <a:prstClr val="black"/>
                </a:solidFill>
              </a:rPr>
              <a:pPr>
                <a:defRPr/>
              </a:pPr>
              <a:t>18</a:t>
            </a:fld>
            <a:endParaRPr lang="ru-RU">
              <a:solidFill>
                <a:prstClr val="black"/>
              </a:solidFill>
            </a:endParaRPr>
          </a:p>
        </p:txBody>
      </p:sp>
    </p:spTree>
    <p:extLst>
      <p:ext uri="{BB962C8B-B14F-4D97-AF65-F5344CB8AC3E}">
        <p14:creationId xmlns:p14="http://schemas.microsoft.com/office/powerpoint/2010/main" val="342843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20</a:t>
            </a:fld>
            <a:endParaRPr lang="ru-RU"/>
          </a:p>
        </p:txBody>
      </p:sp>
    </p:spTree>
    <p:extLst>
      <p:ext uri="{BB962C8B-B14F-4D97-AF65-F5344CB8AC3E}">
        <p14:creationId xmlns:p14="http://schemas.microsoft.com/office/powerpoint/2010/main" val="179847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AB48056-9B8C-47D4-A391-25E6950A520A}"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239022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153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C21F3E75-E4C3-4EC3-A02B-C19ECE4114BD}" type="slidenum">
              <a:rPr lang="ru-RU" altLang="ru-RU" smtClean="0">
                <a:solidFill>
                  <a:srgbClr val="000000"/>
                </a:solidFill>
                <a:latin typeface="Calibri" pitchFamily="34" charset="0"/>
              </a:rPr>
              <a:pPr/>
              <a:t>22</a:t>
            </a:fld>
            <a:endParaRPr lang="ru-RU" altLang="ru-RU"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23</a:t>
            </a:fld>
            <a:endParaRPr lang="ru-RU"/>
          </a:p>
        </p:txBody>
      </p:sp>
    </p:spTree>
    <p:extLst>
      <p:ext uri="{BB962C8B-B14F-4D97-AF65-F5344CB8AC3E}">
        <p14:creationId xmlns:p14="http://schemas.microsoft.com/office/powerpoint/2010/main" val="363157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AB04A2DC-8563-42A0-9CED-33E520784565}" type="slidenum">
              <a:rPr lang="ru-RU" smtClean="0">
                <a:solidFill>
                  <a:prstClr val="black"/>
                </a:solidFill>
              </a:rPr>
              <a:pPr>
                <a:defRPr/>
              </a:pPr>
              <a:t>27</a:t>
            </a:fld>
            <a:endParaRPr lang="ru-RU">
              <a:solidFill>
                <a:prstClr val="black"/>
              </a:solidFill>
            </a:endParaRPr>
          </a:p>
        </p:txBody>
      </p:sp>
    </p:spTree>
    <p:extLst>
      <p:ext uri="{BB962C8B-B14F-4D97-AF65-F5344CB8AC3E}">
        <p14:creationId xmlns:p14="http://schemas.microsoft.com/office/powerpoint/2010/main" val="476497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08049">
              <a:defRPr/>
            </a:pPr>
            <a:endParaRPr lang="ru-RU" dirty="0" smtClean="0"/>
          </a:p>
        </p:txBody>
      </p:sp>
      <p:sp>
        <p:nvSpPr>
          <p:cNvPr id="4" name="Номер слайда 3"/>
          <p:cNvSpPr>
            <a:spLocks noGrp="1"/>
          </p:cNvSpPr>
          <p:nvPr>
            <p:ph type="sldNum" sz="quarter" idx="10"/>
          </p:nvPr>
        </p:nvSpPr>
        <p:spPr/>
        <p:txBody>
          <a:bodyPr/>
          <a:lstStyle/>
          <a:p>
            <a:fld id="{0EF436CF-9A1A-4C0A-9E55-5F087F8F6AEA}"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40761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29</a:t>
            </a:fld>
            <a:endParaRPr lang="ru-RU"/>
          </a:p>
        </p:txBody>
      </p:sp>
    </p:spTree>
    <p:extLst>
      <p:ext uri="{BB962C8B-B14F-4D97-AF65-F5344CB8AC3E}">
        <p14:creationId xmlns:p14="http://schemas.microsoft.com/office/powerpoint/2010/main" val="1210540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31</a:t>
            </a:fld>
            <a:endParaRPr lang="ru-RU"/>
          </a:p>
        </p:txBody>
      </p:sp>
    </p:spTree>
    <p:extLst>
      <p:ext uri="{BB962C8B-B14F-4D97-AF65-F5344CB8AC3E}">
        <p14:creationId xmlns:p14="http://schemas.microsoft.com/office/powerpoint/2010/main" val="401264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2</a:t>
            </a:fld>
            <a:endParaRPr lang="ru-RU"/>
          </a:p>
        </p:txBody>
      </p:sp>
    </p:spTree>
    <p:extLst>
      <p:ext uri="{BB962C8B-B14F-4D97-AF65-F5344CB8AC3E}">
        <p14:creationId xmlns:p14="http://schemas.microsoft.com/office/powerpoint/2010/main" val="494864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33</a:t>
            </a:fld>
            <a:endParaRPr lang="ru-RU">
              <a:solidFill>
                <a:prstClr val="black"/>
              </a:solidFill>
            </a:endParaRPr>
          </a:p>
        </p:txBody>
      </p:sp>
    </p:spTree>
    <p:extLst>
      <p:ext uri="{BB962C8B-B14F-4D97-AF65-F5344CB8AC3E}">
        <p14:creationId xmlns:p14="http://schemas.microsoft.com/office/powerpoint/2010/main" val="1153773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26010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9F8800-B887-4C45-9059-A9654FAB6342}" type="slidenum">
              <a:rPr lang="ru-RU" altLang="ru-RU" smtClean="0">
                <a:latin typeface="Calibri" pitchFamily="34" charset="0"/>
              </a:rPr>
              <a:pPr/>
              <a:t>40</a:t>
            </a:fld>
            <a:endParaRPr lang="ru-RU" altLang="ru-RU" smtClean="0">
              <a:latin typeface="Calibri" pitchFamily="34" charset="0"/>
            </a:endParaRPr>
          </a:p>
        </p:txBody>
      </p:sp>
    </p:spTree>
    <p:extLst>
      <p:ext uri="{BB962C8B-B14F-4D97-AF65-F5344CB8AC3E}">
        <p14:creationId xmlns:p14="http://schemas.microsoft.com/office/powerpoint/2010/main" val="145941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49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E7088AF1-BF67-4354-825A-0F389967D9BD}" type="slidenum">
              <a:rPr lang="ru-RU" altLang="ru-RU" smtClean="0">
                <a:latin typeface="Calibri" pitchFamily="34" charset="0"/>
              </a:rPr>
              <a:pPr/>
              <a:t>41</a:t>
            </a:fld>
            <a:endParaRPr lang="ru-RU" altLang="ru-RU" smtClean="0">
              <a:latin typeface="Calibri" pitchFamily="34" charset="0"/>
            </a:endParaRPr>
          </a:p>
        </p:txBody>
      </p:sp>
    </p:spTree>
    <p:extLst>
      <p:ext uri="{BB962C8B-B14F-4D97-AF65-F5344CB8AC3E}">
        <p14:creationId xmlns:p14="http://schemas.microsoft.com/office/powerpoint/2010/main" val="2959030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5600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7151B88-868A-45F2-9F89-8DA1C847365D}" type="slidenum">
              <a:rPr lang="ru-RU" altLang="ru-RU" smtClean="0">
                <a:latin typeface="Calibri" pitchFamily="34" charset="0"/>
              </a:rPr>
              <a:pPr/>
              <a:t>42</a:t>
            </a:fld>
            <a:endParaRPr lang="ru-RU" altLang="ru-RU" smtClean="0">
              <a:latin typeface="Calibri" pitchFamily="34" charset="0"/>
            </a:endParaRPr>
          </a:p>
        </p:txBody>
      </p:sp>
    </p:spTree>
    <p:extLst>
      <p:ext uri="{BB962C8B-B14F-4D97-AF65-F5344CB8AC3E}">
        <p14:creationId xmlns:p14="http://schemas.microsoft.com/office/powerpoint/2010/main" val="797686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44</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45</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46</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47</a:t>
            </a:fld>
            <a:endParaRPr lang="ru-RU">
              <a:solidFill>
                <a:prstClr val="black"/>
              </a:solidFill>
            </a:endParaRPr>
          </a:p>
        </p:txBody>
      </p:sp>
    </p:spTree>
    <p:extLst>
      <p:ext uri="{BB962C8B-B14F-4D97-AF65-F5344CB8AC3E}">
        <p14:creationId xmlns:p14="http://schemas.microsoft.com/office/powerpoint/2010/main" val="400311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48</a:t>
            </a:fld>
            <a:endParaRPr lang="ru-RU"/>
          </a:p>
        </p:txBody>
      </p:sp>
    </p:spTree>
    <p:extLst>
      <p:ext uri="{BB962C8B-B14F-4D97-AF65-F5344CB8AC3E}">
        <p14:creationId xmlns:p14="http://schemas.microsoft.com/office/powerpoint/2010/main" val="142109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50</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ru-RU" smtClean="0">
                <a:solidFill>
                  <a:prstClr val="black"/>
                </a:solidFill>
              </a:rPr>
              <a:t>КЕЙСИСТЕМС (С)</a:t>
            </a:r>
          </a:p>
        </p:txBody>
      </p:sp>
      <p:sp>
        <p:nvSpPr>
          <p:cNvPr id="1843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5EA0C9D-987A-480E-B020-63FDFF612E34}" type="slidenum">
              <a:rPr lang="ru-RU">
                <a:solidFill>
                  <a:prstClr val="black"/>
                </a:solidFill>
              </a:rPr>
              <a:pPr>
                <a:defRPr/>
              </a:pPr>
              <a:t>5</a:t>
            </a:fld>
            <a:endParaRPr lang="ru-RU">
              <a:solidFill>
                <a:prstClr val="black"/>
              </a:solidFill>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51</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52</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53</a:t>
            </a:fld>
            <a:endParaRPr lang="ru-RU"/>
          </a:p>
        </p:txBody>
      </p:sp>
    </p:spTree>
    <p:extLst>
      <p:ext uri="{BB962C8B-B14F-4D97-AF65-F5344CB8AC3E}">
        <p14:creationId xmlns:p14="http://schemas.microsoft.com/office/powerpoint/2010/main" val="1849397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54</a:t>
            </a:fld>
            <a:endParaRPr lang="ru-RU"/>
          </a:p>
        </p:txBody>
      </p:sp>
    </p:spTree>
    <p:extLst>
      <p:ext uri="{BB962C8B-B14F-4D97-AF65-F5344CB8AC3E}">
        <p14:creationId xmlns:p14="http://schemas.microsoft.com/office/powerpoint/2010/main" val="281229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55</a:t>
            </a:fld>
            <a:endParaRPr lang="ru-RU">
              <a:solidFill>
                <a:prstClr val="black"/>
              </a:solidFill>
            </a:endParaRPr>
          </a:p>
        </p:txBody>
      </p:sp>
    </p:spTree>
    <p:extLst>
      <p:ext uri="{BB962C8B-B14F-4D97-AF65-F5344CB8AC3E}">
        <p14:creationId xmlns:p14="http://schemas.microsoft.com/office/powerpoint/2010/main" val="2557180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56</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57</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58</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60</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61</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7</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62</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63</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64</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65</a:t>
            </a:fld>
            <a:endParaRPr lang="ru-RU">
              <a:solidFill>
                <a:prstClr val="black"/>
              </a:solidFill>
            </a:endParaRPr>
          </a:p>
        </p:txBody>
      </p:sp>
    </p:spTree>
    <p:extLst>
      <p:ext uri="{BB962C8B-B14F-4D97-AF65-F5344CB8AC3E}">
        <p14:creationId xmlns:p14="http://schemas.microsoft.com/office/powerpoint/2010/main" val="3443686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66</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68</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70</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71</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72</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73</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8</a:t>
            </a:fld>
            <a:endParaRPr lang="ru-RU"/>
          </a:p>
        </p:txBody>
      </p:sp>
    </p:spTree>
    <p:extLst>
      <p:ext uri="{BB962C8B-B14F-4D97-AF65-F5344CB8AC3E}">
        <p14:creationId xmlns:p14="http://schemas.microsoft.com/office/powerpoint/2010/main" val="2657076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74</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75</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76</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solidFill>
                  <a:prstClr val="black"/>
                </a:solidFill>
              </a:rPr>
              <a:pPr>
                <a:defRPr/>
              </a:pPr>
              <a:t>77</a:t>
            </a:fld>
            <a:endParaRPr lang="ru-RU">
              <a:solidFill>
                <a:prstClr val="black"/>
              </a:solidFill>
            </a:endParaRPr>
          </a:p>
        </p:txBody>
      </p:sp>
    </p:spTree>
    <p:extLst>
      <p:ext uri="{BB962C8B-B14F-4D97-AF65-F5344CB8AC3E}">
        <p14:creationId xmlns:p14="http://schemas.microsoft.com/office/powerpoint/2010/main" val="4241756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solidFill>
                  <a:prstClr val="black"/>
                </a:solidFill>
              </a:rPr>
              <a:pPr/>
              <a:t>78</a:t>
            </a:fld>
            <a:endParaRPr lang="ru-RU">
              <a:solidFill>
                <a:prstClr val="black"/>
              </a:solidFill>
            </a:endParaRPr>
          </a:p>
        </p:txBody>
      </p:sp>
    </p:spTree>
    <p:extLst>
      <p:ext uri="{BB962C8B-B14F-4D97-AF65-F5344CB8AC3E}">
        <p14:creationId xmlns:p14="http://schemas.microsoft.com/office/powerpoint/2010/main" val="7829473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80</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81</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82</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83</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84</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8397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734" indent="-285667">
              <a:spcBef>
                <a:spcPct val="30000"/>
              </a:spcBef>
              <a:defRPr sz="1200">
                <a:solidFill>
                  <a:schemeClr val="tx1"/>
                </a:solidFill>
                <a:latin typeface="Calibri" pitchFamily="34" charset="0"/>
              </a:defRPr>
            </a:lvl2pPr>
            <a:lvl3pPr marL="1142668" indent="-228534">
              <a:spcBef>
                <a:spcPct val="30000"/>
              </a:spcBef>
              <a:defRPr sz="1200">
                <a:solidFill>
                  <a:schemeClr val="tx1"/>
                </a:solidFill>
                <a:latin typeface="Calibri" pitchFamily="34" charset="0"/>
              </a:defRPr>
            </a:lvl3pPr>
            <a:lvl4pPr marL="1599734" indent="-228534">
              <a:spcBef>
                <a:spcPct val="30000"/>
              </a:spcBef>
              <a:defRPr sz="1200">
                <a:solidFill>
                  <a:schemeClr val="tx1"/>
                </a:solidFill>
                <a:latin typeface="Calibri" pitchFamily="34" charset="0"/>
              </a:defRPr>
            </a:lvl4pPr>
            <a:lvl5pPr marL="2056802" indent="-228534">
              <a:spcBef>
                <a:spcPct val="30000"/>
              </a:spcBef>
              <a:defRPr sz="1200">
                <a:solidFill>
                  <a:schemeClr val="tx1"/>
                </a:solidFill>
                <a:latin typeface="Calibri" pitchFamily="34" charset="0"/>
              </a:defRPr>
            </a:lvl5pPr>
            <a:lvl6pPr marL="2513868" indent="-228534" eaLnBrk="0" fontAlgn="base" hangingPunct="0">
              <a:spcBef>
                <a:spcPct val="30000"/>
              </a:spcBef>
              <a:spcAft>
                <a:spcPct val="0"/>
              </a:spcAft>
              <a:defRPr sz="1200">
                <a:solidFill>
                  <a:schemeClr val="tx1"/>
                </a:solidFill>
                <a:latin typeface="Calibri" pitchFamily="34" charset="0"/>
              </a:defRPr>
            </a:lvl6pPr>
            <a:lvl7pPr marL="2970936" indent="-228534" eaLnBrk="0" fontAlgn="base" hangingPunct="0">
              <a:spcBef>
                <a:spcPct val="30000"/>
              </a:spcBef>
              <a:spcAft>
                <a:spcPct val="0"/>
              </a:spcAft>
              <a:defRPr sz="1200">
                <a:solidFill>
                  <a:schemeClr val="tx1"/>
                </a:solidFill>
                <a:latin typeface="Calibri" pitchFamily="34" charset="0"/>
              </a:defRPr>
            </a:lvl7pPr>
            <a:lvl8pPr marL="3428002" indent="-228534" eaLnBrk="0" fontAlgn="base" hangingPunct="0">
              <a:spcBef>
                <a:spcPct val="30000"/>
              </a:spcBef>
              <a:spcAft>
                <a:spcPct val="0"/>
              </a:spcAft>
              <a:defRPr sz="1200">
                <a:solidFill>
                  <a:schemeClr val="tx1"/>
                </a:solidFill>
                <a:latin typeface="Calibri" pitchFamily="34" charset="0"/>
              </a:defRPr>
            </a:lvl8pPr>
            <a:lvl9pPr marL="3885069" indent="-228534" eaLnBrk="0" fontAlgn="base" hangingPunct="0">
              <a:spcBef>
                <a:spcPct val="30000"/>
              </a:spcBef>
              <a:spcAft>
                <a:spcPct val="0"/>
              </a:spcAft>
              <a:defRPr sz="1200">
                <a:solidFill>
                  <a:schemeClr val="tx1"/>
                </a:solidFill>
                <a:latin typeface="Calibri" pitchFamily="34" charset="0"/>
              </a:defRPr>
            </a:lvl9pPr>
          </a:lstStyle>
          <a:p>
            <a:pPr>
              <a:spcBef>
                <a:spcPct val="0"/>
              </a:spcBef>
            </a:pPr>
            <a:fld id="{66D08C80-00A6-4C6F-BC79-E3C8547CAC32}" type="slidenum">
              <a:rPr lang="ru-RU" altLang="ru-RU">
                <a:solidFill>
                  <a:srgbClr val="000000"/>
                </a:solidFill>
              </a:rPr>
              <a:pPr>
                <a:spcBef>
                  <a:spcPct val="0"/>
                </a:spcBef>
              </a:pPr>
              <a:t>12</a:t>
            </a:fld>
            <a:endParaRPr lang="ru-RU" altLang="ru-RU">
              <a:solidFill>
                <a:srgbClr val="000000"/>
              </a:solidFill>
            </a:endParaRPr>
          </a:p>
        </p:txBody>
      </p:sp>
    </p:spTree>
    <p:extLst>
      <p:ext uri="{BB962C8B-B14F-4D97-AF65-F5344CB8AC3E}">
        <p14:creationId xmlns:p14="http://schemas.microsoft.com/office/powerpoint/2010/main" val="3944230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85</a:t>
            </a:fld>
            <a:endParaRPr lang="ru-RU"/>
          </a:p>
        </p:txBody>
      </p:sp>
    </p:spTree>
    <p:extLst>
      <p:ext uri="{BB962C8B-B14F-4D97-AF65-F5344CB8AC3E}">
        <p14:creationId xmlns:p14="http://schemas.microsoft.com/office/powerpoint/2010/main" val="42417565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D38513-AA95-4903-820F-93001EA9BE0D}" type="slidenum">
              <a:rPr lang="ru-RU" smtClean="0"/>
              <a:pPr/>
              <a:t>86</a:t>
            </a:fld>
            <a:endParaRPr lang="ru-RU"/>
          </a:p>
        </p:txBody>
      </p:sp>
    </p:spTree>
    <p:extLst>
      <p:ext uri="{BB962C8B-B14F-4D97-AF65-F5344CB8AC3E}">
        <p14:creationId xmlns:p14="http://schemas.microsoft.com/office/powerpoint/2010/main" val="7829473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2696D6E-358A-423C-BF22-72FDEB417798}" type="slidenum">
              <a:rPr lang="ru-RU" smtClean="0"/>
              <a:pPr>
                <a:defRPr/>
              </a:pPr>
              <a:t>88</a:t>
            </a:fld>
            <a:endParaRPr lang="ru-RU"/>
          </a:p>
        </p:txBody>
      </p:sp>
    </p:spTree>
    <p:extLst>
      <p:ext uri="{BB962C8B-B14F-4D97-AF65-F5344CB8AC3E}">
        <p14:creationId xmlns:p14="http://schemas.microsoft.com/office/powerpoint/2010/main" val="3446032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6465034E-8202-4810-A52B-758A6B41BB39}" type="slidenum">
              <a:rPr lang="ru-RU" smtClean="0"/>
              <a:pPr>
                <a:defRPr/>
              </a:pPr>
              <a:t>90</a:t>
            </a:fld>
            <a:endParaRPr lang="ru-RU"/>
          </a:p>
        </p:txBody>
      </p:sp>
    </p:spTree>
    <p:extLst>
      <p:ext uri="{BB962C8B-B14F-4D97-AF65-F5344CB8AC3E}">
        <p14:creationId xmlns:p14="http://schemas.microsoft.com/office/powerpoint/2010/main" val="20123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13</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 name="Номер слайда 3"/>
          <p:cNvSpPr>
            <a:spLocks noGrp="1"/>
          </p:cNvSpPr>
          <p:nvPr>
            <p:ph type="sldNum" sz="quarter" idx="5"/>
          </p:nvPr>
        </p:nvSpPr>
        <p:spPr/>
        <p:txBody>
          <a:bodyPr/>
          <a:lstStyle/>
          <a:p>
            <a:pPr>
              <a:defRPr/>
            </a:pPr>
            <a:fld id="{841B3155-735C-490E-B44F-4F351DBDB67D}" type="slidenum">
              <a:rPr lang="ru-RU" smtClean="0">
                <a:solidFill>
                  <a:prstClr val="black"/>
                </a:solidFill>
              </a:rPr>
              <a:pPr>
                <a:defRPr/>
              </a:pPr>
              <a:t>14</a:t>
            </a:fld>
            <a:endParaRPr lang="ru-RU">
              <a:solidFill>
                <a:prstClr val="black"/>
              </a:solidFill>
            </a:endParaRPr>
          </a:p>
        </p:txBody>
      </p:sp>
    </p:spTree>
    <p:extLst>
      <p:ext uri="{BB962C8B-B14F-4D97-AF65-F5344CB8AC3E}">
        <p14:creationId xmlns:p14="http://schemas.microsoft.com/office/powerpoint/2010/main" val="399959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263900" y="509588"/>
            <a:ext cx="3398838" cy="2549525"/>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2138C490-AD91-4882-AF58-6191D0A1659E}" type="slidenum">
              <a:rPr lang="ru-RU" smtClean="0">
                <a:solidFill>
                  <a:prstClr val="black"/>
                </a:solidFill>
              </a:rPr>
              <a:pPr>
                <a:defRPr/>
              </a:pPr>
              <a:t>15</a:t>
            </a:fld>
            <a:endParaRPr lang="ru-RU">
              <a:solidFill>
                <a:prstClr val="black"/>
              </a:solidFill>
            </a:endParaRPr>
          </a:p>
        </p:txBody>
      </p:sp>
    </p:spTree>
    <p:extLst>
      <p:ext uri="{BB962C8B-B14F-4D97-AF65-F5344CB8AC3E}">
        <p14:creationId xmlns:p14="http://schemas.microsoft.com/office/powerpoint/2010/main" val="1011760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1837AA2-A108-48EB-B8E3-425899046359}" type="slidenum">
              <a:rPr lang="ru-RU" smtClean="0"/>
              <a:pPr>
                <a:defRPr/>
              </a:pPr>
              <a:t>‹#›</a:t>
            </a:fld>
            <a:endParaRPr lang="ru-RU"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7BE15313-B841-44C1-BD37-82F30A73F5C5}" type="slidenum">
              <a:rPr lang="ru-RU" smtClean="0"/>
              <a:pPr>
                <a:defRPr/>
              </a:pPr>
              <a:t>‹#›</a:t>
            </a:fld>
            <a:endParaRPr lang="ru-RU"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E5FEC12-1721-449A-A00F-DC8290049858}"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FA0563B-07DB-43B2-82BB-1D3AD496FF06}"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8E89BCA-3487-4876-9604-97265625C44C}"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dirty="0"/>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CE44C10-DD94-4496-87DE-9DB4F8474144}"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3327E1B2-443C-4541-BF62-2FCEECF355A2}" type="slidenum">
              <a:rPr lang="ru-RU" smtClean="0"/>
              <a:pPr>
                <a:defRPr/>
              </a:pPr>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dirty="0"/>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603CB6D7-C9EC-47A9-92F6-974A8A09E793}" type="slidenum">
              <a:rPr lang="ru-RU" smtClean="0"/>
              <a:pPr>
                <a:defRPr/>
              </a:pPr>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2483768" y="116632"/>
            <a:ext cx="6512511" cy="1143000"/>
          </a:xfrm>
        </p:spPr>
        <p:txBody>
          <a:bodyPr/>
          <a:lstStyle/>
          <a:p>
            <a:r>
              <a:rPr lang="ru-RU" dirty="0" smtClean="0"/>
              <a:t>Образец заголовка</a:t>
            </a:r>
            <a:endParaRPr lang="en-US" dirty="0"/>
          </a:p>
        </p:txBody>
      </p:sp>
      <p:sp>
        <p:nvSpPr>
          <p:cNvPr id="5" name="Slide Number Placeholder 4"/>
          <p:cNvSpPr>
            <a:spLocks noGrp="1"/>
          </p:cNvSpPr>
          <p:nvPr>
            <p:ph type="sldNum" sz="quarter" idx="12"/>
          </p:nvPr>
        </p:nvSpPr>
        <p:spPr>
          <a:xfrm>
            <a:off x="8147248" y="6473403"/>
            <a:ext cx="1006489" cy="365125"/>
          </a:xfrm>
        </p:spPr>
        <p:txBody>
          <a:bodyPr/>
          <a:lstStyle>
            <a:lvl1pPr>
              <a:defRPr>
                <a:solidFill>
                  <a:schemeClr val="tx1"/>
                </a:solidFill>
              </a:defRPr>
            </a:lvl1pPr>
          </a:lstStyle>
          <a:p>
            <a:pPr>
              <a:defRPr/>
            </a:pPr>
            <a:fld id="{8135DCAC-F131-4C56-82C1-BB591457AF7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dirty="0"/>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135DCAC-F131-4C56-82C1-BB591457AF70}" type="slidenum">
              <a:rPr lang="ru-RU" smtClean="0"/>
              <a:pPr>
                <a:defRPr/>
              </a:pPr>
              <a:t>‹#›</a:t>
            </a:fld>
            <a:endParaRPr lang="ru-RU" dirty="0"/>
          </a:p>
        </p:txBody>
      </p:sp>
    </p:spTree>
    <p:extLst>
      <p:ext uri="{BB962C8B-B14F-4D97-AF65-F5344CB8AC3E}">
        <p14:creationId xmlns:p14="http://schemas.microsoft.com/office/powerpoint/2010/main" val="16555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dirty="0"/>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D78B4E9E-DC20-4671-BC32-BBFE77E2ACA0}"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dirty="0"/>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9943F0E-A427-490E-ABE9-659AE898AE1C}" type="slidenum">
              <a:rPr lang="ru-RU" smtClean="0"/>
              <a:pPr>
                <a:defRPr/>
              </a:pPr>
              <a:t>‹#›</a:t>
            </a:fld>
            <a:endParaRPr lang="ru-RU"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ru-RU"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8135DCAC-F131-4C56-82C1-BB591457AF70}"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8"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hart" Target="../charts/chart14.xml"/><Relationship Id="rId5" Type="http://schemas.microsoft.com/office/2007/relationships/hdphoto" Target="../media/hdphoto1.wdp"/><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chart" Target="../charts/chart17.xml"/><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chart" Target="../charts/chart19.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chart" Target="../charts/chart2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chart" Target="../charts/chart24.xml"/><Relationship Id="rId7" Type="http://schemas.openxmlformats.org/officeDocument/2006/relationships/image" Target="../media/image46.jpeg"/><Relationship Id="rId2" Type="http://schemas.openxmlformats.org/officeDocument/2006/relationships/chart" Target="../charts/chart23.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jpeg"/><Relationship Id="rId4" Type="http://schemas.openxmlformats.org/officeDocument/2006/relationships/chart" Target="../charts/chart25.xml"/><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chart" Target="../charts/char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chart" Target="../charts/chart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diagramLayout" Target="../diagrams/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diagramData" Target="../diagrams/data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7.png"/><Relationship Id="rId1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chart" Target="../charts/chart33.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chart" Target="../charts/chart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chart" Target="../charts/chart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38.xml"/><Relationship Id="rId7" Type="http://schemas.openxmlformats.org/officeDocument/2006/relationships/diagramColors" Target="../diagrams/colors4.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chart" Target="../charts/chart39.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chart" Target="../charts/chart40.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chart" Target="../charts/chart42.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chart" Target="../charts/chart44.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chart" Target="../charts/chart4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chart" Target="../charts/chart4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chart" Target="../charts/chart48.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chart" Target="../charts/chart52.xml"/></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chart" Target="../charts/chart5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chart" Target="../charts/chart55.xml"/><Relationship Id="rId4"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chart" Target="../charts/chart57.xml"/></Relationships>
</file>

<file path=ppt/slides/_rels/slide8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chart" Target="../charts/chart59.xml"/></Relationships>
</file>

<file path=ppt/slides/_rels/slide8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8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Subtitle 5"/>
          <p:cNvSpPr txBox="1">
            <a:spLocks/>
          </p:cNvSpPr>
          <p:nvPr/>
        </p:nvSpPr>
        <p:spPr bwMode="auto">
          <a:xfrm>
            <a:off x="542441" y="4861706"/>
            <a:ext cx="5198870" cy="16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pitchFamily="34" charset="0"/>
              </a:defRPr>
            </a:lvl1pPr>
            <a:lvl2pPr marL="742950" indent="-285750" eaLnBrk="0" hangingPunct="0">
              <a:defRPr sz="1200">
                <a:solidFill>
                  <a:schemeClr val="tx1"/>
                </a:solidFill>
                <a:latin typeface="Arial" pitchFamily="34" charset="0"/>
              </a:defRPr>
            </a:lvl2pPr>
            <a:lvl3pPr marL="1143000" indent="-228600" eaLnBrk="0" hangingPunct="0">
              <a:defRPr sz="1200">
                <a:solidFill>
                  <a:schemeClr val="tx1"/>
                </a:solidFill>
                <a:latin typeface="Arial" pitchFamily="34" charset="0"/>
              </a:defRPr>
            </a:lvl3pPr>
            <a:lvl4pPr marL="1600200" indent="-228600" eaLnBrk="0" hangingPunct="0">
              <a:defRPr sz="1200">
                <a:solidFill>
                  <a:schemeClr val="tx1"/>
                </a:solidFill>
                <a:latin typeface="Arial" pitchFamily="34" charset="0"/>
              </a:defRPr>
            </a:lvl4pPr>
            <a:lvl5pPr marL="2057400" indent="-228600" eaLnBrk="0" hangingPunct="0">
              <a:defRPr sz="1200">
                <a:solidFill>
                  <a:schemeClr val="tx1"/>
                </a:solidFill>
                <a:latin typeface="Arial" pitchFamily="34" charset="0"/>
              </a:defRPr>
            </a:lvl5pPr>
            <a:lvl6pPr marL="2514600" indent="-228600" algn="ctr" eaLnBrk="0" fontAlgn="base" hangingPunct="0">
              <a:spcBef>
                <a:spcPct val="0"/>
              </a:spcBef>
              <a:spcAft>
                <a:spcPct val="0"/>
              </a:spcAft>
              <a:defRPr sz="1200">
                <a:solidFill>
                  <a:schemeClr val="tx1"/>
                </a:solidFill>
                <a:latin typeface="Arial" pitchFamily="34" charset="0"/>
              </a:defRPr>
            </a:lvl6pPr>
            <a:lvl7pPr marL="2971800" indent="-228600" algn="ctr" eaLnBrk="0" fontAlgn="base" hangingPunct="0">
              <a:spcBef>
                <a:spcPct val="0"/>
              </a:spcBef>
              <a:spcAft>
                <a:spcPct val="0"/>
              </a:spcAft>
              <a:defRPr sz="1200">
                <a:solidFill>
                  <a:schemeClr val="tx1"/>
                </a:solidFill>
                <a:latin typeface="Arial" pitchFamily="34" charset="0"/>
              </a:defRPr>
            </a:lvl7pPr>
            <a:lvl8pPr marL="3429000" indent="-228600" algn="ctr" eaLnBrk="0" fontAlgn="base" hangingPunct="0">
              <a:spcBef>
                <a:spcPct val="0"/>
              </a:spcBef>
              <a:spcAft>
                <a:spcPct val="0"/>
              </a:spcAft>
              <a:defRPr sz="1200">
                <a:solidFill>
                  <a:schemeClr val="tx1"/>
                </a:solidFill>
                <a:latin typeface="Arial" pitchFamily="34" charset="0"/>
              </a:defRPr>
            </a:lvl8pPr>
            <a:lvl9pPr marL="3886200" indent="-228600" algn="ctr" eaLnBrk="0" fontAlgn="base" hangingPunct="0">
              <a:spcBef>
                <a:spcPct val="0"/>
              </a:spcBef>
              <a:spcAft>
                <a:spcPct val="0"/>
              </a:spcAft>
              <a:defRPr sz="1200">
                <a:solidFill>
                  <a:schemeClr val="tx1"/>
                </a:solidFill>
                <a:latin typeface="Arial" pitchFamily="34" charset="0"/>
              </a:defRPr>
            </a:lvl9pPr>
          </a:lstStyle>
          <a:p>
            <a:pPr algn="just">
              <a:spcBef>
                <a:spcPct val="20000"/>
              </a:spcBef>
              <a:buFont typeface="Arial" pitchFamily="34" charset="0"/>
              <a:buNone/>
            </a:pPr>
            <a:r>
              <a:rPr lang="ru-RU" sz="2200" b="1" i="1" dirty="0" smtClean="0">
                <a:solidFill>
                  <a:schemeClr val="accent1">
                    <a:lumMod val="50000"/>
                  </a:schemeClr>
                </a:solidFill>
                <a:latin typeface="Times New Roman" panose="02020603050405020304" pitchFamily="18" charset="0"/>
                <a:ea typeface="Calibri" pitchFamily="34" charset="0"/>
                <a:cs typeface="Times New Roman" panose="02020603050405020304" pitchFamily="18" charset="0"/>
              </a:rPr>
              <a:t>К проекту закона Чувашской Республики «Об исполнении республиканского бюджета Чувашской Республики за 2020 год»</a:t>
            </a:r>
          </a:p>
        </p:txBody>
      </p:sp>
      <p:pic>
        <p:nvPicPr>
          <p:cNvPr id="1030" name="Picture 6" descr="C:\Users\i.smirnov\Documents\Бюджет для граждан\Фото\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537" y="1988841"/>
            <a:ext cx="8552925" cy="27649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4"/>
          <p:cNvSpPr>
            <a:spLocks noGrp="1"/>
          </p:cNvSpPr>
          <p:nvPr>
            <p:ph type="title"/>
          </p:nvPr>
        </p:nvSpPr>
        <p:spPr>
          <a:xfrm>
            <a:off x="21332" y="990601"/>
            <a:ext cx="8280920" cy="1368152"/>
          </a:xfrm>
        </p:spPr>
        <p:txBody>
          <a:bodyPr/>
          <a:lstStyle/>
          <a:p>
            <a:pPr marL="0" indent="0">
              <a:buNone/>
            </a:pPr>
            <a:r>
              <a:rPr lang="ru-RU" sz="5400" dirty="0" smtClean="0">
                <a:solidFill>
                  <a:schemeClr val="accent1">
                    <a:lumMod val="50000"/>
                  </a:schemeClr>
                </a:solidFill>
                <a:ea typeface="Calibri" pitchFamily="34" charset="0"/>
                <a:cs typeface="Calibri" pitchFamily="34" charset="0"/>
              </a:rPr>
              <a:t>Бюджет для граждан</a:t>
            </a:r>
            <a:endParaRPr sz="5400" u="sng" dirty="0" smtClean="0">
              <a:solidFill>
                <a:schemeClr val="accent1">
                  <a:lumMod val="50000"/>
                </a:schemeClr>
              </a:solidFill>
              <a:ea typeface="Calibri" pitchFamily="34" charset="0"/>
              <a:cs typeface="Calibri" pitchFamily="34" charset="0"/>
            </a:endParaRPr>
          </a:p>
        </p:txBody>
      </p:sp>
      <p:pic>
        <p:nvPicPr>
          <p:cNvPr id="19" name="Picture 3" descr="C:\Users\i.smirnov\Documents\Бюджет для граждан\Фото\995466a8d0f44a4180ea1ad4c264bf4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820234"/>
            <a:ext cx="2773010" cy="1848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662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10</a:t>
            </a:fld>
            <a:endParaRPr lang="ru-RU" dirty="0"/>
          </a:p>
        </p:txBody>
      </p:sp>
      <p:sp>
        <p:nvSpPr>
          <p:cNvPr id="8" name="Скругленный прямоугольник 7"/>
          <p:cNvSpPr/>
          <p:nvPr/>
        </p:nvSpPr>
        <p:spPr>
          <a:xfrm>
            <a:off x="525542" y="3350301"/>
            <a:ext cx="8136000" cy="12308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smtClean="0">
                <a:latin typeface="Times New Roman" panose="02020603050405020304" pitchFamily="18" charset="0"/>
                <a:cs typeface="Times New Roman" panose="02020603050405020304" pitchFamily="18" charset="0"/>
              </a:rPr>
              <a:t>План мероприятий </a:t>
            </a:r>
            <a:r>
              <a:rPr lang="ru-RU" dirty="0">
                <a:latin typeface="Times New Roman" panose="02020603050405020304" pitchFamily="18" charset="0"/>
                <a:cs typeface="Times New Roman" panose="02020603050405020304" pitchFamily="18" charset="0"/>
              </a:rPr>
              <a:t>по росту доходного </a:t>
            </a:r>
            <a:r>
              <a:rPr lang="ru-RU" dirty="0" smtClean="0">
                <a:latin typeface="Times New Roman" panose="02020603050405020304" pitchFamily="18" charset="0"/>
                <a:cs typeface="Times New Roman" panose="02020603050405020304" pitchFamily="18" charset="0"/>
              </a:rPr>
              <a:t>потенциала Чувашской </a:t>
            </a:r>
            <a:r>
              <a:rPr lang="ru-RU" dirty="0">
                <a:latin typeface="Times New Roman" panose="02020603050405020304" pitchFamily="18" charset="0"/>
                <a:cs typeface="Times New Roman" panose="02020603050405020304" pitchFamily="18" charset="0"/>
              </a:rPr>
              <a:t>Республики и (или) по оптимизации расходов</a:t>
            </a:r>
            <a:r>
              <a:rPr lang="ru-RU" dirty="0" smtClean="0">
                <a:latin typeface="Times New Roman" panose="02020603050405020304" pitchFamily="18" charset="0"/>
                <a:cs typeface="Times New Roman" panose="02020603050405020304" pitchFamily="18" charset="0"/>
              </a:rPr>
              <a:t>, сокращению </a:t>
            </a:r>
            <a:r>
              <a:rPr lang="ru-RU" dirty="0">
                <a:latin typeface="Times New Roman" panose="02020603050405020304" pitchFamily="18" charset="0"/>
                <a:cs typeface="Times New Roman" panose="02020603050405020304" pitchFamily="18" charset="0"/>
              </a:rPr>
              <a:t>государственного долга Чувашской </a:t>
            </a:r>
            <a:r>
              <a:rPr lang="ru-RU" dirty="0" smtClean="0">
                <a:latin typeface="Times New Roman" panose="02020603050405020304" pitchFamily="18" charset="0"/>
                <a:cs typeface="Times New Roman" panose="02020603050405020304" pitchFamily="18" charset="0"/>
              </a:rPr>
              <a:t>Республики на </a:t>
            </a:r>
            <a:r>
              <a:rPr lang="ru-RU" dirty="0">
                <a:latin typeface="Times New Roman" panose="02020603050405020304" pitchFamily="18" charset="0"/>
                <a:cs typeface="Times New Roman" panose="02020603050405020304" pitchFamily="18" charset="0"/>
              </a:rPr>
              <a:t>2018 - </a:t>
            </a:r>
            <a:r>
              <a:rPr lang="ru-RU" dirty="0" smtClean="0">
                <a:latin typeface="Times New Roman" panose="02020603050405020304" pitchFamily="18" charset="0"/>
                <a:cs typeface="Times New Roman" panose="02020603050405020304" pitchFamily="18" charset="0"/>
              </a:rPr>
              <a:t>2024 </a:t>
            </a:r>
            <a:r>
              <a:rPr lang="ru-RU" dirty="0">
                <a:latin typeface="Times New Roman" panose="02020603050405020304" pitchFamily="18" charset="0"/>
                <a:cs typeface="Times New Roman" panose="02020603050405020304" pitchFamily="18" charset="0"/>
              </a:rPr>
              <a:t>годы</a:t>
            </a:r>
          </a:p>
        </p:txBody>
      </p:sp>
      <p:sp>
        <p:nvSpPr>
          <p:cNvPr id="22" name="Скругленный прямоугольник 21"/>
          <p:cNvSpPr/>
          <p:nvPr/>
        </p:nvSpPr>
        <p:spPr>
          <a:xfrm>
            <a:off x="525542" y="4977272"/>
            <a:ext cx="8136000" cy="11880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ru-RU" dirty="0">
                <a:latin typeface="Times New Roman" panose="02020603050405020304" pitchFamily="18" charset="0"/>
                <a:cs typeface="Times New Roman" panose="02020603050405020304" pitchFamily="18" charset="0"/>
              </a:rPr>
              <a:t>План мероприятий, направленных на повышение эффективности управления общественными финансами Чувашской Республики</a:t>
            </a:r>
            <a:r>
              <a:rPr lang="ru-RU" dirty="0" smtClean="0">
                <a:latin typeface="Times New Roman" panose="02020603050405020304" pitchFamily="18" charset="0"/>
                <a:cs typeface="Times New Roman" panose="02020603050405020304" pitchFamily="18" charset="0"/>
              </a:rPr>
              <a:t>,</a:t>
            </a:r>
          </a:p>
          <a:p>
            <a:pPr algn="ctr">
              <a:lnSpc>
                <a:spcPct val="150000"/>
              </a:lnSpc>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на 2018 - </a:t>
            </a:r>
            <a:r>
              <a:rPr lang="ru-RU" dirty="0" smtClean="0">
                <a:latin typeface="Times New Roman" panose="02020603050405020304" pitchFamily="18" charset="0"/>
                <a:cs typeface="Times New Roman" panose="02020603050405020304" pitchFamily="18" charset="0"/>
              </a:rPr>
              <a:t>2024 </a:t>
            </a:r>
            <a:r>
              <a:rPr lang="ru-RU" dirty="0">
                <a:latin typeface="Times New Roman" panose="02020603050405020304" pitchFamily="18" charset="0"/>
                <a:cs typeface="Times New Roman" panose="02020603050405020304" pitchFamily="18" charset="0"/>
              </a:rPr>
              <a:t>годы (административные мероприятия)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259729" y="-13063"/>
            <a:ext cx="7192591"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Меры, принимаемые </a:t>
            </a:r>
            <a:r>
              <a:rPr lang="ru-RU" sz="1800" dirty="0" smtClean="0">
                <a:solidFill>
                  <a:schemeClr val="tx1"/>
                </a:solidFill>
                <a:effectLst/>
                <a:latin typeface="Times New Roman" panose="02020603050405020304" pitchFamily="18" charset="0"/>
                <a:cs typeface="Times New Roman" panose="02020603050405020304" pitchFamily="18" charset="0"/>
              </a:rPr>
              <a:t>для </a:t>
            </a:r>
            <a:r>
              <a:rPr lang="ru-RU" sz="1800" dirty="0">
                <a:solidFill>
                  <a:schemeClr val="tx1"/>
                </a:solidFill>
                <a:effectLst/>
                <a:latin typeface="Times New Roman" panose="02020603050405020304" pitchFamily="18" charset="0"/>
                <a:cs typeface="Times New Roman" panose="02020603050405020304" pitchFamily="18" charset="0"/>
              </a:rPr>
              <a:t>минимизации основных бюджетных рисков и преодоления проблем в бюджетной сфере</a:t>
            </a:r>
          </a:p>
        </p:txBody>
      </p:sp>
      <p:cxnSp>
        <p:nvCxnSpPr>
          <p:cNvPr id="11" name="Прямая соединительная линия 10"/>
          <p:cNvCxnSpPr/>
          <p:nvPr/>
        </p:nvCxnSpPr>
        <p:spPr>
          <a:xfrm>
            <a:off x="40889" y="682551"/>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14117" y="131713"/>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рямоугольник 2"/>
          <p:cNvSpPr/>
          <p:nvPr/>
        </p:nvSpPr>
        <p:spPr>
          <a:xfrm>
            <a:off x="525542" y="2627620"/>
            <a:ext cx="8136000" cy="369332"/>
          </a:xfrm>
          <a:prstGeom prst="rect">
            <a:avLst/>
          </a:prstGeom>
          <a:noFill/>
        </p:spPr>
        <p:style>
          <a:lnRef idx="2">
            <a:schemeClr val="accent3"/>
          </a:lnRef>
          <a:fillRef idx="1">
            <a:schemeClr val="lt1"/>
          </a:fillRef>
          <a:effectRef idx="0">
            <a:schemeClr val="accent3"/>
          </a:effectRef>
          <a:fontRef idx="minor">
            <a:schemeClr val="dk1"/>
          </a:fontRef>
        </p:style>
        <p:txBody>
          <a:bodyPr wrap="square">
            <a:spAutoFit/>
          </a:bodyPr>
          <a:lstStyle/>
          <a:p>
            <a:r>
              <a:rPr lang="ru-RU" b="1" i="1" dirty="0" smtClean="0">
                <a:latin typeface="Times New Roman" panose="02020603050405020304" pitchFamily="18" charset="0"/>
                <a:cs typeface="Times New Roman" panose="02020603050405020304" pitchFamily="18" charset="0"/>
              </a:rPr>
              <a:t>Включает:</a:t>
            </a:r>
          </a:p>
        </p:txBody>
      </p:sp>
      <p:sp>
        <p:nvSpPr>
          <p:cNvPr id="12" name="Скругленный прямоугольник 11"/>
          <p:cNvSpPr/>
          <p:nvPr/>
        </p:nvSpPr>
        <p:spPr>
          <a:xfrm>
            <a:off x="525542" y="836712"/>
            <a:ext cx="8136000" cy="1296144"/>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anchor="ctr" anchorCtr="0"/>
          <a:lstStyle/>
          <a:p>
            <a:pPr algn="ctr"/>
            <a:r>
              <a:rPr lang="ru-RU" sz="2000" b="1" dirty="0">
                <a:latin typeface="Times New Roman" panose="02020603050405020304" pitchFamily="18" charset="0"/>
                <a:cs typeface="Times New Roman" panose="02020603050405020304" pitchFamily="18" charset="0"/>
              </a:rPr>
              <a:t>Распоряжением Кабинета Министров Чувашской Республики </a:t>
            </a:r>
            <a:endParaRPr lang="ru-RU" sz="2000" b="1" dirty="0" smtClean="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от </a:t>
            </a:r>
            <a:r>
              <a:rPr lang="ru-RU" sz="2000" b="1" dirty="0">
                <a:latin typeface="Times New Roman" panose="02020603050405020304" pitchFamily="18" charset="0"/>
                <a:cs typeface="Times New Roman" panose="02020603050405020304" pitchFamily="18" charset="0"/>
              </a:rPr>
              <a:t>28 сентября 2018 г. </a:t>
            </a:r>
            <a:r>
              <a:rPr lang="ru-RU" sz="2000" b="1" dirty="0" smtClean="0">
                <a:latin typeface="Times New Roman" panose="02020603050405020304" pitchFamily="18" charset="0"/>
                <a:cs typeface="Times New Roman" panose="02020603050405020304" pitchFamily="18" charset="0"/>
              </a:rPr>
              <a:t>№ 703-р</a:t>
            </a:r>
          </a:p>
          <a:p>
            <a:pPr algn="ctr"/>
            <a:r>
              <a:rPr lang="ru-RU" sz="2000" b="1" dirty="0" smtClean="0">
                <a:latin typeface="Times New Roman" panose="02020603050405020304" pitchFamily="18" charset="0"/>
                <a:cs typeface="Times New Roman" panose="02020603050405020304" pitchFamily="18" charset="0"/>
              </a:rPr>
              <a:t>утверждена </a:t>
            </a:r>
            <a:r>
              <a:rPr lang="ru-RU" sz="2000" b="1" dirty="0">
                <a:latin typeface="Times New Roman" panose="02020603050405020304" pitchFamily="18" charset="0"/>
                <a:cs typeface="Times New Roman" panose="02020603050405020304" pitchFamily="18" charset="0"/>
              </a:rPr>
              <a:t>Программа оздоровления государственных финансов Чувашской Республики на 2018 - </a:t>
            </a:r>
            <a:r>
              <a:rPr lang="ru-RU" sz="2000" b="1" dirty="0" smtClean="0">
                <a:latin typeface="Times New Roman" panose="02020603050405020304" pitchFamily="18" charset="0"/>
                <a:cs typeface="Times New Roman" panose="02020603050405020304" pitchFamily="18" charset="0"/>
              </a:rPr>
              <a:t>2024 </a:t>
            </a:r>
            <a:r>
              <a:rPr lang="ru-RU" sz="2000" b="1" dirty="0">
                <a:latin typeface="Times New Roman" panose="02020603050405020304" pitchFamily="18" charset="0"/>
                <a:cs typeface="Times New Roman" panose="02020603050405020304" pitchFamily="18" charset="0"/>
              </a:rPr>
              <a:t>годы</a:t>
            </a:r>
          </a:p>
        </p:txBody>
      </p:sp>
    </p:spTree>
    <p:extLst>
      <p:ext uri="{BB962C8B-B14F-4D97-AF65-F5344CB8AC3E}">
        <p14:creationId xmlns:p14="http://schemas.microsoft.com/office/powerpoint/2010/main" val="684398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smirnov\Documents\Бюджет для граждан\Фото\f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45" y="5396616"/>
            <a:ext cx="2009575" cy="1338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T:\ОБП\Лукин\Картинки\расходы.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576" y="765515"/>
            <a:ext cx="1867998" cy="991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Номер слайда 39"/>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11</a:t>
            </a:fld>
            <a:endParaRPr lang="ru-RU" dirty="0">
              <a:solidFill>
                <a:prstClr val="black"/>
              </a:solidFill>
            </a:endParaRPr>
          </a:p>
        </p:txBody>
      </p:sp>
      <p:sp>
        <p:nvSpPr>
          <p:cNvPr id="31" name="Заголовок 1"/>
          <p:cNvSpPr txBox="1">
            <a:spLocks/>
          </p:cNvSpPr>
          <p:nvPr/>
        </p:nvSpPr>
        <p:spPr>
          <a:xfrm>
            <a:off x="238011" y="69850"/>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000" dirty="0">
                <a:solidFill>
                  <a:prstClr val="black"/>
                </a:solidFill>
                <a:effectLst/>
                <a:latin typeface="Times New Roman" panose="02020603050405020304" pitchFamily="18" charset="0"/>
                <a:cs typeface="Times New Roman" panose="02020603050405020304" pitchFamily="18" charset="0"/>
              </a:rPr>
              <a:t>Результаты бюджетной политики в </a:t>
            </a:r>
            <a:r>
              <a:rPr lang="ru-RU" sz="2000" dirty="0" smtClean="0">
                <a:solidFill>
                  <a:prstClr val="black"/>
                </a:solidFill>
                <a:effectLst/>
                <a:latin typeface="Times New Roman" panose="02020603050405020304" pitchFamily="18" charset="0"/>
                <a:cs typeface="Times New Roman" panose="02020603050405020304" pitchFamily="18" charset="0"/>
              </a:rPr>
              <a:t>2020 году</a:t>
            </a:r>
            <a:endParaRPr lang="ru-RU" sz="2000" dirty="0">
              <a:solidFill>
                <a:prstClr val="black"/>
              </a:solidFill>
              <a:effectLst/>
              <a:latin typeface="Times New Roman" panose="02020603050405020304" pitchFamily="18" charset="0"/>
              <a:cs typeface="Times New Roman" panose="02020603050405020304" pitchFamily="18" charset="0"/>
            </a:endParaRPr>
          </a:p>
        </p:txBody>
      </p:sp>
      <p:cxnSp>
        <p:nvCxnSpPr>
          <p:cNvPr id="34" name="Прямая соединительная линия 3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7" name="Скругленный прямоугольник 6"/>
          <p:cNvSpPr/>
          <p:nvPr/>
        </p:nvSpPr>
        <p:spPr>
          <a:xfrm>
            <a:off x="237986" y="929368"/>
            <a:ext cx="6976592" cy="828001"/>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осуществление 100% расходов республиканского бюджета Чувашской Республики в программном формате</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1426213" y="4293096"/>
            <a:ext cx="7081286" cy="75599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снижение государственного долга </a:t>
            </a:r>
            <a:r>
              <a:rPr lang="ru-RU" sz="1800" b="1" dirty="0">
                <a:solidFill>
                  <a:prstClr val="black"/>
                </a:solidFill>
                <a:latin typeface="Times New Roman" panose="02020603050405020304" pitchFamily="18" charset="0"/>
                <a:cs typeface="Times New Roman" panose="02020603050405020304" pitchFamily="18" charset="0"/>
              </a:rPr>
              <a:t>Чувашской </a:t>
            </a:r>
            <a:r>
              <a:rPr lang="ru-RU" sz="1800" b="1" dirty="0" smtClean="0">
                <a:solidFill>
                  <a:prstClr val="black"/>
                </a:solidFill>
                <a:latin typeface="Times New Roman" panose="02020603050405020304" pitchFamily="18" charset="0"/>
                <a:cs typeface="Times New Roman" panose="02020603050405020304" pitchFamily="18" charset="0"/>
              </a:rPr>
              <a:t>Республики к уровню 2019 года </a:t>
            </a:r>
            <a:r>
              <a:rPr lang="ru-RU" sz="1800" b="1" dirty="0">
                <a:solidFill>
                  <a:prstClr val="black"/>
                </a:solidFill>
                <a:latin typeface="Times New Roman" panose="02020603050405020304" pitchFamily="18" charset="0"/>
                <a:cs typeface="Times New Roman" panose="02020603050405020304" pitchFamily="18" charset="0"/>
              </a:rPr>
              <a:t>на </a:t>
            </a:r>
            <a:r>
              <a:rPr lang="ru-RU" sz="1800" b="1" dirty="0" smtClean="0">
                <a:solidFill>
                  <a:prstClr val="black"/>
                </a:solidFill>
                <a:latin typeface="Times New Roman" panose="02020603050405020304" pitchFamily="18" charset="0"/>
                <a:cs typeface="Times New Roman" panose="02020603050405020304" pitchFamily="18" charset="0"/>
              </a:rPr>
              <a:t>1 452,6 млн. руб. </a:t>
            </a:r>
            <a:r>
              <a:rPr lang="ru-RU" sz="1800" b="1" dirty="0">
                <a:solidFill>
                  <a:prstClr val="black"/>
                </a:solidFill>
                <a:latin typeface="Times New Roman" panose="02020603050405020304" pitchFamily="18" charset="0"/>
                <a:cs typeface="Times New Roman" panose="02020603050405020304" pitchFamily="18" charset="0"/>
              </a:rPr>
              <a:t>или на </a:t>
            </a:r>
            <a:r>
              <a:rPr lang="ru-RU" sz="1800" b="1" dirty="0" smtClean="0">
                <a:solidFill>
                  <a:prstClr val="black"/>
                </a:solidFill>
                <a:latin typeface="Times New Roman" panose="02020603050405020304" pitchFamily="18" charset="0"/>
                <a:cs typeface="Times New Roman" panose="02020603050405020304" pitchFamily="18" charset="0"/>
              </a:rPr>
              <a:t>14,0%</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17485" y="2060848"/>
            <a:ext cx="7014145" cy="792088"/>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рост собственных доходов </a:t>
            </a:r>
            <a:r>
              <a:rPr lang="ru-RU" sz="1800" b="1" dirty="0">
                <a:solidFill>
                  <a:prstClr val="black"/>
                </a:solidFill>
                <a:latin typeface="Times New Roman" panose="02020603050405020304" pitchFamily="18" charset="0"/>
                <a:cs typeface="Times New Roman" panose="02020603050405020304" pitchFamily="18" charset="0"/>
              </a:rPr>
              <a:t>республиканского бюджета Чувашской Республики на </a:t>
            </a:r>
            <a:r>
              <a:rPr lang="ru-RU" sz="1800" b="1" dirty="0" smtClean="0">
                <a:solidFill>
                  <a:prstClr val="black"/>
                </a:solidFill>
                <a:latin typeface="Times New Roman" panose="02020603050405020304" pitchFamily="18" charset="0"/>
                <a:cs typeface="Times New Roman" panose="02020603050405020304" pitchFamily="18" charset="0"/>
              </a:rPr>
              <a:t>2,2% к </a:t>
            </a:r>
            <a:r>
              <a:rPr lang="ru-RU" sz="1800" b="1" dirty="0">
                <a:solidFill>
                  <a:prstClr val="black"/>
                </a:solidFill>
                <a:latin typeface="Times New Roman" panose="02020603050405020304" pitchFamily="18" charset="0"/>
                <a:cs typeface="Times New Roman" panose="02020603050405020304" pitchFamily="18" charset="0"/>
              </a:rPr>
              <a:t>уровню </a:t>
            </a:r>
            <a:r>
              <a:rPr lang="ru-RU" sz="1800" b="1" dirty="0" smtClean="0">
                <a:solidFill>
                  <a:prstClr val="black"/>
                </a:solidFill>
                <a:latin typeface="Times New Roman" panose="02020603050405020304" pitchFamily="18" charset="0"/>
                <a:cs typeface="Times New Roman" panose="02020603050405020304" pitchFamily="18" charset="0"/>
              </a:rPr>
              <a:t>2019 года</a:t>
            </a:r>
            <a:endParaRPr lang="ru-RU" sz="18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2031487" y="5380311"/>
            <a:ext cx="6998096" cy="66920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lnSpc>
                <a:spcPct val="150000"/>
              </a:lnSpc>
              <a:spcBef>
                <a:spcPct val="0"/>
              </a:spcBef>
              <a:spcAft>
                <a:spcPct val="0"/>
              </a:spcAft>
            </a:pPr>
            <a:r>
              <a:rPr lang="ru-RU" sz="1800" b="1" dirty="0" smtClean="0">
                <a:solidFill>
                  <a:prstClr val="black"/>
                </a:solidFill>
                <a:latin typeface="Times New Roman" panose="02020603050405020304" pitchFamily="18" charset="0"/>
                <a:cs typeface="Times New Roman" panose="02020603050405020304" pitchFamily="18" charset="0"/>
              </a:rPr>
              <a:t>все </a:t>
            </a:r>
            <a:r>
              <a:rPr lang="ru-RU" sz="1800" b="1" dirty="0">
                <a:solidFill>
                  <a:prstClr val="black"/>
                </a:solidFill>
                <a:latin typeface="Times New Roman" panose="02020603050405020304" pitchFamily="18" charset="0"/>
                <a:cs typeface="Times New Roman" panose="02020603050405020304" pitchFamily="18" charset="0"/>
              </a:rPr>
              <a:t>принятые расходные обязательства выполнены в полном объеме</a:t>
            </a:r>
          </a:p>
        </p:txBody>
      </p:sp>
      <p:sp>
        <p:nvSpPr>
          <p:cNvPr id="13" name="Скругленный прямоугольник 12"/>
          <p:cNvSpPr/>
          <p:nvPr/>
        </p:nvSpPr>
        <p:spPr>
          <a:xfrm>
            <a:off x="1057289" y="3212976"/>
            <a:ext cx="7081286" cy="755992"/>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lnSpc>
                <a:spcPct val="150000"/>
              </a:lnSpc>
            </a:pPr>
            <a:r>
              <a:rPr lang="ru-RU" sz="1800" b="1" dirty="0">
                <a:solidFill>
                  <a:prstClr val="black"/>
                </a:solidFill>
                <a:latin typeface="Times New Roman" panose="02020603050405020304" pitchFamily="18" charset="0"/>
                <a:cs typeface="Times New Roman" panose="02020603050405020304" pitchFamily="18" charset="0"/>
              </a:rPr>
              <a:t>рост </a:t>
            </a:r>
            <a:r>
              <a:rPr lang="ru-RU" sz="1800" b="1" dirty="0" smtClean="0">
                <a:solidFill>
                  <a:prstClr val="black"/>
                </a:solidFill>
                <a:latin typeface="Times New Roman" panose="02020603050405020304" pitchFamily="18" charset="0"/>
                <a:cs typeface="Times New Roman" panose="02020603050405020304" pitchFamily="18" charset="0"/>
              </a:rPr>
              <a:t>расходов республиканского </a:t>
            </a:r>
            <a:r>
              <a:rPr lang="ru-RU" sz="1800" b="1" dirty="0">
                <a:solidFill>
                  <a:prstClr val="black"/>
                </a:solidFill>
                <a:latin typeface="Times New Roman" panose="02020603050405020304" pitchFamily="18" charset="0"/>
                <a:cs typeface="Times New Roman" panose="02020603050405020304" pitchFamily="18" charset="0"/>
              </a:rPr>
              <a:t>бюджета Чувашской Республики на </a:t>
            </a:r>
            <a:r>
              <a:rPr lang="ru-RU" sz="1800" b="1" dirty="0" smtClean="0">
                <a:solidFill>
                  <a:prstClr val="black"/>
                </a:solidFill>
                <a:latin typeface="Times New Roman" panose="02020603050405020304" pitchFamily="18" charset="0"/>
                <a:cs typeface="Times New Roman" panose="02020603050405020304" pitchFamily="18" charset="0"/>
              </a:rPr>
              <a:t>2</a:t>
            </a:r>
            <a:r>
              <a:rPr lang="ru-RU" sz="1800" b="1" dirty="0">
                <a:solidFill>
                  <a:prstClr val="black"/>
                </a:solidFill>
                <a:latin typeface="Times New Roman" panose="02020603050405020304" pitchFamily="18" charset="0"/>
                <a:cs typeface="Times New Roman" panose="02020603050405020304" pitchFamily="18" charset="0"/>
              </a:rPr>
              <a:t>6</a:t>
            </a:r>
            <a:r>
              <a:rPr lang="ru-RU" sz="1800" b="1" dirty="0" smtClean="0">
                <a:solidFill>
                  <a:prstClr val="black"/>
                </a:solidFill>
                <a:latin typeface="Times New Roman" panose="02020603050405020304" pitchFamily="18" charset="0"/>
                <a:cs typeface="Times New Roman" panose="02020603050405020304" pitchFamily="18" charset="0"/>
              </a:rPr>
              <a:t>% </a:t>
            </a:r>
            <a:r>
              <a:rPr lang="ru-RU" sz="1800" b="1" dirty="0">
                <a:solidFill>
                  <a:prstClr val="black"/>
                </a:solidFill>
                <a:latin typeface="Times New Roman" panose="02020603050405020304" pitchFamily="18" charset="0"/>
                <a:cs typeface="Times New Roman" panose="02020603050405020304" pitchFamily="18" charset="0"/>
              </a:rPr>
              <a:t>к уровню 2019 года</a:t>
            </a:r>
          </a:p>
        </p:txBody>
      </p:sp>
    </p:spTree>
    <p:extLst>
      <p:ext uri="{BB962C8B-B14F-4D97-AF65-F5344CB8AC3E}">
        <p14:creationId xmlns:p14="http://schemas.microsoft.com/office/powerpoint/2010/main" val="4106193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ОБП\Лукин\Картинки\задачи бюджетной политикит.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841195"/>
            <a:ext cx="1547664" cy="12064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3" descr="T:\ОБП\IvNik\картинки\2015\базовый.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08" y="5373216"/>
            <a:ext cx="2684665" cy="1200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64857" y="1149677"/>
            <a:ext cx="5652627" cy="59164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Содействие достижению национальных целей развития </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264857" y="1932230"/>
            <a:ext cx="5683408" cy="59734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Повышение инвестиционной активности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7" name="Нашивка 6"/>
          <p:cNvSpPr/>
          <p:nvPr/>
        </p:nvSpPr>
        <p:spPr>
          <a:xfrm>
            <a:off x="190637" y="1149677"/>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1</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2" name="Нашивка 21"/>
          <p:cNvSpPr/>
          <p:nvPr/>
        </p:nvSpPr>
        <p:spPr>
          <a:xfrm>
            <a:off x="170860" y="2048639"/>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2</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3" name="Нашивка 22"/>
          <p:cNvSpPr/>
          <p:nvPr/>
        </p:nvSpPr>
        <p:spPr>
          <a:xfrm>
            <a:off x="190637" y="2847076"/>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3</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4" name="Нашивка 23"/>
          <p:cNvSpPr/>
          <p:nvPr/>
        </p:nvSpPr>
        <p:spPr>
          <a:xfrm>
            <a:off x="259798" y="3650006"/>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smtClean="0">
                <a:solidFill>
                  <a:prstClr val="black"/>
                </a:solidFill>
                <a:latin typeface="Times New Roman" panose="02020603050405020304" pitchFamily="18" charset="0"/>
                <a:cs typeface="Times New Roman" panose="02020603050405020304" pitchFamily="18" charset="0"/>
              </a:rPr>
              <a:t>4</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1" name="Прямоугольник 20"/>
          <p:cNvSpPr/>
          <p:nvPr/>
        </p:nvSpPr>
        <p:spPr>
          <a:xfrm>
            <a:off x="1253398" y="3618965"/>
            <a:ext cx="5694867" cy="52123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Восстановление занятости</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1264858" y="2762416"/>
            <a:ext cx="5683407" cy="57045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Формирование справедливой конкурентной среды и сокращение теневого сектора</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26412" y="6461245"/>
            <a:ext cx="1054100" cy="365125"/>
          </a:xfrm>
        </p:spPr>
        <p:txBody>
          <a:bodyPr/>
          <a:lstStyle/>
          <a:p>
            <a:pPr>
              <a:defRPr/>
            </a:pPr>
            <a:fld id="{F6DAF6DD-932B-4E1C-B70C-04A2D5208306}" type="slidenum">
              <a:rPr lang="ru-RU" altLang="ru-RU" b="1" smtClean="0">
                <a:solidFill>
                  <a:prstClr val="black"/>
                </a:solidFill>
              </a:rPr>
              <a:pPr>
                <a:defRPr/>
              </a:pPr>
              <a:t>12</a:t>
            </a:fld>
            <a:endParaRPr lang="ru-RU" altLang="ru-RU" b="1" dirty="0">
              <a:solidFill>
                <a:prstClr val="black"/>
              </a:solidFill>
            </a:endParaRPr>
          </a:p>
        </p:txBody>
      </p:sp>
      <p:sp>
        <p:nvSpPr>
          <p:cNvPr id="17"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Основные задачи и приоритетные направления бюджетной политики на </a:t>
            </a:r>
            <a:r>
              <a:rPr lang="ru-RU" sz="1800" dirty="0" smtClean="0">
                <a:solidFill>
                  <a:schemeClr val="tx1"/>
                </a:solidFill>
                <a:effectLst/>
                <a:latin typeface="Times New Roman" panose="02020603050405020304" pitchFamily="18" charset="0"/>
                <a:cs typeface="Times New Roman" panose="02020603050405020304" pitchFamily="18" charset="0"/>
              </a:rPr>
              <a:t>2021-2023 </a:t>
            </a:r>
            <a:r>
              <a:rPr lang="ru-RU" sz="1800" dirty="0">
                <a:solidFill>
                  <a:schemeClr val="tx1"/>
                </a:solidFill>
                <a:effectLst/>
                <a:latin typeface="Times New Roman" panose="02020603050405020304" pitchFamily="18" charset="0"/>
                <a:cs typeface="Times New Roman" panose="02020603050405020304" pitchFamily="18" charset="0"/>
              </a:rPr>
              <a:t>годы</a:t>
            </a:r>
          </a:p>
        </p:txBody>
      </p:sp>
      <p:cxnSp>
        <p:nvCxnSpPr>
          <p:cNvPr id="18" name="Прямая соединительная линия 1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6" name="Нашивка 15"/>
          <p:cNvSpPr/>
          <p:nvPr/>
        </p:nvSpPr>
        <p:spPr>
          <a:xfrm>
            <a:off x="259798" y="4401029"/>
            <a:ext cx="864096" cy="440715"/>
          </a:xfrm>
          <a:prstGeom prst="chevron">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ru-RU" dirty="0">
                <a:solidFill>
                  <a:prstClr val="black"/>
                </a:solidFill>
                <a:latin typeface="Times New Roman" panose="02020603050405020304" pitchFamily="18" charset="0"/>
                <a:cs typeface="Times New Roman" panose="02020603050405020304" pitchFamily="18" charset="0"/>
              </a:rPr>
              <a:t>5</a:t>
            </a:r>
          </a:p>
        </p:txBody>
      </p:sp>
      <p:sp>
        <p:nvSpPr>
          <p:cNvPr id="25" name="Прямоугольник 24"/>
          <p:cNvSpPr/>
          <p:nvPr/>
        </p:nvSpPr>
        <p:spPr>
          <a:xfrm>
            <a:off x="1276166" y="4360769"/>
            <a:ext cx="5672099" cy="52123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r>
              <a:rPr lang="ru-RU" dirty="0" smtClean="0">
                <a:solidFill>
                  <a:prstClr val="black"/>
                </a:solidFill>
                <a:latin typeface="Times New Roman" panose="02020603050405020304" pitchFamily="18" charset="0"/>
                <a:cs typeface="Times New Roman" panose="02020603050405020304" pitchFamily="18" charset="0"/>
              </a:rPr>
              <a:t>Социальная поддержка малоимущего населения</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5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971600" y="764704"/>
            <a:ext cx="2808312" cy="5918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Республиканский бюджет</a:t>
            </a:r>
          </a:p>
        </p:txBody>
      </p:sp>
      <p:sp>
        <p:nvSpPr>
          <p:cNvPr id="11" name="Скругленный прямоугольник 10"/>
          <p:cNvSpPr/>
          <p:nvPr/>
        </p:nvSpPr>
        <p:spPr>
          <a:xfrm>
            <a:off x="5360726" y="764704"/>
            <a:ext cx="2811674" cy="59183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Консолидированный бюджет</a:t>
            </a:r>
          </a:p>
        </p:txBody>
      </p:sp>
      <p:sp>
        <p:nvSpPr>
          <p:cNvPr id="12" name="Номер слайда 1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13</a:t>
            </a:fld>
            <a:endParaRPr lang="ru-RU" dirty="0">
              <a:solidFill>
                <a:prstClr val="black"/>
              </a:solidFill>
            </a:endParaRPr>
          </a:p>
        </p:txBody>
      </p:sp>
      <p:sp>
        <p:nvSpPr>
          <p:cNvPr id="13" name="Заголовок 1"/>
          <p:cNvSpPr txBox="1">
            <a:spLocks/>
          </p:cNvSpPr>
          <p:nvPr/>
        </p:nvSpPr>
        <p:spPr>
          <a:xfrm>
            <a:off x="251518" y="22910"/>
            <a:ext cx="712879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Основные параметры исполнения республиканского и консолидированного бюджета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в 2020 году</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graphicFrame>
        <p:nvGraphicFramePr>
          <p:cNvPr id="14" name="Диаграмма 13"/>
          <p:cNvGraphicFramePr>
            <a:graphicFrameLocks/>
          </p:cNvGraphicFramePr>
          <p:nvPr>
            <p:extLst>
              <p:ext uri="{D42A27DB-BD31-4B8C-83A1-F6EECF244321}">
                <p14:modId xmlns:p14="http://schemas.microsoft.com/office/powerpoint/2010/main" val="461401253"/>
              </p:ext>
            </p:extLst>
          </p:nvPr>
        </p:nvGraphicFramePr>
        <p:xfrm>
          <a:off x="251518" y="1356536"/>
          <a:ext cx="3960442" cy="4016680"/>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3" descr="T:\ОБП\Метелева\деньги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043" y="5445224"/>
            <a:ext cx="4645197" cy="122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8" name="Диаграмма 17"/>
          <p:cNvGraphicFramePr>
            <a:graphicFrameLocks/>
          </p:cNvGraphicFramePr>
          <p:nvPr>
            <p:extLst>
              <p:ext uri="{D42A27DB-BD31-4B8C-83A1-F6EECF244321}">
                <p14:modId xmlns:p14="http://schemas.microsoft.com/office/powerpoint/2010/main" val="4265145049"/>
              </p:ext>
            </p:extLst>
          </p:nvPr>
        </p:nvGraphicFramePr>
        <p:xfrm>
          <a:off x="4572000" y="1356536"/>
          <a:ext cx="4341617" cy="4004639"/>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
          <p:cNvSpPr txBox="1">
            <a:spLocks noChangeArrowheads="1"/>
          </p:cNvSpPr>
          <p:nvPr/>
        </p:nvSpPr>
        <p:spPr bwMode="auto">
          <a:xfrm>
            <a:off x="7974680" y="726772"/>
            <a:ext cx="110411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40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611560" y="892951"/>
            <a:ext cx="1928826" cy="35719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Доходы</a:t>
            </a:r>
          </a:p>
        </p:txBody>
      </p:sp>
      <p:sp>
        <p:nvSpPr>
          <p:cNvPr id="11" name="Скругленный прямоугольник 10"/>
          <p:cNvSpPr/>
          <p:nvPr/>
        </p:nvSpPr>
        <p:spPr>
          <a:xfrm>
            <a:off x="3491880" y="892951"/>
            <a:ext cx="1928826" cy="35719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ru-RU" dirty="0">
                <a:solidFill>
                  <a:prstClr val="black"/>
                </a:solidFill>
                <a:latin typeface="Times New Roman" panose="02020603050405020304" pitchFamily="18" charset="0"/>
                <a:cs typeface="Times New Roman" panose="02020603050405020304" pitchFamily="18" charset="0"/>
              </a:rPr>
              <a:t>Расходы</a:t>
            </a:r>
          </a:p>
        </p:txBody>
      </p:sp>
      <p:sp>
        <p:nvSpPr>
          <p:cNvPr id="12" name="Номер слайда 1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14</a:t>
            </a:fld>
            <a:endParaRPr lang="ru-RU" dirty="0">
              <a:solidFill>
                <a:prstClr val="black"/>
              </a:solidFill>
            </a:endParaRPr>
          </a:p>
        </p:txBody>
      </p:sp>
      <p:graphicFrame>
        <p:nvGraphicFramePr>
          <p:cNvPr id="14" name="Диаграмма 13"/>
          <p:cNvGraphicFramePr>
            <a:graphicFrameLocks/>
          </p:cNvGraphicFramePr>
          <p:nvPr>
            <p:extLst>
              <p:ext uri="{D42A27DB-BD31-4B8C-83A1-F6EECF244321}">
                <p14:modId xmlns:p14="http://schemas.microsoft.com/office/powerpoint/2010/main" val="4122441765"/>
              </p:ext>
            </p:extLst>
          </p:nvPr>
        </p:nvGraphicFramePr>
        <p:xfrm>
          <a:off x="283234" y="1466290"/>
          <a:ext cx="2848606" cy="3690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a:graphicFrameLocks/>
          </p:cNvGraphicFramePr>
          <p:nvPr>
            <p:extLst>
              <p:ext uri="{D42A27DB-BD31-4B8C-83A1-F6EECF244321}">
                <p14:modId xmlns:p14="http://schemas.microsoft.com/office/powerpoint/2010/main" val="4158082700"/>
              </p:ext>
            </p:extLst>
          </p:nvPr>
        </p:nvGraphicFramePr>
        <p:xfrm>
          <a:off x="3252459" y="1484784"/>
          <a:ext cx="2639081" cy="3618894"/>
        </p:xfrm>
        <a:graphic>
          <a:graphicData uri="http://schemas.openxmlformats.org/drawingml/2006/chart">
            <c:chart xmlns:c="http://schemas.openxmlformats.org/drawingml/2006/chart" xmlns:r="http://schemas.openxmlformats.org/officeDocument/2006/relationships" r:id="rId4"/>
          </a:graphicData>
        </a:graphic>
      </p:graphicFrame>
      <p:sp>
        <p:nvSpPr>
          <p:cNvPr id="17" name="Скругленный прямоугольник 16"/>
          <p:cNvSpPr/>
          <p:nvPr/>
        </p:nvSpPr>
        <p:spPr>
          <a:xfrm>
            <a:off x="6064230" y="892951"/>
            <a:ext cx="1296144" cy="35719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Дефицит</a:t>
            </a:r>
          </a:p>
        </p:txBody>
      </p:sp>
      <p:sp>
        <p:nvSpPr>
          <p:cNvPr id="18" name="Скругленная прямоугольная выноска 17"/>
          <p:cNvSpPr/>
          <p:nvPr/>
        </p:nvSpPr>
        <p:spPr>
          <a:xfrm>
            <a:off x="251518" y="5517232"/>
            <a:ext cx="5256586" cy="953453"/>
          </a:xfrm>
          <a:prstGeom prst="wedgeRoundRectCallout">
            <a:avLst>
              <a:gd name="adj1" fmla="val -55"/>
              <a:gd name="adj2" fmla="val -81356"/>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base">
              <a:spcBef>
                <a:spcPct val="0"/>
              </a:spcBef>
              <a:spcAft>
                <a:spcPct val="0"/>
              </a:spcAft>
            </a:pPr>
            <a:r>
              <a:rPr lang="ru-RU" sz="1400" dirty="0" smtClean="0">
                <a:solidFill>
                  <a:prstClr val="black"/>
                </a:solidFill>
                <a:latin typeface="Times New Roman" panose="02020603050405020304" pitchFamily="18" charset="0"/>
                <a:cs typeface="Times New Roman" panose="02020603050405020304" pitchFamily="18" charset="0"/>
              </a:rPr>
              <a:t>Доходы и расходы в 202</a:t>
            </a:r>
            <a:r>
              <a:rPr lang="en-US" sz="1400" dirty="0" smtClean="0">
                <a:solidFill>
                  <a:prstClr val="black"/>
                </a:solidFill>
                <a:latin typeface="Times New Roman" panose="02020603050405020304" pitchFamily="18" charset="0"/>
                <a:cs typeface="Times New Roman" panose="02020603050405020304" pitchFamily="18" charset="0"/>
              </a:rPr>
              <a:t>1</a:t>
            </a:r>
            <a:r>
              <a:rPr lang="ru-RU" sz="1400" dirty="0" smtClean="0">
                <a:solidFill>
                  <a:prstClr val="black"/>
                </a:solidFill>
                <a:latin typeface="Times New Roman" panose="02020603050405020304" pitchFamily="18" charset="0"/>
                <a:cs typeface="Times New Roman" panose="02020603050405020304" pitchFamily="18" charset="0"/>
              </a:rPr>
              <a:t>-202</a:t>
            </a:r>
            <a:r>
              <a:rPr lang="en-US" sz="1400" dirty="0" smtClean="0">
                <a:solidFill>
                  <a:prstClr val="black"/>
                </a:solidFill>
                <a:latin typeface="Times New Roman" panose="02020603050405020304" pitchFamily="18" charset="0"/>
                <a:cs typeface="Times New Roman" panose="02020603050405020304" pitchFamily="18" charset="0"/>
              </a:rPr>
              <a:t>3</a:t>
            </a:r>
            <a:r>
              <a:rPr lang="ru-RU" sz="1400" dirty="0" smtClean="0">
                <a:solidFill>
                  <a:prstClr val="black"/>
                </a:solidFill>
                <a:latin typeface="Times New Roman" panose="02020603050405020304" pitchFamily="18" charset="0"/>
                <a:cs typeface="Times New Roman" panose="02020603050405020304" pitchFamily="18" charset="0"/>
              </a:rPr>
              <a:t> гг.  будут корректироваться в сторону увеличения по итогам распределения межбюджетных </a:t>
            </a:r>
            <a:r>
              <a:rPr lang="ru-RU" sz="1400" dirty="0">
                <a:solidFill>
                  <a:prstClr val="black"/>
                </a:solidFill>
                <a:latin typeface="Times New Roman" panose="02020603050405020304" pitchFamily="18" charset="0"/>
                <a:cs typeface="Times New Roman" panose="02020603050405020304" pitchFamily="18" charset="0"/>
              </a:rPr>
              <a:t>трансфертов </a:t>
            </a:r>
            <a:r>
              <a:rPr lang="ru-RU" sz="1400" dirty="0" smtClean="0">
                <a:solidFill>
                  <a:prstClr val="black"/>
                </a:solidFill>
                <a:latin typeface="Times New Roman" panose="02020603050405020304" pitchFamily="18" charset="0"/>
                <a:cs typeface="Times New Roman" panose="02020603050405020304" pitchFamily="18" charset="0"/>
              </a:rPr>
              <a:t>в процессе </a:t>
            </a:r>
            <a:r>
              <a:rPr lang="ru-RU" sz="1400" dirty="0">
                <a:solidFill>
                  <a:prstClr val="black"/>
                </a:solidFill>
                <a:latin typeface="Times New Roman" panose="02020603050405020304" pitchFamily="18" charset="0"/>
                <a:cs typeface="Times New Roman" panose="02020603050405020304" pitchFamily="18" charset="0"/>
              </a:rPr>
              <a:t>исполнения федерального бюджета по </a:t>
            </a:r>
            <a:r>
              <a:rPr lang="ru-RU" sz="1400" dirty="0" smtClean="0">
                <a:solidFill>
                  <a:prstClr val="black"/>
                </a:solidFill>
                <a:latin typeface="Times New Roman" panose="02020603050405020304" pitchFamily="18" charset="0"/>
                <a:cs typeface="Times New Roman" panose="02020603050405020304" pitchFamily="18" charset="0"/>
              </a:rPr>
              <a:t>отдельным </a:t>
            </a:r>
            <a:r>
              <a:rPr lang="ru-RU" sz="1400" dirty="0">
                <a:solidFill>
                  <a:prstClr val="black"/>
                </a:solidFill>
                <a:latin typeface="Times New Roman" panose="02020603050405020304" pitchFamily="18" charset="0"/>
                <a:cs typeface="Times New Roman" panose="02020603050405020304" pitchFamily="18" charset="0"/>
              </a:rPr>
              <a:t>решениям Правительства Российской Федерации</a:t>
            </a:r>
          </a:p>
        </p:txBody>
      </p:sp>
      <p:graphicFrame>
        <p:nvGraphicFramePr>
          <p:cNvPr id="19" name="Диаграмма 18"/>
          <p:cNvGraphicFramePr>
            <a:graphicFrameLocks/>
          </p:cNvGraphicFramePr>
          <p:nvPr>
            <p:extLst>
              <p:ext uri="{D42A27DB-BD31-4B8C-83A1-F6EECF244321}">
                <p14:modId xmlns:p14="http://schemas.microsoft.com/office/powerpoint/2010/main" val="2467766758"/>
              </p:ext>
            </p:extLst>
          </p:nvPr>
        </p:nvGraphicFramePr>
        <p:xfrm>
          <a:off x="5796136" y="1484784"/>
          <a:ext cx="3148580" cy="3618894"/>
        </p:xfrm>
        <a:graphic>
          <a:graphicData uri="http://schemas.openxmlformats.org/drawingml/2006/chart">
            <c:chart xmlns:c="http://schemas.openxmlformats.org/drawingml/2006/chart" xmlns:r="http://schemas.openxmlformats.org/officeDocument/2006/relationships" r:id="rId5"/>
          </a:graphicData>
        </a:graphic>
      </p:graphicFrame>
      <p:sp>
        <p:nvSpPr>
          <p:cNvPr id="20" name="Скругленный прямоугольник 19"/>
          <p:cNvSpPr/>
          <p:nvPr/>
        </p:nvSpPr>
        <p:spPr>
          <a:xfrm>
            <a:off x="7392670" y="892951"/>
            <a:ext cx="1224000" cy="357190"/>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r>
              <a:rPr lang="ru-RU" sz="1700" dirty="0">
                <a:solidFill>
                  <a:prstClr val="black"/>
                </a:solidFill>
                <a:latin typeface="Times New Roman" panose="02020603050405020304" pitchFamily="18" charset="0"/>
                <a:cs typeface="Times New Roman" panose="02020603050405020304" pitchFamily="18" charset="0"/>
              </a:rPr>
              <a:t>Профицит</a:t>
            </a:r>
          </a:p>
        </p:txBody>
      </p:sp>
      <p:pic>
        <p:nvPicPr>
          <p:cNvPr id="1026" name="Picture 2" descr="T:\Сектор финансирования\pic3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0126" y="4774704"/>
            <a:ext cx="2083296" cy="2083296"/>
          </a:xfrm>
          <a:prstGeom prst="rect">
            <a:avLst/>
          </a:prstGeom>
          <a:noFill/>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1518" y="22910"/>
            <a:ext cx="680025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Динамика основных </a:t>
            </a:r>
            <a:r>
              <a:rPr lang="ru-RU" sz="1800" dirty="0" smtClean="0">
                <a:solidFill>
                  <a:prstClr val="black"/>
                </a:solidFill>
                <a:effectLst/>
                <a:latin typeface="Times New Roman" panose="02020603050405020304" pitchFamily="18" charset="0"/>
                <a:cs typeface="Times New Roman" panose="02020603050405020304" pitchFamily="18" charset="0"/>
              </a:rPr>
              <a:t>параметров республиканского </a:t>
            </a:r>
            <a:r>
              <a:rPr lang="ru-RU" sz="1800" dirty="0">
                <a:solidFill>
                  <a:prstClr val="black"/>
                </a:solidFill>
                <a:effectLst/>
                <a:latin typeface="Times New Roman" panose="02020603050405020304" pitchFamily="18" charset="0"/>
                <a:cs typeface="Times New Roman" panose="02020603050405020304" pitchFamily="18" charset="0"/>
              </a:rPr>
              <a:t>бюджета Чувашской Республики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22" name="TextBox 1"/>
          <p:cNvSpPr txBox="1">
            <a:spLocks noChangeArrowheads="1"/>
          </p:cNvSpPr>
          <p:nvPr/>
        </p:nvSpPr>
        <p:spPr bwMode="auto">
          <a:xfrm>
            <a:off x="7840344" y="634312"/>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a:t>
            </a:r>
            <a:r>
              <a:rPr lang="ru-RU" altLang="ru-RU" sz="1200" b="1" dirty="0">
                <a:solidFill>
                  <a:srgbClr val="4E67C8">
                    <a:lumMod val="75000"/>
                  </a:srgbClr>
                </a:solidFill>
                <a:latin typeface="Times New Roman" panose="02020603050405020304" pitchFamily="18" charset="0"/>
                <a:cs typeface="Times New Roman" panose="02020603050405020304" pitchFamily="18" charset="0"/>
              </a:rPr>
              <a:t>. </a:t>
            </a: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958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2988000" y="6012000"/>
            <a:ext cx="3484268" cy="540000"/>
          </a:xfrm>
          <a:prstGeom prst="roundRect">
            <a:avLst/>
          </a:prstGeom>
          <a:ln/>
        </p:spPr>
        <p:style>
          <a:lnRef idx="1">
            <a:schemeClr val="accent2"/>
          </a:lnRef>
          <a:fillRef idx="2">
            <a:schemeClr val="accent2"/>
          </a:fillRef>
          <a:effectRef idx="1">
            <a:schemeClr val="accent2"/>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ru-RU" dirty="0">
              <a:latin typeface="Times New Roman" panose="02020603050405020304" pitchFamily="18" charset="0"/>
              <a:cs typeface="Times New Roman" panose="02020603050405020304" pitchFamily="18" charset="0"/>
            </a:endParaRPr>
          </a:p>
        </p:txBody>
      </p:sp>
      <p:sp>
        <p:nvSpPr>
          <p:cNvPr id="8" name="TextBox 1"/>
          <p:cNvSpPr txBox="1"/>
          <p:nvPr/>
        </p:nvSpPr>
        <p:spPr>
          <a:xfrm>
            <a:off x="2909900" y="5998452"/>
            <a:ext cx="3700292" cy="8562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000" b="1" dirty="0" smtClean="0">
                <a:solidFill>
                  <a:schemeClr val="tx1"/>
                </a:solidFill>
                <a:latin typeface="Times New Roman" panose="02020603050405020304" pitchFamily="18" charset="0"/>
                <a:cs typeface="Times New Roman" panose="02020603050405020304" pitchFamily="18" charset="0"/>
              </a:rPr>
              <a:t>**Ограничение по Бюджетному кодексу РФ - не более 15% объема расходов, за исключением объема расходов, осуществляемых за счет субвенций</a:t>
            </a:r>
          </a:p>
          <a:p>
            <a:endParaRPr lang="ru-RU" sz="1000" dirty="0"/>
          </a:p>
        </p:txBody>
      </p:sp>
      <p:graphicFrame>
        <p:nvGraphicFramePr>
          <p:cNvPr id="4" name="Диаграмма 3"/>
          <p:cNvGraphicFramePr/>
          <p:nvPr>
            <p:extLst>
              <p:ext uri="{D42A27DB-BD31-4B8C-83A1-F6EECF244321}">
                <p14:modId xmlns:p14="http://schemas.microsoft.com/office/powerpoint/2010/main" val="3668328597"/>
              </p:ext>
            </p:extLst>
          </p:nvPr>
        </p:nvGraphicFramePr>
        <p:xfrm>
          <a:off x="93175" y="839509"/>
          <a:ext cx="9066601" cy="5744858"/>
        </p:xfrm>
        <a:graphic>
          <a:graphicData uri="http://schemas.openxmlformats.org/drawingml/2006/chart">
            <c:chart xmlns:c="http://schemas.openxmlformats.org/drawingml/2006/chart" xmlns:r="http://schemas.openxmlformats.org/officeDocument/2006/relationships" r:id="rId3"/>
          </a:graphicData>
        </a:graphic>
      </p:graphicFrame>
      <p:sp>
        <p:nvSpPr>
          <p:cNvPr id="5" name="Скругленная прямоугольная выноска 4"/>
          <p:cNvSpPr/>
          <p:nvPr/>
        </p:nvSpPr>
        <p:spPr>
          <a:xfrm>
            <a:off x="6968990" y="743620"/>
            <a:ext cx="2118787" cy="2408873"/>
          </a:xfrm>
          <a:prstGeom prst="wedgeRoundRectCallout">
            <a:avLst>
              <a:gd name="adj1" fmla="val -63990"/>
              <a:gd name="adj2" fmla="val 55874"/>
              <a:gd name="adj3" fmla="val 16667"/>
            </a:avLst>
          </a:prstGeom>
        </p:spPr>
        <p:style>
          <a:lnRef idx="1">
            <a:schemeClr val="accent4"/>
          </a:lnRef>
          <a:fillRef idx="2">
            <a:schemeClr val="accent4"/>
          </a:fillRef>
          <a:effectRef idx="1">
            <a:schemeClr val="accent4"/>
          </a:effectRef>
          <a:fontRef idx="minor">
            <a:schemeClr val="dk1"/>
          </a:fontRef>
        </p:style>
        <p:txBody>
          <a:bodyPr wrap="square" lIns="0" tIns="0" rIns="0" bIns="0" anchor="ctr" anchorCtr="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200" smtClean="0">
                <a:latin typeface="Times New Roman" panose="02020603050405020304" pitchFamily="18" charset="0"/>
                <a:cs typeface="Times New Roman" panose="02020603050405020304" pitchFamily="18" charset="0"/>
              </a:rPr>
              <a:t>В 2020 </a:t>
            </a:r>
            <a:r>
              <a:rPr lang="ru-RU" sz="1200" dirty="0" smtClean="0">
                <a:latin typeface="Times New Roman" panose="02020603050405020304" pitchFamily="18" charset="0"/>
                <a:cs typeface="Times New Roman" panose="02020603050405020304" pitchFamily="18" charset="0"/>
              </a:rPr>
              <a:t>году удалось добиться снижения как уровня государственного долга Чувашской Республики, так и показателей отношения </a:t>
            </a:r>
            <a:r>
              <a:rPr lang="ru-RU" sz="1200" dirty="0">
                <a:latin typeface="Times New Roman" panose="02020603050405020304" pitchFamily="18" charset="0"/>
                <a:cs typeface="Times New Roman" panose="02020603050405020304" pitchFamily="18" charset="0"/>
              </a:rPr>
              <a:t>государственного долга к собственным </a:t>
            </a:r>
            <a:r>
              <a:rPr lang="ru-RU" sz="1200" dirty="0" smtClean="0">
                <a:latin typeface="Times New Roman" panose="02020603050405020304" pitchFamily="18" charset="0"/>
                <a:cs typeface="Times New Roman" panose="02020603050405020304" pitchFamily="18" charset="0"/>
              </a:rPr>
              <a:t>доходам </a:t>
            </a:r>
            <a:r>
              <a:rPr lang="ru-RU" sz="1200" dirty="0">
                <a:latin typeface="Times New Roman" panose="02020603050405020304" pitchFamily="18" charset="0"/>
                <a:cs typeface="Times New Roman" panose="02020603050405020304" pitchFamily="18" charset="0"/>
              </a:rPr>
              <a:t>и </a:t>
            </a:r>
            <a:r>
              <a:rPr lang="ru-RU" sz="1200" dirty="0" smtClean="0">
                <a:latin typeface="Times New Roman" panose="02020603050405020304" pitchFamily="18" charset="0"/>
                <a:cs typeface="Times New Roman" panose="02020603050405020304" pitchFamily="18" charset="0"/>
              </a:rPr>
              <a:t>доли </a:t>
            </a:r>
            <a:r>
              <a:rPr lang="ru-RU" sz="1200" dirty="0">
                <a:latin typeface="Times New Roman" panose="02020603050405020304" pitchFamily="18" charset="0"/>
                <a:cs typeface="Times New Roman" panose="02020603050405020304" pitchFamily="18" charset="0"/>
              </a:rPr>
              <a:t>расходов на обслуживание госдолга к расходам бюджета (</a:t>
            </a:r>
            <a:r>
              <a:rPr lang="ru-RU" sz="1200" dirty="0" smtClean="0">
                <a:latin typeface="Times New Roman" panose="02020603050405020304" pitchFamily="18" charset="0"/>
                <a:cs typeface="Times New Roman" panose="02020603050405020304" pitchFamily="18" charset="0"/>
              </a:rPr>
              <a:t>без </a:t>
            </a:r>
            <a:r>
              <a:rPr lang="ru-RU" sz="1200" dirty="0">
                <a:latin typeface="Times New Roman" panose="02020603050405020304" pitchFamily="18" charset="0"/>
                <a:cs typeface="Times New Roman" panose="02020603050405020304" pitchFamily="18" charset="0"/>
              </a:rPr>
              <a:t>учета расходов за счет </a:t>
            </a:r>
            <a:r>
              <a:rPr lang="ru-RU" sz="1200" dirty="0" smtClean="0">
                <a:latin typeface="Times New Roman" panose="02020603050405020304" pitchFamily="18" charset="0"/>
                <a:cs typeface="Times New Roman" panose="02020603050405020304" pitchFamily="18" charset="0"/>
              </a:rPr>
              <a:t>субвенций)</a:t>
            </a: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15</a:t>
            </a:fld>
            <a:endParaRPr lang="ru-RU" dirty="0"/>
          </a:p>
        </p:txBody>
      </p:sp>
      <p:sp>
        <p:nvSpPr>
          <p:cNvPr id="10" name="Заголовок 1"/>
          <p:cNvSpPr txBox="1">
            <a:spLocks/>
          </p:cNvSpPr>
          <p:nvPr/>
        </p:nvSpPr>
        <p:spPr>
          <a:xfrm>
            <a:off x="259728" y="17805"/>
            <a:ext cx="6976568"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Уровень долговой нагрузки на республиканский бюджет Чувашской Республики</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429340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90438571"/>
              </p:ext>
            </p:extLst>
          </p:nvPr>
        </p:nvGraphicFramePr>
        <p:xfrm>
          <a:off x="174858" y="901768"/>
          <a:ext cx="4752528" cy="4487304"/>
        </p:xfrm>
        <a:graphic>
          <a:graphicData uri="http://schemas.openxmlformats.org/drawingml/2006/table">
            <a:tbl>
              <a:tblPr firstRow="1" bandRow="1">
                <a:tableStyleId>{5C22544A-7EE6-4342-B048-85BDC9FD1C3A}</a:tableStyleId>
              </a:tblPr>
              <a:tblGrid>
                <a:gridCol w="3456384"/>
                <a:gridCol w="1296144"/>
              </a:tblGrid>
              <a:tr h="523134">
                <a:tc>
                  <a:txBody>
                    <a:bodyPr/>
                    <a:lstStyle/>
                    <a:p>
                      <a:pPr algn="ctr"/>
                      <a:r>
                        <a:rPr lang="ru-RU" sz="1400" dirty="0" smtClean="0">
                          <a:latin typeface="Times New Roman" panose="02020603050405020304" pitchFamily="18" charset="0"/>
                          <a:cs typeface="Times New Roman" panose="02020603050405020304" pitchFamily="18" charset="0"/>
                        </a:rPr>
                        <a:t>Виды источников</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ctr"/>
                      <a:r>
                        <a:rPr lang="ru-RU" sz="1400" dirty="0" smtClean="0">
                          <a:latin typeface="Times New Roman" panose="02020603050405020304" pitchFamily="18" charset="0"/>
                          <a:cs typeface="Times New Roman" panose="02020603050405020304" pitchFamily="18" charset="0"/>
                        </a:rPr>
                        <a:t>Сумма, тыс.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Кредиты, привлеченные в кредитных организациях</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- 2 800 000,0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735888">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привлеченные из федерального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b="0" dirty="0" smtClean="0">
                          <a:latin typeface="Times New Roman" panose="02020603050405020304" pitchFamily="18" charset="0"/>
                          <a:cs typeface="Times New Roman" panose="02020603050405020304" pitchFamily="18" charset="0"/>
                        </a:rPr>
                        <a:t>1 372 645,0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04056">
                <a:tc>
                  <a:txBody>
                    <a:bodyPr/>
                    <a:lstStyle/>
                    <a:p>
                      <a:r>
                        <a:rPr lang="ru-RU" sz="1400" dirty="0" smtClean="0">
                          <a:latin typeface="Times New Roman" panose="02020603050405020304" pitchFamily="18" charset="0"/>
                          <a:cs typeface="Times New Roman" panose="02020603050405020304" pitchFamily="18" charset="0"/>
                        </a:rPr>
                        <a:t>Изменение остатков средств</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1 667 296,8</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pPr marL="0" algn="l" defTabSz="914400" rtl="0" eaLnBrk="1" latinLnBrk="0" hangingPunct="1"/>
                      <a:r>
                        <a:rPr lang="ru-RU" sz="1400" kern="1200" dirty="0" smtClean="0">
                          <a:latin typeface="Times New Roman" panose="02020603050405020304" pitchFamily="18" charset="0"/>
                          <a:cs typeface="Times New Roman" panose="02020603050405020304" pitchFamily="18" charset="0"/>
                        </a:rPr>
                        <a:t>Акции и иные формы участия в капитале</a:t>
                      </a:r>
                      <a:endParaRPr lang="ru-RU" sz="1400" b="0" kern="1200" dirty="0">
                        <a:solidFill>
                          <a:schemeClr val="dk1"/>
                        </a:solidFill>
                        <a:latin typeface="Times New Roman" panose="02020603050405020304" pitchFamily="18" charset="0"/>
                        <a:ea typeface="+mn-ea"/>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25 034,7</a:t>
                      </a:r>
                      <a:endParaRPr lang="ru-RU" sz="1400" b="0" dirty="0" smtClean="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r>
                        <a:rPr lang="ru-RU" sz="1400" kern="1200" dirty="0" smtClean="0">
                          <a:latin typeface="Times New Roman" panose="02020603050405020304" pitchFamily="18" charset="0"/>
                          <a:cs typeface="Times New Roman" panose="02020603050405020304" pitchFamily="18" charset="0"/>
                        </a:rPr>
                        <a:t>Исполнение</a:t>
                      </a:r>
                      <a:r>
                        <a:rPr lang="ru-RU" sz="1400" kern="1200" baseline="0" dirty="0" smtClean="0">
                          <a:latin typeface="Times New Roman" panose="02020603050405020304" pitchFamily="18" charset="0"/>
                          <a:cs typeface="Times New Roman" panose="02020603050405020304" pitchFamily="18" charset="0"/>
                        </a:rPr>
                        <a:t> государственных гарантий </a:t>
                      </a:r>
                      <a:r>
                        <a:rPr lang="ru-RU" sz="1400" kern="1200" dirty="0" smtClean="0">
                          <a:latin typeface="Times New Roman" panose="02020603050405020304" pitchFamily="18" charset="0"/>
                          <a:cs typeface="Times New Roman" panose="02020603050405020304" pitchFamily="18" charset="0"/>
                        </a:rPr>
                        <a:t> </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0,0</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77412">
                <a:tc>
                  <a:txBody>
                    <a:bodyPr/>
                    <a:lstStyle/>
                    <a:p>
                      <a:r>
                        <a:rPr lang="ru-RU" sz="1400" dirty="0" smtClean="0">
                          <a:latin typeface="Times New Roman" panose="02020603050405020304" pitchFamily="18" charset="0"/>
                          <a:cs typeface="Times New Roman" panose="02020603050405020304" pitchFamily="18" charset="0"/>
                        </a:rPr>
                        <a:t>Бюджетные кредиты, предоставленные</a:t>
                      </a:r>
                      <a:r>
                        <a:rPr lang="ru-RU" sz="1400" baseline="0" dirty="0" smtClean="0">
                          <a:latin typeface="Times New Roman" panose="02020603050405020304" pitchFamily="18" charset="0"/>
                          <a:cs typeface="Times New Roman" panose="02020603050405020304" pitchFamily="18" charset="0"/>
                        </a:rPr>
                        <a:t> из бюджета</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dirty="0" smtClean="0">
                          <a:latin typeface="Times New Roman" panose="02020603050405020304" pitchFamily="18" charset="0"/>
                          <a:cs typeface="Times New Roman" panose="02020603050405020304" pitchFamily="18" charset="0"/>
                        </a:rPr>
                        <a:t>- 987 829,5</a:t>
                      </a:r>
                      <a:endParaRPr lang="ru-RU" sz="1400" b="0" dirty="0">
                        <a:latin typeface="Times New Roman" panose="02020603050405020304" pitchFamily="18" charset="0"/>
                        <a:cs typeface="Times New Roman" panose="02020603050405020304" pitchFamily="18" charset="0"/>
                      </a:endParaRPr>
                    </a:p>
                  </a:txBody>
                  <a:tcPr marL="68580" marR="68580" marT="45727" marB="45727" anchor="ctr"/>
                </a:tc>
              </a:tr>
              <a:tr h="523134">
                <a:tc>
                  <a:txBody>
                    <a:bodyPr/>
                    <a:lstStyle/>
                    <a:p>
                      <a:r>
                        <a:rPr lang="ru-RU" sz="1400" b="1" kern="1200" dirty="0" smtClean="0">
                          <a:latin typeface="Times New Roman" panose="02020603050405020304" pitchFamily="18" charset="0"/>
                          <a:cs typeface="Times New Roman" panose="02020603050405020304" pitchFamily="18" charset="0"/>
                        </a:rPr>
                        <a:t>Итого дефицит(+)/профицит(-)</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c>
                  <a:txBody>
                    <a:bodyPr/>
                    <a:lstStyle/>
                    <a:p>
                      <a:pPr algn="r"/>
                      <a:r>
                        <a:rPr lang="ru-RU" sz="1400" b="1" dirty="0" smtClean="0">
                          <a:latin typeface="Times New Roman" panose="02020603050405020304" pitchFamily="18" charset="0"/>
                          <a:cs typeface="Times New Roman" panose="02020603050405020304" pitchFamily="18" charset="0"/>
                        </a:rPr>
                        <a:t>- 722 853,0</a:t>
                      </a:r>
                      <a:endParaRPr lang="ru-RU" sz="1400" b="1" dirty="0">
                        <a:latin typeface="Times New Roman" panose="02020603050405020304" pitchFamily="18" charset="0"/>
                        <a:cs typeface="Times New Roman" panose="02020603050405020304" pitchFamily="18" charset="0"/>
                      </a:endParaRPr>
                    </a:p>
                  </a:txBody>
                  <a:tcPr marL="68580" marR="68580" marT="45727" marB="45727" anchor="ctr"/>
                </a:tc>
              </a:tr>
            </a:tbl>
          </a:graphicData>
        </a:graphic>
      </p:graphicFrame>
      <p:sp>
        <p:nvSpPr>
          <p:cNvPr id="5" name="Номер слайда 9"/>
          <p:cNvSpPr txBox="1">
            <a:spLocks/>
          </p:cNvSpPr>
          <p:nvPr/>
        </p:nvSpPr>
        <p:spPr>
          <a:xfrm>
            <a:off x="1143000" y="6492877"/>
            <a:ext cx="790575" cy="365125"/>
          </a:xfrm>
          <a:prstGeom prst="rect">
            <a:avLst/>
          </a:prstGeom>
        </p:spPr>
        <p:txBody>
          <a:bodyPr anchor="ctr"/>
          <a:lstStyle/>
          <a:p>
            <a:pPr>
              <a:defRPr/>
            </a:pPr>
            <a:endParaRPr lang="ru-RU" sz="1400" dirty="0">
              <a:solidFill>
                <a:srgbClr val="A03202"/>
              </a:solidFill>
              <a:cs typeface="Arial" charset="0"/>
            </a:endParaRPr>
          </a:p>
        </p:txBody>
      </p:sp>
      <p:sp>
        <p:nvSpPr>
          <p:cNvPr id="8" name="TextBox 7"/>
          <p:cNvSpPr txBox="1"/>
          <p:nvPr/>
        </p:nvSpPr>
        <p:spPr>
          <a:xfrm>
            <a:off x="4999394" y="1492595"/>
            <a:ext cx="3744416"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средствами привлечения и погашения кредитов в кредитных организациях</a:t>
            </a:r>
            <a:endParaRPr lang="ru-RU" sz="11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051" y="2056132"/>
            <a:ext cx="3744416" cy="664012"/>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a:latin typeface="Times New Roman" panose="02020603050405020304" pitchFamily="18" charset="0"/>
                <a:cs typeface="Times New Roman" panose="02020603050405020304" pitchFamily="18" charset="0"/>
              </a:rPr>
              <a:t>Разница между средствами привлечения и погашения</a:t>
            </a:r>
            <a:r>
              <a:rPr lang="ru-RU" sz="1100" dirty="0" smtClean="0">
                <a:latin typeface="Times New Roman" panose="02020603050405020304" pitchFamily="18" charset="0"/>
                <a:cs typeface="Times New Roman" panose="02020603050405020304" pitchFamily="18" charset="0"/>
              </a:rPr>
              <a:t> бюджетных кредитов от других бюджетов бюджетной системы</a:t>
            </a:r>
            <a:endParaRPr lang="ru-RU" sz="11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999393" y="3933056"/>
            <a:ext cx="3744414" cy="289441"/>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Объем средств, направленных на исполнение гарантий</a:t>
            </a:r>
            <a:endParaRPr lang="ru-RU" sz="11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999393" y="4365104"/>
            <a:ext cx="3744415"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just"/>
            <a:r>
              <a:rPr lang="ru-RU" sz="1100" dirty="0" smtClean="0">
                <a:latin typeface="Times New Roman" panose="02020603050405020304" pitchFamily="18" charset="0"/>
                <a:cs typeface="Times New Roman" panose="02020603050405020304" pitchFamily="18" charset="0"/>
              </a:rPr>
              <a:t>Разница между предоставленными и возвращенными бюджетными кредитами </a:t>
            </a:r>
            <a:r>
              <a:rPr lang="ru-RU" sz="1100" dirty="0">
                <a:latin typeface="Times New Roman" panose="02020603050405020304" pitchFamily="18" charset="0"/>
                <a:cs typeface="Times New Roman" panose="02020603050405020304" pitchFamily="18" charset="0"/>
              </a:rPr>
              <a:t>местным бюджетам</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16</a:t>
            </a:fld>
            <a:endParaRPr lang="ru-RU" dirty="0"/>
          </a:p>
        </p:txBody>
      </p:sp>
      <p:sp>
        <p:nvSpPr>
          <p:cNvPr id="18" name="TextBox 17"/>
          <p:cNvSpPr txBox="1"/>
          <p:nvPr/>
        </p:nvSpPr>
        <p:spPr>
          <a:xfrm>
            <a:off x="5014052" y="2737132"/>
            <a:ext cx="3744415"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Разница </a:t>
            </a:r>
            <a:r>
              <a:rPr lang="ru-RU" sz="1100" dirty="0">
                <a:latin typeface="Times New Roman" panose="02020603050405020304" pitchFamily="18" charset="0"/>
                <a:cs typeface="Times New Roman" panose="02020603050405020304" pitchFamily="18" charset="0"/>
              </a:rPr>
              <a:t>между остатками на начало периода и остатками на конец </a:t>
            </a:r>
            <a:r>
              <a:rPr lang="ru-RU" sz="1100" dirty="0" smtClean="0">
                <a:latin typeface="Times New Roman" panose="02020603050405020304" pitchFamily="18" charset="0"/>
                <a:cs typeface="Times New Roman" panose="02020603050405020304" pitchFamily="18" charset="0"/>
              </a:rPr>
              <a:t>периода</a:t>
            </a:r>
            <a:endParaRPr lang="ru-RU" sz="11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5006394" y="3256961"/>
            <a:ext cx="3744414" cy="476726"/>
          </a:xfrm>
          <a:prstGeom prst="round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Объем средств, поступивших от продажи акций и иных форм участия в капитале</a:t>
            </a:r>
            <a:endParaRPr lang="ru-RU" sz="1100" dirty="0">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259728" y="40652"/>
            <a:ext cx="7120584"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Источники покрытия дефицита республиканского бюджета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 в 2020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926916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Объект 1"/>
          <p:cNvGraphicFramePr>
            <a:graphicFrameLocks/>
          </p:cNvGraphicFramePr>
          <p:nvPr>
            <p:extLst>
              <p:ext uri="{D42A27DB-BD31-4B8C-83A1-F6EECF244321}">
                <p14:modId xmlns:p14="http://schemas.microsoft.com/office/powerpoint/2010/main" val="1051748229"/>
              </p:ext>
            </p:extLst>
          </p:nvPr>
        </p:nvGraphicFramePr>
        <p:xfrm>
          <a:off x="114725" y="1350529"/>
          <a:ext cx="4248472" cy="5116492"/>
        </p:xfrm>
        <a:graphic>
          <a:graphicData uri="http://schemas.openxmlformats.org/drawingml/2006/chart">
            <c:chart xmlns:c="http://schemas.openxmlformats.org/drawingml/2006/chart" xmlns:r="http://schemas.openxmlformats.org/officeDocument/2006/relationships" r:id="rId3"/>
          </a:graphicData>
        </a:graphic>
      </p:graphicFrame>
      <p:sp>
        <p:nvSpPr>
          <p:cNvPr id="11" name="Скругленный прямоугольник 10"/>
          <p:cNvSpPr/>
          <p:nvPr/>
        </p:nvSpPr>
        <p:spPr>
          <a:xfrm>
            <a:off x="106154" y="836952"/>
            <a:ext cx="4248472" cy="435234"/>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3" name="TextBox 1"/>
          <p:cNvSpPr txBox="1"/>
          <p:nvPr/>
        </p:nvSpPr>
        <p:spPr>
          <a:xfrm>
            <a:off x="772176" y="2204864"/>
            <a:ext cx="983409"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b="1" dirty="0" smtClean="0">
                <a:solidFill>
                  <a:prstClr val="black"/>
                </a:solidFill>
                <a:latin typeface="Times New Roman" panose="02020603050405020304" pitchFamily="18" charset="0"/>
                <a:cs typeface="Times New Roman" panose="02020603050405020304" pitchFamily="18" charset="0"/>
              </a:rPr>
              <a:t>58 719,4</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24" name="TextBox 1"/>
          <p:cNvSpPr txBox="1"/>
          <p:nvPr/>
        </p:nvSpPr>
        <p:spPr>
          <a:xfrm>
            <a:off x="2703929" y="2038836"/>
            <a:ext cx="936104" cy="23803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spAutoFit/>
          </a:bodyPr>
          <a:lstStyle>
            <a:defPPr>
              <a:defRPr lang="ru-RU"/>
            </a:defPPr>
            <a:lvl1pPr marL="0" indent="0" algn="ctr">
              <a:defRPr sz="1100" b="1">
                <a:solidFill>
                  <a:prstClr val="black"/>
                </a:solidFill>
                <a:latin typeface="TimesET" pitchFamily="2" charset="0"/>
              </a:defRPr>
            </a:lvl1pPr>
            <a:lvl2pPr indent="0">
              <a:defRPr sz="1100">
                <a:solidFill>
                  <a:schemeClr val="lt1"/>
                </a:solidFill>
              </a:defRPr>
            </a:lvl2pPr>
            <a:lvl3pPr indent="0">
              <a:defRPr sz="1100">
                <a:solidFill>
                  <a:schemeClr val="lt1"/>
                </a:solidFill>
              </a:defRPr>
            </a:lvl3pPr>
            <a:lvl4pPr indent="0">
              <a:defRPr sz="1100">
                <a:solidFill>
                  <a:schemeClr val="lt1"/>
                </a:solidFill>
              </a:defRPr>
            </a:lvl4pPr>
            <a:lvl5pPr indent="0">
              <a:defRPr sz="1100">
                <a:solidFill>
                  <a:schemeClr val="lt1"/>
                </a:solidFill>
              </a:defRPr>
            </a:lvl5pPr>
            <a:lvl6pPr indent="0">
              <a:defRPr sz="1100">
                <a:solidFill>
                  <a:schemeClr val="lt1"/>
                </a:solidFill>
              </a:defRPr>
            </a:lvl6pPr>
            <a:lvl7pPr indent="0">
              <a:defRPr sz="1100">
                <a:solidFill>
                  <a:schemeClr val="lt1"/>
                </a:solidFill>
              </a:defRPr>
            </a:lvl7pPr>
            <a:lvl8pPr indent="0">
              <a:defRPr sz="1100">
                <a:solidFill>
                  <a:schemeClr val="lt1"/>
                </a:solidFill>
              </a:defRPr>
            </a:lvl8pPr>
            <a:lvl9pPr indent="0">
              <a:defRPr sz="1100">
                <a:solidFill>
                  <a:schemeClr val="lt1"/>
                </a:solidFill>
              </a:defRPr>
            </a:lvl9pPr>
          </a:lstStyle>
          <a:p>
            <a:r>
              <a:rPr lang="en-US" dirty="0" smtClean="0">
                <a:latin typeface="Times New Roman" panose="02020603050405020304" pitchFamily="18" charset="0"/>
                <a:cs typeface="Times New Roman" panose="02020603050405020304" pitchFamily="18" charset="0"/>
              </a:rPr>
              <a:t>70 244,0</a:t>
            </a:r>
          </a:p>
        </p:txBody>
      </p:sp>
      <p:graphicFrame>
        <p:nvGraphicFramePr>
          <p:cNvPr id="12" name="Диаграмма 11"/>
          <p:cNvGraphicFramePr/>
          <p:nvPr>
            <p:extLst>
              <p:ext uri="{D42A27DB-BD31-4B8C-83A1-F6EECF244321}">
                <p14:modId xmlns:p14="http://schemas.microsoft.com/office/powerpoint/2010/main" val="4004396840"/>
              </p:ext>
            </p:extLst>
          </p:nvPr>
        </p:nvGraphicFramePr>
        <p:xfrm>
          <a:off x="4824735" y="1229735"/>
          <a:ext cx="4245041" cy="4824536"/>
        </p:xfrm>
        <a:graphic>
          <a:graphicData uri="http://schemas.openxmlformats.org/drawingml/2006/chart">
            <c:chart xmlns:c="http://schemas.openxmlformats.org/drawingml/2006/chart" xmlns:r="http://schemas.openxmlformats.org/officeDocument/2006/relationships" r:id="rId4"/>
          </a:graphicData>
        </a:graphic>
      </p:graphicFrame>
      <p:sp>
        <p:nvSpPr>
          <p:cNvPr id="14" name="Скругленный прямоугольник 13"/>
          <p:cNvSpPr/>
          <p:nvPr/>
        </p:nvSpPr>
        <p:spPr>
          <a:xfrm>
            <a:off x="4705298" y="840138"/>
            <a:ext cx="4338411" cy="432048"/>
          </a:xfrm>
          <a:prstGeom prst="roundRect">
            <a:avLst/>
          </a:prstGeom>
          <a:gradFill>
            <a:gsLst>
              <a:gs pos="0">
                <a:schemeClr val="accent2">
                  <a:lumMod val="60000"/>
                  <a:lumOff val="40000"/>
                </a:schemeClr>
              </a:gs>
              <a:gs pos="100000">
                <a:srgbClr val="F7B0D1"/>
              </a:gs>
              <a:gs pos="100000">
                <a:schemeClr val="accent2">
                  <a:lumMod val="40000"/>
                  <a:lumOff val="60000"/>
                </a:schemeClr>
              </a:gs>
              <a:gs pos="0">
                <a:schemeClr val="bg1"/>
              </a:gs>
              <a:gs pos="24000">
                <a:srgbClr val="F0EBD5"/>
              </a:gs>
              <a:gs pos="100000">
                <a:srgbClr val="FBF9F2"/>
              </a:gs>
              <a:gs pos="100000">
                <a:schemeClr val="accent2">
                  <a:lumMod val="40000"/>
                  <a:lumOff val="60000"/>
                </a:schemeClr>
              </a:gs>
            </a:gsLst>
            <a:lin ang="5400000" scaled="0"/>
          </a:gradFill>
          <a:ln>
            <a:solidFill>
              <a:schemeClr val="accent6">
                <a:lumMod val="60000"/>
                <a:lumOff val="40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200" b="1" dirty="0">
                <a:solidFill>
                  <a:schemeClr val="tx1"/>
                </a:solidFill>
                <a:latin typeface="Times New Roman" panose="02020603050405020304" pitchFamily="18" charset="0"/>
                <a:cs typeface="Times New Roman" panose="02020603050405020304" pitchFamily="18" charset="0"/>
              </a:rPr>
              <a:t>Поступление собственных доходов в республиканский бюджет Чувашской Республики</a:t>
            </a:r>
            <a:r>
              <a:rPr lang="en-US" sz="1200" b="1" dirty="0">
                <a:solidFill>
                  <a:schemeClr val="tx1"/>
                </a:solidFill>
                <a:latin typeface="Times New Roman" panose="02020603050405020304" pitchFamily="18" charset="0"/>
                <a:cs typeface="Times New Roman" panose="02020603050405020304" pitchFamily="18" charset="0"/>
              </a:rPr>
              <a:t> </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28" name="TextBox 1"/>
          <p:cNvSpPr txBox="1"/>
          <p:nvPr/>
        </p:nvSpPr>
        <p:spPr>
          <a:xfrm>
            <a:off x="1833427" y="2175851"/>
            <a:ext cx="79392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300" b="1" dirty="0" smtClean="0">
                <a:solidFill>
                  <a:srgbClr val="46740E"/>
                </a:solidFill>
                <a:latin typeface="Times New Roman" panose="02020603050405020304" pitchFamily="18" charset="0"/>
                <a:cs typeface="Times New Roman" panose="02020603050405020304" pitchFamily="18" charset="0"/>
              </a:rPr>
              <a:t>+ </a:t>
            </a:r>
            <a:r>
              <a:rPr lang="en-US" sz="1300" b="1" dirty="0" smtClean="0">
                <a:solidFill>
                  <a:srgbClr val="46740E"/>
                </a:solidFill>
                <a:latin typeface="Times New Roman" panose="02020603050405020304" pitchFamily="18" charset="0"/>
                <a:cs typeface="Times New Roman" panose="02020603050405020304" pitchFamily="18" charset="0"/>
              </a:rPr>
              <a:t>11 524,6</a:t>
            </a:r>
            <a:endParaRPr lang="ru-RU" sz="1300" b="1" dirty="0">
              <a:solidFill>
                <a:srgbClr val="46740E"/>
              </a:solidFill>
              <a:latin typeface="Times New Roman" panose="02020603050405020304" pitchFamily="18" charset="0"/>
              <a:cs typeface="Times New Roman" panose="02020603050405020304" pitchFamily="18" charset="0"/>
            </a:endParaRPr>
          </a:p>
        </p:txBody>
      </p:sp>
      <p:sp>
        <p:nvSpPr>
          <p:cNvPr id="43" name="TextBox 1"/>
          <p:cNvSpPr txBox="1"/>
          <p:nvPr/>
        </p:nvSpPr>
        <p:spPr>
          <a:xfrm rot="19644612">
            <a:off x="1810252" y="3087571"/>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a:t>
            </a:r>
            <a:r>
              <a:rPr lang="en-US" sz="1200" b="1" dirty="0" smtClean="0">
                <a:solidFill>
                  <a:srgbClr val="46740E"/>
                </a:solidFill>
                <a:latin typeface="Times New Roman" panose="02020603050405020304" pitchFamily="18" charset="0"/>
                <a:cs typeface="Times New Roman" panose="02020603050405020304" pitchFamily="18" charset="0"/>
              </a:rPr>
              <a:t> 683,6</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45" name="TextBox 1"/>
          <p:cNvSpPr txBox="1"/>
          <p:nvPr/>
        </p:nvSpPr>
        <p:spPr>
          <a:xfrm rot="19644612">
            <a:off x="1992651" y="3297024"/>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+ 2</a:t>
            </a:r>
            <a:r>
              <a:rPr lang="en-US" sz="1200" b="1" dirty="0" smtClean="0">
                <a:solidFill>
                  <a:srgbClr val="46740E"/>
                </a:solidFill>
                <a:latin typeface="Times New Roman" panose="02020603050405020304" pitchFamily="18" charset="0"/>
                <a:cs typeface="Times New Roman" panose="02020603050405020304" pitchFamily="18" charset="0"/>
              </a:rPr>
              <a:t>,2</a:t>
            </a:r>
            <a:r>
              <a:rPr lang="ru-RU" sz="1200" b="1" dirty="0" smtClean="0">
                <a:solidFill>
                  <a:srgbClr val="46740E"/>
                </a:solidFill>
                <a:latin typeface="Times New Roman" panose="02020603050405020304" pitchFamily="18" charset="0"/>
                <a:cs typeface="Times New Roman" panose="02020603050405020304" pitchFamily="18" charset="0"/>
              </a:rPr>
              <a:t> %</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6" name="TextBox 1"/>
          <p:cNvSpPr txBox="1"/>
          <p:nvPr/>
        </p:nvSpPr>
        <p:spPr>
          <a:xfrm rot="20057209">
            <a:off x="1802415" y="4450712"/>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a:t>
            </a:r>
            <a:r>
              <a:rPr lang="en-US" sz="1200" b="1" dirty="0" smtClean="0">
                <a:solidFill>
                  <a:srgbClr val="46740E"/>
                </a:solidFill>
                <a:latin typeface="Times New Roman" panose="02020603050405020304" pitchFamily="18" charset="0"/>
                <a:cs typeface="Times New Roman" panose="02020603050405020304" pitchFamily="18" charset="0"/>
              </a:rPr>
              <a:t>10 841,0</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7" name="TextBox 1"/>
          <p:cNvSpPr txBox="1"/>
          <p:nvPr/>
        </p:nvSpPr>
        <p:spPr>
          <a:xfrm rot="20124837">
            <a:off x="2006619" y="4715203"/>
            <a:ext cx="680336" cy="229845"/>
          </a:xfrm>
          <a:prstGeom prst="rect">
            <a:avLst/>
          </a:prstGeom>
          <a:solidFill>
            <a:schemeClr val="bg1">
              <a:alpha val="0"/>
            </a:schemeClr>
          </a:solidFill>
          <a:effectLst>
            <a:softEdge rad="31750"/>
          </a:effectLst>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200" b="1" dirty="0" smtClean="0">
                <a:solidFill>
                  <a:srgbClr val="46740E"/>
                </a:solidFill>
                <a:latin typeface="Times New Roman" panose="02020603050405020304" pitchFamily="18" charset="0"/>
                <a:cs typeface="Times New Roman" panose="02020603050405020304" pitchFamily="18" charset="0"/>
              </a:rPr>
              <a:t>+ </a:t>
            </a:r>
            <a:r>
              <a:rPr lang="en-US" sz="1200" b="1" dirty="0" smtClean="0">
                <a:solidFill>
                  <a:srgbClr val="46740E"/>
                </a:solidFill>
                <a:latin typeface="Times New Roman" panose="02020603050405020304" pitchFamily="18" charset="0"/>
                <a:cs typeface="Times New Roman" panose="02020603050405020304" pitchFamily="18" charset="0"/>
              </a:rPr>
              <a:t>38,6</a:t>
            </a:r>
            <a:r>
              <a:rPr lang="ru-RU" sz="1200" b="1" dirty="0" smtClean="0">
                <a:solidFill>
                  <a:srgbClr val="46740E"/>
                </a:solidFill>
                <a:latin typeface="Times New Roman" panose="02020603050405020304" pitchFamily="18" charset="0"/>
                <a:cs typeface="Times New Roman" panose="02020603050405020304" pitchFamily="18" charset="0"/>
              </a:rPr>
              <a:t>%</a:t>
            </a:r>
            <a:endParaRPr lang="ru-RU" sz="1200" b="1" dirty="0">
              <a:solidFill>
                <a:srgbClr val="46740E"/>
              </a:solidFill>
              <a:latin typeface="Times New Roman" panose="02020603050405020304" pitchFamily="18" charset="0"/>
              <a:cs typeface="Times New Roman" panose="02020603050405020304" pitchFamily="18" charset="0"/>
            </a:endParaRPr>
          </a:p>
        </p:txBody>
      </p:sp>
      <p:sp>
        <p:nvSpPr>
          <p:cNvPr id="18" name="Заголовок 1"/>
          <p:cNvSpPr txBox="1">
            <a:spLocks/>
          </p:cNvSpPr>
          <p:nvPr/>
        </p:nvSpPr>
        <p:spPr>
          <a:xfrm>
            <a:off x="259728" y="188640"/>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Доходы республиканского бюджета Чувашской Республики</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19" name="Прямая соединительная линия 1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1" name="TextBox 1"/>
          <p:cNvSpPr txBox="1">
            <a:spLocks noChangeArrowheads="1"/>
          </p:cNvSpPr>
          <p:nvPr/>
        </p:nvSpPr>
        <p:spPr bwMode="auto">
          <a:xfrm>
            <a:off x="8106787" y="1421374"/>
            <a:ext cx="936922" cy="111282"/>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17</a:t>
            </a:fld>
            <a:endParaRPr lang="ru-RU" dirty="0"/>
          </a:p>
        </p:txBody>
      </p:sp>
      <p:sp>
        <p:nvSpPr>
          <p:cNvPr id="22" name="Скругленная прямоугольная выноска 21"/>
          <p:cNvSpPr/>
          <p:nvPr/>
        </p:nvSpPr>
        <p:spPr>
          <a:xfrm>
            <a:off x="4705298" y="5877272"/>
            <a:ext cx="1954934" cy="648072"/>
          </a:xfrm>
          <a:prstGeom prst="wedgeRoundRectCallout">
            <a:avLst>
              <a:gd name="adj1" fmla="val -68113"/>
              <a:gd name="adj2" fmla="val -842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Обеспечивается рост собственных доходов</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925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3"/>
          <p:cNvGraphicFramePr>
            <a:graphicFrameLocks/>
          </p:cNvGraphicFramePr>
          <p:nvPr>
            <p:extLst>
              <p:ext uri="{D42A27DB-BD31-4B8C-83A1-F6EECF244321}">
                <p14:modId xmlns:p14="http://schemas.microsoft.com/office/powerpoint/2010/main" val="735671976"/>
              </p:ext>
            </p:extLst>
          </p:nvPr>
        </p:nvGraphicFramePr>
        <p:xfrm>
          <a:off x="-47360" y="899578"/>
          <a:ext cx="9144000" cy="5805487"/>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2"/>
          <p:cNvSpPr>
            <a:spLocks noGrp="1"/>
          </p:cNvSpPr>
          <p:nvPr>
            <p:ph type="sldNum" sz="quarter" idx="12"/>
          </p:nvPr>
        </p:nvSpPr>
        <p:spPr>
          <a:xfrm>
            <a:off x="8404225" y="6492875"/>
            <a:ext cx="657225" cy="365125"/>
          </a:xfrm>
        </p:spPr>
        <p:txBody>
          <a:bodyPr/>
          <a:lstStyle/>
          <a:p>
            <a:pPr>
              <a:defRPr/>
            </a:pPr>
            <a:fld id="{3F1473D4-4603-48C1-BA88-D89FED05C196}" type="slidenum">
              <a:rPr lang="ru-RU" b="1" smtClean="0">
                <a:solidFill>
                  <a:prstClr val="black"/>
                </a:solidFill>
              </a:rPr>
              <a:pPr>
                <a:defRPr/>
              </a:pPr>
              <a:t>18</a:t>
            </a:fld>
            <a:endParaRPr lang="ru-RU" b="1" dirty="0">
              <a:solidFill>
                <a:prstClr val="black"/>
              </a:solidFill>
            </a:endParaRPr>
          </a:p>
        </p:txBody>
      </p:sp>
      <p:sp>
        <p:nvSpPr>
          <p:cNvPr id="6" name="Заголовок 1"/>
          <p:cNvSpPr txBox="1">
            <a:spLocks/>
          </p:cNvSpPr>
          <p:nvPr/>
        </p:nvSpPr>
        <p:spPr>
          <a:xfrm>
            <a:off x="259728" y="44624"/>
            <a:ext cx="7768656"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Исполнение республиканского бюджета </a:t>
            </a:r>
            <a:r>
              <a:rPr lang="ru-RU" sz="1800" dirty="0" smtClean="0">
                <a:solidFill>
                  <a:schemeClr val="tx1"/>
                </a:solidFill>
                <a:effectLst/>
                <a:latin typeface="Times New Roman" panose="02020603050405020304" pitchFamily="18" charset="0"/>
                <a:cs typeface="Times New Roman" panose="02020603050405020304" pitchFamily="18" charset="0"/>
              </a:rPr>
              <a:t>по собственным доходам                        в 2020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0" name="TextBox 1"/>
          <p:cNvSpPr txBox="1">
            <a:spLocks noChangeArrowheads="1"/>
          </p:cNvSpPr>
          <p:nvPr/>
        </p:nvSpPr>
        <p:spPr bwMode="auto">
          <a:xfrm>
            <a:off x="7415232" y="7882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125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19</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Динамика поступлений отдельных видов доходов в 2020 году</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7" name="Диаграмма 22"/>
          <p:cNvGraphicFramePr>
            <a:graphicFrameLocks/>
          </p:cNvGraphicFramePr>
          <p:nvPr>
            <p:extLst>
              <p:ext uri="{D42A27DB-BD31-4B8C-83A1-F6EECF244321}">
                <p14:modId xmlns:p14="http://schemas.microsoft.com/office/powerpoint/2010/main" val="3935324089"/>
              </p:ext>
            </p:extLst>
          </p:nvPr>
        </p:nvGraphicFramePr>
        <p:xfrm>
          <a:off x="6048439" y="759295"/>
          <a:ext cx="2952000"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8" name="Скругленный прямоугольник 7"/>
          <p:cNvSpPr/>
          <p:nvPr/>
        </p:nvSpPr>
        <p:spPr>
          <a:xfrm>
            <a:off x="6300302" y="5196287"/>
            <a:ext cx="2737155" cy="10800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Снижение поступления налога на прибыль организаций КГН, в том числе в связи со снижением цен на газ в дальнее зарубежье</a:t>
            </a:r>
          </a:p>
        </p:txBody>
      </p:sp>
      <p:graphicFrame>
        <p:nvGraphicFramePr>
          <p:cNvPr id="12" name="Диаграмма 22"/>
          <p:cNvGraphicFramePr>
            <a:graphicFrameLocks/>
          </p:cNvGraphicFramePr>
          <p:nvPr>
            <p:extLst>
              <p:ext uri="{D42A27DB-BD31-4B8C-83A1-F6EECF244321}">
                <p14:modId xmlns:p14="http://schemas.microsoft.com/office/powerpoint/2010/main" val="4101966643"/>
              </p:ext>
            </p:extLst>
          </p:nvPr>
        </p:nvGraphicFramePr>
        <p:xfrm>
          <a:off x="3149087" y="786821"/>
          <a:ext cx="2952000"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13" name="Скругленный прямоугольник 12"/>
          <p:cNvSpPr/>
          <p:nvPr/>
        </p:nvSpPr>
        <p:spPr>
          <a:xfrm>
            <a:off x="3347864" y="5229078"/>
            <a:ext cx="2737155" cy="1080001"/>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Рост поступлений за счет </a:t>
            </a:r>
            <a:r>
              <a:rPr lang="ru-RU" sz="1100" dirty="0" smtClean="0">
                <a:solidFill>
                  <a:schemeClr val="tx1"/>
                </a:solidFill>
                <a:latin typeface="Times New Roman" panose="02020603050405020304" pitchFamily="18" charset="0"/>
                <a:cs typeface="Times New Roman" panose="02020603050405020304" pitchFamily="18" charset="0"/>
              </a:rPr>
              <a:t>роста среднемесячной номинальной начисленной заработной платы за январь-октябрь 2020 года на 7,0%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395536" y="5229079"/>
            <a:ext cx="2737155" cy="108000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just" fontAlgn="t"/>
            <a:r>
              <a:rPr lang="ru-RU" sz="1100" dirty="0">
                <a:solidFill>
                  <a:schemeClr val="tx1"/>
                </a:solidFill>
                <a:latin typeface="Times New Roman" panose="02020603050405020304" pitchFamily="18" charset="0"/>
                <a:cs typeface="Times New Roman" panose="02020603050405020304" pitchFamily="18" charset="0"/>
              </a:rPr>
              <a:t>Увеличение исчисленной и перечисленной суммы налога по отдельным налогоплательщикам за 2019 год, в том числе в связи с переходом с иных режимов налогообложения.</a:t>
            </a:r>
          </a:p>
        </p:txBody>
      </p:sp>
      <p:graphicFrame>
        <p:nvGraphicFramePr>
          <p:cNvPr id="15" name="Диаграмма 22"/>
          <p:cNvGraphicFramePr>
            <a:graphicFrameLocks/>
          </p:cNvGraphicFramePr>
          <p:nvPr>
            <p:extLst>
              <p:ext uri="{D42A27DB-BD31-4B8C-83A1-F6EECF244321}">
                <p14:modId xmlns:p14="http://schemas.microsoft.com/office/powerpoint/2010/main" val="3975398380"/>
              </p:ext>
            </p:extLst>
          </p:nvPr>
        </p:nvGraphicFramePr>
        <p:xfrm>
          <a:off x="165486" y="768194"/>
          <a:ext cx="2952000" cy="4176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
          <p:cNvSpPr txBox="1">
            <a:spLocks noChangeArrowheads="1"/>
          </p:cNvSpPr>
          <p:nvPr/>
        </p:nvSpPr>
        <p:spPr bwMode="auto">
          <a:xfrm>
            <a:off x="7860641"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172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4750" y="2411845"/>
            <a:ext cx="2158173" cy="26632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одзаголовок 2"/>
          <p:cNvSpPr txBox="1">
            <a:spLocks/>
          </p:cNvSpPr>
          <p:nvPr/>
        </p:nvSpPr>
        <p:spPr bwMode="auto">
          <a:xfrm>
            <a:off x="6516216" y="3942348"/>
            <a:ext cx="3419872" cy="576064"/>
          </a:xfrm>
          <a:prstGeom prst="rect">
            <a:avLst/>
          </a:prstGeom>
          <a:noFill/>
          <a:ln w="9525">
            <a:noFill/>
            <a:miter lim="800000"/>
            <a:headEnd/>
            <a:tailEnd/>
          </a:ln>
        </p:spPr>
        <p:txBody>
          <a:bodyPr/>
          <a:lstStyle/>
          <a:p>
            <a:pPr eaLnBrk="0" hangingPunct="0"/>
            <a:endParaRPr lang="ru-RU" sz="800" dirty="0" smtClean="0">
              <a:solidFill>
                <a:prstClr val="black"/>
              </a:solidFill>
              <a:latin typeface="Calibri"/>
              <a:cs typeface="Arial" pitchFamily="34" charset="0"/>
            </a:endParaRPr>
          </a:p>
        </p:txBody>
      </p:sp>
      <p:sp>
        <p:nvSpPr>
          <p:cNvPr id="8" name="Подзаголовок 2"/>
          <p:cNvSpPr txBox="1">
            <a:spLocks/>
          </p:cNvSpPr>
          <p:nvPr/>
        </p:nvSpPr>
        <p:spPr bwMode="auto">
          <a:xfrm>
            <a:off x="6627244" y="5055760"/>
            <a:ext cx="2545276" cy="1393703"/>
          </a:xfrm>
          <a:prstGeom prst="rect">
            <a:avLst/>
          </a:prstGeom>
          <a:noFill/>
          <a:ln w="9525">
            <a:noFill/>
            <a:miter lim="800000"/>
            <a:headEnd/>
            <a:tailEnd/>
          </a:ln>
        </p:spPr>
        <p:txBody>
          <a:bodyPr/>
          <a:lstStyle/>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Площадь -18 300 км2</a:t>
            </a:r>
          </a:p>
          <a:p>
            <a:r>
              <a:rPr lang="ru-RU" sz="1600" dirty="0" smtClean="0">
                <a:solidFill>
                  <a:prstClr val="black"/>
                </a:solidFill>
                <a:latin typeface="Times New Roman" panose="02020603050405020304" pitchFamily="18" charset="0"/>
                <a:ea typeface="Calibri" pitchFamily="34" charset="0"/>
                <a:cs typeface="Times New Roman" panose="02020603050405020304" pitchFamily="18" charset="0"/>
              </a:rPr>
              <a:t>Население - 1,21 млн. чел.</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21 муниципальный район</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5 городских округов </a:t>
            </a:r>
          </a:p>
          <a:p>
            <a:r>
              <a:rPr lang="ru-RU" sz="1600" b="1" i="1" dirty="0" smtClean="0">
                <a:solidFill>
                  <a:srgbClr val="0070C0"/>
                </a:solidFill>
                <a:latin typeface="Times New Roman" panose="02020603050405020304" pitchFamily="18" charset="0"/>
                <a:ea typeface="Calibri" pitchFamily="34" charset="0"/>
                <a:cs typeface="Times New Roman" panose="02020603050405020304" pitchFamily="18" charset="0"/>
              </a:rPr>
              <a:t>291 поселение</a:t>
            </a:r>
          </a:p>
        </p:txBody>
      </p:sp>
      <p:sp>
        <p:nvSpPr>
          <p:cNvPr id="10" name="Скругленный прямоугольник 9"/>
          <p:cNvSpPr/>
          <p:nvPr/>
        </p:nvSpPr>
        <p:spPr>
          <a:xfrm>
            <a:off x="145024" y="1225814"/>
            <a:ext cx="3625751" cy="976754"/>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a:spcBef>
                <a:spcPct val="20000"/>
              </a:spcBef>
              <a:buFont typeface="Arial" charset="0"/>
              <a:buNone/>
              <a:defRPr/>
            </a:pPr>
            <a:r>
              <a:rPr lang="ru-RU" sz="2000" b="1" i="1" dirty="0" smtClean="0">
                <a:solidFill>
                  <a:schemeClr val="tx1"/>
                </a:solidFill>
                <a:latin typeface="Times New Roman" panose="02020603050405020304" pitchFamily="18" charset="0"/>
                <a:cs typeface="Times New Roman" panose="02020603050405020304" pitchFamily="18" charset="0"/>
              </a:rPr>
              <a:t>Основные показатели социально-экономического развития:</a:t>
            </a:r>
          </a:p>
        </p:txBody>
      </p:sp>
      <p:graphicFrame>
        <p:nvGraphicFramePr>
          <p:cNvPr id="2" name="Таблица 1"/>
          <p:cNvGraphicFramePr>
            <a:graphicFrameLocks noGrp="1"/>
          </p:cNvGraphicFramePr>
          <p:nvPr>
            <p:extLst>
              <p:ext uri="{D42A27DB-BD31-4B8C-83A1-F6EECF244321}">
                <p14:modId xmlns:p14="http://schemas.microsoft.com/office/powerpoint/2010/main" val="1099291946"/>
              </p:ext>
            </p:extLst>
          </p:nvPr>
        </p:nvGraphicFramePr>
        <p:xfrm>
          <a:off x="107443" y="2719536"/>
          <a:ext cx="6408773" cy="3733800"/>
        </p:xfrm>
        <a:graphic>
          <a:graphicData uri="http://schemas.openxmlformats.org/drawingml/2006/table">
            <a:tbl>
              <a:tblPr firstRow="1" bandRow="1">
                <a:tableStyleId>{5C22544A-7EE6-4342-B048-85BDC9FD1C3A}</a:tableStyleId>
              </a:tblPr>
              <a:tblGrid>
                <a:gridCol w="1656245"/>
                <a:gridCol w="799076"/>
                <a:gridCol w="786343"/>
                <a:gridCol w="777717"/>
                <a:gridCol w="816207"/>
                <a:gridCol w="795264"/>
                <a:gridCol w="777921"/>
              </a:tblGrid>
              <a:tr h="245925">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Показатель</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2019г.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2020г.*</a:t>
                      </a:r>
                      <a:endParaRPr lang="en-US" sz="1300" dirty="0" smtClean="0">
                        <a:solidFill>
                          <a:schemeClr val="tx1"/>
                        </a:solidFill>
                        <a:latin typeface="Times New Roman" panose="02020603050405020304" pitchFamily="18" charset="0"/>
                        <a:cs typeface="Times New Roman" panose="02020603050405020304" pitchFamily="18" charset="0"/>
                      </a:endParaRPr>
                    </a:p>
                    <a:p>
                      <a:pPr algn="ctr"/>
                      <a:r>
                        <a:rPr lang="ru-RU" sz="1300" dirty="0" smtClean="0">
                          <a:solidFill>
                            <a:schemeClr val="tx1"/>
                          </a:solidFill>
                          <a:latin typeface="Times New Roman" panose="02020603050405020304" pitchFamily="18" charset="0"/>
                          <a:cs typeface="Times New Roman" panose="02020603050405020304" pitchFamily="18" charset="0"/>
                        </a:rPr>
                        <a:t>план</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rowSpan="2">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2020г. </a:t>
                      </a:r>
                    </a:p>
                    <a:p>
                      <a:pPr algn="ctr"/>
                      <a:r>
                        <a:rPr lang="ru-RU" sz="1300" dirty="0" smtClean="0">
                          <a:solidFill>
                            <a:schemeClr val="tx1"/>
                          </a:solidFill>
                          <a:latin typeface="Times New Roman" panose="02020603050405020304" pitchFamily="18" charset="0"/>
                          <a:cs typeface="Times New Roman" panose="02020603050405020304" pitchFamily="18" charset="0"/>
                        </a:rPr>
                        <a:t>факт</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gridSpan="3">
                  <a:txBody>
                    <a:bodyPr/>
                    <a:lstStyle/>
                    <a:p>
                      <a:pPr algn="ctr"/>
                      <a:r>
                        <a:rPr lang="ru-RU" sz="1300" dirty="0" smtClean="0">
                          <a:solidFill>
                            <a:schemeClr val="tx1"/>
                          </a:solidFill>
                          <a:latin typeface="Times New Roman" panose="02020603050405020304" pitchFamily="18" charset="0"/>
                          <a:cs typeface="Times New Roman" panose="02020603050405020304" pitchFamily="18" charset="0"/>
                        </a:rPr>
                        <a:t>Прогноз на 2020-2022</a:t>
                      </a:r>
                      <a:r>
                        <a:rPr lang="ru-RU" sz="1300" baseline="0" dirty="0" smtClean="0">
                          <a:solidFill>
                            <a:schemeClr val="tx1"/>
                          </a:solidFill>
                          <a:latin typeface="Times New Roman" panose="02020603050405020304" pitchFamily="18" charset="0"/>
                          <a:cs typeface="Times New Roman" panose="02020603050405020304" pitchFamily="18" charset="0"/>
                        </a:rPr>
                        <a:t> гг.*</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hMerge="1">
                  <a:txBody>
                    <a:bodyPr/>
                    <a:lstStyle/>
                    <a:p>
                      <a:endParaRPr lang="ru-RU"/>
                    </a:p>
                  </a:txBody>
                  <a:tcPr/>
                </a:tc>
                <a:tc hMerge="1">
                  <a:txBody>
                    <a:bodyPr/>
                    <a:lstStyle/>
                    <a:p>
                      <a:pPr algn="ctr"/>
                      <a:endParaRPr lang="ru-RU" sz="1400" dirty="0"/>
                    </a:p>
                  </a:txBody>
                  <a:tcPr anchor="ctr">
                    <a:solidFill>
                      <a:srgbClr val="B00000"/>
                    </a:solidFill>
                  </a:tcPr>
                </a:tc>
              </a:tr>
              <a:tr h="286505">
                <a:tc vMerge="1">
                  <a:txBody>
                    <a:bodyPr/>
                    <a:lstStyle/>
                    <a:p>
                      <a:pPr algn="ctr"/>
                      <a:endParaRPr lang="ru-RU" sz="1400" dirty="0"/>
                    </a:p>
                  </a:txBody>
                  <a:tcPr anchor="ctr">
                    <a:solidFill>
                      <a:srgbClr val="B00000"/>
                    </a:solidFill>
                  </a:tcPr>
                </a:tc>
                <a:tc vMerge="1">
                  <a:txBody>
                    <a:bodyPr/>
                    <a:lstStyle/>
                    <a:p>
                      <a:endParaRPr lang="ru-RU"/>
                    </a:p>
                  </a:txBody>
                  <a:tcPr/>
                </a:tc>
                <a:tc vMerge="1">
                  <a:txBody>
                    <a:bodyPr/>
                    <a:lstStyle/>
                    <a:p>
                      <a:pPr algn="ctr"/>
                      <a:endParaRPr lang="ru-RU" sz="1400" dirty="0"/>
                    </a:p>
                  </a:txBody>
                  <a:tcPr anchor="ctr">
                    <a:solidFill>
                      <a:srgbClr val="B00000"/>
                    </a:solidFill>
                  </a:tcPr>
                </a:tc>
                <a:tc vMerge="1">
                  <a:txBody>
                    <a:bodyPr/>
                    <a:lstStyle/>
                    <a:p>
                      <a:pPr algn="ctr"/>
                      <a:endParaRPr lang="ru-RU" sz="1400" dirty="0"/>
                    </a:p>
                  </a:txBody>
                  <a:tcPr anchor="ctr">
                    <a:solidFill>
                      <a:srgbClr val="B00000"/>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2020</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2021</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ctr"/>
                      <a:r>
                        <a:rPr lang="ru-RU" sz="1300" b="1" dirty="0" smtClean="0">
                          <a:solidFill>
                            <a:schemeClr val="tx1"/>
                          </a:solidFill>
                          <a:latin typeface="Times New Roman" panose="02020603050405020304" pitchFamily="18" charset="0"/>
                          <a:cs typeface="Times New Roman" panose="02020603050405020304" pitchFamily="18" charset="0"/>
                        </a:rPr>
                        <a:t>2022</a:t>
                      </a:r>
                      <a:endParaRPr lang="ru-RU" sz="13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Численность</a:t>
                      </a:r>
                      <a:r>
                        <a:rPr lang="ru-RU" sz="1100" baseline="0" dirty="0" smtClean="0">
                          <a:solidFill>
                            <a:schemeClr val="tx1"/>
                          </a:solidFill>
                          <a:latin typeface="Times New Roman" panose="02020603050405020304" pitchFamily="18" charset="0"/>
                          <a:cs typeface="Times New Roman" panose="02020603050405020304" pitchFamily="18" charset="0"/>
                        </a:rPr>
                        <a:t> населения, тыс. чел.</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1 220,6</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1 222,9</a:t>
                      </a:r>
                    </a:p>
                    <a:p>
                      <a:pPr algn="r"/>
                      <a:r>
                        <a:rPr lang="ru-RU" sz="1100" dirty="0" smtClean="0">
                          <a:solidFill>
                            <a:schemeClr val="tx1"/>
                          </a:solidFill>
                          <a:latin typeface="Times New Roman" panose="02020603050405020304" pitchFamily="18" charset="0"/>
                          <a:cs typeface="Times New Roman" panose="02020603050405020304" pitchFamily="18" charset="0"/>
                        </a:rPr>
                        <a:t>(1</a:t>
                      </a:r>
                      <a:r>
                        <a:rPr lang="ru-RU" sz="1100" baseline="0" dirty="0" smtClean="0">
                          <a:solidFill>
                            <a:schemeClr val="tx1"/>
                          </a:solidFill>
                          <a:latin typeface="Times New Roman" panose="02020603050405020304" pitchFamily="18" charset="0"/>
                          <a:cs typeface="Times New Roman" panose="02020603050405020304" pitchFamily="18" charset="0"/>
                        </a:rPr>
                        <a:t> 226,3)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1 213,3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1 2</a:t>
                      </a:r>
                      <a:r>
                        <a:rPr lang="en-US" sz="1100" dirty="0" smtClean="0">
                          <a:solidFill>
                            <a:schemeClr val="tx1"/>
                          </a:solidFill>
                          <a:latin typeface="Times New Roman" panose="02020603050405020304" pitchFamily="18" charset="0"/>
                          <a:cs typeface="Times New Roman" panose="02020603050405020304" pitchFamily="18" charset="0"/>
                        </a:rPr>
                        <a:t>06</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(1 2</a:t>
                      </a:r>
                      <a:r>
                        <a:rPr lang="en-US" sz="1100" dirty="0" smtClean="0">
                          <a:solidFill>
                            <a:schemeClr val="tx1"/>
                          </a:solidFill>
                          <a:latin typeface="Times New Roman" panose="02020603050405020304" pitchFamily="18" charset="0"/>
                          <a:cs typeface="Times New Roman" panose="02020603050405020304" pitchFamily="18" charset="0"/>
                        </a:rPr>
                        <a:t>09</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4</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197</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(1 2</a:t>
                      </a:r>
                      <a:r>
                        <a:rPr lang="en-US" sz="1100" dirty="0" smtClean="0">
                          <a:solidFill>
                            <a:schemeClr val="tx1"/>
                          </a:solidFill>
                          <a:latin typeface="Times New Roman" panose="02020603050405020304" pitchFamily="18" charset="0"/>
                          <a:cs typeface="Times New Roman" panose="02020603050405020304" pitchFamily="18" charset="0"/>
                        </a:rPr>
                        <a:t>03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188</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0</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 </a:t>
                      </a:r>
                      <a:r>
                        <a:rPr lang="en-US" sz="1100" dirty="0" smtClean="0">
                          <a:solidFill>
                            <a:schemeClr val="tx1"/>
                          </a:solidFill>
                          <a:latin typeface="Times New Roman" panose="02020603050405020304" pitchFamily="18" charset="0"/>
                          <a:cs typeface="Times New Roman" panose="02020603050405020304" pitchFamily="18" charset="0"/>
                        </a:rPr>
                        <a:t>197,3</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Валовый региональный продукт, млн. руб.</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339 887,</a:t>
                      </a:r>
                      <a:r>
                        <a:rPr lang="en-US" sz="1100" dirty="0" smtClean="0">
                          <a:solidFill>
                            <a:schemeClr val="tx1"/>
                          </a:solidFill>
                          <a:latin typeface="Times New Roman" panose="02020603050405020304" pitchFamily="18" charset="0"/>
                          <a:cs typeface="Times New Roman" panose="02020603050405020304" pitchFamily="18" charset="0"/>
                        </a:rPr>
                        <a:t>4</a:t>
                      </a:r>
                      <a:endParaRPr lang="ru-RU" sz="1100" dirty="0" smtClean="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308 804,5</a:t>
                      </a:r>
                    </a:p>
                    <a:p>
                      <a:pPr algn="r"/>
                      <a:r>
                        <a:rPr lang="ru-RU" sz="1000" dirty="0" smtClean="0">
                          <a:solidFill>
                            <a:schemeClr val="tx1"/>
                          </a:solidFill>
                          <a:latin typeface="Times New Roman" panose="02020603050405020304" pitchFamily="18" charset="0"/>
                          <a:cs typeface="Times New Roman" panose="02020603050405020304" pitchFamily="18" charset="0"/>
                        </a:rPr>
                        <a:t>(312 169,9)</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308 745,1</a:t>
                      </a:r>
                    </a:p>
                    <a:p>
                      <a:pPr algn="r"/>
                      <a:r>
                        <a:rPr lang="ru-RU" sz="1000" dirty="0" smtClean="0">
                          <a:solidFill>
                            <a:schemeClr val="tx1"/>
                          </a:solidFill>
                          <a:latin typeface="Times New Roman" panose="02020603050405020304" pitchFamily="18" charset="0"/>
                          <a:cs typeface="Times New Roman" panose="02020603050405020304" pitchFamily="18" charset="0"/>
                        </a:rPr>
                        <a:t>(оценка)</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31</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542</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9</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000" dirty="0" smtClean="0">
                          <a:solidFill>
                            <a:schemeClr val="tx1"/>
                          </a:solidFill>
                          <a:latin typeface="Times New Roman" panose="02020603050405020304" pitchFamily="18" charset="0"/>
                          <a:cs typeface="Times New Roman" panose="02020603050405020304" pitchFamily="18" charset="0"/>
                        </a:rPr>
                        <a:t>(3</a:t>
                      </a:r>
                      <a:r>
                        <a:rPr lang="en-US" sz="1000" dirty="0" smtClean="0">
                          <a:solidFill>
                            <a:schemeClr val="tx1"/>
                          </a:solidFill>
                          <a:latin typeface="Times New Roman" panose="02020603050405020304" pitchFamily="18" charset="0"/>
                          <a:cs typeface="Times New Roman" panose="02020603050405020304" pitchFamily="18" charset="0"/>
                        </a:rPr>
                        <a:t>23</a:t>
                      </a:r>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smtClean="0">
                          <a:solidFill>
                            <a:schemeClr val="tx1"/>
                          </a:solidFill>
                          <a:latin typeface="Times New Roman" panose="02020603050405020304" pitchFamily="18" charset="0"/>
                          <a:cs typeface="Times New Roman" panose="02020603050405020304" pitchFamily="18" charset="0"/>
                        </a:rPr>
                        <a:t>103</a:t>
                      </a:r>
                      <a:r>
                        <a:rPr lang="ru-RU" sz="1000" dirty="0" smtClean="0">
                          <a:solidFill>
                            <a:schemeClr val="tx1"/>
                          </a:solidFill>
                          <a:latin typeface="Times New Roman" panose="02020603050405020304" pitchFamily="18" charset="0"/>
                          <a:cs typeface="Times New Roman" panose="02020603050405020304" pitchFamily="18" charset="0"/>
                        </a:rPr>
                        <a:t>,</a:t>
                      </a:r>
                      <a:r>
                        <a:rPr lang="en-US" sz="1000" dirty="0" smtClean="0">
                          <a:solidFill>
                            <a:schemeClr val="tx1"/>
                          </a:solidFill>
                          <a:latin typeface="Times New Roman" panose="02020603050405020304" pitchFamily="18" charset="0"/>
                          <a:cs typeface="Times New Roman" panose="02020603050405020304" pitchFamily="18" charset="0"/>
                        </a:rPr>
                        <a:t>0</a:t>
                      </a:r>
                      <a:r>
                        <a:rPr lang="ru-RU"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29</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009</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3</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000" dirty="0" smtClean="0">
                          <a:solidFill>
                            <a:schemeClr val="tx1"/>
                          </a:solidFill>
                          <a:latin typeface="Times New Roman" panose="02020603050405020304" pitchFamily="18" charset="0"/>
                          <a:cs typeface="Times New Roman" panose="02020603050405020304" pitchFamily="18" charset="0"/>
                        </a:rPr>
                        <a:t>(3</a:t>
                      </a:r>
                      <a:r>
                        <a:rPr lang="en-US" sz="1000" dirty="0" smtClean="0">
                          <a:solidFill>
                            <a:schemeClr val="tx1"/>
                          </a:solidFill>
                          <a:latin typeface="Times New Roman" panose="02020603050405020304" pitchFamily="18" charset="0"/>
                          <a:cs typeface="Times New Roman" panose="02020603050405020304" pitchFamily="18" charset="0"/>
                        </a:rPr>
                        <a:t>42</a:t>
                      </a:r>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smtClean="0">
                          <a:solidFill>
                            <a:schemeClr val="tx1"/>
                          </a:solidFill>
                          <a:latin typeface="Times New Roman" panose="02020603050405020304" pitchFamily="18" charset="0"/>
                          <a:cs typeface="Times New Roman" panose="02020603050405020304" pitchFamily="18" charset="0"/>
                        </a:rPr>
                        <a:t>098</a:t>
                      </a:r>
                      <a:r>
                        <a:rPr lang="ru-RU" sz="1000" dirty="0" smtClean="0">
                          <a:solidFill>
                            <a:schemeClr val="tx1"/>
                          </a:solidFill>
                          <a:latin typeface="Times New Roman" panose="02020603050405020304" pitchFamily="18" charset="0"/>
                          <a:cs typeface="Times New Roman" panose="02020603050405020304" pitchFamily="18" charset="0"/>
                        </a:rPr>
                        <a:t>,</a:t>
                      </a:r>
                      <a:r>
                        <a:rPr lang="en-US" sz="1000" dirty="0" smtClean="0">
                          <a:solidFill>
                            <a:schemeClr val="tx1"/>
                          </a:solidFill>
                          <a:latin typeface="Times New Roman" panose="02020603050405020304" pitchFamily="18" charset="0"/>
                          <a:cs typeface="Times New Roman" panose="02020603050405020304" pitchFamily="18" charset="0"/>
                        </a:rPr>
                        <a:t>9</a:t>
                      </a:r>
                      <a:r>
                        <a:rPr lang="ru-RU"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46</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275</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7</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000" dirty="0" smtClean="0">
                          <a:solidFill>
                            <a:schemeClr val="tx1"/>
                          </a:solidFill>
                          <a:latin typeface="Times New Roman" panose="02020603050405020304" pitchFamily="18" charset="0"/>
                          <a:cs typeface="Times New Roman" panose="02020603050405020304" pitchFamily="18" charset="0"/>
                        </a:rPr>
                        <a:t>(3</a:t>
                      </a:r>
                      <a:r>
                        <a:rPr lang="en-US" sz="1000" dirty="0" smtClean="0">
                          <a:solidFill>
                            <a:schemeClr val="tx1"/>
                          </a:solidFill>
                          <a:latin typeface="Times New Roman" panose="02020603050405020304" pitchFamily="18" charset="0"/>
                          <a:cs typeface="Times New Roman" panose="02020603050405020304" pitchFamily="18" charset="0"/>
                        </a:rPr>
                        <a:t>63</a:t>
                      </a:r>
                      <a:r>
                        <a:rPr lang="ru-RU" sz="1000" dirty="0" smtClean="0">
                          <a:solidFill>
                            <a:schemeClr val="tx1"/>
                          </a:solidFill>
                          <a:latin typeface="Times New Roman" panose="02020603050405020304" pitchFamily="18" charset="0"/>
                          <a:cs typeface="Times New Roman" panose="02020603050405020304" pitchFamily="18" charset="0"/>
                        </a:rPr>
                        <a:t> </a:t>
                      </a:r>
                      <a:r>
                        <a:rPr lang="en-US" sz="1000" dirty="0" smtClean="0">
                          <a:solidFill>
                            <a:schemeClr val="tx1"/>
                          </a:solidFill>
                          <a:latin typeface="Times New Roman" panose="02020603050405020304" pitchFamily="18" charset="0"/>
                          <a:cs typeface="Times New Roman" panose="02020603050405020304" pitchFamily="18" charset="0"/>
                        </a:rPr>
                        <a:t>625</a:t>
                      </a:r>
                      <a:r>
                        <a:rPr lang="ru-RU" sz="1000" dirty="0" smtClean="0">
                          <a:solidFill>
                            <a:schemeClr val="tx1"/>
                          </a:solidFill>
                          <a:latin typeface="Times New Roman" panose="02020603050405020304" pitchFamily="18" charset="0"/>
                          <a:cs typeface="Times New Roman" panose="02020603050405020304" pitchFamily="18" charset="0"/>
                        </a:rPr>
                        <a:t>,</a:t>
                      </a:r>
                      <a:r>
                        <a:rPr lang="en-US" sz="1000" dirty="0" smtClean="0">
                          <a:solidFill>
                            <a:schemeClr val="tx1"/>
                          </a:solidFill>
                          <a:latin typeface="Times New Roman" panose="02020603050405020304" pitchFamily="18" charset="0"/>
                          <a:cs typeface="Times New Roman" panose="02020603050405020304" pitchFamily="18" charset="0"/>
                        </a:rPr>
                        <a:t>4</a:t>
                      </a:r>
                      <a:r>
                        <a:rPr lang="ru-RU" sz="1000" dirty="0" smtClean="0">
                          <a:solidFill>
                            <a:schemeClr val="tx1"/>
                          </a:solidFill>
                          <a:latin typeface="Times New Roman" panose="02020603050405020304" pitchFamily="18" charset="0"/>
                          <a:cs typeface="Times New Roman" panose="02020603050405020304" pitchFamily="18" charset="0"/>
                        </a:rPr>
                        <a:t>)</a:t>
                      </a:r>
                      <a:endParaRPr lang="ru-RU" sz="10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solidFill>
                            <a:schemeClr val="tx1"/>
                          </a:solidFill>
                          <a:latin typeface="Times New Roman" panose="02020603050405020304" pitchFamily="18" charset="0"/>
                          <a:cs typeface="Times New Roman" panose="02020603050405020304" pitchFamily="18" charset="0"/>
                        </a:rPr>
                        <a:t>Индекс потребительских</a:t>
                      </a:r>
                      <a:r>
                        <a:rPr lang="ru-RU" sz="1100" baseline="0" dirty="0" smtClean="0">
                          <a:solidFill>
                            <a:schemeClr val="tx1"/>
                          </a:solidFill>
                          <a:latin typeface="Times New Roman" panose="02020603050405020304" pitchFamily="18" charset="0"/>
                          <a:cs typeface="Times New Roman" panose="02020603050405020304" pitchFamily="18" charset="0"/>
                        </a:rPr>
                        <a:t> цен, %</a:t>
                      </a:r>
                      <a:endParaRPr lang="ru-RU" sz="11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102,0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104,0</a:t>
                      </a:r>
                    </a:p>
                    <a:p>
                      <a:pPr algn="r"/>
                      <a:r>
                        <a:rPr lang="ru-RU" sz="1100" dirty="0" smtClean="0">
                          <a:solidFill>
                            <a:schemeClr val="tx1"/>
                          </a:solidFill>
                          <a:latin typeface="Times New Roman" panose="02020603050405020304" pitchFamily="18" charset="0"/>
                          <a:cs typeface="Times New Roman" panose="02020603050405020304" pitchFamily="18" charset="0"/>
                        </a:rPr>
                        <a:t>(103,0)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102,9</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4,1</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104,</a:t>
                      </a:r>
                      <a:r>
                        <a:rPr lang="en-US" sz="1100" dirty="0" smtClean="0">
                          <a:solidFill>
                            <a:schemeClr val="tx1"/>
                          </a:solidFill>
                          <a:latin typeface="Times New Roman" panose="02020603050405020304" pitchFamily="18" charset="0"/>
                          <a:cs typeface="Times New Roman" panose="02020603050405020304" pitchFamily="18" charset="0"/>
                        </a:rPr>
                        <a:t>5</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7</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4</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(10</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8</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Среднемесячная</a:t>
                      </a:r>
                      <a:r>
                        <a:rPr lang="ru-RU" sz="1100" baseline="0" dirty="0" smtClean="0">
                          <a:latin typeface="Times New Roman" panose="02020603050405020304" pitchFamily="18" charset="0"/>
                          <a:cs typeface="Times New Roman" panose="02020603050405020304" pitchFamily="18" charset="0"/>
                        </a:rPr>
                        <a:t> заработная плата,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29</a:t>
                      </a:r>
                      <a:r>
                        <a:rPr lang="ru-RU" sz="1100" baseline="0" dirty="0" smtClean="0">
                          <a:solidFill>
                            <a:schemeClr val="tx1"/>
                          </a:solidFill>
                          <a:latin typeface="Times New Roman" panose="02020603050405020304" pitchFamily="18" charset="0"/>
                          <a:cs typeface="Times New Roman" panose="02020603050405020304" pitchFamily="18" charset="0"/>
                        </a:rPr>
                        <a:t> 6</a:t>
                      </a:r>
                      <a:r>
                        <a:rPr lang="en-US" sz="1100" baseline="0" dirty="0" smtClean="0">
                          <a:solidFill>
                            <a:schemeClr val="tx1"/>
                          </a:solidFill>
                          <a:latin typeface="Times New Roman" panose="02020603050405020304" pitchFamily="18" charset="0"/>
                          <a:cs typeface="Times New Roman" panose="02020603050405020304" pitchFamily="18" charset="0"/>
                        </a:rPr>
                        <a:t>71</a:t>
                      </a:r>
                      <a:r>
                        <a:rPr lang="ru-RU" sz="1100" baseline="0" dirty="0" smtClean="0">
                          <a:solidFill>
                            <a:schemeClr val="tx1"/>
                          </a:solidFill>
                          <a:latin typeface="Times New Roman" panose="02020603050405020304" pitchFamily="18" charset="0"/>
                          <a:cs typeface="Times New Roman" panose="02020603050405020304" pitchFamily="18" charset="0"/>
                        </a:rPr>
                        <a:t>,</a:t>
                      </a:r>
                      <a:r>
                        <a:rPr lang="en-US" sz="1100" baseline="0" dirty="0" smtClean="0">
                          <a:solidFill>
                            <a:schemeClr val="tx1"/>
                          </a:solidFill>
                          <a:latin typeface="Times New Roman" panose="02020603050405020304" pitchFamily="18" charset="0"/>
                          <a:cs typeface="Times New Roman" panose="02020603050405020304" pitchFamily="18" charset="0"/>
                        </a:rPr>
                        <a:t>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28 725,0</a:t>
                      </a:r>
                    </a:p>
                    <a:p>
                      <a:pPr algn="r"/>
                      <a:r>
                        <a:rPr lang="ru-RU" sz="1100" dirty="0" smtClean="0">
                          <a:solidFill>
                            <a:schemeClr val="tx1"/>
                          </a:solidFill>
                          <a:latin typeface="Times New Roman" panose="02020603050405020304" pitchFamily="18" charset="0"/>
                          <a:cs typeface="Times New Roman" panose="02020603050405020304" pitchFamily="18" charset="0"/>
                        </a:rPr>
                        <a:t>(29 454,0)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31</a:t>
                      </a:r>
                      <a:r>
                        <a:rPr lang="ru-RU" sz="1100" baseline="0" dirty="0" smtClean="0">
                          <a:solidFill>
                            <a:schemeClr val="tx1"/>
                          </a:solidFill>
                          <a:latin typeface="Times New Roman" panose="02020603050405020304" pitchFamily="18" charset="0"/>
                          <a:cs typeface="Times New Roman" panose="02020603050405020304" pitchFamily="18" charset="0"/>
                        </a:rPr>
                        <a:t> 043,5</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2</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678</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9</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baseline="0" dirty="0" smtClean="0">
                          <a:solidFill>
                            <a:schemeClr val="tx1"/>
                          </a:solidFill>
                          <a:latin typeface="Times New Roman" panose="02020603050405020304" pitchFamily="18" charset="0"/>
                          <a:cs typeface="Times New Roman" panose="02020603050405020304" pitchFamily="18" charset="0"/>
                        </a:rPr>
                        <a:t> </a:t>
                      </a:r>
                      <a:r>
                        <a:rPr lang="en-US" sz="1100" baseline="0" dirty="0" smtClean="0">
                          <a:solidFill>
                            <a:schemeClr val="tx1"/>
                          </a:solidFill>
                          <a:latin typeface="Times New Roman" panose="02020603050405020304" pitchFamily="18" charset="0"/>
                          <a:cs typeface="Times New Roman" panose="02020603050405020304" pitchFamily="18" charset="0"/>
                        </a:rPr>
                        <a:t>018</a:t>
                      </a:r>
                      <a:r>
                        <a:rPr lang="ru-RU" sz="1100" baseline="0" dirty="0" smtClean="0">
                          <a:solidFill>
                            <a:schemeClr val="tx1"/>
                          </a:solidFill>
                          <a:latin typeface="Times New Roman" panose="02020603050405020304" pitchFamily="18" charset="0"/>
                          <a:cs typeface="Times New Roman" panose="02020603050405020304" pitchFamily="18" charset="0"/>
                        </a:rPr>
                        <a:t>,</a:t>
                      </a:r>
                      <a:r>
                        <a:rPr lang="en-US" sz="1100" baseline="0" dirty="0" smtClean="0">
                          <a:solidFill>
                            <a:schemeClr val="tx1"/>
                          </a:solidFill>
                          <a:latin typeface="Times New Roman" panose="02020603050405020304" pitchFamily="18" charset="0"/>
                          <a:cs typeface="Times New Roman" panose="02020603050405020304" pitchFamily="18" charset="0"/>
                        </a:rPr>
                        <a:t>3</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4</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476</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2</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5</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593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8</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6</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475</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9</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(3</a:t>
                      </a:r>
                      <a:r>
                        <a:rPr lang="en-US" sz="1100" dirty="0" smtClean="0">
                          <a:solidFill>
                            <a:schemeClr val="tx1"/>
                          </a:solidFill>
                          <a:latin typeface="Times New Roman" panose="02020603050405020304" pitchFamily="18" charset="0"/>
                          <a:cs typeface="Times New Roman" panose="02020603050405020304" pitchFamily="18" charset="0"/>
                        </a:rPr>
                        <a:t>8</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441</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Уровень регистрируемой безработицы,</a:t>
                      </a:r>
                      <a:r>
                        <a:rPr lang="ru-RU" sz="1100" baseline="0" dirty="0" smtClean="0">
                          <a:latin typeface="Times New Roman" panose="02020603050405020304" pitchFamily="18" charset="0"/>
                          <a:cs typeface="Times New Roman" panose="02020603050405020304" pitchFamily="18" charset="0"/>
                        </a:rPr>
                        <a:t> %</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a:t>
                      </a:r>
                      <a:r>
                        <a:rPr lang="en-US" sz="1100" dirty="0" smtClean="0">
                          <a:solidFill>
                            <a:schemeClr val="tx1"/>
                          </a:solidFill>
                          <a:latin typeface="Times New Roman" panose="02020603050405020304" pitchFamily="18" charset="0"/>
                          <a:cs typeface="Times New Roman" panose="02020603050405020304" pitchFamily="18" charset="0"/>
                        </a:rPr>
                        <a:t>7</a:t>
                      </a:r>
                      <a:endParaRPr lang="ru-RU" sz="1100" dirty="0" smtClean="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0,70</a:t>
                      </a:r>
                    </a:p>
                    <a:p>
                      <a:pPr algn="r"/>
                      <a:r>
                        <a:rPr lang="ru-RU" sz="1100" dirty="0" smtClean="0">
                          <a:solidFill>
                            <a:schemeClr val="tx1"/>
                          </a:solidFill>
                          <a:latin typeface="Times New Roman" panose="02020603050405020304" pitchFamily="18" charset="0"/>
                          <a:cs typeface="Times New Roman" panose="02020603050405020304" pitchFamily="18" charset="0"/>
                        </a:rPr>
                        <a:t>(0,70)</a:t>
                      </a: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2,5</a:t>
                      </a: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4</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,0)</a:t>
                      </a: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2</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9</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2</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3</a:t>
                      </a:r>
                      <a:r>
                        <a:rPr lang="ru-RU" sz="1100" dirty="0" smtClean="0">
                          <a:solidFill>
                            <a:schemeClr val="tx1"/>
                          </a:solidFill>
                          <a:latin typeface="Times New Roman" panose="02020603050405020304" pitchFamily="18" charset="0"/>
                          <a:cs typeface="Times New Roman" panose="02020603050405020304" pitchFamily="18" charset="0"/>
                        </a:rPr>
                        <a:t>)</a:t>
                      </a: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2</a:t>
                      </a: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2</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,7)</a:t>
                      </a: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Величина прожиточного минимума, руб.</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a:t>
                      </a:r>
                      <a:r>
                        <a:rPr lang="en-US" sz="1100" dirty="0" smtClean="0">
                          <a:solidFill>
                            <a:schemeClr val="tx1"/>
                          </a:solidFill>
                          <a:latin typeface="Times New Roman" panose="02020603050405020304" pitchFamily="18" charset="0"/>
                          <a:cs typeface="Times New Roman" panose="02020603050405020304" pitchFamily="18" charset="0"/>
                        </a:rPr>
                        <a:t>324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8 738</a:t>
                      </a:r>
                    </a:p>
                    <a:p>
                      <a:pPr algn="r"/>
                      <a:r>
                        <a:rPr lang="ru-RU" sz="1100" dirty="0" smtClean="0">
                          <a:solidFill>
                            <a:schemeClr val="tx1"/>
                          </a:solidFill>
                          <a:latin typeface="Times New Roman" panose="02020603050405020304" pitchFamily="18" charset="0"/>
                          <a:cs typeface="Times New Roman" panose="02020603050405020304" pitchFamily="18" charset="0"/>
                        </a:rPr>
                        <a:t>(8 913)</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9 804</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153</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baseline="0" dirty="0" smtClean="0">
                          <a:solidFill>
                            <a:schemeClr val="tx1"/>
                          </a:solidFill>
                          <a:latin typeface="Times New Roman" panose="02020603050405020304" pitchFamily="18" charset="0"/>
                          <a:cs typeface="Times New Roman" panose="02020603050405020304" pitchFamily="18" charset="0"/>
                        </a:rPr>
                        <a:t> </a:t>
                      </a:r>
                      <a:r>
                        <a:rPr lang="en-US" sz="1100" baseline="0" dirty="0" smtClean="0">
                          <a:solidFill>
                            <a:schemeClr val="tx1"/>
                          </a:solidFill>
                          <a:latin typeface="Times New Roman" panose="02020603050405020304" pitchFamily="18" charset="0"/>
                          <a:cs typeface="Times New Roman" panose="02020603050405020304" pitchFamily="18" charset="0"/>
                        </a:rPr>
                        <a:t>056</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10 </a:t>
                      </a:r>
                      <a:r>
                        <a:rPr lang="en-US" sz="1100" dirty="0" smtClean="0">
                          <a:solidFill>
                            <a:schemeClr val="tx1"/>
                          </a:solidFill>
                          <a:latin typeface="Times New Roman" panose="02020603050405020304" pitchFamily="18" charset="0"/>
                          <a:cs typeface="Times New Roman" panose="02020603050405020304" pitchFamily="18" charset="0"/>
                        </a:rPr>
                        <a:t>681</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10</a:t>
                      </a:r>
                      <a:r>
                        <a:rPr lang="ru-RU" sz="1100" baseline="0" dirty="0" smtClean="0">
                          <a:solidFill>
                            <a:schemeClr val="tx1"/>
                          </a:solidFill>
                          <a:latin typeface="Times New Roman" panose="02020603050405020304" pitchFamily="18" charset="0"/>
                          <a:cs typeface="Times New Roman" panose="02020603050405020304" pitchFamily="18" charset="0"/>
                        </a:rPr>
                        <a:t> </a:t>
                      </a:r>
                      <a:r>
                        <a:rPr lang="en-US" sz="1100" baseline="0" dirty="0" smtClean="0">
                          <a:solidFill>
                            <a:schemeClr val="tx1"/>
                          </a:solidFill>
                          <a:latin typeface="Times New Roman" panose="02020603050405020304" pitchFamily="18" charset="0"/>
                          <a:cs typeface="Times New Roman" panose="02020603050405020304" pitchFamily="18" charset="0"/>
                        </a:rPr>
                        <a:t>528</a:t>
                      </a:r>
                      <a:r>
                        <a:rPr lang="ru-RU" sz="1100" baseline="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1</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 </a:t>
                      </a:r>
                      <a:r>
                        <a:rPr lang="en-US" sz="1100" dirty="0" smtClean="0">
                          <a:solidFill>
                            <a:schemeClr val="tx1"/>
                          </a:solidFill>
                          <a:latin typeface="Times New Roman" panose="02020603050405020304" pitchFamily="18" charset="0"/>
                          <a:cs typeface="Times New Roman" panose="02020603050405020304" pitchFamily="18" charset="0"/>
                        </a:rPr>
                        <a:t>204</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(10 </a:t>
                      </a:r>
                      <a:r>
                        <a:rPr lang="en-US" sz="1100" dirty="0" smtClean="0">
                          <a:solidFill>
                            <a:schemeClr val="tx1"/>
                          </a:solidFill>
                          <a:latin typeface="Times New Roman" panose="02020603050405020304" pitchFamily="18" charset="0"/>
                          <a:cs typeface="Times New Roman" panose="02020603050405020304" pitchFamily="18" charset="0"/>
                        </a:rPr>
                        <a:t>970</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r h="370099">
                <a:tc>
                  <a:txBody>
                    <a:bodyPr/>
                    <a:lstStyle/>
                    <a:p>
                      <a:r>
                        <a:rPr lang="ru-RU" sz="1100" dirty="0" smtClean="0">
                          <a:latin typeface="Times New Roman" panose="02020603050405020304" pitchFamily="18" charset="0"/>
                          <a:cs typeface="Times New Roman" panose="02020603050405020304" pitchFamily="18" charset="0"/>
                        </a:rPr>
                        <a:t>Объем жилищного</a:t>
                      </a:r>
                      <a:r>
                        <a:rPr lang="ru-RU" sz="1100" baseline="0" dirty="0" smtClean="0">
                          <a:latin typeface="Times New Roman" panose="02020603050405020304" pitchFamily="18" charset="0"/>
                          <a:cs typeface="Times New Roman" panose="02020603050405020304" pitchFamily="18" charset="0"/>
                        </a:rPr>
                        <a:t> строительства, тыс. </a:t>
                      </a:r>
                      <a:r>
                        <a:rPr lang="ru-RU" sz="1100" baseline="0" dirty="0" err="1" smtClean="0">
                          <a:latin typeface="Times New Roman" panose="02020603050405020304" pitchFamily="18" charset="0"/>
                          <a:cs typeface="Times New Roman" panose="02020603050405020304" pitchFamily="18" charset="0"/>
                        </a:rPr>
                        <a:t>кв.м</a:t>
                      </a:r>
                      <a:endParaRPr lang="ru-RU" sz="1100"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656</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630,0</a:t>
                      </a:r>
                    </a:p>
                    <a:p>
                      <a:pPr algn="r"/>
                      <a:r>
                        <a:rPr lang="ru-RU" sz="1100" dirty="0" smtClean="0">
                          <a:solidFill>
                            <a:schemeClr val="tx1"/>
                          </a:solidFill>
                          <a:latin typeface="Times New Roman" panose="02020603050405020304" pitchFamily="18" charset="0"/>
                          <a:cs typeface="Times New Roman" panose="02020603050405020304" pitchFamily="18" charset="0"/>
                        </a:rPr>
                        <a:t>(650,0)</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578</a:t>
                      </a:r>
                    </a:p>
                  </a:txBody>
                  <a:tcPr anchor="ctr">
                    <a:solidFill>
                      <a:schemeClr val="accent4">
                        <a:lumMod val="60000"/>
                        <a:lumOff val="40000"/>
                      </a:schemeClr>
                    </a:solidFill>
                  </a:tcPr>
                </a:tc>
                <a:tc>
                  <a:txBody>
                    <a:bodyPr/>
                    <a:lstStyle/>
                    <a:p>
                      <a:pPr algn="r"/>
                      <a:r>
                        <a:rPr lang="en-US" sz="1100" dirty="0" smtClean="0">
                          <a:solidFill>
                            <a:schemeClr val="tx1"/>
                          </a:solidFill>
                          <a:latin typeface="Times New Roman" panose="02020603050405020304" pitchFamily="18" charset="0"/>
                          <a:cs typeface="Times New Roman" panose="02020603050405020304" pitchFamily="18" charset="0"/>
                        </a:rPr>
                        <a:t>580</a:t>
                      </a:r>
                      <a:endParaRPr lang="ru-RU" sz="1100" dirty="0" smtClean="0">
                        <a:solidFill>
                          <a:schemeClr val="tx1"/>
                        </a:solidFill>
                        <a:latin typeface="Times New Roman" panose="02020603050405020304" pitchFamily="18" charset="0"/>
                        <a:cs typeface="Times New Roman" panose="02020603050405020304" pitchFamily="18" charset="0"/>
                      </a:endParaRPr>
                    </a:p>
                    <a:p>
                      <a:pPr algn="r"/>
                      <a:r>
                        <a:rPr lang="ru-RU" sz="1100" dirty="0" smtClean="0">
                          <a:solidFill>
                            <a:schemeClr val="tx1"/>
                          </a:solidFill>
                          <a:latin typeface="Times New Roman" panose="02020603050405020304" pitchFamily="18" charset="0"/>
                          <a:cs typeface="Times New Roman" panose="02020603050405020304" pitchFamily="18" charset="0"/>
                        </a:rPr>
                        <a:t>(</a:t>
                      </a:r>
                      <a:r>
                        <a:rPr lang="en-US" sz="1100" dirty="0" smtClean="0">
                          <a:solidFill>
                            <a:schemeClr val="tx1"/>
                          </a:solidFill>
                          <a:latin typeface="Times New Roman" panose="02020603050405020304" pitchFamily="18" charset="0"/>
                          <a:cs typeface="Times New Roman" panose="02020603050405020304" pitchFamily="18" charset="0"/>
                        </a:rPr>
                        <a:t>597</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a:t>
                      </a:r>
                      <a:r>
                        <a:rPr lang="en-US" sz="1100" dirty="0" smtClean="0">
                          <a:solidFill>
                            <a:schemeClr val="tx1"/>
                          </a:solidFill>
                          <a:latin typeface="Times New Roman" panose="02020603050405020304" pitchFamily="18" charset="0"/>
                          <a:cs typeface="Times New Roman" panose="02020603050405020304" pitchFamily="18" charset="0"/>
                        </a:rPr>
                        <a:t>1</a:t>
                      </a:r>
                      <a:r>
                        <a:rPr lang="ru-RU" sz="1100" dirty="0" smtClean="0">
                          <a:solidFill>
                            <a:schemeClr val="tx1"/>
                          </a:solidFill>
                          <a:latin typeface="Times New Roman" panose="02020603050405020304" pitchFamily="18" charset="0"/>
                          <a:cs typeface="Times New Roman" panose="02020603050405020304" pitchFamily="18" charset="0"/>
                        </a:rPr>
                        <a:t>0     (</a:t>
                      </a:r>
                      <a:r>
                        <a:rPr lang="en-US" sz="1100" dirty="0" smtClean="0">
                          <a:solidFill>
                            <a:schemeClr val="tx1"/>
                          </a:solidFill>
                          <a:latin typeface="Times New Roman" panose="02020603050405020304" pitchFamily="18" charset="0"/>
                          <a:cs typeface="Times New Roman" panose="02020603050405020304" pitchFamily="18" charset="0"/>
                        </a:rPr>
                        <a:t>633</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c>
                  <a:txBody>
                    <a:bodyPr/>
                    <a:lstStyle/>
                    <a:p>
                      <a:pPr algn="r"/>
                      <a:r>
                        <a:rPr lang="ru-RU" sz="1100" dirty="0" smtClean="0">
                          <a:solidFill>
                            <a:schemeClr val="tx1"/>
                          </a:solidFill>
                          <a:latin typeface="Times New Roman" panose="02020603050405020304" pitchFamily="18" charset="0"/>
                          <a:cs typeface="Times New Roman" panose="02020603050405020304" pitchFamily="18" charset="0"/>
                        </a:rPr>
                        <a:t>680</a:t>
                      </a:r>
                    </a:p>
                    <a:p>
                      <a:pPr algn="r"/>
                      <a:r>
                        <a:rPr lang="ru-RU" sz="1100" dirty="0" smtClean="0">
                          <a:solidFill>
                            <a:schemeClr val="tx1"/>
                          </a:solidFill>
                          <a:latin typeface="Times New Roman" panose="02020603050405020304" pitchFamily="18" charset="0"/>
                          <a:cs typeface="Times New Roman" panose="02020603050405020304" pitchFamily="18" charset="0"/>
                        </a:rPr>
                        <a:t>(7</a:t>
                      </a:r>
                      <a:r>
                        <a:rPr lang="en-US" sz="1100" dirty="0" smtClean="0">
                          <a:solidFill>
                            <a:schemeClr val="tx1"/>
                          </a:solidFill>
                          <a:latin typeface="Times New Roman" panose="02020603050405020304" pitchFamily="18" charset="0"/>
                          <a:cs typeface="Times New Roman" panose="02020603050405020304" pitchFamily="18" charset="0"/>
                        </a:rPr>
                        <a:t>09</a:t>
                      </a:r>
                      <a:r>
                        <a:rPr lang="ru-RU" sz="1100" dirty="0" smtClean="0">
                          <a:solidFill>
                            <a:schemeClr val="tx1"/>
                          </a:solidFill>
                          <a:latin typeface="Times New Roman" panose="02020603050405020304" pitchFamily="18" charset="0"/>
                          <a:cs typeface="Times New Roman" panose="02020603050405020304" pitchFamily="18" charset="0"/>
                        </a:rPr>
                        <a:t>)</a:t>
                      </a:r>
                      <a:endParaRPr lang="ru-RU" sz="1100" dirty="0">
                        <a:solidFill>
                          <a:schemeClr val="tx1"/>
                        </a:solidFill>
                        <a:latin typeface="Times New Roman" panose="02020603050405020304" pitchFamily="18" charset="0"/>
                        <a:cs typeface="Times New Roman" panose="02020603050405020304" pitchFamily="18" charset="0"/>
                      </a:endParaRPr>
                    </a:p>
                  </a:txBody>
                  <a:tcPr anchor="ctr">
                    <a:solidFill>
                      <a:schemeClr val="accent4">
                        <a:lumMod val="60000"/>
                        <a:lumOff val="40000"/>
                      </a:schemeClr>
                    </a:solidFill>
                  </a:tcPr>
                </a:tc>
              </a:tr>
            </a:tbl>
          </a:graphicData>
        </a:graphic>
      </p:graphicFrame>
      <p:sp>
        <p:nvSpPr>
          <p:cNvPr id="11" name="Заголовок 1"/>
          <p:cNvSpPr>
            <a:spLocks noGrp="1"/>
          </p:cNvSpPr>
          <p:nvPr>
            <p:ph type="title"/>
          </p:nvPr>
        </p:nvSpPr>
        <p:spPr>
          <a:xfrm>
            <a:off x="156342" y="69850"/>
            <a:ext cx="5004164" cy="474808"/>
          </a:xfrm>
        </p:spPr>
        <p:txBody>
          <a:bodyPr/>
          <a:lstStyle/>
          <a:p>
            <a:pPr marL="0" indent="0" algn="l">
              <a:buNone/>
            </a:pPr>
            <a:r>
              <a:rPr lang="ru-RU" sz="2400" b="1" dirty="0" smtClean="0">
                <a:solidFill>
                  <a:schemeClr val="tx1"/>
                </a:solidFill>
                <a:effectLst/>
                <a:latin typeface="Times New Roman" panose="02020603050405020304" pitchFamily="18" charset="0"/>
                <a:cs typeface="Times New Roman" panose="02020603050405020304" pitchFamily="18" charset="0"/>
              </a:rPr>
              <a:t>Чувашская Республика</a:t>
            </a:r>
            <a:endParaRPr lang="ru-RU" sz="2400" b="1" dirty="0">
              <a:solidFill>
                <a:schemeClr val="tx1"/>
              </a:solidFill>
              <a:effectLst/>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pPr>
              <a:defRPr/>
            </a:pPr>
            <a:fld id="{667CCBFA-BFB9-4E9F-B6F6-694D72409F22}" type="slidenum">
              <a:rPr lang="ru-RU" smtClean="0"/>
              <a:pPr>
                <a:defRPr/>
              </a:pPr>
              <a:t>2</a:t>
            </a:fld>
            <a:endParaRPr lang="ru-RU" dirty="0"/>
          </a:p>
        </p:txBody>
      </p:sp>
      <p:sp>
        <p:nvSpPr>
          <p:cNvPr id="3" name="TextBox 2"/>
          <p:cNvSpPr txBox="1"/>
          <p:nvPr/>
        </p:nvSpPr>
        <p:spPr>
          <a:xfrm>
            <a:off x="145023" y="6479758"/>
            <a:ext cx="6346469" cy="261610"/>
          </a:xfrm>
          <a:prstGeom prst="rect">
            <a:avLst/>
          </a:prstGeom>
          <a:noFill/>
        </p:spPr>
        <p:txBody>
          <a:bodyPr wrap="square" rtlCol="0">
            <a:spAutoFit/>
          </a:bodyPr>
          <a:lstStyle/>
          <a:p>
            <a:pPr algn="just"/>
            <a:r>
              <a:rPr lang="ru-RU" sz="1100" dirty="0" smtClean="0">
                <a:latin typeface="Times New Roman" panose="02020603050405020304" pitchFamily="18" charset="0"/>
                <a:cs typeface="Times New Roman" panose="02020603050405020304" pitchFamily="18" charset="0"/>
              </a:rPr>
              <a:t>* Указаны значения</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соответственно консервативного и базового вариантов</a:t>
            </a:r>
            <a:endParaRPr lang="ru-RU" sz="11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940402" y="774685"/>
            <a:ext cx="5112568" cy="1430179"/>
          </a:xfrm>
          <a:prstGeom prst="wedgeRoundRectCallout">
            <a:avLst>
              <a:gd name="adj1" fmla="val -44363"/>
              <a:gd name="adj2" fmla="val 76811"/>
              <a:gd name="adj3" fmla="val 16667"/>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smtClean="0">
                <a:latin typeface="Times New Roman" panose="02020603050405020304" pitchFamily="18" charset="0"/>
                <a:cs typeface="Times New Roman" panose="02020603050405020304" pitchFamily="18" charset="0"/>
              </a:rPr>
              <a:t>Прогноз </a:t>
            </a:r>
            <a:r>
              <a:rPr lang="ru-RU" sz="1300" b="1" dirty="0">
                <a:latin typeface="Times New Roman" panose="02020603050405020304" pitchFamily="18" charset="0"/>
                <a:cs typeface="Times New Roman" panose="02020603050405020304" pitchFamily="18" charset="0"/>
              </a:rPr>
              <a:t>социально-экономического развития Чувашской Республики </a:t>
            </a:r>
            <a:r>
              <a:rPr lang="ru-RU" sz="1300" b="1" dirty="0" smtClean="0">
                <a:latin typeface="Times New Roman" panose="02020603050405020304" pitchFamily="18" charset="0"/>
                <a:cs typeface="Times New Roman" panose="02020603050405020304" pitchFamily="18" charset="0"/>
              </a:rPr>
              <a:t>разработан по 2 вариантам развития:</a:t>
            </a:r>
          </a:p>
          <a:p>
            <a:pPr algn="just"/>
            <a:r>
              <a:rPr lang="ru-RU" sz="1300" b="1" i="1" dirty="0" smtClean="0">
                <a:latin typeface="Times New Roman" panose="02020603050405020304" pitchFamily="18" charset="0"/>
                <a:cs typeface="Times New Roman" panose="02020603050405020304" pitchFamily="18" charset="0"/>
              </a:rPr>
              <a:t>- первый (консервативный</a:t>
            </a:r>
            <a:r>
              <a:rPr lang="ru-RU" sz="1300" b="1" i="1" dirty="0">
                <a:latin typeface="Times New Roman" panose="02020603050405020304" pitchFamily="18" charset="0"/>
                <a:cs typeface="Times New Roman" panose="02020603050405020304" pitchFamily="18" charset="0"/>
              </a:rPr>
              <a:t>) вариант исходит из менее благоприятного сценария развития </a:t>
            </a:r>
            <a:r>
              <a:rPr lang="ru-RU" sz="1300" b="1" i="1" dirty="0" smtClean="0">
                <a:latin typeface="Times New Roman" panose="02020603050405020304" pitchFamily="18" charset="0"/>
                <a:cs typeface="Times New Roman" panose="02020603050405020304" pitchFamily="18" charset="0"/>
              </a:rPr>
              <a:t>экономики;</a:t>
            </a:r>
            <a:endParaRPr lang="ru-RU" sz="1300" b="1" i="1" dirty="0">
              <a:latin typeface="Times New Roman" panose="02020603050405020304" pitchFamily="18" charset="0"/>
              <a:cs typeface="Times New Roman" panose="02020603050405020304" pitchFamily="18" charset="0"/>
            </a:endParaRPr>
          </a:p>
          <a:p>
            <a:pPr algn="just"/>
            <a:r>
              <a:rPr lang="ru-RU" sz="1300" b="1" i="1" dirty="0" smtClean="0">
                <a:latin typeface="Times New Roman" panose="02020603050405020304" pitchFamily="18" charset="0"/>
                <a:cs typeface="Times New Roman" panose="02020603050405020304" pitchFamily="18" charset="0"/>
              </a:rPr>
              <a:t>- второй (базовый) вариант исходит </a:t>
            </a:r>
            <a:r>
              <a:rPr lang="ru-RU" sz="1300" b="1" i="1" dirty="0">
                <a:latin typeface="Times New Roman" panose="02020603050405020304" pitchFamily="18" charset="0"/>
                <a:cs typeface="Times New Roman" panose="02020603050405020304" pitchFamily="18" charset="0"/>
              </a:rPr>
              <a:t>из более благоприятного сочетания внешних </a:t>
            </a:r>
            <a:r>
              <a:rPr lang="ru-RU" sz="1300" b="1" i="1" dirty="0" smtClean="0">
                <a:latin typeface="Times New Roman" panose="02020603050405020304" pitchFamily="18" charset="0"/>
                <a:cs typeface="Times New Roman" panose="02020603050405020304" pitchFamily="18" charset="0"/>
              </a:rPr>
              <a:t>и </a:t>
            </a:r>
            <a:r>
              <a:rPr lang="ru-RU" sz="1300" b="1" i="1" dirty="0">
                <a:latin typeface="Times New Roman" panose="02020603050405020304" pitchFamily="18" charset="0"/>
                <a:cs typeface="Times New Roman" panose="02020603050405020304" pitchFamily="18" charset="0"/>
              </a:rPr>
              <a:t>внутренних условий развития </a:t>
            </a:r>
            <a:r>
              <a:rPr lang="ru-RU" sz="1300" b="1" i="1" dirty="0" smtClean="0">
                <a:latin typeface="Times New Roman" panose="02020603050405020304" pitchFamily="18" charset="0"/>
                <a:cs typeface="Times New Roman" panose="02020603050405020304" pitchFamily="18" charset="0"/>
              </a:rPr>
              <a:t>экономики</a:t>
            </a: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299121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1"/>
          <p:cNvGraphicFramePr>
            <a:graphicFrameLocks/>
          </p:cNvGraphicFramePr>
          <p:nvPr>
            <p:extLst>
              <p:ext uri="{D42A27DB-BD31-4B8C-83A1-F6EECF244321}">
                <p14:modId xmlns:p14="http://schemas.microsoft.com/office/powerpoint/2010/main" val="461389193"/>
              </p:ext>
            </p:extLst>
          </p:nvPr>
        </p:nvGraphicFramePr>
        <p:xfrm>
          <a:off x="259728" y="908720"/>
          <a:ext cx="4672312" cy="2664296"/>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descr="T:\ОБП\IvNik\картинки\2015\рост.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728" y="4005064"/>
            <a:ext cx="2868310" cy="21440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12"/>
          </p:nvPr>
        </p:nvSpPr>
        <p:spPr/>
        <p:txBody>
          <a:bodyPr/>
          <a:lstStyle/>
          <a:p>
            <a:pPr>
              <a:defRPr/>
            </a:pPr>
            <a:fld id="{5134FBE4-DC40-4A96-AB83-42E61AAB2036}" type="slidenum">
              <a:rPr lang="ru-RU" smtClean="0"/>
              <a:pPr>
                <a:defRPr/>
              </a:pPr>
              <a:t>20</a:t>
            </a:fld>
            <a:endParaRPr lang="ru-RU" dirty="0"/>
          </a:p>
        </p:txBody>
      </p:sp>
      <p:sp>
        <p:nvSpPr>
          <p:cNvPr id="7" name="Заголовок 1"/>
          <p:cNvSpPr txBox="1">
            <a:spLocks/>
          </p:cNvSpPr>
          <p:nvPr/>
        </p:nvSpPr>
        <p:spPr>
          <a:xfrm>
            <a:off x="259728" y="188640"/>
            <a:ext cx="7613500" cy="44366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smtClean="0">
                <a:solidFill>
                  <a:schemeClr val="tx1"/>
                </a:solidFill>
                <a:effectLst/>
                <a:latin typeface="Times New Roman" panose="02020603050405020304" pitchFamily="18" charset="0"/>
                <a:cs typeface="Times New Roman" panose="02020603050405020304" pitchFamily="18" charset="0"/>
              </a:rPr>
              <a:t>Безвозмездные поступления в 2020 году</a:t>
            </a:r>
            <a:endParaRPr lang="ru-RU" sz="2000" dirty="0">
              <a:solidFill>
                <a:schemeClr val="tx1"/>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1" name="Скругленный прямоугольник 10"/>
          <p:cNvSpPr/>
          <p:nvPr/>
        </p:nvSpPr>
        <p:spPr>
          <a:xfrm>
            <a:off x="4355976" y="825535"/>
            <a:ext cx="1017785" cy="701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98,6% от плана</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ая прямоугольная выноска 11"/>
          <p:cNvSpPr/>
          <p:nvPr/>
        </p:nvSpPr>
        <p:spPr>
          <a:xfrm>
            <a:off x="5730620" y="1052736"/>
            <a:ext cx="3240360" cy="1219178"/>
          </a:xfrm>
          <a:prstGeom prst="wedgeRoundRectCallout">
            <a:avLst>
              <a:gd name="adj1" fmla="val -69724"/>
              <a:gd name="adj2" fmla="val 1351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dirty="0" smtClean="0">
                <a:solidFill>
                  <a:prstClr val="black"/>
                </a:solidFill>
                <a:latin typeface="Times New Roman" panose="02020603050405020304" pitchFamily="18" charset="0"/>
                <a:cs typeface="Times New Roman" panose="02020603050405020304" pitchFamily="18" charset="0"/>
              </a:rPr>
              <a:t>41,9% в структуре безвозмездных поступлений занимают дотации из федерального бюджета РФ, что составляет 52,1% от собственных доходов</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Диаграмма 12"/>
          <p:cNvGraphicFramePr>
            <a:graphicFrameLocks/>
          </p:cNvGraphicFramePr>
          <p:nvPr>
            <p:extLst>
              <p:ext uri="{D42A27DB-BD31-4B8C-83A1-F6EECF244321}">
                <p14:modId xmlns:p14="http://schemas.microsoft.com/office/powerpoint/2010/main" val="2556689219"/>
              </p:ext>
            </p:extLst>
          </p:nvPr>
        </p:nvGraphicFramePr>
        <p:xfrm>
          <a:off x="3131840" y="3573016"/>
          <a:ext cx="5688632" cy="3096344"/>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
          <p:cNvSpPr txBox="1">
            <a:spLocks noChangeArrowheads="1"/>
          </p:cNvSpPr>
          <p:nvPr/>
        </p:nvSpPr>
        <p:spPr bwMode="auto">
          <a:xfrm>
            <a:off x="7744676" y="751877"/>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992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5073258" y="3140968"/>
            <a:ext cx="1764000" cy="3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graphicFrame>
        <p:nvGraphicFramePr>
          <p:cNvPr id="16" name="Диаграмма 9"/>
          <p:cNvGraphicFramePr>
            <a:graphicFrameLocks/>
          </p:cNvGraphicFramePr>
          <p:nvPr>
            <p:extLst>
              <p:ext uri="{D42A27DB-BD31-4B8C-83A1-F6EECF244321}">
                <p14:modId xmlns:p14="http://schemas.microsoft.com/office/powerpoint/2010/main" val="4014211906"/>
              </p:ext>
            </p:extLst>
          </p:nvPr>
        </p:nvGraphicFramePr>
        <p:xfrm>
          <a:off x="33469" y="692696"/>
          <a:ext cx="4851329"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a:spLocks noChangeArrowheads="1"/>
          </p:cNvSpPr>
          <p:nvPr/>
        </p:nvSpPr>
        <p:spPr bwMode="auto">
          <a:xfrm>
            <a:off x="3111637" y="2565225"/>
            <a:ext cx="9937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ru-RU" altLang="ru-RU" sz="1600" b="1" dirty="0" smtClean="0">
                <a:solidFill>
                  <a:srgbClr val="0070C0"/>
                </a:solidFill>
                <a:latin typeface="TimesET" pitchFamily="2" charset="0"/>
              </a:rPr>
              <a:t> </a:t>
            </a:r>
            <a:endParaRPr lang="ru-RU" altLang="ru-RU" sz="1600" b="1" dirty="0">
              <a:solidFill>
                <a:srgbClr val="0070C0"/>
              </a:solidFill>
              <a:latin typeface="TimesET" pitchFamily="2" charset="0"/>
            </a:endParaRPr>
          </a:p>
        </p:txBody>
      </p:sp>
      <p:sp>
        <p:nvSpPr>
          <p:cNvPr id="31" name="Заголовок 1"/>
          <p:cNvSpPr txBox="1">
            <a:spLocks/>
          </p:cNvSpPr>
          <p:nvPr/>
        </p:nvSpPr>
        <p:spPr bwMode="auto">
          <a:xfrm>
            <a:off x="5073258" y="836712"/>
            <a:ext cx="3672408" cy="576064"/>
          </a:xfrm>
          <a:prstGeom prst="round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Поступление собственных доходов по субъектам ПФО (20</a:t>
            </a:r>
            <a:r>
              <a:rPr lang="en-US" sz="1400" b="1" dirty="0" smtClean="0">
                <a:solidFill>
                  <a:schemeClr val="tx1"/>
                </a:solidFill>
                <a:latin typeface="Times New Roman" panose="02020603050405020304" pitchFamily="18" charset="0"/>
                <a:cs typeface="Times New Roman" panose="02020603050405020304" pitchFamily="18" charset="0"/>
              </a:rPr>
              <a:t>20</a:t>
            </a:r>
            <a:r>
              <a:rPr lang="ru-RU" sz="1400" b="1" dirty="0" smtClean="0">
                <a:solidFill>
                  <a:schemeClr val="tx1"/>
                </a:solidFill>
                <a:latin typeface="Times New Roman" panose="02020603050405020304" pitchFamily="18" charset="0"/>
                <a:cs typeface="Times New Roman" panose="02020603050405020304" pitchFamily="18" charset="0"/>
              </a:rPr>
              <a:t> г. к 201</a:t>
            </a:r>
            <a:r>
              <a:rPr lang="en-US" sz="1400" b="1" dirty="0" smtClean="0">
                <a:solidFill>
                  <a:schemeClr val="tx1"/>
                </a:solidFill>
                <a:latin typeface="Times New Roman" panose="02020603050405020304" pitchFamily="18" charset="0"/>
                <a:cs typeface="Times New Roman" panose="02020603050405020304" pitchFamily="18" charset="0"/>
              </a:rPr>
              <a:t>9</a:t>
            </a:r>
            <a:r>
              <a:rPr lang="ru-RU" sz="1400" b="1" dirty="0" smtClean="0">
                <a:solidFill>
                  <a:schemeClr val="tx1"/>
                </a:solidFill>
                <a:latin typeface="Times New Roman" panose="02020603050405020304" pitchFamily="18" charset="0"/>
                <a:cs typeface="Times New Roman" panose="02020603050405020304" pitchFamily="18" charset="0"/>
              </a:rPr>
              <a:t> г., %)</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21</a:t>
            </a:fld>
            <a:endParaRPr lang="ru-RU" dirty="0"/>
          </a:p>
        </p:txBody>
      </p:sp>
      <p:sp>
        <p:nvSpPr>
          <p:cNvPr id="11" name="Заголовок 1"/>
          <p:cNvSpPr txBox="1">
            <a:spLocks/>
          </p:cNvSpPr>
          <p:nvPr/>
        </p:nvSpPr>
        <p:spPr>
          <a:xfrm>
            <a:off x="259728" y="58237"/>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Налоговые и неналоговые доходы консолидированного бюджета Чувашской Республики</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TextBox 13"/>
          <p:cNvSpPr txBox="1"/>
          <p:nvPr/>
        </p:nvSpPr>
        <p:spPr>
          <a:xfrm>
            <a:off x="107504" y="5445224"/>
            <a:ext cx="4896544" cy="766167"/>
          </a:xfrm>
          <a:prstGeom prst="wedgeRoundRectCallout">
            <a:avLst>
              <a:gd name="adj1" fmla="val 55117"/>
              <a:gd name="adj2" fmla="val -216817"/>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a:solidFill>
                  <a:schemeClr val="tx1"/>
                </a:solidFill>
                <a:latin typeface="Times New Roman" panose="02020603050405020304" pitchFamily="18" charset="0"/>
                <a:cs typeface="Times New Roman" panose="02020603050405020304" pitchFamily="18" charset="0"/>
              </a:rPr>
              <a:t>По итогам </a:t>
            </a:r>
            <a:r>
              <a:rPr lang="ru-RU" sz="1300" dirty="0" smtClean="0">
                <a:solidFill>
                  <a:schemeClr val="tx1"/>
                </a:solidFill>
                <a:latin typeface="Times New Roman" panose="02020603050405020304" pitchFamily="18" charset="0"/>
                <a:cs typeface="Times New Roman" panose="02020603050405020304" pitchFamily="18" charset="0"/>
              </a:rPr>
              <a:t>20</a:t>
            </a:r>
            <a:r>
              <a:rPr lang="en-US" sz="1300" dirty="0" smtClean="0">
                <a:solidFill>
                  <a:schemeClr val="tx1"/>
                </a:solidFill>
                <a:latin typeface="Times New Roman" panose="02020603050405020304" pitchFamily="18" charset="0"/>
                <a:cs typeface="Times New Roman" panose="02020603050405020304" pitchFamily="18" charset="0"/>
              </a:rPr>
              <a:t>20</a:t>
            </a:r>
            <a:r>
              <a:rPr lang="ru-RU" sz="1300" dirty="0" smtClean="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года поступление собственных доходов составило </a:t>
            </a:r>
            <a:r>
              <a:rPr lang="ru-RU" sz="1300" dirty="0" smtClean="0">
                <a:solidFill>
                  <a:schemeClr val="tx1"/>
                </a:solidFill>
                <a:latin typeface="Times New Roman" panose="02020603050405020304" pitchFamily="18" charset="0"/>
                <a:cs typeface="Times New Roman" panose="02020603050405020304" pitchFamily="18" charset="0"/>
              </a:rPr>
              <a:t>39 398,7 млн</a:t>
            </a:r>
            <a:r>
              <a:rPr lang="ru-RU" sz="1300" dirty="0">
                <a:solidFill>
                  <a:schemeClr val="tx1"/>
                </a:solidFill>
                <a:latin typeface="Times New Roman" panose="02020603050405020304" pitchFamily="18" charset="0"/>
                <a:cs typeface="Times New Roman" panose="02020603050405020304" pitchFamily="18" charset="0"/>
              </a:rPr>
              <a:t>. рублей (рост к уровню </a:t>
            </a:r>
            <a:r>
              <a:rPr lang="ru-RU" sz="1300" dirty="0" smtClean="0">
                <a:solidFill>
                  <a:schemeClr val="tx1"/>
                </a:solidFill>
                <a:latin typeface="Times New Roman" panose="02020603050405020304" pitchFamily="18" charset="0"/>
                <a:cs typeface="Times New Roman" panose="02020603050405020304" pitchFamily="18" charset="0"/>
              </a:rPr>
              <a:t>201</a:t>
            </a:r>
            <a:r>
              <a:rPr lang="en-US" sz="1300" dirty="0" smtClean="0">
                <a:solidFill>
                  <a:schemeClr val="tx1"/>
                </a:solidFill>
                <a:latin typeface="Times New Roman" panose="02020603050405020304" pitchFamily="18" charset="0"/>
                <a:cs typeface="Times New Roman" panose="02020603050405020304" pitchFamily="18" charset="0"/>
              </a:rPr>
              <a:t>9</a:t>
            </a:r>
            <a:r>
              <a:rPr lang="ru-RU" sz="1300" dirty="0" smtClean="0">
                <a:solidFill>
                  <a:schemeClr val="tx1"/>
                </a:solidFill>
                <a:latin typeface="Times New Roman" panose="02020603050405020304" pitchFamily="18" charset="0"/>
                <a:cs typeface="Times New Roman" panose="02020603050405020304" pitchFamily="18" charset="0"/>
              </a:rPr>
              <a:t> </a:t>
            </a:r>
            <a:r>
              <a:rPr lang="ru-RU" sz="1300" dirty="0">
                <a:solidFill>
                  <a:schemeClr val="tx1"/>
                </a:solidFill>
                <a:latin typeface="Times New Roman" panose="02020603050405020304" pitchFamily="18" charset="0"/>
                <a:cs typeface="Times New Roman" panose="02020603050405020304" pitchFamily="18" charset="0"/>
              </a:rPr>
              <a:t>года на </a:t>
            </a:r>
            <a:br>
              <a:rPr lang="ru-RU" sz="1300" dirty="0">
                <a:solidFill>
                  <a:schemeClr val="tx1"/>
                </a:solidFill>
                <a:latin typeface="Times New Roman" panose="02020603050405020304" pitchFamily="18" charset="0"/>
                <a:cs typeface="Times New Roman" panose="02020603050405020304" pitchFamily="18" charset="0"/>
              </a:rPr>
            </a:br>
            <a:r>
              <a:rPr lang="ru-RU" sz="1300" dirty="0" smtClean="0">
                <a:solidFill>
                  <a:schemeClr val="tx1"/>
                </a:solidFill>
                <a:latin typeface="Times New Roman" panose="02020603050405020304" pitchFamily="18" charset="0"/>
                <a:cs typeface="Times New Roman" panose="02020603050405020304" pitchFamily="18" charset="0"/>
              </a:rPr>
              <a:t>181,4 </a:t>
            </a:r>
            <a:r>
              <a:rPr lang="en-US" sz="1300" dirty="0" smtClean="0">
                <a:solidFill>
                  <a:schemeClr val="tx1"/>
                </a:solidFill>
                <a:latin typeface="Times New Roman" panose="02020603050405020304" pitchFamily="18" charset="0"/>
                <a:cs typeface="Times New Roman" panose="02020603050405020304" pitchFamily="18" charset="0"/>
              </a:rPr>
              <a:t> </a:t>
            </a:r>
            <a:r>
              <a:rPr lang="ru-RU" sz="1300" dirty="0" smtClean="0">
                <a:solidFill>
                  <a:schemeClr val="tx1"/>
                </a:solidFill>
                <a:latin typeface="Times New Roman" panose="02020603050405020304" pitchFamily="18" charset="0"/>
                <a:cs typeface="Times New Roman" panose="02020603050405020304" pitchFamily="18" charset="0"/>
              </a:rPr>
              <a:t>млн</a:t>
            </a:r>
            <a:r>
              <a:rPr lang="ru-RU" sz="1300" dirty="0">
                <a:solidFill>
                  <a:schemeClr val="tx1"/>
                </a:solidFill>
                <a:latin typeface="Times New Roman" panose="02020603050405020304" pitchFamily="18" charset="0"/>
                <a:cs typeface="Times New Roman" panose="02020603050405020304" pitchFamily="18" charset="0"/>
              </a:rPr>
              <a:t>. рублей, или на </a:t>
            </a:r>
            <a:r>
              <a:rPr lang="en-US" sz="1300" dirty="0" smtClean="0">
                <a:solidFill>
                  <a:schemeClr val="tx1"/>
                </a:solidFill>
                <a:latin typeface="Times New Roman" panose="02020603050405020304" pitchFamily="18" charset="0"/>
                <a:cs typeface="Times New Roman" panose="02020603050405020304" pitchFamily="18" charset="0"/>
              </a:rPr>
              <a:t>0,</a:t>
            </a:r>
            <a:r>
              <a:rPr lang="ru-RU" sz="1300" dirty="0" smtClean="0">
                <a:solidFill>
                  <a:schemeClr val="tx1"/>
                </a:solidFill>
                <a:latin typeface="Times New Roman" panose="02020603050405020304" pitchFamily="18" charset="0"/>
                <a:cs typeface="Times New Roman" panose="02020603050405020304" pitchFamily="18" charset="0"/>
              </a:rPr>
              <a:t>5%).</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30" name="Диаграмма 29"/>
          <p:cNvGraphicFramePr>
            <a:graphicFrameLocks/>
          </p:cNvGraphicFramePr>
          <p:nvPr>
            <p:extLst>
              <p:ext uri="{D42A27DB-BD31-4B8C-83A1-F6EECF244321}">
                <p14:modId xmlns:p14="http://schemas.microsoft.com/office/powerpoint/2010/main" val="1508048531"/>
              </p:ext>
            </p:extLst>
          </p:nvPr>
        </p:nvGraphicFramePr>
        <p:xfrm>
          <a:off x="4333622" y="1412776"/>
          <a:ext cx="4392048" cy="48698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981267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3"/>
          <p:cNvGraphicFramePr>
            <a:graphicFrameLocks/>
          </p:cNvGraphicFramePr>
          <p:nvPr>
            <p:extLst>
              <p:ext uri="{D42A27DB-BD31-4B8C-83A1-F6EECF244321}">
                <p14:modId xmlns:p14="http://schemas.microsoft.com/office/powerpoint/2010/main" val="708384983"/>
              </p:ext>
            </p:extLst>
          </p:nvPr>
        </p:nvGraphicFramePr>
        <p:xfrm>
          <a:off x="152400" y="1973263"/>
          <a:ext cx="4702175" cy="4508500"/>
        </p:xfrm>
        <a:graphic>
          <a:graphicData uri="http://schemas.openxmlformats.org/drawingml/2006/chart">
            <c:chart xmlns:c="http://schemas.openxmlformats.org/drawingml/2006/chart" xmlns:r="http://schemas.openxmlformats.org/officeDocument/2006/relationships" r:id="rId3"/>
          </a:graphicData>
        </a:graphic>
      </p:graphicFrame>
      <p:sp>
        <p:nvSpPr>
          <p:cNvPr id="55" name="Стрелка вниз 54"/>
          <p:cNvSpPr/>
          <p:nvPr/>
        </p:nvSpPr>
        <p:spPr>
          <a:xfrm rot="10800000">
            <a:off x="8738801" y="996794"/>
            <a:ext cx="310580" cy="4940456"/>
          </a:xfrm>
          <a:prstGeom prst="downArrow">
            <a:avLst>
              <a:gd name="adj1" fmla="val 50000"/>
              <a:gd name="adj2" fmla="val 111346"/>
            </a:avLst>
          </a:prstGeom>
          <a:solidFill>
            <a:srgbClr val="FF0066"/>
          </a:solidFill>
          <a:effectLst>
            <a:outerShdw blurRad="50800" dist="38100" dir="18900000" algn="b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scene3d>
              <a:camera prst="isometricLeftDown"/>
              <a:lightRig rig="threePt" dir="t"/>
            </a:scene3d>
          </a:bodyPr>
          <a:lstStyle/>
          <a:p>
            <a:pPr algn="ctr">
              <a:defRPr/>
            </a:pPr>
            <a:endParaRPr lang="ru-RU">
              <a:solidFill>
                <a:prstClr val="white"/>
              </a:solidFill>
              <a:effectLst>
                <a:outerShdw blurRad="50800" dist="38100" dir="2700000" algn="tl" rotWithShape="0">
                  <a:prstClr val="black">
                    <a:alpha val="40000"/>
                  </a:prstClr>
                </a:outerShdw>
              </a:effectLst>
            </a:endParaRPr>
          </a:p>
        </p:txBody>
      </p:sp>
      <p:pic>
        <p:nvPicPr>
          <p:cNvPr id="9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13" y="908720"/>
            <a:ext cx="687809" cy="57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413" y="2040416"/>
            <a:ext cx="13366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209" y="1503908"/>
            <a:ext cx="135188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Номер слайда 2"/>
          <p:cNvSpPr>
            <a:spLocks noGrp="1"/>
          </p:cNvSpPr>
          <p:nvPr>
            <p:ph type="sldNum" sz="quarter" idx="12"/>
          </p:nvPr>
        </p:nvSpPr>
        <p:spPr bwMode="auto">
          <a:xfrm>
            <a:off x="8147050" y="6472238"/>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77EF1E9-EFF1-4598-AB54-4E5BF53C1B32}" type="slidenum">
              <a:rPr lang="ru-RU" altLang="ru-RU" smtClean="0">
                <a:latin typeface="Arial" panose="020B0604020202020204" pitchFamily="34" charset="0"/>
                <a:cs typeface="Arial" panose="020B0604020202020204" pitchFamily="34" charset="0"/>
              </a:rPr>
              <a:pPr/>
              <a:t>22</a:t>
            </a:fld>
            <a:endParaRPr lang="ru-RU" altLang="ru-RU" dirty="0" smtClean="0">
              <a:latin typeface="Arial" panose="020B0604020202020204" pitchFamily="34" charset="0"/>
              <a:cs typeface="Arial" panose="020B0604020202020204" pitchFamily="34" charset="0"/>
            </a:endParaRPr>
          </a:p>
        </p:txBody>
      </p:sp>
      <p:sp>
        <p:nvSpPr>
          <p:cNvPr id="39" name="TextBox 38"/>
          <p:cNvSpPr txBox="1"/>
          <p:nvPr/>
        </p:nvSpPr>
        <p:spPr>
          <a:xfrm>
            <a:off x="125413" y="5554663"/>
            <a:ext cx="4897437" cy="765175"/>
          </a:xfrm>
          <a:prstGeom prst="wedgeRoundRectCallout">
            <a:avLst>
              <a:gd name="adj1" fmla="val 47551"/>
              <a:gd name="adj2" fmla="val -110970"/>
              <a:gd name="adj3" fmla="val 16667"/>
            </a:avLst>
          </a:prstGeom>
        </p:spPr>
        <p:style>
          <a:lnRef idx="1">
            <a:schemeClr val="accent4"/>
          </a:lnRef>
          <a:fillRef idx="2">
            <a:schemeClr val="accent4"/>
          </a:fillRef>
          <a:effectRef idx="1">
            <a:schemeClr val="accent4"/>
          </a:effectRef>
          <a:fontRef idx="minor">
            <a:schemeClr val="dk1"/>
          </a:fontRef>
        </p:style>
        <p:txBody>
          <a:bodyPr>
            <a:spAutoFit/>
          </a:bodyPr>
          <a:lstStyle/>
          <a:p>
            <a:pPr algn="just">
              <a:defRPr/>
            </a:pPr>
            <a:r>
              <a:rPr lang="ru-RU" sz="1300" dirty="0">
                <a:latin typeface="Times New Roman" panose="02020603050405020304" pitchFamily="18" charset="0"/>
                <a:cs typeface="Times New Roman" panose="02020603050405020304" pitchFamily="18" charset="0"/>
              </a:rPr>
              <a:t>Ранжирование осуществлено исходя из удельного веса поступлений от данных организаций в общем объеме налоговых поступлений в бюджеты всех уровней за </a:t>
            </a:r>
            <a:r>
              <a:rPr lang="ru-RU" sz="1300" dirty="0" smtClean="0">
                <a:latin typeface="Times New Roman" panose="02020603050405020304" pitchFamily="18" charset="0"/>
                <a:cs typeface="Times New Roman" panose="02020603050405020304" pitchFamily="18" charset="0"/>
              </a:rPr>
              <a:t>2020 </a:t>
            </a:r>
            <a:r>
              <a:rPr lang="ru-RU" sz="1300" dirty="0">
                <a:latin typeface="Times New Roman" panose="02020603050405020304" pitchFamily="18" charset="0"/>
                <a:cs typeface="Times New Roman" panose="02020603050405020304" pitchFamily="18" charset="0"/>
              </a:rPr>
              <a:t>год</a:t>
            </a:r>
            <a:endParaRPr lang="ru-RU" sz="1300" i="1" dirty="0">
              <a:latin typeface="Times New Roman" panose="02020603050405020304" pitchFamily="18" charset="0"/>
              <a:cs typeface="Times New Roman" panose="02020603050405020304" pitchFamily="18" charset="0"/>
            </a:endParaRPr>
          </a:p>
        </p:txBody>
      </p:sp>
      <p:pic>
        <p:nvPicPr>
          <p:cNvPr id="922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911523"/>
            <a:ext cx="792088" cy="56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1"/>
          <p:cNvSpPr txBox="1"/>
          <p:nvPr/>
        </p:nvSpPr>
        <p:spPr>
          <a:xfrm>
            <a:off x="3931566" y="973577"/>
            <a:ext cx="4807236"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ОАО «Чебоксарская пивоваренная фирма «Букет Чувашии</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4" name="TextBox 1"/>
          <p:cNvSpPr txBox="1"/>
          <p:nvPr/>
        </p:nvSpPr>
        <p:spPr>
          <a:xfrm>
            <a:off x="4165600" y="1665815"/>
            <a:ext cx="4573201"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АО «АККОНД»</a:t>
            </a:r>
            <a:endParaRPr lang="ru-RU" dirty="0">
              <a:latin typeface="Times New Roman" panose="02020603050405020304" pitchFamily="18" charset="0"/>
              <a:cs typeface="Times New Roman" panose="02020603050405020304" pitchFamily="18" charset="0"/>
            </a:endParaRPr>
          </a:p>
        </p:txBody>
      </p:sp>
      <p:sp>
        <p:nvSpPr>
          <p:cNvPr id="45" name="TextBox 1"/>
          <p:cNvSpPr txBox="1"/>
          <p:nvPr/>
        </p:nvSpPr>
        <p:spPr>
          <a:xfrm>
            <a:off x="4541838" y="2485095"/>
            <a:ext cx="4187316"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ПАО «Химпром</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50" name="TextBox 1"/>
          <p:cNvSpPr txBox="1"/>
          <p:nvPr/>
        </p:nvSpPr>
        <p:spPr>
          <a:xfrm>
            <a:off x="5168503" y="4014172"/>
            <a:ext cx="3539417"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АО </a:t>
            </a:r>
            <a:r>
              <a:rPr lang="ru-RU" dirty="0" smtClean="0">
                <a:latin typeface="Times New Roman" panose="02020603050405020304" pitchFamily="18" charset="0"/>
                <a:cs typeface="Times New Roman" panose="02020603050405020304" pitchFamily="18" charset="0"/>
              </a:rPr>
              <a:t>«Комбинат </a:t>
            </a:r>
            <a:r>
              <a:rPr lang="ru-RU" dirty="0">
                <a:latin typeface="Times New Roman" panose="02020603050405020304" pitchFamily="18" charset="0"/>
                <a:cs typeface="Times New Roman" panose="02020603050405020304" pitchFamily="18" charset="0"/>
              </a:rPr>
              <a:t>А</a:t>
            </a:r>
            <a:r>
              <a:rPr lang="ru-RU" dirty="0" smtClean="0">
                <a:latin typeface="Times New Roman" panose="02020603050405020304" pitchFamily="18" charset="0"/>
                <a:cs typeface="Times New Roman" panose="02020603050405020304" pitchFamily="18" charset="0"/>
              </a:rPr>
              <a:t>втомобильных Фургонов»</a:t>
            </a:r>
            <a:endParaRPr lang="ru-RU" dirty="0">
              <a:latin typeface="Times New Roman" panose="02020603050405020304" pitchFamily="18" charset="0"/>
              <a:cs typeface="Times New Roman" panose="02020603050405020304" pitchFamily="18" charset="0"/>
            </a:endParaRPr>
          </a:p>
        </p:txBody>
      </p:sp>
      <p:sp>
        <p:nvSpPr>
          <p:cNvPr id="51" name="TextBox 1"/>
          <p:cNvSpPr txBox="1"/>
          <p:nvPr/>
        </p:nvSpPr>
        <p:spPr>
          <a:xfrm>
            <a:off x="5651671" y="4881233"/>
            <a:ext cx="3087130" cy="526733"/>
          </a:xfrm>
          <a:prstGeom prst="roundRect">
            <a:avLst>
              <a:gd name="adj" fmla="val 31350"/>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Филиал ПАО «ФГК </a:t>
            </a:r>
            <a:r>
              <a:rPr lang="ru-RU" dirty="0" err="1" smtClean="0">
                <a:latin typeface="Times New Roman" panose="02020603050405020304" pitchFamily="18" charset="0"/>
                <a:cs typeface="Times New Roman" panose="02020603050405020304" pitchFamily="18" charset="0"/>
              </a:rPr>
              <a:t>РусГидро</a:t>
            </a:r>
            <a:r>
              <a:rPr lang="ru-RU" dirty="0" smtClean="0">
                <a:latin typeface="Times New Roman" panose="02020603050405020304" pitchFamily="18" charset="0"/>
                <a:cs typeface="Times New Roman" panose="02020603050405020304" pitchFamily="18" charset="0"/>
              </a:rPr>
              <a:t>»- «Чебоксарская ГЭС»</a:t>
            </a:r>
            <a:endParaRPr lang="ru-RU" dirty="0">
              <a:latin typeface="Times New Roman" panose="02020603050405020304" pitchFamily="18" charset="0"/>
              <a:cs typeface="Times New Roman" panose="02020603050405020304" pitchFamily="18" charset="0"/>
            </a:endParaRPr>
          </a:p>
        </p:txBody>
      </p:sp>
      <p:sp>
        <p:nvSpPr>
          <p:cNvPr id="54" name="TextBox 1"/>
          <p:cNvSpPr txBox="1"/>
          <p:nvPr/>
        </p:nvSpPr>
        <p:spPr>
          <a:xfrm>
            <a:off x="5435771" y="4437691"/>
            <a:ext cx="3303030" cy="276225"/>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1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sz="1400" dirty="0" smtClean="0">
                <a:solidFill>
                  <a:srgbClr val="341DE1"/>
                </a:solidFill>
                <a:latin typeface="Times New Roman" panose="02020603050405020304" pitchFamily="18" charset="0"/>
                <a:cs typeface="Times New Roman" panose="02020603050405020304" pitchFamily="18" charset="0"/>
              </a:rPr>
              <a:t>ПАО «Банк ВТБ»</a:t>
            </a:r>
            <a:endParaRPr lang="ru-RU" sz="1400" dirty="0">
              <a:solidFill>
                <a:srgbClr val="341DE1"/>
              </a:solidFill>
              <a:latin typeface="Times New Roman" panose="02020603050405020304" pitchFamily="18" charset="0"/>
              <a:cs typeface="Times New Roman" panose="02020603050405020304" pitchFamily="18" charset="0"/>
            </a:endParaRPr>
          </a:p>
        </p:txBody>
      </p:sp>
      <p:sp>
        <p:nvSpPr>
          <p:cNvPr id="58" name="TextBox 1"/>
          <p:cNvSpPr txBox="1"/>
          <p:nvPr/>
        </p:nvSpPr>
        <p:spPr>
          <a:xfrm>
            <a:off x="4183856" y="2983469"/>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5</a:t>
            </a:r>
            <a:endParaRPr lang="ru-RU" dirty="0">
              <a:latin typeface="Times New Roman" panose="02020603050405020304" pitchFamily="18" charset="0"/>
              <a:cs typeface="Times New Roman" panose="02020603050405020304" pitchFamily="18" charset="0"/>
            </a:endParaRPr>
          </a:p>
        </p:txBody>
      </p:sp>
      <p:sp>
        <p:nvSpPr>
          <p:cNvPr id="60" name="TextBox 1"/>
          <p:cNvSpPr txBox="1"/>
          <p:nvPr/>
        </p:nvSpPr>
        <p:spPr>
          <a:xfrm>
            <a:off x="3543823" y="1638471"/>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2</a:t>
            </a:r>
            <a:endParaRPr lang="ru-RU" dirty="0">
              <a:latin typeface="Times New Roman" panose="02020603050405020304" pitchFamily="18" charset="0"/>
              <a:cs typeface="Times New Roman" panose="02020603050405020304" pitchFamily="18" charset="0"/>
            </a:endParaRPr>
          </a:p>
        </p:txBody>
      </p:sp>
      <p:sp>
        <p:nvSpPr>
          <p:cNvPr id="62" name="TextBox 1"/>
          <p:cNvSpPr txBox="1"/>
          <p:nvPr/>
        </p:nvSpPr>
        <p:spPr>
          <a:xfrm>
            <a:off x="4453930" y="3572252"/>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6</a:t>
            </a:r>
          </a:p>
        </p:txBody>
      </p:sp>
      <p:sp>
        <p:nvSpPr>
          <p:cNvPr id="63" name="TextBox 1"/>
          <p:cNvSpPr txBox="1"/>
          <p:nvPr/>
        </p:nvSpPr>
        <p:spPr>
          <a:xfrm>
            <a:off x="4648101" y="4014172"/>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7</a:t>
            </a:r>
          </a:p>
        </p:txBody>
      </p:sp>
      <p:sp>
        <p:nvSpPr>
          <p:cNvPr id="65" name="TextBox 1"/>
          <p:cNvSpPr txBox="1"/>
          <p:nvPr/>
        </p:nvSpPr>
        <p:spPr>
          <a:xfrm>
            <a:off x="5114429" y="4993785"/>
            <a:ext cx="431800" cy="301625"/>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9</a:t>
            </a:r>
          </a:p>
        </p:txBody>
      </p:sp>
      <p:sp>
        <p:nvSpPr>
          <p:cNvPr id="64" name="TextBox 1"/>
          <p:cNvSpPr txBox="1"/>
          <p:nvPr/>
        </p:nvSpPr>
        <p:spPr>
          <a:xfrm>
            <a:off x="4898529" y="4437691"/>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8</a:t>
            </a:r>
          </a:p>
        </p:txBody>
      </p:sp>
      <p:sp>
        <p:nvSpPr>
          <p:cNvPr id="57" name="TextBox 1"/>
          <p:cNvSpPr txBox="1"/>
          <p:nvPr/>
        </p:nvSpPr>
        <p:spPr>
          <a:xfrm>
            <a:off x="3327923" y="1094334"/>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ru-RU" sz="1400" b="1" dirty="0" smtClean="0">
                <a:solidFill>
                  <a:prstClr val="black"/>
                </a:solidFill>
                <a:latin typeface="Times New Roman" panose="02020603050405020304" pitchFamily="18" charset="0"/>
                <a:cs typeface="Times New Roman" panose="02020603050405020304" pitchFamily="18" charset="0"/>
              </a:rPr>
              <a:t>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TextBox 1"/>
          <p:cNvSpPr txBox="1"/>
          <p:nvPr/>
        </p:nvSpPr>
        <p:spPr>
          <a:xfrm>
            <a:off x="5330329" y="5527319"/>
            <a:ext cx="431800" cy="303212"/>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10</a:t>
            </a:r>
          </a:p>
        </p:txBody>
      </p:sp>
      <p:sp>
        <p:nvSpPr>
          <p:cNvPr id="49" name="TextBox 1"/>
          <p:cNvSpPr txBox="1"/>
          <p:nvPr/>
        </p:nvSpPr>
        <p:spPr>
          <a:xfrm>
            <a:off x="4716016" y="2887028"/>
            <a:ext cx="3991904" cy="551736"/>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Филиал </a:t>
            </a:r>
            <a:r>
              <a:rPr lang="ru-RU" dirty="0" smtClean="0">
                <a:latin typeface="Times New Roman" panose="02020603050405020304" pitchFamily="18" charset="0"/>
                <a:cs typeface="Times New Roman" panose="02020603050405020304" pitchFamily="18" charset="0"/>
              </a:rPr>
              <a:t>АО </a:t>
            </a:r>
            <a:r>
              <a:rPr lang="ru-RU" dirty="0">
                <a:latin typeface="Times New Roman" panose="02020603050405020304" pitchFamily="18" charset="0"/>
                <a:cs typeface="Times New Roman" panose="02020603050405020304" pitchFamily="18" charset="0"/>
              </a:rPr>
              <a:t>Фирма «Август</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Вурнарский завод смесевых препаратов»</a:t>
            </a:r>
            <a:endParaRPr lang="ru-RU" dirty="0">
              <a:latin typeface="Times New Roman" panose="02020603050405020304" pitchFamily="18" charset="0"/>
              <a:cs typeface="Times New Roman" panose="02020603050405020304" pitchFamily="18" charset="0"/>
            </a:endParaRPr>
          </a:p>
        </p:txBody>
      </p:sp>
      <p:sp>
        <p:nvSpPr>
          <p:cNvPr id="53" name="TextBox 1"/>
          <p:cNvSpPr txBox="1"/>
          <p:nvPr/>
        </p:nvSpPr>
        <p:spPr>
          <a:xfrm>
            <a:off x="5868144" y="5554663"/>
            <a:ext cx="2843623"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ПАО «Сбербанк России»</a:t>
            </a:r>
            <a:endParaRPr lang="ru-RU" dirty="0">
              <a:latin typeface="Times New Roman" panose="02020603050405020304" pitchFamily="18" charset="0"/>
              <a:cs typeface="Times New Roman" panose="02020603050405020304" pitchFamily="18" charset="0"/>
            </a:endParaRPr>
          </a:p>
        </p:txBody>
      </p:sp>
      <p:sp>
        <p:nvSpPr>
          <p:cNvPr id="41" name="TextBox 1"/>
          <p:cNvSpPr txBox="1"/>
          <p:nvPr/>
        </p:nvSpPr>
        <p:spPr>
          <a:xfrm>
            <a:off x="5021287" y="3572252"/>
            <a:ext cx="3696902"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АО «НПК «ЭЛАРА» имени Г.А. </a:t>
            </a:r>
            <a:r>
              <a:rPr lang="ru-RU" dirty="0" smtClean="0">
                <a:latin typeface="Times New Roman" panose="02020603050405020304" pitchFamily="18" charset="0"/>
                <a:cs typeface="Times New Roman" panose="02020603050405020304" pitchFamily="18" charset="0"/>
              </a:rPr>
              <a:t>Ильенко»</a:t>
            </a:r>
            <a:endParaRPr lang="ru-RU" dirty="0">
              <a:latin typeface="Times New Roman" panose="02020603050405020304" pitchFamily="18" charset="0"/>
              <a:cs typeface="Times New Roman" panose="02020603050405020304" pitchFamily="18" charset="0"/>
            </a:endParaRPr>
          </a:p>
        </p:txBody>
      </p:sp>
      <p:sp>
        <p:nvSpPr>
          <p:cNvPr id="59" name="TextBox 1"/>
          <p:cNvSpPr txBox="1"/>
          <p:nvPr/>
        </p:nvSpPr>
        <p:spPr>
          <a:xfrm>
            <a:off x="3733801" y="2028509"/>
            <a:ext cx="431800"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3</a:t>
            </a:r>
          </a:p>
        </p:txBody>
      </p:sp>
      <p:sp>
        <p:nvSpPr>
          <p:cNvPr id="61" name="TextBox 1"/>
          <p:cNvSpPr txBox="1"/>
          <p:nvPr/>
        </p:nvSpPr>
        <p:spPr>
          <a:xfrm>
            <a:off x="3921918" y="2471422"/>
            <a:ext cx="433388" cy="303213"/>
          </a:xfrm>
          <a:prstGeom prst="ellipse">
            <a:avLst/>
          </a:prstGeom>
          <a:ln/>
        </p:spPr>
        <p:style>
          <a:lnRef idx="1">
            <a:schemeClr val="accent2"/>
          </a:lnRef>
          <a:fillRef idx="2">
            <a:schemeClr val="accent2"/>
          </a:fillRef>
          <a:effectRef idx="1">
            <a:schemeClr val="accent2"/>
          </a:effectRef>
          <a:fontRef idx="minor">
            <a:schemeClr val="dk1"/>
          </a:fontRef>
        </p:style>
        <p:txBody>
          <a:bodyPr lIns="0" tIns="0" rIns="0" bIns="0">
            <a:spAutoFit/>
          </a:bodyPr>
          <a:lstStyle>
            <a:defPPr>
              <a:defRPr lang="ru-RU"/>
            </a:defPPr>
            <a:lvl1pPr marL="0" indent="0" algn="ctr">
              <a:defRPr sz="1400" b="1">
                <a:solidFill>
                  <a:prstClr val="black"/>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smtClean="0">
                <a:latin typeface="Times New Roman" panose="02020603050405020304" pitchFamily="18" charset="0"/>
                <a:cs typeface="Times New Roman" panose="02020603050405020304" pitchFamily="18" charset="0"/>
              </a:rPr>
              <a:t>4</a:t>
            </a:r>
            <a:endParaRPr lang="ru-RU" dirty="0">
              <a:latin typeface="Times New Roman" panose="02020603050405020304" pitchFamily="18" charset="0"/>
              <a:cs typeface="Times New Roman" panose="02020603050405020304" pitchFamily="18" charset="0"/>
            </a:endParaRPr>
          </a:p>
        </p:txBody>
      </p:sp>
      <p:sp>
        <p:nvSpPr>
          <p:cNvPr id="33"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Крупнейшие налогоплательщики Чувашской Республики за </a:t>
            </a:r>
            <a:r>
              <a:rPr lang="ru-RU" sz="1800" dirty="0" smtClean="0">
                <a:solidFill>
                  <a:schemeClr val="tx1"/>
                </a:solidFill>
                <a:effectLst/>
                <a:latin typeface="Times New Roman" panose="02020603050405020304" pitchFamily="18" charset="0"/>
                <a:cs typeface="Times New Roman" panose="02020603050405020304" pitchFamily="18" charset="0"/>
              </a:rPr>
              <a:t>2020 </a:t>
            </a:r>
            <a:r>
              <a:rPr lang="ru-RU" sz="1800" dirty="0">
                <a:solidFill>
                  <a:schemeClr val="tx1"/>
                </a:solidFill>
                <a:effectLst/>
                <a:latin typeface="Times New Roman" panose="02020603050405020304" pitchFamily="18" charset="0"/>
                <a:cs typeface="Times New Roman" panose="02020603050405020304" pitchFamily="18" charset="0"/>
              </a:rPr>
              <a:t>год</a:t>
            </a:r>
          </a:p>
        </p:txBody>
      </p: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7899" y="882088"/>
            <a:ext cx="784102" cy="592137"/>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5647" y="1512591"/>
            <a:ext cx="886898" cy="469028"/>
          </a:xfrm>
          <a:prstGeom prst="rect">
            <a:avLst/>
          </a:prstGeom>
        </p:spPr>
      </p:pic>
      <p:pic>
        <p:nvPicPr>
          <p:cNvPr id="7" name="Рисунок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9283" y="2040416"/>
            <a:ext cx="1185862" cy="565967"/>
          </a:xfrm>
          <a:prstGeom prst="rect">
            <a:avLst/>
          </a:prstGeom>
        </p:spPr>
      </p:pic>
      <p:pic>
        <p:nvPicPr>
          <p:cNvPr id="8" name="Рисунок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03513" y="1512591"/>
            <a:ext cx="698488" cy="469027"/>
          </a:xfrm>
          <a:prstGeom prst="rect">
            <a:avLst/>
          </a:prstGeom>
        </p:spPr>
      </p:pic>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1617" y="2667635"/>
            <a:ext cx="895821" cy="619047"/>
          </a:xfrm>
          <a:prstGeom prst="rect">
            <a:avLst/>
          </a:prstGeom>
        </p:spPr>
      </p:pic>
      <p:sp>
        <p:nvSpPr>
          <p:cNvPr id="40" name="TextBox 1"/>
          <p:cNvSpPr txBox="1"/>
          <p:nvPr/>
        </p:nvSpPr>
        <p:spPr>
          <a:xfrm>
            <a:off x="4400550" y="2055854"/>
            <a:ext cx="4328605" cy="275868"/>
          </a:xfrm>
          <a:prstGeom prst="roundRect">
            <a:avLst>
              <a:gd name="adj" fmla="val 37979"/>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defPPr>
              <a:defRPr lang="ru-RU"/>
            </a:defPPr>
            <a:lvl1pPr marL="0" indent="0" algn="ctr">
              <a:defRPr sz="1400" b="1">
                <a:solidFill>
                  <a:srgbClr val="341DE1"/>
                </a:solidFill>
                <a:latin typeface="TimesET" pitchFamily="2" charset="0"/>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a:defRPr/>
            </a:pPr>
            <a:r>
              <a:rPr lang="ru-RU" dirty="0">
                <a:latin typeface="Times New Roman" panose="02020603050405020304" pitchFamily="18" charset="0"/>
                <a:cs typeface="Times New Roman" panose="02020603050405020304" pitchFamily="18" charset="0"/>
              </a:rPr>
              <a:t>ООО НПП </a:t>
            </a:r>
            <a:r>
              <a:rPr lang="ru-RU" dirty="0" smtClean="0">
                <a:latin typeface="Times New Roman" panose="02020603050405020304" pitchFamily="18" charset="0"/>
                <a:cs typeface="Times New Roman" panose="02020603050405020304" pitchFamily="18" charset="0"/>
              </a:rPr>
              <a:t>«ЭКРА»</a:t>
            </a:r>
            <a:endParaRPr lang="ru-RU"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0762" y="891358"/>
            <a:ext cx="603826" cy="603826"/>
          </a:xfrm>
          <a:prstGeom prst="rect">
            <a:avLst/>
          </a:prstGeom>
        </p:spPr>
      </p:pic>
    </p:spTree>
    <p:extLst>
      <p:ext uri="{BB962C8B-B14F-4D97-AF65-F5344CB8AC3E}">
        <p14:creationId xmlns:p14="http://schemas.microsoft.com/office/powerpoint/2010/main" val="2017699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57174" y="3322547"/>
            <a:ext cx="3218682" cy="505215"/>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федеральному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57174" y="4378453"/>
            <a:ext cx="3164702" cy="506910"/>
          </a:xfrm>
          <a:prstGeom prst="round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r>
              <a:rPr lang="ru-RU" sz="1400" b="1" dirty="0" smtClean="0">
                <a:solidFill>
                  <a:schemeClr val="tx1"/>
                </a:solidFill>
                <a:latin typeface="Times New Roman" panose="02020603050405020304" pitchFamily="18" charset="0"/>
                <a:cs typeface="Times New Roman" panose="02020603050405020304" pitchFamily="18" charset="0"/>
              </a:rPr>
              <a:t>согласно региональному законодательству</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014818" y="836711"/>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a:t>
            </a:r>
            <a:r>
              <a:rPr lang="en-US" sz="1600" b="1" dirty="0" smtClean="0">
                <a:solidFill>
                  <a:prstClr val="black"/>
                </a:solidFill>
                <a:latin typeface="Times New Roman" panose="02020603050405020304" pitchFamily="18" charset="0"/>
                <a:cs typeface="Times New Roman" panose="02020603050405020304" pitchFamily="18" charset="0"/>
              </a:rPr>
              <a:t>9</a:t>
            </a:r>
            <a:r>
              <a:rPr lang="ru-RU" sz="1600" b="1" dirty="0" smtClean="0">
                <a:solidFill>
                  <a:prstClr val="black"/>
                </a:solidFill>
                <a:latin typeface="Times New Roman" panose="02020603050405020304" pitchFamily="18" charset="0"/>
                <a:cs typeface="Times New Roman" panose="02020603050405020304" pitchFamily="18" charset="0"/>
              </a:rPr>
              <a:t>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30" name="Овал 29"/>
          <p:cNvSpPr/>
          <p:nvPr/>
        </p:nvSpPr>
        <p:spPr>
          <a:xfrm>
            <a:off x="7949252" y="4402266"/>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499,5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Овал 30"/>
          <p:cNvSpPr/>
          <p:nvPr/>
        </p:nvSpPr>
        <p:spPr>
          <a:xfrm>
            <a:off x="7956470" y="320300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739,1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Овал 34"/>
          <p:cNvSpPr/>
          <p:nvPr/>
        </p:nvSpPr>
        <p:spPr>
          <a:xfrm>
            <a:off x="7873812" y="1266575"/>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en-US" sz="1600" b="1" dirty="0" smtClean="0">
                <a:solidFill>
                  <a:prstClr val="black"/>
                </a:solidFill>
                <a:latin typeface="Times New Roman" panose="02020603050405020304" pitchFamily="18" charset="0"/>
                <a:cs typeface="Times New Roman" panose="02020603050405020304" pitchFamily="18" charset="0"/>
              </a:rPr>
              <a:t>238,6</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0" name="Скругленный прямоугольник 39"/>
          <p:cNvSpPr/>
          <p:nvPr/>
        </p:nvSpPr>
        <p:spPr>
          <a:xfrm>
            <a:off x="134379" y="1245163"/>
            <a:ext cx="3197249" cy="730781"/>
          </a:xfrm>
          <a:prstGeom prst="roundRect">
            <a:avLst/>
          </a:prstGeom>
          <a:gradFill>
            <a:gsLst>
              <a:gs pos="7000">
                <a:schemeClr val="accent6">
                  <a:lumMod val="40000"/>
                  <a:lumOff val="60000"/>
                </a:schemeClr>
              </a:gs>
              <a:gs pos="49000">
                <a:srgbClr val="FFFF99"/>
              </a:gs>
              <a:gs pos="100000">
                <a:schemeClr val="bg1"/>
              </a:gs>
            </a:gsLst>
            <a:lin ang="16200000" scaled="1"/>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spcBef>
                <a:spcPct val="0"/>
              </a:spcBef>
              <a:spcAft>
                <a:spcPct val="0"/>
              </a:spcAft>
            </a:pPr>
            <a:r>
              <a:rPr lang="ru-RU" sz="2000" dirty="0" smtClean="0">
                <a:solidFill>
                  <a:prstClr val="black"/>
                </a:solidFill>
                <a:latin typeface="Times New Roman" panose="02020603050405020304" pitchFamily="18" charset="0"/>
                <a:cs typeface="Times New Roman" panose="02020603050405020304" pitchFamily="18" charset="0"/>
              </a:rPr>
              <a:t>Итого предоставлено льгот по налогам</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51" name="Овал 50"/>
          <p:cNvSpPr/>
          <p:nvPr/>
        </p:nvSpPr>
        <p:spPr>
          <a:xfrm>
            <a:off x="7801804" y="1990464"/>
            <a:ext cx="1234692" cy="651978"/>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a:solidFill>
                  <a:schemeClr val="tx1"/>
                </a:solidFill>
                <a:latin typeface="Times New Roman" panose="02020603050405020304" pitchFamily="18" charset="0"/>
                <a:cs typeface="Times New Roman" panose="02020603050405020304" pitchFamily="18" charset="0"/>
              </a:rPr>
              <a:t>4</a:t>
            </a:r>
            <a:r>
              <a:rPr lang="ru-RU" b="1" dirty="0" smtClean="0">
                <a:solidFill>
                  <a:schemeClr val="tx1"/>
                </a:solidFill>
                <a:latin typeface="Times New Roman" panose="02020603050405020304" pitchFamily="18" charset="0"/>
                <a:cs typeface="Times New Roman" panose="02020603050405020304" pitchFamily="18" charset="0"/>
              </a:rPr>
              <a:t>,2%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3650069" y="836712"/>
            <a:ext cx="943976"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a:t>
            </a:r>
            <a:r>
              <a:rPr lang="en-US" sz="1600" b="1" dirty="0" smtClean="0">
                <a:solidFill>
                  <a:prstClr val="black"/>
                </a:solidFill>
                <a:latin typeface="Times New Roman" panose="02020603050405020304" pitchFamily="18" charset="0"/>
                <a:cs typeface="Times New Roman" panose="02020603050405020304" pitchFamily="18" charset="0"/>
              </a:rPr>
              <a:t>7</a:t>
            </a:r>
            <a:r>
              <a:rPr lang="ru-RU" sz="1600" b="1" dirty="0" smtClean="0">
                <a:solidFill>
                  <a:prstClr val="black"/>
                </a:solidFill>
                <a:latin typeface="Times New Roman" panose="02020603050405020304" pitchFamily="18" charset="0"/>
                <a:cs typeface="Times New Roman" panose="02020603050405020304" pitchFamily="18" charset="0"/>
              </a:rPr>
              <a:t>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43" name="Овал 42"/>
          <p:cNvSpPr/>
          <p:nvPr/>
        </p:nvSpPr>
        <p:spPr>
          <a:xfrm>
            <a:off x="3531344" y="4365104"/>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5</a:t>
            </a:r>
            <a:r>
              <a:rPr lang="en-US" sz="1400" b="1" dirty="0" smtClean="0">
                <a:solidFill>
                  <a:prstClr val="black"/>
                </a:solidFill>
                <a:latin typeface="Times New Roman" panose="02020603050405020304" pitchFamily="18" charset="0"/>
                <a:cs typeface="Times New Roman" panose="02020603050405020304" pitchFamily="18" charset="0"/>
              </a:rPr>
              <a:t>17,3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Овал 45"/>
          <p:cNvSpPr/>
          <p:nvPr/>
        </p:nvSpPr>
        <p:spPr>
          <a:xfrm>
            <a:off x="3507653" y="3242758"/>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prstClr val="black"/>
                </a:solidFill>
                <a:latin typeface="Times New Roman" panose="02020603050405020304" pitchFamily="18" charset="0"/>
                <a:cs typeface="Times New Roman" panose="02020603050405020304" pitchFamily="18" charset="0"/>
              </a:rPr>
              <a:t>1 </a:t>
            </a:r>
            <a:r>
              <a:rPr lang="en-US" sz="1400" b="1" dirty="0" smtClean="0">
                <a:solidFill>
                  <a:prstClr val="black"/>
                </a:solidFill>
                <a:latin typeface="Times New Roman" panose="02020603050405020304" pitchFamily="18" charset="0"/>
                <a:cs typeface="Times New Roman" panose="02020603050405020304" pitchFamily="18" charset="0"/>
              </a:rPr>
              <a:t>051,0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2" name="Овал 51"/>
          <p:cNvSpPr/>
          <p:nvPr/>
        </p:nvSpPr>
        <p:spPr>
          <a:xfrm>
            <a:off x="3434103" y="1266575"/>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prstClr val="black"/>
                </a:solidFill>
                <a:latin typeface="Times New Roman" panose="02020603050405020304" pitchFamily="18" charset="0"/>
                <a:cs typeface="Times New Roman" panose="02020603050405020304" pitchFamily="18" charset="0"/>
              </a:rPr>
              <a:t>1 </a:t>
            </a:r>
            <a:r>
              <a:rPr lang="en-US" sz="1600" b="1" dirty="0" smtClean="0">
                <a:solidFill>
                  <a:prstClr val="black"/>
                </a:solidFill>
                <a:latin typeface="Times New Roman" panose="02020603050405020304" pitchFamily="18" charset="0"/>
                <a:cs typeface="Times New Roman" panose="02020603050405020304" pitchFamily="18" charset="0"/>
              </a:rPr>
              <a:t>568,3</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53" name="Овал 52"/>
          <p:cNvSpPr/>
          <p:nvPr/>
        </p:nvSpPr>
        <p:spPr>
          <a:xfrm>
            <a:off x="3434103" y="1999869"/>
            <a:ext cx="1234692" cy="644511"/>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ru-RU" b="1" dirty="0" smtClean="0">
                <a:solidFill>
                  <a:schemeClr val="tx1"/>
                </a:solidFill>
                <a:latin typeface="Times New Roman" panose="02020603050405020304" pitchFamily="18" charset="0"/>
                <a:cs typeface="Times New Roman" panose="02020603050405020304" pitchFamily="18" charset="0"/>
              </a:rPr>
              <a:t>6,</a:t>
            </a:r>
            <a:r>
              <a:rPr lang="en-US" b="1" dirty="0" smtClean="0">
                <a:solidFill>
                  <a:schemeClr val="tx1"/>
                </a:solidFill>
                <a:latin typeface="Times New Roman" panose="02020603050405020304" pitchFamily="18" charset="0"/>
                <a:cs typeface="Times New Roman" panose="02020603050405020304" pitchFamily="18" charset="0"/>
              </a:rPr>
              <a:t>1</a:t>
            </a:r>
            <a:r>
              <a:rPr lang="ru-RU" b="1" dirty="0" smtClean="0">
                <a:solidFill>
                  <a:schemeClr val="tx1"/>
                </a:solidFill>
                <a:latin typeface="Times New Roman" panose="02020603050405020304" pitchFamily="18" charset="0"/>
                <a:cs typeface="Times New Roman" panose="02020603050405020304" pitchFamily="18" charset="0"/>
              </a:rPr>
              <a:t>%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54" name="Прямая со стрелкой 53"/>
          <p:cNvCxnSpPr/>
          <p:nvPr/>
        </p:nvCxnSpPr>
        <p:spPr>
          <a:xfrm>
            <a:off x="7142884" y="3519100"/>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6" name="Овал 55"/>
          <p:cNvSpPr/>
          <p:nvPr/>
        </p:nvSpPr>
        <p:spPr>
          <a:xfrm>
            <a:off x="6562771" y="3147542"/>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45,3</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58" name="TextBox 57"/>
          <p:cNvSpPr txBox="1"/>
          <p:nvPr/>
        </p:nvSpPr>
        <p:spPr>
          <a:xfrm>
            <a:off x="6990974" y="3623836"/>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5,8</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cxnSp>
        <p:nvCxnSpPr>
          <p:cNvPr id="60" name="Прямая со стрелкой 59"/>
          <p:cNvCxnSpPr/>
          <p:nvPr/>
        </p:nvCxnSpPr>
        <p:spPr>
          <a:xfrm>
            <a:off x="7101811" y="1503350"/>
            <a:ext cx="51361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61" name="Овал 60"/>
          <p:cNvSpPr/>
          <p:nvPr/>
        </p:nvSpPr>
        <p:spPr>
          <a:xfrm>
            <a:off x="6517818" y="1096511"/>
            <a:ext cx="1723845"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251,1</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a:xfrm>
            <a:off x="6895468" y="1602280"/>
            <a:ext cx="968547"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16,9</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pic>
        <p:nvPicPr>
          <p:cNvPr id="73" name="Picture 2" descr="K:\Общая для обмена\!Audio and Video!\Минфин\besplatnoe_seo_prodvijen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729" y="5013176"/>
            <a:ext cx="2410272" cy="151501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2804509" y="5291883"/>
            <a:ext cx="5926684" cy="1208842"/>
          </a:xfrm>
          <a:prstGeom prst="wedgeRoundRectCallout">
            <a:avLst>
              <a:gd name="adj1" fmla="val 42448"/>
              <a:gd name="adj2" fmla="val -75503"/>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Наибольшая сумма налоговых льгот приходится на налог на имущество организаций (в 201</a:t>
            </a:r>
            <a:r>
              <a:rPr lang="en-US" sz="1300" dirty="0" smtClean="0">
                <a:latin typeface="Times New Roman" panose="02020603050405020304" pitchFamily="18" charset="0"/>
                <a:cs typeface="Times New Roman" panose="02020603050405020304" pitchFamily="18" charset="0"/>
              </a:rPr>
              <a:t>9</a:t>
            </a:r>
            <a:r>
              <a:rPr lang="ru-RU" sz="1300" dirty="0" smtClean="0">
                <a:latin typeface="Times New Roman" panose="02020603050405020304" pitchFamily="18" charset="0"/>
                <a:cs typeface="Times New Roman" panose="02020603050405020304" pitchFamily="18" charset="0"/>
              </a:rPr>
              <a:t> году </a:t>
            </a:r>
            <a:r>
              <a:rPr lang="en-US" sz="1300" dirty="0" smtClean="0">
                <a:latin typeface="Times New Roman" panose="02020603050405020304" pitchFamily="18" charset="0"/>
                <a:cs typeface="Times New Roman" panose="02020603050405020304" pitchFamily="18" charset="0"/>
              </a:rPr>
              <a:t>65,7</a:t>
            </a:r>
            <a:r>
              <a:rPr lang="ru-RU" sz="1300" dirty="0" smtClean="0">
                <a:latin typeface="Times New Roman" panose="02020603050405020304" pitchFamily="18" charset="0"/>
                <a:cs typeface="Times New Roman" panose="02020603050405020304" pitchFamily="18" charset="0"/>
              </a:rPr>
              <a:t>% от общего объема льгот).</a:t>
            </a:r>
          </a:p>
          <a:p>
            <a:pPr algn="just"/>
            <a:r>
              <a:rPr lang="ru-RU" sz="1300" i="1" dirty="0" smtClean="0">
                <a:latin typeface="Times New Roman" panose="02020603050405020304" pitchFamily="18" charset="0"/>
                <a:cs typeface="Times New Roman" panose="02020603050405020304" pitchFamily="18" charset="0"/>
              </a:rPr>
              <a:t>По результатам сводной оценки эффективности предоставленных в 201</a:t>
            </a:r>
            <a:r>
              <a:rPr lang="en-US" sz="1300" i="1" dirty="0" smtClean="0">
                <a:latin typeface="Times New Roman" panose="02020603050405020304" pitchFamily="18" charset="0"/>
                <a:cs typeface="Times New Roman" panose="02020603050405020304" pitchFamily="18" charset="0"/>
              </a:rPr>
              <a:t>9</a:t>
            </a:r>
            <a:r>
              <a:rPr lang="ru-RU" sz="1300" i="1" dirty="0" smtClean="0">
                <a:latin typeface="Times New Roman" panose="02020603050405020304" pitchFamily="18" charset="0"/>
                <a:cs typeface="Times New Roman" panose="02020603050405020304" pitchFamily="18" charset="0"/>
              </a:rPr>
              <a:t> году в соответствии с региональным законодательством налоговых льгот, льготы признаны эффективными.</a:t>
            </a:r>
            <a:endParaRPr lang="ru-RU" sz="1300" i="1" dirty="0">
              <a:latin typeface="Times New Roman" panose="02020603050405020304" pitchFamily="18" charset="0"/>
              <a:cs typeface="Times New Roman" panose="02020603050405020304" pitchFamily="18" charset="0"/>
            </a:endParaRPr>
          </a:p>
        </p:txBody>
      </p:sp>
      <p:sp>
        <p:nvSpPr>
          <p:cNvPr id="65" name="Заголовок 1"/>
          <p:cNvSpPr txBox="1">
            <a:spLocks/>
          </p:cNvSpPr>
          <p:nvPr/>
        </p:nvSpPr>
        <p:spPr>
          <a:xfrm>
            <a:off x="259729" y="58237"/>
            <a:ext cx="702057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Выпадающие доходы республиканского бюджета Чувашской Республики в связи с предоставлением налоговых льгот</a:t>
            </a:r>
          </a:p>
        </p:txBody>
      </p:sp>
      <p:cxnSp>
        <p:nvCxnSpPr>
          <p:cNvPr id="66" name="Прямая соединительная линия 6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23</a:t>
            </a:fld>
            <a:endParaRPr lang="ru-RU" dirty="0"/>
          </a:p>
        </p:txBody>
      </p:sp>
      <p:sp>
        <p:nvSpPr>
          <p:cNvPr id="63" name="TextBox 62"/>
          <p:cNvSpPr txBox="1"/>
          <p:nvPr/>
        </p:nvSpPr>
        <p:spPr>
          <a:xfrm>
            <a:off x="5890824" y="831488"/>
            <a:ext cx="935064" cy="338554"/>
          </a:xfrm>
          <a:prstGeom prst="rect">
            <a:avLst/>
          </a:prstGeom>
          <a:noFill/>
        </p:spPr>
        <p:txBody>
          <a:bodyPr wrap="none" rtlCol="0">
            <a:spAutoFit/>
          </a:bodyPr>
          <a:lstStyle/>
          <a:p>
            <a:r>
              <a:rPr lang="ru-RU" sz="1600" b="1" dirty="0" smtClean="0">
                <a:solidFill>
                  <a:prstClr val="black"/>
                </a:solidFill>
                <a:latin typeface="Times New Roman" panose="02020603050405020304" pitchFamily="18" charset="0"/>
                <a:cs typeface="Times New Roman" panose="02020603050405020304" pitchFamily="18" charset="0"/>
              </a:rPr>
              <a:t>201</a:t>
            </a:r>
            <a:r>
              <a:rPr lang="en-US" sz="1600" b="1" dirty="0" smtClean="0">
                <a:solidFill>
                  <a:prstClr val="black"/>
                </a:solidFill>
                <a:latin typeface="Times New Roman" panose="02020603050405020304" pitchFamily="18" charset="0"/>
                <a:cs typeface="Times New Roman" panose="02020603050405020304" pitchFamily="18" charset="0"/>
              </a:rPr>
              <a:t>8</a:t>
            </a:r>
            <a:r>
              <a:rPr lang="ru-RU" sz="1600" b="1" dirty="0" smtClean="0">
                <a:solidFill>
                  <a:prstClr val="black"/>
                </a:solidFill>
                <a:latin typeface="Times New Roman" panose="02020603050405020304" pitchFamily="18" charset="0"/>
                <a:cs typeface="Times New Roman" panose="02020603050405020304" pitchFamily="18" charset="0"/>
              </a:rPr>
              <a:t> год</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69" name="Овал 68"/>
          <p:cNvSpPr/>
          <p:nvPr/>
        </p:nvSpPr>
        <p:spPr>
          <a:xfrm>
            <a:off x="5913094" y="4360071"/>
            <a:ext cx="968199" cy="50691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prstClr val="black"/>
                </a:solidFill>
                <a:latin typeface="Times New Roman" panose="02020603050405020304" pitchFamily="18" charset="0"/>
                <a:cs typeface="Times New Roman" panose="02020603050405020304" pitchFamily="18" charset="0"/>
              </a:rPr>
              <a:t>7</a:t>
            </a:r>
            <a:r>
              <a:rPr lang="en-US" sz="1400" b="1" dirty="0" smtClean="0">
                <a:solidFill>
                  <a:prstClr val="black"/>
                </a:solidFill>
                <a:latin typeface="Times New Roman" panose="02020603050405020304" pitchFamily="18" charset="0"/>
                <a:cs typeface="Times New Roman" panose="02020603050405020304" pitchFamily="18" charset="0"/>
              </a:rPr>
              <a:t>05,</a:t>
            </a:r>
            <a:r>
              <a:rPr lang="ru-RU"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0" name="Овал 69"/>
          <p:cNvSpPr/>
          <p:nvPr/>
        </p:nvSpPr>
        <p:spPr>
          <a:xfrm>
            <a:off x="5868144" y="3203002"/>
            <a:ext cx="1015583" cy="583326"/>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784,4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1" name="Овал 70"/>
          <p:cNvSpPr/>
          <p:nvPr/>
        </p:nvSpPr>
        <p:spPr>
          <a:xfrm>
            <a:off x="5767851" y="1266574"/>
            <a:ext cx="1162684" cy="556221"/>
          </a:xfrm>
          <a:prstGeom prst="ellipse">
            <a:avLst/>
          </a:prstGeom>
          <a:solidFill>
            <a:schemeClr val="accent3">
              <a:lumMod val="40000"/>
              <a:lumOff val="60000"/>
            </a:schemeClr>
          </a:solidFill>
          <a:ln w="12700">
            <a:solidFill>
              <a:schemeClr val="accent3">
                <a:lumMod val="60000"/>
                <a:lumOff val="40000"/>
              </a:schemeClr>
            </a:solidFill>
          </a:ln>
          <a:effectLst>
            <a:glow rad="101600">
              <a:schemeClr val="accent3">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black"/>
                </a:solidFill>
                <a:latin typeface="Times New Roman" panose="02020603050405020304" pitchFamily="18" charset="0"/>
                <a:cs typeface="Times New Roman" panose="02020603050405020304" pitchFamily="18" charset="0"/>
              </a:rPr>
              <a:t>1 489,7</a:t>
            </a:r>
            <a:endParaRPr lang="ru-RU" sz="1600" b="1" dirty="0">
              <a:solidFill>
                <a:prstClr val="black"/>
              </a:solidFill>
              <a:latin typeface="Times New Roman" panose="02020603050405020304" pitchFamily="18" charset="0"/>
              <a:cs typeface="Times New Roman" panose="02020603050405020304" pitchFamily="18" charset="0"/>
            </a:endParaRPr>
          </a:p>
        </p:txBody>
      </p:sp>
      <p:sp>
        <p:nvSpPr>
          <p:cNvPr id="72" name="Овал 71"/>
          <p:cNvSpPr/>
          <p:nvPr/>
        </p:nvSpPr>
        <p:spPr>
          <a:xfrm>
            <a:off x="5767851" y="1999869"/>
            <a:ext cx="1234692" cy="644510"/>
          </a:xfrm>
          <a:prstGeom prst="ellipse">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0" tIns="0" rIns="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r>
              <a:rPr lang="en-US" b="1" dirty="0" smtClean="0">
                <a:solidFill>
                  <a:schemeClr val="tx1"/>
                </a:solidFill>
                <a:latin typeface="Times New Roman" panose="02020603050405020304" pitchFamily="18" charset="0"/>
                <a:cs typeface="Times New Roman" panose="02020603050405020304" pitchFamily="18" charset="0"/>
              </a:rPr>
              <a:t>5,2</a:t>
            </a:r>
            <a:r>
              <a:rPr lang="ru-RU" b="1" dirty="0" smtClean="0">
                <a:solidFill>
                  <a:schemeClr val="tx1"/>
                </a:solidFill>
                <a:latin typeface="Times New Roman" panose="02020603050405020304" pitchFamily="18" charset="0"/>
                <a:cs typeface="Times New Roman" panose="02020603050405020304" pitchFamily="18" charset="0"/>
              </a:rPr>
              <a:t>% от </a:t>
            </a:r>
            <a:r>
              <a:rPr lang="ru-RU" b="1" dirty="0">
                <a:solidFill>
                  <a:schemeClr val="tx1"/>
                </a:solidFill>
                <a:latin typeface="Times New Roman" panose="02020603050405020304" pitchFamily="18" charset="0"/>
                <a:cs typeface="Times New Roman" panose="02020603050405020304" pitchFamily="18" charset="0"/>
              </a:rPr>
              <a:t>налоговых доходов</a:t>
            </a:r>
          </a:p>
          <a:p>
            <a:pPr algn="ctr">
              <a:defRPr/>
            </a:pPr>
            <a:endParaRPr lang="ru-RU" sz="1000" b="1" dirty="0" smtClean="0">
              <a:solidFill>
                <a:schemeClr val="tx1"/>
              </a:solidFill>
              <a:latin typeface="Times New Roman" panose="02020603050405020304" pitchFamily="18" charset="0"/>
              <a:cs typeface="Times New Roman" panose="02020603050405020304" pitchFamily="18" charset="0"/>
            </a:endParaRPr>
          </a:p>
        </p:txBody>
      </p:sp>
      <p:cxnSp>
        <p:nvCxnSpPr>
          <p:cNvPr id="74" name="Прямая со стрелкой 73"/>
          <p:cNvCxnSpPr/>
          <p:nvPr/>
        </p:nvCxnSpPr>
        <p:spPr>
          <a:xfrm>
            <a:off x="4793388" y="3538355"/>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76" name="Овал 75"/>
          <p:cNvSpPr/>
          <p:nvPr/>
        </p:nvSpPr>
        <p:spPr>
          <a:xfrm>
            <a:off x="4180289" y="3140968"/>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266,6</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78" name="TextBox 77"/>
          <p:cNvSpPr txBox="1"/>
          <p:nvPr/>
        </p:nvSpPr>
        <p:spPr>
          <a:xfrm>
            <a:off x="4594045" y="3625514"/>
            <a:ext cx="968547" cy="292388"/>
          </a:xfrm>
          <a:prstGeom prst="rect">
            <a:avLst/>
          </a:prstGeom>
          <a:noFill/>
        </p:spPr>
        <p:txBody>
          <a:bodyPr wrap="square" rtlCol="0">
            <a:spAutoFit/>
          </a:bodyPr>
          <a:lstStyle/>
          <a:p>
            <a:pPr algn="ct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25,4</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cxnSp>
        <p:nvCxnSpPr>
          <p:cNvPr id="80" name="Прямая со стрелкой 79"/>
          <p:cNvCxnSpPr/>
          <p:nvPr/>
        </p:nvCxnSpPr>
        <p:spPr>
          <a:xfrm>
            <a:off x="4874810" y="1541129"/>
            <a:ext cx="51361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81" name="Овал 80"/>
          <p:cNvSpPr/>
          <p:nvPr/>
        </p:nvSpPr>
        <p:spPr>
          <a:xfrm>
            <a:off x="4269696" y="1134060"/>
            <a:ext cx="1723845"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FF0000"/>
                </a:solidFill>
                <a:latin typeface="Times New Roman" panose="02020603050405020304" pitchFamily="18" charset="0"/>
                <a:cs typeface="Times New Roman" panose="02020603050405020304" pitchFamily="18" charset="0"/>
              </a:rPr>
              <a:t>-</a:t>
            </a:r>
            <a:r>
              <a:rPr lang="en-US" sz="1300" b="1" dirty="0" smtClean="0">
                <a:solidFill>
                  <a:srgbClr val="FF0000"/>
                </a:solidFill>
                <a:latin typeface="Times New Roman" panose="02020603050405020304" pitchFamily="18" charset="0"/>
                <a:cs typeface="Times New Roman" panose="02020603050405020304" pitchFamily="18" charset="0"/>
              </a:rPr>
              <a:t> 78,6</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4668795" y="1624444"/>
            <a:ext cx="916118" cy="292388"/>
          </a:xfrm>
          <a:prstGeom prst="rect">
            <a:avLst/>
          </a:prstGeom>
          <a:noFill/>
        </p:spPr>
        <p:txBody>
          <a:bodyPr wrap="square" rtlCol="0">
            <a:spAutoFit/>
          </a:bodyPr>
          <a:lstStyle/>
          <a:p>
            <a:pPr algn="ct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5,0</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sp>
        <p:nvSpPr>
          <p:cNvPr id="44" name="TextBox 1"/>
          <p:cNvSpPr txBox="1">
            <a:spLocks noChangeArrowheads="1"/>
          </p:cNvSpPr>
          <p:nvPr/>
        </p:nvSpPr>
        <p:spPr bwMode="auto">
          <a:xfrm>
            <a:off x="7810192" y="686155"/>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5" name="Овал 44"/>
          <p:cNvSpPr/>
          <p:nvPr/>
        </p:nvSpPr>
        <p:spPr>
          <a:xfrm>
            <a:off x="4238279" y="4196589"/>
            <a:ext cx="171626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188,0</a:t>
            </a:r>
          </a:p>
        </p:txBody>
      </p:sp>
      <p:sp>
        <p:nvSpPr>
          <p:cNvPr id="47" name="TextBox 46"/>
          <p:cNvSpPr txBox="1"/>
          <p:nvPr/>
        </p:nvSpPr>
        <p:spPr>
          <a:xfrm>
            <a:off x="4707074" y="4655721"/>
            <a:ext cx="877839" cy="292388"/>
          </a:xfrm>
          <a:prstGeom prst="rect">
            <a:avLst/>
          </a:prstGeom>
          <a:noFill/>
        </p:spPr>
        <p:txBody>
          <a:bodyPr wrap="square" rtlCol="0">
            <a:spAutoFit/>
          </a:bodyPr>
          <a:lstStyle/>
          <a:p>
            <a:pPr algn="ctr"/>
            <a:r>
              <a:rPr lang="ru-RU" sz="1300" b="1" dirty="0" smtClean="0">
                <a:solidFill>
                  <a:srgbClr val="00B050"/>
                </a:solidFill>
                <a:latin typeface="Times New Roman" panose="02020603050405020304" pitchFamily="18" charset="0"/>
                <a:cs typeface="Times New Roman" panose="02020603050405020304" pitchFamily="18" charset="0"/>
              </a:rPr>
              <a:t>+</a:t>
            </a:r>
            <a:r>
              <a:rPr lang="en-US" sz="1300" b="1" dirty="0" smtClean="0">
                <a:solidFill>
                  <a:srgbClr val="00B050"/>
                </a:solidFill>
                <a:latin typeface="Times New Roman" panose="02020603050405020304" pitchFamily="18" charset="0"/>
                <a:cs typeface="Times New Roman" panose="02020603050405020304" pitchFamily="18" charset="0"/>
              </a:rPr>
              <a:t> </a:t>
            </a:r>
            <a:r>
              <a:rPr lang="ru-RU" sz="1300" b="1" dirty="0" smtClean="0">
                <a:solidFill>
                  <a:srgbClr val="00B050"/>
                </a:solidFill>
                <a:latin typeface="Times New Roman" panose="02020603050405020304" pitchFamily="18" charset="0"/>
                <a:cs typeface="Times New Roman" panose="02020603050405020304" pitchFamily="18" charset="0"/>
              </a:rPr>
              <a:t>36,3%</a:t>
            </a:r>
            <a:endParaRPr lang="ru-RU" sz="1300" b="1" dirty="0">
              <a:solidFill>
                <a:srgbClr val="00B050"/>
              </a:solidFill>
              <a:latin typeface="Times New Roman" panose="02020603050405020304" pitchFamily="18" charset="0"/>
              <a:cs typeface="Times New Roman" panose="02020603050405020304" pitchFamily="18" charset="0"/>
            </a:endParaRPr>
          </a:p>
        </p:txBody>
      </p:sp>
      <p:cxnSp>
        <p:nvCxnSpPr>
          <p:cNvPr id="48" name="Прямая со стрелкой 47"/>
          <p:cNvCxnSpPr/>
          <p:nvPr/>
        </p:nvCxnSpPr>
        <p:spPr>
          <a:xfrm>
            <a:off x="4889588" y="4598604"/>
            <a:ext cx="525910" cy="9609"/>
          </a:xfrm>
          <a:prstGeom prst="straightConnector1">
            <a:avLst/>
          </a:prstGeom>
          <a:ln>
            <a:headEnd type="none" w="med" len="med"/>
            <a:tailEnd type="triangle" w="med" len="med"/>
          </a:ln>
        </p:spPr>
        <p:style>
          <a:lnRef idx="3">
            <a:schemeClr val="accent4"/>
          </a:lnRef>
          <a:fillRef idx="0">
            <a:schemeClr val="accent4"/>
          </a:fillRef>
          <a:effectRef idx="2">
            <a:schemeClr val="accent4"/>
          </a:effectRef>
          <a:fontRef idx="minor">
            <a:schemeClr val="tx1"/>
          </a:fontRef>
        </p:style>
      </p:cxnSp>
      <p:cxnSp>
        <p:nvCxnSpPr>
          <p:cNvPr id="49" name="Прямая со стрелкой 48"/>
          <p:cNvCxnSpPr/>
          <p:nvPr/>
        </p:nvCxnSpPr>
        <p:spPr>
          <a:xfrm>
            <a:off x="7167994" y="4655721"/>
            <a:ext cx="614505" cy="0"/>
          </a:xfrm>
          <a:prstGeom prst="straightConnector1">
            <a:avLst/>
          </a:prstGeom>
          <a:ln>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0" name="Овал 49"/>
          <p:cNvSpPr/>
          <p:nvPr/>
        </p:nvSpPr>
        <p:spPr>
          <a:xfrm>
            <a:off x="6576682" y="4232595"/>
            <a:ext cx="1797128" cy="369420"/>
          </a:xfrm>
          <a:prstGeom prst="ellipse">
            <a:avLst/>
          </a:prstGeom>
          <a:noFill/>
          <a:ln w="6350">
            <a:noFill/>
          </a:ln>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en-US" sz="1300" b="1" dirty="0" smtClean="0">
                <a:solidFill>
                  <a:srgbClr val="FF0000"/>
                </a:solidFill>
                <a:latin typeface="Times New Roman" panose="02020603050405020304" pitchFamily="18" charset="0"/>
                <a:cs typeface="Times New Roman" panose="02020603050405020304" pitchFamily="18" charset="0"/>
              </a:rPr>
              <a:t>- 205,8</a:t>
            </a:r>
            <a:endParaRPr lang="ru-RU" sz="1300" b="1" dirty="0" smtClean="0">
              <a:solidFill>
                <a:srgbClr val="FF0000"/>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7101811" y="4668272"/>
            <a:ext cx="832598" cy="292388"/>
          </a:xfrm>
          <a:prstGeom prst="rect">
            <a:avLst/>
          </a:prstGeom>
          <a:noFill/>
        </p:spPr>
        <p:txBody>
          <a:bodyPr wrap="square" rtlCol="0">
            <a:spAutoFit/>
          </a:bodyPr>
          <a:lstStyle/>
          <a:p>
            <a:pPr algn="ctr"/>
            <a:r>
              <a:rPr lang="ru-RU" sz="1300" b="1" dirty="0">
                <a:solidFill>
                  <a:srgbClr val="FF0000"/>
                </a:solidFill>
                <a:latin typeface="Times New Roman" panose="02020603050405020304" pitchFamily="18" charset="0"/>
                <a:cs typeface="Times New Roman" panose="02020603050405020304" pitchFamily="18" charset="0"/>
              </a:rPr>
              <a:t>-</a:t>
            </a:r>
            <a:r>
              <a:rPr lang="ru-RU" sz="1300" b="1" dirty="0" smtClean="0">
                <a:solidFill>
                  <a:srgbClr val="FF0000"/>
                </a:solidFill>
                <a:latin typeface="Times New Roman" panose="02020603050405020304" pitchFamily="18" charset="0"/>
                <a:cs typeface="Times New Roman" panose="02020603050405020304" pitchFamily="18" charset="0"/>
              </a:rPr>
              <a:t> </a:t>
            </a:r>
            <a:r>
              <a:rPr lang="en-US" sz="1300" b="1" dirty="0" smtClean="0">
                <a:solidFill>
                  <a:srgbClr val="FF0000"/>
                </a:solidFill>
                <a:latin typeface="Times New Roman" panose="02020603050405020304" pitchFamily="18" charset="0"/>
                <a:cs typeface="Times New Roman" panose="02020603050405020304" pitchFamily="18" charset="0"/>
              </a:rPr>
              <a:t>29,2</a:t>
            </a:r>
            <a:r>
              <a:rPr lang="ru-RU" sz="1300" b="1" dirty="0" smtClean="0">
                <a:solidFill>
                  <a:srgbClr val="FF0000"/>
                </a:solidFill>
                <a:latin typeface="Times New Roman" panose="02020603050405020304" pitchFamily="18" charset="0"/>
                <a:cs typeface="Times New Roman" panose="02020603050405020304" pitchFamily="18" charset="0"/>
              </a:rPr>
              <a:t>%</a:t>
            </a:r>
            <a:endParaRPr lang="ru-RU" sz="13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439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24</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548680"/>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6948264"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292080"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2018г.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084168" y="584712"/>
            <a:ext cx="648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717374"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2020/ 2019, %</a:t>
            </a:r>
            <a:endParaRPr lang="ru-RU" sz="8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388488" y="584712"/>
            <a:ext cx="576000" cy="252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latin typeface="Times New Roman" panose="02020603050405020304" pitchFamily="18" charset="0"/>
                <a:cs typeface="Times New Roman" panose="02020603050405020304" pitchFamily="18" charset="0"/>
              </a:rPr>
              <a:t>2019/ 2018, %</a:t>
            </a:r>
            <a:endParaRPr lang="ru-RU" sz="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599620002"/>
              </p:ext>
            </p:extLst>
          </p:nvPr>
        </p:nvGraphicFramePr>
        <p:xfrm>
          <a:off x="161680" y="918509"/>
          <a:ext cx="8802320" cy="5624860"/>
        </p:xfrm>
        <a:graphic>
          <a:graphicData uri="http://schemas.openxmlformats.org/drawingml/2006/table">
            <a:tbl>
              <a:tblPr/>
              <a:tblGrid>
                <a:gridCol w="476617"/>
                <a:gridCol w="4594107"/>
                <a:gridCol w="820951"/>
                <a:gridCol w="820951"/>
                <a:gridCol w="820951"/>
                <a:gridCol w="671689"/>
                <a:gridCol w="597054"/>
              </a:tblGrid>
              <a:tr h="155185">
                <a:tc>
                  <a:txBody>
                    <a:bodyPr/>
                    <a:lstStyle/>
                    <a:p>
                      <a:pPr algn="l" rtl="0" fontAlgn="b"/>
                      <a:r>
                        <a:rPr lang="ru-RU" sz="900" b="1" i="0" u="none" strike="noStrike" dirty="0">
                          <a:solidFill>
                            <a:srgbClr val="000000"/>
                          </a:solidFill>
                          <a:effectLst/>
                          <a:latin typeface="+mn-lt"/>
                        </a:rPr>
                        <a:t>0100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2 988 937,10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3 188 817,76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a:t>
                      </a:r>
                      <a:r>
                        <a:rPr lang="ru-RU" sz="900" b="1" i="0" u="none" strike="noStrike" baseline="0" dirty="0" smtClean="0">
                          <a:solidFill>
                            <a:srgbClr val="000000"/>
                          </a:solidFill>
                          <a:effectLst/>
                          <a:latin typeface="Trebuchet MS"/>
                        </a:rPr>
                        <a:t> 503 338,3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109,</a:t>
                      </a:r>
                      <a:r>
                        <a:rPr lang="en-US" sz="900" b="0" i="0" u="none" strike="noStrike" dirty="0" smtClean="0">
                          <a:solidFill>
                            <a:srgbClr val="000000"/>
                          </a:solidFill>
                          <a:effectLst/>
                          <a:latin typeface="+mn-lt"/>
                        </a:rPr>
                        <a:t>9</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106,</a:t>
                      </a:r>
                      <a:r>
                        <a:rPr lang="en-US" sz="900" b="0" i="0" u="none" strike="noStrike" dirty="0" smtClean="0">
                          <a:solidFill>
                            <a:srgbClr val="000000"/>
                          </a:solidFill>
                          <a:effectLst/>
                          <a:latin typeface="+mn-lt"/>
                        </a:rPr>
                        <a:t>7</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dirty="0">
                          <a:solidFill>
                            <a:srgbClr val="000000"/>
                          </a:solidFill>
                          <a:effectLst/>
                          <a:latin typeface="+mn-lt"/>
                        </a:rPr>
                        <a:t>0103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115 514,19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117 958,34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118 365,8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100,</a:t>
                      </a:r>
                      <a:r>
                        <a:rPr lang="en-US" sz="900" b="0" i="0" u="none" strike="noStrike" dirty="0" smtClean="0">
                          <a:solidFill>
                            <a:srgbClr val="000000"/>
                          </a:solidFill>
                          <a:effectLst/>
                          <a:latin typeface="+mn-lt"/>
                        </a:rPr>
                        <a:t>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102,1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77304">
                <a:tc>
                  <a:txBody>
                    <a:bodyPr/>
                    <a:lstStyle/>
                    <a:p>
                      <a:pPr algn="l" rtl="0" fontAlgn="b"/>
                      <a:r>
                        <a:rPr lang="ru-RU" sz="900" b="0" i="0" u="none" strike="noStrike">
                          <a:solidFill>
                            <a:srgbClr val="000000"/>
                          </a:solidFill>
                          <a:effectLst/>
                          <a:latin typeface="+mn-lt"/>
                        </a:rPr>
                        <a:t>0104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Функционирование Правительства </a:t>
                      </a:r>
                      <a:r>
                        <a:rPr lang="ru-RU" sz="900" b="0" i="0" u="none" strike="noStrike" dirty="0" smtClean="0">
                          <a:solidFill>
                            <a:srgbClr val="000000"/>
                          </a:solidFill>
                          <a:effectLst/>
                          <a:latin typeface="+mn-lt"/>
                        </a:rPr>
                        <a:t>РФ</a:t>
                      </a:r>
                      <a:r>
                        <a:rPr lang="en-US" sz="900" b="0" i="0" u="none" strike="noStrike" dirty="0" smtClean="0">
                          <a:solidFill>
                            <a:srgbClr val="000000"/>
                          </a:solidFill>
                          <a:effectLst/>
                          <a:latin typeface="+mn-lt"/>
                        </a:rPr>
                        <a:t>?</a:t>
                      </a:r>
                      <a:r>
                        <a:rPr lang="ru-RU" sz="900" b="0" i="0" u="none" strike="noStrike" dirty="0" smtClean="0">
                          <a:solidFill>
                            <a:srgbClr val="000000"/>
                          </a:solidFill>
                          <a:effectLst/>
                          <a:latin typeface="+mn-lt"/>
                        </a:rPr>
                        <a:t> </a:t>
                      </a:r>
                      <a:r>
                        <a:rPr lang="ru-RU" sz="900" b="0" i="0" u="none" strike="noStrike" dirty="0">
                          <a:solidFill>
                            <a:srgbClr val="000000"/>
                          </a:solidFill>
                          <a:effectLst/>
                          <a:latin typeface="+mn-lt"/>
                        </a:rPr>
                        <a:t>высших исполнительных органов государственной власти субъектов Российской Федерации, местных администраций</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1 126 127,74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1 180 328,33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1 247 510,5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105,</a:t>
                      </a:r>
                      <a:r>
                        <a:rPr lang="en-US" sz="900" b="0" i="0" u="none" strike="noStrike" dirty="0" smtClean="0">
                          <a:solidFill>
                            <a:srgbClr val="000000"/>
                          </a:solidFill>
                          <a:effectLst/>
                          <a:latin typeface="+mn-lt"/>
                        </a:rPr>
                        <a:t>7</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104,8</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Судебная система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148 875,22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135 710,87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130 197,0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95,9</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91,</a:t>
                      </a:r>
                      <a:r>
                        <a:rPr lang="en-US" sz="900" b="0" i="0" u="none" strike="noStrike" dirty="0" smtClean="0">
                          <a:solidFill>
                            <a:srgbClr val="000000"/>
                          </a:solidFill>
                          <a:effectLst/>
                          <a:latin typeface="+mn-lt"/>
                        </a:rPr>
                        <a:t>2</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0106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Обеспечение деятельности финансовых, налоговых и таможенных органов и органов финансового (финансово-бюджетного) надзора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281 681,75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291 586,82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298 350,8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102,3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103,5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проведения выборов и референдумов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26 236,17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23 954,16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348 777,2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1456,0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91,3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Резервные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0,00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0,00</a:t>
                      </a:r>
                      <a:r>
                        <a:rPr lang="ru-RU" sz="900" b="0" i="0" u="none" strike="noStrike" dirty="0">
                          <a:solidFill>
                            <a:srgbClr val="000000"/>
                          </a:solidFill>
                          <a:effectLst/>
                          <a:latin typeface="Trebuchet MS"/>
                        </a:rPr>
                        <a:t> </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ctr" fontAlgn="b"/>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ctr" fontAlgn="b"/>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Прикладные научные исследования в области общегосударственных вопросов</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225,00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225,00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225,0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100,0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100,0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0113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общегосударственные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1 290 277,03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1 439 054,24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1 359 912,0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94,5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111,5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0200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30 491,80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36 003,4</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109,</a:t>
                      </a:r>
                      <a:r>
                        <a:rPr lang="en-US" sz="900" b="0" i="0" u="none" strike="noStrike" dirty="0" smtClean="0">
                          <a:solidFill>
                            <a:srgbClr val="000000"/>
                          </a:solidFill>
                          <a:effectLst/>
                          <a:latin typeface="+mn-lt"/>
                        </a:rPr>
                        <a:t>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a:t>
                      </a:r>
                      <a:r>
                        <a:rPr lang="en-US" sz="900" b="0" i="0" u="none" strike="noStrike" dirty="0" smtClean="0">
                          <a:solidFill>
                            <a:srgbClr val="000000"/>
                          </a:solidFill>
                          <a:effectLst/>
                          <a:latin typeface="+mn-lt"/>
                        </a:rPr>
                        <a:t>8</a:t>
                      </a:r>
                      <a:r>
                        <a:rPr lang="ru-RU" sz="900" b="0" i="0" u="none" strike="noStrike" dirty="0" smtClean="0">
                          <a:solidFill>
                            <a:srgbClr val="000000"/>
                          </a:solidFill>
                          <a:effectLst/>
                          <a:latin typeface="+mn-lt"/>
                        </a:rPr>
                        <a:t>,0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0203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Мобилизационная и вневойсковая подготовка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30 491,80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32 920,30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36 003,4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109,</a:t>
                      </a:r>
                      <a:r>
                        <a:rPr lang="en-US" sz="900" b="0" i="0" u="none" strike="noStrike" dirty="0" smtClean="0">
                          <a:solidFill>
                            <a:srgbClr val="000000"/>
                          </a:solidFill>
                          <a:effectLst/>
                          <a:latin typeface="+mn-lt"/>
                        </a:rPr>
                        <a:t>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108,0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0300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НАЦИОНАЛЬНАЯ БЕЗОПАСНОСТЬ И ПРАВООХРАНИТЕЛЬНАЯ ДЕЯТЕЛЬНОСТЬ</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640 699,37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790 892,50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581 239,6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73,</a:t>
                      </a:r>
                      <a:r>
                        <a:rPr lang="en-US" sz="900" b="0" i="0" u="none" strike="noStrike" dirty="0" smtClean="0">
                          <a:solidFill>
                            <a:srgbClr val="000000"/>
                          </a:solidFill>
                          <a:effectLst/>
                          <a:latin typeface="+mn-lt"/>
                        </a:rPr>
                        <a:t>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123,4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0304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Органы юстиции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kern="1200" dirty="0">
                          <a:solidFill>
                            <a:srgbClr val="000000"/>
                          </a:solidFill>
                          <a:effectLst/>
                          <a:latin typeface="+mn-lt"/>
                          <a:ea typeface="+mn-ea"/>
                          <a:cs typeface="+mn-cs"/>
                        </a:rPr>
                        <a:t>120 183,07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134 595,16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111 775,6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83,</a:t>
                      </a:r>
                      <a:r>
                        <a:rPr lang="en-US" sz="900" b="0" i="0" u="none" strike="noStrike" dirty="0" smtClean="0">
                          <a:solidFill>
                            <a:srgbClr val="000000"/>
                          </a:solidFill>
                          <a:effectLst/>
                          <a:latin typeface="+mn-lt"/>
                        </a:rPr>
                        <a:t>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112,0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266239">
                <a:tc>
                  <a:txBody>
                    <a:bodyPr/>
                    <a:lstStyle/>
                    <a:p>
                      <a:pPr algn="l" rtl="0" fontAlgn="b"/>
                      <a:r>
                        <a:rPr lang="ru-RU" sz="900" b="0" i="0" u="none" strike="noStrike">
                          <a:solidFill>
                            <a:srgbClr val="000000"/>
                          </a:solidFill>
                          <a:effectLst/>
                          <a:latin typeface="+mn-lt"/>
                        </a:rPr>
                        <a:t>0309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Защита населения и территории от чрезвычайных ситуаций природного и техногенного характера, гражданская оборона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249 064,92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177 721,25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166 699,8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93,8</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71,4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0310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Обеспечение пожарной безопасности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210 610,12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164 464,55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178 304,7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108,4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78,1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76972">
                <a:tc>
                  <a:txBody>
                    <a:bodyPr/>
                    <a:lstStyle/>
                    <a:p>
                      <a:pPr algn="l" rtl="0" fontAlgn="b"/>
                      <a:r>
                        <a:rPr lang="ru-RU" sz="900" b="0" i="0" u="none" strike="noStrike">
                          <a:solidFill>
                            <a:srgbClr val="000000"/>
                          </a:solidFill>
                          <a:effectLst/>
                          <a:latin typeface="+mn-lt"/>
                        </a:rPr>
                        <a:t>0314</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a:t>
                      </a:r>
                      <a:r>
                        <a:rPr lang="ru-RU" sz="900" b="0" i="0" u="none" strike="noStrike" dirty="0" smtClean="0">
                          <a:solidFill>
                            <a:srgbClr val="000000"/>
                          </a:solidFill>
                          <a:effectLst/>
                          <a:latin typeface="+mn-lt"/>
                        </a:rPr>
                        <a:t>нац. </a:t>
                      </a:r>
                      <a:r>
                        <a:rPr lang="ru-RU" sz="900" b="0" i="0" u="none" strike="noStrike" dirty="0">
                          <a:solidFill>
                            <a:srgbClr val="000000"/>
                          </a:solidFill>
                          <a:effectLst/>
                          <a:latin typeface="+mn-lt"/>
                        </a:rPr>
                        <a:t>безопасности и правоохранительной деятельности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kern="1200" dirty="0">
                          <a:solidFill>
                            <a:srgbClr val="000000"/>
                          </a:solidFill>
                          <a:effectLst/>
                          <a:latin typeface="+mn-lt"/>
                          <a:ea typeface="+mn-ea"/>
                          <a:cs typeface="+mn-cs"/>
                        </a:rPr>
                        <a:t>60 841,26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314 111,54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124</a:t>
                      </a:r>
                      <a:r>
                        <a:rPr lang="ru-RU" sz="900" b="0" i="0" u="none" strike="noStrike" baseline="0" dirty="0" smtClean="0">
                          <a:solidFill>
                            <a:srgbClr val="000000"/>
                          </a:solidFill>
                          <a:effectLst/>
                          <a:latin typeface="Trebuchet MS"/>
                        </a:rPr>
                        <a:t> 459,5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39,6</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516,3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0400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НАЦИОНАЛЬНАЯ ЭКОНОМИКА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10 805 106,09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10 709 258,86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12 419 370,8</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a:t>
                      </a:r>
                      <a:r>
                        <a:rPr lang="en-US" sz="900" b="0" i="0" u="none" strike="noStrike" dirty="0" smtClean="0">
                          <a:solidFill>
                            <a:srgbClr val="000000"/>
                          </a:solidFill>
                          <a:effectLst/>
                          <a:latin typeface="+mn-lt"/>
                        </a:rPr>
                        <a:t>6,0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99,1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Общеэкономические вопросы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247 269,04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346 718,01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358 718</a:t>
                      </a:r>
                      <a:r>
                        <a:rPr lang="ru-RU" sz="900" b="0" i="0" u="none" strike="noStrike" baseline="0" dirty="0" smtClean="0">
                          <a:solidFill>
                            <a:srgbClr val="000000"/>
                          </a:solidFill>
                          <a:effectLst/>
                          <a:latin typeface="Trebuchet MS"/>
                        </a:rPr>
                        <a:t>,4</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103,</a:t>
                      </a:r>
                      <a:r>
                        <a:rPr lang="en-US" sz="900" b="0" i="0" u="none" strike="noStrike" dirty="0" smtClean="0">
                          <a:solidFill>
                            <a:srgbClr val="000000"/>
                          </a:solidFill>
                          <a:effectLst/>
                          <a:latin typeface="+mn-lt"/>
                        </a:rPr>
                        <a:t>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140,2</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Сельское хозяйство и рыболовство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2 391 748,87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2 116 977,75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2 385 336,7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112,</a:t>
                      </a:r>
                      <a:r>
                        <a:rPr lang="en-US" sz="900" b="0" i="0" u="none" strike="noStrike" dirty="0" smtClean="0">
                          <a:solidFill>
                            <a:srgbClr val="000000"/>
                          </a:solidFill>
                          <a:effectLst/>
                          <a:latin typeface="+mn-lt"/>
                        </a:rPr>
                        <a:t>7</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88,5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0406</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Водное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49 835,86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56 439,53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31 793,9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56,3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113,3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0407</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Лесное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265 835,16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255 756,36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163 940,1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64,1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96,2</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0408</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Транспорт</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269 863,49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295 337,79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423 774,0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143,</a:t>
                      </a:r>
                      <a:r>
                        <a:rPr lang="en-US" sz="900" b="0" i="0" u="none" strike="noStrike" dirty="0" smtClean="0">
                          <a:solidFill>
                            <a:srgbClr val="000000"/>
                          </a:solidFill>
                          <a:effectLst/>
                          <a:latin typeface="+mn-lt"/>
                        </a:rPr>
                        <a:t>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109,4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0409</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Дорожное хозяйство (дорожные фонды)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5 951 843,29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6 177 078,84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6 861 226,0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111,</a:t>
                      </a:r>
                      <a:r>
                        <a:rPr lang="en-US" sz="900" b="0" i="0" u="none" strike="noStrike" dirty="0" smtClean="0">
                          <a:solidFill>
                            <a:srgbClr val="000000"/>
                          </a:solidFill>
                          <a:effectLst/>
                          <a:latin typeface="+mn-lt"/>
                        </a:rPr>
                        <a:t>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103,8</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0412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национальной экономики</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1 628 710,36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1 460 950,58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mn-lt"/>
                        </a:rPr>
                        <a:t>2 058 482,0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140,9</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89,7</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0500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ЖИЛИЩНО-КОММУНАЛЬНОЕ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2 265 834,20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a:solidFill>
                            <a:srgbClr val="000000"/>
                          </a:solidFill>
                          <a:effectLst/>
                          <a:latin typeface="Trebuchet MS"/>
                        </a:rPr>
                        <a:t>2 834 167,20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4 491 232,6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158,</a:t>
                      </a:r>
                      <a:r>
                        <a:rPr lang="en-US" sz="900" b="0" i="0" u="none" strike="noStrike" dirty="0" smtClean="0">
                          <a:solidFill>
                            <a:srgbClr val="000000"/>
                          </a:solidFill>
                          <a:effectLst/>
                          <a:latin typeface="+mn-lt"/>
                        </a:rPr>
                        <a:t>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125,1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0">
                <a:tc>
                  <a:txBody>
                    <a:bodyPr/>
                    <a:lstStyle/>
                    <a:p>
                      <a:pPr algn="l" rtl="0" fontAlgn="b"/>
                      <a:r>
                        <a:rPr lang="ru-RU" sz="900" b="0" i="0" u="none" strike="noStrike">
                          <a:solidFill>
                            <a:srgbClr val="000000"/>
                          </a:solidFill>
                          <a:effectLst/>
                          <a:latin typeface="+mn-lt"/>
                        </a:rPr>
                        <a:t>0501</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Жилищное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252 126,70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320 355,36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288 540,7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90,</a:t>
                      </a:r>
                      <a:r>
                        <a:rPr lang="en-US" sz="900" b="0" i="0" u="none" strike="noStrike" dirty="0" smtClean="0">
                          <a:solidFill>
                            <a:srgbClr val="000000"/>
                          </a:solidFill>
                          <a:effectLst/>
                          <a:latin typeface="+mn-lt"/>
                        </a:rPr>
                        <a:t>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127,1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0502</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Коммунальное хозяйство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725 659,20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914 605,56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725 762,9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79,</a:t>
                      </a:r>
                      <a:r>
                        <a:rPr lang="en-US" sz="900" b="0" i="0" u="none" strike="noStrike" dirty="0" smtClean="0">
                          <a:solidFill>
                            <a:srgbClr val="000000"/>
                          </a:solidFill>
                          <a:effectLst/>
                          <a:latin typeface="+mn-lt"/>
                        </a:rPr>
                        <a:t>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126,0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Благоустройство</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1 081 410,72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1 381 169,34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2 967 753,8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214,</a:t>
                      </a:r>
                      <a:r>
                        <a:rPr lang="en-US" sz="900" b="0" i="0" u="none" strike="noStrike" dirty="0" smtClean="0">
                          <a:solidFill>
                            <a:srgbClr val="000000"/>
                          </a:solidFill>
                          <a:effectLst/>
                          <a:latin typeface="+mn-lt"/>
                        </a:rPr>
                        <a:t>9</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127,7</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0505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жилищно-коммунального хозяйства</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206 637,57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218 036,94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509 175,2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233,5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105,5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1" i="0" u="none" strike="noStrike">
                          <a:solidFill>
                            <a:srgbClr val="000000"/>
                          </a:solidFill>
                          <a:effectLst/>
                          <a:latin typeface="+mn-lt"/>
                        </a:rPr>
                        <a:t>0600</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ОХРАНА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350 723,59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422 613,40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1 018 351,5</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24</a:t>
                      </a:r>
                      <a:r>
                        <a:rPr lang="en-US" sz="900" b="0" i="0" u="none" strike="noStrike" dirty="0" smtClean="0">
                          <a:solidFill>
                            <a:srgbClr val="000000"/>
                          </a:solidFill>
                          <a:effectLst/>
                          <a:latin typeface="+mn-lt"/>
                        </a:rPr>
                        <a:t>1,0</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120,5</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dirty="0" smtClean="0">
                          <a:solidFill>
                            <a:srgbClr val="000000"/>
                          </a:solidFill>
                          <a:effectLst/>
                          <a:latin typeface="+mn-lt"/>
                        </a:rPr>
                        <a:t>0602</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Сбор, удаление отходов и очистка сточных вод</a:t>
                      </a:r>
                      <a:endParaRPr lang="ru-RU" sz="900" b="0" i="0" u="none" strike="noStrike" dirty="0">
                        <a:solidFill>
                          <a:srgbClr val="000000"/>
                        </a:solidFill>
                        <a:effectLst/>
                        <a:latin typeface="+mn-lt"/>
                      </a:endParaRP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endParaRPr lang="ru-RU" sz="900" b="0" i="0" u="none" strike="noStrike" kern="1200" dirty="0">
                        <a:solidFill>
                          <a:srgbClr val="000000"/>
                        </a:solidFill>
                        <a:effectLst/>
                        <a:latin typeface="+mn-lt"/>
                        <a:ea typeface="+mn-ea"/>
                        <a:cs typeface="+mn-c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346 493,95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340 601,0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98,3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ctr" fontAlgn="b"/>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0603</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объектов растительного и животного мира и среды их обитания</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36 913,06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43 944,11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32 231,6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73,</a:t>
                      </a:r>
                      <a:r>
                        <a:rPr lang="en-US" sz="900" b="0" i="0" u="none" strike="noStrike" dirty="0" smtClean="0">
                          <a:solidFill>
                            <a:srgbClr val="000000"/>
                          </a:solidFill>
                          <a:effectLst/>
                          <a:latin typeface="+mn-lt"/>
                        </a:rPr>
                        <a:t>4</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119,1</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55185">
                <a:tc>
                  <a:txBody>
                    <a:bodyPr/>
                    <a:lstStyle/>
                    <a:p>
                      <a:pPr algn="l" rtl="0" fontAlgn="b"/>
                      <a:r>
                        <a:rPr lang="ru-RU" sz="900" b="0" i="0" u="none" strike="noStrike">
                          <a:solidFill>
                            <a:srgbClr val="000000"/>
                          </a:solidFill>
                          <a:effectLst/>
                          <a:latin typeface="+mn-lt"/>
                        </a:rPr>
                        <a:t>0605</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охраны окружающей среды</a:t>
                      </a:r>
                    </a:p>
                  </a:txBody>
                  <a:tcPr marL="3482" marR="3482" marT="3482"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marL="0" algn="r" defTabSz="914400" rtl="0" eaLnBrk="1" fontAlgn="b" latinLnBrk="0" hangingPunct="1"/>
                      <a:r>
                        <a:rPr lang="ru-RU" sz="900" b="0" i="0" u="none" strike="noStrike" kern="1200" dirty="0">
                          <a:solidFill>
                            <a:srgbClr val="000000"/>
                          </a:solidFill>
                          <a:effectLst/>
                          <a:latin typeface="+mn-lt"/>
                          <a:ea typeface="+mn-ea"/>
                          <a:cs typeface="+mn-cs"/>
                        </a:rPr>
                        <a:t>313 810,54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32 175,34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645 518,9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2006,</a:t>
                      </a:r>
                      <a:r>
                        <a:rPr lang="en-US" sz="900" b="0" i="0" u="none" strike="noStrike" dirty="0" smtClean="0">
                          <a:solidFill>
                            <a:srgbClr val="000000"/>
                          </a:solidFill>
                          <a:effectLst/>
                          <a:latin typeface="+mn-lt"/>
                        </a:rPr>
                        <a:t>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n-lt"/>
                        </a:rPr>
                        <a:t>10,3</a:t>
                      </a:r>
                      <a:endParaRPr lang="ru-RU" sz="900" b="0" i="0" u="none" strike="noStrike" dirty="0">
                        <a:solidFill>
                          <a:srgbClr val="000000"/>
                        </a:solidFill>
                        <a:effectLst/>
                        <a:latin typeface="+mn-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924446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47248" y="6520259"/>
            <a:ext cx="1006489" cy="365125"/>
          </a:xfrm>
        </p:spPr>
        <p:txBody>
          <a:bodyPr/>
          <a:lstStyle/>
          <a:p>
            <a:pPr>
              <a:defRPr/>
            </a:pPr>
            <a:fld id="{667CCBFA-BFB9-4E9F-B6F6-694D72409F22}" type="slidenum">
              <a:rPr lang="ru-RU" smtClean="0"/>
              <a:pPr>
                <a:defRPr/>
              </a:pPr>
              <a:t>25</a:t>
            </a:fld>
            <a:endParaRPr lang="ru-RU" dirty="0"/>
          </a:p>
        </p:txBody>
      </p:sp>
      <p:sp>
        <p:nvSpPr>
          <p:cNvPr id="9" name="Заголовок 1"/>
          <p:cNvSpPr txBox="1">
            <a:spLocks/>
          </p:cNvSpPr>
          <p:nvPr/>
        </p:nvSpPr>
        <p:spPr>
          <a:xfrm>
            <a:off x="259728" y="18864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Расходы консолидированного бюджета </a:t>
            </a:r>
            <a:r>
              <a:rPr lang="ru-RU" sz="1800" dirty="0">
                <a:solidFill>
                  <a:schemeClr val="tx1"/>
                </a:solidFill>
                <a:effectLst/>
                <a:latin typeface="Times New Roman" panose="02020603050405020304" pitchFamily="18" charset="0"/>
                <a:cs typeface="Times New Roman" panose="02020603050405020304" pitchFamily="18" charset="0"/>
              </a:rPr>
              <a:t>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Скругленный прямоугольник 3"/>
          <p:cNvSpPr/>
          <p:nvPr/>
        </p:nvSpPr>
        <p:spPr>
          <a:xfrm>
            <a:off x="7164360"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5436096"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2018г.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3" name="Скругленный прямоугольник 12"/>
          <p:cNvSpPr/>
          <p:nvPr/>
        </p:nvSpPr>
        <p:spPr>
          <a:xfrm>
            <a:off x="6300192" y="650098"/>
            <a:ext cx="648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2019г.</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7924883" y="65009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2020/ 2019, %</a:t>
            </a:r>
            <a:endParaRPr lang="ru-RU" sz="700" dirty="0">
              <a:solidFill>
                <a:schemeClr val="tx1"/>
              </a:solidFill>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8460432" y="650098"/>
            <a:ext cx="504000" cy="216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700" dirty="0" smtClean="0">
                <a:solidFill>
                  <a:schemeClr val="tx1"/>
                </a:solidFill>
                <a:latin typeface="Times New Roman" panose="02020603050405020304" pitchFamily="18" charset="0"/>
                <a:cs typeface="Times New Roman" panose="02020603050405020304" pitchFamily="18" charset="0"/>
              </a:rPr>
              <a:t>2019/ 2018, %</a:t>
            </a:r>
            <a:endParaRPr lang="ru-RU" sz="700" dirty="0">
              <a:solidFill>
                <a:schemeClr val="tx1"/>
              </a:solidFill>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739754526"/>
              </p:ext>
            </p:extLst>
          </p:nvPr>
        </p:nvGraphicFramePr>
        <p:xfrm>
          <a:off x="260100" y="944784"/>
          <a:ext cx="8704760" cy="5724576"/>
        </p:xfrm>
        <a:graphic>
          <a:graphicData uri="http://schemas.openxmlformats.org/drawingml/2006/table">
            <a:tbl>
              <a:tblPr/>
              <a:tblGrid>
                <a:gridCol w="473768"/>
                <a:gridCol w="4539054"/>
                <a:gridCol w="932103"/>
                <a:gridCol w="816062"/>
                <a:gridCol w="863281"/>
                <a:gridCol w="576064"/>
                <a:gridCol w="504428"/>
              </a:tblGrid>
              <a:tr h="144000">
                <a:tc>
                  <a:txBody>
                    <a:bodyPr/>
                    <a:lstStyle/>
                    <a:p>
                      <a:pPr algn="l" rtl="0" fontAlgn="b"/>
                      <a:r>
                        <a:rPr lang="ru-RU" sz="900" b="1" i="0" u="none" strike="noStrike" dirty="0">
                          <a:solidFill>
                            <a:srgbClr val="000000"/>
                          </a:solidFill>
                          <a:effectLst/>
                          <a:latin typeface="+mn-lt"/>
                        </a:rPr>
                        <a:t>0700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18 062 496,92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21 203 716,43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20 824 812,4</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98,2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117,4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Дошкольное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4 785 966,24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6 911 827,52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6 093 250,8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88,</a:t>
                      </a:r>
                      <a:r>
                        <a:rPr lang="en-US" sz="900" b="0" i="0" u="none" strike="noStrike" dirty="0" smtClean="0">
                          <a:solidFill>
                            <a:srgbClr val="000000"/>
                          </a:solidFill>
                          <a:effectLst/>
                          <a:latin typeface="+mj-lt"/>
                        </a:rPr>
                        <a:t>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144,4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Общее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8 909 721,77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9 976 353,44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10 939 894,7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109,</a:t>
                      </a:r>
                      <a:r>
                        <a:rPr lang="en-US" sz="900" b="0" i="0" u="none" strike="noStrike" dirty="0" smtClean="0">
                          <a:solidFill>
                            <a:srgbClr val="000000"/>
                          </a:solidFill>
                          <a:effectLst/>
                          <a:latin typeface="+mj-lt"/>
                        </a:rPr>
                        <a:t>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112,0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dirty="0">
                          <a:solidFill>
                            <a:srgbClr val="000000"/>
                          </a:solidFill>
                          <a:effectLst/>
                          <a:latin typeface="+mn-lt"/>
                        </a:rPr>
                        <a:t>0703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smtClean="0">
                          <a:solidFill>
                            <a:srgbClr val="000000"/>
                          </a:solidFill>
                          <a:effectLst/>
                          <a:latin typeface="+mn-lt"/>
                        </a:rPr>
                        <a:t>Начальное </a:t>
                      </a:r>
                      <a:r>
                        <a:rPr lang="ru-RU" sz="900" b="0" i="0" u="none" strike="noStrike" dirty="0">
                          <a:solidFill>
                            <a:srgbClr val="000000"/>
                          </a:solidFill>
                          <a:effectLst/>
                          <a:latin typeface="+mn-lt"/>
                        </a:rPr>
                        <a:t>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1 760 057,29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1 684 096,46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a:t>
                      </a:r>
                      <a:r>
                        <a:rPr lang="ru-RU" sz="900" b="0" i="0" u="none" strike="noStrike" baseline="0" dirty="0" smtClean="0">
                          <a:solidFill>
                            <a:srgbClr val="000000"/>
                          </a:solidFill>
                          <a:effectLst/>
                          <a:latin typeface="Trebuchet MS"/>
                        </a:rPr>
                        <a:t> 617 203,1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96,0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95,7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Среднее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1 762 543,23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1 837 458,55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1 541 792,5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83,9</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104,3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Профессиональная подготовка, переподготовка и повышение квалификации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86 693,16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79 908,83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94 395,2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118,1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92,2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Высшее и послевузовское профессиональное образование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63 956,91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80 254,46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68 640,0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85,5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125,5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0707</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Молодежная политика и оздоровление детей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199 803,23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215 451,29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24 239,0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a:t>
                      </a:r>
                      <a:r>
                        <a:rPr lang="en-US" sz="900" b="0" i="0" u="none" strike="noStrike" dirty="0" smtClean="0">
                          <a:solidFill>
                            <a:srgbClr val="000000"/>
                          </a:solidFill>
                          <a:effectLst/>
                          <a:latin typeface="+mj-lt"/>
                        </a:rPr>
                        <a:t>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107,8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0708</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Прикладные научные исследования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40 477,90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46 557,88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46 326,5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99,5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115,0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7114">
                <a:tc>
                  <a:txBody>
                    <a:bodyPr/>
                    <a:lstStyle/>
                    <a:p>
                      <a:pPr algn="l" rtl="0" fontAlgn="b"/>
                      <a:r>
                        <a:rPr lang="ru-RU" sz="900" b="0" i="0" u="none" strike="noStrike">
                          <a:solidFill>
                            <a:srgbClr val="000000"/>
                          </a:solidFill>
                          <a:effectLst/>
                          <a:latin typeface="+mn-lt"/>
                        </a:rPr>
                        <a:t>0709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Другие вопросы в области образования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453 277,18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371 808,00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399 070,6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107,3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82,0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0800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КУЛЬТУРА, КИНЕМАТОГРАФИЯ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2 550 813,01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2 609 256,30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3 220 206,6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123,4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102,3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0801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2 403 962,39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2 432 796,25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3 032 583,3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124,</a:t>
                      </a:r>
                      <a:r>
                        <a:rPr lang="en-US" sz="900" b="0" i="0" u="none" strike="noStrike" dirty="0" smtClean="0">
                          <a:solidFill>
                            <a:srgbClr val="000000"/>
                          </a:solidFill>
                          <a:effectLst/>
                          <a:latin typeface="+mj-lt"/>
                        </a:rPr>
                        <a:t>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101,2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0804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культуры, кинематографии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146 850,62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176 460,05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187 623,3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106,3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120,2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0900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ЗДРАВООХРАНЕНИЕ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4 110 871,06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4 753 687,49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8 983 238,1</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18</a:t>
                      </a:r>
                      <a:r>
                        <a:rPr lang="en-US" sz="900" b="0" i="0" u="none" strike="noStrike" dirty="0" smtClean="0">
                          <a:solidFill>
                            <a:srgbClr val="000000"/>
                          </a:solidFill>
                          <a:effectLst/>
                          <a:latin typeface="+mj-lt"/>
                        </a:rPr>
                        <a:t>9,0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115,6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Стационарная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2 174 583,40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2 017 385,02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4 747 541,5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235,3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92,8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Амбулаторная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885 549,84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1 510 623,44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1 649 947,6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109,2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170,6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Медицинская помощь в дневных стационарах всех типов</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21 835,10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26 051,66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19 771,8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75,9</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119,3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Скорая медицинская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254 956,20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174 329,01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653 921,1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375,1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68,4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Санаторно-оздоровительная помощь</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111 599,25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129 951,39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136 641,6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105,2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116,4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Заготовка, переработка, хранение и обеспечение безопасности донорской крови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99 720,40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75 654,93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72 507,8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95,8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75,9</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0909</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здравоохранения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562 626,86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819 692,04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1 702 906,7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207,8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145,7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4000">
                <a:tc>
                  <a:txBody>
                    <a:bodyPr/>
                    <a:lstStyle/>
                    <a:p>
                      <a:pPr algn="l" rtl="0" fontAlgn="b"/>
                      <a:r>
                        <a:rPr lang="ru-RU" sz="900" b="1" i="0" u="none" strike="noStrike">
                          <a:solidFill>
                            <a:srgbClr val="000000"/>
                          </a:solidFill>
                          <a:effectLst/>
                          <a:latin typeface="+mn-lt"/>
                        </a:rPr>
                        <a:t>1000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СОЦИАЛЬНАЯ ПОЛИТИКА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12 598 164,74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13 475 255,33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18 977 185,1</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140,8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107,0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Пенсионное обеспечение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53 129,67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63 105,82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67 739,6</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107,3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118,8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Социальное обслуживание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1 113 154,77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1 250 795,69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1 426 326,9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114,0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112,4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Социальное обеспечение населения</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a:solidFill>
                            <a:srgbClr val="000000"/>
                          </a:solidFill>
                          <a:effectLst/>
                          <a:latin typeface="+mn-lt"/>
                        </a:rPr>
                        <a:t>10 176 998,67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10 141 248,79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12 234 366,5</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120,6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99,7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Охрана семьи и детства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1 154 899,86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1 954 510,84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5 187 617,2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265,4</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169,2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1006</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социальной политики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99 981,78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65 594,19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61 134,9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93,2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65,6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1100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ФИЗИЧЕСКАЯ КУЛЬТУРА И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1 063 092,31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1 424 825,90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1 668 839,9</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117,1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134,0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Физическая культура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73 770,24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a:solidFill>
                            <a:srgbClr val="000000"/>
                          </a:solidFill>
                          <a:effectLst/>
                          <a:latin typeface="Trebuchet MS"/>
                        </a:rPr>
                        <a:t>91 192,15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114 794,8</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125,9</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123,6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dirty="0">
                          <a:solidFill>
                            <a:srgbClr val="000000"/>
                          </a:solidFill>
                          <a:effectLst/>
                          <a:latin typeface="+mn-lt"/>
                        </a:rPr>
                        <a:t>Массовый спорт</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a:solidFill>
                            <a:srgbClr val="000000"/>
                          </a:solidFill>
                          <a:effectLst/>
                          <a:latin typeface="+mn-lt"/>
                        </a:rPr>
                        <a:t>147 601,28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389 797,14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733 531,2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188,2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264,1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1103</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Спорт высших достижений</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792 084,37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884 010,35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764 563,2</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86,5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111,6</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1105</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физической культуры и спорта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49 636,43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59 826,26</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55 950,7</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93,5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120,5</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1200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СРЕДСТВА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162 270,38</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204 629,95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212 347,0</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103,8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126,1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Телевидение и радиовещание</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73 243,87</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104 199,59</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103 946,1</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99,8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142,3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1202</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Периодическая печать и издательства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85 044,41</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94 538,74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101 145,9</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107,0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111,7</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1204</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Другие вопросы в области средств массовой информации</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3 982,10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5 891,62</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7 255,0</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123,1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148,0</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1" i="0" u="none" strike="noStrike">
                          <a:solidFill>
                            <a:srgbClr val="000000"/>
                          </a:solidFill>
                          <a:effectLst/>
                          <a:latin typeface="+mn-lt"/>
                        </a:rPr>
                        <a:t>1300</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a:solidFill>
                            <a:srgbClr val="000000"/>
                          </a:solidFill>
                          <a:effectLst/>
                          <a:latin typeface="+mn-lt"/>
                        </a:rPr>
                        <a:t>ОБСЛУЖИВАНИЕ ГОСУДАРСТВЕННОГО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178 178,44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130 306,3</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79,3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92,2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3772">
                <a:tc>
                  <a:txBody>
                    <a:bodyPr/>
                    <a:lstStyle/>
                    <a:p>
                      <a:pPr algn="l" rtl="0" fontAlgn="b"/>
                      <a:r>
                        <a:rPr lang="ru-RU" sz="900" b="0" i="0" u="none" strike="noStrike">
                          <a:solidFill>
                            <a:srgbClr val="000000"/>
                          </a:solidFill>
                          <a:effectLst/>
                          <a:latin typeface="+mn-lt"/>
                        </a:rPr>
                        <a:t>1301</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0" i="0" u="none" strike="noStrike">
                          <a:solidFill>
                            <a:srgbClr val="000000"/>
                          </a:solidFill>
                          <a:effectLst/>
                          <a:latin typeface="+mn-lt"/>
                        </a:rPr>
                        <a:t>Обслуживание государственного внутреннего и муниципального долга</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a:solidFill>
                            <a:srgbClr val="000000"/>
                          </a:solidFill>
                          <a:effectLst/>
                          <a:latin typeface="+mn-lt"/>
                        </a:rPr>
                        <a:t>178 178,44</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a:solidFill>
                            <a:srgbClr val="000000"/>
                          </a:solidFill>
                          <a:effectLst/>
                          <a:latin typeface="Trebuchet MS"/>
                        </a:rPr>
                        <a:t>164 233,43</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0" i="0" u="none" strike="noStrike" dirty="0" smtClean="0">
                          <a:solidFill>
                            <a:srgbClr val="000000"/>
                          </a:solidFill>
                          <a:effectLst/>
                          <a:latin typeface="Trebuchet MS"/>
                        </a:rPr>
                        <a:t>130 306,3</a:t>
                      </a:r>
                      <a:endParaRPr lang="ru-RU" sz="900" b="0"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79,3</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92,2</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r h="144000">
                <a:tc>
                  <a:txBody>
                    <a:bodyPr/>
                    <a:lstStyle/>
                    <a:p>
                      <a:pPr algn="l" rtl="0" fontAlgn="b"/>
                      <a:r>
                        <a:rPr lang="ru-RU" sz="900" b="0" i="0" u="none" strike="noStrike">
                          <a:solidFill>
                            <a:srgbClr val="000000"/>
                          </a:solidFill>
                          <a:effectLst/>
                          <a:latin typeface="+mn-lt"/>
                        </a:rPr>
                        <a:t> </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l" rtl="0" fontAlgn="b"/>
                      <a:r>
                        <a:rPr lang="ru-RU" sz="900" b="1" i="0" u="none" strike="noStrike" dirty="0">
                          <a:solidFill>
                            <a:srgbClr val="000000"/>
                          </a:solidFill>
                          <a:effectLst/>
                          <a:latin typeface="+mn-lt"/>
                        </a:rPr>
                        <a:t>Расходы бюджета - ИТОГО</a:t>
                      </a:r>
                    </a:p>
                  </a:txBody>
                  <a:tcPr marL="3424" marR="3424" marT="3424"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mn-lt"/>
                        </a:rPr>
                        <a:t>55 807 679,00</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a:solidFill>
                            <a:srgbClr val="000000"/>
                          </a:solidFill>
                          <a:effectLst/>
                          <a:latin typeface="Trebuchet MS"/>
                        </a:rPr>
                        <a:t>61 814 274,85</a:t>
                      </a: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rtl="0" fontAlgn="b"/>
                      <a:r>
                        <a:rPr lang="ru-RU" sz="900" b="1" i="0" u="none" strike="noStrike" dirty="0" smtClean="0">
                          <a:solidFill>
                            <a:srgbClr val="000000"/>
                          </a:solidFill>
                          <a:effectLst/>
                          <a:latin typeface="Trebuchet MS"/>
                        </a:rPr>
                        <a:t>76 066 471,6</a:t>
                      </a:r>
                      <a:endParaRPr lang="ru-RU" sz="900" b="1" i="0" u="none" strike="noStrike" dirty="0">
                        <a:solidFill>
                          <a:srgbClr val="000000"/>
                        </a:solidFill>
                        <a:effectLst/>
                        <a:latin typeface="Trebuchet MS"/>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123,1</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c>
                  <a:txBody>
                    <a:bodyPr/>
                    <a:lstStyle/>
                    <a:p>
                      <a:pPr algn="r" fontAlgn="b"/>
                      <a:r>
                        <a:rPr lang="ru-RU" sz="900" b="0" i="0" u="none" strike="noStrike" dirty="0" smtClean="0">
                          <a:solidFill>
                            <a:srgbClr val="000000"/>
                          </a:solidFill>
                          <a:effectLst/>
                          <a:latin typeface="+mj-lt"/>
                        </a:rPr>
                        <a:t>110,8</a:t>
                      </a:r>
                      <a:endParaRPr lang="ru-RU" sz="900" b="0" i="0" u="none" strike="noStrike" dirty="0">
                        <a:solidFill>
                          <a:srgbClr val="000000"/>
                        </a:solidFill>
                        <a:effectLst/>
                        <a:latin typeface="+mj-lt"/>
                      </a:endParaRPr>
                    </a:p>
                  </a:txBody>
                  <a:tcPr marL="9525" marR="9525" marT="9525" marB="0" anchor="b">
                    <a:lnL w="12700" cap="flat" cmpd="sng" algn="ctr">
                      <a:solidFill>
                        <a:srgbClr val="5ECCF3"/>
                      </a:solidFill>
                      <a:prstDash val="solid"/>
                      <a:round/>
                      <a:headEnd type="none" w="med" len="med"/>
                      <a:tailEnd type="none" w="med" len="med"/>
                    </a:lnL>
                    <a:lnR w="12700" cap="flat" cmpd="sng" algn="ctr">
                      <a:solidFill>
                        <a:srgbClr val="5ECCF3"/>
                      </a:solidFill>
                      <a:prstDash val="solid"/>
                      <a:round/>
                      <a:headEnd type="none" w="med" len="med"/>
                      <a:tailEnd type="none" w="med" len="med"/>
                    </a:lnR>
                    <a:lnT w="12700" cap="flat" cmpd="sng" algn="ctr">
                      <a:solidFill>
                        <a:srgbClr val="5ECCF3"/>
                      </a:solidFill>
                      <a:prstDash val="solid"/>
                      <a:round/>
                      <a:headEnd type="none" w="med" len="med"/>
                      <a:tailEnd type="none" w="med" len="med"/>
                    </a:lnT>
                    <a:lnB w="12700" cap="flat" cmpd="sng" algn="ctr">
                      <a:solidFill>
                        <a:srgbClr val="5ECCF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657402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26</a:t>
            </a:fld>
            <a:endParaRPr lang="ru-RU" dirty="0">
              <a:solidFill>
                <a:prstClr val="black"/>
              </a:solidFill>
            </a:endParaRPr>
          </a:p>
        </p:txBody>
      </p:sp>
      <p:sp>
        <p:nvSpPr>
          <p:cNvPr id="9"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Динамика средней заработной платы работников учреждений в социальной </a:t>
            </a:r>
            <a:r>
              <a:rPr lang="ru-RU" sz="1600" dirty="0" smtClean="0">
                <a:solidFill>
                  <a:prstClr val="black"/>
                </a:solidFill>
                <a:effectLst/>
                <a:latin typeface="Times New Roman" panose="02020603050405020304" pitchFamily="18" charset="0"/>
                <a:cs typeface="Times New Roman" panose="02020603050405020304" pitchFamily="18" charset="0"/>
              </a:rPr>
              <a:t>сфере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3268022242"/>
              </p:ext>
            </p:extLst>
          </p:nvPr>
        </p:nvGraphicFramePr>
        <p:xfrm>
          <a:off x="179516" y="764704"/>
          <a:ext cx="8784971" cy="5708749"/>
        </p:xfrm>
        <a:graphic>
          <a:graphicData uri="http://schemas.openxmlformats.org/drawingml/2006/table">
            <a:tbl>
              <a:tblPr firstRow="1" bandRow="1">
                <a:tableStyleId>{5C22544A-7EE6-4342-B048-85BDC9FD1C3A}</a:tableStyleId>
              </a:tblPr>
              <a:tblGrid>
                <a:gridCol w="2388631"/>
                <a:gridCol w="639634"/>
                <a:gridCol w="639634"/>
                <a:gridCol w="639634"/>
                <a:gridCol w="639634"/>
                <a:gridCol w="639634"/>
                <a:gridCol w="639634"/>
                <a:gridCol w="639634"/>
                <a:gridCol w="639634"/>
                <a:gridCol w="639634"/>
                <a:gridCol w="639634"/>
              </a:tblGrid>
              <a:tr h="179469">
                <a:tc rowSpan="2">
                  <a:txBody>
                    <a:bodyPr/>
                    <a:lstStyle/>
                    <a:p>
                      <a:pPr algn="ctr" rtl="0" fontAlgn="ctr"/>
                      <a:r>
                        <a:rPr lang="ru-RU" sz="900" u="none" strike="noStrike" dirty="0">
                          <a:effectLst/>
                        </a:rPr>
                        <a:t>Категории работников</a:t>
                      </a:r>
                      <a:endParaRPr lang="ru-RU" sz="900" b="1" i="0" u="none" strike="noStrike" dirty="0">
                        <a:solidFill>
                          <a:srgbClr val="000000"/>
                        </a:solidFill>
                        <a:effectLst/>
                        <a:latin typeface="Times New Roman"/>
                      </a:endParaRPr>
                    </a:p>
                  </a:txBody>
                  <a:tcPr marL="3200" marR="3200" marT="320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60000"/>
                        <a:lumOff val="40000"/>
                      </a:schemeClr>
                    </a:solidFill>
                  </a:tcPr>
                </a:tc>
                <a:tc gridSpan="2">
                  <a:txBody>
                    <a:bodyPr/>
                    <a:lstStyle/>
                    <a:p>
                      <a:pPr algn="ctr" rtl="0" fontAlgn="ctr"/>
                      <a:r>
                        <a:rPr lang="ru-RU" sz="1050" u="none" strike="noStrike" dirty="0" smtClean="0">
                          <a:effectLst/>
                        </a:rPr>
                        <a:t>2017 (факт)</a:t>
                      </a:r>
                      <a:endParaRPr lang="ru-RU" sz="105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2018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effectLst/>
                        </a:rPr>
                        <a:t>2019 (факт)</a:t>
                      </a:r>
                      <a:endParaRPr lang="ru-RU" sz="1050" b="1" i="0" u="none" strike="noStrike" dirty="0">
                        <a:solidFill>
                          <a:srgbClr val="000000"/>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solidFill>
                            <a:schemeClr val="bg1"/>
                          </a:solidFill>
                          <a:effectLst/>
                        </a:rPr>
                        <a:t>2020 (факт)</a:t>
                      </a:r>
                      <a:endParaRPr lang="ru-RU" sz="1050" b="1" i="0" u="none" strike="noStrike" dirty="0">
                        <a:solidFill>
                          <a:schemeClr val="bg1"/>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c gridSpan="2">
                  <a:txBody>
                    <a:bodyPr/>
                    <a:lstStyle/>
                    <a:p>
                      <a:pPr algn="ctr" rtl="0" fontAlgn="ctr"/>
                      <a:r>
                        <a:rPr lang="ru-RU" sz="1050" u="none" strike="noStrike" dirty="0" smtClean="0">
                          <a:solidFill>
                            <a:schemeClr val="bg1"/>
                          </a:solidFill>
                          <a:effectLst/>
                        </a:rPr>
                        <a:t>2021 (план</a:t>
                      </a:r>
                      <a:r>
                        <a:rPr lang="ru-RU" sz="1050" u="none" strike="noStrike" dirty="0">
                          <a:solidFill>
                            <a:schemeClr val="bg1"/>
                          </a:solidFill>
                          <a:effectLst/>
                        </a:rPr>
                        <a:t>)</a:t>
                      </a:r>
                      <a:endParaRPr lang="ru-RU" sz="1050" b="1" i="0" u="none" strike="noStrike" dirty="0">
                        <a:solidFill>
                          <a:schemeClr val="bg1"/>
                        </a:solidFill>
                        <a:effectLst/>
                        <a:latin typeface="Times New Roman"/>
                      </a:endParaRPr>
                    </a:p>
                  </a:txBody>
                  <a:tcPr marL="3200" marR="3200" marT="3200" marB="0" anchor="ctr">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endParaRPr lang="ru-RU"/>
                    </a:p>
                  </a:txBody>
                  <a:tcPr/>
                </a:tc>
              </a:tr>
              <a:tr h="606780">
                <a:tc vMerge="1">
                  <a:txBody>
                    <a:bodyPr/>
                    <a:lstStyle/>
                    <a:p>
                      <a:endParaRPr lang="ru-RU"/>
                    </a:p>
                  </a:txBody>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Средняя зарплата, руб.</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effectLst/>
                        </a:rPr>
                        <a:t>Отношение к средней з/п по ЧР, %</a:t>
                      </a:r>
                      <a:endParaRPr lang="ru-RU" sz="900" b="1" i="0" u="none" strike="noStrike" dirty="0">
                        <a:solidFill>
                          <a:srgbClr val="000000"/>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Средняя зарплата, руб.</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Отношение к средней з/п по ЧР, %</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Средняя зарплата, руб.</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c>
                  <a:txBody>
                    <a:bodyPr/>
                    <a:lstStyle/>
                    <a:p>
                      <a:pPr algn="ctr" rtl="0" fontAlgn="ctr"/>
                      <a:r>
                        <a:rPr lang="ru-RU" sz="900" u="none" strike="noStrike" dirty="0">
                          <a:solidFill>
                            <a:schemeClr val="tx1"/>
                          </a:solidFill>
                          <a:effectLst/>
                        </a:rPr>
                        <a:t>Отношение к средней з/п по ЧР, %</a:t>
                      </a:r>
                      <a:endParaRPr lang="ru-RU" sz="900" b="1" i="0" u="none" strike="noStrike" dirty="0">
                        <a:solidFill>
                          <a:schemeClr val="tx1"/>
                        </a:solidFill>
                        <a:effectLst/>
                        <a:latin typeface="Times New Roman"/>
                      </a:endParaRPr>
                    </a:p>
                  </a:txBody>
                  <a:tcPr marL="3200" marR="3200" marT="3200" marB="0" anchor="ctr">
                    <a:lnT w="12700" cap="flat" cmpd="sng" algn="ctr">
                      <a:solidFill>
                        <a:schemeClr val="bg1"/>
                      </a:solidFill>
                      <a:prstDash val="solid"/>
                      <a:round/>
                      <a:headEnd type="none" w="med" len="med"/>
                      <a:tailEnd type="none" w="med" len="med"/>
                    </a:lnT>
                  </a:tcPr>
                </a:tc>
              </a:tr>
              <a:tr h="154334">
                <a:tc>
                  <a:txBody>
                    <a:bodyPr/>
                    <a:lstStyle/>
                    <a:p>
                      <a:pPr algn="l" fontAlgn="t"/>
                      <a:r>
                        <a:rPr lang="ru-RU" sz="900" b="1" u="none" strike="noStrike" dirty="0" smtClean="0">
                          <a:effectLst/>
                        </a:rPr>
                        <a:t>ОБРАЗОВАНИЕ</a:t>
                      </a:r>
                      <a:endParaRPr lang="ru-RU" sz="900" b="1" i="0" u="none" strike="noStrike" dirty="0">
                        <a:solidFill>
                          <a:srgbClr val="000000"/>
                        </a:solidFill>
                        <a:effectLst/>
                        <a:latin typeface="Arial"/>
                      </a:endParaRPr>
                    </a:p>
                  </a:txBody>
                  <a:tcPr marL="3200" marR="3200" marT="3200" marB="0">
                    <a:lnT w="12700" cap="flat" cmpd="sng" algn="ctr">
                      <a:solidFill>
                        <a:schemeClr val="bg1"/>
                      </a:solidFill>
                      <a:prstDash val="solid"/>
                      <a:round/>
                      <a:headEnd type="none" w="med" len="med"/>
                      <a:tailEnd type="none" w="med" len="med"/>
                    </a:lnT>
                  </a:tcPr>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dirty="0">
                          <a:effectLst/>
                        </a:rPr>
                        <a:t> </a:t>
                      </a:r>
                      <a:endParaRPr lang="ru-RU" sz="900" b="0" i="0" u="none" strike="noStrike" dirty="0">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a:effectLst/>
                        </a:rPr>
                        <a:t> </a:t>
                      </a:r>
                      <a:endParaRPr lang="ru-RU" sz="900" b="0" i="0" u="none" strike="noStrike">
                        <a:solidFill>
                          <a:srgbClr val="000000"/>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c>
                  <a:txBody>
                    <a:bodyPr/>
                    <a:lstStyle/>
                    <a:p>
                      <a:pPr algn="l" fontAlgn="t"/>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tc>
              </a:tr>
              <a:tr h="305149">
                <a:tc>
                  <a:txBody>
                    <a:bodyPr/>
                    <a:lstStyle/>
                    <a:p>
                      <a:pPr algn="l" rtl="0" fontAlgn="ctr"/>
                      <a:r>
                        <a:rPr lang="ru-RU" sz="900" u="none" strike="noStrike" dirty="0">
                          <a:effectLst/>
                        </a:rPr>
                        <a:t>Педагогические работники дошкольных образовательных </a:t>
                      </a:r>
                      <a:r>
                        <a:rPr lang="ru-RU" sz="900" u="none" strike="noStrike" dirty="0" smtClean="0">
                          <a:effectLst/>
                        </a:rPr>
                        <a:t>учреждений*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20 219,9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99,8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22 499,7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100,2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Times New Roman" panose="02020603050405020304" pitchFamily="18" charset="0"/>
                        </a:rPr>
                        <a:t>24 102,0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100,7</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solidFill>
                            <a:schemeClr val="tx1"/>
                          </a:solidFill>
                          <a:effectLst/>
                        </a:rPr>
                        <a:t>26280,0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99,4</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26280,0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101,1</a:t>
                      </a:r>
                      <a:endParaRPr lang="ru-RU" sz="900" b="0" i="0" u="none" strike="noStrike" dirty="0">
                        <a:solidFill>
                          <a:schemeClr val="tx1"/>
                        </a:solidFill>
                        <a:effectLst/>
                        <a:latin typeface="Trebuchet MS"/>
                      </a:endParaRPr>
                    </a:p>
                  </a:txBody>
                  <a:tcPr marL="3200" marR="3200" marT="3200" marB="0" anchor="ctr"/>
                </a:tc>
              </a:tr>
              <a:tr h="455964">
                <a:tc>
                  <a:txBody>
                    <a:bodyPr/>
                    <a:lstStyle/>
                    <a:p>
                      <a:pPr algn="l" rtl="0" fontAlgn="ctr"/>
                      <a:r>
                        <a:rPr lang="ru-RU" sz="900" u="none" strike="noStrike" dirty="0">
                          <a:effectLst/>
                        </a:rPr>
                        <a:t>Педагогические работники образовательных учреждений общего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22 303,9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24 356,5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25 924,2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101,9</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28787,5</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105,1</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28787,5</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103,1</a:t>
                      </a:r>
                      <a:endParaRPr lang="ru-RU" sz="900" b="0" i="0" u="none" strike="noStrike" dirty="0">
                        <a:solidFill>
                          <a:schemeClr val="tx1"/>
                        </a:solidFill>
                        <a:effectLst/>
                        <a:latin typeface="Trebuchet MS"/>
                      </a:endParaRPr>
                    </a:p>
                  </a:txBody>
                  <a:tcPr marL="3200" marR="3200" marT="3200" marB="0" anchor="ctr"/>
                </a:tc>
              </a:tr>
              <a:tr h="305149">
                <a:tc>
                  <a:txBody>
                    <a:bodyPr/>
                    <a:lstStyle/>
                    <a:p>
                      <a:pPr algn="l" rtl="0" fontAlgn="ctr"/>
                      <a:r>
                        <a:rPr lang="ru-RU" sz="900" u="none" strike="noStrike" dirty="0">
                          <a:effectLst/>
                        </a:rPr>
                        <a:t>Педагогические работники учреждений дополнительного образования </a:t>
                      </a:r>
                      <a:r>
                        <a:rPr lang="ru-RU" sz="900" u="none" strike="noStrike" dirty="0" smtClean="0">
                          <a:effectLst/>
                        </a:rPr>
                        <a:t>детей**</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21 447,6</a:t>
                      </a:r>
                    </a:p>
                  </a:txBody>
                  <a:tcPr marT="36000" marB="36000" anchor="ctr"/>
                </a:tc>
                <a:tc>
                  <a:txBody>
                    <a:bodyPr/>
                    <a:lstStyle/>
                    <a:p>
                      <a:pPr algn="ctr"/>
                      <a:r>
                        <a:rPr lang="ru-RU" sz="900" dirty="0" smtClean="0">
                          <a:latin typeface="+mn-lt"/>
                        </a:rPr>
                        <a:t>95,2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24 610,3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26 718,1</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102,2</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29268,7</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100,4</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29268,7</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106,5</a:t>
                      </a:r>
                      <a:endParaRPr lang="ru-RU" sz="900" b="0" i="0" u="none" strike="noStrike" dirty="0">
                        <a:solidFill>
                          <a:schemeClr val="tx1"/>
                        </a:solidFill>
                        <a:effectLst/>
                        <a:latin typeface="Trebuchet MS"/>
                      </a:endParaRPr>
                    </a:p>
                  </a:txBody>
                  <a:tcPr marL="3200" marR="3200" marT="3200" marB="0" anchor="ctr"/>
                </a:tc>
              </a:tr>
              <a:tr h="585443">
                <a:tc>
                  <a:txBody>
                    <a:bodyPr/>
                    <a:lstStyle/>
                    <a:p>
                      <a:pPr algn="l" rtl="0" fontAlgn="ctr"/>
                      <a:r>
                        <a:rPr lang="ru-RU" sz="900" u="none" strike="noStrike" dirty="0">
                          <a:effectLst/>
                        </a:rPr>
                        <a:t>Преподаватели и мастера производственного обучения образовательных учреждений начального и среднего профессионального образования</a:t>
                      </a:r>
                      <a:endParaRPr lang="ru-RU" sz="900" b="0"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cs typeface="+mn-cs"/>
                        </a:rPr>
                        <a:t>22 163,5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24 488,0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102,3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26 197,7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102,9</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29002,2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105,9</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29002,2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103,9</a:t>
                      </a:r>
                      <a:endParaRPr lang="ru-RU" sz="900" b="0" i="0" u="none" strike="noStrike" dirty="0">
                        <a:solidFill>
                          <a:schemeClr val="tx1"/>
                        </a:solidFill>
                        <a:effectLst/>
                        <a:latin typeface="Trebuchet MS"/>
                      </a:endParaRPr>
                    </a:p>
                  </a:txBody>
                  <a:tcPr marL="3200" marR="3200" marT="3200" marB="0" anchor="ctr"/>
                </a:tc>
              </a:tr>
              <a:tr h="455964">
                <a:tc>
                  <a:txBody>
                    <a:bodyPr/>
                    <a:lstStyle/>
                    <a:p>
                      <a:pPr algn="l" rtl="0" fontAlgn="ctr"/>
                      <a:r>
                        <a:rPr lang="ru-RU" sz="900" u="none" strike="noStrike">
                          <a:effectLst/>
                        </a:rPr>
                        <a:t>Преподаватели образовательных учреждений высшего профессионального образования</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30 873,9</a:t>
                      </a:r>
                    </a:p>
                  </a:txBody>
                  <a:tcPr marT="36000" marB="36000" anchor="ctr"/>
                </a:tc>
                <a:tc>
                  <a:txBody>
                    <a:bodyPr/>
                    <a:lstStyle/>
                    <a:p>
                      <a:pPr algn="ctr"/>
                      <a:r>
                        <a:rPr lang="ru-RU" sz="900" dirty="0" smtClean="0">
                          <a:latin typeface="+mn-lt"/>
                        </a:rPr>
                        <a:t>140,4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48 080,3</a:t>
                      </a:r>
                    </a:p>
                  </a:txBody>
                  <a:tcPr marT="36000" marB="36000" anchor="ctr"/>
                </a:tc>
                <a:tc>
                  <a:txBody>
                    <a:bodyPr/>
                    <a:lstStyle/>
                    <a:p>
                      <a:pPr algn="ctr"/>
                      <a:r>
                        <a:rPr lang="ru-RU" sz="900" dirty="0" smtClean="0">
                          <a:latin typeface="+mn-lt"/>
                        </a:rPr>
                        <a:t>200,8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51 535,5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202,5</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53691,0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196,1</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55852,0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a:solidFill>
                            <a:schemeClr val="tx1"/>
                          </a:solidFill>
                          <a:effectLst/>
                        </a:rPr>
                        <a:t>200</a:t>
                      </a:r>
                      <a:endParaRPr lang="ru-RU" sz="900" b="0" i="0" u="none" strike="noStrike" dirty="0">
                        <a:solidFill>
                          <a:schemeClr val="tx1"/>
                        </a:solidFill>
                        <a:effectLst/>
                        <a:latin typeface="Trebuchet MS"/>
                      </a:endParaRPr>
                    </a:p>
                  </a:txBody>
                  <a:tcPr marL="3200" marR="3200" marT="3200" marB="0" anchor="ctr"/>
                </a:tc>
              </a:tr>
              <a:tr h="154334">
                <a:tc>
                  <a:txBody>
                    <a:bodyPr/>
                    <a:lstStyle/>
                    <a:p>
                      <a:pPr algn="l" rtl="0" fontAlgn="ctr"/>
                      <a:r>
                        <a:rPr lang="ru-RU" sz="900" u="none" strike="noStrike">
                          <a:effectLst/>
                        </a:rPr>
                        <a:t>Научные сотрудники</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30 906,2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140,6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48 113,9</a:t>
                      </a:r>
                    </a:p>
                  </a:txBody>
                  <a:tcPr marT="36000" marB="36000" anchor="ctr"/>
                </a:tc>
                <a:tc>
                  <a:txBody>
                    <a:bodyPr/>
                    <a:lstStyle/>
                    <a:p>
                      <a:pPr algn="ctr"/>
                      <a:r>
                        <a:rPr lang="ru-RU" sz="900" dirty="0" smtClean="0">
                          <a:latin typeface="+mn-lt"/>
                          <a:cs typeface="+mn-cs"/>
                        </a:rPr>
                        <a:t>200,9</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51 442,0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202,1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54216,2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198,0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55852,0</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a:solidFill>
                            <a:schemeClr val="tx1"/>
                          </a:solidFill>
                          <a:effectLst/>
                        </a:rPr>
                        <a:t>200</a:t>
                      </a:r>
                      <a:endParaRPr lang="ru-RU" sz="900" b="0" i="0" u="none" strike="noStrike" dirty="0">
                        <a:solidFill>
                          <a:schemeClr val="tx1"/>
                        </a:solidFill>
                        <a:effectLst/>
                        <a:latin typeface="Trebuchet MS"/>
                      </a:endParaRPr>
                    </a:p>
                  </a:txBody>
                  <a:tcPr marL="3200" marR="3200" marT="3200" marB="0" anchor="ctr"/>
                </a:tc>
              </a:tr>
              <a:tr h="757595">
                <a:tc>
                  <a:txBody>
                    <a:bodyPr/>
                    <a:lstStyle/>
                    <a:p>
                      <a:pPr algn="l" rtl="0" fontAlgn="ctr"/>
                      <a:r>
                        <a:rPr lang="ru-RU" sz="900" u="none" strike="noStrike">
                          <a:effectLst/>
                        </a:rPr>
                        <a:t>Педагогические работники образовательных организаций, оказывающих соц. услуги детям-сиротам и детям, оставшимся без попечения родителей</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22 266,6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24 425,3</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25 801,0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101,4</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u="none" strike="noStrike" dirty="0" smtClean="0">
                          <a:solidFill>
                            <a:schemeClr val="tx1"/>
                          </a:solidFill>
                          <a:effectLst/>
                        </a:rPr>
                        <a:t>31030,3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113,3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31030,3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111,1</a:t>
                      </a:r>
                      <a:endParaRPr lang="ru-RU" sz="900" b="0" i="0" u="none" strike="noStrike" dirty="0">
                        <a:solidFill>
                          <a:schemeClr val="tx1"/>
                        </a:solidFill>
                        <a:effectLst/>
                        <a:latin typeface="Trebuchet MS"/>
                      </a:endParaRPr>
                    </a:p>
                  </a:txBody>
                  <a:tcPr marL="3200" marR="3200" marT="3200" marB="0" anchor="ctr"/>
                </a:tc>
              </a:tr>
              <a:tr h="208261">
                <a:tc>
                  <a:txBody>
                    <a:bodyPr/>
                    <a:lstStyle/>
                    <a:p>
                      <a:pPr algn="l" rtl="0" fontAlgn="ctr"/>
                      <a:r>
                        <a:rPr lang="ru-RU" sz="900" b="1" u="none" strike="noStrike" dirty="0">
                          <a:effectLst/>
                        </a:rPr>
                        <a:t>ЗДРАВООХРАНЕНИЕ</a:t>
                      </a:r>
                      <a:endParaRPr lang="ru-RU" sz="900" b="1" i="0" u="none" strike="noStrike" dirty="0">
                        <a:solidFill>
                          <a:srgbClr val="000000"/>
                        </a:solidFill>
                        <a:effectLst/>
                        <a:latin typeface="Trebuchet MS"/>
                      </a:endParaRPr>
                    </a:p>
                  </a:txBody>
                  <a:tcPr marL="3200" marR="3200" marT="3200" marB="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a:endParaRPr lang="ru-RU" sz="900" dirty="0">
                        <a:latin typeface="+mn-lt"/>
                        <a:cs typeface="Times New Roman" panose="02020603050405020304" pitchFamily="18" charset="0"/>
                      </a:endParaRPr>
                    </a:p>
                  </a:txBody>
                  <a:tcPr marT="36000" marB="3600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c>
                  <a:txBody>
                    <a:bodyPr/>
                    <a:lstStyle/>
                    <a:p>
                      <a:pPr algn="ctr" fontAlgn="ctr"/>
                      <a:r>
                        <a:rPr lang="ru-RU" sz="900" u="none" strike="noStrike" dirty="0">
                          <a:solidFill>
                            <a:schemeClr val="tx1"/>
                          </a:solidFill>
                          <a:effectLst/>
                        </a:rPr>
                        <a:t> </a:t>
                      </a:r>
                      <a:endParaRPr lang="ru-RU" sz="900" b="0" i="0" u="none" strike="noStrike" dirty="0">
                        <a:solidFill>
                          <a:schemeClr val="tx1"/>
                        </a:solidFill>
                        <a:effectLst/>
                        <a:latin typeface="Arial"/>
                      </a:endParaRPr>
                    </a:p>
                  </a:txBody>
                  <a:tcPr marL="3200" marR="3200" marT="3200" marB="0" anchor="ctr"/>
                </a:tc>
              </a:tr>
              <a:tr h="455964">
                <a:tc>
                  <a:txBody>
                    <a:bodyPr/>
                    <a:lstStyle/>
                    <a:p>
                      <a:pPr algn="l" rtl="0" fontAlgn="ctr"/>
                      <a:r>
                        <a:rPr lang="ru-RU" sz="900" u="none" strike="noStrike">
                          <a:effectLst/>
                        </a:rPr>
                        <a:t>Врачи и работники медицинских организаций, имеющие высшее образование</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36 397,6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165,5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48 307,9</a:t>
                      </a:r>
                    </a:p>
                  </a:txBody>
                  <a:tcPr marT="36000" marB="36000" anchor="ctr"/>
                </a:tc>
                <a:tc>
                  <a:txBody>
                    <a:bodyPr/>
                    <a:lstStyle/>
                    <a:p>
                      <a:pPr algn="ctr"/>
                      <a:r>
                        <a:rPr lang="ru-RU" sz="900" dirty="0" smtClean="0">
                          <a:latin typeface="+mn-lt"/>
                        </a:rPr>
                        <a:t>201,7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51 688,7</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203,1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Trebuchet MS"/>
                        </a:rPr>
                        <a:t>62371,3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u="none" strike="noStrike" dirty="0" smtClean="0">
                          <a:solidFill>
                            <a:schemeClr val="tx1"/>
                          </a:solidFill>
                          <a:effectLst/>
                        </a:rPr>
                        <a:t>227,8</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Trebuchet MS"/>
                        </a:rPr>
                        <a:t>62371,3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en-US" sz="900" u="none" strike="noStrike" dirty="0" smtClean="0">
                          <a:solidFill>
                            <a:schemeClr val="tx1"/>
                          </a:solidFill>
                          <a:effectLst/>
                        </a:rPr>
                        <a:t>223,3</a:t>
                      </a:r>
                      <a:endParaRPr lang="ru-RU" sz="900" b="0" i="0" u="none" strike="noStrike" dirty="0">
                        <a:solidFill>
                          <a:schemeClr val="tx1"/>
                        </a:solidFill>
                        <a:effectLst/>
                        <a:latin typeface="Trebuchet MS"/>
                      </a:endParaRPr>
                    </a:p>
                  </a:txBody>
                  <a:tcPr marL="3200" marR="3200" marT="3200" marB="0" anchor="ctr"/>
                </a:tc>
              </a:tr>
              <a:tr h="305149">
                <a:tc>
                  <a:txBody>
                    <a:bodyPr/>
                    <a:lstStyle/>
                    <a:p>
                      <a:pPr algn="l" rtl="0" fontAlgn="ctr"/>
                      <a:r>
                        <a:rPr lang="ru-RU" sz="900" u="none" strike="noStrike">
                          <a:effectLst/>
                        </a:rPr>
                        <a:t>Средний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19</a:t>
                      </a:r>
                      <a:r>
                        <a:rPr lang="ru-RU" sz="900" baseline="0" dirty="0" smtClean="0">
                          <a:latin typeface="+mn-lt"/>
                        </a:rPr>
                        <a:t> 971,2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90,8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24 317,2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26 248,5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103,1</a:t>
                      </a:r>
                      <a:endParaRPr lang="ru-RU" sz="900" dirty="0">
                        <a:latin typeface="+mn-lt"/>
                        <a:cs typeface="Times New Roman" panose="02020603050405020304" pitchFamily="18" charset="0"/>
                      </a:endParaRPr>
                    </a:p>
                  </a:txBody>
                  <a:tcPr marT="36000" marB="3600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32986,5</a:t>
                      </a:r>
                    </a:p>
                  </a:txBody>
                  <a:tcPr marL="3200" marR="3200" marT="3200" marB="0" anchor="ctr"/>
                </a:tc>
                <a:tc>
                  <a:txBody>
                    <a:bodyPr/>
                    <a:lstStyle/>
                    <a:p>
                      <a:pPr algn="ctr" rtl="0" fontAlgn="ctr"/>
                      <a:r>
                        <a:rPr lang="ru-RU" sz="900" u="none" strike="noStrike" dirty="0" smtClean="0">
                          <a:solidFill>
                            <a:schemeClr val="tx1"/>
                          </a:solidFill>
                          <a:effectLst/>
                        </a:rPr>
                        <a:t>120,5</a:t>
                      </a:r>
                      <a:endParaRPr lang="ru-RU" sz="900" b="0" i="0" u="none" strike="noStrike" dirty="0">
                        <a:solidFill>
                          <a:schemeClr val="tx1"/>
                        </a:solidFill>
                        <a:effectLst/>
                        <a:latin typeface="Trebuchet MS"/>
                      </a:endParaRPr>
                    </a:p>
                  </a:txBody>
                  <a:tcPr marL="3200" marR="3200" marT="320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effectLst/>
                          <a:latin typeface="+mn-lt"/>
                        </a:rPr>
                        <a:t>32986,5</a:t>
                      </a:r>
                    </a:p>
                  </a:txBody>
                  <a:tcPr marL="3200" marR="3200" marT="3200" marB="0" anchor="ctr"/>
                </a:tc>
                <a:tc>
                  <a:txBody>
                    <a:bodyPr/>
                    <a:lstStyle/>
                    <a:p>
                      <a:pPr algn="ctr" rtl="0" fontAlgn="ctr"/>
                      <a:r>
                        <a:rPr lang="en-US" sz="900" u="none" strike="noStrike" dirty="0" smtClean="0">
                          <a:solidFill>
                            <a:schemeClr val="tx1"/>
                          </a:solidFill>
                          <a:effectLst/>
                        </a:rPr>
                        <a:t>118,1</a:t>
                      </a:r>
                      <a:endParaRPr lang="ru-RU" sz="900" b="0" i="0" u="none" strike="noStrike" dirty="0">
                        <a:solidFill>
                          <a:schemeClr val="tx1"/>
                        </a:solidFill>
                        <a:effectLst/>
                        <a:latin typeface="Trebuchet MS"/>
                      </a:endParaRPr>
                    </a:p>
                  </a:txBody>
                  <a:tcPr marL="3200" marR="3200" marT="3200" marB="0" anchor="ctr"/>
                </a:tc>
              </a:tr>
              <a:tr h="305149">
                <a:tc>
                  <a:txBody>
                    <a:bodyPr/>
                    <a:lstStyle/>
                    <a:p>
                      <a:pPr algn="l" rtl="0" fontAlgn="ctr"/>
                      <a:r>
                        <a:rPr lang="ru-RU" sz="900" u="none" strike="noStrike">
                          <a:effectLst/>
                        </a:rPr>
                        <a:t>Младший медицинский (фармацевтический) персонал</a:t>
                      </a:r>
                      <a:endParaRPr lang="ru-RU" sz="900" b="0"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15 031,7</a:t>
                      </a:r>
                    </a:p>
                  </a:txBody>
                  <a:tcPr marT="36000" marB="36000" anchor="ctr"/>
                </a:tc>
                <a:tc>
                  <a:txBody>
                    <a:bodyPr/>
                    <a:lstStyle/>
                    <a:p>
                      <a:pPr algn="ctr"/>
                      <a:r>
                        <a:rPr lang="ru-RU" sz="900" dirty="0" smtClean="0">
                          <a:latin typeface="+mn-lt"/>
                        </a:rPr>
                        <a:t>68,4</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24 386,8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101,8</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26 343,0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103,5</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35642,2</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130,2</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35642,2</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en-US" sz="900" u="none" strike="noStrike" dirty="0" smtClean="0">
                          <a:solidFill>
                            <a:schemeClr val="tx1"/>
                          </a:solidFill>
                          <a:effectLst/>
                        </a:rPr>
                        <a:t>127,6</a:t>
                      </a:r>
                      <a:endParaRPr lang="ru-RU" sz="900" b="0" i="0" u="none" strike="noStrike" dirty="0">
                        <a:solidFill>
                          <a:schemeClr val="tx1"/>
                        </a:solidFill>
                        <a:effectLst/>
                        <a:latin typeface="Trebuchet MS"/>
                      </a:endParaRPr>
                    </a:p>
                  </a:txBody>
                  <a:tcPr marL="3200" marR="3200" marT="3200" marB="0" anchor="ctr"/>
                </a:tc>
              </a:tr>
              <a:tr h="154334">
                <a:tc>
                  <a:txBody>
                    <a:bodyPr/>
                    <a:lstStyle/>
                    <a:p>
                      <a:pPr algn="l" rtl="0" fontAlgn="ctr"/>
                      <a:r>
                        <a:rPr lang="ru-RU" sz="900" b="1" u="none" strike="noStrike">
                          <a:effectLst/>
                        </a:rPr>
                        <a:t>СОЦИАЛЬНЫЕ РАБОТНИКИ</a:t>
                      </a:r>
                      <a:endParaRPr lang="ru-RU" sz="900" b="1" i="0" u="none" strike="noStrike">
                        <a:solidFill>
                          <a:srgbClr val="000000"/>
                        </a:solidFill>
                        <a:effectLst/>
                        <a:latin typeface="Trebuchet MS"/>
                      </a:endParaRPr>
                    </a:p>
                  </a:txBody>
                  <a:tcPr marL="3200" marR="3200" marT="3200" marB="0" anchor="ctr"/>
                </a:tc>
                <a:tc>
                  <a:txBody>
                    <a:bodyPr/>
                    <a:lstStyle/>
                    <a:p>
                      <a:pPr algn="ctr"/>
                      <a:r>
                        <a:rPr lang="ru-RU" sz="900" dirty="0" smtClean="0">
                          <a:latin typeface="+mn-lt"/>
                        </a:rPr>
                        <a:t>17 847,5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81,2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24 900,6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104,0</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25 792,5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101,3</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30555,9</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111,6</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30555,9</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en-US" sz="900" u="none" strike="noStrike" dirty="0" smtClean="0">
                          <a:solidFill>
                            <a:schemeClr val="tx1"/>
                          </a:solidFill>
                          <a:effectLst/>
                        </a:rPr>
                        <a:t>109,4</a:t>
                      </a:r>
                      <a:endParaRPr lang="ru-RU" sz="900" b="0" i="0" u="none" strike="noStrike" dirty="0">
                        <a:solidFill>
                          <a:schemeClr val="tx1"/>
                        </a:solidFill>
                        <a:effectLst/>
                        <a:latin typeface="Trebuchet MS"/>
                      </a:endParaRPr>
                    </a:p>
                  </a:txBody>
                  <a:tcPr marL="3200" marR="3200" marT="3200" marB="0" anchor="ctr"/>
                </a:tc>
              </a:tr>
              <a:tr h="170704">
                <a:tc>
                  <a:txBody>
                    <a:bodyPr/>
                    <a:lstStyle/>
                    <a:p>
                      <a:pPr algn="l" rtl="0" fontAlgn="ctr"/>
                      <a:r>
                        <a:rPr lang="ru-RU" sz="900" b="1" u="none" strike="noStrike" dirty="0">
                          <a:effectLst/>
                        </a:rPr>
                        <a:t>РАБОТНИКИ УЧРЕЖДЕНИЙ КУЛЬТУРЫ</a:t>
                      </a:r>
                      <a:endParaRPr lang="ru-RU" sz="900" b="1" i="0" u="none" strike="noStrike" dirty="0">
                        <a:solidFill>
                          <a:srgbClr val="000000"/>
                        </a:solidFill>
                        <a:effectLst/>
                        <a:latin typeface="Trebuchet MS"/>
                      </a:endParaRPr>
                    </a:p>
                  </a:txBody>
                  <a:tcPr marL="3200" marR="3200" marT="3200" marB="0" anchor="ctr"/>
                </a:tc>
                <a:tc>
                  <a:txBody>
                    <a:bodyPr/>
                    <a:lstStyle/>
                    <a:p>
                      <a:pPr algn="ctr"/>
                      <a:r>
                        <a:rPr lang="ru-RU" sz="900" dirty="0" smtClean="0">
                          <a:latin typeface="+mn-lt"/>
                        </a:rPr>
                        <a:t>20 263,4</a:t>
                      </a:r>
                    </a:p>
                  </a:txBody>
                  <a:tcPr marT="36000" marB="36000" anchor="ctr"/>
                </a:tc>
                <a:tc>
                  <a:txBody>
                    <a:bodyPr/>
                    <a:lstStyle/>
                    <a:p>
                      <a:pPr algn="ctr"/>
                      <a:r>
                        <a:rPr lang="ru-RU" sz="900" dirty="0" smtClean="0">
                          <a:latin typeface="+mn-lt"/>
                        </a:rPr>
                        <a:t>92,2</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24 330,5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cs typeface="+mn-cs"/>
                        </a:rPr>
                        <a:t>101,6</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25 984,5</a:t>
                      </a:r>
                      <a:endParaRPr lang="ru-RU" sz="900" dirty="0">
                        <a:latin typeface="+mn-lt"/>
                        <a:cs typeface="Times New Roman" panose="02020603050405020304" pitchFamily="18" charset="0"/>
                      </a:endParaRPr>
                    </a:p>
                  </a:txBody>
                  <a:tcPr marT="36000" marB="36000" anchor="ctr"/>
                </a:tc>
                <a:tc>
                  <a:txBody>
                    <a:bodyPr/>
                    <a:lstStyle/>
                    <a:p>
                      <a:pPr algn="ctr"/>
                      <a:r>
                        <a:rPr lang="ru-RU" sz="900" dirty="0" smtClean="0">
                          <a:latin typeface="+mn-lt"/>
                        </a:rPr>
                        <a:t>102,1</a:t>
                      </a:r>
                      <a:endParaRPr lang="ru-RU" sz="900" dirty="0">
                        <a:latin typeface="+mn-lt"/>
                        <a:cs typeface="Times New Roman" panose="02020603050405020304" pitchFamily="18" charset="0"/>
                      </a:endParaRPr>
                    </a:p>
                  </a:txBody>
                  <a:tcPr marT="36000" marB="36000" anchor="ctr"/>
                </a:tc>
                <a:tc>
                  <a:txBody>
                    <a:bodyPr/>
                    <a:lstStyle/>
                    <a:p>
                      <a:pPr algn="ctr" rtl="0" fontAlgn="ctr"/>
                      <a:r>
                        <a:rPr lang="ru-RU" sz="900" b="0" i="0" u="none" strike="noStrike" dirty="0" smtClean="0">
                          <a:solidFill>
                            <a:schemeClr val="tx1"/>
                          </a:solidFill>
                          <a:effectLst/>
                          <a:latin typeface="+mn-lt"/>
                        </a:rPr>
                        <a:t>27194,2</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smtClean="0">
                          <a:solidFill>
                            <a:schemeClr val="tx1"/>
                          </a:solidFill>
                          <a:effectLst/>
                        </a:rPr>
                        <a:t>99,3</a:t>
                      </a:r>
                      <a:endParaRPr lang="ru-RU" sz="900" b="0" i="0" u="none" strike="noStrike" dirty="0">
                        <a:solidFill>
                          <a:schemeClr val="tx1"/>
                        </a:solidFill>
                        <a:effectLst/>
                        <a:latin typeface="Trebuchet MS"/>
                      </a:endParaRPr>
                    </a:p>
                  </a:txBody>
                  <a:tcPr marL="3200" marR="3200" marT="3200" marB="0" anchor="ctr"/>
                </a:tc>
                <a:tc>
                  <a:txBody>
                    <a:bodyPr/>
                    <a:lstStyle/>
                    <a:p>
                      <a:pPr algn="ctr" rtl="0" fontAlgn="ctr"/>
                      <a:r>
                        <a:rPr lang="ru-RU" sz="900" b="0" i="0" u="none" strike="noStrike" dirty="0" smtClean="0">
                          <a:solidFill>
                            <a:schemeClr val="tx1"/>
                          </a:solidFill>
                          <a:effectLst/>
                          <a:latin typeface="+mn-lt"/>
                        </a:rPr>
                        <a:t>27926,0</a:t>
                      </a:r>
                      <a:endParaRPr lang="ru-RU" sz="900" b="0" i="0" u="none" strike="noStrike" dirty="0">
                        <a:solidFill>
                          <a:schemeClr val="tx1"/>
                        </a:solidFill>
                        <a:effectLst/>
                        <a:latin typeface="+mn-lt"/>
                      </a:endParaRPr>
                    </a:p>
                  </a:txBody>
                  <a:tcPr marL="3200" marR="3200" marT="3200" marB="0" anchor="ctr"/>
                </a:tc>
                <a:tc>
                  <a:txBody>
                    <a:bodyPr/>
                    <a:lstStyle/>
                    <a:p>
                      <a:pPr algn="ctr" rtl="0" fontAlgn="ctr"/>
                      <a:r>
                        <a:rPr lang="ru-RU" sz="900" u="none" strike="noStrike" dirty="0">
                          <a:solidFill>
                            <a:schemeClr val="tx1"/>
                          </a:solidFill>
                          <a:effectLst/>
                        </a:rPr>
                        <a:t>100</a:t>
                      </a:r>
                      <a:endParaRPr lang="ru-RU" sz="900" b="0" i="0" u="none" strike="noStrike" dirty="0">
                        <a:solidFill>
                          <a:schemeClr val="tx1"/>
                        </a:solidFill>
                        <a:effectLst/>
                        <a:latin typeface="Trebuchet MS"/>
                      </a:endParaRPr>
                    </a:p>
                  </a:txBody>
                  <a:tcPr marL="3200" marR="3200" marT="3200" marB="0" anchor="ctr"/>
                </a:tc>
              </a:tr>
            </a:tbl>
          </a:graphicData>
        </a:graphic>
      </p:graphicFrame>
      <p:cxnSp>
        <p:nvCxnSpPr>
          <p:cNvPr id="6" name="Прямая соединительная линия 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7901" y="6525344"/>
            <a:ext cx="3151825"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в сфере общего образования в субъекте РФ</a:t>
            </a:r>
          </a:p>
        </p:txBody>
      </p:sp>
      <p:sp>
        <p:nvSpPr>
          <p:cNvPr id="8" name="TextBox 7"/>
          <p:cNvSpPr txBox="1"/>
          <p:nvPr/>
        </p:nvSpPr>
        <p:spPr>
          <a:xfrm>
            <a:off x="3369645" y="6525344"/>
            <a:ext cx="2257349" cy="230832"/>
          </a:xfrm>
          <a:prstGeom prst="rect">
            <a:avLst/>
          </a:prstGeom>
          <a:noFill/>
        </p:spPr>
        <p:txBody>
          <a:bodyPr wrap="none" rtlCol="0">
            <a:spAutoFit/>
          </a:bodyPr>
          <a:lstStyle/>
          <a:p>
            <a:pPr fontAlgn="base">
              <a:spcBef>
                <a:spcPct val="0"/>
              </a:spcBef>
              <a:spcAft>
                <a:spcPct val="0"/>
              </a:spcAft>
            </a:pPr>
            <a:r>
              <a:rPr lang="ru-RU" sz="900" dirty="0">
                <a:solidFill>
                  <a:prstClr val="black"/>
                </a:solidFill>
                <a:latin typeface="Times New Roman" panose="02020603050405020304" pitchFamily="18" charset="0"/>
                <a:cs typeface="Times New Roman" panose="02020603050405020304" pitchFamily="18" charset="0"/>
              </a:rPr>
              <a:t>** - к средней з/п учителей в субъекте РФ</a:t>
            </a:r>
          </a:p>
        </p:txBody>
      </p:sp>
    </p:spTree>
    <p:extLst>
      <p:ext uri="{BB962C8B-B14F-4D97-AF65-F5344CB8AC3E}">
        <p14:creationId xmlns:p14="http://schemas.microsoft.com/office/powerpoint/2010/main" val="208509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a:graphicFrameLocks/>
          </p:cNvGraphicFramePr>
          <p:nvPr>
            <p:extLst>
              <p:ext uri="{D42A27DB-BD31-4B8C-83A1-F6EECF244321}">
                <p14:modId xmlns:p14="http://schemas.microsoft.com/office/powerpoint/2010/main" val="603538617"/>
              </p:ext>
            </p:extLst>
          </p:nvPr>
        </p:nvGraphicFramePr>
        <p:xfrm>
          <a:off x="3811840" y="3501008"/>
          <a:ext cx="5284800" cy="3175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a:graphicFrameLocks/>
          </p:cNvGraphicFramePr>
          <p:nvPr>
            <p:extLst>
              <p:ext uri="{D42A27DB-BD31-4B8C-83A1-F6EECF244321}">
                <p14:modId xmlns:p14="http://schemas.microsoft.com/office/powerpoint/2010/main" val="1906657691"/>
              </p:ext>
            </p:extLst>
          </p:nvPr>
        </p:nvGraphicFramePr>
        <p:xfrm>
          <a:off x="107504" y="733111"/>
          <a:ext cx="5286375" cy="2988174"/>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E:\photo_2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4005064"/>
            <a:ext cx="3348372"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27</a:t>
            </a:fld>
            <a:endParaRPr lang="ru-RU" dirty="0">
              <a:solidFill>
                <a:prstClr val="black"/>
              </a:solidFill>
            </a:endParaRPr>
          </a:p>
        </p:txBody>
      </p:sp>
      <p:sp>
        <p:nvSpPr>
          <p:cNvPr id="7" name="Скругленный прямоугольник 6"/>
          <p:cNvSpPr/>
          <p:nvPr/>
        </p:nvSpPr>
        <p:spPr>
          <a:xfrm>
            <a:off x="5868144" y="987872"/>
            <a:ext cx="3098512" cy="236912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500" dirty="0" smtClean="0">
                <a:solidFill>
                  <a:prstClr val="black"/>
                </a:solidFill>
                <a:latin typeface="Times New Roman" panose="02020603050405020304" pitchFamily="18" charset="0"/>
                <a:cs typeface="Times New Roman" panose="02020603050405020304" pitchFamily="18" charset="0"/>
              </a:rPr>
              <a:t>По аналогии с федеральными решениями Кабинетом Министров Чувашской Республики приняты решения об </a:t>
            </a:r>
            <a:r>
              <a:rPr lang="ru-RU" sz="1500" dirty="0">
                <a:solidFill>
                  <a:prstClr val="black"/>
                </a:solidFill>
                <a:latin typeface="Times New Roman" panose="02020603050405020304" pitchFamily="18" charset="0"/>
                <a:cs typeface="Times New Roman" panose="02020603050405020304" pitchFamily="18" charset="0"/>
              </a:rPr>
              <a:t>увеличении </a:t>
            </a:r>
            <a:r>
              <a:rPr lang="ru-RU" sz="1500" dirty="0" smtClean="0">
                <a:solidFill>
                  <a:prstClr val="black"/>
                </a:solidFill>
                <a:latin typeface="Times New Roman" panose="02020603050405020304" pitchFamily="18" charset="0"/>
                <a:cs typeface="Times New Roman" panose="02020603050405020304" pitchFamily="18" charset="0"/>
              </a:rPr>
              <a:t>денежного </a:t>
            </a:r>
            <a:r>
              <a:rPr lang="ru-RU" sz="1500" dirty="0">
                <a:solidFill>
                  <a:prstClr val="black"/>
                </a:solidFill>
                <a:latin typeface="Times New Roman" panose="02020603050405020304" pitchFamily="18" charset="0"/>
                <a:cs typeface="Times New Roman" panose="02020603050405020304" pitchFamily="18" charset="0"/>
              </a:rPr>
              <a:t>содержания государственных гражданских служащих </a:t>
            </a:r>
            <a:r>
              <a:rPr lang="ru-RU" sz="1500" dirty="0" smtClean="0">
                <a:solidFill>
                  <a:prstClr val="black"/>
                </a:solidFill>
                <a:latin typeface="Times New Roman" panose="02020603050405020304" pitchFamily="18" charset="0"/>
                <a:cs typeface="Times New Roman" panose="02020603050405020304" pitchFamily="18" charset="0"/>
              </a:rPr>
              <a:t>Чувашской Республики с </a:t>
            </a:r>
            <a:r>
              <a:rPr lang="ru-RU" sz="1500" dirty="0">
                <a:solidFill>
                  <a:prstClr val="black"/>
                </a:solidFill>
                <a:latin typeface="Times New Roman" panose="02020603050405020304" pitchFamily="18" charset="0"/>
                <a:cs typeface="Times New Roman" panose="02020603050405020304" pitchFamily="18" charset="0"/>
              </a:rPr>
              <a:t>1 октября 2019 года на 4,3 </a:t>
            </a:r>
            <a:r>
              <a:rPr lang="ru-RU" sz="1500" dirty="0" smtClean="0">
                <a:solidFill>
                  <a:prstClr val="black"/>
                </a:solidFill>
                <a:latin typeface="Times New Roman" panose="02020603050405020304" pitchFamily="18" charset="0"/>
                <a:cs typeface="Times New Roman" panose="02020603050405020304" pitchFamily="18" charset="0"/>
              </a:rPr>
              <a:t>%, с 1 октября 2020 года на 3%. </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9" y="20136"/>
            <a:ext cx="7264599" cy="600551"/>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Среднемесячная начисленная заработная плата государственных гражданских служащих в Приволжском федеральном </a:t>
            </a:r>
            <a:r>
              <a:rPr lang="ru-RU" sz="1600" dirty="0" smtClean="0">
                <a:solidFill>
                  <a:prstClr val="black"/>
                </a:solidFill>
                <a:effectLst/>
                <a:latin typeface="Times New Roman" panose="02020603050405020304" pitchFamily="18" charset="0"/>
                <a:cs typeface="Times New Roman" panose="02020603050405020304" pitchFamily="18" charset="0"/>
              </a:rPr>
              <a:t>округе</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1" name="TextBox 1"/>
          <p:cNvSpPr txBox="1">
            <a:spLocks noChangeArrowheads="1"/>
          </p:cNvSpPr>
          <p:nvPr/>
        </p:nvSpPr>
        <p:spPr bwMode="auto">
          <a:xfrm>
            <a:off x="7740352" y="6206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855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Прямая соединительная линия 110"/>
          <p:cNvCxnSpPr>
            <a:endCxn id="63" idx="1"/>
          </p:cNvCxnSpPr>
          <p:nvPr/>
        </p:nvCxnSpPr>
        <p:spPr>
          <a:xfrm flipV="1">
            <a:off x="1648691" y="2090665"/>
            <a:ext cx="531238" cy="3374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Прямая соединительная линия 102"/>
          <p:cNvCxnSpPr/>
          <p:nvPr/>
        </p:nvCxnSpPr>
        <p:spPr>
          <a:xfrm flipV="1">
            <a:off x="683568" y="1550943"/>
            <a:ext cx="432048" cy="101396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 name="Заголовок 1"/>
          <p:cNvSpPr txBox="1">
            <a:spLocks/>
          </p:cNvSpPr>
          <p:nvPr/>
        </p:nvSpPr>
        <p:spPr bwMode="auto">
          <a:xfrm>
            <a:off x="119781" y="2569"/>
            <a:ext cx="7978821" cy="69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1" hangingPunct="1">
              <a:defRPr sz="2000" b="1">
                <a:solidFill>
                  <a:srgbClr val="C00000"/>
                </a:solidFill>
                <a:latin typeface="Century Gothic" panose="020B0502020202020204" pitchFamily="34" charset="0"/>
                <a:ea typeface="+mj-ea"/>
                <a:cs typeface="Times New Roman" panose="02020603050405020304" pitchFamily="18" charset="0"/>
              </a:defRPr>
            </a:lvl1pPr>
            <a:lvl2pPr algn="ctr" eaLnBrk="1" hangingPunct="1">
              <a:defRPr sz="4400"/>
            </a:lvl2pPr>
            <a:lvl3pPr algn="ctr" eaLnBrk="1" hangingPunct="1">
              <a:defRPr sz="4400"/>
            </a:lvl3pPr>
            <a:lvl4pPr algn="ctr" eaLnBrk="1" hangingPunct="1">
              <a:defRPr sz="4400"/>
            </a:lvl4pPr>
            <a:lvl5pPr algn="ctr" eaLnBrk="1" hangingPunct="1">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pPr>
              <a:spcBef>
                <a:spcPct val="0"/>
              </a:spcBef>
              <a:buClr>
                <a:schemeClr val="accent6">
                  <a:lumMod val="75000"/>
                </a:schemeClr>
              </a:buClr>
              <a:buSzPct val="128000"/>
            </a:pPr>
            <a:r>
              <a:rPr lang="ru-RU" altLang="ru-RU" sz="1600" dirty="0">
                <a:solidFill>
                  <a:schemeClr val="tx1"/>
                </a:solidFill>
                <a:latin typeface="Times New Roman" panose="02020603050405020304" pitchFamily="18" charset="0"/>
              </a:rPr>
              <a:t>Расходы консолидированного бюджета Чувашской Республики на финансирование мероприятий национальных проектов в </a:t>
            </a:r>
            <a:r>
              <a:rPr lang="ru-RU" altLang="ru-RU" sz="1600" dirty="0" smtClean="0">
                <a:solidFill>
                  <a:schemeClr val="tx1"/>
                </a:solidFill>
                <a:latin typeface="Times New Roman" panose="02020603050405020304" pitchFamily="18" charset="0"/>
              </a:rPr>
              <a:t>2020 </a:t>
            </a:r>
            <a:r>
              <a:rPr lang="ru-RU" altLang="ru-RU" sz="1600" dirty="0">
                <a:solidFill>
                  <a:schemeClr val="tx1"/>
                </a:solidFill>
                <a:latin typeface="Times New Roman" panose="02020603050405020304" pitchFamily="18" charset="0"/>
              </a:rPr>
              <a:t>году</a:t>
            </a:r>
          </a:p>
        </p:txBody>
      </p:sp>
      <p:sp>
        <p:nvSpPr>
          <p:cNvPr id="57" name="Прямоугольник 56"/>
          <p:cNvSpPr/>
          <p:nvPr/>
        </p:nvSpPr>
        <p:spPr>
          <a:xfrm>
            <a:off x="782793" y="3202421"/>
            <a:ext cx="1213740" cy="400110"/>
          </a:xfrm>
          <a:prstGeom prst="rect">
            <a:avLst/>
          </a:prstGeom>
        </p:spPr>
        <p:txBody>
          <a:bodyPr wrap="square">
            <a:spAutoFit/>
          </a:bodyPr>
          <a:lstStyle/>
          <a:p>
            <a:pPr algn="ctr"/>
            <a:r>
              <a:rPr lang="ru-RU" sz="2000" b="1" i="1" dirty="0" smtClean="0">
                <a:solidFill>
                  <a:prstClr val="black"/>
                </a:solidFill>
                <a:latin typeface="Times New Roman" panose="02020603050405020304" pitchFamily="18" charset="0"/>
                <a:cs typeface="Times New Roman" panose="02020603050405020304" pitchFamily="18" charset="0"/>
              </a:rPr>
              <a:t>16</a:t>
            </a:r>
            <a:r>
              <a:rPr lang="en-US" sz="2000" b="1" i="1" dirty="0" smtClean="0">
                <a:solidFill>
                  <a:prstClr val="black"/>
                </a:solidFill>
                <a:latin typeface="Times New Roman" panose="02020603050405020304" pitchFamily="18" charset="0"/>
                <a:cs typeface="Times New Roman" panose="02020603050405020304" pitchFamily="18" charset="0"/>
              </a:rPr>
              <a:t> </a:t>
            </a:r>
            <a:r>
              <a:rPr lang="ru-RU" sz="2000" b="1" i="1" dirty="0" smtClean="0">
                <a:solidFill>
                  <a:prstClr val="black"/>
                </a:solidFill>
                <a:latin typeface="Times New Roman" panose="02020603050405020304" pitchFamily="18" charset="0"/>
                <a:cs typeface="Times New Roman" panose="02020603050405020304" pitchFamily="18" charset="0"/>
              </a:rPr>
              <a:t>805,7</a:t>
            </a:r>
            <a:endParaRPr lang="ru-RU" sz="2000" b="1" i="1" dirty="0">
              <a:solidFill>
                <a:prstClr val="black"/>
              </a:solidFill>
              <a:latin typeface="Times New Roman" panose="02020603050405020304" pitchFamily="18" charset="0"/>
              <a:cs typeface="Times New Roman" panose="02020603050405020304" pitchFamily="18" charset="0"/>
            </a:endParaRPr>
          </a:p>
        </p:txBody>
      </p:sp>
      <p:sp>
        <p:nvSpPr>
          <p:cNvPr id="63" name="TextBox 62"/>
          <p:cNvSpPr txBox="1"/>
          <p:nvPr/>
        </p:nvSpPr>
        <p:spPr>
          <a:xfrm>
            <a:off x="2179929" y="1750146"/>
            <a:ext cx="2047206" cy="681038"/>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республиканские средства – </a:t>
            </a:r>
            <a:r>
              <a:rPr lang="ru-RU" sz="2000" i="1" dirty="0" smtClean="0">
                <a:solidFill>
                  <a:prstClr val="black"/>
                </a:solidFill>
                <a:latin typeface="Times New Roman" panose="02020603050405020304" pitchFamily="18" charset="0"/>
                <a:cs typeface="Times New Roman" panose="02020603050405020304" pitchFamily="18" charset="0"/>
              </a:rPr>
              <a:t>2 992,7</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65" name="TextBox 64"/>
          <p:cNvSpPr txBox="1"/>
          <p:nvPr/>
        </p:nvSpPr>
        <p:spPr>
          <a:xfrm>
            <a:off x="119782" y="1063392"/>
            <a:ext cx="2955016" cy="442674"/>
          </a:xfrm>
          <a:prstGeom prst="roundRect">
            <a:avLst/>
          </a:prstGeom>
          <a:ln>
            <a:solidFill>
              <a:schemeClr val="bg2">
                <a:lumMod val="50000"/>
              </a:schemeClr>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r>
              <a:rPr lang="ru-RU" sz="1400" dirty="0" smtClean="0">
                <a:solidFill>
                  <a:prstClr val="black"/>
                </a:solidFill>
                <a:latin typeface="Times New Roman" panose="02020603050405020304" pitchFamily="18" charset="0"/>
                <a:cs typeface="Times New Roman" panose="02020603050405020304" pitchFamily="18" charset="0"/>
              </a:rPr>
              <a:t>федеральные средства – </a:t>
            </a:r>
            <a:r>
              <a:rPr lang="ru-RU" sz="2000" b="1" i="1" dirty="0" smtClean="0">
                <a:solidFill>
                  <a:prstClr val="black"/>
                </a:solidFill>
                <a:latin typeface="Times New Roman" panose="02020603050405020304" pitchFamily="18" charset="0"/>
                <a:cs typeface="Times New Roman" panose="02020603050405020304" pitchFamily="18" charset="0"/>
              </a:rPr>
              <a:t>7 889,3</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38" name="Прямоугольник 37"/>
          <p:cNvSpPr/>
          <p:nvPr/>
        </p:nvSpPr>
        <p:spPr>
          <a:xfrm>
            <a:off x="902483" y="3537917"/>
            <a:ext cx="898003" cy="461665"/>
          </a:xfrm>
          <a:prstGeom prst="rect">
            <a:avLst/>
          </a:prstGeom>
        </p:spPr>
        <p:txBody>
          <a:bodyPr wrap="none">
            <a:spAutoFit/>
          </a:bodyPr>
          <a:lstStyle/>
          <a:p>
            <a:pPr algn="ctr"/>
            <a:r>
              <a:rPr lang="ru-RU" sz="1200" i="1" dirty="0" smtClean="0">
                <a:solidFill>
                  <a:prstClr val="black"/>
                </a:solidFill>
                <a:latin typeface="Times New Roman" panose="02020603050405020304" pitchFamily="18" charset="0"/>
                <a:cs typeface="Times New Roman" panose="02020603050405020304" pitchFamily="18" charset="0"/>
              </a:rPr>
              <a:t>(</a:t>
            </a:r>
            <a:r>
              <a:rPr lang="ru-RU" sz="1200" b="1" i="1" dirty="0" smtClean="0">
                <a:solidFill>
                  <a:schemeClr val="tx2"/>
                </a:solidFill>
                <a:latin typeface="Times New Roman" panose="02020603050405020304" pitchFamily="18" charset="0"/>
                <a:cs typeface="Times New Roman" panose="02020603050405020304" pitchFamily="18" charset="0"/>
              </a:rPr>
              <a:t>95,0% </a:t>
            </a:r>
            <a:r>
              <a:rPr lang="ru-RU" sz="1200" i="1" dirty="0" smtClean="0">
                <a:solidFill>
                  <a:prstClr val="black"/>
                </a:solidFill>
                <a:latin typeface="Times New Roman" panose="02020603050405020304" pitchFamily="18" charset="0"/>
                <a:cs typeface="Times New Roman" panose="02020603050405020304" pitchFamily="18" charset="0"/>
              </a:rPr>
              <a:t>от </a:t>
            </a:r>
          </a:p>
          <a:p>
            <a:pPr algn="ctr"/>
            <a:r>
              <a:rPr lang="ru-RU" sz="1200" i="1" dirty="0" smtClean="0">
                <a:solidFill>
                  <a:prstClr val="black"/>
                </a:solidFill>
                <a:latin typeface="Times New Roman" panose="02020603050405020304" pitchFamily="18" charset="0"/>
                <a:cs typeface="Times New Roman" panose="02020603050405020304" pitchFamily="18" charset="0"/>
              </a:rPr>
              <a:t>плана )</a:t>
            </a:r>
            <a:endParaRPr lang="ru-RU" sz="1200" i="1" dirty="0">
              <a:solidFill>
                <a:prstClr val="black"/>
              </a:solidFill>
              <a:latin typeface="Times New Roman" panose="02020603050405020304" pitchFamily="18" charset="0"/>
              <a:cs typeface="Times New Roman" panose="02020603050405020304" pitchFamily="18" charset="0"/>
            </a:endParaRPr>
          </a:p>
        </p:txBody>
      </p:sp>
      <p:sp>
        <p:nvSpPr>
          <p:cNvPr id="43" name="Прямоугольник 42"/>
          <p:cNvSpPr/>
          <p:nvPr/>
        </p:nvSpPr>
        <p:spPr>
          <a:xfrm>
            <a:off x="4705971" y="1215290"/>
            <a:ext cx="3418999" cy="307777"/>
          </a:xfrm>
          <a:prstGeom prst="rect">
            <a:avLst/>
          </a:prstGeom>
        </p:spPr>
        <p:txBody>
          <a:bodyPr wrap="square">
            <a:spAutoFit/>
          </a:bodyPr>
          <a:lstStyle/>
          <a:p>
            <a:pPr>
              <a:defRPr/>
            </a:pPr>
            <a:endParaRPr lang="ru-RU" sz="14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70" name="TextBox 69"/>
          <p:cNvSpPr txBox="1"/>
          <p:nvPr/>
        </p:nvSpPr>
        <p:spPr>
          <a:xfrm>
            <a:off x="2733460" y="3187032"/>
            <a:ext cx="1509629" cy="1157764"/>
          </a:xfrm>
          <a:prstGeom prst="roundRect">
            <a:avLst/>
          </a:prstGeom>
          <a:ln>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средства местных бюджетов – </a:t>
            </a:r>
            <a:r>
              <a:rPr lang="ru-RU" sz="2000" i="1" dirty="0" smtClean="0">
                <a:solidFill>
                  <a:prstClr val="black"/>
                </a:solidFill>
                <a:latin typeface="Times New Roman" panose="02020603050405020304" pitchFamily="18" charset="0"/>
                <a:cs typeface="Times New Roman" panose="02020603050405020304" pitchFamily="18" charset="0"/>
              </a:rPr>
              <a:t>286,3</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153192" y="5949280"/>
            <a:ext cx="3050340" cy="442674"/>
          </a:xfrm>
          <a:prstGeom prst="roundRect">
            <a:avLst/>
          </a:prstGeom>
          <a:ln>
            <a:solidFill>
              <a:schemeClr val="accent5">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ru-RU" b="0" dirty="0" smtClean="0">
                <a:solidFill>
                  <a:prstClr val="black"/>
                </a:solidFill>
                <a:latin typeface="Times New Roman" panose="02020603050405020304" pitchFamily="18" charset="0"/>
                <a:cs typeface="Times New Roman" panose="02020603050405020304" pitchFamily="18" charset="0"/>
              </a:rPr>
              <a:t>внебюджетные средства </a:t>
            </a:r>
            <a:r>
              <a:rPr lang="ru-RU" sz="2000" dirty="0" smtClean="0">
                <a:solidFill>
                  <a:prstClr val="black"/>
                </a:solidFill>
                <a:latin typeface="Times New Roman" panose="02020603050405020304" pitchFamily="18" charset="0"/>
                <a:cs typeface="Times New Roman" panose="02020603050405020304" pitchFamily="18" charset="0"/>
              </a:rPr>
              <a:t>– 707,3</a:t>
            </a:r>
            <a:endParaRPr lang="ru-RU" sz="2000" i="1" dirty="0">
              <a:solidFill>
                <a:prstClr val="black"/>
              </a:solidFill>
              <a:latin typeface="Times New Roman" panose="02020603050405020304" pitchFamily="18" charset="0"/>
              <a:cs typeface="Times New Roman" panose="02020603050405020304" pitchFamily="18" charset="0"/>
            </a:endParaRPr>
          </a:p>
        </p:txBody>
      </p:sp>
      <p:sp>
        <p:nvSpPr>
          <p:cNvPr id="112" name="TextBox 111"/>
          <p:cNvSpPr txBox="1"/>
          <p:nvPr/>
        </p:nvSpPr>
        <p:spPr>
          <a:xfrm>
            <a:off x="2011391" y="5029842"/>
            <a:ext cx="2159072" cy="590730"/>
          </a:xfrm>
          <a:prstGeom prst="round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ru-RU"/>
            </a:defPPr>
            <a:lvl1pPr>
              <a:defRPr sz="1400" b="1">
                <a:solidFill>
                  <a:schemeClr val="dk1"/>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lnSpc>
                <a:spcPts val="1680"/>
              </a:lnSpc>
            </a:pPr>
            <a:r>
              <a:rPr lang="ru-RU" b="0" dirty="0" smtClean="0">
                <a:solidFill>
                  <a:prstClr val="black"/>
                </a:solidFill>
                <a:latin typeface="Times New Roman" panose="02020603050405020304" pitchFamily="18" charset="0"/>
                <a:cs typeface="Times New Roman" panose="02020603050405020304" pitchFamily="18" charset="0"/>
              </a:rPr>
              <a:t>средства внебюджетных фондов – </a:t>
            </a:r>
            <a:r>
              <a:rPr lang="ru-RU" sz="2000" i="1" dirty="0" smtClean="0">
                <a:solidFill>
                  <a:prstClr val="black"/>
                </a:solidFill>
                <a:latin typeface="Times New Roman" panose="02020603050405020304" pitchFamily="18" charset="0"/>
                <a:cs typeface="Times New Roman" panose="02020603050405020304" pitchFamily="18" charset="0"/>
              </a:rPr>
              <a:t>4 930,1</a:t>
            </a:r>
            <a:endParaRPr lang="ru-RU" sz="2000" i="1" dirty="0">
              <a:solidFill>
                <a:prstClr val="black"/>
              </a:solidFill>
              <a:latin typeface="Times New Roman" panose="02020603050405020304" pitchFamily="18" charset="0"/>
              <a:cs typeface="Times New Roman" panose="02020603050405020304" pitchFamily="18" charset="0"/>
            </a:endParaRPr>
          </a:p>
        </p:txBody>
      </p:sp>
      <p:cxnSp>
        <p:nvCxnSpPr>
          <p:cNvPr id="45" name="Прямая соединительная линия 44"/>
          <p:cNvCxnSpPr/>
          <p:nvPr/>
        </p:nvCxnSpPr>
        <p:spPr>
          <a:xfrm>
            <a:off x="2475751" y="3063473"/>
            <a:ext cx="727781" cy="12355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p:nvPr/>
        </p:nvCxnSpPr>
        <p:spPr>
          <a:xfrm>
            <a:off x="2179929" y="4279698"/>
            <a:ext cx="807895" cy="75014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p:cNvCxnSpPr/>
          <p:nvPr/>
        </p:nvCxnSpPr>
        <p:spPr>
          <a:xfrm flipH="1">
            <a:off x="4355976" y="1025966"/>
            <a:ext cx="26693" cy="5753100"/>
          </a:xfrm>
          <a:prstGeom prst="line">
            <a:avLst/>
          </a:prstGeom>
          <a:ln w="28575">
            <a:solidFill>
              <a:schemeClr val="accent2">
                <a:lumMod val="20000"/>
                <a:lumOff val="80000"/>
              </a:schemeClr>
            </a:solidFill>
          </a:ln>
        </p:spPr>
        <p:style>
          <a:lnRef idx="1">
            <a:schemeClr val="accent2"/>
          </a:lnRef>
          <a:fillRef idx="0">
            <a:schemeClr val="accent2"/>
          </a:fillRef>
          <a:effectRef idx="0">
            <a:schemeClr val="accent2"/>
          </a:effectRef>
          <a:fontRef idx="minor">
            <a:schemeClr val="tx1"/>
          </a:fontRef>
        </p:style>
      </p:cxnSp>
      <p:sp>
        <p:nvSpPr>
          <p:cNvPr id="118" name="Скругленный прямоугольник 117"/>
          <p:cNvSpPr/>
          <p:nvPr/>
        </p:nvSpPr>
        <p:spPr>
          <a:xfrm>
            <a:off x="4211960" y="692696"/>
            <a:ext cx="2664296" cy="547622"/>
          </a:xfrm>
          <a:prstGeom prst="roundRect">
            <a:avLst/>
          </a:prstGeom>
          <a:solidFill>
            <a:schemeClr val="accent3">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smtClean="0">
                <a:solidFill>
                  <a:prstClr val="black"/>
                </a:solidFill>
                <a:latin typeface="Times New Roman" panose="02020603050405020304" pitchFamily="18" charset="0"/>
                <a:cs typeface="Times New Roman" panose="02020603050405020304" pitchFamily="18" charset="0"/>
              </a:rPr>
              <a:t>бюджетные средства </a:t>
            </a:r>
            <a:r>
              <a:rPr lang="ru-RU" dirty="0" smtClean="0">
                <a:solidFill>
                  <a:prstClr val="black"/>
                </a:solidFill>
                <a:latin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cs typeface="Times New Roman" panose="02020603050405020304" pitchFamily="18" charset="0"/>
              </a:rPr>
              <a:t>11 168,3</a:t>
            </a:r>
            <a:r>
              <a:rPr lang="ru-RU" sz="2000" b="1" i="1" dirty="0">
                <a:solidFill>
                  <a:prstClr val="black"/>
                </a:solidFill>
                <a:latin typeface="Times New Roman" panose="02020603050405020304" pitchFamily="18" charset="0"/>
                <a:cs typeface="Times New Roman" panose="02020603050405020304" pitchFamily="18" charset="0"/>
              </a:rPr>
              <a:t> </a:t>
            </a:r>
          </a:p>
        </p:txBody>
      </p:sp>
      <p:graphicFrame>
        <p:nvGraphicFramePr>
          <p:cNvPr id="6" name="Диаграмма 5"/>
          <p:cNvGraphicFramePr/>
          <p:nvPr>
            <p:extLst>
              <p:ext uri="{D42A27DB-BD31-4B8C-83A1-F6EECF244321}">
                <p14:modId xmlns:p14="http://schemas.microsoft.com/office/powerpoint/2010/main" val="2677793470"/>
              </p:ext>
            </p:extLst>
          </p:nvPr>
        </p:nvGraphicFramePr>
        <p:xfrm>
          <a:off x="12546" y="2156131"/>
          <a:ext cx="2716054" cy="2892800"/>
        </p:xfrm>
        <a:graphic>
          <a:graphicData uri="http://schemas.openxmlformats.org/drawingml/2006/chart">
            <c:chart xmlns:c="http://schemas.openxmlformats.org/drawingml/2006/chart" xmlns:r="http://schemas.openxmlformats.org/officeDocument/2006/relationships" r:id="rId3"/>
          </a:graphicData>
        </a:graphic>
      </p:graphicFrame>
      <p:cxnSp>
        <p:nvCxnSpPr>
          <p:cNvPr id="81" name="Прямая соединительная линия 80"/>
          <p:cNvCxnSpPr/>
          <p:nvPr/>
        </p:nvCxnSpPr>
        <p:spPr>
          <a:xfrm flipV="1">
            <a:off x="1315102" y="4773142"/>
            <a:ext cx="55471" cy="11041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2" name="Таблица 81"/>
          <p:cNvGraphicFramePr>
            <a:graphicFrameLocks noGrp="1"/>
          </p:cNvGraphicFramePr>
          <p:nvPr>
            <p:extLst>
              <p:ext uri="{D42A27DB-BD31-4B8C-83A1-F6EECF244321}">
                <p14:modId xmlns:p14="http://schemas.microsoft.com/office/powerpoint/2010/main" val="1024929667"/>
              </p:ext>
            </p:extLst>
          </p:nvPr>
        </p:nvGraphicFramePr>
        <p:xfrm>
          <a:off x="4528519" y="1611454"/>
          <a:ext cx="4535532" cy="4638990"/>
        </p:xfrm>
        <a:graphic>
          <a:graphicData uri="http://schemas.openxmlformats.org/drawingml/2006/table">
            <a:tbl>
              <a:tblPr firstRow="1" bandRow="1">
                <a:tableStyleId>{2D5ABB26-0587-4C30-8999-92F81FD0307C}</a:tableStyleId>
              </a:tblPr>
              <a:tblGrid>
                <a:gridCol w="2186777"/>
                <a:gridCol w="764579"/>
                <a:gridCol w="840646"/>
                <a:gridCol w="743530"/>
              </a:tblGrid>
              <a:tr h="369659">
                <a:tc>
                  <a:txBody>
                    <a:bodyPr/>
                    <a:lstStyle/>
                    <a:p>
                      <a:r>
                        <a:rPr lang="ru-RU" sz="1200" b="1" dirty="0" smtClean="0">
                          <a:ln>
                            <a:noFill/>
                          </a:ln>
                          <a:latin typeface="Times New Roman" panose="02020603050405020304" pitchFamily="18" charset="0"/>
                          <a:cs typeface="Times New Roman" panose="02020603050405020304" pitchFamily="18" charset="0"/>
                        </a:rPr>
                        <a:t>Здравоохранение</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a:t>
                      </a:r>
                      <a:r>
                        <a:rPr lang="ru-RU" sz="1200" b="1" baseline="0" dirty="0" smtClean="0">
                          <a:ln>
                            <a:noFill/>
                          </a:ln>
                          <a:latin typeface="Times New Roman" panose="02020603050405020304" pitchFamily="18" charset="0"/>
                          <a:cs typeface="Times New Roman" panose="02020603050405020304" pitchFamily="18" charset="0"/>
                        </a:rPr>
                        <a:t> 590,5</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1 534,9</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96,5</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accent4">
                        <a:lumMod val="20000"/>
                        <a:lumOff val="80000"/>
                      </a:schemeClr>
                    </a:solidFill>
                  </a:tcPr>
                </a:tc>
              </a:tr>
              <a:tr h="371044">
                <a:tc>
                  <a:txBody>
                    <a:bodyPr/>
                    <a:lstStyle/>
                    <a:p>
                      <a:r>
                        <a:rPr lang="ru-RU" sz="1200" b="1" dirty="0" smtClean="0">
                          <a:ln>
                            <a:noFill/>
                          </a:ln>
                          <a:latin typeface="Times New Roman" panose="02020603050405020304" pitchFamily="18" charset="0"/>
                          <a:cs typeface="Times New Roman" panose="02020603050405020304" pitchFamily="18" charset="0"/>
                        </a:rPr>
                        <a:t>Образование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1 298,1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1 235,4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95,2</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53114">
                <a:tc>
                  <a:txBody>
                    <a:bodyPr/>
                    <a:lstStyle/>
                    <a:p>
                      <a:r>
                        <a:rPr lang="ru-RU" sz="1200" b="1" dirty="0" smtClean="0">
                          <a:ln>
                            <a:noFill/>
                          </a:ln>
                          <a:latin typeface="Times New Roman" panose="02020603050405020304" pitchFamily="18" charset="0"/>
                          <a:cs typeface="Times New Roman" panose="02020603050405020304" pitchFamily="18" charset="0"/>
                        </a:rPr>
                        <a:t>Демография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2 931,2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2 775,4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94,</a:t>
                      </a:r>
                      <a:r>
                        <a:rPr lang="en-US" sz="1200" b="1" i="0" u="none" strike="noStrike" dirty="0" smtClean="0">
                          <a:solidFill>
                            <a:srgbClr val="000000"/>
                          </a:solidFill>
                          <a:effectLst/>
                          <a:latin typeface="Times New Roman" pitchFamily="18" charset="0"/>
                          <a:cs typeface="Times New Roman" pitchFamily="18" charset="0"/>
                        </a:rPr>
                        <a:t>7</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48292">
                <a:tc>
                  <a:txBody>
                    <a:bodyPr/>
                    <a:lstStyle/>
                    <a:p>
                      <a:r>
                        <a:rPr lang="ru-RU" sz="1200" b="1" dirty="0" smtClean="0">
                          <a:ln>
                            <a:noFill/>
                          </a:ln>
                          <a:latin typeface="Times New Roman" panose="02020603050405020304" pitchFamily="18" charset="0"/>
                          <a:cs typeface="Times New Roman" panose="02020603050405020304" pitchFamily="18" charset="0"/>
                        </a:rPr>
                        <a:t>Культура</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n>
                            <a:noFill/>
                          </a:ln>
                          <a:solidFill>
                            <a:schemeClr val="tx1"/>
                          </a:solidFill>
                          <a:latin typeface="Times New Roman" panose="02020603050405020304" pitchFamily="18" charset="0"/>
                          <a:cs typeface="Times New Roman" panose="02020603050405020304" pitchFamily="18" charset="0"/>
                        </a:rPr>
                        <a:t>400,8</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n>
                            <a:noFill/>
                          </a:ln>
                          <a:solidFill>
                            <a:schemeClr val="tx1"/>
                          </a:solidFill>
                          <a:latin typeface="Times New Roman" panose="02020603050405020304" pitchFamily="18" charset="0"/>
                          <a:cs typeface="Times New Roman" panose="02020603050405020304" pitchFamily="18" charset="0"/>
                        </a:rPr>
                        <a:t>304,1</a:t>
                      </a: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75,</a:t>
                      </a:r>
                      <a:r>
                        <a:rPr lang="en-US" sz="1200" b="1" i="0" u="none" strike="noStrike" dirty="0" smtClean="0">
                          <a:solidFill>
                            <a:srgbClr val="000000"/>
                          </a:solidFill>
                          <a:effectLst/>
                          <a:latin typeface="Times New Roman" pitchFamily="18" charset="0"/>
                          <a:cs typeface="Times New Roman" pitchFamily="18" charset="0"/>
                        </a:rPr>
                        <a:t>9</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9453">
                <a:tc>
                  <a:txBody>
                    <a:bodyPr/>
                    <a:lstStyle/>
                    <a:p>
                      <a:r>
                        <a:rPr lang="ru-RU" sz="1200" b="1" dirty="0" smtClean="0">
                          <a:ln>
                            <a:noFill/>
                          </a:ln>
                          <a:latin typeface="Times New Roman" panose="02020603050405020304" pitchFamily="18" charset="0"/>
                          <a:cs typeface="Times New Roman" panose="02020603050405020304" pitchFamily="18" charset="0"/>
                        </a:rPr>
                        <a:t>Безопасные и качественные автомобильные дороги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3 182,4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3 101,2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97,</a:t>
                      </a:r>
                      <a:r>
                        <a:rPr lang="en-US" sz="1200" b="1" i="0" u="none" strike="noStrike" dirty="0" smtClean="0">
                          <a:solidFill>
                            <a:srgbClr val="000000"/>
                          </a:solidFill>
                          <a:effectLst/>
                          <a:latin typeface="Times New Roman" pitchFamily="18" charset="0"/>
                          <a:cs typeface="Times New Roman" pitchFamily="18" charset="0"/>
                        </a:rPr>
                        <a:t>5</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478937">
                <a:tc>
                  <a:txBody>
                    <a:bodyPr/>
                    <a:lstStyle/>
                    <a:p>
                      <a:r>
                        <a:rPr lang="ru-RU" sz="1200" b="1" dirty="0" smtClean="0">
                          <a:ln>
                            <a:noFill/>
                          </a:ln>
                          <a:latin typeface="Times New Roman" panose="02020603050405020304" pitchFamily="18" charset="0"/>
                          <a:cs typeface="Times New Roman" panose="02020603050405020304" pitchFamily="18" charset="0"/>
                        </a:rPr>
                        <a:t>Жилье и городская среда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719,9</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709,4</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98,5</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24976">
                <a:tc>
                  <a:txBody>
                    <a:bodyPr/>
                    <a:lstStyle/>
                    <a:p>
                      <a:r>
                        <a:rPr lang="ru-RU" sz="1200" b="1" dirty="0" smtClean="0">
                          <a:ln>
                            <a:noFill/>
                          </a:ln>
                          <a:latin typeface="Times New Roman" panose="02020603050405020304" pitchFamily="18" charset="0"/>
                          <a:cs typeface="Times New Roman" panose="02020603050405020304" pitchFamily="18" charset="0"/>
                        </a:rPr>
                        <a:t>Экология</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1 359,6</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a:t>
                      </a:r>
                      <a:r>
                        <a:rPr lang="ru-RU" sz="1200" b="1" baseline="0" dirty="0" smtClean="0">
                          <a:ln>
                            <a:noFill/>
                          </a:ln>
                          <a:latin typeface="Times New Roman" panose="02020603050405020304" pitchFamily="18" charset="0"/>
                          <a:cs typeface="Times New Roman" panose="02020603050405020304" pitchFamily="18" charset="0"/>
                        </a:rPr>
                        <a:t> 055,6</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77,6</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01278">
                <a:tc>
                  <a:txBody>
                    <a:bodyPr/>
                    <a:lstStyle/>
                    <a:p>
                      <a:r>
                        <a:rPr lang="ru-RU" sz="1200" b="1" dirty="0" smtClean="0">
                          <a:ln>
                            <a:noFill/>
                          </a:ln>
                          <a:latin typeface="Times New Roman" panose="02020603050405020304" pitchFamily="18" charset="0"/>
                          <a:cs typeface="Times New Roman" panose="02020603050405020304" pitchFamily="18" charset="0"/>
                        </a:rPr>
                        <a:t>Малое и среднее предпринимательство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372,6</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372,6</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100,0</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302917">
                <a:tc>
                  <a:txBody>
                    <a:bodyPr/>
                    <a:lstStyle/>
                    <a:p>
                      <a:r>
                        <a:rPr lang="ru-RU" sz="1200" b="1" dirty="0" smtClean="0">
                          <a:ln>
                            <a:noFill/>
                          </a:ln>
                          <a:latin typeface="Times New Roman" panose="02020603050405020304" pitchFamily="18" charset="0"/>
                          <a:cs typeface="Times New Roman" panose="02020603050405020304" pitchFamily="18" charset="0"/>
                        </a:rPr>
                        <a:t>Цифровая экономика</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35,5</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35,5</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100,0</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52132">
                <a:tc>
                  <a:txBody>
                    <a:bodyPr/>
                    <a:lstStyle/>
                    <a:p>
                      <a:r>
                        <a:rPr lang="ru-RU" sz="1200" b="1" dirty="0" smtClean="0">
                          <a:ln>
                            <a:noFill/>
                          </a:ln>
                          <a:latin typeface="Times New Roman" panose="02020603050405020304" pitchFamily="18" charset="0"/>
                          <a:cs typeface="Times New Roman" panose="02020603050405020304" pitchFamily="18" charset="0"/>
                        </a:rPr>
                        <a:t>Производительность труда и поддержка занятости </a:t>
                      </a: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34,1</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34,0</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99,7</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4">
                        <a:lumMod val="20000"/>
                        <a:lumOff val="80000"/>
                      </a:schemeClr>
                    </a:solidFill>
                  </a:tcPr>
                </a:tc>
              </a:tr>
              <a:tr h="517188">
                <a:tc>
                  <a:txBody>
                    <a:bodyPr/>
                    <a:lstStyle/>
                    <a:p>
                      <a:r>
                        <a:rPr lang="ru-RU" sz="1200" b="1" dirty="0" smtClean="0">
                          <a:ln>
                            <a:noFill/>
                          </a:ln>
                          <a:latin typeface="Times New Roman" panose="02020603050405020304" pitchFamily="18" charset="0"/>
                          <a:cs typeface="Times New Roman" panose="02020603050405020304" pitchFamily="18" charset="0"/>
                        </a:rPr>
                        <a:t>Международная кооперация и экспорт </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10,3</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algn="ctr"/>
                      <a:r>
                        <a:rPr lang="ru-RU" sz="1200" b="1" dirty="0" smtClean="0">
                          <a:ln>
                            <a:noFill/>
                          </a:ln>
                          <a:latin typeface="Times New Roman" panose="02020603050405020304" pitchFamily="18" charset="0"/>
                          <a:cs typeface="Times New Roman" panose="02020603050405020304" pitchFamily="18" charset="0"/>
                        </a:rPr>
                        <a:t>10,2</a:t>
                      </a:r>
                      <a:endParaRPr lang="ru-RU" sz="1200" b="1" dirty="0">
                        <a:ln>
                          <a:noFill/>
                        </a:ln>
                        <a:latin typeface="Times New Roman" panose="02020603050405020304" pitchFamily="18" charset="0"/>
                        <a:cs typeface="Times New Roman" panose="02020603050405020304" pitchFamily="18" charset="0"/>
                      </a:endParaRPr>
                    </a:p>
                  </a:txBody>
                  <a:tcPr marL="91439" marR="91439" marT="45725" marB="4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c>
                  <a:txBody>
                    <a:bodyPr/>
                    <a:lstStyle/>
                    <a:p>
                      <a:pPr algn="ctr" fontAlgn="b"/>
                      <a:r>
                        <a:rPr lang="ru-RU" sz="1200" b="1" i="0" u="none" strike="noStrike" dirty="0" smtClean="0">
                          <a:solidFill>
                            <a:srgbClr val="000000"/>
                          </a:solidFill>
                          <a:effectLst/>
                          <a:latin typeface="Times New Roman" pitchFamily="18" charset="0"/>
                          <a:cs typeface="Times New Roman" pitchFamily="18" charset="0"/>
                        </a:rPr>
                        <a:t>99,0</a:t>
                      </a:r>
                      <a:endParaRPr lang="ru-RU" sz="1200" b="1" i="0" u="none" strike="noStrike" dirty="0">
                        <a:solidFill>
                          <a:srgbClr val="000000"/>
                        </a:solidFill>
                        <a:effectLst/>
                        <a:latin typeface="Times New Roman" pitchFamily="18" charset="0"/>
                        <a:cs typeface="Times New Roman" pitchFamily="18" charset="0"/>
                      </a:endParaRPr>
                    </a:p>
                  </a:txBody>
                  <a:tcPr marL="9525" marR="9525" marT="9525"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chemeClr val="accent4">
                        <a:lumMod val="20000"/>
                        <a:lumOff val="80000"/>
                      </a:schemeClr>
                    </a:solidFill>
                  </a:tcPr>
                </a:tc>
              </a:tr>
            </a:tbl>
          </a:graphicData>
        </a:graphic>
      </p:graphicFrame>
      <p:sp>
        <p:nvSpPr>
          <p:cNvPr id="39" name="Номер слайда 2"/>
          <p:cNvSpPr>
            <a:spLocks noGrp="1"/>
          </p:cNvSpPr>
          <p:nvPr>
            <p:ph type="sldNum" sz="quarter" idx="12"/>
          </p:nvPr>
        </p:nvSpPr>
        <p:spPr bwMode="auto">
          <a:xfrm>
            <a:off x="8172400" y="6453336"/>
            <a:ext cx="1054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F8C76A94-59D5-46D8-9B53-738CB71AA88D}" type="slidenum">
              <a:rPr lang="ru-RU" altLang="ru-RU" sz="1200" b="1">
                <a:solidFill>
                  <a:srgbClr val="000000"/>
                </a:solidFill>
                <a:latin typeface="Arial" panose="020B0604020202020204" pitchFamily="34" charset="0"/>
                <a:cs typeface="Arial" panose="020B0604020202020204" pitchFamily="34" charset="0"/>
              </a:rPr>
              <a:pPr eaLnBrk="1" hangingPunct="1">
                <a:spcBef>
                  <a:spcPct val="0"/>
                </a:spcBef>
                <a:buFontTx/>
                <a:buNone/>
              </a:pPr>
              <a:t>28</a:t>
            </a:fld>
            <a:endParaRPr lang="ru-RU" altLang="ru-RU" sz="1200" b="1" dirty="0">
              <a:solidFill>
                <a:srgbClr val="000000"/>
              </a:solidFill>
              <a:latin typeface="Arial" panose="020B0604020202020204" pitchFamily="34" charset="0"/>
              <a:cs typeface="Arial" panose="020B0604020202020204" pitchFamily="34" charset="0"/>
            </a:endParaRPr>
          </a:p>
        </p:txBody>
      </p:sp>
      <p:sp>
        <p:nvSpPr>
          <p:cNvPr id="29" name="TextBox 166"/>
          <p:cNvSpPr txBox="1">
            <a:spLocks noChangeArrowheads="1"/>
          </p:cNvSpPr>
          <p:nvPr/>
        </p:nvSpPr>
        <p:spPr bwMode="auto">
          <a:xfrm>
            <a:off x="6516216"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План</a:t>
            </a:r>
            <a:endParaRPr lang="ru-RU" altLang="ru-RU" sz="1300" b="1" dirty="0">
              <a:latin typeface="Times New Roman" panose="02020603050405020304" pitchFamily="18" charset="0"/>
              <a:cs typeface="Times New Roman" panose="02020603050405020304" pitchFamily="18" charset="0"/>
            </a:endParaRPr>
          </a:p>
        </p:txBody>
      </p:sp>
      <p:sp>
        <p:nvSpPr>
          <p:cNvPr id="30" name="TextBox 166"/>
          <p:cNvSpPr txBox="1">
            <a:spLocks noChangeArrowheads="1"/>
          </p:cNvSpPr>
          <p:nvPr/>
        </p:nvSpPr>
        <p:spPr bwMode="auto">
          <a:xfrm>
            <a:off x="7327973" y="1322328"/>
            <a:ext cx="106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300" b="1" dirty="0" smtClean="0">
                <a:latin typeface="Times New Roman" panose="02020603050405020304" pitchFamily="18" charset="0"/>
                <a:cs typeface="Times New Roman" panose="02020603050405020304" pitchFamily="18" charset="0"/>
              </a:rPr>
              <a:t>Факт</a:t>
            </a:r>
            <a:endParaRPr lang="ru-RU" altLang="ru-RU" sz="1300" b="1" dirty="0">
              <a:latin typeface="Times New Roman" panose="02020603050405020304" pitchFamily="18" charset="0"/>
              <a:cs typeface="Times New Roman" panose="02020603050405020304" pitchFamily="18" charset="0"/>
            </a:endParaRPr>
          </a:p>
        </p:txBody>
      </p:sp>
      <p:sp>
        <p:nvSpPr>
          <p:cNvPr id="31" name="TextBox 166"/>
          <p:cNvSpPr txBox="1">
            <a:spLocks noChangeArrowheads="1"/>
          </p:cNvSpPr>
          <p:nvPr/>
        </p:nvSpPr>
        <p:spPr bwMode="auto">
          <a:xfrm>
            <a:off x="8216546" y="1196752"/>
            <a:ext cx="8734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100" b="1" dirty="0" smtClean="0">
                <a:latin typeface="Times New Roman" panose="02020603050405020304" pitchFamily="18" charset="0"/>
                <a:cs typeface="Times New Roman" panose="02020603050405020304" pitchFamily="18" charset="0"/>
              </a:rPr>
              <a:t>% освоения  </a:t>
            </a:r>
            <a:endParaRPr lang="ru-RU" altLang="ru-RU" sz="1100" b="1" dirty="0">
              <a:latin typeface="Times New Roman" panose="02020603050405020304" pitchFamily="18" charset="0"/>
              <a:cs typeface="Times New Roman" panose="02020603050405020304" pitchFamily="18" charset="0"/>
            </a:endParaRPr>
          </a:p>
        </p:txBody>
      </p:sp>
      <p:sp>
        <p:nvSpPr>
          <p:cNvPr id="32" name="TextBox 1"/>
          <p:cNvSpPr txBox="1">
            <a:spLocks noChangeArrowheads="1"/>
          </p:cNvSpPr>
          <p:nvPr/>
        </p:nvSpPr>
        <p:spPr bwMode="auto">
          <a:xfrm>
            <a:off x="7810192" y="692696"/>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млн.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41370147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414338" y="290969"/>
            <a:ext cx="8388350" cy="43088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endParaRPr lang="ru-RU" altLang="ru-RU" sz="2200" b="1" spc="-10" dirty="0">
              <a:solidFill>
                <a:srgbClr val="C00000"/>
              </a:solidFill>
              <a:ea typeface="+mn-ea"/>
              <a:cs typeface="Arial" charset="0"/>
            </a:endParaRPr>
          </a:p>
        </p:txBody>
      </p:sp>
      <p:graphicFrame>
        <p:nvGraphicFramePr>
          <p:cNvPr id="7" name="Диаграмма 6"/>
          <p:cNvGraphicFramePr>
            <a:graphicFrameLocks/>
          </p:cNvGraphicFramePr>
          <p:nvPr>
            <p:extLst/>
          </p:nvPr>
        </p:nvGraphicFramePr>
        <p:xfrm>
          <a:off x="0" y="988029"/>
          <a:ext cx="4611961" cy="4320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nvPr>
        </p:nvGraphicFramePr>
        <p:xfrm>
          <a:off x="4608513" y="1412775"/>
          <a:ext cx="4355975" cy="5280842"/>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Прямая соединительная линия 3"/>
          <p:cNvCxnSpPr/>
          <p:nvPr/>
        </p:nvCxnSpPr>
        <p:spPr>
          <a:xfrm>
            <a:off x="3131840" y="1488023"/>
            <a:ext cx="3312368" cy="1076881"/>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3419872" y="4471661"/>
            <a:ext cx="2808312" cy="469507"/>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29</a:t>
            </a:fld>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7" y="5055571"/>
            <a:ext cx="2476421" cy="1668415"/>
          </a:xfrm>
          <a:prstGeom prst="rect">
            <a:avLst/>
          </a:prstGeom>
          <a:effectLst>
            <a:softEdge rad="127000"/>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6898" y="4625970"/>
            <a:ext cx="1771513" cy="1350791"/>
          </a:xfrm>
          <a:prstGeom prst="rect">
            <a:avLst/>
          </a:prstGeom>
          <a:effectLst>
            <a:softEdge rad="127000"/>
          </a:effectLst>
        </p:spPr>
      </p:pic>
      <p:pic>
        <p:nvPicPr>
          <p:cNvPr id="2051" name="Picture 3" descr="C:\Users\o.kudryavceva\Desktop\для слайдов_медицина фото\IMG_37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0432" y="5055571"/>
            <a:ext cx="2256396" cy="16574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14931" y="721856"/>
            <a:ext cx="4576714" cy="1532334"/>
          </a:xfrm>
          <a:prstGeom prst="wedgeRoundRectCallout">
            <a:avLst>
              <a:gd name="adj1" fmla="val -60644"/>
              <a:gd name="adj2" fmla="val 69011"/>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Расходы по отрасли «Здравоохранение» за 2020 год исполнены в сумме 26 003,0 млн. рублей, или на </a:t>
            </a:r>
            <a:r>
              <a:rPr lang="ru-RU" sz="1200" dirty="0" smtClean="0">
                <a:solidFill>
                  <a:schemeClr val="tx1"/>
                </a:solidFill>
                <a:latin typeface="Times New Roman" panose="02020603050405020304" pitchFamily="18" charset="0"/>
                <a:cs typeface="Times New Roman" panose="02020603050405020304" pitchFamily="18" charset="0"/>
              </a:rPr>
              <a:t>98,4</a:t>
            </a:r>
            <a:r>
              <a:rPr lang="ru-RU" sz="1200" dirty="0" smtClean="0">
                <a:latin typeface="Times New Roman" panose="02020603050405020304" pitchFamily="18" charset="0"/>
                <a:cs typeface="Times New Roman" panose="02020603050405020304" pitchFamily="18" charset="0"/>
              </a:rPr>
              <a:t>% от плановых назначений (26 424,6 млн. рублей), из них основная часть за счет средств  обязательного медицинского страхования – </a:t>
            </a:r>
            <a:r>
              <a:rPr lang="en-US" sz="1200" dirty="0" smtClean="0">
                <a:latin typeface="Times New Roman" panose="02020603050405020304" pitchFamily="18" charset="0"/>
                <a:cs typeface="Times New Roman" panose="02020603050405020304" pitchFamily="18" charset="0"/>
              </a:rPr>
              <a:t>1</a:t>
            </a:r>
            <a:r>
              <a:rPr lang="ru-RU" sz="1200" dirty="0" smtClean="0">
                <a:latin typeface="Times New Roman" panose="02020603050405020304" pitchFamily="18" charset="0"/>
                <a:cs typeface="Times New Roman" panose="02020603050405020304" pitchFamily="18" charset="0"/>
              </a:rPr>
              <a:t>7 019,8 млн. рублей (</a:t>
            </a:r>
            <a:r>
              <a:rPr lang="en-US" sz="1200" dirty="0" smtClean="0">
                <a:latin typeface="Times New Roman" panose="02020603050405020304" pitchFamily="18" charset="0"/>
                <a:cs typeface="Times New Roman" panose="02020603050405020304" pitchFamily="18" charset="0"/>
              </a:rPr>
              <a:t>99,</a:t>
            </a:r>
            <a:r>
              <a:rPr lang="ru-RU" sz="1200" dirty="0" smtClean="0">
                <a:latin typeface="Times New Roman" panose="02020603050405020304" pitchFamily="18" charset="0"/>
                <a:cs typeface="Times New Roman" panose="02020603050405020304" pitchFamily="18" charset="0"/>
              </a:rPr>
              <a:t>6% от плановых назначений), за счет средств республиканского бюджета Чувашской Республики – 8 983,2 млн. рублей (</a:t>
            </a:r>
            <a:r>
              <a:rPr lang="en-US" sz="1200" dirty="0" smtClean="0">
                <a:latin typeface="Times New Roman" panose="02020603050405020304" pitchFamily="18" charset="0"/>
                <a:cs typeface="Times New Roman" panose="02020603050405020304" pitchFamily="18" charset="0"/>
              </a:rPr>
              <a:t>9</a:t>
            </a:r>
            <a:r>
              <a:rPr lang="ru-RU" sz="1200" dirty="0" smtClean="0">
                <a:latin typeface="Times New Roman" panose="02020603050405020304" pitchFamily="18" charset="0"/>
                <a:cs typeface="Times New Roman" panose="02020603050405020304" pitchFamily="18" charset="0"/>
              </a:rPr>
              <a:t>6,2% от плановых назначений)</a:t>
            </a:r>
            <a:endParaRPr lang="ru-RU" sz="1200" dirty="0">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20137"/>
            <a:ext cx="7264599" cy="540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Расходы на </a:t>
            </a:r>
            <a:r>
              <a:rPr lang="ru-RU" sz="1700" dirty="0">
                <a:solidFill>
                  <a:schemeClr val="tx1"/>
                </a:solidFill>
                <a:effectLst/>
                <a:latin typeface="Times New Roman" panose="02020603050405020304" pitchFamily="18" charset="0"/>
                <a:cs typeface="Times New Roman" panose="02020603050405020304" pitchFamily="18" charset="0"/>
              </a:rPr>
              <a:t>здравоохранение </a:t>
            </a:r>
            <a:r>
              <a:rPr lang="ru-RU" sz="1700" dirty="0" smtClean="0">
                <a:solidFill>
                  <a:schemeClr val="tx1"/>
                </a:solidFill>
                <a:effectLst/>
                <a:latin typeface="Times New Roman" panose="02020603050405020304" pitchFamily="18" charset="0"/>
                <a:cs typeface="Times New Roman" panose="02020603050405020304" pitchFamily="18" charset="0"/>
              </a:rPr>
              <a:t>с </a:t>
            </a:r>
            <a:r>
              <a:rPr lang="ru-RU" sz="1700" dirty="0">
                <a:solidFill>
                  <a:schemeClr val="tx1"/>
                </a:solidFill>
                <a:effectLst/>
                <a:latin typeface="Times New Roman" panose="02020603050405020304" pitchFamily="18" charset="0"/>
                <a:cs typeface="Times New Roman" panose="02020603050405020304" pitchFamily="18" charset="0"/>
              </a:rPr>
              <a:t>учетом средств территориального фонда обязательного медицинского </a:t>
            </a:r>
            <a:r>
              <a:rPr lang="ru-RU" sz="1700" dirty="0" smtClean="0">
                <a:solidFill>
                  <a:schemeClr val="tx1"/>
                </a:solidFill>
                <a:effectLst/>
                <a:latin typeface="Times New Roman" panose="02020603050405020304" pitchFamily="18" charset="0"/>
                <a:cs typeface="Times New Roman" panose="02020603050405020304" pitchFamily="18" charset="0"/>
              </a:rPr>
              <a:t>страхования</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0819194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smirnov\Documents\Бюджет для граждан\Фото\995466a8d0f44a4180ea1ad4c264bf4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745" y="3890168"/>
            <a:ext cx="3586326" cy="2390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3" name="TextBox 2"/>
          <p:cNvSpPr txBox="1"/>
          <p:nvPr/>
        </p:nvSpPr>
        <p:spPr>
          <a:xfrm>
            <a:off x="316210" y="705307"/>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a:t>
            </a:r>
            <a:r>
              <a:rPr lang="ru-RU" sz="1400" dirty="0" smtClean="0">
                <a:solidFill>
                  <a:prstClr val="black"/>
                </a:solidFill>
                <a:cs typeface="+mn-cs"/>
              </a:rPr>
              <a:t> – план доходов и направлений расходования денежных средств любого экономического объекта (от государства до семьи), устанавливаемый на определенный период времени</a:t>
            </a:r>
            <a:endParaRPr lang="ru-RU" sz="1400" dirty="0">
              <a:solidFill>
                <a:prstClr val="black"/>
              </a:solidFill>
              <a:cs typeface="+mn-cs"/>
            </a:endParaRPr>
          </a:p>
        </p:txBody>
      </p:sp>
      <p:sp>
        <p:nvSpPr>
          <p:cNvPr id="13" name="TextBox 12"/>
          <p:cNvSpPr txBox="1"/>
          <p:nvPr/>
        </p:nvSpPr>
        <p:spPr>
          <a:xfrm>
            <a:off x="316210" y="1261413"/>
            <a:ext cx="8559020" cy="523220"/>
          </a:xfrm>
          <a:prstGeom prst="rect">
            <a:avLst/>
          </a:prstGeom>
          <a:noFill/>
        </p:spPr>
        <p:txBody>
          <a:bodyPr wrap="square" rtlCol="0">
            <a:spAutoFit/>
          </a:bodyPr>
          <a:lstStyle/>
          <a:p>
            <a:pPr algn="just"/>
            <a:r>
              <a:rPr lang="ru-RU" sz="1400" b="1" i="1" dirty="0" smtClean="0">
                <a:solidFill>
                  <a:prstClr val="black"/>
                </a:solidFill>
                <a:cs typeface="+mn-cs"/>
              </a:rPr>
              <a:t>Бюджетная система</a:t>
            </a:r>
            <a:r>
              <a:rPr lang="ru-RU" sz="1400" i="1" dirty="0" smtClean="0">
                <a:solidFill>
                  <a:prstClr val="black"/>
                </a:solidFill>
                <a:cs typeface="+mn-cs"/>
              </a:rPr>
              <a:t> </a:t>
            </a:r>
            <a:r>
              <a:rPr lang="ru-RU" sz="1400" dirty="0" smtClean="0">
                <a:solidFill>
                  <a:prstClr val="black"/>
                </a:solidFill>
                <a:cs typeface="+mn-cs"/>
              </a:rPr>
              <a:t>– совокупность бюджетов различных видов, организованных в определенную систему</a:t>
            </a:r>
            <a:endParaRPr lang="ru-RU" sz="1400" dirty="0">
              <a:solidFill>
                <a:prstClr val="black"/>
              </a:solidFill>
              <a:cs typeface="+mn-cs"/>
            </a:endParaRPr>
          </a:p>
        </p:txBody>
      </p:sp>
      <p:sp>
        <p:nvSpPr>
          <p:cNvPr id="15" name="TextBox 14"/>
          <p:cNvSpPr txBox="1"/>
          <p:nvPr/>
        </p:nvSpPr>
        <p:spPr>
          <a:xfrm>
            <a:off x="316210" y="3360619"/>
            <a:ext cx="8559020" cy="523220"/>
          </a:xfrm>
          <a:prstGeom prst="rect">
            <a:avLst/>
          </a:prstGeom>
          <a:noFill/>
        </p:spPr>
        <p:txBody>
          <a:bodyPr wrap="square" rtlCol="0">
            <a:spAutoFit/>
          </a:bodyPr>
          <a:lstStyle/>
          <a:p>
            <a:pPr algn="just"/>
            <a:r>
              <a:rPr lang="ru-RU" sz="1400" b="1" i="1" dirty="0" smtClean="0">
                <a:solidFill>
                  <a:prstClr val="black"/>
                </a:solidFill>
                <a:cs typeface="+mn-cs"/>
              </a:rPr>
              <a:t>Межбюджетные трансферты</a:t>
            </a:r>
            <a:r>
              <a:rPr lang="ru-RU" sz="1400" i="1" dirty="0" smtClean="0">
                <a:solidFill>
                  <a:prstClr val="black"/>
                </a:solidFill>
                <a:cs typeface="+mn-cs"/>
              </a:rPr>
              <a:t> </a:t>
            </a:r>
            <a:r>
              <a:rPr lang="ru-RU" sz="1400" dirty="0" smtClean="0">
                <a:solidFill>
                  <a:prstClr val="black"/>
                </a:solidFill>
                <a:cs typeface="+mn-cs"/>
              </a:rPr>
              <a:t>– средства, предоставляемые одним бюджетом бюджетной системы другому бюджету бюджетной системы</a:t>
            </a:r>
            <a:endParaRPr lang="ru-RU" sz="1400" dirty="0">
              <a:solidFill>
                <a:prstClr val="black"/>
              </a:solidFill>
              <a:cs typeface="+mn-cs"/>
            </a:endParaRPr>
          </a:p>
        </p:txBody>
      </p:sp>
      <p:sp>
        <p:nvSpPr>
          <p:cNvPr id="16" name="TextBox 15"/>
          <p:cNvSpPr txBox="1"/>
          <p:nvPr/>
        </p:nvSpPr>
        <p:spPr>
          <a:xfrm>
            <a:off x="298848" y="5733256"/>
            <a:ext cx="5000663" cy="738664"/>
          </a:xfrm>
          <a:prstGeom prst="rect">
            <a:avLst/>
          </a:prstGeom>
          <a:noFill/>
        </p:spPr>
        <p:txBody>
          <a:bodyPr wrap="square" rtlCol="0">
            <a:spAutoFit/>
          </a:bodyPr>
          <a:lstStyle/>
          <a:p>
            <a:pPr algn="just"/>
            <a:r>
              <a:rPr lang="ru-RU" sz="1400" b="1" i="1" dirty="0">
                <a:solidFill>
                  <a:prstClr val="black"/>
                </a:solidFill>
                <a:cs typeface="+mn-cs"/>
              </a:rPr>
              <a:t>Субвенции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a:t>
            </a:r>
            <a:r>
              <a:rPr lang="ru-RU" sz="1400" dirty="0" smtClean="0">
                <a:solidFill>
                  <a:prstClr val="black"/>
                </a:solidFill>
                <a:cs typeface="+mn-cs"/>
              </a:rPr>
              <a:t>предоставляемые на </a:t>
            </a:r>
            <a:r>
              <a:rPr lang="ru-RU" sz="1400" u="sng" dirty="0" smtClean="0">
                <a:solidFill>
                  <a:prstClr val="black"/>
                </a:solidFill>
                <a:cs typeface="+mn-cs"/>
              </a:rPr>
              <a:t>финансирование переданных полномочий</a:t>
            </a:r>
            <a:r>
              <a:rPr lang="ru-RU" sz="1400" dirty="0" smtClean="0">
                <a:solidFill>
                  <a:prstClr val="black"/>
                </a:solidFill>
                <a:cs typeface="+mn-cs"/>
              </a:rPr>
              <a:t> </a:t>
            </a:r>
            <a:endParaRPr lang="ru-RU" sz="1400" dirty="0">
              <a:solidFill>
                <a:prstClr val="black"/>
              </a:solidFill>
              <a:cs typeface="+mn-cs"/>
            </a:endParaRPr>
          </a:p>
        </p:txBody>
      </p:sp>
      <p:sp>
        <p:nvSpPr>
          <p:cNvPr id="17" name="TextBox 16"/>
          <p:cNvSpPr txBox="1"/>
          <p:nvPr/>
        </p:nvSpPr>
        <p:spPr>
          <a:xfrm>
            <a:off x="298848" y="4824000"/>
            <a:ext cx="5000663" cy="738664"/>
          </a:xfrm>
          <a:prstGeom prst="rect">
            <a:avLst/>
          </a:prstGeom>
          <a:noFill/>
        </p:spPr>
        <p:txBody>
          <a:bodyPr wrap="square" rtlCol="0">
            <a:spAutoFit/>
          </a:bodyPr>
          <a:lstStyle/>
          <a:p>
            <a:pPr algn="just"/>
            <a:r>
              <a:rPr lang="ru-RU" sz="1400" b="1" i="1" dirty="0">
                <a:solidFill>
                  <a:prstClr val="black"/>
                </a:solidFill>
                <a:cs typeface="+mn-cs"/>
              </a:rPr>
              <a:t>Субсидии</a:t>
            </a:r>
            <a:r>
              <a:rPr lang="ru-RU" sz="1400" dirty="0">
                <a:solidFill>
                  <a:prstClr val="black"/>
                </a:solidFill>
                <a:cs typeface="+mn-cs"/>
              </a:rPr>
              <a:t> </a:t>
            </a:r>
            <a:r>
              <a:rPr lang="ru-RU" sz="1400" dirty="0" smtClean="0">
                <a:solidFill>
                  <a:prstClr val="black"/>
                </a:solidFill>
                <a:cs typeface="+mn-cs"/>
              </a:rPr>
              <a:t>– межбюджетные </a:t>
            </a:r>
            <a:r>
              <a:rPr lang="ru-RU" sz="1400" dirty="0">
                <a:solidFill>
                  <a:prstClr val="black"/>
                </a:solidFill>
                <a:cs typeface="+mn-cs"/>
              </a:rPr>
              <a:t>трансферты, предоставляемые </a:t>
            </a:r>
            <a:r>
              <a:rPr lang="ru-RU" sz="1400" dirty="0" smtClean="0">
                <a:solidFill>
                  <a:prstClr val="black"/>
                </a:solidFill>
                <a:cs typeface="+mn-cs"/>
              </a:rPr>
              <a:t>на условиях </a:t>
            </a:r>
            <a:r>
              <a:rPr lang="ru-RU" sz="1400" u="sng" dirty="0" smtClean="0">
                <a:solidFill>
                  <a:prstClr val="black"/>
                </a:solidFill>
                <a:cs typeface="+mn-cs"/>
              </a:rPr>
              <a:t>долевого финансировани</a:t>
            </a:r>
            <a:r>
              <a:rPr lang="ru-RU" sz="1400" dirty="0" smtClean="0">
                <a:solidFill>
                  <a:prstClr val="black"/>
                </a:solidFill>
                <a:cs typeface="+mn-cs"/>
              </a:rPr>
              <a:t>я расходов</a:t>
            </a:r>
            <a:endParaRPr lang="ru-RU" sz="1400" dirty="0">
              <a:solidFill>
                <a:prstClr val="black"/>
              </a:solidFill>
              <a:cs typeface="+mn-cs"/>
            </a:endParaRPr>
          </a:p>
        </p:txBody>
      </p:sp>
      <p:sp>
        <p:nvSpPr>
          <p:cNvPr id="21" name="TextBox 20"/>
          <p:cNvSpPr txBox="1"/>
          <p:nvPr/>
        </p:nvSpPr>
        <p:spPr>
          <a:xfrm>
            <a:off x="287032" y="3922029"/>
            <a:ext cx="4992897" cy="738664"/>
          </a:xfrm>
          <a:prstGeom prst="rect">
            <a:avLst/>
          </a:prstGeom>
          <a:noFill/>
        </p:spPr>
        <p:txBody>
          <a:bodyPr wrap="square" rtlCol="0">
            <a:spAutoFit/>
          </a:bodyPr>
          <a:lstStyle/>
          <a:p>
            <a:pPr algn="just"/>
            <a:r>
              <a:rPr lang="ru-RU" sz="1400" b="1" i="1" dirty="0" smtClean="0">
                <a:solidFill>
                  <a:prstClr val="black"/>
                </a:solidFill>
                <a:cs typeface="+mn-cs"/>
              </a:rPr>
              <a:t>Дотации</a:t>
            </a:r>
            <a:r>
              <a:rPr lang="ru-RU" sz="1400" i="1" dirty="0" smtClean="0">
                <a:solidFill>
                  <a:prstClr val="black"/>
                </a:solidFill>
                <a:cs typeface="+mn-cs"/>
              </a:rPr>
              <a:t> </a:t>
            </a:r>
            <a:r>
              <a:rPr lang="ru-RU" sz="1400" dirty="0" smtClean="0">
                <a:solidFill>
                  <a:prstClr val="black"/>
                </a:solidFill>
                <a:cs typeface="+mn-cs"/>
              </a:rPr>
              <a:t>– межбюджетные трансферты, предоставляемые </a:t>
            </a:r>
            <a:r>
              <a:rPr lang="ru-RU" sz="1400" u="sng" dirty="0" smtClean="0">
                <a:solidFill>
                  <a:prstClr val="black"/>
                </a:solidFill>
                <a:cs typeface="+mn-cs"/>
              </a:rPr>
              <a:t>без конкретной цели</a:t>
            </a:r>
            <a:r>
              <a:rPr lang="ru-RU" sz="1400" dirty="0" smtClean="0">
                <a:solidFill>
                  <a:prstClr val="black"/>
                </a:solidFill>
                <a:cs typeface="+mn-cs"/>
              </a:rPr>
              <a:t> и условий их использования</a:t>
            </a:r>
            <a:endParaRPr lang="ru-RU" sz="1400" dirty="0">
              <a:solidFill>
                <a:prstClr val="black"/>
              </a:solidFill>
              <a:cs typeface="+mn-cs"/>
            </a:endParaRPr>
          </a:p>
        </p:txBody>
      </p:sp>
      <p:sp>
        <p:nvSpPr>
          <p:cNvPr id="11" name="TextBox 10"/>
          <p:cNvSpPr txBox="1"/>
          <p:nvPr/>
        </p:nvSpPr>
        <p:spPr>
          <a:xfrm>
            <a:off x="316210" y="2804512"/>
            <a:ext cx="8559020" cy="523220"/>
          </a:xfrm>
          <a:prstGeom prst="rect">
            <a:avLst/>
          </a:prstGeom>
          <a:noFill/>
        </p:spPr>
        <p:txBody>
          <a:bodyPr wrap="square" rtlCol="0">
            <a:spAutoFit/>
          </a:bodyPr>
          <a:lstStyle/>
          <a:p>
            <a:pPr algn="just"/>
            <a:r>
              <a:rPr lang="ru-RU" sz="1400" b="1" i="1" dirty="0" smtClean="0">
                <a:solidFill>
                  <a:prstClr val="black"/>
                </a:solidFill>
                <a:cs typeface="+mn-cs"/>
              </a:rPr>
              <a:t>Источники финансирования дефицита бюджета</a:t>
            </a:r>
            <a:r>
              <a:rPr lang="ru-RU" sz="1400" i="1" dirty="0" smtClean="0">
                <a:solidFill>
                  <a:prstClr val="black"/>
                </a:solidFill>
                <a:cs typeface="+mn-cs"/>
              </a:rPr>
              <a:t> </a:t>
            </a:r>
            <a:r>
              <a:rPr lang="ru-RU" sz="1400" dirty="0" smtClean="0">
                <a:solidFill>
                  <a:prstClr val="black"/>
                </a:solidFill>
                <a:cs typeface="+mn-cs"/>
              </a:rPr>
              <a:t>– средства, привлекаемые в бюджет для покрытия дефицита (кредиты, ценные бумаги, иные источники)</a:t>
            </a:r>
            <a:endParaRPr lang="ru-RU" sz="1400" dirty="0">
              <a:solidFill>
                <a:prstClr val="black"/>
              </a:solidFill>
              <a:cs typeface="+mn-cs"/>
            </a:endParaRPr>
          </a:p>
        </p:txBody>
      </p:sp>
      <p:sp>
        <p:nvSpPr>
          <p:cNvPr id="2" name="Номер слайда 1"/>
          <p:cNvSpPr>
            <a:spLocks noGrp="1"/>
          </p:cNvSpPr>
          <p:nvPr>
            <p:ph type="sldNum" sz="quarter" idx="12"/>
          </p:nvPr>
        </p:nvSpPr>
        <p:spPr>
          <a:xfrm>
            <a:off x="8296853" y="6471920"/>
            <a:ext cx="739643" cy="365125"/>
          </a:xfrm>
        </p:spPr>
        <p:txBody>
          <a:bodyPr/>
          <a:lstStyle/>
          <a:p>
            <a:pPr>
              <a:defRPr/>
            </a:pPr>
            <a:fld id="{667CCBFA-BFB9-4E9F-B6F6-694D72409F22}" type="slidenum">
              <a:rPr lang="ru-RU" smtClean="0">
                <a:solidFill>
                  <a:schemeClr val="tx1"/>
                </a:solidFill>
              </a:rPr>
              <a:pPr>
                <a:defRPr/>
              </a:pPr>
              <a:t>3</a:t>
            </a:fld>
            <a:endParaRPr lang="ru-RU" dirty="0">
              <a:solidFill>
                <a:schemeClr val="tx1"/>
              </a:solidFill>
            </a:endParaRPr>
          </a:p>
        </p:txBody>
      </p:sp>
      <p:sp>
        <p:nvSpPr>
          <p:cNvPr id="14"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316210" y="1817519"/>
            <a:ext cx="8559020" cy="954107"/>
          </a:xfrm>
          <a:prstGeom prst="rect">
            <a:avLst/>
          </a:prstGeom>
          <a:noFill/>
        </p:spPr>
        <p:txBody>
          <a:bodyPr wrap="square" rtlCol="0">
            <a:spAutoFit/>
          </a:bodyPr>
          <a:lstStyle/>
          <a:p>
            <a:pPr algn="just"/>
            <a:r>
              <a:rPr lang="ru-RU" sz="1400" b="1" i="1" dirty="0" smtClean="0">
                <a:solidFill>
                  <a:prstClr val="black"/>
                </a:solidFill>
                <a:cs typeface="+mn-cs"/>
              </a:rPr>
              <a:t>Государственная программа</a:t>
            </a:r>
            <a:r>
              <a:rPr lang="ru-RU" sz="1400" i="1" dirty="0" smtClean="0">
                <a:solidFill>
                  <a:prstClr val="black"/>
                </a:solidFill>
                <a:cs typeface="+mn-cs"/>
              </a:rPr>
              <a:t> </a:t>
            </a:r>
            <a:r>
              <a:rPr lang="ru-RU" sz="1400" dirty="0" smtClean="0">
                <a:solidFill>
                  <a:prstClr val="black"/>
                </a:solidFill>
                <a:cs typeface="+mn-cs"/>
              </a:rPr>
              <a:t>–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a:t>
            </a:r>
            <a:endParaRPr lang="ru-RU" sz="1400" dirty="0">
              <a:solidFill>
                <a:prstClr val="black"/>
              </a:solidFill>
              <a:cs typeface="+mn-cs"/>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964553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7"/>
          <p:cNvSpPr>
            <a:spLocks noGrp="1"/>
          </p:cNvSpPr>
          <p:nvPr>
            <p:ph type="sldNum" sz="quarter" idx="12"/>
          </p:nvPr>
        </p:nvSpPr>
        <p:spPr/>
        <p:txBody>
          <a:bodyPr/>
          <a:lstStyle/>
          <a:p>
            <a:pPr>
              <a:defRPr/>
            </a:pPr>
            <a:fld id="{667CCBFA-BFB9-4E9F-B6F6-694D72409F22}" type="slidenum">
              <a:rPr lang="ru-RU" smtClean="0"/>
              <a:pPr>
                <a:defRPr/>
              </a:pPr>
              <a:t>30</a:t>
            </a:fld>
            <a:endParaRPr lang="ru-RU" dirty="0"/>
          </a:p>
        </p:txBody>
      </p:sp>
      <p:sp>
        <p:nvSpPr>
          <p:cNvPr id="9" name="Заголовок 1"/>
          <p:cNvSpPr txBox="1">
            <a:spLocks/>
          </p:cNvSpPr>
          <p:nvPr/>
        </p:nvSpPr>
        <p:spPr>
          <a:xfrm>
            <a:off x="259730" y="17734"/>
            <a:ext cx="6760542"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Расходы инвестиционной </a:t>
            </a:r>
            <a:r>
              <a:rPr lang="ru-RU" sz="1800" dirty="0" smtClean="0">
                <a:solidFill>
                  <a:schemeClr val="tx1"/>
                </a:solidFill>
                <a:effectLst/>
                <a:latin typeface="Times New Roman" panose="02020603050405020304" pitchFamily="18" charset="0"/>
                <a:cs typeface="Times New Roman" panose="02020603050405020304" pitchFamily="18" charset="0"/>
              </a:rPr>
              <a:t>программы Чувашской </a:t>
            </a:r>
            <a:r>
              <a:rPr lang="ru-RU" sz="1800" dirty="0">
                <a:solidFill>
                  <a:schemeClr val="tx1"/>
                </a:solidFill>
                <a:effectLst/>
                <a:latin typeface="Times New Roman" panose="02020603050405020304" pitchFamily="18" charset="0"/>
                <a:cs typeface="Times New Roman" panose="02020603050405020304" pitchFamily="18" charset="0"/>
              </a:rPr>
              <a:t>Республики на </a:t>
            </a:r>
            <a:r>
              <a:rPr lang="ru-RU" sz="1800" dirty="0" smtClean="0">
                <a:solidFill>
                  <a:schemeClr val="tx1"/>
                </a:solidFill>
                <a:effectLst/>
                <a:latin typeface="Times New Roman" panose="02020603050405020304" pitchFamily="18" charset="0"/>
                <a:cs typeface="Times New Roman" panose="02020603050405020304" pitchFamily="18" charset="0"/>
              </a:rPr>
              <a:t>2020 год</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TextBox 1"/>
          <p:cNvSpPr txBox="1">
            <a:spLocks noChangeArrowheads="1"/>
          </p:cNvSpPr>
          <p:nvPr/>
        </p:nvSpPr>
        <p:spPr bwMode="auto">
          <a:xfrm>
            <a:off x="8016473" y="779376"/>
            <a:ext cx="936922" cy="256614"/>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14" name="Диаграмма 22"/>
          <p:cNvGraphicFramePr>
            <a:graphicFrameLocks/>
          </p:cNvGraphicFramePr>
          <p:nvPr>
            <p:extLst>
              <p:ext uri="{D42A27DB-BD31-4B8C-83A1-F6EECF244321}">
                <p14:modId xmlns:p14="http://schemas.microsoft.com/office/powerpoint/2010/main" val="717822625"/>
              </p:ext>
            </p:extLst>
          </p:nvPr>
        </p:nvGraphicFramePr>
        <p:xfrm>
          <a:off x="107504" y="779376"/>
          <a:ext cx="2952000" cy="2798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Диаграмма 14"/>
          <p:cNvGraphicFramePr/>
          <p:nvPr>
            <p:extLst>
              <p:ext uri="{D42A27DB-BD31-4B8C-83A1-F6EECF244321}">
                <p14:modId xmlns:p14="http://schemas.microsoft.com/office/powerpoint/2010/main" val="295376914"/>
              </p:ext>
            </p:extLst>
          </p:nvPr>
        </p:nvGraphicFramePr>
        <p:xfrm>
          <a:off x="2542922" y="562293"/>
          <a:ext cx="6604678" cy="4896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22"/>
          <p:cNvGraphicFramePr>
            <a:graphicFrameLocks/>
          </p:cNvGraphicFramePr>
          <p:nvPr>
            <p:extLst>
              <p:ext uri="{D42A27DB-BD31-4B8C-83A1-F6EECF244321}">
                <p14:modId xmlns:p14="http://schemas.microsoft.com/office/powerpoint/2010/main" val="231938788"/>
              </p:ext>
            </p:extLst>
          </p:nvPr>
        </p:nvGraphicFramePr>
        <p:xfrm>
          <a:off x="83001" y="3673488"/>
          <a:ext cx="2952000" cy="2856251"/>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4" descr="T:\ОБП\IvNik\картинки\жилищное.jpe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89154" y="4504531"/>
            <a:ext cx="1203325" cy="729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 descr="T:\ОБП\Лукин\Картинки\1340102224_4-15-b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7930" y="2348880"/>
            <a:ext cx="1048464" cy="79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T:\Ильина И.С\Картинки для слайдов\нац. библ.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6473" y="2798285"/>
            <a:ext cx="1080167" cy="802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Рисунок 56" descr="T:\Ильина И.С\Картинки для слайдов\Очистные сооружения.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1914" y="786424"/>
            <a:ext cx="877997" cy="7820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i.maksimova\Desktop\123\dscn498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4168" y="4715002"/>
            <a:ext cx="1193122" cy="840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7" descr="C:\Users\i.maksimova\Desktop\123\ледовый\image-24-10-15-15-24-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63513" y="4149080"/>
            <a:ext cx="1152976" cy="863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442421" y="5676542"/>
            <a:ext cx="4793677" cy="919401"/>
          </a:xfrm>
          <a:prstGeom prst="wedgeRoundRectCallout">
            <a:avLst>
              <a:gd name="adj1" fmla="val -58165"/>
              <a:gd name="adj2" fmla="val -81813"/>
              <a:gd name="adj3" fmla="val 16667"/>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Доля инвестиций в расходах республиканского бюджета снизилась  с 12,6%  в 2019 </a:t>
            </a:r>
            <a:r>
              <a:rPr lang="ru-RU" sz="1200" dirty="0">
                <a:latin typeface="Times New Roman" panose="02020603050405020304" pitchFamily="18" charset="0"/>
                <a:cs typeface="Times New Roman" panose="02020603050405020304" pitchFamily="18" charset="0"/>
              </a:rPr>
              <a:t>году до </a:t>
            </a:r>
            <a:r>
              <a:rPr lang="ru-RU" sz="1200" dirty="0" smtClean="0">
                <a:solidFill>
                  <a:schemeClr val="tx1"/>
                </a:solidFill>
                <a:latin typeface="Times New Roman" panose="02020603050405020304" pitchFamily="18" charset="0"/>
                <a:cs typeface="Times New Roman" panose="02020603050405020304" pitchFamily="18" charset="0"/>
              </a:rPr>
              <a:t>5,4%</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a:t>
            </a:r>
            <a:r>
              <a:rPr lang="ru-RU" sz="1200" dirty="0" smtClean="0">
                <a:latin typeface="Times New Roman" panose="02020603050405020304" pitchFamily="18" charset="0"/>
                <a:cs typeface="Times New Roman" panose="02020603050405020304" pitchFamily="18" charset="0"/>
              </a:rPr>
              <a:t>2020 </a:t>
            </a:r>
            <a:r>
              <a:rPr lang="ru-RU" sz="1200" dirty="0">
                <a:latin typeface="Times New Roman" panose="02020603050405020304" pitchFamily="18" charset="0"/>
                <a:cs typeface="Times New Roman" panose="02020603050405020304" pitchFamily="18" charset="0"/>
              </a:rPr>
              <a:t>году</a:t>
            </a:r>
            <a:r>
              <a:rPr lang="ru-RU" sz="1200" dirty="0" smtClean="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Доля </a:t>
            </a:r>
            <a:r>
              <a:rPr lang="ru-RU" sz="1200" dirty="0">
                <a:latin typeface="Times New Roman" panose="02020603050405020304" pitchFamily="18" charset="0"/>
                <a:cs typeface="Times New Roman" panose="02020603050405020304" pitchFamily="18" charset="0"/>
              </a:rPr>
              <a:t>инвестиций в расходах </a:t>
            </a:r>
            <a:r>
              <a:rPr lang="ru-RU" sz="1200" dirty="0" smtClean="0">
                <a:latin typeface="Times New Roman" panose="02020603050405020304" pitchFamily="18" charset="0"/>
                <a:cs typeface="Times New Roman" panose="02020603050405020304" pitchFamily="18" charset="0"/>
              </a:rPr>
              <a:t>консолидированного </a:t>
            </a:r>
            <a:r>
              <a:rPr lang="ru-RU" sz="1200" dirty="0">
                <a:latin typeface="Times New Roman" panose="02020603050405020304" pitchFamily="18" charset="0"/>
                <a:cs typeface="Times New Roman" panose="02020603050405020304" pitchFamily="18" charset="0"/>
              </a:rPr>
              <a:t>бюджета </a:t>
            </a:r>
            <a:r>
              <a:rPr lang="ru-RU" sz="1200" dirty="0" smtClean="0">
                <a:latin typeface="Times New Roman" panose="02020603050405020304" pitchFamily="18" charset="0"/>
                <a:cs typeface="Times New Roman" panose="02020603050405020304" pitchFamily="18" charset="0"/>
              </a:rPr>
              <a:t>снизилась </a:t>
            </a:r>
            <a:r>
              <a:rPr lang="ru-RU" sz="1200" dirty="0">
                <a:latin typeface="Times New Roman" panose="02020603050405020304" pitchFamily="18" charset="0"/>
                <a:cs typeface="Times New Roman" panose="02020603050405020304" pitchFamily="18" charset="0"/>
              </a:rPr>
              <a:t>с </a:t>
            </a:r>
            <a:r>
              <a:rPr lang="ru-RU" sz="1200" dirty="0" smtClean="0">
                <a:latin typeface="Times New Roman" panose="02020603050405020304" pitchFamily="18" charset="0"/>
                <a:cs typeface="Times New Roman" panose="02020603050405020304" pitchFamily="18" charset="0"/>
              </a:rPr>
              <a:t>12,3% в 2019 </a:t>
            </a:r>
            <a:r>
              <a:rPr lang="ru-RU" sz="1200" dirty="0">
                <a:latin typeface="Times New Roman" panose="02020603050405020304" pitchFamily="18" charset="0"/>
                <a:cs typeface="Times New Roman" panose="02020603050405020304" pitchFamily="18" charset="0"/>
              </a:rPr>
              <a:t>году </a:t>
            </a:r>
            <a:r>
              <a:rPr lang="ru-RU" sz="1200" dirty="0" smtClean="0">
                <a:latin typeface="Times New Roman" panose="02020603050405020304" pitchFamily="18" charset="0"/>
                <a:cs typeface="Times New Roman" panose="02020603050405020304" pitchFamily="18" charset="0"/>
              </a:rPr>
              <a:t>до 6,1% </a:t>
            </a:r>
            <a:r>
              <a:rPr lang="ru-RU" sz="1200" dirty="0">
                <a:latin typeface="Times New Roman" panose="02020603050405020304" pitchFamily="18" charset="0"/>
                <a:cs typeface="Times New Roman" panose="02020603050405020304" pitchFamily="18" charset="0"/>
              </a:rPr>
              <a:t>в </a:t>
            </a:r>
            <a:r>
              <a:rPr lang="ru-RU" sz="1200" dirty="0" smtClean="0">
                <a:latin typeface="Times New Roman" panose="02020603050405020304" pitchFamily="18" charset="0"/>
                <a:cs typeface="Times New Roman" panose="02020603050405020304" pitchFamily="18" charset="0"/>
              </a:rPr>
              <a:t>2020 </a:t>
            </a:r>
            <a:r>
              <a:rPr lang="ru-RU" sz="1200" dirty="0">
                <a:latin typeface="Times New Roman" panose="02020603050405020304" pitchFamily="18" charset="0"/>
                <a:cs typeface="Times New Roman" panose="02020603050405020304" pitchFamily="18" charset="0"/>
              </a:rPr>
              <a:t>году</a:t>
            </a:r>
            <a:r>
              <a:rPr lang="ru-RU" sz="1200" dirty="0" smtClean="0">
                <a:latin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321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1"/>
          <p:cNvGraphicFramePr>
            <a:graphicFrameLocks/>
          </p:cNvGraphicFramePr>
          <p:nvPr>
            <p:extLst>
              <p:ext uri="{D42A27DB-BD31-4B8C-83A1-F6EECF244321}">
                <p14:modId xmlns:p14="http://schemas.microsoft.com/office/powerpoint/2010/main" val="3547220874"/>
              </p:ext>
            </p:extLst>
          </p:nvPr>
        </p:nvGraphicFramePr>
        <p:xfrm>
          <a:off x="0" y="476672"/>
          <a:ext cx="4066479" cy="5256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169173320"/>
              </p:ext>
            </p:extLst>
          </p:nvPr>
        </p:nvGraphicFramePr>
        <p:xfrm>
          <a:off x="3563887" y="991268"/>
          <a:ext cx="5580113" cy="5697484"/>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descr="T:\ОБП\IvNik\картинки\дороги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759170"/>
            <a:ext cx="1985554" cy="1609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3110" y="4077072"/>
            <a:ext cx="1403648" cy="1292662"/>
          </a:xfrm>
          <a:prstGeom prst="rect">
            <a:avLst/>
          </a:prstGeom>
          <a:noFill/>
        </p:spPr>
        <p:txBody>
          <a:bodyPr wrap="square" lIns="0" tIns="0" rIns="0" bIns="0" rtlCol="0">
            <a:spAutoFit/>
          </a:bodyPr>
          <a:lstStyle/>
          <a:p>
            <a:pPr algn="ctr"/>
            <a:r>
              <a:rPr lang="ru-RU" sz="1400" dirty="0" smtClean="0">
                <a:latin typeface="Times New Roman" panose="02020603050405020304" pitchFamily="18" charset="0"/>
                <a:cs typeface="Times New Roman" panose="02020603050405020304" pitchFamily="18" charset="0"/>
              </a:rPr>
              <a:t>Капремонт</a:t>
            </a:r>
            <a:r>
              <a:rPr lang="ru-RU" sz="1400" dirty="0">
                <a:latin typeface="Times New Roman" panose="02020603050405020304" pitchFamily="18" charset="0"/>
                <a:cs typeface="Times New Roman" panose="02020603050405020304" pitchFamily="18" charset="0"/>
              </a:rPr>
              <a:t>, ремонт и содержание </a:t>
            </a:r>
            <a:r>
              <a:rPr lang="ru-RU" sz="1400" dirty="0" smtClean="0">
                <a:latin typeface="Times New Roman" panose="02020603050405020304" pitchFamily="18" charset="0"/>
                <a:cs typeface="Times New Roman" panose="02020603050405020304" pitchFamily="18" charset="0"/>
              </a:rPr>
              <a:t>автодорог </a:t>
            </a:r>
            <a:r>
              <a:rPr lang="ru-RU" sz="1400" dirty="0">
                <a:latin typeface="Times New Roman" panose="02020603050405020304" pitchFamily="18" charset="0"/>
                <a:cs typeface="Times New Roman" panose="02020603050405020304" pitchFamily="18" charset="0"/>
              </a:rPr>
              <a:t>регионального </a:t>
            </a:r>
            <a:r>
              <a:rPr lang="ru-RU" sz="1400" dirty="0" smtClean="0">
                <a:latin typeface="Times New Roman" panose="02020603050405020304" pitchFamily="18" charset="0"/>
                <a:cs typeface="Times New Roman" panose="02020603050405020304" pitchFamily="18" charset="0"/>
              </a:rPr>
              <a:t>значения</a:t>
            </a:r>
            <a:endParaRPr lang="ru-RU" sz="1400" dirty="0">
              <a:latin typeface="Times New Roman" panose="02020603050405020304" pitchFamily="18" charset="0"/>
              <a:cs typeface="Times New Roman" panose="02020603050405020304" pitchFamily="18" charset="0"/>
            </a:endParaRPr>
          </a:p>
        </p:txBody>
      </p:sp>
      <p:pic>
        <p:nvPicPr>
          <p:cNvPr id="4098" name="Picture 2" descr="T:\ОБП\Лукин\Картинки\дороги.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64" y="5643483"/>
            <a:ext cx="3126223" cy="1097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31</a:t>
            </a:fld>
            <a:endParaRPr lang="ru-RU" dirty="0"/>
          </a:p>
        </p:txBody>
      </p:sp>
      <p:sp>
        <p:nvSpPr>
          <p:cNvPr id="3" name="Прямоугольник 2"/>
          <p:cNvSpPr/>
          <p:nvPr/>
        </p:nvSpPr>
        <p:spPr>
          <a:xfrm>
            <a:off x="702197" y="1634400"/>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4 830,0</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429322" y="1252159"/>
            <a:ext cx="936104" cy="32316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5 527,2</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smtClean="0">
                <a:solidFill>
                  <a:schemeClr val="tx1"/>
                </a:solidFill>
                <a:effectLst/>
                <a:latin typeface="Times New Roman" panose="02020603050405020304" pitchFamily="18" charset="0"/>
                <a:cs typeface="Times New Roman" panose="02020603050405020304" pitchFamily="18" charset="0"/>
              </a:rPr>
              <a:t>Дорожный фонд Чувашской Республики</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6" name="TextBox 1"/>
          <p:cNvSpPr txBox="1">
            <a:spLocks noChangeArrowheads="1"/>
          </p:cNvSpPr>
          <p:nvPr/>
        </p:nvSpPr>
        <p:spPr bwMode="auto">
          <a:xfrm>
            <a:off x="7740352" y="647888"/>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млн</a:t>
            </a:r>
            <a:r>
              <a:rPr lang="ru-RU" altLang="ru-RU" sz="1200" b="1" dirty="0">
                <a:solidFill>
                  <a:schemeClr val="accent1">
                    <a:lumMod val="75000"/>
                  </a:schemeClr>
                </a:solidFill>
                <a:latin typeface="Times New Roman" panose="02020603050405020304" pitchFamily="18" charset="0"/>
                <a:cs typeface="Times New Roman" panose="02020603050405020304" pitchFamily="18" charset="0"/>
              </a:rPr>
              <a:t>. </a:t>
            </a:r>
            <a:r>
              <a:rPr lang="ru-RU" altLang="ru-RU" sz="1200" b="1" dirty="0" smtClean="0">
                <a:solidFill>
                  <a:schemeClr val="accent1">
                    <a:lumMod val="75000"/>
                  </a:schemeClr>
                </a:solidFill>
                <a:latin typeface="Times New Roman" panose="02020603050405020304" pitchFamily="18" charset="0"/>
                <a:cs typeface="Times New Roman" panose="02020603050405020304" pitchFamily="18" charset="0"/>
              </a:rPr>
              <a:t>рублей</a:t>
            </a:r>
            <a:endParaRPr lang="ru-RU" altLang="ru-RU" sz="12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477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1646435" y="5491149"/>
            <a:ext cx="470894" cy="885339"/>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08930" y="2572851"/>
            <a:ext cx="598870" cy="4903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72081" y="44624"/>
            <a:ext cx="4572000" cy="498598"/>
          </a:xfrm>
          <a:prstGeom prst="rect">
            <a:avLst/>
          </a:prstGeom>
        </p:spPr>
        <p:txBody>
          <a:bodyPr wrap="square">
            <a:spAutoFit/>
          </a:bodyPr>
          <a:lstStyle/>
          <a:p>
            <a:pPr>
              <a:lnSpc>
                <a:spcPct val="120000"/>
              </a:lnSpc>
              <a:spcBef>
                <a:spcPct val="0"/>
              </a:spcBef>
            </a:pPr>
            <a:r>
              <a:rPr lang="ru-RU" sz="2200" b="1" dirty="0">
                <a:latin typeface="Times New Roman" panose="02020603050405020304" pitchFamily="18" charset="0"/>
                <a:ea typeface="+mj-ea"/>
                <a:cs typeface="Times New Roman" panose="02020603050405020304" pitchFamily="18" charset="0"/>
              </a:rPr>
              <a:t>Инициативное бюджетирование</a:t>
            </a:r>
          </a:p>
        </p:txBody>
      </p:sp>
      <p:sp>
        <p:nvSpPr>
          <p:cNvPr id="4" name="Прямоугольник 56"/>
          <p:cNvSpPr>
            <a:spLocks noChangeArrowheads="1"/>
          </p:cNvSpPr>
          <p:nvPr/>
        </p:nvSpPr>
        <p:spPr bwMode="auto">
          <a:xfrm>
            <a:off x="395008" y="3072105"/>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2019 год</a:t>
            </a:r>
            <a:endParaRPr lang="ru-RU" altLang="ru-RU" sz="1200" b="1" dirty="0">
              <a:latin typeface="Times New Roman" panose="02020603050405020304" pitchFamily="18" charset="0"/>
              <a:cs typeface="Times New Roman" panose="02020603050405020304" pitchFamily="18" charset="0"/>
            </a:endParaRPr>
          </a:p>
        </p:txBody>
      </p:sp>
      <p:cxnSp>
        <p:nvCxnSpPr>
          <p:cNvPr id="7" name="Прямая соединительная линия 6"/>
          <p:cNvCxnSpPr/>
          <p:nvPr/>
        </p:nvCxnSpPr>
        <p:spPr>
          <a:xfrm flipH="1" flipV="1">
            <a:off x="468313" y="3063195"/>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8" name="Нашивка 7"/>
          <p:cNvSpPr/>
          <p:nvPr/>
        </p:nvSpPr>
        <p:spPr>
          <a:xfrm rot="5400000" flipH="1">
            <a:off x="2655599" y="1297312"/>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009999" y="1251962"/>
            <a:ext cx="1360305" cy="646331"/>
          </a:xfrm>
          <a:prstGeom prst="rect">
            <a:avLst/>
          </a:prstGeom>
          <a:noFill/>
        </p:spPr>
        <p:txBody>
          <a:bodyPr wrap="square" rtlCol="0">
            <a:spAutoFit/>
          </a:bodyPr>
          <a:lstStyle/>
          <a:p>
            <a:pPr algn="ctr"/>
            <a:r>
              <a:rPr lang="ru-RU" sz="1200" b="1" dirty="0" smtClean="0">
                <a:solidFill>
                  <a:srgbClr val="006D2A"/>
                </a:solidFill>
                <a:latin typeface="Times New Roman" panose="02020603050405020304" pitchFamily="18" charset="0"/>
                <a:cs typeface="Times New Roman" panose="02020603050405020304" pitchFamily="18" charset="0"/>
              </a:rPr>
              <a:t>Рост </a:t>
            </a:r>
          </a:p>
          <a:p>
            <a:pPr algn="ctr"/>
            <a:r>
              <a:rPr lang="ru-RU" sz="1200" b="1" dirty="0" smtClean="0">
                <a:solidFill>
                  <a:srgbClr val="006D2A"/>
                </a:solidFill>
                <a:latin typeface="Times New Roman" panose="02020603050405020304" pitchFamily="18" charset="0"/>
                <a:cs typeface="Times New Roman" panose="02020603050405020304" pitchFamily="18" charset="0"/>
              </a:rPr>
              <a:t>в 1,6 раза</a:t>
            </a:r>
          </a:p>
          <a:p>
            <a:pPr algn="ctr"/>
            <a:r>
              <a:rPr lang="ru-RU" sz="1200" b="1" dirty="0" smtClean="0">
                <a:solidFill>
                  <a:srgbClr val="006D2A"/>
                </a:solidFill>
                <a:latin typeface="Times New Roman" panose="02020603050405020304" pitchFamily="18" charset="0"/>
                <a:cs typeface="Times New Roman" panose="02020603050405020304" pitchFamily="18" charset="0"/>
              </a:rPr>
              <a:t>+266,3  </a:t>
            </a:r>
            <a:r>
              <a:rPr lang="ru-RU" sz="1200" b="1" dirty="0" err="1" smtClean="0">
                <a:solidFill>
                  <a:srgbClr val="006D2A"/>
                </a:solidFill>
                <a:latin typeface="Times New Roman" panose="02020603050405020304" pitchFamily="18" charset="0"/>
                <a:cs typeface="Times New Roman" panose="02020603050405020304" pitchFamily="18" charset="0"/>
              </a:rPr>
              <a:t>млн.руб</a:t>
            </a:r>
            <a:r>
              <a:rPr lang="ru-RU" sz="1200" b="1" dirty="0" smtClean="0">
                <a:solidFill>
                  <a:srgbClr val="006D2A"/>
                </a:solidFill>
                <a:latin typeface="Times New Roman" panose="02020603050405020304" pitchFamily="18" charset="0"/>
                <a:cs typeface="Times New Roman" panose="02020603050405020304" pitchFamily="18" charset="0"/>
              </a:rPr>
              <a:t>.</a:t>
            </a:r>
            <a:endParaRPr lang="ru-RU" sz="1200" b="1" dirty="0">
              <a:solidFill>
                <a:srgbClr val="006D2A"/>
              </a:solidFill>
              <a:latin typeface="Times New Roman" panose="02020603050405020304" pitchFamily="18" charset="0"/>
              <a:cs typeface="Times New Roman" panose="02020603050405020304" pitchFamily="18" charset="0"/>
            </a:endParaRPr>
          </a:p>
        </p:txBody>
      </p:sp>
      <p:sp>
        <p:nvSpPr>
          <p:cNvPr id="11" name="Прямоугольник 56"/>
          <p:cNvSpPr>
            <a:spLocks noChangeArrowheads="1"/>
          </p:cNvSpPr>
          <p:nvPr/>
        </p:nvSpPr>
        <p:spPr bwMode="auto">
          <a:xfrm>
            <a:off x="1470964" y="6376489"/>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2020 год</a:t>
            </a:r>
            <a:endParaRPr lang="ru-RU" altLang="ru-RU" sz="1200" b="1"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827584" y="5734365"/>
            <a:ext cx="455413" cy="642124"/>
          </a:xfrm>
          <a:prstGeom prst="rect">
            <a:avLst/>
          </a:prstGeom>
          <a:solidFill>
            <a:srgbClr val="BEF397"/>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13" name="Прямоугольник 12"/>
          <p:cNvSpPr>
            <a:spLocks noChangeArrowheads="1"/>
          </p:cNvSpPr>
          <p:nvPr/>
        </p:nvSpPr>
        <p:spPr bwMode="auto">
          <a:xfrm>
            <a:off x="665877" y="6392361"/>
            <a:ext cx="8838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100" b="1" dirty="0" smtClean="0">
                <a:latin typeface="Times New Roman" panose="02020603050405020304" pitchFamily="18" charset="0"/>
                <a:cs typeface="Times New Roman" panose="02020603050405020304" pitchFamily="18" charset="0"/>
              </a:rPr>
              <a:t>2019 год</a:t>
            </a:r>
            <a:endParaRPr lang="ru-RU" altLang="ru-RU" sz="1100" b="1" dirty="0">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flipH="1" flipV="1">
            <a:off x="676285" y="6381328"/>
            <a:ext cx="2601630" cy="395"/>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6" name="Скругленный прямоугольник 15"/>
          <p:cNvSpPr/>
          <p:nvPr/>
        </p:nvSpPr>
        <p:spPr>
          <a:xfrm>
            <a:off x="337431" y="764704"/>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Финансирование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396851" y="4520153"/>
            <a:ext cx="3149453" cy="323493"/>
          </a:xfrm>
          <a:prstGeom prst="roundRect">
            <a:avLst/>
          </a:prstGeom>
          <a:solidFill>
            <a:srgbClr val="BBF8E6"/>
          </a:solidFill>
          <a:ln>
            <a:solidFill>
              <a:srgbClr val="BBF8E6"/>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ru-RU" altLang="ru-RU" sz="1300" b="1" dirty="0" smtClean="0">
                <a:solidFill>
                  <a:sysClr val="windowText" lastClr="000000"/>
                </a:solidFill>
                <a:latin typeface="Times New Roman" panose="02020603050405020304" pitchFamily="18" charset="0"/>
                <a:cs typeface="Times New Roman" panose="02020603050405020304" pitchFamily="18" charset="0"/>
              </a:rPr>
              <a:t>Количество проектов</a:t>
            </a:r>
            <a:endParaRPr lang="ru-RU" sz="1300" dirty="0">
              <a:solidFill>
                <a:sysClr val="windowText" lastClr="000000"/>
              </a:solidFill>
              <a:latin typeface="Times New Roman" panose="02020603050405020304" pitchFamily="18" charset="0"/>
              <a:cs typeface="Times New Roman" panose="02020603050405020304" pitchFamily="18" charset="0"/>
            </a:endParaRPr>
          </a:p>
        </p:txBody>
      </p:sp>
      <p:sp>
        <p:nvSpPr>
          <p:cNvPr id="19" name="Прямоугольник 64"/>
          <p:cNvSpPr>
            <a:spLocks noChangeArrowheads="1"/>
          </p:cNvSpPr>
          <p:nvPr/>
        </p:nvSpPr>
        <p:spPr bwMode="auto">
          <a:xfrm>
            <a:off x="1646435" y="5152596"/>
            <a:ext cx="556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868</a:t>
            </a:r>
            <a:endParaRPr lang="ru-RU" altLang="ru-RU" sz="1600" b="1" i="1" dirty="0">
              <a:latin typeface="Times New Roman" panose="02020603050405020304" pitchFamily="18" charset="0"/>
              <a:cs typeface="Times New Roman" panose="02020603050405020304" pitchFamily="18" charset="0"/>
            </a:endParaRPr>
          </a:p>
        </p:txBody>
      </p:sp>
      <p:sp>
        <p:nvSpPr>
          <p:cNvPr id="20" name="Прямоугольник 64"/>
          <p:cNvSpPr>
            <a:spLocks noChangeArrowheads="1"/>
          </p:cNvSpPr>
          <p:nvPr/>
        </p:nvSpPr>
        <p:spPr bwMode="auto">
          <a:xfrm>
            <a:off x="780482" y="5321873"/>
            <a:ext cx="9330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600" b="1" i="1" dirty="0" smtClean="0">
                <a:latin typeface="Times New Roman" panose="02020603050405020304" pitchFamily="18" charset="0"/>
                <a:cs typeface="Times New Roman" panose="02020603050405020304" pitchFamily="18" charset="0"/>
              </a:rPr>
              <a:t>643</a:t>
            </a:r>
            <a:endParaRPr lang="ru-RU" altLang="ru-RU" sz="1600" b="1" i="1" dirty="0">
              <a:latin typeface="Times New Roman" panose="02020603050405020304" pitchFamily="18" charset="0"/>
              <a:cs typeface="Times New Roman" panose="02020603050405020304" pitchFamily="18" charset="0"/>
            </a:endParaRPr>
          </a:p>
        </p:txBody>
      </p:sp>
      <p:sp>
        <p:nvSpPr>
          <p:cNvPr id="24" name="Прямоугольник 23"/>
          <p:cNvSpPr/>
          <p:nvPr/>
        </p:nvSpPr>
        <p:spPr>
          <a:xfrm>
            <a:off x="532744" y="1749279"/>
            <a:ext cx="546790"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28" name="Номер слайда 2"/>
          <p:cNvSpPr txBox="1">
            <a:spLocks/>
          </p:cNvSpPr>
          <p:nvPr/>
        </p:nvSpPr>
        <p:spPr bwMode="auto">
          <a:xfrm>
            <a:off x="8201347" y="6492875"/>
            <a:ext cx="619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fld id="{E9AAD051-7395-4038-A9F6-1048D26E37D3}" type="slidenum">
              <a:rPr lang="ru-RU" altLang="ru-RU" b="1" smtClean="0">
                <a:solidFill>
                  <a:srgbClr val="000000"/>
                </a:solidFill>
                <a:latin typeface="Arial" panose="020B0604020202020204" pitchFamily="34" charset="0"/>
                <a:cs typeface="Arial" panose="020B0604020202020204" pitchFamily="34" charset="0"/>
              </a:rPr>
              <a:pPr>
                <a:spcBef>
                  <a:spcPct val="0"/>
                </a:spcBef>
              </a:pPr>
              <a:t>32</a:t>
            </a:fld>
            <a:endParaRPr lang="ru-RU" altLang="ru-RU" b="1" dirty="0">
              <a:solidFill>
                <a:srgbClr val="000000"/>
              </a:solidFill>
              <a:latin typeface="Arial" panose="020B0604020202020204" pitchFamily="34" charset="0"/>
              <a:cs typeface="Arial" panose="020B0604020202020204" pitchFamily="34" charset="0"/>
            </a:endParaRPr>
          </a:p>
        </p:txBody>
      </p:sp>
      <p:sp>
        <p:nvSpPr>
          <p:cNvPr id="36" name="TextBox 35"/>
          <p:cNvSpPr txBox="1"/>
          <p:nvPr/>
        </p:nvSpPr>
        <p:spPr>
          <a:xfrm>
            <a:off x="495458" y="2609272"/>
            <a:ext cx="802643"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263,5</a:t>
            </a:r>
            <a:endParaRPr lang="ru-RU" sz="1600" b="1" i="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496310" y="1749279"/>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60,7</a:t>
            </a:r>
            <a:endParaRPr lang="ru-RU" sz="1600" b="1" i="1" dirty="0">
              <a:latin typeface="Times New Roman" panose="02020603050405020304" pitchFamily="18" charset="0"/>
              <a:cs typeface="Times New Roman" panose="02020603050405020304" pitchFamily="18" charset="0"/>
            </a:endParaRPr>
          </a:p>
        </p:txBody>
      </p:sp>
      <p:sp>
        <p:nvSpPr>
          <p:cNvPr id="39" name="Прямоугольник 38"/>
          <p:cNvSpPr/>
          <p:nvPr/>
        </p:nvSpPr>
        <p:spPr>
          <a:xfrm>
            <a:off x="396851" y="3412202"/>
            <a:ext cx="3013992" cy="890518"/>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Times New Roman" panose="02020603050405020304" pitchFamily="18" charset="0"/>
              <a:cs typeface="Times New Roman" panose="02020603050405020304" pitchFamily="18" charset="0"/>
            </a:endParaRPr>
          </a:p>
        </p:txBody>
      </p:sp>
      <p:sp>
        <p:nvSpPr>
          <p:cNvPr id="42" name="Прямоугольник 41"/>
          <p:cNvSpPr/>
          <p:nvPr/>
        </p:nvSpPr>
        <p:spPr>
          <a:xfrm>
            <a:off x="526194" y="2126727"/>
            <a:ext cx="557834" cy="338554"/>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447445" y="2140379"/>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112,0</a:t>
            </a:r>
            <a:endParaRPr lang="ru-RU" sz="1600" b="1" i="1" dirty="0">
              <a:latin typeface="Times New Roman" panose="02020603050405020304" pitchFamily="18" charset="0"/>
              <a:cs typeface="Times New Roman" panose="02020603050405020304" pitchFamily="18" charset="0"/>
            </a:endParaRPr>
          </a:p>
        </p:txBody>
      </p:sp>
      <p:sp>
        <p:nvSpPr>
          <p:cNvPr id="44" name="Прямоугольник 43"/>
          <p:cNvSpPr/>
          <p:nvPr/>
        </p:nvSpPr>
        <p:spPr>
          <a:xfrm>
            <a:off x="513189" y="3503413"/>
            <a:ext cx="269136" cy="238322"/>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5" name="Прямоугольник 44"/>
          <p:cNvSpPr/>
          <p:nvPr/>
        </p:nvSpPr>
        <p:spPr>
          <a:xfrm>
            <a:off x="513189" y="3764568"/>
            <a:ext cx="269136" cy="238778"/>
          </a:xfrm>
          <a:prstGeom prst="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6" name="Прямоугольник 45"/>
          <p:cNvSpPr/>
          <p:nvPr/>
        </p:nvSpPr>
        <p:spPr>
          <a:xfrm>
            <a:off x="513189" y="4013798"/>
            <a:ext cx="269136" cy="236078"/>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a:solidFill>
                <a:prstClr val="white"/>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755576" y="3484210"/>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Республиканский бюджет </a:t>
            </a:r>
            <a:endParaRPr lang="ru-RU" sz="1100" b="1" i="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755576" y="3741735"/>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Местный бюджет</a:t>
            </a:r>
            <a:endParaRPr lang="ru-RU" sz="1100" b="1" i="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755576" y="3988266"/>
            <a:ext cx="2277507" cy="261610"/>
          </a:xfrm>
          <a:prstGeom prst="rect">
            <a:avLst/>
          </a:prstGeom>
          <a:noFill/>
        </p:spPr>
        <p:txBody>
          <a:bodyPr wrap="square" rtlCol="0">
            <a:spAutoFit/>
          </a:bodyPr>
          <a:lstStyle/>
          <a:p>
            <a:r>
              <a:rPr lang="ru-RU" sz="1100" b="1" i="1" dirty="0" smtClean="0">
                <a:latin typeface="Times New Roman" panose="02020603050405020304" pitchFamily="18" charset="0"/>
                <a:cs typeface="Times New Roman" panose="02020603050405020304" pitchFamily="18" charset="0"/>
              </a:rPr>
              <a:t>Внебюджетные источники</a:t>
            </a:r>
            <a:endParaRPr lang="ru-RU" sz="1100" b="1" i="1" dirty="0">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4669152" y="836712"/>
            <a:ext cx="4223328" cy="548318"/>
          </a:xfrm>
          <a:prstGeom prst="roundRect">
            <a:avLst/>
          </a:prstGeom>
          <a:solidFill>
            <a:srgbClr val="BBF8E6"/>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Бюджетные средства, предусмотренные на </a:t>
            </a:r>
          </a:p>
          <a:p>
            <a:pPr algn="ctr">
              <a:defRPr/>
            </a:pPr>
            <a:r>
              <a:rPr lang="ru-RU" sz="1300" b="1" dirty="0" smtClean="0">
                <a:solidFill>
                  <a:sysClr val="windowText" lastClr="000000"/>
                </a:solidFill>
                <a:latin typeface="Times New Roman" panose="02020603050405020304" pitchFamily="18" charset="0"/>
                <a:cs typeface="Times New Roman" panose="02020603050405020304" pitchFamily="18" charset="0"/>
              </a:rPr>
              <a:t>1 жителя региона, рублей </a:t>
            </a:r>
            <a:endParaRPr lang="ru-RU" sz="1300" b="1" dirty="0">
              <a:solidFill>
                <a:sysClr val="windowText" lastClr="000000"/>
              </a:solidFill>
              <a:latin typeface="Times New Roman" panose="02020603050405020304" pitchFamily="18" charset="0"/>
              <a:cs typeface="Times New Roman" panose="02020603050405020304" pitchFamily="18" charset="0"/>
            </a:endParaRPr>
          </a:p>
        </p:txBody>
      </p:sp>
      <p:sp>
        <p:nvSpPr>
          <p:cNvPr id="54" name="Прямоугольник 15"/>
          <p:cNvSpPr>
            <a:spLocks noChangeArrowheads="1"/>
          </p:cNvSpPr>
          <p:nvPr/>
        </p:nvSpPr>
        <p:spPr bwMode="auto">
          <a:xfrm>
            <a:off x="344572" y="1091396"/>
            <a:ext cx="91884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100" b="1" i="1" dirty="0">
                <a:latin typeface="Times New Roman" panose="02020603050405020304" pitchFamily="18" charset="0"/>
                <a:cs typeface="Times New Roman" panose="02020603050405020304" pitchFamily="18" charset="0"/>
              </a:rPr>
              <a:t>млн.</a:t>
            </a:r>
            <a:r>
              <a:rPr lang="en-US" altLang="ru-RU" sz="1100" b="1" i="1" dirty="0">
                <a:latin typeface="Times New Roman" panose="02020603050405020304" pitchFamily="18" charset="0"/>
                <a:cs typeface="Times New Roman" panose="02020603050405020304" pitchFamily="18" charset="0"/>
              </a:rPr>
              <a:t> </a:t>
            </a:r>
            <a:r>
              <a:rPr lang="ru-RU" altLang="ru-RU" sz="1100" b="1" i="1" dirty="0">
                <a:latin typeface="Times New Roman" panose="02020603050405020304" pitchFamily="18" charset="0"/>
                <a:cs typeface="Times New Roman" panose="02020603050405020304" pitchFamily="18" charset="0"/>
              </a:rPr>
              <a:t>рублей</a:t>
            </a:r>
          </a:p>
        </p:txBody>
      </p:sp>
      <p:sp>
        <p:nvSpPr>
          <p:cNvPr id="63" name="TextBox 62"/>
          <p:cNvSpPr txBox="1"/>
          <p:nvPr/>
        </p:nvSpPr>
        <p:spPr>
          <a:xfrm>
            <a:off x="473838" y="1384252"/>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436,2</a:t>
            </a:r>
            <a:endParaRPr lang="ru-RU" sz="1600" b="1" i="1"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2868496" y="5321873"/>
            <a:ext cx="1199448" cy="738664"/>
          </a:xfrm>
          <a:prstGeom prst="rect">
            <a:avLst/>
          </a:prstGeom>
          <a:noFill/>
        </p:spPr>
        <p:txBody>
          <a:bodyPr wrap="square" rtlCol="0">
            <a:spAutoFit/>
          </a:bodyPr>
          <a:lstStyle>
            <a:defPPr>
              <a:defRPr lang="ru-RU"/>
            </a:defPPr>
            <a:lvl1pPr algn="ctr">
              <a:defRPr sz="1200" b="1">
                <a:solidFill>
                  <a:schemeClr val="accent2">
                    <a:lumMod val="75000"/>
                  </a:schemeClr>
                </a:solidFill>
                <a:latin typeface="Century Gothic" panose="020B0502020202020204" pitchFamily="34" charset="0"/>
              </a:defRPr>
            </a:lvl1pPr>
          </a:lstStyle>
          <a:p>
            <a:r>
              <a:rPr lang="ru-RU" sz="1400" dirty="0">
                <a:solidFill>
                  <a:srgbClr val="006D2A"/>
                </a:solidFill>
                <a:latin typeface="Times New Roman" panose="02020603050405020304" pitchFamily="18" charset="0"/>
                <a:cs typeface="Times New Roman" panose="02020603050405020304" pitchFamily="18" charset="0"/>
              </a:rPr>
              <a:t>Рост </a:t>
            </a:r>
          </a:p>
          <a:p>
            <a:r>
              <a:rPr lang="ru-RU" sz="1400" dirty="0">
                <a:solidFill>
                  <a:srgbClr val="006D2A"/>
                </a:solidFill>
                <a:latin typeface="Times New Roman" panose="02020603050405020304" pitchFamily="18" charset="0"/>
                <a:cs typeface="Times New Roman" panose="02020603050405020304" pitchFamily="18" charset="0"/>
              </a:rPr>
              <a:t>в </a:t>
            </a:r>
            <a:r>
              <a:rPr lang="ru-RU" sz="1400" dirty="0" smtClean="0">
                <a:solidFill>
                  <a:srgbClr val="006D2A"/>
                </a:solidFill>
                <a:latin typeface="Times New Roman" panose="02020603050405020304" pitchFamily="18" charset="0"/>
                <a:cs typeface="Times New Roman" panose="02020603050405020304" pitchFamily="18" charset="0"/>
              </a:rPr>
              <a:t>1,4 </a:t>
            </a:r>
            <a:r>
              <a:rPr lang="ru-RU" sz="1400" dirty="0">
                <a:solidFill>
                  <a:srgbClr val="006D2A"/>
                </a:solidFill>
                <a:latin typeface="Times New Roman" panose="02020603050405020304" pitchFamily="18" charset="0"/>
                <a:cs typeface="Times New Roman" panose="02020603050405020304" pitchFamily="18" charset="0"/>
              </a:rPr>
              <a:t>раза</a:t>
            </a:r>
          </a:p>
          <a:p>
            <a:r>
              <a:rPr lang="ru-RU" sz="1400" dirty="0" smtClean="0">
                <a:solidFill>
                  <a:srgbClr val="006D2A"/>
                </a:solidFill>
                <a:latin typeface="Times New Roman" panose="02020603050405020304" pitchFamily="18" charset="0"/>
                <a:cs typeface="Times New Roman" panose="02020603050405020304" pitchFamily="18" charset="0"/>
              </a:rPr>
              <a:t>+225 </a:t>
            </a:r>
            <a:r>
              <a:rPr lang="ru-RU" sz="1400" dirty="0">
                <a:solidFill>
                  <a:srgbClr val="006D2A"/>
                </a:solidFill>
                <a:latin typeface="Times New Roman" panose="02020603050405020304" pitchFamily="18" charset="0"/>
                <a:cs typeface="Times New Roman" panose="02020603050405020304" pitchFamily="18" charset="0"/>
              </a:rPr>
              <a:t>ед.</a:t>
            </a:r>
          </a:p>
        </p:txBody>
      </p:sp>
      <p:graphicFrame>
        <p:nvGraphicFramePr>
          <p:cNvPr id="49" name="Диаграмма 12"/>
          <p:cNvGraphicFramePr>
            <a:graphicFrameLocks/>
          </p:cNvGraphicFramePr>
          <p:nvPr>
            <p:extLst>
              <p:ext uri="{D42A27DB-BD31-4B8C-83A1-F6EECF244321}">
                <p14:modId xmlns:p14="http://schemas.microsoft.com/office/powerpoint/2010/main" val="1567699715"/>
              </p:ext>
            </p:extLst>
          </p:nvPr>
        </p:nvGraphicFramePr>
        <p:xfrm>
          <a:off x="4387596" y="1384252"/>
          <a:ext cx="4519241" cy="3314051"/>
        </p:xfrm>
        <a:graphic>
          <a:graphicData uri="http://schemas.openxmlformats.org/drawingml/2006/chart">
            <c:chart xmlns:c="http://schemas.openxmlformats.org/drawingml/2006/chart" xmlns:r="http://schemas.openxmlformats.org/officeDocument/2006/relationships" r:id="rId2"/>
          </a:graphicData>
        </a:graphic>
      </p:graphicFrame>
      <p:pic>
        <p:nvPicPr>
          <p:cNvPr id="48" name="Picture 2" descr="http://tse1.mm.bing.net/th?&amp;id=OIP.M9b1727f97c91a3a0780be6b750e67899o0&amp;w=300&amp;h=168&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810968"/>
            <a:ext cx="3445569" cy="1766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5" name="Скругленный прямоугольник 54"/>
          <p:cNvSpPr/>
          <p:nvPr/>
        </p:nvSpPr>
        <p:spPr>
          <a:xfrm>
            <a:off x="4932040" y="1437591"/>
            <a:ext cx="1656184" cy="311688"/>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61" name="TextBox 113"/>
          <p:cNvSpPr txBox="1">
            <a:spLocks noChangeArrowheads="1"/>
          </p:cNvSpPr>
          <p:nvPr/>
        </p:nvSpPr>
        <p:spPr bwMode="auto">
          <a:xfrm>
            <a:off x="7668344" y="2317462"/>
            <a:ext cx="1066006" cy="510778"/>
          </a:xfrm>
          <a:prstGeom prst="round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1 место </a:t>
            </a:r>
          </a:p>
          <a:p>
            <a:pPr algn="ctr" eaLnBrk="1" hangingPunct="1">
              <a:spcBef>
                <a:spcPct val="0"/>
              </a:spcBef>
              <a:buFontTx/>
              <a:buNone/>
              <a:defRPr/>
            </a:pPr>
            <a:r>
              <a:rPr lang="ru-RU" altLang="ru-RU" sz="1200" b="1" dirty="0" smtClean="0">
                <a:solidFill>
                  <a:srgbClr val="C00000"/>
                </a:solidFill>
                <a:latin typeface="Times New Roman" panose="02020603050405020304" pitchFamily="18" charset="0"/>
                <a:cs typeface="Times New Roman" panose="02020603050405020304" pitchFamily="18" charset="0"/>
              </a:rPr>
              <a:t>в ПФО</a:t>
            </a:r>
          </a:p>
        </p:txBody>
      </p:sp>
      <p:sp>
        <p:nvSpPr>
          <p:cNvPr id="53" name="Нашивка 52"/>
          <p:cNvSpPr/>
          <p:nvPr/>
        </p:nvSpPr>
        <p:spPr>
          <a:xfrm rot="5400000" flipH="1">
            <a:off x="2691995" y="5207837"/>
            <a:ext cx="276999" cy="431801"/>
          </a:xfrm>
          <a:prstGeom prst="chevron">
            <a:avLst>
              <a:gd name="adj" fmla="val 47325"/>
            </a:avLst>
          </a:prstGeom>
          <a:solidFill>
            <a:srgbClr val="BEF397"/>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ru-RU" sz="1200">
              <a:solidFill>
                <a:srgbClr val="006D2A"/>
              </a:solidFill>
              <a:latin typeface="Times New Roman" panose="02020603050405020304" pitchFamily="18" charset="0"/>
              <a:cs typeface="Times New Roman" panose="02020603050405020304" pitchFamily="18" charset="0"/>
            </a:endParaRPr>
          </a:p>
        </p:txBody>
      </p:sp>
      <p:cxnSp>
        <p:nvCxnSpPr>
          <p:cNvPr id="56" name="Прямая соединительная линия 5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рямоугольник 57"/>
          <p:cNvSpPr/>
          <p:nvPr/>
        </p:nvSpPr>
        <p:spPr>
          <a:xfrm>
            <a:off x="1506056" y="2363553"/>
            <a:ext cx="575098" cy="6891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Times New Roman" panose="02020603050405020304" pitchFamily="18" charset="0"/>
              <a:cs typeface="Times New Roman" panose="02020603050405020304" pitchFamily="18" charset="0"/>
            </a:endParaRPr>
          </a:p>
        </p:txBody>
      </p:sp>
      <p:sp>
        <p:nvSpPr>
          <p:cNvPr id="59" name="Прямоугольник 56"/>
          <p:cNvSpPr>
            <a:spLocks noChangeArrowheads="1"/>
          </p:cNvSpPr>
          <p:nvPr/>
        </p:nvSpPr>
        <p:spPr bwMode="auto">
          <a:xfrm>
            <a:off x="1392134" y="3061596"/>
            <a:ext cx="9166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200" b="1" dirty="0" smtClean="0">
                <a:latin typeface="Times New Roman" panose="02020603050405020304" pitchFamily="18" charset="0"/>
                <a:cs typeface="Times New Roman" panose="02020603050405020304" pitchFamily="18" charset="0"/>
              </a:rPr>
              <a:t>2020 год</a:t>
            </a:r>
            <a:endParaRPr lang="ru-RU" altLang="ru-RU" sz="1200" b="1" dirty="0">
              <a:latin typeface="Times New Roman" panose="02020603050405020304" pitchFamily="18" charset="0"/>
              <a:cs typeface="Times New Roman" panose="02020603050405020304" pitchFamily="18" charset="0"/>
            </a:endParaRPr>
          </a:p>
        </p:txBody>
      </p:sp>
      <p:sp>
        <p:nvSpPr>
          <p:cNvPr id="60" name="Прямоугольник 59"/>
          <p:cNvSpPr/>
          <p:nvPr/>
        </p:nvSpPr>
        <p:spPr>
          <a:xfrm>
            <a:off x="1498053" y="1476010"/>
            <a:ext cx="546790" cy="338554"/>
          </a:xfrm>
          <a:prstGeom prst="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4" name="TextBox 63"/>
          <p:cNvSpPr txBox="1"/>
          <p:nvPr/>
        </p:nvSpPr>
        <p:spPr>
          <a:xfrm>
            <a:off x="1468013" y="2482054"/>
            <a:ext cx="802643"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454,1</a:t>
            </a:r>
          </a:p>
        </p:txBody>
      </p:sp>
      <p:sp>
        <p:nvSpPr>
          <p:cNvPr id="66" name="TextBox 65"/>
          <p:cNvSpPr txBox="1"/>
          <p:nvPr/>
        </p:nvSpPr>
        <p:spPr>
          <a:xfrm>
            <a:off x="1485433" y="1491974"/>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91,3</a:t>
            </a:r>
            <a:endParaRPr lang="ru-RU" sz="1600" b="1" i="1" dirty="0">
              <a:latin typeface="Times New Roman" panose="02020603050405020304" pitchFamily="18" charset="0"/>
              <a:cs typeface="Times New Roman" panose="02020603050405020304" pitchFamily="18" charset="0"/>
            </a:endParaRPr>
          </a:p>
        </p:txBody>
      </p:sp>
      <p:sp>
        <p:nvSpPr>
          <p:cNvPr id="67" name="Прямоугольник 66"/>
          <p:cNvSpPr/>
          <p:nvPr/>
        </p:nvSpPr>
        <p:spPr>
          <a:xfrm>
            <a:off x="1506056" y="1898293"/>
            <a:ext cx="557834" cy="338554"/>
          </a:xfrm>
          <a:prstGeom prst="rect">
            <a:avLst/>
          </a:prstGeom>
          <a:solidFill>
            <a:schemeClr val="accent6">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ru-RU" sz="1600" b="1" i="1" dirty="0">
              <a:solidFill>
                <a:schemeClr val="dk1"/>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1441672" y="1893975"/>
            <a:ext cx="765818" cy="338554"/>
          </a:xfrm>
          <a:prstGeom prst="rect">
            <a:avLst/>
          </a:prstGeom>
          <a:noFill/>
        </p:spPr>
        <p:txBody>
          <a:bodyPr wrap="square" rtlCol="0">
            <a:spAutoFit/>
          </a:bodyPr>
          <a:lstStyle/>
          <a:p>
            <a:r>
              <a:rPr lang="en-US" sz="1600" b="1" i="1" dirty="0" smtClean="0">
                <a:latin typeface="Times New Roman" panose="02020603050405020304" pitchFamily="18" charset="0"/>
                <a:cs typeface="Times New Roman" panose="02020603050405020304" pitchFamily="18" charset="0"/>
              </a:rPr>
              <a:t> </a:t>
            </a:r>
            <a:r>
              <a:rPr lang="ru-RU" sz="1600" b="1" i="1" dirty="0" smtClean="0">
                <a:latin typeface="Times New Roman" panose="02020603050405020304" pitchFamily="18" charset="0"/>
                <a:cs typeface="Times New Roman" panose="02020603050405020304" pitchFamily="18" charset="0"/>
              </a:rPr>
              <a:t>157,1</a:t>
            </a:r>
            <a:endParaRPr lang="ru-RU" sz="1600" b="1" i="1"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462961" y="1126947"/>
            <a:ext cx="766192" cy="338554"/>
          </a:xfrm>
          <a:prstGeom prst="rect">
            <a:avLst/>
          </a:prstGeom>
          <a:noFill/>
        </p:spPr>
        <p:txBody>
          <a:bodyPr wrap="square" rtlCol="0">
            <a:spAutoFit/>
          </a:bodyPr>
          <a:lstStyle/>
          <a:p>
            <a:r>
              <a:rPr lang="ru-RU" sz="1600" b="1" i="1" dirty="0" smtClean="0">
                <a:latin typeface="Times New Roman" panose="02020603050405020304" pitchFamily="18" charset="0"/>
                <a:cs typeface="Times New Roman" panose="02020603050405020304" pitchFamily="18" charset="0"/>
              </a:rPr>
              <a:t>702,5</a:t>
            </a:r>
            <a:endParaRPr lang="ru-RU"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84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33</a:t>
            </a:r>
            <a:endParaRPr lang="ru-RU" dirty="0">
              <a:solidFill>
                <a:prstClr val="black"/>
              </a:solidFill>
            </a:endParaRPr>
          </a:p>
        </p:txBody>
      </p:sp>
      <p:pic>
        <p:nvPicPr>
          <p:cNvPr id="10" name="Picture 3" descr="E:\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043" y="4775236"/>
            <a:ext cx="2512072" cy="1752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E:\20.08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823253"/>
            <a:ext cx="1800200" cy="1656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1" name="Диаграмма 10"/>
          <p:cNvGraphicFramePr>
            <a:graphicFrameLocks/>
          </p:cNvGraphicFramePr>
          <p:nvPr>
            <p:extLst>
              <p:ext uri="{D42A27DB-BD31-4B8C-83A1-F6EECF244321}">
                <p14:modId xmlns:p14="http://schemas.microsoft.com/office/powerpoint/2010/main" val="3643987995"/>
              </p:ext>
            </p:extLst>
          </p:nvPr>
        </p:nvGraphicFramePr>
        <p:xfrm>
          <a:off x="311152" y="790805"/>
          <a:ext cx="4280518" cy="40324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1391962554"/>
              </p:ext>
            </p:extLst>
          </p:nvPr>
        </p:nvGraphicFramePr>
        <p:xfrm>
          <a:off x="4716016" y="775221"/>
          <a:ext cx="3666182" cy="4032448"/>
        </p:xfrm>
        <a:graphic>
          <a:graphicData uri="http://schemas.openxmlformats.org/drawingml/2006/chart">
            <c:chart xmlns:c="http://schemas.openxmlformats.org/drawingml/2006/chart" xmlns:r="http://schemas.openxmlformats.org/officeDocument/2006/relationships" r:id="rId6"/>
          </a:graphicData>
        </a:graphic>
      </p:graphicFrame>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Удельный вес </a:t>
            </a:r>
            <a:r>
              <a:rPr lang="ru-RU" sz="1800" dirty="0" smtClean="0">
                <a:solidFill>
                  <a:prstClr val="black"/>
                </a:solidFill>
                <a:effectLst/>
                <a:latin typeface="Times New Roman" panose="02020603050405020304" pitchFamily="18" charset="0"/>
                <a:cs typeface="Times New Roman" panose="02020603050405020304" pitchFamily="18" charset="0"/>
              </a:rPr>
              <a:t>расходов </a:t>
            </a:r>
            <a:r>
              <a:rPr lang="ru-RU" sz="1800" dirty="0">
                <a:solidFill>
                  <a:prstClr val="black"/>
                </a:solidFill>
                <a:effectLst/>
                <a:latin typeface="Times New Roman" panose="02020603050405020304" pitchFamily="18" charset="0"/>
                <a:cs typeface="Times New Roman" panose="02020603050405020304" pitchFamily="18" charset="0"/>
              </a:rPr>
              <a:t>в отдельных секторах экономики в сравнении с другими регионами ПФО в </a:t>
            </a:r>
            <a:r>
              <a:rPr lang="ru-RU" sz="1800" dirty="0" smtClean="0">
                <a:solidFill>
                  <a:prstClr val="black"/>
                </a:solidFill>
                <a:effectLst/>
                <a:latin typeface="Times New Roman" panose="02020603050405020304" pitchFamily="18" charset="0"/>
                <a:cs typeface="Times New Roman" panose="02020603050405020304" pitchFamily="18" charset="0"/>
              </a:rPr>
              <a:t>2020 </a:t>
            </a:r>
            <a:r>
              <a:rPr lang="ru-RU" sz="1800" dirty="0">
                <a:solidFill>
                  <a:prstClr val="black"/>
                </a:solidFill>
                <a:effectLst/>
                <a:latin typeface="Times New Roman" panose="02020603050405020304" pitchFamily="18" charset="0"/>
                <a:cs typeface="Times New Roman" panose="02020603050405020304" pitchFamily="18" charset="0"/>
              </a:rPr>
              <a:t>году</a:t>
            </a: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545162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206748961"/>
              </p:ext>
            </p:extLst>
          </p:nvPr>
        </p:nvGraphicFramePr>
        <p:xfrm>
          <a:off x="168363" y="2852936"/>
          <a:ext cx="5247934" cy="3456384"/>
        </p:xfrm>
        <a:graphic>
          <a:graphicData uri="http://schemas.openxmlformats.org/drawingml/2006/table">
            <a:tbl>
              <a:tblPr firstRow="1" bandRow="1">
                <a:tableStyleId>{21E4AEA4-8DFA-4A89-87EB-49C32662AFE0}</a:tableStyleId>
              </a:tblPr>
              <a:tblGrid>
                <a:gridCol w="1050840"/>
                <a:gridCol w="907435"/>
                <a:gridCol w="1096553"/>
                <a:gridCol w="1411856"/>
                <a:gridCol w="781250"/>
              </a:tblGrid>
              <a:tr h="517553">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600" dirty="0"/>
                    </a:p>
                  </a:txBody>
                  <a:tcPr/>
                </a:tc>
              </a:tr>
              <a:tr h="388185">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400" dirty="0"/>
                    </a:p>
                  </a:txBody>
                  <a:tcPr anchor="ctr"/>
                </a:tc>
              </a:tr>
              <a:tr h="1024169">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4668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2019 год </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431,5</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390,9</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20,3</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20,3</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5928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2020 год</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322,7</a:t>
                      </a: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216,1</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84,1</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22,5</a:t>
                      </a:r>
                      <a:endParaRPr lang="ru-RU" sz="1200" b="0" dirty="0">
                        <a:solidFill>
                          <a:schemeClr val="tx1"/>
                        </a:solidFill>
                        <a:latin typeface="Times New Roman" panose="02020603050405020304" pitchFamily="18" charset="0"/>
                        <a:cs typeface="Times New Roman" panose="02020603050405020304" pitchFamily="18" charset="0"/>
                      </a:endParaRPr>
                    </a:p>
                  </a:txBody>
                  <a:tcPr anchor="ctr"/>
                </a:tc>
              </a:tr>
              <a:tr h="4668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754,2</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607,0</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104,4</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42,8</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9" name="Номер слайда 8"/>
          <p:cNvSpPr>
            <a:spLocks noGrp="1"/>
          </p:cNvSpPr>
          <p:nvPr>
            <p:ph type="sldNum" sz="quarter" idx="12"/>
          </p:nvPr>
        </p:nvSpPr>
        <p:spPr/>
        <p:txBody>
          <a:bodyPr/>
          <a:lstStyle/>
          <a:p>
            <a:pPr>
              <a:defRPr/>
            </a:pPr>
            <a:fld id="{667CCBFA-BFB9-4E9F-B6F6-694D72409F22}" type="slidenum">
              <a:rPr lang="ru-RU" smtClean="0"/>
              <a:pPr>
                <a:defRPr/>
              </a:pPr>
              <a:t>34</a:t>
            </a:fld>
            <a:endParaRPr lang="ru-RU" dirty="0"/>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4" name="Заголовок 1"/>
          <p:cNvSpPr txBox="1">
            <a:spLocks/>
          </p:cNvSpPr>
          <p:nvPr/>
        </p:nvSpPr>
        <p:spPr>
          <a:xfrm>
            <a:off x="312899" y="663528"/>
            <a:ext cx="8712968" cy="74924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fontAlgn="auto">
              <a:spcAft>
                <a:spcPts val="0"/>
              </a:spcAft>
              <a:buNone/>
            </a:pPr>
            <a:r>
              <a:rPr lang="ru-RU" sz="1500" u="sng" dirty="0">
                <a:solidFill>
                  <a:schemeClr val="accent1">
                    <a:lumMod val="50000"/>
                  </a:schemeClr>
                </a:solidFill>
                <a:effectLst/>
                <a:latin typeface="Times New Roman" panose="02020603050405020304" pitchFamily="18" charset="0"/>
                <a:cs typeface="Times New Roman" panose="02020603050405020304" pitchFamily="18" charset="0"/>
              </a:rPr>
              <a:t>Строительство </a:t>
            </a:r>
            <a:r>
              <a:rPr lang="ru-RU" sz="1500" u="sng" dirty="0" smtClean="0">
                <a:solidFill>
                  <a:schemeClr val="accent1">
                    <a:lumMod val="50000"/>
                  </a:schemeClr>
                </a:solidFill>
                <a:effectLst/>
                <a:latin typeface="Times New Roman" panose="02020603050405020304" pitchFamily="18" charset="0"/>
                <a:cs typeface="Times New Roman" panose="02020603050405020304" pitchFamily="18" charset="0"/>
              </a:rPr>
              <a:t>средней общеобразовательной школы </a:t>
            </a:r>
            <a:r>
              <a:rPr lang="ru-RU" sz="1500" u="sng" dirty="0">
                <a:solidFill>
                  <a:schemeClr val="accent1">
                    <a:lumMod val="50000"/>
                  </a:schemeClr>
                </a:solidFill>
                <a:effectLst/>
                <a:latin typeface="Times New Roman" panose="02020603050405020304" pitchFamily="18" charset="0"/>
                <a:cs typeface="Times New Roman" panose="02020603050405020304" pitchFamily="18" charset="0"/>
              </a:rPr>
              <a:t>на 1600 ученических мест поз. 1.34 в микрорайоне №1 жилого района "Новый город" г. </a:t>
            </a:r>
            <a:r>
              <a:rPr lang="ru-RU" sz="1500" u="sng" dirty="0" smtClean="0">
                <a:solidFill>
                  <a:schemeClr val="accent1">
                    <a:lumMod val="50000"/>
                  </a:schemeClr>
                </a:solidFill>
                <a:effectLst/>
                <a:latin typeface="Times New Roman" panose="02020603050405020304" pitchFamily="18" charset="0"/>
                <a:cs typeface="Times New Roman" panose="02020603050405020304" pitchFamily="18" charset="0"/>
              </a:rPr>
              <a:t>Чебоксары</a:t>
            </a:r>
          </a:p>
          <a:p>
            <a:pPr marL="0" indent="0" fontAlgn="auto">
              <a:spcAft>
                <a:spcPts val="0"/>
              </a:spcAft>
              <a:buNone/>
            </a:pPr>
            <a:endParaRPr lang="ru-RU" sz="1400" u="sng"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5489108" y="3244838"/>
            <a:ext cx="3599163" cy="3231654"/>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31 августа 2020 г. открыла свои двери новая школа № 65 в микрорайоне Новый город в Чебоксарах. Это самая большая школа в Приволжском федеральном округе, она рассчитана на 1600 мест</a:t>
            </a:r>
            <a:r>
              <a:rPr lang="ru-RU" sz="1200" dirty="0" smtClean="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Трехэтажное </a:t>
            </a:r>
            <a:r>
              <a:rPr lang="ru-RU" sz="1200" dirty="0">
                <a:latin typeface="Times New Roman" panose="02020603050405020304" pitchFamily="18" charset="0"/>
                <a:cs typeface="Times New Roman" panose="02020603050405020304" pitchFamily="18" charset="0"/>
              </a:rPr>
              <a:t>здание, состоящее из четырех функциональных блоков. Первый блок – для начальной школы. Во </a:t>
            </a:r>
            <a:r>
              <a:rPr lang="ru-RU" sz="1200" dirty="0" smtClean="0">
                <a:latin typeface="Times New Roman" panose="02020603050405020304" pitchFamily="18" charset="0"/>
                <a:cs typeface="Times New Roman" panose="02020603050405020304" pitchFamily="18" charset="0"/>
              </a:rPr>
              <a:t>втором блоке размещены </a:t>
            </a:r>
            <a:r>
              <a:rPr lang="ru-RU" sz="1200" dirty="0">
                <a:latin typeface="Times New Roman" panose="02020603050405020304" pitchFamily="18" charset="0"/>
                <a:cs typeface="Times New Roman" panose="02020603050405020304" pitchFamily="18" charset="0"/>
              </a:rPr>
              <a:t>учебные классы для среднего и старшего звена, обеденный зал на 580 мест, пищеблок, актовый зал на 600 мест. В </a:t>
            </a:r>
            <a:r>
              <a:rPr lang="ru-RU" sz="1200" dirty="0" smtClean="0">
                <a:latin typeface="Times New Roman" panose="02020603050405020304" pitchFamily="18" charset="0"/>
                <a:cs typeface="Times New Roman" panose="02020603050405020304" pitchFamily="18" charset="0"/>
              </a:rPr>
              <a:t>третьем – учебные </a:t>
            </a:r>
            <a:r>
              <a:rPr lang="ru-RU" sz="1200" dirty="0">
                <a:latin typeface="Times New Roman" panose="02020603050405020304" pitchFamily="18" charset="0"/>
                <a:cs typeface="Times New Roman" panose="02020603050405020304" pitchFamily="18" charset="0"/>
              </a:rPr>
              <a:t>классы, а также скульптурная мастерская, музей школы и архив. В четвертом блоке </a:t>
            </a:r>
            <a:r>
              <a:rPr lang="ru-RU" sz="1200" dirty="0" smtClean="0">
                <a:latin typeface="Times New Roman" panose="02020603050405020304" pitchFamily="18" charset="0"/>
                <a:cs typeface="Times New Roman" panose="02020603050405020304" pitchFamily="18" charset="0"/>
              </a:rPr>
              <a:t>– спортивный </a:t>
            </a:r>
            <a:r>
              <a:rPr lang="ru-RU" sz="1200" dirty="0">
                <a:latin typeface="Times New Roman" panose="02020603050405020304" pitchFamily="18" charset="0"/>
                <a:cs typeface="Times New Roman" panose="02020603050405020304" pitchFamily="18" charset="0"/>
              </a:rPr>
              <a:t>зал, малый и большой бассейны, раздевалки с душевыми и санузлами, зал гимнастики, зал для занятий с детьми, отнесенными к спецгруппе по состоянию здоровья, электронный тир, мастерские и кабинеты домоводства.</a:t>
            </a:r>
          </a:p>
        </p:txBody>
      </p:sp>
      <p:sp>
        <p:nvSpPr>
          <p:cNvPr id="15" name="TextBox 14"/>
          <p:cNvSpPr txBox="1"/>
          <p:nvPr/>
        </p:nvSpPr>
        <p:spPr>
          <a:xfrm>
            <a:off x="168363" y="1475504"/>
            <a:ext cx="5320745" cy="1123712"/>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sz="1500" i="1" dirty="0">
                <a:latin typeface="Times New Roman" panose="02020603050405020304" pitchFamily="18" charset="0"/>
                <a:cs typeface="Times New Roman" panose="02020603050405020304" pitchFamily="18" charset="0"/>
              </a:rPr>
              <a:t>Срок </a:t>
            </a:r>
            <a:r>
              <a:rPr lang="ru-RU" sz="1500" i="1" dirty="0" smtClean="0">
                <a:latin typeface="Times New Roman" panose="02020603050405020304" pitchFamily="18" charset="0"/>
                <a:cs typeface="Times New Roman" panose="02020603050405020304" pitchFamily="18" charset="0"/>
              </a:rPr>
              <a:t>ввода объекта – 2020 год (введен)</a:t>
            </a:r>
          </a:p>
          <a:p>
            <a:r>
              <a:rPr lang="ru-RU" sz="1500" i="1" dirty="0">
                <a:latin typeface="Times New Roman" panose="02020603050405020304" pitchFamily="18" charset="0"/>
                <a:cs typeface="Times New Roman" panose="02020603050405020304" pitchFamily="18" charset="0"/>
              </a:rPr>
              <a:t>Общая площадь </a:t>
            </a:r>
            <a:r>
              <a:rPr lang="ru-RU" sz="1500" i="1" dirty="0" smtClean="0">
                <a:latin typeface="Times New Roman" panose="02020603050405020304" pitchFamily="18" charset="0"/>
                <a:cs typeface="Times New Roman" panose="02020603050405020304" pitchFamily="18" charset="0"/>
              </a:rPr>
              <a:t>здания – 27 788,8 </a:t>
            </a:r>
            <a:r>
              <a:rPr lang="ru-RU" sz="1500" i="1" dirty="0">
                <a:latin typeface="Times New Roman" panose="02020603050405020304" pitchFamily="18" charset="0"/>
                <a:cs typeface="Times New Roman" panose="02020603050405020304" pitchFamily="18" charset="0"/>
              </a:rPr>
              <a:t>кв</a:t>
            </a:r>
            <a:r>
              <a:rPr lang="ru-RU" sz="1500" i="1" dirty="0" smtClean="0">
                <a:latin typeface="Times New Roman" panose="02020603050405020304" pitchFamily="18" charset="0"/>
                <a:cs typeface="Times New Roman" panose="02020603050405020304" pitchFamily="18" charset="0"/>
              </a:rPr>
              <a:t>. м</a:t>
            </a:r>
          </a:p>
          <a:p>
            <a:r>
              <a:rPr lang="ru-RU" sz="1500" i="1" dirty="0" smtClean="0">
                <a:latin typeface="Times New Roman" panose="02020603050405020304" pitchFamily="18" charset="0"/>
                <a:cs typeface="Times New Roman" panose="02020603050405020304" pitchFamily="18" charset="0"/>
              </a:rPr>
              <a:t>Вместимость – 1 600 учащихся</a:t>
            </a:r>
            <a:endParaRPr lang="ru-RU" sz="1500" i="1" dirty="0">
              <a:latin typeface="Times New Roman" panose="02020603050405020304" pitchFamily="18" charset="0"/>
              <a:cs typeface="Times New Roman" panose="02020603050405020304" pitchFamily="18" charset="0"/>
            </a:endParaRPr>
          </a:p>
          <a:p>
            <a:r>
              <a:rPr lang="ru-RU" sz="1500" i="1" dirty="0" smtClean="0">
                <a:latin typeface="Times New Roman" panose="02020603050405020304" pitchFamily="18" charset="0"/>
                <a:cs typeface="Times New Roman" panose="02020603050405020304" pitchFamily="18" charset="0"/>
              </a:rPr>
              <a:t>Сметная стоимость проекта  – 950,9 млн. рублей</a:t>
            </a:r>
            <a:endParaRPr lang="ru-RU" sz="1500" i="1" dirty="0">
              <a:latin typeface="Times New Roman" panose="02020603050405020304" pitchFamily="18" charset="0"/>
              <a:cs typeface="Times New Roman" panose="02020603050405020304" pitchFamily="18" charset="0"/>
            </a:endParaRPr>
          </a:p>
        </p:txBody>
      </p:sp>
      <p:pic>
        <p:nvPicPr>
          <p:cNvPr id="2050" name="Picture 2" descr="T:\Госдолг\ЮЛИЯ\CHR (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557" y="1290971"/>
            <a:ext cx="3370263" cy="1865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57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011085357"/>
              </p:ext>
            </p:extLst>
          </p:nvPr>
        </p:nvGraphicFramePr>
        <p:xfrm>
          <a:off x="106187" y="2132859"/>
          <a:ext cx="5331881" cy="3962514"/>
        </p:xfrm>
        <a:graphic>
          <a:graphicData uri="http://schemas.openxmlformats.org/drawingml/2006/table">
            <a:tbl>
              <a:tblPr firstRow="1" bandRow="1">
                <a:tableStyleId>{21E4AEA4-8DFA-4A89-87EB-49C32662AFE0}</a:tableStyleId>
              </a:tblPr>
              <a:tblGrid>
                <a:gridCol w="1369469"/>
                <a:gridCol w="720080"/>
                <a:gridCol w="864096"/>
                <a:gridCol w="1512168"/>
                <a:gridCol w="866068"/>
              </a:tblGrid>
              <a:tr h="473161">
                <a:tc gridSpan="5">
                  <a:txBody>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Объемы финансирования строительства (млн. рублей)</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ru-RU" dirty="0"/>
                    </a:p>
                  </a:txBody>
                  <a:tcPr/>
                </a:tc>
                <a:tc hMerge="1">
                  <a:txBody>
                    <a:bodyPr/>
                    <a:lstStyle/>
                    <a:p>
                      <a:endParaRPr lang="ru-RU"/>
                    </a:p>
                  </a:txBody>
                  <a:tcPr/>
                </a:tc>
                <a:tc hMerge="1">
                  <a:txBody>
                    <a:bodyPr/>
                    <a:lstStyle/>
                    <a:p>
                      <a:endParaRPr lang="ru-RU" dirty="0"/>
                    </a:p>
                  </a:txBody>
                  <a:tcPr/>
                </a:tc>
                <a:tc hMerge="1">
                  <a:txBody>
                    <a:bodyPr/>
                    <a:lstStyle/>
                    <a:p>
                      <a:pPr algn="ctr"/>
                      <a:endParaRPr lang="ru-RU" sz="1400" dirty="0">
                        <a:solidFill>
                          <a:schemeClr val="tx1"/>
                        </a:solidFill>
                        <a:latin typeface="Times New Roman" panose="02020603050405020304" pitchFamily="18" charset="0"/>
                        <a:cs typeface="Times New Roman" panose="02020603050405020304" pitchFamily="18" charset="0"/>
                      </a:endParaRPr>
                    </a:p>
                  </a:txBody>
                  <a:tcPr/>
                </a:tc>
              </a:tr>
              <a:tr h="352211">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Источники</a:t>
                      </a:r>
                      <a:r>
                        <a:rPr lang="ru-RU" sz="1200" baseline="0" dirty="0" smtClean="0">
                          <a:solidFill>
                            <a:schemeClr val="tx1"/>
                          </a:solidFill>
                          <a:latin typeface="Times New Roman" panose="02020603050405020304" pitchFamily="18" charset="0"/>
                          <a:cs typeface="Times New Roman" panose="02020603050405020304" pitchFamily="18" charset="0"/>
                        </a:rPr>
                        <a:t> / годы</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Всего</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в том числе за счет средств: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ru-RU" dirty="0"/>
                    </a:p>
                  </a:txBody>
                  <a:tcPr anchor="ctr"/>
                </a:tc>
                <a:tc hMerge="1">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788175">
                <a:tc vMerge="1">
                  <a:txBody>
                    <a:bodyPr/>
                    <a:lstStyle/>
                    <a:p>
                      <a:pPr algn="ctr"/>
                      <a:endParaRPr lang="ru-RU" dirty="0"/>
                    </a:p>
                  </a:txBody>
                  <a:tcPr anchor="ctr"/>
                </a:tc>
                <a:tc vMerge="1">
                  <a:txBody>
                    <a:bodyPr/>
                    <a:lstStyle/>
                    <a:p>
                      <a:endParaRPr lang="ru-RU" dirty="0"/>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федерального бюджета</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республиканского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местных бюджетов</a:t>
                      </a:r>
                      <a:endParaRPr lang="ru-RU" sz="1200" dirty="0">
                        <a:solidFill>
                          <a:schemeClr val="tx1"/>
                        </a:solidFill>
                        <a:latin typeface="Times New Roman" panose="02020603050405020304" pitchFamily="18" charset="0"/>
                        <a:cs typeface="Times New Roman" panose="02020603050405020304" pitchFamily="18" charset="0"/>
                      </a:endParaRPr>
                    </a:p>
                  </a:txBody>
                  <a:tcPr anchor="ctr"/>
                </a:tc>
              </a:tr>
              <a:tr h="3483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2019 год (факт)</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519,9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488,7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687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2020 год (факт)</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365,8</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343,9</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17,3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4,6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3702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2021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775,3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728,8 </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cs typeface="Times New Roman" panose="02020603050405020304" pitchFamily="18" charset="0"/>
                        </a:rPr>
                        <a:t>37,2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9,3</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432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solidFill>
                            <a:schemeClr val="tx1"/>
                          </a:solidFill>
                          <a:latin typeface="Times New Roman" panose="02020603050405020304" pitchFamily="18" charset="0"/>
                          <a:cs typeface="Times New Roman" panose="02020603050405020304" pitchFamily="18" charset="0"/>
                        </a:rPr>
                        <a:t>2022 год (план)</a:t>
                      </a: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265,6</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249,7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12,7</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marL="0" algn="ctr" defTabSz="914400" rtl="0" eaLnBrk="1" latinLnBrk="0" hangingPunct="1"/>
                      <a:r>
                        <a:rPr lang="ru-RU" sz="1200" kern="1200" dirty="0" smtClean="0">
                          <a:solidFill>
                            <a:schemeClr val="tx1"/>
                          </a:solidFill>
                          <a:latin typeface="Times New Roman" panose="02020603050405020304" pitchFamily="18" charset="0"/>
                          <a:ea typeface="+mn-ea"/>
                          <a:cs typeface="Times New Roman" panose="02020603050405020304" pitchFamily="18" charset="0"/>
                        </a:rPr>
                        <a:t>3,2</a:t>
                      </a:r>
                      <a:endParaRPr lang="ru-RU" sz="1200" kern="1200" dirty="0">
                        <a:solidFill>
                          <a:schemeClr val="tx1"/>
                        </a:solidFill>
                        <a:latin typeface="Times New Roman" panose="02020603050405020304" pitchFamily="18" charset="0"/>
                        <a:ea typeface="+mn-ea"/>
                        <a:cs typeface="Times New Roman" panose="02020603050405020304" pitchFamily="18" charset="0"/>
                      </a:endParaRPr>
                    </a:p>
                  </a:txBody>
                  <a:tcPr anchor="ctr"/>
                </a:tc>
              </a:tr>
              <a:tr h="7941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ВСЕГО за 2019-2022 годы</a:t>
                      </a: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1 926,6</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algn="ctr" defTabSz="914400" rtl="0" eaLnBrk="1" latinLnBrk="0" hangingPunct="1"/>
                      <a:r>
                        <a:rPr lang="ru-RU" sz="1200" b="1" kern="1200" dirty="0" smtClean="0">
                          <a:solidFill>
                            <a:schemeClr val="tx1"/>
                          </a:solidFill>
                          <a:latin typeface="Times New Roman" panose="02020603050405020304" pitchFamily="18" charset="0"/>
                          <a:ea typeface="+mn-ea"/>
                          <a:cs typeface="Times New Roman" panose="02020603050405020304" pitchFamily="18" charset="0"/>
                        </a:rPr>
                        <a:t>1 811,1</a:t>
                      </a:r>
                      <a:endParaRPr lang="ru-RU" sz="1200" b="1" kern="1200" dirty="0">
                        <a:solidFill>
                          <a:schemeClr val="tx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82,8</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32,7</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35</a:t>
            </a:fld>
            <a:endParaRPr lang="ru-RU" dirty="0">
              <a:solidFill>
                <a:prstClr val="black"/>
              </a:solidFill>
            </a:endParaRPr>
          </a:p>
        </p:txBody>
      </p:sp>
      <p:sp>
        <p:nvSpPr>
          <p:cNvPr id="10"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2200" dirty="0">
                <a:solidFill>
                  <a:prstClr val="black"/>
                </a:solidFill>
                <a:effectLst/>
                <a:latin typeface="Times New Roman" panose="02020603050405020304" pitchFamily="18" charset="0"/>
                <a:cs typeface="Times New Roman" panose="02020603050405020304" pitchFamily="18" charset="0"/>
              </a:rPr>
              <a:t>Общественно значимые проекты</a:t>
            </a:r>
          </a:p>
        </p:txBody>
      </p:sp>
      <p:cxnSp>
        <p:nvCxnSpPr>
          <p:cNvPr id="11" name="Прямая соединительная линия 1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13" name="Заголовок 1"/>
          <p:cNvSpPr txBox="1">
            <a:spLocks/>
          </p:cNvSpPr>
          <p:nvPr/>
        </p:nvSpPr>
        <p:spPr>
          <a:xfrm>
            <a:off x="312899" y="548680"/>
            <a:ext cx="8712968" cy="93610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14124">
                  <a:lumMod val="75000"/>
                </a:srgbClr>
              </a:buClr>
              <a:buNone/>
            </a:pPr>
            <a:endParaRPr lang="ru-RU" sz="1050" u="sng" dirty="0" smtClean="0">
              <a:solidFill>
                <a:srgbClr val="4E67C8">
                  <a:lumMod val="50000"/>
                </a:srgbClr>
              </a:solidFill>
              <a:effectLst/>
              <a:latin typeface="Times New Roman" panose="02020603050405020304" pitchFamily="18" charset="0"/>
              <a:cs typeface="Times New Roman" panose="02020603050405020304" pitchFamily="18" charset="0"/>
            </a:endParaRPr>
          </a:p>
          <a:p>
            <a:pPr marL="0" indent="0" algn="ctr">
              <a:buClr>
                <a:srgbClr val="F14124">
                  <a:lumMod val="75000"/>
                </a:srgbClr>
              </a:buClr>
              <a:buNone/>
            </a:pPr>
            <a:r>
              <a:rPr lang="ru-RU" sz="1800" u="sng" dirty="0" smtClean="0">
                <a:solidFill>
                  <a:srgbClr val="4E67C8">
                    <a:lumMod val="50000"/>
                  </a:srgbClr>
                </a:solidFill>
                <a:effectLst/>
                <a:latin typeface="Times New Roman" panose="02020603050405020304" pitchFamily="18" charset="0"/>
                <a:cs typeface="Times New Roman" panose="02020603050405020304" pitchFamily="18" charset="0"/>
              </a:rPr>
              <a:t>Туристский кластер «Чувашия </a:t>
            </a:r>
            <a:r>
              <a:rPr lang="ru-RU" sz="1800" u="sng" dirty="0">
                <a:solidFill>
                  <a:srgbClr val="4E67C8">
                    <a:lumMod val="50000"/>
                  </a:srgbClr>
                </a:solidFill>
                <a:effectLst/>
                <a:latin typeface="Times New Roman" panose="02020603050405020304" pitchFamily="18" charset="0"/>
                <a:cs typeface="Times New Roman" panose="02020603050405020304" pitchFamily="18" charset="0"/>
              </a:rPr>
              <a:t>– сердце Волги»</a:t>
            </a:r>
          </a:p>
          <a:p>
            <a:pPr marL="0" indent="0">
              <a:buClr>
                <a:srgbClr val="F14124">
                  <a:lumMod val="75000"/>
                </a:srgbClr>
              </a:buClr>
              <a:buFont typeface="Georgia" pitchFamily="18" charset="0"/>
              <a:buNone/>
            </a:pPr>
            <a:endParaRPr lang="ru-RU" sz="1400" u="sng" dirty="0">
              <a:solidFill>
                <a:srgbClr val="4E67C8">
                  <a:lumMod val="50000"/>
                </a:srgbClr>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04214" y="1196752"/>
            <a:ext cx="5331882" cy="868323"/>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ase">
              <a:lnSpc>
                <a:spcPct val="150000"/>
              </a:lnSpc>
              <a:spcBef>
                <a:spcPct val="0"/>
              </a:spcBef>
              <a:spcAft>
                <a:spcPct val="0"/>
              </a:spcAft>
            </a:pPr>
            <a:r>
              <a:rPr lang="ru-RU" sz="1500" i="1" dirty="0">
                <a:solidFill>
                  <a:prstClr val="black"/>
                </a:solidFill>
                <a:latin typeface="Times New Roman" panose="02020603050405020304" pitchFamily="18" charset="0"/>
                <a:cs typeface="Times New Roman" panose="02020603050405020304" pitchFamily="18" charset="0"/>
              </a:rPr>
              <a:t>Срок </a:t>
            </a:r>
            <a:r>
              <a:rPr lang="ru-RU" sz="1500" i="1" dirty="0" smtClean="0">
                <a:solidFill>
                  <a:prstClr val="black"/>
                </a:solidFill>
                <a:latin typeface="Times New Roman" panose="02020603050405020304" pitchFamily="18" charset="0"/>
                <a:cs typeface="Times New Roman" panose="02020603050405020304" pitchFamily="18" charset="0"/>
              </a:rPr>
              <a:t>реализации проекта – 2019 - 2025 годы </a:t>
            </a:r>
          </a:p>
          <a:p>
            <a:pPr fontAlgn="base">
              <a:lnSpc>
                <a:spcPct val="150000"/>
              </a:lnSpc>
              <a:spcBef>
                <a:spcPct val="0"/>
              </a:spcBef>
              <a:spcAft>
                <a:spcPct val="0"/>
              </a:spcAft>
            </a:pPr>
            <a:r>
              <a:rPr lang="ru-RU" sz="1500" i="1" dirty="0" smtClean="0">
                <a:solidFill>
                  <a:prstClr val="black"/>
                </a:solidFill>
                <a:latin typeface="Times New Roman" panose="02020603050405020304" pitchFamily="18" charset="0"/>
                <a:cs typeface="Times New Roman" panose="02020603050405020304" pitchFamily="18" charset="0"/>
              </a:rPr>
              <a:t>Количество объектов инвестиционного проекта </a:t>
            </a:r>
            <a:r>
              <a:rPr lang="ru-RU" sz="1500" i="1" smtClean="0">
                <a:solidFill>
                  <a:prstClr val="black"/>
                </a:solidFill>
                <a:latin typeface="Times New Roman" panose="02020603050405020304" pitchFamily="18" charset="0"/>
                <a:cs typeface="Times New Roman" panose="02020603050405020304" pitchFamily="18" charset="0"/>
              </a:rPr>
              <a:t>– 29</a:t>
            </a:r>
            <a:endParaRPr lang="ru-RU" sz="1500" i="1"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93601" y="3429000"/>
            <a:ext cx="3338277" cy="3093154"/>
          </a:xfrm>
          <a:prstGeom prst="rect">
            <a:avLst/>
          </a:prstGeom>
          <a:noFill/>
        </p:spPr>
        <p:txBody>
          <a:bodyPr wrap="square" rtlCol="0">
            <a:spAutoFit/>
          </a:bodyPr>
          <a:lstStyle/>
          <a:p>
            <a:pPr algn="just"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Инвестиционный проект «Туристский кластер «Чувашия – сердце Волги» включает в себя два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и «Чувашия – центр оздоровительного туризма». </a:t>
            </a:r>
            <a:endParaRPr lang="ru-RU" sz="1300" dirty="0" smtClean="0">
              <a:solidFill>
                <a:prstClr val="black"/>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ru-RU" sz="1300" dirty="0" smtClean="0">
                <a:solidFill>
                  <a:prstClr val="black"/>
                </a:solidFill>
                <a:latin typeface="Times New Roman" panose="02020603050405020304" pitchFamily="18" charset="0"/>
                <a:cs typeface="Times New Roman" panose="02020603050405020304" pitchFamily="18" charset="0"/>
              </a:rPr>
              <a:t>Ядром </a:t>
            </a:r>
            <a:r>
              <a:rPr lang="ru-RU" sz="1300" dirty="0" err="1">
                <a:solidFill>
                  <a:prstClr val="black"/>
                </a:solidFill>
                <a:latin typeface="Times New Roman" panose="02020603050405020304" pitchFamily="18" charset="0"/>
                <a:cs typeface="Times New Roman" panose="02020603050405020304" pitchFamily="18" charset="0"/>
              </a:rPr>
              <a:t>субкластера</a:t>
            </a:r>
            <a:r>
              <a:rPr lang="ru-RU" sz="1300" dirty="0">
                <a:solidFill>
                  <a:prstClr val="black"/>
                </a:solidFill>
                <a:latin typeface="Times New Roman" panose="02020603050405020304" pitchFamily="18" charset="0"/>
                <a:cs typeface="Times New Roman" panose="02020603050405020304" pitchFamily="18" charset="0"/>
              </a:rPr>
              <a:t> «Чебоксары – центр речного круизного туризма» станут Речной порт, территория Чебоксарского залива и Московская набережная. </a:t>
            </a:r>
          </a:p>
          <a:p>
            <a:pPr algn="just" fontAlgn="base">
              <a:spcBef>
                <a:spcPct val="0"/>
              </a:spcBef>
              <a:spcAft>
                <a:spcPct val="0"/>
              </a:spcAft>
            </a:pPr>
            <a:r>
              <a:rPr lang="ru-RU" sz="1300" dirty="0" err="1">
                <a:solidFill>
                  <a:prstClr val="black"/>
                </a:solidFill>
                <a:latin typeface="Times New Roman" panose="02020603050405020304" pitchFamily="18" charset="0"/>
                <a:cs typeface="Times New Roman" panose="02020603050405020304" pitchFamily="18" charset="0"/>
              </a:rPr>
              <a:t>Субкластер</a:t>
            </a:r>
            <a:r>
              <a:rPr lang="ru-RU" sz="1300" dirty="0">
                <a:solidFill>
                  <a:prstClr val="black"/>
                </a:solidFill>
                <a:latin typeface="Times New Roman" panose="02020603050405020304" pitchFamily="18" charset="0"/>
                <a:cs typeface="Times New Roman" panose="02020603050405020304" pitchFamily="18" charset="0"/>
              </a:rPr>
              <a:t> «Чувашия – центр оздоровительного туризма» включает в себя развитие инфраструктуры лечебно-оздоровительного и реабилитационного отдыха. </a:t>
            </a:r>
          </a:p>
        </p:txBody>
      </p:sp>
      <p:pic>
        <p:nvPicPr>
          <p:cNvPr id="1026" name="Picture 2" descr="T:\Госдолг\Ольга\chuvashiya_-_serdce_volgi_prezentaciya_poslednyaya_(8)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896" y="1196752"/>
            <a:ext cx="3553971"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583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79339" y="750622"/>
            <a:ext cx="1872208"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6" name="Скругленный прямоугольник 5"/>
          <p:cNvSpPr/>
          <p:nvPr/>
        </p:nvSpPr>
        <p:spPr>
          <a:xfrm>
            <a:off x="1983459" y="750622"/>
            <a:ext cx="4249670" cy="432000"/>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 name="Скругленный прямоугольник 8"/>
          <p:cNvSpPr/>
          <p:nvPr/>
        </p:nvSpPr>
        <p:spPr>
          <a:xfrm>
            <a:off x="78836" y="3430718"/>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труженикам тыла</a:t>
            </a:r>
            <a:endParaRPr lang="ru-RU" sz="800" dirty="0">
              <a:solidFill>
                <a:schemeClr val="tx1"/>
              </a:solidFill>
            </a:endParaRPr>
          </a:p>
        </p:txBody>
      </p:sp>
      <p:sp>
        <p:nvSpPr>
          <p:cNvPr id="10" name="Скругленный прямоугольник 9"/>
          <p:cNvSpPr/>
          <p:nvPr/>
        </p:nvSpPr>
        <p:spPr>
          <a:xfrm>
            <a:off x="78836" y="2970056"/>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Выплаты реабилитированным и признанным пострадавшими от политических репрессий </a:t>
            </a:r>
            <a:endParaRPr lang="ru-RU" sz="800" dirty="0">
              <a:solidFill>
                <a:schemeClr val="tx1"/>
              </a:solidFill>
            </a:endParaRPr>
          </a:p>
        </p:txBody>
      </p:sp>
      <p:sp>
        <p:nvSpPr>
          <p:cNvPr id="15" name="Скругленный прямоугольник 14"/>
          <p:cNvSpPr/>
          <p:nvPr/>
        </p:nvSpPr>
        <p:spPr>
          <a:xfrm>
            <a:off x="7327982" y="1068895"/>
            <a:ext cx="864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16" name="Скругленный прямоугольник 15"/>
          <p:cNvSpPr/>
          <p:nvPr/>
        </p:nvSpPr>
        <p:spPr>
          <a:xfrm>
            <a:off x="79339" y="1329077"/>
            <a:ext cx="8928736" cy="219699"/>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пожилых людей и ветеранов</a:t>
            </a:r>
            <a:endParaRPr lang="ru-RU" sz="1000" b="1" dirty="0">
              <a:solidFill>
                <a:schemeClr val="tx1"/>
              </a:solidFill>
            </a:endParaRPr>
          </a:p>
        </p:txBody>
      </p:sp>
      <p:sp>
        <p:nvSpPr>
          <p:cNvPr id="17" name="Скругленный прямоугольник 16"/>
          <p:cNvSpPr/>
          <p:nvPr/>
        </p:nvSpPr>
        <p:spPr>
          <a:xfrm>
            <a:off x="1971341" y="1631854"/>
            <a:ext cx="4305559"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24.11.2004 № 43 «О социальной поддержке тружеников тыла военных лет и ветеранов труда», Закон Чувашской Республики от 31.12.2015 № 90 «О ветеранах труда Чувашской Республики»</a:t>
            </a:r>
            <a:endParaRPr lang="ru-RU" sz="700" dirty="0">
              <a:solidFill>
                <a:schemeClr val="tx1"/>
              </a:solidFill>
            </a:endParaRPr>
          </a:p>
        </p:txBody>
      </p:sp>
      <p:sp>
        <p:nvSpPr>
          <p:cNvPr id="18" name="Скругленный прямоугольник 17"/>
          <p:cNvSpPr/>
          <p:nvPr/>
        </p:nvSpPr>
        <p:spPr>
          <a:xfrm flipH="1">
            <a:off x="1971341" y="3430718"/>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43 </a:t>
            </a:r>
            <a:r>
              <a:rPr lang="ru-RU" sz="700" dirty="0" smtClean="0">
                <a:solidFill>
                  <a:schemeClr val="tx1"/>
                </a:solidFill>
              </a:rPr>
              <a:t>«О </a:t>
            </a:r>
            <a:r>
              <a:rPr lang="ru-RU" sz="700" dirty="0">
                <a:solidFill>
                  <a:schemeClr val="tx1"/>
                </a:solidFill>
              </a:rPr>
              <a:t>социальной поддержке тружеников тыла военных лет и ветеранов </a:t>
            </a:r>
            <a:r>
              <a:rPr lang="ru-RU" sz="700" dirty="0" smtClean="0">
                <a:solidFill>
                  <a:schemeClr val="tx1"/>
                </a:solidFill>
              </a:rPr>
              <a:t>труда»</a:t>
            </a:r>
            <a:endParaRPr lang="ru-RU" sz="700" dirty="0">
              <a:solidFill>
                <a:schemeClr val="tx1"/>
              </a:solidFill>
            </a:endParaRPr>
          </a:p>
        </p:txBody>
      </p:sp>
      <p:sp>
        <p:nvSpPr>
          <p:cNvPr id="25" name="Скругленный прямоугольник 24"/>
          <p:cNvSpPr/>
          <p:nvPr/>
        </p:nvSpPr>
        <p:spPr>
          <a:xfrm>
            <a:off x="1971341" y="2970056"/>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24.11.2004 </a:t>
            </a:r>
            <a:r>
              <a:rPr lang="ru-RU" sz="700" dirty="0">
                <a:solidFill>
                  <a:schemeClr val="tx1"/>
                </a:solidFill>
              </a:rPr>
              <a:t>№ 47 </a:t>
            </a:r>
            <a:r>
              <a:rPr lang="ru-RU" sz="700" dirty="0" smtClean="0">
                <a:solidFill>
                  <a:schemeClr val="tx1"/>
                </a:solidFill>
              </a:rPr>
              <a:t>«О </a:t>
            </a:r>
            <a:r>
              <a:rPr lang="ru-RU" sz="700" dirty="0">
                <a:solidFill>
                  <a:schemeClr val="tx1"/>
                </a:solidFill>
              </a:rPr>
              <a:t>социальной поддержке реабилитированных лиц и лиц, признанных пострадавшими от политических </a:t>
            </a:r>
            <a:r>
              <a:rPr lang="ru-RU" sz="700" dirty="0" smtClean="0">
                <a:solidFill>
                  <a:schemeClr val="tx1"/>
                </a:solidFill>
              </a:rPr>
              <a:t>репрессий» </a:t>
            </a:r>
            <a:endParaRPr lang="ru-RU" sz="700" dirty="0">
              <a:solidFill>
                <a:schemeClr val="tx1"/>
              </a:solidFill>
            </a:endParaRPr>
          </a:p>
        </p:txBody>
      </p:sp>
      <p:sp>
        <p:nvSpPr>
          <p:cNvPr id="27" name="Скругленный прямоугольник 26"/>
          <p:cNvSpPr/>
          <p:nvPr/>
        </p:nvSpPr>
        <p:spPr>
          <a:xfrm>
            <a:off x="731612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1 890 220,4</a:t>
            </a:r>
            <a:endParaRPr lang="ru-RU" sz="900" dirty="0">
              <a:solidFill>
                <a:schemeClr val="tx1"/>
              </a:solidFill>
            </a:endParaRPr>
          </a:p>
        </p:txBody>
      </p:sp>
      <p:sp>
        <p:nvSpPr>
          <p:cNvPr id="29" name="Скругленный прямоугольник 28"/>
          <p:cNvSpPr/>
          <p:nvPr/>
        </p:nvSpPr>
        <p:spPr>
          <a:xfrm>
            <a:off x="6342509" y="343071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896 чел.</a:t>
            </a:r>
            <a:endParaRPr lang="ru-RU" sz="1000" dirty="0">
              <a:solidFill>
                <a:schemeClr val="tx1"/>
              </a:solidFill>
            </a:endParaRPr>
          </a:p>
        </p:txBody>
      </p:sp>
      <p:sp>
        <p:nvSpPr>
          <p:cNvPr id="35" name="Скругленный прямоугольник 34"/>
          <p:cNvSpPr/>
          <p:nvPr/>
        </p:nvSpPr>
        <p:spPr>
          <a:xfrm>
            <a:off x="78837" y="1620784"/>
            <a:ext cx="1872455" cy="4376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мер социальной поддержки ветеранов труда</a:t>
            </a:r>
            <a:r>
              <a:rPr lang="ru-RU" sz="800" b="1" dirty="0" smtClean="0">
                <a:solidFill>
                  <a:schemeClr val="tx1"/>
                </a:solidFill>
              </a:rPr>
              <a:t> </a:t>
            </a:r>
            <a:endParaRPr lang="ru-RU" sz="800" b="1" dirty="0">
              <a:solidFill>
                <a:schemeClr val="tx1"/>
              </a:solidFill>
            </a:endParaRPr>
          </a:p>
        </p:txBody>
      </p:sp>
      <p:sp>
        <p:nvSpPr>
          <p:cNvPr id="36" name="Скругленный прямоугольник 35"/>
          <p:cNvSpPr/>
          <p:nvPr/>
        </p:nvSpPr>
        <p:spPr>
          <a:xfrm>
            <a:off x="6342509" y="2970056"/>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rgbClr val="FF0000"/>
                </a:solidFill>
              </a:rPr>
              <a:t> </a:t>
            </a:r>
            <a:r>
              <a:rPr lang="ru-RU" sz="1000" dirty="0" smtClean="0">
                <a:solidFill>
                  <a:schemeClr val="tx1"/>
                </a:solidFill>
              </a:rPr>
              <a:t>711 чел.</a:t>
            </a:r>
            <a:endParaRPr lang="ru-RU" sz="1000" dirty="0">
              <a:solidFill>
                <a:schemeClr val="tx1"/>
              </a:solidFill>
            </a:endParaRPr>
          </a:p>
        </p:txBody>
      </p:sp>
      <p:sp>
        <p:nvSpPr>
          <p:cNvPr id="42" name="Скругленный прямоугольник 41"/>
          <p:cNvSpPr/>
          <p:nvPr/>
        </p:nvSpPr>
        <p:spPr>
          <a:xfrm>
            <a:off x="91456" y="4125447"/>
            <a:ext cx="8928735"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инвалидов</a:t>
            </a:r>
            <a:endParaRPr lang="ru-RU" sz="1000" b="1" dirty="0">
              <a:solidFill>
                <a:schemeClr val="tx1"/>
              </a:solidFill>
            </a:endParaRPr>
          </a:p>
        </p:txBody>
      </p:sp>
      <p:sp>
        <p:nvSpPr>
          <p:cNvPr id="47" name="Скругленный прямоугольник 46"/>
          <p:cNvSpPr/>
          <p:nvPr/>
        </p:nvSpPr>
        <p:spPr>
          <a:xfrm>
            <a:off x="90953" y="5163019"/>
            <a:ext cx="1872455"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Социальная поддержка </a:t>
            </a:r>
            <a:r>
              <a:rPr lang="ru-RU" sz="800" dirty="0">
                <a:solidFill>
                  <a:schemeClr val="tx1"/>
                </a:solidFill>
              </a:rPr>
              <a:t>граждан, подвергшихся воздействию радиации</a:t>
            </a:r>
          </a:p>
        </p:txBody>
      </p:sp>
      <p:sp>
        <p:nvSpPr>
          <p:cNvPr id="50" name="Скругленный прямоугольник 49"/>
          <p:cNvSpPr/>
          <p:nvPr/>
        </p:nvSpPr>
        <p:spPr>
          <a:xfrm>
            <a:off x="1983458" y="5163019"/>
            <a:ext cx="4305559"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РФ от 15.05.1991 № </a:t>
            </a:r>
            <a:r>
              <a:rPr lang="ru-RU" sz="700" dirty="0">
                <a:solidFill>
                  <a:schemeClr val="tx1"/>
                </a:solidFill>
              </a:rPr>
              <a:t>1244-1 </a:t>
            </a:r>
            <a:r>
              <a:rPr lang="ru-RU" sz="700" dirty="0" smtClean="0">
                <a:solidFill>
                  <a:schemeClr val="tx1"/>
                </a:solidFill>
              </a:rPr>
              <a:t>«О </a:t>
            </a:r>
            <a:r>
              <a:rPr lang="ru-RU" sz="700" dirty="0">
                <a:solidFill>
                  <a:schemeClr val="tx1"/>
                </a:solidFill>
              </a:rPr>
              <a:t>социальной защите граждан, подвергшихся воздействию радиации вследствие катастрофы на Чернобыльской </a:t>
            </a:r>
            <a:r>
              <a:rPr lang="ru-RU" sz="700" dirty="0" smtClean="0">
                <a:solidFill>
                  <a:schemeClr val="tx1"/>
                </a:solidFill>
              </a:rPr>
              <a:t>АЭС», </a:t>
            </a:r>
            <a:r>
              <a:rPr lang="ru-RU" sz="700" dirty="0">
                <a:solidFill>
                  <a:schemeClr val="tx1"/>
                </a:solidFill>
              </a:rPr>
              <a:t>от </a:t>
            </a:r>
            <a:r>
              <a:rPr lang="ru-RU" sz="700" dirty="0" smtClean="0">
                <a:solidFill>
                  <a:schemeClr val="tx1"/>
                </a:solidFill>
              </a:rPr>
              <a:t>26.11.1998 № </a:t>
            </a:r>
            <a:r>
              <a:rPr lang="ru-RU" sz="700" dirty="0">
                <a:solidFill>
                  <a:schemeClr val="tx1"/>
                </a:solidFill>
              </a:rPr>
              <a:t>175-ФЗ </a:t>
            </a:r>
            <a:r>
              <a:rPr lang="ru-RU" sz="700" dirty="0" smtClean="0">
                <a:solidFill>
                  <a:schemeClr val="tx1"/>
                </a:solidFill>
              </a:rPr>
              <a:t>«О соц. </a:t>
            </a:r>
            <a:r>
              <a:rPr lang="ru-RU" sz="700" dirty="0">
                <a:solidFill>
                  <a:schemeClr val="tx1"/>
                </a:solidFill>
              </a:rPr>
              <a:t>защите граждан </a:t>
            </a:r>
            <a:r>
              <a:rPr lang="ru-RU" sz="700" dirty="0" smtClean="0">
                <a:solidFill>
                  <a:schemeClr val="tx1"/>
                </a:solidFill>
              </a:rPr>
              <a:t>РФ, </a:t>
            </a:r>
            <a:r>
              <a:rPr lang="ru-RU" sz="700" dirty="0">
                <a:solidFill>
                  <a:schemeClr val="tx1"/>
                </a:solidFill>
              </a:rPr>
              <a:t>подвергшихся воздействию радиации вследствие аварии </a:t>
            </a:r>
            <a:r>
              <a:rPr lang="ru-RU" sz="700" dirty="0" smtClean="0">
                <a:solidFill>
                  <a:schemeClr val="tx1"/>
                </a:solidFill>
              </a:rPr>
              <a:t>на ПО «Маяк» </a:t>
            </a:r>
            <a:r>
              <a:rPr lang="ru-RU" sz="700" dirty="0">
                <a:solidFill>
                  <a:schemeClr val="tx1"/>
                </a:solidFill>
              </a:rPr>
              <a:t>и сбросов радиоактивных отходов в </a:t>
            </a:r>
            <a:r>
              <a:rPr lang="ru-RU" sz="700" dirty="0" smtClean="0">
                <a:solidFill>
                  <a:schemeClr val="tx1"/>
                </a:solidFill>
              </a:rPr>
              <a:t>реку «</a:t>
            </a:r>
            <a:r>
              <a:rPr lang="ru-RU" sz="700" dirty="0" err="1" smtClean="0">
                <a:solidFill>
                  <a:schemeClr val="tx1"/>
                </a:solidFill>
              </a:rPr>
              <a:t>Теча</a:t>
            </a:r>
            <a:r>
              <a:rPr lang="ru-RU" sz="700" dirty="0" smtClean="0">
                <a:solidFill>
                  <a:schemeClr val="tx1"/>
                </a:solidFill>
              </a:rPr>
              <a:t>», </a:t>
            </a:r>
            <a:r>
              <a:rPr lang="ru-RU" sz="700" dirty="0">
                <a:solidFill>
                  <a:schemeClr val="tx1"/>
                </a:solidFill>
              </a:rPr>
              <a:t>от </a:t>
            </a:r>
            <a:r>
              <a:rPr lang="ru-RU" sz="700" dirty="0" smtClean="0">
                <a:solidFill>
                  <a:schemeClr val="tx1"/>
                </a:solidFill>
              </a:rPr>
              <a:t>10.01.2002 № 2-ФЗ «О соц. гарантиях </a:t>
            </a:r>
            <a:r>
              <a:rPr lang="ru-RU" sz="700" dirty="0">
                <a:solidFill>
                  <a:schemeClr val="tx1"/>
                </a:solidFill>
              </a:rPr>
              <a:t>гражданам, подвергшимся радиационному воздействию вследствие ядерных испытаний на Семипалатинском </a:t>
            </a:r>
            <a:r>
              <a:rPr lang="ru-RU" sz="700" dirty="0" smtClean="0">
                <a:solidFill>
                  <a:schemeClr val="tx1"/>
                </a:solidFill>
              </a:rPr>
              <a:t>полигоне»</a:t>
            </a:r>
          </a:p>
        </p:txBody>
      </p:sp>
      <p:sp>
        <p:nvSpPr>
          <p:cNvPr id="52" name="Скругленный прямоугольник 51"/>
          <p:cNvSpPr/>
          <p:nvPr/>
        </p:nvSpPr>
        <p:spPr>
          <a:xfrm>
            <a:off x="91456" y="5775059"/>
            <a:ext cx="1871953"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Дополнительные выплаты инвалидам боевых действий</a:t>
            </a:r>
          </a:p>
        </p:txBody>
      </p:sp>
      <p:sp>
        <p:nvSpPr>
          <p:cNvPr id="53" name="Скругленный прямоугольник 52"/>
          <p:cNvSpPr/>
          <p:nvPr/>
        </p:nvSpPr>
        <p:spPr>
          <a:xfrm>
            <a:off x="91456" y="6132791"/>
            <a:ext cx="1871953"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Денежная компенсация стоимости проезда к месту проведения программного гемодиализа и обратно</a:t>
            </a:r>
          </a:p>
        </p:txBody>
      </p:sp>
      <p:sp>
        <p:nvSpPr>
          <p:cNvPr id="54" name="Скругленный прямоугольник 53"/>
          <p:cNvSpPr/>
          <p:nvPr/>
        </p:nvSpPr>
        <p:spPr>
          <a:xfrm>
            <a:off x="90954" y="4370915"/>
            <a:ext cx="187245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инвалидам на оплату жилого помещения и коммунальных услуг</a:t>
            </a:r>
            <a:endParaRPr lang="ru-RU" sz="800" dirty="0">
              <a:solidFill>
                <a:schemeClr val="tx1"/>
              </a:solidFill>
            </a:endParaRPr>
          </a:p>
        </p:txBody>
      </p:sp>
      <p:sp>
        <p:nvSpPr>
          <p:cNvPr id="55" name="Скругленный прямоугольник 54"/>
          <p:cNvSpPr/>
          <p:nvPr/>
        </p:nvSpPr>
        <p:spPr>
          <a:xfrm>
            <a:off x="1983458" y="4370915"/>
            <a:ext cx="4305559"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24.11.1995  </a:t>
            </a:r>
            <a:r>
              <a:rPr lang="ru-RU" sz="700" dirty="0">
                <a:solidFill>
                  <a:schemeClr val="tx1"/>
                </a:solidFill>
              </a:rPr>
              <a:t>№ </a:t>
            </a:r>
            <a:r>
              <a:rPr lang="ru-RU" sz="700" dirty="0" smtClean="0">
                <a:solidFill>
                  <a:schemeClr val="tx1"/>
                </a:solidFill>
              </a:rPr>
              <a:t>181-ФЗ «О социальной защите инвалидов в Российской Федерации» </a:t>
            </a:r>
            <a:endParaRPr lang="ru-RU" sz="700" dirty="0">
              <a:solidFill>
                <a:schemeClr val="tx1"/>
              </a:solidFill>
            </a:endParaRPr>
          </a:p>
        </p:txBody>
      </p:sp>
      <p:sp>
        <p:nvSpPr>
          <p:cNvPr id="56" name="Скругленный прямоугольник 55"/>
          <p:cNvSpPr/>
          <p:nvPr/>
        </p:nvSpPr>
        <p:spPr>
          <a:xfrm>
            <a:off x="1983458" y="5775059"/>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Главы Чувашской Республики от </a:t>
            </a:r>
            <a:r>
              <a:rPr lang="ru-RU" sz="700" dirty="0" smtClean="0">
                <a:solidFill>
                  <a:schemeClr val="tx1"/>
                </a:solidFill>
              </a:rPr>
              <a:t>12.01.2012</a:t>
            </a:r>
            <a:r>
              <a:rPr lang="ru-RU" sz="700" dirty="0">
                <a:solidFill>
                  <a:schemeClr val="tx1"/>
                </a:solidFill>
              </a:rPr>
              <a:t> </a:t>
            </a:r>
            <a:r>
              <a:rPr lang="ru-RU" sz="700" dirty="0" smtClean="0">
                <a:solidFill>
                  <a:schemeClr val="tx1"/>
                </a:solidFill>
              </a:rPr>
              <a:t>№</a:t>
            </a:r>
            <a:r>
              <a:rPr lang="ru-RU" sz="700" dirty="0">
                <a:solidFill>
                  <a:schemeClr val="tx1"/>
                </a:solidFill>
              </a:rPr>
              <a:t> 4 </a:t>
            </a:r>
            <a:r>
              <a:rPr lang="ru-RU" sz="700" dirty="0" smtClean="0">
                <a:solidFill>
                  <a:schemeClr val="tx1"/>
                </a:solidFill>
              </a:rPr>
              <a:t>«О </a:t>
            </a:r>
            <a:r>
              <a:rPr lang="ru-RU" sz="700" dirty="0">
                <a:solidFill>
                  <a:schemeClr val="tx1"/>
                </a:solidFill>
              </a:rPr>
              <a:t>дополнительной социальной поддержке инвалидов боевых действий", </a:t>
            </a:r>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10.05.2012</a:t>
            </a:r>
            <a:r>
              <a:rPr lang="ru-RU" sz="700" dirty="0">
                <a:solidFill>
                  <a:schemeClr val="tx1"/>
                </a:solidFill>
              </a:rPr>
              <a:t> </a:t>
            </a:r>
            <a:r>
              <a:rPr lang="ru-RU" sz="700" dirty="0" smtClean="0">
                <a:solidFill>
                  <a:schemeClr val="tx1"/>
                </a:solidFill>
              </a:rPr>
              <a:t>№ </a:t>
            </a:r>
            <a:r>
              <a:rPr lang="ru-RU" sz="700" dirty="0">
                <a:solidFill>
                  <a:schemeClr val="tx1"/>
                </a:solidFill>
              </a:rPr>
              <a:t>23 </a:t>
            </a:r>
            <a:r>
              <a:rPr lang="ru-RU" sz="700" dirty="0" smtClean="0">
                <a:solidFill>
                  <a:schemeClr val="tx1"/>
                </a:solidFill>
              </a:rPr>
              <a:t>«О </a:t>
            </a:r>
            <a:r>
              <a:rPr lang="ru-RU" sz="700" dirty="0">
                <a:solidFill>
                  <a:schemeClr val="tx1"/>
                </a:solidFill>
              </a:rPr>
              <a:t>порядке предоставления дополнительной выплаты инвалидам боевых </a:t>
            </a:r>
            <a:r>
              <a:rPr lang="ru-RU" sz="700" dirty="0" smtClean="0">
                <a:solidFill>
                  <a:schemeClr val="tx1"/>
                </a:solidFill>
              </a:rPr>
              <a:t>действий»</a:t>
            </a:r>
            <a:endParaRPr lang="ru-RU" sz="700" dirty="0">
              <a:solidFill>
                <a:schemeClr val="tx1"/>
              </a:solidFill>
            </a:endParaRPr>
          </a:p>
        </p:txBody>
      </p:sp>
      <p:sp>
        <p:nvSpPr>
          <p:cNvPr id="57" name="Скругленный прямоугольник 56"/>
          <p:cNvSpPr/>
          <p:nvPr/>
        </p:nvSpPr>
        <p:spPr>
          <a:xfrm>
            <a:off x="1983458" y="6140583"/>
            <a:ext cx="4305559"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Постановление </a:t>
            </a:r>
            <a:r>
              <a:rPr lang="ru-RU" sz="700" dirty="0">
                <a:solidFill>
                  <a:schemeClr val="tx1"/>
                </a:solidFill>
              </a:rPr>
              <a:t>Кабинета Министров Чувашской Республики от </a:t>
            </a:r>
            <a:r>
              <a:rPr lang="ru-RU" sz="700" dirty="0" smtClean="0">
                <a:solidFill>
                  <a:schemeClr val="tx1"/>
                </a:solidFill>
              </a:rPr>
              <a:t>11.08.2016 № </a:t>
            </a:r>
            <a:r>
              <a:rPr lang="ru-RU" sz="700" dirty="0">
                <a:solidFill>
                  <a:schemeClr val="tx1"/>
                </a:solidFill>
              </a:rPr>
              <a:t>323  </a:t>
            </a:r>
            <a:r>
              <a:rPr lang="ru-RU" sz="700" dirty="0" smtClean="0">
                <a:solidFill>
                  <a:schemeClr val="tx1"/>
                </a:solidFill>
              </a:rPr>
              <a:t>«Об </a:t>
            </a:r>
            <a:r>
              <a:rPr lang="ru-RU" sz="700" dirty="0">
                <a:solidFill>
                  <a:schemeClr val="tx1"/>
                </a:solidFill>
              </a:rPr>
              <a:t>утверждении Порядка предоставления гражданам, проживающим в Чувашской Республике, страдающим хронической почечной недостаточностью, денежной компенсации стоимости проезда к месту проведения процедуры программного гемодиализа и </a:t>
            </a:r>
            <a:r>
              <a:rPr lang="ru-RU" sz="700" dirty="0" smtClean="0">
                <a:solidFill>
                  <a:schemeClr val="tx1"/>
                </a:solidFill>
              </a:rPr>
              <a:t>обратно»</a:t>
            </a:r>
            <a:endParaRPr lang="ru-RU" sz="700" dirty="0">
              <a:solidFill>
                <a:schemeClr val="tx1"/>
              </a:solidFill>
            </a:endParaRPr>
          </a:p>
        </p:txBody>
      </p:sp>
      <p:sp>
        <p:nvSpPr>
          <p:cNvPr id="58" name="Скругленный прямоугольник 57"/>
          <p:cNvSpPr/>
          <p:nvPr/>
        </p:nvSpPr>
        <p:spPr>
          <a:xfrm>
            <a:off x="6354626" y="5163019"/>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1 013 чел.</a:t>
            </a:r>
          </a:p>
          <a:p>
            <a:pPr algn="ctr"/>
            <a:endParaRPr lang="ru-RU" sz="1000" dirty="0">
              <a:solidFill>
                <a:schemeClr val="tx1"/>
              </a:solidFill>
            </a:endParaRPr>
          </a:p>
        </p:txBody>
      </p:sp>
      <p:sp>
        <p:nvSpPr>
          <p:cNvPr id="59" name="Скругленный прямоугольник 58"/>
          <p:cNvSpPr/>
          <p:nvPr/>
        </p:nvSpPr>
        <p:spPr>
          <a:xfrm>
            <a:off x="6354626" y="6140583"/>
            <a:ext cx="900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 121чел.</a:t>
            </a:r>
          </a:p>
        </p:txBody>
      </p:sp>
      <p:sp>
        <p:nvSpPr>
          <p:cNvPr id="60" name="Скругленный прямоугольник 59"/>
          <p:cNvSpPr/>
          <p:nvPr/>
        </p:nvSpPr>
        <p:spPr>
          <a:xfrm>
            <a:off x="6354626" y="5775059"/>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110 чел.</a:t>
            </a:r>
            <a:endParaRPr lang="ru-RU" sz="1000" dirty="0">
              <a:solidFill>
                <a:schemeClr val="tx1"/>
              </a:solidFill>
            </a:endParaRPr>
          </a:p>
        </p:txBody>
      </p:sp>
      <p:sp>
        <p:nvSpPr>
          <p:cNvPr id="61" name="Скругленный прямоугольник 60"/>
          <p:cNvSpPr/>
          <p:nvPr/>
        </p:nvSpPr>
        <p:spPr>
          <a:xfrm>
            <a:off x="6354626" y="4370915"/>
            <a:ext cx="900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105 384 чел.</a:t>
            </a:r>
          </a:p>
          <a:p>
            <a:pPr algn="ctr"/>
            <a:r>
              <a:rPr lang="ru-RU" sz="1000" dirty="0" smtClean="0">
                <a:solidFill>
                  <a:schemeClr val="tx1"/>
                </a:solidFill>
              </a:rPr>
              <a:t> </a:t>
            </a:r>
            <a:endParaRPr lang="ru-RU" sz="1000" dirty="0">
              <a:solidFill>
                <a:schemeClr val="tx1"/>
              </a:solidFill>
            </a:endParaRPr>
          </a:p>
        </p:txBody>
      </p:sp>
      <p:sp>
        <p:nvSpPr>
          <p:cNvPr id="37" name="Скругленный прямоугольник 36"/>
          <p:cNvSpPr/>
          <p:nvPr/>
        </p:nvSpPr>
        <p:spPr>
          <a:xfrm>
            <a:off x="78837" y="3783380"/>
            <a:ext cx="1872455"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Компенсация расходов на уплату взноса на капитальный ремонт</a:t>
            </a:r>
            <a:endParaRPr lang="ru-RU" sz="800" dirty="0">
              <a:solidFill>
                <a:schemeClr val="tx1"/>
              </a:solidFill>
            </a:endParaRPr>
          </a:p>
        </p:txBody>
      </p:sp>
      <p:sp>
        <p:nvSpPr>
          <p:cNvPr id="38" name="Скругленный прямоугольник 37"/>
          <p:cNvSpPr/>
          <p:nvPr/>
        </p:nvSpPr>
        <p:spPr>
          <a:xfrm>
            <a:off x="1971341" y="3783380"/>
            <a:ext cx="4305559"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a:t>
            </a:r>
            <a:r>
              <a:rPr lang="ru-RU" sz="700" dirty="0">
                <a:solidFill>
                  <a:schemeClr val="tx1"/>
                </a:solidFill>
              </a:rPr>
              <a:t>Чувашской Республики от </a:t>
            </a:r>
            <a:r>
              <a:rPr lang="ru-RU" sz="700" dirty="0" smtClean="0">
                <a:solidFill>
                  <a:schemeClr val="tx1"/>
                </a:solidFill>
              </a:rPr>
              <a:t>08.04.2016 </a:t>
            </a:r>
            <a:r>
              <a:rPr lang="ru-RU" sz="700" dirty="0">
                <a:solidFill>
                  <a:schemeClr val="tx1"/>
                </a:solidFill>
              </a:rPr>
              <a:t>№ </a:t>
            </a:r>
            <a:r>
              <a:rPr lang="ru-RU" sz="700" dirty="0" smtClean="0">
                <a:solidFill>
                  <a:schemeClr val="tx1"/>
                </a:solidFill>
              </a:rPr>
              <a:t>14 «О социальной поддержке отдельных категорий граждан по уплате взноса на капитальный ремонт общего имущества в многоквартирном доме»</a:t>
            </a:r>
            <a:endParaRPr lang="ru-RU" sz="700" dirty="0">
              <a:solidFill>
                <a:schemeClr val="tx1"/>
              </a:solidFill>
            </a:endParaRPr>
          </a:p>
        </p:txBody>
      </p:sp>
      <p:sp>
        <p:nvSpPr>
          <p:cNvPr id="39" name="Скругленный прямоугольник 38"/>
          <p:cNvSpPr/>
          <p:nvPr/>
        </p:nvSpPr>
        <p:spPr>
          <a:xfrm>
            <a:off x="6342509" y="3783380"/>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9 016 чел.</a:t>
            </a:r>
            <a:endParaRPr lang="ru-RU" sz="1000" dirty="0">
              <a:solidFill>
                <a:schemeClr val="tx1"/>
              </a:solidFill>
            </a:endParaRPr>
          </a:p>
        </p:txBody>
      </p:sp>
      <p:sp>
        <p:nvSpPr>
          <p:cNvPr id="40" name="Скругленный прямоугольник 39"/>
          <p:cNvSpPr/>
          <p:nvPr/>
        </p:nvSpPr>
        <p:spPr>
          <a:xfrm>
            <a:off x="6276901" y="739167"/>
            <a:ext cx="972000" cy="43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44" name="Скругленный прямоугольник 43"/>
          <p:cNvSpPr/>
          <p:nvPr/>
        </p:nvSpPr>
        <p:spPr>
          <a:xfrm>
            <a:off x="6342509" y="1631854"/>
            <a:ext cx="900000" cy="41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125 896 </a:t>
            </a:r>
            <a:r>
              <a:rPr lang="ru-RU" sz="900" dirty="0" smtClean="0">
                <a:solidFill>
                  <a:schemeClr val="tx1"/>
                </a:solidFill>
              </a:rPr>
              <a:t>чел.</a:t>
            </a:r>
            <a:endParaRPr lang="ru-RU" sz="900" dirty="0">
              <a:solidFill>
                <a:schemeClr val="tx1"/>
              </a:solidFill>
            </a:endParaRPr>
          </a:p>
        </p:txBody>
      </p:sp>
      <p:sp>
        <p:nvSpPr>
          <p:cNvPr id="51" name="Скругленный прямоугольник 50"/>
          <p:cNvSpPr/>
          <p:nvPr/>
        </p:nvSpPr>
        <p:spPr>
          <a:xfrm>
            <a:off x="731612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13 027,3</a:t>
            </a:r>
          </a:p>
        </p:txBody>
      </p:sp>
      <p:sp>
        <p:nvSpPr>
          <p:cNvPr id="63" name="Скругленный прямоугольник 62"/>
          <p:cNvSpPr/>
          <p:nvPr/>
        </p:nvSpPr>
        <p:spPr>
          <a:xfrm>
            <a:off x="731612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14 424,8</a:t>
            </a:r>
          </a:p>
          <a:p>
            <a:pPr algn="ctr"/>
            <a:r>
              <a:rPr lang="ru-RU" sz="1000" dirty="0" smtClean="0">
                <a:solidFill>
                  <a:schemeClr val="tx1"/>
                </a:solidFill>
              </a:rPr>
              <a:t> </a:t>
            </a:r>
            <a:endParaRPr lang="ru-RU" sz="1000" dirty="0">
              <a:solidFill>
                <a:schemeClr val="tx1"/>
              </a:solidFill>
            </a:endParaRPr>
          </a:p>
        </p:txBody>
      </p:sp>
      <p:sp>
        <p:nvSpPr>
          <p:cNvPr id="65" name="Скругленный прямоугольник 64"/>
          <p:cNvSpPr/>
          <p:nvPr/>
        </p:nvSpPr>
        <p:spPr>
          <a:xfrm>
            <a:off x="731612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26 100,9 </a:t>
            </a:r>
          </a:p>
        </p:txBody>
      </p:sp>
      <p:sp>
        <p:nvSpPr>
          <p:cNvPr id="67" name="Скругленный прямоугольник 66"/>
          <p:cNvSpPr/>
          <p:nvPr/>
        </p:nvSpPr>
        <p:spPr>
          <a:xfrm>
            <a:off x="732823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415 540,0</a:t>
            </a:r>
          </a:p>
        </p:txBody>
      </p:sp>
      <p:sp>
        <p:nvSpPr>
          <p:cNvPr id="69" name="Скругленный прямоугольник 68"/>
          <p:cNvSpPr/>
          <p:nvPr/>
        </p:nvSpPr>
        <p:spPr>
          <a:xfrm>
            <a:off x="732823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26 199,5</a:t>
            </a:r>
            <a:endParaRPr lang="ru-RU" sz="1000" dirty="0">
              <a:solidFill>
                <a:schemeClr val="tx1"/>
              </a:solidFill>
            </a:endParaRPr>
          </a:p>
        </p:txBody>
      </p:sp>
      <p:sp>
        <p:nvSpPr>
          <p:cNvPr id="71" name="Скругленный прямоугольник 70"/>
          <p:cNvSpPr/>
          <p:nvPr/>
        </p:nvSpPr>
        <p:spPr>
          <a:xfrm>
            <a:off x="732823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1 052,2</a:t>
            </a:r>
          </a:p>
        </p:txBody>
      </p:sp>
      <p:sp>
        <p:nvSpPr>
          <p:cNvPr id="73" name="Скругленный прямоугольник 72"/>
          <p:cNvSpPr/>
          <p:nvPr/>
        </p:nvSpPr>
        <p:spPr>
          <a:xfrm>
            <a:off x="732823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 13 883,9</a:t>
            </a:r>
          </a:p>
          <a:p>
            <a:pPr algn="ctr"/>
            <a:r>
              <a:rPr lang="ru-RU" sz="1000" dirty="0" smtClean="0">
                <a:solidFill>
                  <a:schemeClr val="tx1"/>
                </a:solidFill>
              </a:rPr>
              <a:t> </a:t>
            </a:r>
            <a:endParaRPr lang="ru-RU" sz="1000" dirty="0">
              <a:solidFill>
                <a:schemeClr val="tx1"/>
              </a:solidFill>
            </a:endParaRPr>
          </a:p>
        </p:txBody>
      </p:sp>
      <p:sp>
        <p:nvSpPr>
          <p:cNvPr id="7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78" name="Прямая соединительная линия 7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2" name="Скругленный прямоугольник 61"/>
          <p:cNvSpPr/>
          <p:nvPr/>
        </p:nvSpPr>
        <p:spPr>
          <a:xfrm>
            <a:off x="90953" y="4865233"/>
            <a:ext cx="1872455"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инвалидов</a:t>
            </a:r>
          </a:p>
        </p:txBody>
      </p:sp>
      <p:sp>
        <p:nvSpPr>
          <p:cNvPr id="64" name="Скругленный прямоугольник 63"/>
          <p:cNvSpPr/>
          <p:nvPr/>
        </p:nvSpPr>
        <p:spPr>
          <a:xfrm>
            <a:off x="1983457" y="4865233"/>
            <a:ext cx="4305559"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24.11.1995 № 181-ФЗ «О социальной защите инвалидов в Российской Федерации»</a:t>
            </a:r>
          </a:p>
        </p:txBody>
      </p:sp>
      <p:sp>
        <p:nvSpPr>
          <p:cNvPr id="66" name="Скругленный прямоугольник 65"/>
          <p:cNvSpPr/>
          <p:nvPr/>
        </p:nvSpPr>
        <p:spPr>
          <a:xfrm>
            <a:off x="6354625" y="4865233"/>
            <a:ext cx="900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44 чел.</a:t>
            </a:r>
            <a:endParaRPr lang="ru-RU" sz="1000" dirty="0">
              <a:solidFill>
                <a:schemeClr val="tx1"/>
              </a:solidFill>
            </a:endParaRPr>
          </a:p>
        </p:txBody>
      </p:sp>
      <p:sp>
        <p:nvSpPr>
          <p:cNvPr id="68" name="Скругленный прямоугольник 67"/>
          <p:cNvSpPr/>
          <p:nvPr/>
        </p:nvSpPr>
        <p:spPr>
          <a:xfrm>
            <a:off x="7316121"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30 568,4</a:t>
            </a:r>
          </a:p>
        </p:txBody>
      </p:sp>
      <p:sp>
        <p:nvSpPr>
          <p:cNvPr id="48" name="Скругленный прямоугольник 47"/>
          <p:cNvSpPr/>
          <p:nvPr/>
        </p:nvSpPr>
        <p:spPr>
          <a:xfrm>
            <a:off x="78581" y="2509394"/>
            <a:ext cx="1872455"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Великой Отечественной войны</a:t>
            </a:r>
          </a:p>
        </p:txBody>
      </p:sp>
      <p:sp>
        <p:nvSpPr>
          <p:cNvPr id="49" name="Скругленный прямоугольник 48"/>
          <p:cNvSpPr/>
          <p:nvPr/>
        </p:nvSpPr>
        <p:spPr>
          <a:xfrm>
            <a:off x="1971086" y="2509394"/>
            <a:ext cx="4305559"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 Указ Президента Российской Федерации от 07.05.2008 № 714 «Об обеспечении жильем ветеранов Великой Отечественной войны 1941 - 1945 годов»</a:t>
            </a:r>
          </a:p>
        </p:txBody>
      </p:sp>
      <p:sp>
        <p:nvSpPr>
          <p:cNvPr id="70" name="Скругленный прямоугольник 69"/>
          <p:cNvSpPr/>
          <p:nvPr/>
        </p:nvSpPr>
        <p:spPr>
          <a:xfrm>
            <a:off x="6342254" y="2509394"/>
            <a:ext cx="900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14 чел.</a:t>
            </a:r>
            <a:endParaRPr lang="ru-RU" sz="1000" dirty="0">
              <a:solidFill>
                <a:schemeClr val="tx1"/>
              </a:solidFill>
            </a:endParaRPr>
          </a:p>
        </p:txBody>
      </p:sp>
      <p:sp>
        <p:nvSpPr>
          <p:cNvPr id="72" name="Скругленный прямоугольник 71"/>
          <p:cNvSpPr/>
          <p:nvPr/>
        </p:nvSpPr>
        <p:spPr>
          <a:xfrm>
            <a:off x="731586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19 661,5 </a:t>
            </a:r>
          </a:p>
        </p:txBody>
      </p:sp>
      <p:sp>
        <p:nvSpPr>
          <p:cNvPr id="74" name="Скругленный прямоугольник 73"/>
          <p:cNvSpPr/>
          <p:nvPr/>
        </p:nvSpPr>
        <p:spPr>
          <a:xfrm>
            <a:off x="78581" y="2127164"/>
            <a:ext cx="1872455"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ветеранов боевых действий</a:t>
            </a:r>
          </a:p>
        </p:txBody>
      </p:sp>
      <p:sp>
        <p:nvSpPr>
          <p:cNvPr id="75" name="Скругленный прямоугольник 74"/>
          <p:cNvSpPr/>
          <p:nvPr/>
        </p:nvSpPr>
        <p:spPr>
          <a:xfrm>
            <a:off x="1971085" y="2127164"/>
            <a:ext cx="4305559"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Федеральный закон от 12.01.1995  № 5-ФЗ «О ветеранах»</a:t>
            </a:r>
          </a:p>
        </p:txBody>
      </p:sp>
      <p:sp>
        <p:nvSpPr>
          <p:cNvPr id="76" name="Скругленный прямоугольник 75"/>
          <p:cNvSpPr/>
          <p:nvPr/>
        </p:nvSpPr>
        <p:spPr>
          <a:xfrm>
            <a:off x="6342253" y="212716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71 чел.</a:t>
            </a:r>
            <a:endParaRPr lang="ru-RU" sz="1000" dirty="0">
              <a:solidFill>
                <a:schemeClr val="tx1"/>
              </a:solidFill>
            </a:endParaRPr>
          </a:p>
        </p:txBody>
      </p:sp>
      <p:sp>
        <p:nvSpPr>
          <p:cNvPr id="80" name="Скругленный прямоугольник 79"/>
          <p:cNvSpPr/>
          <p:nvPr/>
        </p:nvSpPr>
        <p:spPr>
          <a:xfrm>
            <a:off x="7315865" y="2127164"/>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48 893,5  </a:t>
            </a:r>
          </a:p>
        </p:txBody>
      </p:sp>
      <p:sp>
        <p:nvSpPr>
          <p:cNvPr id="81" name="Скругленный прямоугольник 80"/>
          <p:cNvSpPr/>
          <p:nvPr/>
        </p:nvSpPr>
        <p:spPr>
          <a:xfrm>
            <a:off x="8197071" y="1631854"/>
            <a:ext cx="828000" cy="4155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900" dirty="0" smtClean="0">
                <a:solidFill>
                  <a:schemeClr val="tx1"/>
                </a:solidFill>
              </a:rPr>
              <a:t>1 881 597,2</a:t>
            </a:r>
            <a:endParaRPr lang="ru-RU" sz="900" dirty="0">
              <a:solidFill>
                <a:schemeClr val="tx1"/>
              </a:solidFill>
            </a:endParaRPr>
          </a:p>
        </p:txBody>
      </p:sp>
      <p:sp>
        <p:nvSpPr>
          <p:cNvPr id="82" name="Скругленный прямоугольник 81"/>
          <p:cNvSpPr/>
          <p:nvPr/>
        </p:nvSpPr>
        <p:spPr>
          <a:xfrm>
            <a:off x="8197071" y="3783380"/>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12 331,9</a:t>
            </a:r>
          </a:p>
        </p:txBody>
      </p:sp>
      <p:sp>
        <p:nvSpPr>
          <p:cNvPr id="83" name="Скругленный прямоугольник 82"/>
          <p:cNvSpPr/>
          <p:nvPr/>
        </p:nvSpPr>
        <p:spPr>
          <a:xfrm>
            <a:off x="8197071" y="3430718"/>
            <a:ext cx="828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14 157,5</a:t>
            </a:r>
          </a:p>
          <a:p>
            <a:pPr algn="ctr"/>
            <a:r>
              <a:rPr lang="ru-RU" sz="1000" dirty="0" smtClean="0">
                <a:solidFill>
                  <a:schemeClr val="tx1"/>
                </a:solidFill>
              </a:rPr>
              <a:t> </a:t>
            </a:r>
            <a:endParaRPr lang="ru-RU" sz="1000" dirty="0">
              <a:solidFill>
                <a:schemeClr val="tx1"/>
              </a:solidFill>
            </a:endParaRPr>
          </a:p>
        </p:txBody>
      </p:sp>
      <p:sp>
        <p:nvSpPr>
          <p:cNvPr id="84" name="Скругленный прямоугольник 83"/>
          <p:cNvSpPr/>
          <p:nvPr/>
        </p:nvSpPr>
        <p:spPr>
          <a:xfrm>
            <a:off x="8197071" y="2970056"/>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25 984,6</a:t>
            </a:r>
          </a:p>
        </p:txBody>
      </p:sp>
      <p:sp>
        <p:nvSpPr>
          <p:cNvPr id="85" name="Скругленный прямоугольник 84"/>
          <p:cNvSpPr/>
          <p:nvPr/>
        </p:nvSpPr>
        <p:spPr>
          <a:xfrm>
            <a:off x="8209188" y="4370915"/>
            <a:ext cx="828000"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405 095,6</a:t>
            </a:r>
          </a:p>
        </p:txBody>
      </p:sp>
      <p:sp>
        <p:nvSpPr>
          <p:cNvPr id="86" name="Скругленный прямоугольник 85"/>
          <p:cNvSpPr/>
          <p:nvPr/>
        </p:nvSpPr>
        <p:spPr>
          <a:xfrm>
            <a:off x="8209188" y="5163019"/>
            <a:ext cx="828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26 017,5</a:t>
            </a:r>
            <a:endParaRPr lang="ru-RU" sz="1000" dirty="0">
              <a:solidFill>
                <a:schemeClr val="tx1"/>
              </a:solidFill>
            </a:endParaRPr>
          </a:p>
        </p:txBody>
      </p:sp>
      <p:sp>
        <p:nvSpPr>
          <p:cNvPr id="87" name="Скругленный прямоугольник 86"/>
          <p:cNvSpPr/>
          <p:nvPr/>
        </p:nvSpPr>
        <p:spPr>
          <a:xfrm>
            <a:off x="8209188" y="5775059"/>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1 048,4 </a:t>
            </a:r>
          </a:p>
        </p:txBody>
      </p:sp>
      <p:sp>
        <p:nvSpPr>
          <p:cNvPr id="88" name="Скругленный прямоугольник 87"/>
          <p:cNvSpPr/>
          <p:nvPr/>
        </p:nvSpPr>
        <p:spPr>
          <a:xfrm>
            <a:off x="8209188" y="6140583"/>
            <a:ext cx="828000"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 13 876,3 </a:t>
            </a:r>
            <a:endParaRPr lang="ru-RU" sz="1000" dirty="0">
              <a:solidFill>
                <a:schemeClr val="tx1"/>
              </a:solidFill>
            </a:endParaRPr>
          </a:p>
        </p:txBody>
      </p:sp>
      <p:sp>
        <p:nvSpPr>
          <p:cNvPr id="89" name="Скругленный прямоугольник 88"/>
          <p:cNvSpPr/>
          <p:nvPr/>
        </p:nvSpPr>
        <p:spPr>
          <a:xfrm>
            <a:off x="8209187" y="4865233"/>
            <a:ext cx="828000" cy="25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30 436,8</a:t>
            </a:r>
          </a:p>
        </p:txBody>
      </p:sp>
      <p:sp>
        <p:nvSpPr>
          <p:cNvPr id="90" name="Скругленный прямоугольник 89"/>
          <p:cNvSpPr/>
          <p:nvPr/>
        </p:nvSpPr>
        <p:spPr>
          <a:xfrm>
            <a:off x="8196816" y="2509394"/>
            <a:ext cx="828000"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19 416,2</a:t>
            </a:r>
          </a:p>
        </p:txBody>
      </p:sp>
      <p:sp>
        <p:nvSpPr>
          <p:cNvPr id="91" name="Скругленный прямоугольник 90"/>
          <p:cNvSpPr/>
          <p:nvPr/>
        </p:nvSpPr>
        <p:spPr>
          <a:xfrm>
            <a:off x="8196815" y="2127164"/>
            <a:ext cx="828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48 791,5  </a:t>
            </a:r>
          </a:p>
        </p:txBody>
      </p:sp>
      <p:sp>
        <p:nvSpPr>
          <p:cNvPr id="94" name="Скругленный прямоугольник 93"/>
          <p:cNvSpPr/>
          <p:nvPr/>
        </p:nvSpPr>
        <p:spPr>
          <a:xfrm>
            <a:off x="7305065" y="678103"/>
            <a:ext cx="1773833" cy="34958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2020 год (тыс. руб.)</a:t>
            </a:r>
            <a:endParaRPr lang="ru-RU" sz="900" b="1" dirty="0">
              <a:solidFill>
                <a:sysClr val="windowText" lastClr="000000"/>
              </a:solidFill>
            </a:endParaRPr>
          </a:p>
        </p:txBody>
      </p:sp>
      <p:sp>
        <p:nvSpPr>
          <p:cNvPr id="95" name="Скругленный прямоугольник 94"/>
          <p:cNvSpPr/>
          <p:nvPr/>
        </p:nvSpPr>
        <p:spPr>
          <a:xfrm>
            <a:off x="8228719" y="1068895"/>
            <a:ext cx="864000" cy="22745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3" name="Номер слайда 2"/>
          <p:cNvSpPr>
            <a:spLocks noGrp="1"/>
          </p:cNvSpPr>
          <p:nvPr>
            <p:ph type="sldNum" sz="quarter" idx="12"/>
          </p:nvPr>
        </p:nvSpPr>
        <p:spPr>
          <a:xfrm>
            <a:off x="8158942" y="6492875"/>
            <a:ext cx="1006489" cy="365125"/>
          </a:xfrm>
        </p:spPr>
        <p:txBody>
          <a:bodyPr/>
          <a:lstStyle/>
          <a:p>
            <a:pPr>
              <a:defRPr/>
            </a:pPr>
            <a:fld id="{667CCBFA-BFB9-4E9F-B6F6-694D72409F22}" type="slidenum">
              <a:rPr lang="ru-RU" smtClean="0"/>
              <a:pPr>
                <a:defRPr/>
              </a:pPr>
              <a:t>36</a:t>
            </a:fld>
            <a:endParaRPr lang="ru-RU" dirty="0"/>
          </a:p>
        </p:txBody>
      </p:sp>
    </p:spTree>
    <p:extLst>
      <p:ext uri="{BB962C8B-B14F-4D97-AF65-F5344CB8AC3E}">
        <p14:creationId xmlns:p14="http://schemas.microsoft.com/office/powerpoint/2010/main" val="7709552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Скругленный прямоугольник 61"/>
          <p:cNvSpPr/>
          <p:nvPr/>
        </p:nvSpPr>
        <p:spPr>
          <a:xfrm>
            <a:off x="101545" y="432088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Помощь малоимущим гражданам</a:t>
            </a:r>
            <a:endParaRPr lang="ru-RU" sz="1000" b="1" dirty="0">
              <a:solidFill>
                <a:schemeClr val="tx1"/>
              </a:solidFill>
            </a:endParaRPr>
          </a:p>
        </p:txBody>
      </p:sp>
      <p:sp>
        <p:nvSpPr>
          <p:cNvPr id="63" name="Скругленный прямоугольник 62"/>
          <p:cNvSpPr/>
          <p:nvPr/>
        </p:nvSpPr>
        <p:spPr>
          <a:xfrm>
            <a:off x="101545" y="494207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a:solidFill>
                  <a:schemeClr val="tx1"/>
                </a:solidFill>
              </a:rPr>
              <a:t>Социальные выплаты </a:t>
            </a:r>
            <a:r>
              <a:rPr lang="ru-RU" sz="800" dirty="0" smtClean="0">
                <a:solidFill>
                  <a:schemeClr val="tx1"/>
                </a:solidFill>
              </a:rPr>
              <a:t>                     безработным гражданам</a:t>
            </a:r>
            <a:endParaRPr lang="ru-RU" sz="800" dirty="0">
              <a:solidFill>
                <a:schemeClr val="tx1"/>
              </a:solidFill>
            </a:endParaRPr>
          </a:p>
        </p:txBody>
      </p:sp>
      <p:sp>
        <p:nvSpPr>
          <p:cNvPr id="64" name="Скругленный прямоугольник 63"/>
          <p:cNvSpPr/>
          <p:nvPr/>
        </p:nvSpPr>
        <p:spPr>
          <a:xfrm>
            <a:off x="2327838" y="495538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Федеральный закон от </a:t>
            </a:r>
            <a:r>
              <a:rPr lang="ru-RU" sz="700" dirty="0"/>
              <a:t>19.04.1991 </a:t>
            </a:r>
            <a:r>
              <a:rPr lang="ru-RU" sz="700" dirty="0" smtClean="0"/>
              <a:t>№ 1032-1 «О </a:t>
            </a:r>
            <a:r>
              <a:rPr lang="ru-RU" sz="700" dirty="0"/>
              <a:t>занятости населения в Российской </a:t>
            </a:r>
            <a:r>
              <a:rPr lang="ru-RU" sz="700" dirty="0" smtClean="0"/>
              <a:t>Федерации» </a:t>
            </a:r>
            <a:endParaRPr lang="ru-RU" sz="700" dirty="0"/>
          </a:p>
        </p:txBody>
      </p:sp>
      <p:sp>
        <p:nvSpPr>
          <p:cNvPr id="66" name="Скругленный прямоугольник 65"/>
          <p:cNvSpPr/>
          <p:nvPr/>
        </p:nvSpPr>
        <p:spPr>
          <a:xfrm>
            <a:off x="101545" y="530211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Пособия учащимся, нуждающимся в приобретении проездных билетов</a:t>
            </a:r>
            <a:endParaRPr lang="ru-RU" sz="800" dirty="0">
              <a:solidFill>
                <a:schemeClr val="tx1"/>
              </a:solidFill>
            </a:endParaRPr>
          </a:p>
        </p:txBody>
      </p:sp>
      <p:sp>
        <p:nvSpPr>
          <p:cNvPr id="67" name="Скругленный прямоугольник 66"/>
          <p:cNvSpPr/>
          <p:nvPr/>
        </p:nvSpPr>
        <p:spPr>
          <a:xfrm>
            <a:off x="2327838" y="531542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Закон Чувашской Республики от 30.07.2013 № 50 «Об образовании в Чувашской Республике»</a:t>
            </a:r>
            <a:endParaRPr lang="ru-RU" sz="700" dirty="0">
              <a:solidFill>
                <a:schemeClr val="tx1"/>
              </a:solidFill>
            </a:endParaRPr>
          </a:p>
        </p:txBody>
      </p:sp>
      <p:sp>
        <p:nvSpPr>
          <p:cNvPr id="69" name="Скругленный прямоугольник 68"/>
          <p:cNvSpPr/>
          <p:nvPr/>
        </p:nvSpPr>
        <p:spPr>
          <a:xfrm>
            <a:off x="6510643" y="494773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51 318 чел.</a:t>
            </a:r>
            <a:endParaRPr lang="ru-RU" sz="1000" dirty="0">
              <a:solidFill>
                <a:schemeClr val="tx1"/>
              </a:solidFill>
            </a:endParaRPr>
          </a:p>
        </p:txBody>
      </p:sp>
      <p:sp>
        <p:nvSpPr>
          <p:cNvPr id="71" name="Скругленный прямоугольник 70"/>
          <p:cNvSpPr/>
          <p:nvPr/>
        </p:nvSpPr>
        <p:spPr>
          <a:xfrm>
            <a:off x="6510643" y="530777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1 162 чел.</a:t>
            </a:r>
            <a:endParaRPr lang="ru-RU" sz="1000" dirty="0">
              <a:solidFill>
                <a:schemeClr val="tx1"/>
              </a:solidFill>
            </a:endParaRPr>
          </a:p>
        </p:txBody>
      </p:sp>
      <p:sp>
        <p:nvSpPr>
          <p:cNvPr id="72" name="Скругленный прямоугольник 71"/>
          <p:cNvSpPr/>
          <p:nvPr/>
        </p:nvSpPr>
        <p:spPr>
          <a:xfrm>
            <a:off x="101545" y="4561799"/>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Субсидии на оплату жилого помещения и коммунальных услуг</a:t>
            </a:r>
            <a:endParaRPr lang="ru-RU" sz="800" dirty="0">
              <a:solidFill>
                <a:schemeClr val="tx1"/>
              </a:solidFill>
            </a:endParaRPr>
          </a:p>
        </p:txBody>
      </p:sp>
      <p:sp>
        <p:nvSpPr>
          <p:cNvPr id="73" name="Скругленный прямоугольник 72"/>
          <p:cNvSpPr/>
          <p:nvPr/>
        </p:nvSpPr>
        <p:spPr>
          <a:xfrm>
            <a:off x="2327838" y="4575106"/>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Статья 159 Жилищного Кодекса Российской Федерации</a:t>
            </a:r>
            <a:endParaRPr lang="ru-RU" sz="700" dirty="0">
              <a:solidFill>
                <a:schemeClr val="tx1"/>
              </a:solidFill>
            </a:endParaRPr>
          </a:p>
        </p:txBody>
      </p:sp>
      <p:sp>
        <p:nvSpPr>
          <p:cNvPr id="74" name="Скругленный прямоугольник 73"/>
          <p:cNvSpPr/>
          <p:nvPr/>
        </p:nvSpPr>
        <p:spPr>
          <a:xfrm>
            <a:off x="6510643" y="4567454"/>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17 006 сем.</a:t>
            </a:r>
            <a:endParaRPr lang="ru-RU" sz="1000" dirty="0">
              <a:solidFill>
                <a:schemeClr val="tx1"/>
              </a:solidFill>
            </a:endParaRPr>
          </a:p>
        </p:txBody>
      </p:sp>
      <p:sp>
        <p:nvSpPr>
          <p:cNvPr id="32" name="Скругленный прямоугольник 31"/>
          <p:cNvSpPr/>
          <p:nvPr/>
        </p:nvSpPr>
        <p:spPr>
          <a:xfrm>
            <a:off x="101545" y="5698123"/>
            <a:ext cx="8928992" cy="183511"/>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молодых семей</a:t>
            </a:r>
            <a:endParaRPr lang="ru-RU" sz="1000" b="1" dirty="0">
              <a:solidFill>
                <a:schemeClr val="tx1"/>
              </a:solidFill>
            </a:endParaRPr>
          </a:p>
        </p:txBody>
      </p:sp>
      <p:sp>
        <p:nvSpPr>
          <p:cNvPr id="33" name="Скругленный прямоугольник 32"/>
          <p:cNvSpPr/>
          <p:nvPr/>
        </p:nvSpPr>
        <p:spPr>
          <a:xfrm>
            <a:off x="101545" y="6346195"/>
            <a:ext cx="2146126"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Возмещение части затрат на уплату процентов по ипотечным кредитам</a:t>
            </a:r>
          </a:p>
        </p:txBody>
      </p:sp>
      <p:sp>
        <p:nvSpPr>
          <p:cNvPr id="34" name="Скругленный прямоугольник 33"/>
          <p:cNvSpPr/>
          <p:nvPr/>
        </p:nvSpPr>
        <p:spPr>
          <a:xfrm>
            <a:off x="2327838" y="6359502"/>
            <a:ext cx="4116372"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t>Постановления </a:t>
            </a:r>
            <a:r>
              <a:rPr lang="ru-RU" sz="700" dirty="0"/>
              <a:t>Кабинета Министров Чувашской Республики от 24.07.2002 № </a:t>
            </a:r>
            <a:r>
              <a:rPr lang="ru-RU" sz="700" dirty="0" smtClean="0"/>
              <a:t>202, от </a:t>
            </a:r>
            <a:r>
              <a:rPr lang="ru-RU" sz="700" dirty="0"/>
              <a:t>24.10.2011 </a:t>
            </a:r>
            <a:r>
              <a:rPr lang="ru-RU" sz="700" dirty="0" smtClean="0"/>
              <a:t>№ </a:t>
            </a:r>
            <a:r>
              <a:rPr lang="ru-RU" sz="700" dirty="0"/>
              <a:t>446 </a:t>
            </a:r>
            <a:r>
              <a:rPr lang="ru-RU" sz="700" dirty="0" smtClean="0"/>
              <a:t>«Об </a:t>
            </a:r>
            <a:r>
              <a:rPr lang="ru-RU" sz="700" dirty="0"/>
              <a:t>утверждении Порядка возмещения части затрат на уплату процентов по ипотечным кредитам (займам</a:t>
            </a:r>
            <a:r>
              <a:rPr lang="ru-RU" sz="700" dirty="0" smtClean="0"/>
              <a:t>)…»</a:t>
            </a:r>
            <a:endParaRPr lang="ru-RU" sz="700" dirty="0"/>
          </a:p>
        </p:txBody>
      </p:sp>
      <p:sp>
        <p:nvSpPr>
          <p:cNvPr id="35" name="Скругленный прямоугольник 34"/>
          <p:cNvSpPr/>
          <p:nvPr/>
        </p:nvSpPr>
        <p:spPr>
          <a:xfrm>
            <a:off x="6510643" y="6351850"/>
            <a:ext cx="90000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3 963 </a:t>
            </a:r>
            <a:r>
              <a:rPr lang="ru-RU" sz="1000" dirty="0">
                <a:solidFill>
                  <a:schemeClr val="tx1"/>
                </a:solidFill>
              </a:rPr>
              <a:t>чел</a:t>
            </a:r>
            <a:r>
              <a:rPr lang="ru-RU" sz="1000" dirty="0" smtClean="0">
                <a:solidFill>
                  <a:schemeClr val="tx1"/>
                </a:solidFill>
              </a:rPr>
              <a:t>.</a:t>
            </a:r>
          </a:p>
        </p:txBody>
      </p:sp>
      <p:sp>
        <p:nvSpPr>
          <p:cNvPr id="36" name="Скругленный прямоугольник 35"/>
          <p:cNvSpPr/>
          <p:nvPr/>
        </p:nvSpPr>
        <p:spPr>
          <a:xfrm>
            <a:off x="101545" y="5937506"/>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Обеспечение </a:t>
            </a:r>
            <a:r>
              <a:rPr lang="ru-RU" sz="800" dirty="0">
                <a:solidFill>
                  <a:schemeClr val="tx1"/>
                </a:solidFill>
              </a:rPr>
              <a:t>жильем молодых семей</a:t>
            </a:r>
          </a:p>
        </p:txBody>
      </p:sp>
      <p:sp>
        <p:nvSpPr>
          <p:cNvPr id="37" name="Скругленный прямоугольник 36"/>
          <p:cNvSpPr/>
          <p:nvPr/>
        </p:nvSpPr>
        <p:spPr>
          <a:xfrm>
            <a:off x="2327838" y="5950813"/>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Постановление Кабинета Министров </a:t>
            </a:r>
            <a:r>
              <a:rPr lang="ru-RU" sz="700" dirty="0" smtClean="0">
                <a:solidFill>
                  <a:schemeClr val="tx1"/>
                </a:solidFill>
              </a:rPr>
              <a:t>Чувашской Республики </a:t>
            </a:r>
            <a:r>
              <a:rPr lang="ru-RU" sz="700" dirty="0">
                <a:solidFill>
                  <a:schemeClr val="tx1"/>
                </a:solidFill>
              </a:rPr>
              <a:t>от 20.12.2010 </a:t>
            </a:r>
            <a:r>
              <a:rPr lang="ru-RU" sz="700" dirty="0" smtClean="0">
                <a:solidFill>
                  <a:schemeClr val="tx1"/>
                </a:solidFill>
              </a:rPr>
              <a:t>№ </a:t>
            </a:r>
            <a:r>
              <a:rPr lang="ru-RU" sz="700" dirty="0">
                <a:solidFill>
                  <a:schemeClr val="tx1"/>
                </a:solidFill>
              </a:rPr>
              <a:t>448 </a:t>
            </a:r>
            <a:r>
              <a:rPr lang="ru-RU" sz="700" dirty="0" smtClean="0">
                <a:solidFill>
                  <a:schemeClr val="tx1"/>
                </a:solidFill>
              </a:rPr>
              <a:t>«Об </a:t>
            </a:r>
            <a:r>
              <a:rPr lang="ru-RU" sz="700" dirty="0">
                <a:solidFill>
                  <a:schemeClr val="tx1"/>
                </a:solidFill>
              </a:rPr>
              <a:t>утверждении Правил предоставления средств из республиканского бюджета </a:t>
            </a:r>
            <a:r>
              <a:rPr lang="ru-RU" sz="700" dirty="0" smtClean="0">
                <a:solidFill>
                  <a:schemeClr val="tx1"/>
                </a:solidFill>
              </a:rPr>
              <a:t>ЧР </a:t>
            </a:r>
            <a:r>
              <a:rPr lang="ru-RU" sz="700" dirty="0">
                <a:solidFill>
                  <a:schemeClr val="tx1"/>
                </a:solidFill>
              </a:rPr>
              <a:t>на предоставление социальных выплат молодым семьям на приобретение </a:t>
            </a:r>
            <a:r>
              <a:rPr lang="ru-RU" sz="700" dirty="0" smtClean="0">
                <a:solidFill>
                  <a:schemeClr val="tx1"/>
                </a:solidFill>
              </a:rPr>
              <a:t>жилья»</a:t>
            </a:r>
            <a:endParaRPr lang="ru-RU" sz="700" dirty="0">
              <a:solidFill>
                <a:schemeClr val="tx1"/>
              </a:solidFill>
            </a:endParaRPr>
          </a:p>
        </p:txBody>
      </p:sp>
      <p:sp>
        <p:nvSpPr>
          <p:cNvPr id="40" name="Скругленный прямоугольник 39"/>
          <p:cNvSpPr/>
          <p:nvPr/>
        </p:nvSpPr>
        <p:spPr>
          <a:xfrm>
            <a:off x="6510643" y="5943161"/>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374 сем. </a:t>
            </a:r>
            <a:endParaRPr lang="ru-RU" sz="1000" dirty="0">
              <a:solidFill>
                <a:schemeClr val="tx1"/>
              </a:solidFill>
            </a:endParaRPr>
          </a:p>
        </p:txBody>
      </p:sp>
      <p:sp>
        <p:nvSpPr>
          <p:cNvPr id="41" name="Скругленный прямоугольник 40"/>
          <p:cNvSpPr/>
          <p:nvPr/>
        </p:nvSpPr>
        <p:spPr>
          <a:xfrm>
            <a:off x="7471884" y="217538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2 443 897,7</a:t>
            </a:r>
            <a:endParaRPr lang="ru-RU" sz="800" dirty="0">
              <a:solidFill>
                <a:schemeClr val="tx1"/>
              </a:solidFill>
            </a:endParaRPr>
          </a:p>
        </p:txBody>
      </p:sp>
      <p:sp>
        <p:nvSpPr>
          <p:cNvPr id="43" name="Скругленный прямоугольник 42"/>
          <p:cNvSpPr/>
          <p:nvPr/>
        </p:nvSpPr>
        <p:spPr>
          <a:xfrm>
            <a:off x="101545" y="2169731"/>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Ежемесячная выплата на детей в возрасте от 3 до 7 лет включительно</a:t>
            </a:r>
            <a:endParaRPr lang="ru-RU" sz="800" dirty="0">
              <a:solidFill>
                <a:schemeClr val="tx1"/>
              </a:solidFill>
            </a:endParaRPr>
          </a:p>
        </p:txBody>
      </p:sp>
      <p:sp>
        <p:nvSpPr>
          <p:cNvPr id="44" name="Скругленный прямоугольник 43"/>
          <p:cNvSpPr/>
          <p:nvPr/>
        </p:nvSpPr>
        <p:spPr>
          <a:xfrm>
            <a:off x="101545" y="1188250"/>
            <a:ext cx="8928992" cy="21543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1000" b="1" dirty="0" smtClean="0">
                <a:solidFill>
                  <a:schemeClr val="tx1"/>
                </a:solidFill>
              </a:rPr>
              <a:t>Поддержка материнства и детства </a:t>
            </a:r>
            <a:endParaRPr lang="ru-RU" sz="1000" b="1" dirty="0">
              <a:solidFill>
                <a:schemeClr val="tx1"/>
              </a:solidFill>
            </a:endParaRPr>
          </a:p>
        </p:txBody>
      </p:sp>
      <p:sp>
        <p:nvSpPr>
          <p:cNvPr id="45" name="Скругленный прямоугольник 44"/>
          <p:cNvSpPr/>
          <p:nvPr/>
        </p:nvSpPr>
        <p:spPr>
          <a:xfrm>
            <a:off x="101545" y="180972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800" dirty="0" smtClean="0">
              <a:solidFill>
                <a:schemeClr val="tx1"/>
              </a:solidFill>
            </a:endParaRPr>
          </a:p>
          <a:p>
            <a:pPr algn="just"/>
            <a:r>
              <a:rPr lang="ru-RU" sz="800" dirty="0" smtClean="0">
                <a:solidFill>
                  <a:schemeClr val="tx1"/>
                </a:solidFill>
              </a:rPr>
              <a:t>Ежемесячная выплата в связи с рождением (усыновлением) первого ребенка </a:t>
            </a:r>
          </a:p>
          <a:p>
            <a:pPr algn="just"/>
            <a:endParaRPr lang="ru-RU" sz="800" dirty="0" smtClean="0">
              <a:solidFill>
                <a:schemeClr val="tx1"/>
              </a:solidFill>
            </a:endParaRPr>
          </a:p>
        </p:txBody>
      </p:sp>
      <p:sp>
        <p:nvSpPr>
          <p:cNvPr id="46" name="Скругленный прямоугольник 45"/>
          <p:cNvSpPr/>
          <p:nvPr/>
        </p:nvSpPr>
        <p:spPr>
          <a:xfrm>
            <a:off x="2327836" y="182303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smtClean="0">
                <a:solidFill>
                  <a:schemeClr val="tx1"/>
                </a:solidFill>
              </a:rPr>
              <a:t>Федеральный закон </a:t>
            </a:r>
            <a:r>
              <a:rPr lang="ru-RU" sz="700" dirty="0">
                <a:solidFill>
                  <a:schemeClr val="tx1"/>
                </a:solidFill>
              </a:rPr>
              <a:t>от </a:t>
            </a:r>
            <a:r>
              <a:rPr lang="ru-RU" sz="700" dirty="0" smtClean="0"/>
              <a:t>28.12.2017 № 418-ФЗ «О </a:t>
            </a:r>
            <a:r>
              <a:rPr lang="ru-RU" sz="700" dirty="0" err="1" smtClean="0"/>
              <a:t>ежемес</a:t>
            </a:r>
            <a:r>
              <a:rPr lang="ru-RU" sz="700" dirty="0" smtClean="0"/>
              <a:t>. </a:t>
            </a:r>
            <a:r>
              <a:rPr lang="ru-RU" sz="700" dirty="0"/>
              <a:t>выплатах семьям, имеющим </a:t>
            </a:r>
            <a:r>
              <a:rPr lang="ru-RU" sz="700" dirty="0" smtClean="0"/>
              <a:t>детей»</a:t>
            </a:r>
            <a:endParaRPr lang="ru-RU" sz="700" dirty="0">
              <a:solidFill>
                <a:schemeClr val="tx1"/>
              </a:solidFill>
            </a:endParaRPr>
          </a:p>
        </p:txBody>
      </p:sp>
      <p:sp>
        <p:nvSpPr>
          <p:cNvPr id="49" name="Скругленный прямоугольник 48"/>
          <p:cNvSpPr/>
          <p:nvPr/>
        </p:nvSpPr>
        <p:spPr>
          <a:xfrm>
            <a:off x="101545" y="2529771"/>
            <a:ext cx="2146126" cy="576000"/>
          </a:xfrm>
          <a:prstGeom prst="roundRect">
            <a:avLst>
              <a:gd name="adj" fmla="val 19607"/>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Ежемесячная денежная выплата, назначаемая </a:t>
            </a:r>
            <a:r>
              <a:rPr lang="ru-RU" sz="800" dirty="0" smtClean="0">
                <a:solidFill>
                  <a:schemeClr val="tx1"/>
                </a:solidFill>
              </a:rPr>
              <a:t>при рождении </a:t>
            </a:r>
            <a:r>
              <a:rPr lang="ru-RU" sz="800" dirty="0">
                <a:solidFill>
                  <a:schemeClr val="tx1"/>
                </a:solidFill>
              </a:rPr>
              <a:t>(</a:t>
            </a:r>
            <a:r>
              <a:rPr lang="ru-RU" sz="800" dirty="0" smtClean="0">
                <a:solidFill>
                  <a:schemeClr val="tx1"/>
                </a:solidFill>
              </a:rPr>
              <a:t>усыновлении) </a:t>
            </a:r>
            <a:r>
              <a:rPr lang="ru-RU" sz="800" dirty="0">
                <a:solidFill>
                  <a:schemeClr val="tx1"/>
                </a:solidFill>
              </a:rPr>
              <a:t>третьего </a:t>
            </a:r>
            <a:r>
              <a:rPr lang="ru-RU" sz="800" dirty="0" smtClean="0">
                <a:solidFill>
                  <a:schemeClr val="tx1"/>
                </a:solidFill>
              </a:rPr>
              <a:t>или </a:t>
            </a:r>
            <a:r>
              <a:rPr lang="ru-RU" sz="800" dirty="0">
                <a:solidFill>
                  <a:schemeClr val="tx1"/>
                </a:solidFill>
              </a:rPr>
              <a:t>последующих детей до достижения ребенком возраста </a:t>
            </a:r>
            <a:r>
              <a:rPr lang="ru-RU" sz="800" dirty="0" smtClean="0">
                <a:solidFill>
                  <a:schemeClr val="tx1"/>
                </a:solidFill>
              </a:rPr>
              <a:t>3 </a:t>
            </a:r>
            <a:r>
              <a:rPr lang="ru-RU" sz="800" dirty="0">
                <a:solidFill>
                  <a:schemeClr val="tx1"/>
                </a:solidFill>
              </a:rPr>
              <a:t>лет</a:t>
            </a:r>
          </a:p>
        </p:txBody>
      </p:sp>
      <p:sp>
        <p:nvSpPr>
          <p:cNvPr id="50" name="Скругленный прямоугольник 49"/>
          <p:cNvSpPr/>
          <p:nvPr/>
        </p:nvSpPr>
        <p:spPr>
          <a:xfrm>
            <a:off x="2327836" y="2543078"/>
            <a:ext cx="4116372"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Указ </a:t>
            </a:r>
            <a:r>
              <a:rPr lang="ru-RU" sz="700" dirty="0">
                <a:solidFill>
                  <a:schemeClr val="tx1"/>
                </a:solidFill>
              </a:rPr>
              <a:t>Президента Российской Федерации от </a:t>
            </a:r>
            <a:r>
              <a:rPr lang="ru-RU" sz="700" dirty="0" smtClean="0">
                <a:solidFill>
                  <a:schemeClr val="tx1"/>
                </a:solidFill>
              </a:rPr>
              <a:t>07.05.2012</a:t>
            </a:r>
            <a:r>
              <a:rPr lang="ru-RU" sz="700" dirty="0">
                <a:solidFill>
                  <a:schemeClr val="tx1"/>
                </a:solidFill>
              </a:rPr>
              <a:t> </a:t>
            </a:r>
            <a:r>
              <a:rPr lang="ru-RU" sz="700" dirty="0" smtClean="0">
                <a:solidFill>
                  <a:schemeClr val="tx1"/>
                </a:solidFill>
              </a:rPr>
              <a:t>№</a:t>
            </a:r>
            <a:r>
              <a:rPr lang="ru-RU" sz="700" dirty="0">
                <a:solidFill>
                  <a:schemeClr val="tx1"/>
                </a:solidFill>
              </a:rPr>
              <a:t> 606 </a:t>
            </a:r>
            <a:r>
              <a:rPr lang="ru-RU" sz="700" dirty="0" smtClean="0">
                <a:solidFill>
                  <a:schemeClr val="tx1"/>
                </a:solidFill>
              </a:rPr>
              <a:t>«О</a:t>
            </a:r>
            <a:r>
              <a:rPr lang="ru-RU" sz="700" dirty="0">
                <a:solidFill>
                  <a:schemeClr val="tx1"/>
                </a:solidFill>
              </a:rPr>
              <a:t> мерах по реализации демографической политики </a:t>
            </a:r>
            <a:r>
              <a:rPr lang="ru-RU" sz="700" dirty="0" smtClean="0">
                <a:solidFill>
                  <a:schemeClr val="tx1"/>
                </a:solidFill>
              </a:rPr>
              <a:t>РФ», Указ </a:t>
            </a:r>
            <a:r>
              <a:rPr lang="ru-RU" sz="700" dirty="0">
                <a:solidFill>
                  <a:schemeClr val="tx1"/>
                </a:solidFill>
              </a:rPr>
              <a:t>Главы Чувашской Республики от </a:t>
            </a:r>
            <a:r>
              <a:rPr lang="ru-RU" sz="700" dirty="0" smtClean="0">
                <a:solidFill>
                  <a:schemeClr val="tx1"/>
                </a:solidFill>
              </a:rPr>
              <a:t>27.06.2012 № </a:t>
            </a:r>
            <a:r>
              <a:rPr lang="ru-RU" sz="700" dirty="0">
                <a:solidFill>
                  <a:schemeClr val="tx1"/>
                </a:solidFill>
              </a:rPr>
              <a:t>77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третьего ребенка или последующих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04.12.2012 № </a:t>
            </a:r>
            <a:r>
              <a:rPr lang="ru-RU" sz="700" dirty="0">
                <a:solidFill>
                  <a:schemeClr val="tx1"/>
                </a:solidFill>
              </a:rPr>
              <a:t> 82 </a:t>
            </a:r>
            <a:r>
              <a:rPr lang="ru-RU" sz="700" dirty="0" smtClean="0">
                <a:solidFill>
                  <a:schemeClr val="tx1"/>
                </a:solidFill>
              </a:rPr>
              <a:t>«О </a:t>
            </a:r>
            <a:r>
              <a:rPr lang="ru-RU" sz="700" dirty="0">
                <a:solidFill>
                  <a:schemeClr val="tx1"/>
                </a:solidFill>
              </a:rPr>
              <a:t>ежемесячной денежной выплате семьям в случае рождения (усыновления) третьего ребенка или последующих </a:t>
            </a:r>
            <a:r>
              <a:rPr lang="ru-RU" sz="700" dirty="0" smtClean="0">
                <a:solidFill>
                  <a:schemeClr val="tx1"/>
                </a:solidFill>
              </a:rPr>
              <a:t>детей»</a:t>
            </a:r>
            <a:endParaRPr lang="ru-RU" sz="700" dirty="0">
              <a:solidFill>
                <a:schemeClr val="tx1"/>
              </a:solidFill>
            </a:endParaRPr>
          </a:p>
        </p:txBody>
      </p:sp>
      <p:sp>
        <p:nvSpPr>
          <p:cNvPr id="51" name="Скругленный прямоугольник 50"/>
          <p:cNvSpPr/>
          <p:nvPr/>
        </p:nvSpPr>
        <p:spPr>
          <a:xfrm>
            <a:off x="2327836" y="2183038"/>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700" dirty="0">
                <a:solidFill>
                  <a:schemeClr val="tx1"/>
                </a:solidFill>
              </a:rPr>
              <a:t>Указ Президента РФ от 20.03.2020 N </a:t>
            </a:r>
            <a:r>
              <a:rPr lang="ru-RU" sz="700" dirty="0" smtClean="0">
                <a:solidFill>
                  <a:schemeClr val="tx1"/>
                </a:solidFill>
              </a:rPr>
              <a:t>199  «О </a:t>
            </a:r>
            <a:r>
              <a:rPr lang="ru-RU" sz="700" dirty="0">
                <a:solidFill>
                  <a:schemeClr val="tx1"/>
                </a:solidFill>
              </a:rPr>
              <a:t>дополнительных мерах государственной поддержки семей, </a:t>
            </a:r>
            <a:r>
              <a:rPr lang="ru-RU" sz="800" dirty="0"/>
              <a:t>имеющих</a:t>
            </a:r>
            <a:r>
              <a:rPr lang="ru-RU" sz="700" dirty="0">
                <a:solidFill>
                  <a:schemeClr val="tx1"/>
                </a:solidFill>
              </a:rPr>
              <a:t> </a:t>
            </a:r>
            <a:r>
              <a:rPr lang="ru-RU" sz="700" dirty="0" smtClean="0">
                <a:solidFill>
                  <a:schemeClr val="tx1"/>
                </a:solidFill>
              </a:rPr>
              <a:t>детей»</a:t>
            </a:r>
          </a:p>
        </p:txBody>
      </p:sp>
      <p:sp>
        <p:nvSpPr>
          <p:cNvPr id="55" name="Скругленный прямоугольник 54"/>
          <p:cNvSpPr/>
          <p:nvPr/>
        </p:nvSpPr>
        <p:spPr>
          <a:xfrm>
            <a:off x="7471884" y="2535426"/>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848 145,8</a:t>
            </a:r>
            <a:endParaRPr lang="ru-RU" sz="1000" dirty="0">
              <a:solidFill>
                <a:schemeClr val="tx1"/>
              </a:solidFill>
            </a:endParaRPr>
          </a:p>
        </p:txBody>
      </p:sp>
      <p:sp>
        <p:nvSpPr>
          <p:cNvPr id="57" name="Скругленный прямоугольник 56"/>
          <p:cNvSpPr/>
          <p:nvPr/>
        </p:nvSpPr>
        <p:spPr>
          <a:xfrm>
            <a:off x="101545" y="317784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800" dirty="0" smtClean="0">
                <a:solidFill>
                  <a:schemeClr val="tx1"/>
                </a:solidFill>
              </a:rPr>
              <a:t>Выплаты </a:t>
            </a:r>
            <a:r>
              <a:rPr lang="ru-RU" sz="800" dirty="0">
                <a:solidFill>
                  <a:schemeClr val="tx1"/>
                </a:solidFill>
              </a:rPr>
              <a:t> республиканского материнского (семейного) капитала</a:t>
            </a:r>
          </a:p>
        </p:txBody>
      </p:sp>
      <p:sp>
        <p:nvSpPr>
          <p:cNvPr id="58" name="Скругленный прямоугольник 57"/>
          <p:cNvSpPr/>
          <p:nvPr/>
        </p:nvSpPr>
        <p:spPr>
          <a:xfrm flipH="1">
            <a:off x="2327834" y="319115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21 февраля 2012 г. № 1 </a:t>
            </a:r>
            <a:r>
              <a:rPr lang="ru-RU" sz="700" dirty="0" smtClean="0">
                <a:solidFill>
                  <a:schemeClr val="tx1"/>
                </a:solidFill>
              </a:rPr>
              <a:t>«О </a:t>
            </a:r>
            <a:r>
              <a:rPr lang="ru-RU" sz="700" dirty="0">
                <a:solidFill>
                  <a:schemeClr val="tx1"/>
                </a:solidFill>
              </a:rPr>
              <a:t>дополнительных мерах государственной поддержки семей, имеющих </a:t>
            </a:r>
            <a:r>
              <a:rPr lang="ru-RU" sz="700" dirty="0" smtClean="0">
                <a:solidFill>
                  <a:schemeClr val="tx1"/>
                </a:solidFill>
              </a:rPr>
              <a:t>детей»</a:t>
            </a:r>
            <a:endParaRPr lang="ru-RU" sz="700" dirty="0">
              <a:solidFill>
                <a:schemeClr val="tx1"/>
              </a:solidFill>
            </a:endParaRPr>
          </a:p>
        </p:txBody>
      </p:sp>
      <p:sp>
        <p:nvSpPr>
          <p:cNvPr id="59" name="Скругленный прямоугольник 58"/>
          <p:cNvSpPr/>
          <p:nvPr/>
        </p:nvSpPr>
        <p:spPr>
          <a:xfrm>
            <a:off x="7471884" y="31834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124 003,4</a:t>
            </a:r>
            <a:endParaRPr lang="ru-RU" sz="1000" dirty="0">
              <a:solidFill>
                <a:schemeClr val="tx1"/>
              </a:solidFill>
            </a:endParaRPr>
          </a:p>
        </p:txBody>
      </p:sp>
      <p:sp>
        <p:nvSpPr>
          <p:cNvPr id="52" name="Скругленный прямоугольник 51"/>
          <p:cNvSpPr/>
          <p:nvPr/>
        </p:nvSpPr>
        <p:spPr>
          <a:xfrm>
            <a:off x="7471884" y="181537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t>897 397,4</a:t>
            </a:r>
            <a:endParaRPr lang="ru-RU" sz="1000" dirty="0"/>
          </a:p>
        </p:txBody>
      </p:sp>
      <p:sp>
        <p:nvSpPr>
          <p:cNvPr id="53" name="Скругленный прямоугольник 52"/>
          <p:cNvSpPr/>
          <p:nvPr/>
        </p:nvSpPr>
        <p:spPr>
          <a:xfrm>
            <a:off x="6510643" y="181537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9 083 чел.</a:t>
            </a:r>
          </a:p>
          <a:p>
            <a:endParaRPr lang="ru-RU" sz="1000" i="1" dirty="0">
              <a:solidFill>
                <a:schemeClr val="tx1"/>
              </a:solidFill>
            </a:endParaRPr>
          </a:p>
        </p:txBody>
      </p:sp>
      <p:sp>
        <p:nvSpPr>
          <p:cNvPr id="54" name="Скругленный прямоугольник 53"/>
          <p:cNvSpPr/>
          <p:nvPr/>
        </p:nvSpPr>
        <p:spPr>
          <a:xfrm>
            <a:off x="6510643" y="2175386"/>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38 187 чел.</a:t>
            </a:r>
            <a:endParaRPr lang="ru-RU" sz="1000" i="1" dirty="0">
              <a:solidFill>
                <a:schemeClr val="tx1"/>
              </a:solidFill>
            </a:endParaRPr>
          </a:p>
        </p:txBody>
      </p:sp>
      <p:sp>
        <p:nvSpPr>
          <p:cNvPr id="61" name="Скругленный прямоугольник 60"/>
          <p:cNvSpPr/>
          <p:nvPr/>
        </p:nvSpPr>
        <p:spPr>
          <a:xfrm>
            <a:off x="6510643" y="2535426"/>
            <a:ext cx="900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8 655 сем. </a:t>
            </a:r>
            <a:endParaRPr lang="ru-RU" sz="1000" dirty="0">
              <a:solidFill>
                <a:schemeClr val="tx1"/>
              </a:solidFill>
            </a:endParaRPr>
          </a:p>
        </p:txBody>
      </p:sp>
      <p:sp>
        <p:nvSpPr>
          <p:cNvPr id="65" name="Скругленный прямоугольник 64"/>
          <p:cNvSpPr/>
          <p:nvPr/>
        </p:nvSpPr>
        <p:spPr>
          <a:xfrm>
            <a:off x="6510643" y="318349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1 432 чел.</a:t>
            </a:r>
            <a:endParaRPr lang="ru-RU" sz="1000" dirty="0">
              <a:solidFill>
                <a:schemeClr val="tx1"/>
              </a:solidFill>
            </a:endParaRPr>
          </a:p>
        </p:txBody>
      </p:sp>
      <p:sp>
        <p:nvSpPr>
          <p:cNvPr id="77" name="Скругленный прямоугольник 76"/>
          <p:cNvSpPr/>
          <p:nvPr/>
        </p:nvSpPr>
        <p:spPr>
          <a:xfrm>
            <a:off x="7471884" y="4567454"/>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293 498,7</a:t>
            </a:r>
            <a:endParaRPr lang="ru-RU" sz="1000" dirty="0">
              <a:solidFill>
                <a:schemeClr val="tx1"/>
              </a:solidFill>
            </a:endParaRPr>
          </a:p>
        </p:txBody>
      </p:sp>
      <p:sp>
        <p:nvSpPr>
          <p:cNvPr id="79" name="Скругленный прямоугольник 78"/>
          <p:cNvSpPr/>
          <p:nvPr/>
        </p:nvSpPr>
        <p:spPr>
          <a:xfrm>
            <a:off x="7471884" y="4939368"/>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1 647 347,8</a:t>
            </a:r>
            <a:endParaRPr lang="ru-RU" sz="800" dirty="0">
              <a:solidFill>
                <a:schemeClr val="tx1"/>
              </a:solidFill>
            </a:endParaRPr>
          </a:p>
        </p:txBody>
      </p:sp>
      <p:sp>
        <p:nvSpPr>
          <p:cNvPr id="81" name="Скругленный прямоугольник 80"/>
          <p:cNvSpPr/>
          <p:nvPr/>
        </p:nvSpPr>
        <p:spPr>
          <a:xfrm>
            <a:off x="7471884" y="530777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4 219,6</a:t>
            </a:r>
            <a:endParaRPr lang="ru-RU" sz="1000" dirty="0">
              <a:solidFill>
                <a:schemeClr val="tx1"/>
              </a:solidFill>
            </a:endParaRPr>
          </a:p>
        </p:txBody>
      </p:sp>
      <p:sp>
        <p:nvSpPr>
          <p:cNvPr id="83" name="Скругленный прямоугольник 82"/>
          <p:cNvSpPr/>
          <p:nvPr/>
        </p:nvSpPr>
        <p:spPr>
          <a:xfrm>
            <a:off x="7471884" y="5943161"/>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247 213,6</a:t>
            </a:r>
          </a:p>
        </p:txBody>
      </p:sp>
      <p:sp>
        <p:nvSpPr>
          <p:cNvPr id="87" name="Заголовок 1"/>
          <p:cNvSpPr txBox="1">
            <a:spLocks/>
          </p:cNvSpPr>
          <p:nvPr/>
        </p:nvSpPr>
        <p:spPr>
          <a:xfrm>
            <a:off x="259730" y="69850"/>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200" dirty="0" smtClean="0">
                <a:solidFill>
                  <a:schemeClr val="tx1"/>
                </a:solidFill>
                <a:effectLst/>
                <a:latin typeface="Times New Roman" panose="02020603050405020304" pitchFamily="18" charset="0"/>
                <a:cs typeface="Times New Roman" panose="02020603050405020304" pitchFamily="18" charset="0"/>
              </a:rPr>
              <a:t>Социальная поддержка отдельных категорий граждан</a:t>
            </a:r>
            <a:endParaRPr lang="ru-RU" sz="2200" dirty="0">
              <a:solidFill>
                <a:schemeClr val="tx1"/>
              </a:solidFill>
              <a:effectLst/>
              <a:latin typeface="Times New Roman" panose="02020603050405020304" pitchFamily="18" charset="0"/>
              <a:cs typeface="Times New Roman" panose="02020603050405020304" pitchFamily="18" charset="0"/>
            </a:endParaRPr>
          </a:p>
        </p:txBody>
      </p:sp>
      <p:cxnSp>
        <p:nvCxnSpPr>
          <p:cNvPr id="88" name="Прямая соединительная линия 87"/>
          <p:cNvCxnSpPr/>
          <p:nvPr/>
        </p:nvCxnSpPr>
        <p:spPr>
          <a:xfrm>
            <a:off x="0" y="531427"/>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90" name="Скругленный прямоугольник 89"/>
          <p:cNvSpPr/>
          <p:nvPr/>
        </p:nvSpPr>
        <p:spPr>
          <a:xfrm>
            <a:off x="87431" y="657371"/>
            <a:ext cx="216024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200" b="1" dirty="0" smtClean="0">
                <a:solidFill>
                  <a:sysClr val="windowText" lastClr="000000"/>
                </a:solidFill>
              </a:rPr>
              <a:t>Вид расходов</a:t>
            </a:r>
            <a:endParaRPr lang="ru-RU" sz="1200" b="1" dirty="0">
              <a:solidFill>
                <a:sysClr val="windowText" lastClr="000000"/>
              </a:solidFill>
            </a:endParaRPr>
          </a:p>
        </p:txBody>
      </p:sp>
      <p:sp>
        <p:nvSpPr>
          <p:cNvPr id="91" name="Скругленный прямоугольник 90"/>
          <p:cNvSpPr/>
          <p:nvPr/>
        </p:nvSpPr>
        <p:spPr>
          <a:xfrm>
            <a:off x="2319679" y="670678"/>
            <a:ext cx="4124527" cy="382693"/>
          </a:xfrm>
          <a:prstGeom prst="roundRect">
            <a:avLst>
              <a:gd name="adj" fmla="val 10000"/>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ru-RU" sz="1200" b="1" dirty="0" smtClean="0">
                <a:solidFill>
                  <a:sysClr val="windowText" lastClr="000000"/>
                </a:solidFill>
              </a:rPr>
              <a:t>Правовое основание </a:t>
            </a:r>
            <a:endParaRPr lang="ru-RU" sz="1200" b="1" dirty="0">
              <a:solidFill>
                <a:sysClr val="windowText" lastClr="000000"/>
              </a:solidFill>
            </a:endParaRPr>
          </a:p>
        </p:txBody>
      </p:sp>
      <p:sp>
        <p:nvSpPr>
          <p:cNvPr id="93" name="Скругленный прямоугольник 92"/>
          <p:cNvSpPr/>
          <p:nvPr/>
        </p:nvSpPr>
        <p:spPr>
          <a:xfrm>
            <a:off x="6492643" y="657371"/>
            <a:ext cx="936000" cy="396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Численность получателей </a:t>
            </a:r>
            <a:endParaRPr lang="ru-RU" sz="900" b="1" dirty="0">
              <a:solidFill>
                <a:sysClr val="windowText" lastClr="000000"/>
              </a:solidFill>
            </a:endParaRPr>
          </a:p>
        </p:txBody>
      </p:sp>
      <p:sp>
        <p:nvSpPr>
          <p:cNvPr id="68" name="Скругленный прямоугольник 67"/>
          <p:cNvSpPr/>
          <p:nvPr/>
        </p:nvSpPr>
        <p:spPr>
          <a:xfrm>
            <a:off x="101545" y="1449683"/>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smtClean="0">
                <a:solidFill>
                  <a:schemeClr val="tx1"/>
                </a:solidFill>
              </a:rPr>
              <a:t>Выплата ежемесячного пособия на ребенка</a:t>
            </a:r>
          </a:p>
        </p:txBody>
      </p:sp>
      <p:sp>
        <p:nvSpPr>
          <p:cNvPr id="70" name="Скругленный прямоугольник 69"/>
          <p:cNvSpPr/>
          <p:nvPr/>
        </p:nvSpPr>
        <p:spPr>
          <a:xfrm>
            <a:off x="2327836" y="1462990"/>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a:t>
            </a:r>
            <a:r>
              <a:rPr lang="ru-RU" sz="700" dirty="0">
                <a:solidFill>
                  <a:schemeClr val="tx1"/>
                </a:solidFill>
              </a:rPr>
              <a:t>от </a:t>
            </a:r>
            <a:r>
              <a:rPr lang="ru-RU" sz="700" dirty="0" smtClean="0">
                <a:solidFill>
                  <a:schemeClr val="tx1"/>
                </a:solidFill>
              </a:rPr>
              <a:t>19.05.1995 № </a:t>
            </a:r>
            <a:r>
              <a:rPr lang="ru-RU" sz="700" dirty="0">
                <a:solidFill>
                  <a:schemeClr val="tx1"/>
                </a:solidFill>
              </a:rPr>
              <a:t>81-ФЗ </a:t>
            </a:r>
            <a:r>
              <a:rPr lang="ru-RU" sz="700" dirty="0" smtClean="0">
                <a:solidFill>
                  <a:schemeClr val="tx1"/>
                </a:solidFill>
              </a:rPr>
              <a:t>«О </a:t>
            </a:r>
            <a:r>
              <a:rPr lang="ru-RU" sz="700" dirty="0">
                <a:solidFill>
                  <a:schemeClr val="tx1"/>
                </a:solidFill>
              </a:rPr>
              <a:t>государственных пособиях гражданам, имеющим </a:t>
            </a:r>
            <a:r>
              <a:rPr lang="ru-RU" sz="700" dirty="0" smtClean="0">
                <a:solidFill>
                  <a:schemeClr val="tx1"/>
                </a:solidFill>
              </a:rPr>
              <a:t>детей», Закон </a:t>
            </a:r>
            <a:r>
              <a:rPr lang="ru-RU" sz="700" dirty="0">
                <a:solidFill>
                  <a:schemeClr val="tx1"/>
                </a:solidFill>
              </a:rPr>
              <a:t>Чувашской Республики от </a:t>
            </a:r>
            <a:r>
              <a:rPr lang="ru-RU" sz="700" dirty="0" smtClean="0">
                <a:solidFill>
                  <a:schemeClr val="tx1"/>
                </a:solidFill>
              </a:rPr>
              <a:t>24.11.2004 № </a:t>
            </a:r>
            <a:r>
              <a:rPr lang="ru-RU" sz="700" dirty="0">
                <a:solidFill>
                  <a:schemeClr val="tx1"/>
                </a:solidFill>
              </a:rPr>
              <a:t>46 </a:t>
            </a:r>
            <a:r>
              <a:rPr lang="ru-RU" sz="700" dirty="0" smtClean="0">
                <a:solidFill>
                  <a:schemeClr val="tx1"/>
                </a:solidFill>
              </a:rPr>
              <a:t>«О гос. </a:t>
            </a:r>
            <a:r>
              <a:rPr lang="ru-RU" sz="700" dirty="0">
                <a:solidFill>
                  <a:schemeClr val="tx1"/>
                </a:solidFill>
              </a:rPr>
              <a:t>пособиях гражданам, имеющим </a:t>
            </a:r>
            <a:r>
              <a:rPr lang="ru-RU" sz="700" dirty="0" smtClean="0">
                <a:solidFill>
                  <a:schemeClr val="tx1"/>
                </a:solidFill>
              </a:rPr>
              <a:t>детей»</a:t>
            </a:r>
            <a:endParaRPr lang="ru-RU" sz="700" dirty="0">
              <a:solidFill>
                <a:schemeClr val="tx1"/>
              </a:solidFill>
            </a:endParaRPr>
          </a:p>
        </p:txBody>
      </p:sp>
      <p:sp>
        <p:nvSpPr>
          <p:cNvPr id="75" name="Скругленный прямоугольник 74"/>
          <p:cNvSpPr/>
          <p:nvPr/>
        </p:nvSpPr>
        <p:spPr>
          <a:xfrm>
            <a:off x="6510643" y="1455337"/>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sz="1000" dirty="0" smtClean="0">
              <a:solidFill>
                <a:schemeClr val="tx1"/>
              </a:solidFill>
            </a:endParaRPr>
          </a:p>
          <a:p>
            <a:pPr algn="ctr"/>
            <a:r>
              <a:rPr lang="ru-RU" sz="1000" dirty="0" smtClean="0">
                <a:solidFill>
                  <a:schemeClr val="tx1"/>
                </a:solidFill>
              </a:rPr>
              <a:t>77 273 чел.</a:t>
            </a:r>
          </a:p>
          <a:p>
            <a:endParaRPr lang="ru-RU" sz="1000" i="1" dirty="0"/>
          </a:p>
        </p:txBody>
      </p:sp>
      <p:sp>
        <p:nvSpPr>
          <p:cNvPr id="76" name="Скругленный прямоугольник 75"/>
          <p:cNvSpPr/>
          <p:nvPr/>
        </p:nvSpPr>
        <p:spPr>
          <a:xfrm>
            <a:off x="7471884" y="145533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492 278,1</a:t>
            </a:r>
            <a:endParaRPr lang="ru-RU" sz="1000" i="1" dirty="0"/>
          </a:p>
        </p:txBody>
      </p:sp>
      <p:sp>
        <p:nvSpPr>
          <p:cNvPr id="56" name="Скругленный прямоугольник 55"/>
          <p:cNvSpPr/>
          <p:nvPr/>
        </p:nvSpPr>
        <p:spPr>
          <a:xfrm>
            <a:off x="101545" y="3544542"/>
            <a:ext cx="2146126"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жильем детей-сирот и детей, оставшихся без попечения родителей</a:t>
            </a:r>
          </a:p>
        </p:txBody>
      </p:sp>
      <p:sp>
        <p:nvSpPr>
          <p:cNvPr id="60" name="Скругленный прямоугольник 59"/>
          <p:cNvSpPr/>
          <p:nvPr/>
        </p:nvSpPr>
        <p:spPr>
          <a:xfrm>
            <a:off x="2327836" y="3557849"/>
            <a:ext cx="4116372"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smtClean="0">
                <a:solidFill>
                  <a:schemeClr val="tx1"/>
                </a:solidFill>
              </a:rPr>
              <a:t>Федеральный закон от 21.12.1996 № 159-ФЗ «О дополнительных гарантиях по социальной </a:t>
            </a:r>
            <a:r>
              <a:rPr lang="ru-RU" sz="700" dirty="0">
                <a:solidFill>
                  <a:schemeClr val="tx1"/>
                </a:solidFill>
              </a:rPr>
              <a:t>поддержке детей-сирот и детей, оставшихся без попечения </a:t>
            </a:r>
            <a:r>
              <a:rPr lang="ru-RU" sz="700" dirty="0" smtClean="0">
                <a:solidFill>
                  <a:schemeClr val="tx1"/>
                </a:solidFill>
              </a:rPr>
              <a:t>родителей»</a:t>
            </a:r>
            <a:endParaRPr lang="ru-RU" sz="700" dirty="0">
              <a:solidFill>
                <a:schemeClr val="tx1"/>
              </a:solidFill>
            </a:endParaRPr>
          </a:p>
        </p:txBody>
      </p:sp>
      <p:sp>
        <p:nvSpPr>
          <p:cNvPr id="78" name="Скругленный прямоугольник 77"/>
          <p:cNvSpPr/>
          <p:nvPr/>
        </p:nvSpPr>
        <p:spPr>
          <a:xfrm>
            <a:off x="6510643" y="3543538"/>
            <a:ext cx="900000"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245 чел.</a:t>
            </a:r>
            <a:endParaRPr lang="ru-RU" sz="1000" dirty="0">
              <a:solidFill>
                <a:schemeClr val="tx1"/>
              </a:solidFill>
            </a:endParaRPr>
          </a:p>
        </p:txBody>
      </p:sp>
      <p:sp>
        <p:nvSpPr>
          <p:cNvPr id="80" name="Скругленный прямоугольник 79"/>
          <p:cNvSpPr/>
          <p:nvPr/>
        </p:nvSpPr>
        <p:spPr>
          <a:xfrm>
            <a:off x="7471884" y="3550198"/>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382</a:t>
            </a:r>
            <a:r>
              <a:rPr lang="en-US" sz="1000" dirty="0">
                <a:solidFill>
                  <a:schemeClr val="tx1"/>
                </a:solidFill>
              </a:rPr>
              <a:t> </a:t>
            </a:r>
            <a:r>
              <a:rPr lang="ru-RU" sz="1000" dirty="0">
                <a:solidFill>
                  <a:schemeClr val="tx1"/>
                </a:solidFill>
              </a:rPr>
              <a:t>990,6</a:t>
            </a:r>
          </a:p>
        </p:txBody>
      </p:sp>
      <p:sp>
        <p:nvSpPr>
          <p:cNvPr id="82" name="Скругленный прямоугольник 81"/>
          <p:cNvSpPr/>
          <p:nvPr/>
        </p:nvSpPr>
        <p:spPr>
          <a:xfrm>
            <a:off x="101545" y="3897962"/>
            <a:ext cx="2146126"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800" dirty="0">
                <a:solidFill>
                  <a:schemeClr val="tx1"/>
                </a:solidFill>
              </a:rPr>
              <a:t>Обеспечение жилыми помещениями многодетных семей, имеющих пять и более несовершеннолетних детей </a:t>
            </a:r>
          </a:p>
        </p:txBody>
      </p:sp>
      <p:sp>
        <p:nvSpPr>
          <p:cNvPr id="84" name="Скругленный прямоугольник 83"/>
          <p:cNvSpPr/>
          <p:nvPr/>
        </p:nvSpPr>
        <p:spPr>
          <a:xfrm>
            <a:off x="2327836" y="3911269"/>
            <a:ext cx="4116372"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700" dirty="0">
                <a:solidFill>
                  <a:schemeClr val="tx1"/>
                </a:solidFill>
              </a:rPr>
              <a:t>Закон Чувашской Республики от 17.10.2005 № 42 «О регулировании жилищных отношений»</a:t>
            </a:r>
          </a:p>
        </p:txBody>
      </p:sp>
      <p:sp>
        <p:nvSpPr>
          <p:cNvPr id="86" name="Скругленный прямоугольник 85"/>
          <p:cNvSpPr/>
          <p:nvPr/>
        </p:nvSpPr>
        <p:spPr>
          <a:xfrm>
            <a:off x="6510643" y="3896958"/>
            <a:ext cx="90000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19 сем.</a:t>
            </a:r>
            <a:endParaRPr lang="ru-RU" sz="1000" dirty="0">
              <a:solidFill>
                <a:schemeClr val="tx1"/>
              </a:solidFill>
            </a:endParaRPr>
          </a:p>
        </p:txBody>
      </p:sp>
      <p:sp>
        <p:nvSpPr>
          <p:cNvPr id="94" name="Скругленный прямоугольник 93"/>
          <p:cNvSpPr/>
          <p:nvPr/>
        </p:nvSpPr>
        <p:spPr>
          <a:xfrm>
            <a:off x="7471884" y="3903618"/>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110 152,0</a:t>
            </a:r>
          </a:p>
        </p:txBody>
      </p:sp>
      <p:sp>
        <p:nvSpPr>
          <p:cNvPr id="98" name="Скругленный прямоугольник 97"/>
          <p:cNvSpPr/>
          <p:nvPr/>
        </p:nvSpPr>
        <p:spPr>
          <a:xfrm>
            <a:off x="7494800" y="937470"/>
            <a:ext cx="771782" cy="21649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план</a:t>
            </a:r>
            <a:endParaRPr lang="ru-RU" sz="900" b="1" dirty="0">
              <a:solidFill>
                <a:sysClr val="windowText" lastClr="000000"/>
              </a:solidFill>
              <a:cs typeface="Times New Roman" panose="02020603050405020304" pitchFamily="18" charset="0"/>
            </a:endParaRPr>
          </a:p>
        </p:txBody>
      </p:sp>
      <p:sp>
        <p:nvSpPr>
          <p:cNvPr id="99" name="Скругленный прямоугольник 98"/>
          <p:cNvSpPr/>
          <p:nvPr/>
        </p:nvSpPr>
        <p:spPr>
          <a:xfrm>
            <a:off x="7471884" y="584720"/>
            <a:ext cx="1589397" cy="324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rPr>
              <a:t>Объем расходов                на 2020 год (тыс. руб.)</a:t>
            </a:r>
            <a:endParaRPr lang="ru-RU" sz="900" b="1" dirty="0">
              <a:solidFill>
                <a:sysClr val="windowText" lastClr="000000"/>
              </a:solidFill>
            </a:endParaRPr>
          </a:p>
        </p:txBody>
      </p:sp>
      <p:sp>
        <p:nvSpPr>
          <p:cNvPr id="100" name="Скругленный прямоугольник 99"/>
          <p:cNvSpPr/>
          <p:nvPr/>
        </p:nvSpPr>
        <p:spPr>
          <a:xfrm>
            <a:off x="8293695" y="937470"/>
            <a:ext cx="767586" cy="21649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900" b="1" dirty="0" smtClean="0">
                <a:solidFill>
                  <a:sysClr val="windowText" lastClr="000000"/>
                </a:solidFill>
                <a:cs typeface="Times New Roman" panose="02020603050405020304" pitchFamily="18" charset="0"/>
              </a:rPr>
              <a:t>факт</a:t>
            </a:r>
            <a:endParaRPr lang="ru-RU" sz="900" b="1" dirty="0">
              <a:solidFill>
                <a:sysClr val="windowText" lastClr="000000"/>
              </a:solidFill>
              <a:cs typeface="Times New Roman" panose="02020603050405020304" pitchFamily="18" charset="0"/>
            </a:endParaRPr>
          </a:p>
        </p:txBody>
      </p:sp>
      <p:sp>
        <p:nvSpPr>
          <p:cNvPr id="85" name="Скругленный прямоугольник 84"/>
          <p:cNvSpPr/>
          <p:nvPr/>
        </p:nvSpPr>
        <p:spPr>
          <a:xfrm>
            <a:off x="7471884" y="6351850"/>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70 707,8</a:t>
            </a:r>
          </a:p>
        </p:txBody>
      </p:sp>
      <p:sp>
        <p:nvSpPr>
          <p:cNvPr id="101" name="Скругленный прямоугольник 100"/>
          <p:cNvSpPr/>
          <p:nvPr/>
        </p:nvSpPr>
        <p:spPr>
          <a:xfrm>
            <a:off x="8293695" y="2175385"/>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2 441 709,7</a:t>
            </a:r>
            <a:endParaRPr lang="ru-RU" sz="800" dirty="0">
              <a:solidFill>
                <a:schemeClr val="tx1"/>
              </a:solidFill>
            </a:endParaRPr>
          </a:p>
        </p:txBody>
      </p:sp>
      <p:sp>
        <p:nvSpPr>
          <p:cNvPr id="102" name="Скругленный прямоугольник 101"/>
          <p:cNvSpPr/>
          <p:nvPr/>
        </p:nvSpPr>
        <p:spPr>
          <a:xfrm>
            <a:off x="8293695" y="2535425"/>
            <a:ext cx="794698"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828 468,2</a:t>
            </a:r>
            <a:endParaRPr lang="ru-RU" sz="1000" dirty="0">
              <a:solidFill>
                <a:schemeClr val="tx1"/>
              </a:solidFill>
            </a:endParaRPr>
          </a:p>
        </p:txBody>
      </p:sp>
      <p:sp>
        <p:nvSpPr>
          <p:cNvPr id="103" name="Скругленный прямоугольник 102"/>
          <p:cNvSpPr/>
          <p:nvPr/>
        </p:nvSpPr>
        <p:spPr>
          <a:xfrm>
            <a:off x="8293695" y="31834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123 883,1</a:t>
            </a:r>
            <a:endParaRPr lang="ru-RU" sz="1000" dirty="0">
              <a:solidFill>
                <a:schemeClr val="tx1"/>
              </a:solidFill>
            </a:endParaRPr>
          </a:p>
        </p:txBody>
      </p:sp>
      <p:sp>
        <p:nvSpPr>
          <p:cNvPr id="104" name="Скругленный прямоугольник 103"/>
          <p:cNvSpPr/>
          <p:nvPr/>
        </p:nvSpPr>
        <p:spPr>
          <a:xfrm>
            <a:off x="8293695" y="181537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t>895 366,2</a:t>
            </a:r>
            <a:endParaRPr lang="ru-RU" sz="1000" dirty="0"/>
          </a:p>
        </p:txBody>
      </p:sp>
      <p:sp>
        <p:nvSpPr>
          <p:cNvPr id="105" name="Скругленный прямоугольник 104"/>
          <p:cNvSpPr/>
          <p:nvPr/>
        </p:nvSpPr>
        <p:spPr>
          <a:xfrm>
            <a:off x="8293695" y="4567453"/>
            <a:ext cx="794698" cy="307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289 605,4</a:t>
            </a:r>
            <a:endParaRPr lang="ru-RU" sz="1000" dirty="0">
              <a:solidFill>
                <a:schemeClr val="tx1"/>
              </a:solidFill>
            </a:endParaRPr>
          </a:p>
        </p:txBody>
      </p:sp>
      <p:sp>
        <p:nvSpPr>
          <p:cNvPr id="106" name="Скругленный прямоугольник 105"/>
          <p:cNvSpPr/>
          <p:nvPr/>
        </p:nvSpPr>
        <p:spPr>
          <a:xfrm>
            <a:off x="8293695" y="4939367"/>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800" dirty="0" smtClean="0">
                <a:solidFill>
                  <a:schemeClr val="tx1"/>
                </a:solidFill>
              </a:rPr>
              <a:t>1 646 754,7</a:t>
            </a:r>
            <a:endParaRPr lang="ru-RU" sz="800" dirty="0">
              <a:solidFill>
                <a:schemeClr val="tx1"/>
              </a:solidFill>
            </a:endParaRPr>
          </a:p>
        </p:txBody>
      </p:sp>
      <p:sp>
        <p:nvSpPr>
          <p:cNvPr id="107" name="Скругленный прямоугольник 106"/>
          <p:cNvSpPr/>
          <p:nvPr/>
        </p:nvSpPr>
        <p:spPr>
          <a:xfrm>
            <a:off x="8293695" y="530776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2 362,7</a:t>
            </a:r>
            <a:endParaRPr lang="ru-RU" sz="1000" dirty="0">
              <a:solidFill>
                <a:schemeClr val="tx1"/>
              </a:solidFill>
            </a:endParaRPr>
          </a:p>
        </p:txBody>
      </p:sp>
      <p:sp>
        <p:nvSpPr>
          <p:cNvPr id="108" name="Скругленный прямоугольник 107"/>
          <p:cNvSpPr/>
          <p:nvPr/>
        </p:nvSpPr>
        <p:spPr>
          <a:xfrm>
            <a:off x="8293695" y="5943160"/>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246 462,6</a:t>
            </a:r>
          </a:p>
        </p:txBody>
      </p:sp>
      <p:sp>
        <p:nvSpPr>
          <p:cNvPr id="109" name="Скругленный прямоугольник 108"/>
          <p:cNvSpPr/>
          <p:nvPr/>
        </p:nvSpPr>
        <p:spPr>
          <a:xfrm>
            <a:off x="8293695" y="1455336"/>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smtClean="0">
                <a:solidFill>
                  <a:schemeClr val="tx1"/>
                </a:solidFill>
              </a:rPr>
              <a:t>492 207,4</a:t>
            </a:r>
            <a:endParaRPr lang="ru-RU" sz="1000" i="1" dirty="0"/>
          </a:p>
        </p:txBody>
      </p:sp>
      <p:sp>
        <p:nvSpPr>
          <p:cNvPr id="110" name="Скругленный прямоугольник 109"/>
          <p:cNvSpPr/>
          <p:nvPr/>
        </p:nvSpPr>
        <p:spPr>
          <a:xfrm>
            <a:off x="8293695" y="3550197"/>
            <a:ext cx="794698" cy="28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203 755,9</a:t>
            </a:r>
          </a:p>
        </p:txBody>
      </p:sp>
      <p:sp>
        <p:nvSpPr>
          <p:cNvPr id="111" name="Скругленный прямоугольник 110"/>
          <p:cNvSpPr/>
          <p:nvPr/>
        </p:nvSpPr>
        <p:spPr>
          <a:xfrm>
            <a:off x="8293695" y="3903617"/>
            <a:ext cx="79469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51 081,3</a:t>
            </a:r>
          </a:p>
        </p:txBody>
      </p:sp>
      <p:sp>
        <p:nvSpPr>
          <p:cNvPr id="112" name="Скругленный прямоугольник 111"/>
          <p:cNvSpPr/>
          <p:nvPr/>
        </p:nvSpPr>
        <p:spPr>
          <a:xfrm>
            <a:off x="8293695" y="6351849"/>
            <a:ext cx="794698"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1000" dirty="0">
                <a:solidFill>
                  <a:schemeClr val="tx1"/>
                </a:solidFill>
              </a:rPr>
              <a:t>68 060,9</a:t>
            </a:r>
          </a:p>
        </p:txBody>
      </p:sp>
      <p:sp>
        <p:nvSpPr>
          <p:cNvPr id="3" name="Номер слайда 2"/>
          <p:cNvSpPr>
            <a:spLocks noGrp="1"/>
          </p:cNvSpPr>
          <p:nvPr>
            <p:ph type="sldNum" sz="quarter" idx="12"/>
          </p:nvPr>
        </p:nvSpPr>
        <p:spPr>
          <a:xfrm>
            <a:off x="8187799" y="6531438"/>
            <a:ext cx="1006489" cy="365125"/>
          </a:xfrm>
        </p:spPr>
        <p:txBody>
          <a:bodyPr/>
          <a:lstStyle/>
          <a:p>
            <a:pPr>
              <a:defRPr/>
            </a:pPr>
            <a:fld id="{667CCBFA-BFB9-4E9F-B6F6-694D72409F22}" type="slidenum">
              <a:rPr lang="ru-RU" smtClean="0"/>
              <a:pPr>
                <a:defRPr/>
              </a:pPr>
              <a:t>37</a:t>
            </a:fld>
            <a:endParaRPr lang="ru-RU" dirty="0"/>
          </a:p>
        </p:txBody>
      </p:sp>
    </p:spTree>
    <p:extLst>
      <p:ext uri="{BB962C8B-B14F-4D97-AF65-F5344CB8AC3E}">
        <p14:creationId xmlns:p14="http://schemas.microsoft.com/office/powerpoint/2010/main" val="1516358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079556" y="6492875"/>
            <a:ext cx="1054100" cy="365125"/>
          </a:xfrm>
        </p:spPr>
        <p:txBody>
          <a:bodyPr/>
          <a:lstStyle/>
          <a:p>
            <a:pPr>
              <a:defRPr/>
            </a:pPr>
            <a:fld id="{667CCBFA-BFB9-4E9F-B6F6-694D72409F22}" type="slidenum">
              <a:rPr lang="ru-RU" smtClean="0"/>
              <a:pPr>
                <a:defRPr/>
              </a:pPr>
              <a:t>38</a:t>
            </a:fld>
            <a:endParaRPr lang="ru-RU" dirty="0"/>
          </a:p>
        </p:txBody>
      </p:sp>
      <p:graphicFrame>
        <p:nvGraphicFramePr>
          <p:cNvPr id="4" name="Диаграмма 3"/>
          <p:cNvGraphicFramePr/>
          <p:nvPr>
            <p:extLst>
              <p:ext uri="{D42A27DB-BD31-4B8C-83A1-F6EECF244321}">
                <p14:modId xmlns:p14="http://schemas.microsoft.com/office/powerpoint/2010/main" val="3727730607"/>
              </p:ext>
            </p:extLst>
          </p:nvPr>
        </p:nvGraphicFramePr>
        <p:xfrm>
          <a:off x="107504" y="1556792"/>
          <a:ext cx="8856984"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7504" y="3357868"/>
            <a:ext cx="611560" cy="338554"/>
          </a:xfrm>
          <a:prstGeom prst="rect">
            <a:avLst/>
          </a:prstGeom>
          <a:noFill/>
          <a:scene3d>
            <a:camera prst="orthographicFront">
              <a:rot lat="0" lon="1200000" rev="5400000"/>
            </a:camera>
            <a:lightRig rig="threePt" dir="t"/>
          </a:scene3d>
          <a:sp3d/>
        </p:spPr>
        <p:txBody>
          <a:bodyPr wrap="square" rtlCol="0">
            <a:spAutoFit/>
          </a:bodyPr>
          <a:lstStyle/>
          <a:p>
            <a:endParaRPr lang="ru-RU" sz="800" dirty="0" smtClean="0"/>
          </a:p>
          <a:p>
            <a:endParaRPr lang="ru-RU" sz="800" dirty="0"/>
          </a:p>
        </p:txBody>
      </p:sp>
      <p:sp>
        <p:nvSpPr>
          <p:cNvPr id="6" name="TextBox 5"/>
          <p:cNvSpPr txBox="1"/>
          <p:nvPr/>
        </p:nvSpPr>
        <p:spPr>
          <a:xfrm rot="10800000" flipV="1">
            <a:off x="107504" y="1268760"/>
            <a:ext cx="1368954" cy="230833"/>
          </a:xfrm>
          <a:prstGeom prst="rect">
            <a:avLst/>
          </a:prstGeom>
          <a:noFill/>
        </p:spPr>
        <p:txBody>
          <a:bodyPr wrap="square" rtlCol="0">
            <a:spAutoFit/>
          </a:bodyPr>
          <a:lstStyle/>
          <a:p>
            <a:r>
              <a:rPr lang="ru-RU" sz="900" dirty="0" smtClean="0">
                <a:latin typeface="Times New Roman" panose="02020603050405020304" pitchFamily="18" charset="0"/>
                <a:cs typeface="Times New Roman" panose="02020603050405020304" pitchFamily="18" charset="0"/>
              </a:rPr>
              <a:t>млн. рублей</a:t>
            </a:r>
            <a:endParaRPr lang="ru-RU" sz="900"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259728" y="188640"/>
            <a:ext cx="7336607"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Предоставление </a:t>
            </a:r>
            <a:r>
              <a:rPr lang="ru-RU" sz="1800" dirty="0">
                <a:solidFill>
                  <a:schemeClr val="tx1"/>
                </a:solidFill>
                <a:effectLst/>
                <a:latin typeface="Times New Roman" panose="02020603050405020304" pitchFamily="18" charset="0"/>
                <a:cs typeface="Times New Roman" panose="02020603050405020304" pitchFamily="18" charset="0"/>
              </a:rPr>
              <a:t>межбюджетных трансфертов </a:t>
            </a:r>
            <a:r>
              <a:rPr lang="ru-RU" sz="1800" dirty="0" smtClean="0">
                <a:solidFill>
                  <a:schemeClr val="tx1"/>
                </a:solidFill>
                <a:effectLst/>
                <a:latin typeface="Times New Roman" panose="02020603050405020304" pitchFamily="18" charset="0"/>
                <a:cs typeface="Times New Roman" panose="02020603050405020304" pitchFamily="18" charset="0"/>
              </a:rPr>
              <a:t>местным </a:t>
            </a:r>
            <a:r>
              <a:rPr lang="ru-RU" sz="1800" dirty="0">
                <a:solidFill>
                  <a:schemeClr val="tx1"/>
                </a:solidFill>
                <a:effectLst/>
                <a:latin typeface="Times New Roman" panose="02020603050405020304" pitchFamily="18" charset="0"/>
                <a:cs typeface="Times New Roman" panose="02020603050405020304" pitchFamily="18" charset="0"/>
              </a:rPr>
              <a:t>бюджетам</a:t>
            </a:r>
          </a:p>
        </p:txBody>
      </p:sp>
      <p:cxnSp>
        <p:nvCxnSpPr>
          <p:cNvPr id="9" name="Прямая соединительная линия 8"/>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892514378"/>
              </p:ext>
            </p:extLst>
          </p:nvPr>
        </p:nvGraphicFramePr>
        <p:xfrm>
          <a:off x="1475658" y="694521"/>
          <a:ext cx="5184574" cy="2171704"/>
        </p:xfrm>
        <a:graphic>
          <a:graphicData uri="http://schemas.openxmlformats.org/drawingml/2006/table">
            <a:tbl>
              <a:tblPr firstRow="1" bandRow="1">
                <a:tableStyleId>{00A15C55-8517-42AA-B614-E9B94910E393}</a:tableStyleId>
              </a:tblPr>
              <a:tblGrid>
                <a:gridCol w="1106041"/>
                <a:gridCol w="1451681"/>
                <a:gridCol w="1451681"/>
                <a:gridCol w="1175171"/>
              </a:tblGrid>
              <a:tr h="685800">
                <a:tc>
                  <a:txBody>
                    <a:bodyPr/>
                    <a:lstStyle/>
                    <a:p>
                      <a:pPr algn="ctr"/>
                      <a:r>
                        <a:rPr lang="ru-RU" sz="1300" dirty="0" smtClean="0">
                          <a:latin typeface="Times New Roman" panose="02020603050405020304" pitchFamily="18" charset="0"/>
                          <a:cs typeface="Times New Roman" panose="02020603050405020304" pitchFamily="18" charset="0"/>
                        </a:rPr>
                        <a:t>Вид трансферта</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Плановые назначения на 2020 год</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Перечислено в 2020 году</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300" dirty="0" smtClean="0">
                          <a:latin typeface="Times New Roman" panose="02020603050405020304" pitchFamily="18" charset="0"/>
                          <a:cs typeface="Times New Roman" panose="02020603050405020304" pitchFamily="18" charset="0"/>
                        </a:rPr>
                        <a:t>Процент исполнения</a:t>
                      </a:r>
                      <a:endParaRPr lang="ru-RU" sz="1300" dirty="0">
                        <a:solidFill>
                          <a:schemeClr val="tx1"/>
                        </a:solidFill>
                        <a:latin typeface="Times New Roman" panose="02020603050405020304" pitchFamily="18" charset="0"/>
                        <a:cs typeface="Times New Roman" panose="02020603050405020304" pitchFamily="18" charset="0"/>
                      </a:endParaRPr>
                    </a:p>
                  </a:txBody>
                  <a:tcPr anchor="ctr"/>
                </a:tc>
              </a:tr>
              <a:tr h="280448">
                <a:tc>
                  <a:txBody>
                    <a:bodyPr/>
                    <a:lstStyle/>
                    <a:p>
                      <a:r>
                        <a:rPr lang="ru-RU" sz="1300" dirty="0" smtClean="0">
                          <a:latin typeface="Times New Roman" panose="02020603050405020304" pitchFamily="18" charset="0"/>
                          <a:cs typeface="Times New Roman" panose="02020603050405020304" pitchFamily="18" charset="0"/>
                        </a:rPr>
                        <a:t>Дотации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1 040,7</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1 040,7</a:t>
                      </a:r>
                    </a:p>
                  </a:txBody>
                  <a:tcPr/>
                </a:tc>
                <a:tc>
                  <a:txBody>
                    <a:bodyPr/>
                    <a:lstStyle/>
                    <a:p>
                      <a:pPr algn="ctr"/>
                      <a:r>
                        <a:rPr lang="ru-RU" sz="1300" dirty="0" smtClean="0">
                          <a:latin typeface="Times New Roman" panose="02020603050405020304" pitchFamily="18" charset="0"/>
                          <a:cs typeface="Times New Roman" panose="02020603050405020304" pitchFamily="18" charset="0"/>
                        </a:rPr>
                        <a:t>100,0</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Субсидии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12 202,5</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11 555,1</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94,7</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327664">
                <a:tc>
                  <a:txBody>
                    <a:bodyPr/>
                    <a:lstStyle/>
                    <a:p>
                      <a:r>
                        <a:rPr lang="ru-RU" sz="1300" dirty="0" smtClean="0">
                          <a:latin typeface="Times New Roman" panose="02020603050405020304" pitchFamily="18" charset="0"/>
                          <a:cs typeface="Times New Roman" panose="02020603050405020304" pitchFamily="18" charset="0"/>
                        </a:rPr>
                        <a:t>Субвенции</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11 770,7</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11 578,2</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98,4</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dirty="0" smtClean="0">
                          <a:latin typeface="Times New Roman" panose="02020603050405020304" pitchFamily="18" charset="0"/>
                          <a:cs typeface="Times New Roman" panose="02020603050405020304" pitchFamily="18" charset="0"/>
                        </a:rPr>
                        <a:t>Иные </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1 970,9</a:t>
                      </a:r>
                      <a:endParaRPr lang="ru-RU" sz="1300" dirty="0" smtClean="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1 948,7</a:t>
                      </a:r>
                      <a:endParaRPr lang="ru-RU" sz="13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dirty="0" smtClean="0">
                          <a:latin typeface="Times New Roman" panose="02020603050405020304" pitchFamily="18" charset="0"/>
                          <a:cs typeface="Times New Roman" panose="02020603050405020304" pitchFamily="18" charset="0"/>
                        </a:rPr>
                        <a:t> 98,9</a:t>
                      </a:r>
                      <a:endParaRPr lang="ru-RU" sz="1300" dirty="0">
                        <a:solidFill>
                          <a:schemeClr val="tx1"/>
                        </a:solidFill>
                        <a:latin typeface="Times New Roman" panose="02020603050405020304" pitchFamily="18" charset="0"/>
                        <a:cs typeface="Times New Roman" panose="02020603050405020304" pitchFamily="18" charset="0"/>
                      </a:endParaRPr>
                    </a:p>
                  </a:txBody>
                  <a:tcPr/>
                </a:tc>
              </a:tr>
              <a:tr h="280448">
                <a:tc>
                  <a:txBody>
                    <a:bodyPr/>
                    <a:lstStyle/>
                    <a:p>
                      <a:r>
                        <a:rPr lang="ru-RU" sz="1300" b="1" dirty="0" smtClean="0">
                          <a:latin typeface="Times New Roman" panose="02020603050405020304" pitchFamily="18" charset="0"/>
                          <a:cs typeface="Times New Roman" panose="02020603050405020304" pitchFamily="18" charset="0"/>
                        </a:rPr>
                        <a:t>ИТОГО</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26 984,8</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26 122,7</a:t>
                      </a:r>
                      <a:endParaRPr lang="ru-RU" sz="13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300" b="1" dirty="0" smtClean="0">
                          <a:latin typeface="Times New Roman" panose="02020603050405020304" pitchFamily="18" charset="0"/>
                          <a:cs typeface="Times New Roman" panose="02020603050405020304" pitchFamily="18" charset="0"/>
                        </a:rPr>
                        <a:t> 96,8</a:t>
                      </a:r>
                      <a:endParaRPr lang="ru-RU" sz="1300" b="1"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sp>
        <p:nvSpPr>
          <p:cNvPr id="12" name="TextBox 11"/>
          <p:cNvSpPr txBox="1"/>
          <p:nvPr/>
        </p:nvSpPr>
        <p:spPr>
          <a:xfrm>
            <a:off x="2051720" y="3145301"/>
            <a:ext cx="3456384" cy="442674"/>
          </a:xfrm>
          <a:prstGeom prst="wedgeRoundRectCallout">
            <a:avLst>
              <a:gd name="adj1" fmla="val 63428"/>
              <a:gd name="adj2" fmla="val -111175"/>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000" dirty="0" err="1">
                <a:solidFill>
                  <a:prstClr val="black"/>
                </a:solidFill>
                <a:latin typeface="Times New Roman" panose="02020603050405020304" pitchFamily="18" charset="0"/>
                <a:cs typeface="Times New Roman" panose="02020603050405020304" pitchFamily="18" charset="0"/>
              </a:rPr>
              <a:t>недостижение</a:t>
            </a:r>
            <a:r>
              <a:rPr lang="ru-RU" sz="1000" dirty="0">
                <a:solidFill>
                  <a:prstClr val="black"/>
                </a:solidFill>
                <a:latin typeface="Times New Roman" panose="02020603050405020304" pitchFamily="18" charset="0"/>
                <a:cs typeface="Times New Roman" panose="02020603050405020304" pitchFamily="18" charset="0"/>
              </a:rPr>
              <a:t> плановых значений в связи с экономией по конкурсным процедурам</a:t>
            </a:r>
          </a:p>
        </p:txBody>
      </p:sp>
    </p:spTree>
    <p:extLst>
      <p:ext uri="{BB962C8B-B14F-4D97-AF65-F5344CB8AC3E}">
        <p14:creationId xmlns:p14="http://schemas.microsoft.com/office/powerpoint/2010/main" val="980605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4" name="TextBox 3"/>
          <p:cNvSpPr txBox="1"/>
          <p:nvPr/>
        </p:nvSpPr>
        <p:spPr>
          <a:xfrm>
            <a:off x="6588224" y="1219267"/>
            <a:ext cx="2304256" cy="4589830"/>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100" dirty="0">
                <a:solidFill>
                  <a:prstClr val="black"/>
                </a:solidFill>
                <a:latin typeface="Times New Roman" panose="02020603050405020304" pitchFamily="18" charset="0"/>
                <a:cs typeface="Times New Roman" panose="02020603050405020304" pitchFamily="18" charset="0"/>
              </a:rPr>
              <a:t>Финансовая помощь </a:t>
            </a:r>
            <a:r>
              <a:rPr lang="ru-RU" sz="1100" dirty="0" smtClean="0">
                <a:solidFill>
                  <a:prstClr val="black"/>
                </a:solidFill>
                <a:latin typeface="Times New Roman" panose="02020603050405020304" pitchFamily="18" charset="0"/>
                <a:cs typeface="Times New Roman" panose="02020603050405020304" pitchFamily="18" charset="0"/>
              </a:rPr>
              <a:t>муниципальным районам (городским округам) рассчитывается  </a:t>
            </a:r>
            <a:r>
              <a:rPr lang="ru-RU" sz="1100" dirty="0">
                <a:solidFill>
                  <a:prstClr val="black"/>
                </a:solidFill>
                <a:latin typeface="Times New Roman" panose="02020603050405020304" pitchFamily="18" charset="0"/>
                <a:cs typeface="Times New Roman" panose="02020603050405020304" pitchFamily="18" charset="0"/>
              </a:rPr>
              <a:t>в соответствии </a:t>
            </a:r>
            <a:r>
              <a:rPr lang="ru-RU" sz="1100" dirty="0" smtClean="0">
                <a:solidFill>
                  <a:prstClr val="black"/>
                </a:solidFill>
                <a:latin typeface="Times New Roman" panose="02020603050405020304" pitchFamily="18" charset="0"/>
                <a:cs typeface="Times New Roman" panose="02020603050405020304" pitchFamily="18" charset="0"/>
              </a:rPr>
              <a:t>с методиками</a:t>
            </a:r>
            <a:r>
              <a:rPr lang="ru-RU" sz="1100" dirty="0">
                <a:solidFill>
                  <a:prstClr val="black"/>
                </a:solidFill>
                <a:latin typeface="Times New Roman" panose="02020603050405020304" pitchFamily="18" charset="0"/>
                <a:cs typeface="Times New Roman" panose="02020603050405020304" pitchFamily="18" charset="0"/>
              </a:rPr>
              <a:t>, установленными </a:t>
            </a:r>
            <a:r>
              <a:rPr lang="ru-RU" sz="1100" dirty="0" smtClean="0">
                <a:solidFill>
                  <a:prstClr val="black"/>
                </a:solidFill>
                <a:latin typeface="Times New Roman" panose="02020603050405020304" pitchFamily="18" charset="0"/>
                <a:cs typeface="Times New Roman" panose="02020603050405020304" pitchFamily="18" charset="0"/>
              </a:rPr>
              <a:t>Законом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от 23 июля 2001 г. № 36 «О регулировании бюджетных правоотношений в Чувашской Республике</a:t>
            </a:r>
            <a:r>
              <a:rPr lang="ru-RU" sz="1100" dirty="0" smtClean="0">
                <a:solidFill>
                  <a:prstClr val="black"/>
                </a:solidFill>
                <a:latin typeface="Times New Roman" panose="02020603050405020304" pitchFamily="18" charset="0"/>
                <a:cs typeface="Times New Roman" panose="02020603050405020304" pitchFamily="18" charset="0"/>
              </a:rPr>
              <a:t>»:</a:t>
            </a:r>
          </a:p>
          <a:p>
            <a:pPr algn="just"/>
            <a:endParaRPr lang="ru-RU" sz="1100" dirty="0" smtClean="0">
              <a:solidFill>
                <a:prstClr val="black"/>
              </a:solidFill>
              <a:latin typeface="Times New Roman" panose="02020603050405020304" pitchFamily="18" charset="0"/>
              <a:cs typeface="Times New Roman" panose="02020603050405020304" pitchFamily="18" charset="0"/>
            </a:endParaRP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 – 13 статья;</a:t>
            </a:r>
          </a:p>
          <a:p>
            <a:pPr marL="171450" lvl="0" indent="-171450" algn="just">
              <a:buFontTx/>
              <a:buChar char="-"/>
            </a:pPr>
            <a:r>
              <a:rPr lang="ru-RU" sz="1050" dirty="0">
                <a:solidFill>
                  <a:prstClr val="black"/>
                </a:solidFill>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 муниципальных районов (городских округов) – 16 статья,</a:t>
            </a:r>
          </a:p>
          <a:p>
            <a:pPr marL="171450" indent="-171450" algn="just">
              <a:buFontTx/>
              <a:buChar char="-"/>
            </a:pPr>
            <a:r>
              <a:rPr lang="ru-RU" sz="1050" dirty="0" smtClean="0">
                <a:solidFill>
                  <a:prstClr val="black"/>
                </a:solidFill>
                <a:latin typeface="Times New Roman" panose="02020603050405020304" pitchFamily="18" charset="0"/>
                <a:cs typeface="Times New Roman" panose="02020603050405020304" pitchFamily="18" charset="0"/>
              </a:rPr>
              <a:t>дотации на выравнивание бюджетной обеспеченности поселений – статья 17.3 указанного закона.</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a:xfrm>
            <a:off x="8089900" y="6486466"/>
            <a:ext cx="1054100" cy="365125"/>
          </a:xfrm>
        </p:spPr>
        <p:txBody>
          <a:bodyPr/>
          <a:lstStyle/>
          <a:p>
            <a:pPr>
              <a:defRPr/>
            </a:pPr>
            <a:fld id="{5134FBE4-DC40-4A96-AB83-42E61AAB2036}" type="slidenum">
              <a:rPr lang="ru-RU" smtClean="0">
                <a:solidFill>
                  <a:prstClr val="black"/>
                </a:solidFill>
              </a:rPr>
              <a:pPr>
                <a:defRPr/>
              </a:pPr>
              <a:t>39</a:t>
            </a:fld>
            <a:endParaRPr lang="ru-RU" dirty="0">
              <a:solidFill>
                <a:prstClr val="black"/>
              </a:solidFill>
            </a:endParaRPr>
          </a:p>
        </p:txBody>
      </p:sp>
      <p:sp>
        <p:nvSpPr>
          <p:cNvPr id="7"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Финансовая помощь муниципальным районам и городским округам Чувашской Республики </a:t>
            </a:r>
            <a:r>
              <a:rPr lang="ru-RU" sz="1600" dirty="0" smtClean="0">
                <a:solidFill>
                  <a:prstClr val="black"/>
                </a:solidFill>
                <a:effectLst/>
                <a:latin typeface="Times New Roman" panose="02020603050405020304" pitchFamily="18" charset="0"/>
                <a:cs typeface="Times New Roman" panose="02020603050405020304" pitchFamily="18" charset="0"/>
              </a:rPr>
              <a:t>на 2020 год</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8" name="Прямая соединительная линия 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10" name="TextBox 1"/>
          <p:cNvSpPr txBox="1">
            <a:spLocks noChangeArrowheads="1"/>
          </p:cNvSpPr>
          <p:nvPr/>
        </p:nvSpPr>
        <p:spPr bwMode="auto">
          <a:xfrm>
            <a:off x="7666176" y="751571"/>
            <a:ext cx="1226304" cy="222565"/>
          </a:xfrm>
          <a:prstGeom prst="rect">
            <a:avLst/>
          </a:prstGeom>
          <a:noFill/>
          <a:ln>
            <a:noFill/>
          </a:ln>
          <a:extLst/>
        </p:spPr>
        <p:txBody>
          <a:bodyPr lIns="0" tIns="0" rIns="0" bIns="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200" b="1" dirty="0" smtClean="0">
                <a:solidFill>
                  <a:srgbClr val="4E67C8">
                    <a:lumMod val="75000"/>
                  </a:srgbClr>
                </a:solidFill>
                <a:latin typeface="Times New Roman" panose="02020603050405020304" pitchFamily="18" charset="0"/>
                <a:cs typeface="Times New Roman" panose="02020603050405020304" pitchFamily="18" charset="0"/>
              </a:rPr>
              <a:t>тыс. рублей</a:t>
            </a:r>
            <a:endParaRPr lang="ru-RU" altLang="ru-RU" sz="1200" b="1" dirty="0">
              <a:solidFill>
                <a:srgbClr val="4E67C8">
                  <a:lumMod val="75000"/>
                </a:srgbClr>
              </a:solidFill>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239510908"/>
              </p:ext>
            </p:extLst>
          </p:nvPr>
        </p:nvGraphicFramePr>
        <p:xfrm>
          <a:off x="323528" y="751571"/>
          <a:ext cx="6120680" cy="5897477"/>
        </p:xfrm>
        <a:graphic>
          <a:graphicData uri="http://schemas.openxmlformats.org/drawingml/2006/table">
            <a:tbl>
              <a:tblPr>
                <a:tableStyleId>{5C22544A-7EE6-4342-B048-85BDC9FD1C3A}</a:tableStyleId>
              </a:tblPr>
              <a:tblGrid>
                <a:gridCol w="1105624"/>
                <a:gridCol w="766585"/>
                <a:gridCol w="863242"/>
                <a:gridCol w="899215"/>
                <a:gridCol w="1477902"/>
                <a:gridCol w="1008112"/>
              </a:tblGrid>
              <a:tr h="157150">
                <a:tc rowSpan="2">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Наименование муниципальных образований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gridSpan="5">
                  <a:txBody>
                    <a:bodyPr/>
                    <a:lstStyle/>
                    <a:p>
                      <a:pPr algn="ctr" fontAlgn="ctr"/>
                      <a:r>
                        <a:rPr lang="ru-RU" sz="900" b="0" i="0" u="none" strike="noStrike" dirty="0" smtClean="0">
                          <a:effectLst/>
                          <a:latin typeface="Times New Roman" panose="02020603050405020304" pitchFamily="18" charset="0"/>
                          <a:cs typeface="Times New Roman" panose="02020603050405020304" pitchFamily="18" charset="0"/>
                        </a:rPr>
                        <a:t>в том числе:</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hMerge="1">
                  <a:txBody>
                    <a:bodyPr/>
                    <a:lstStyle/>
                    <a:p>
                      <a:pPr algn="ctr"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r>
              <a:tr h="1368152">
                <a:tc vMerge="1">
                  <a:txBody>
                    <a:bodyPr/>
                    <a:lstStyle/>
                    <a:p>
                      <a:pPr algn="ctr" fontAlgn="ctr"/>
                      <a:endParaRPr lang="ru-RU" sz="900" b="0" i="0" u="none" strike="noStrike" dirty="0">
                        <a:effectLst/>
                        <a:latin typeface="TimesET" pitchFamily="2"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Финансовая помощь - всего</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выравнивание бюджетной обеспеченности муниципальных районов (городских округов)</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900" b="0" u="none" strike="noStrike" dirty="0">
                          <a:effectLst/>
                          <a:latin typeface="Times New Roman" panose="02020603050405020304" pitchFamily="18" charset="0"/>
                          <a:cs typeface="Times New Roman" panose="02020603050405020304" pitchFamily="18" charset="0"/>
                        </a:rPr>
                        <a:t>Дотации на поддержку мер по обеспечению сбалансированности муниципальных районов </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ctr" fontAlgn="ctr"/>
                      <a:r>
                        <a:rPr lang="ru-RU" sz="800" b="0" i="0" u="none" strike="noStrike" dirty="0" smtClean="0">
                          <a:effectLst/>
                          <a:latin typeface="Times New Roman" panose="02020603050405020304" pitchFamily="18" charset="0"/>
                          <a:cs typeface="Times New Roman" panose="02020603050405020304" pitchFamily="18" charset="0"/>
                        </a:rPr>
                        <a:t>Дотации на поддержку мер по обеспечению сбалансированности бюджетов для компенсации снижения поступления налоговых и неналоговых доходов консолидированных бюджетов муниципальных районов и бюджетов городских округов в связи с пандемией новой </a:t>
                      </a:r>
                      <a:r>
                        <a:rPr lang="ru-RU" sz="800" b="0" i="0" u="none" strike="noStrike" dirty="0" err="1" smtClean="0">
                          <a:effectLst/>
                          <a:latin typeface="Times New Roman" panose="02020603050405020304" pitchFamily="18" charset="0"/>
                          <a:cs typeface="Times New Roman" panose="02020603050405020304" pitchFamily="18" charset="0"/>
                        </a:rPr>
                        <a:t>коронавирусной</a:t>
                      </a:r>
                      <a:r>
                        <a:rPr lang="ru-RU" sz="800" b="0" i="0" u="none" strike="noStrike" dirty="0" smtClean="0">
                          <a:effectLst/>
                          <a:latin typeface="Times New Roman" panose="02020603050405020304" pitchFamily="18" charset="0"/>
                          <a:cs typeface="Times New Roman" panose="02020603050405020304" pitchFamily="18" charset="0"/>
                        </a:rPr>
                        <a:t> инфекции</a:t>
                      </a:r>
                      <a:endParaRPr lang="ru-RU" sz="8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ru-RU"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a:t>
                      </a:r>
                      <a:endParaRPr kumimoji="0" lang="ru-RU"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4501" marR="4501" marT="4501" marB="0" anchor="ctr">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Алатырский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dirty="0">
                          <a:solidFill>
                            <a:srgbClr val="000000"/>
                          </a:solidFill>
                          <a:effectLst/>
                          <a:latin typeface="Times New Roman" panose="02020603050405020304" pitchFamily="18" charset="0"/>
                          <a:cs typeface="Times New Roman" panose="02020603050405020304" pitchFamily="18" charset="0"/>
                        </a:rPr>
                        <a:t>55 297,7</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41 776,4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13 521,3</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Аликовский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dirty="0">
                          <a:solidFill>
                            <a:srgbClr val="000000"/>
                          </a:solidFill>
                          <a:effectLst/>
                          <a:latin typeface="Times New Roman" panose="02020603050405020304" pitchFamily="18" charset="0"/>
                          <a:cs typeface="Times New Roman" panose="02020603050405020304" pitchFamily="18" charset="0"/>
                        </a:rPr>
                        <a:t>59 430,0</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39 933,7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959,7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4 189,4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14 347,2</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err="1">
                          <a:effectLst/>
                          <a:latin typeface="Times New Roman" panose="02020603050405020304" pitchFamily="18" charset="0"/>
                          <a:cs typeface="Times New Roman" panose="02020603050405020304" pitchFamily="18" charset="0"/>
                        </a:rPr>
                        <a:t>Батыревский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71 380,5</a:t>
                      </a:r>
                    </a:p>
                  </a:txBody>
                  <a:tcPr marL="9525" marR="9525" marT="9525" marB="0" anchor="ctr">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27 065,2</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7 985,4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4 815,4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31 514,5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Вурнарский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35 813,0</a:t>
                      </a:r>
                    </a:p>
                  </a:txBody>
                  <a:tcPr marL="9525" marR="9525" marT="9525" marB="0" anchor="ctr">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7 606,6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28 206,4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err="1">
                          <a:effectLst/>
                          <a:latin typeface="Times New Roman" panose="02020603050405020304" pitchFamily="18" charset="0"/>
                          <a:cs typeface="Times New Roman" panose="02020603050405020304" pitchFamily="18" charset="0"/>
                        </a:rPr>
                        <a:t>Ибресинский</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55 677,4</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30 798,1</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2 247,1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1 085,6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21 546,6</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Канашский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114 752,4</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79 985,5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1 820,4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32 946,5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Козловский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22 067,7</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2 772,0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2 353,3</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16 942,4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Комсомольский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49 672,2</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25 101,7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1 549,9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23 020,6</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Красноармейский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16 229,1</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3 826,5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12 402,6</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Красночетайский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49 134,5</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36 138,8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178,9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12 816,8</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Марпосадский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55 682,1</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32 438,5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1 700,2</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1 221,5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20 321,9</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Моргаушский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43 578,9</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10 026,9</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3 907,9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29 644,1</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Порецкий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33 641,2</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20 614,1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1 969,6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11 057,5</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Урмарский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60 139,7</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35 576,4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1 141,8</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2 503,1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20 918,4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Цивильский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37 071,8</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5 240,9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31 830,9</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Чебоксарский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dirty="0">
                          <a:solidFill>
                            <a:srgbClr val="000000"/>
                          </a:solidFill>
                          <a:effectLst/>
                          <a:latin typeface="Times New Roman" panose="02020603050405020304" pitchFamily="18" charset="0"/>
                          <a:cs typeface="Times New Roman" panose="02020603050405020304" pitchFamily="18" charset="0"/>
                        </a:rPr>
                        <a:t>72 530,0</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1 499,6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3 335,8</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11 842,6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55 852,0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Шемуршинский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47 240,1</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35 906,7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11 333,4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Шумерлинский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58 033,3</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49 857,0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8 176,3</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Ядринский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46 895,1</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9 267,5</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15 064,3</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22 563,3</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Яльчикский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40 750,5</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25 515,6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15 234,9</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Янтиковский</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48 576,2</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34 436,4</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803,4</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13 336,4</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Алатырь</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19 840,7</a:t>
                      </a:r>
                    </a:p>
                  </a:txBody>
                  <a:tcPr marL="9525" marR="9525" marT="9525" marB="0" anchor="ctr">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10 066,6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9 774,1</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Канаш</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41 708,9</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5 230,0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36 478,9</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Новочебоксарск</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105 207,5</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71 352,6</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33 854,9</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a:effectLst/>
                          <a:latin typeface="Times New Roman" panose="02020603050405020304" pitchFamily="18" charset="0"/>
                          <a:cs typeface="Times New Roman" panose="02020603050405020304" pitchFamily="18" charset="0"/>
                        </a:rPr>
                        <a:t>г. Чебоксары</a:t>
                      </a:r>
                      <a:endParaRPr lang="ru-RU" sz="900" b="0" i="0" u="none" strike="noStrike">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201 069,0</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201 069,0</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r>
                        <a:rPr lang="ru-RU" sz="900" u="none" strike="noStrike" dirty="0">
                          <a:effectLst/>
                          <a:latin typeface="Times New Roman" panose="02020603050405020304" pitchFamily="18" charset="0"/>
                          <a:cs typeface="Times New Roman" panose="02020603050405020304" pitchFamily="18" charset="0"/>
                        </a:rPr>
                        <a:t>г. Шумерля</a:t>
                      </a: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0" i="0" u="none" strike="noStrike">
                          <a:solidFill>
                            <a:srgbClr val="000000"/>
                          </a:solidFill>
                          <a:effectLst/>
                          <a:latin typeface="Times New Roman" panose="02020603050405020304" pitchFamily="18" charset="0"/>
                          <a:cs typeface="Times New Roman" panose="02020603050405020304" pitchFamily="18" charset="0"/>
                        </a:rPr>
                        <a:t>46 817,8</a:t>
                      </a:r>
                    </a:p>
                  </a:txBody>
                  <a:tcPr marL="9525" marR="9525" marT="9525" marB="0" anchor="ctr">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3 953,0</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3 397,7</a:t>
                      </a:r>
                    </a:p>
                  </a:txBody>
                  <a:tcPr marL="9525" marR="9525" marT="9525" marB="0" anchor="b">
                    <a:solidFill>
                      <a:schemeClr val="accent2">
                        <a:lumMod val="40000"/>
                        <a:lumOff val="60000"/>
                      </a:schemeClr>
                    </a:solidFill>
                  </a:tcPr>
                </a:tc>
                <a:tc>
                  <a:txBody>
                    <a:bodyPr/>
                    <a:lstStyle/>
                    <a:p>
                      <a:pPr algn="r" fontAlgn="b"/>
                      <a:r>
                        <a:rPr lang="ru-RU" sz="900" b="0" i="0" u="none" strike="noStrike">
                          <a:solidFill>
                            <a:srgbClr val="000000"/>
                          </a:solidFill>
                          <a:effectLst/>
                          <a:latin typeface="Times New Roman" panose="02020603050405020304" pitchFamily="18" charset="0"/>
                          <a:cs typeface="Times New Roman" panose="02020603050405020304" pitchFamily="18" charset="0"/>
                        </a:rPr>
                        <a:t>39 467,1</a:t>
                      </a:r>
                    </a:p>
                  </a:txBody>
                  <a:tcPr marL="9525" marR="9525" marT="9525" marB="0" anchor="b">
                    <a:solidFill>
                      <a:schemeClr val="accent2">
                        <a:lumMod val="40000"/>
                        <a:lumOff val="60000"/>
                      </a:schemeClr>
                    </a:solidFill>
                  </a:tcPr>
                </a:tc>
                <a:tc>
                  <a:txBody>
                    <a:bodyPr/>
                    <a:lstStyle/>
                    <a:p>
                      <a:pPr algn="r" fontAlgn="b"/>
                      <a:r>
                        <a:rPr lang="ru-RU" sz="900" b="0" i="0" u="none" strike="noStrike" dirty="0">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b">
                    <a:solidFill>
                      <a:schemeClr val="accent2">
                        <a:lumMod val="40000"/>
                        <a:lumOff val="60000"/>
                      </a:schemeClr>
                    </a:solidFill>
                  </a:tcPr>
                </a:tc>
              </a:tr>
              <a:tr h="151296">
                <a:tc>
                  <a:txBody>
                    <a:bodyPr/>
                    <a:lstStyle/>
                    <a:p>
                      <a:pPr algn="l" fontAlgn="ctr"/>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b"/>
                      <a:endParaRPr lang="ru-RU" sz="1200" b="1" i="0" u="none" strike="noStrike" dirty="0">
                        <a:solidFill>
                          <a:srgbClr val="000000"/>
                        </a:solidFill>
                        <a:effectLst/>
                        <a:latin typeface="Times New Roman"/>
                      </a:endParaRPr>
                    </a:p>
                  </a:txBody>
                  <a:tcPr marL="9525" marR="9525" marT="9525"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c>
                  <a:txBody>
                    <a:bodyPr/>
                    <a:lstStyle/>
                    <a:p>
                      <a:pPr algn="r" fontAlgn="b"/>
                      <a:endParaRPr lang="ru-RU" sz="900" b="0" i="0" u="none" strike="noStrike" dirty="0">
                        <a:effectLst/>
                        <a:latin typeface="Times New Roman" panose="02020603050405020304" pitchFamily="18" charset="0"/>
                        <a:cs typeface="Times New Roman" panose="02020603050405020304" pitchFamily="18" charset="0"/>
                      </a:endParaRPr>
                    </a:p>
                  </a:txBody>
                  <a:tcPr marL="4501" marR="4501" marT="4501" marB="0" anchor="b">
                    <a:solidFill>
                      <a:schemeClr val="accent2">
                        <a:lumMod val="40000"/>
                        <a:lumOff val="60000"/>
                      </a:schemeClr>
                    </a:solidFill>
                  </a:tcPr>
                </a:tc>
              </a:tr>
              <a:tr h="140907">
                <a:tc>
                  <a:txBody>
                    <a:bodyPr/>
                    <a:lstStyle/>
                    <a:p>
                      <a:pPr algn="l" fontAlgn="ctr"/>
                      <a:r>
                        <a:rPr lang="ru-RU" sz="900" b="1" u="none" strike="noStrike" dirty="0">
                          <a:effectLst/>
                          <a:latin typeface="Times New Roman" panose="02020603050405020304" pitchFamily="18" charset="0"/>
                          <a:cs typeface="Times New Roman" panose="02020603050405020304" pitchFamily="18" charset="0"/>
                        </a:rPr>
                        <a:t>Итого</a:t>
                      </a:r>
                      <a:endParaRPr lang="ru-RU" sz="900" b="1" i="0" u="none" strike="noStrike" dirty="0">
                        <a:effectLst/>
                        <a:latin typeface="Times New Roman" panose="02020603050405020304" pitchFamily="18" charset="0"/>
                        <a:cs typeface="Times New Roman" panose="02020603050405020304" pitchFamily="18" charset="0"/>
                      </a:endParaRPr>
                    </a:p>
                  </a:txBody>
                  <a:tcPr marL="4501" marR="4501" marT="4501" marB="0" anchor="ctr">
                    <a:solidFill>
                      <a:schemeClr val="accent2">
                        <a:lumMod val="40000"/>
                        <a:lumOff val="60000"/>
                      </a:schemeClr>
                    </a:solidFill>
                  </a:tcPr>
                </a:tc>
                <a:tc>
                  <a:txBody>
                    <a:bodyPr/>
                    <a:lstStyle/>
                    <a:p>
                      <a:pPr algn="r" fontAlgn="ctr"/>
                      <a:r>
                        <a:rPr lang="ru-RU" sz="900" b="1" i="0" u="none" strike="noStrike" dirty="0">
                          <a:solidFill>
                            <a:srgbClr val="000000"/>
                          </a:solidFill>
                          <a:effectLst/>
                          <a:latin typeface="Times New Roman" panose="02020603050405020304" pitchFamily="18" charset="0"/>
                          <a:cs typeface="Times New Roman" panose="02020603050405020304" pitchFamily="18" charset="0"/>
                        </a:rPr>
                        <a:t>1 488 </a:t>
                      </a:r>
                      <a:r>
                        <a:rPr lang="ru-RU" sz="900" b="1" i="0" u="none" strike="noStrike" dirty="0" smtClean="0">
                          <a:solidFill>
                            <a:srgbClr val="000000"/>
                          </a:solidFill>
                          <a:effectLst/>
                          <a:latin typeface="Times New Roman" panose="02020603050405020304" pitchFamily="18" charset="0"/>
                          <a:cs typeface="Times New Roman" panose="02020603050405020304" pitchFamily="18" charset="0"/>
                        </a:rPr>
                        <a:t>237,3</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r" fontAlgn="ctr"/>
                      <a:r>
                        <a:rPr lang="ru-RU" sz="900" b="1" i="0" u="none" strike="noStrike" dirty="0">
                          <a:solidFill>
                            <a:srgbClr val="000000"/>
                          </a:solidFill>
                          <a:effectLst/>
                          <a:latin typeface="Times New Roman" panose="02020603050405020304" pitchFamily="18" charset="0"/>
                          <a:cs typeface="Times New Roman" panose="02020603050405020304" pitchFamily="18" charset="0"/>
                        </a:rPr>
                        <a:t>611 </a:t>
                      </a:r>
                      <a:r>
                        <a:rPr lang="ru-RU" sz="900" b="1" i="0" u="none" strike="noStrike" dirty="0" smtClean="0">
                          <a:solidFill>
                            <a:srgbClr val="000000"/>
                          </a:solidFill>
                          <a:effectLst/>
                          <a:latin typeface="Times New Roman" panose="02020603050405020304" pitchFamily="18" charset="0"/>
                          <a:cs typeface="Times New Roman" panose="02020603050405020304" pitchFamily="18" charset="0"/>
                        </a:rPr>
                        <a:t>283,4</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r" fontAlgn="ctr"/>
                      <a:r>
                        <a:rPr lang="ru-RU" sz="900" b="1" i="0" u="none" strike="noStrike" dirty="0">
                          <a:solidFill>
                            <a:srgbClr val="000000"/>
                          </a:solidFill>
                          <a:effectLst/>
                          <a:latin typeface="Times New Roman" panose="02020603050405020304" pitchFamily="18" charset="0"/>
                          <a:cs typeface="Times New Roman" panose="02020603050405020304" pitchFamily="18" charset="0"/>
                        </a:rPr>
                        <a:t>39 </a:t>
                      </a:r>
                      <a:r>
                        <a:rPr lang="ru-RU" sz="900" b="1" i="0" u="none" strike="noStrike" dirty="0" smtClean="0">
                          <a:solidFill>
                            <a:srgbClr val="000000"/>
                          </a:solidFill>
                          <a:effectLst/>
                          <a:latin typeface="Times New Roman" panose="02020603050405020304" pitchFamily="18" charset="0"/>
                          <a:cs typeface="Times New Roman" panose="02020603050405020304" pitchFamily="18" charset="0"/>
                        </a:rPr>
                        <a:t>600,0</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r" fontAlgn="ctr"/>
                      <a:r>
                        <a:rPr lang="ru-RU" sz="900" b="1" i="0" u="none" strike="noStrike" dirty="0">
                          <a:solidFill>
                            <a:srgbClr val="000000"/>
                          </a:solidFill>
                          <a:effectLst/>
                          <a:latin typeface="Times New Roman" panose="02020603050405020304" pitchFamily="18" charset="0"/>
                          <a:cs typeface="Times New Roman" panose="02020603050405020304" pitchFamily="18" charset="0"/>
                        </a:rPr>
                        <a:t>389 </a:t>
                      </a:r>
                      <a:r>
                        <a:rPr lang="ru-RU" sz="900" b="1" i="0" u="none" strike="noStrike" dirty="0" smtClean="0">
                          <a:solidFill>
                            <a:srgbClr val="000000"/>
                          </a:solidFill>
                          <a:effectLst/>
                          <a:latin typeface="Times New Roman" panose="02020603050405020304" pitchFamily="18" charset="0"/>
                          <a:cs typeface="Times New Roman" panose="02020603050405020304" pitchFamily="18" charset="0"/>
                        </a:rPr>
                        <a:t>819,9</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40000"/>
                        <a:lumOff val="60000"/>
                      </a:schemeClr>
                    </a:solidFill>
                  </a:tcPr>
                </a:tc>
                <a:tc>
                  <a:txBody>
                    <a:bodyPr/>
                    <a:lstStyle/>
                    <a:p>
                      <a:pPr algn="r" fontAlgn="ctr"/>
                      <a:r>
                        <a:rPr lang="ru-RU" sz="900" b="1" i="0" u="none" strike="noStrike" dirty="0">
                          <a:solidFill>
                            <a:srgbClr val="000000"/>
                          </a:solidFill>
                          <a:effectLst/>
                          <a:latin typeface="Times New Roman" panose="02020603050405020304" pitchFamily="18" charset="0"/>
                          <a:cs typeface="Times New Roman" panose="02020603050405020304" pitchFamily="18" charset="0"/>
                        </a:rPr>
                        <a:t>447 </a:t>
                      </a:r>
                      <a:r>
                        <a:rPr lang="ru-RU" sz="900" b="1" i="0" u="none" strike="noStrike" dirty="0" smtClean="0">
                          <a:solidFill>
                            <a:srgbClr val="000000"/>
                          </a:solidFill>
                          <a:effectLst/>
                          <a:latin typeface="Times New Roman" panose="02020603050405020304" pitchFamily="18" charset="0"/>
                          <a:cs typeface="Times New Roman" panose="02020603050405020304" pitchFamily="18" charset="0"/>
                        </a:rPr>
                        <a:t>534,0</a:t>
                      </a:r>
                      <a:endParaRPr lang="ru-RU"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2">
                        <a:lumMod val="40000"/>
                        <a:lumOff val="60000"/>
                      </a:schemeClr>
                    </a:solidFill>
                  </a:tcPr>
                </a:tc>
              </a:tr>
            </a:tbl>
          </a:graphicData>
        </a:graphic>
      </p:graphicFrame>
    </p:spTree>
    <p:extLst>
      <p:ext uri="{BB962C8B-B14F-4D97-AF65-F5344CB8AC3E}">
        <p14:creationId xmlns:p14="http://schemas.microsoft.com/office/powerpoint/2010/main" val="1632699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53506" y="3535616"/>
            <a:ext cx="3312000" cy="276225"/>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Общегосударственные вопросы </a:t>
            </a:r>
          </a:p>
        </p:txBody>
      </p:sp>
      <p:sp>
        <p:nvSpPr>
          <p:cNvPr id="26" name="TextBox 25"/>
          <p:cNvSpPr txBox="1"/>
          <p:nvPr/>
        </p:nvSpPr>
        <p:spPr>
          <a:xfrm>
            <a:off x="853506" y="3974304"/>
            <a:ext cx="3312000" cy="276225"/>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Первичный воинский учет</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853506" y="4383653"/>
            <a:ext cx="3312000" cy="430887"/>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100" dirty="0">
                <a:solidFill>
                  <a:prstClr val="black"/>
                </a:solidFill>
                <a:latin typeface="Times New Roman" panose="02020603050405020304" pitchFamily="18" charset="0"/>
                <a:cs typeface="Times New Roman" panose="02020603050405020304" pitchFamily="18" charset="0"/>
              </a:rPr>
              <a:t>Пожарная безопасность, гражданская оборона, предупреждение чрезвычайных ситуаций</a:t>
            </a:r>
          </a:p>
        </p:txBody>
      </p:sp>
      <p:sp>
        <p:nvSpPr>
          <p:cNvPr id="28" name="TextBox 27"/>
          <p:cNvSpPr txBox="1"/>
          <p:nvPr/>
        </p:nvSpPr>
        <p:spPr>
          <a:xfrm>
            <a:off x="853506" y="4955391"/>
            <a:ext cx="3312000" cy="276999"/>
          </a:xfrm>
          <a:prstGeom prst="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Национальная экономика</a:t>
            </a:r>
          </a:p>
        </p:txBody>
      </p:sp>
      <p:sp>
        <p:nvSpPr>
          <p:cNvPr id="29" name="TextBox 64"/>
          <p:cNvSpPr txBox="1">
            <a:spLocks noChangeArrowheads="1"/>
          </p:cNvSpPr>
          <p:nvPr/>
        </p:nvSpPr>
        <p:spPr bwMode="auto">
          <a:xfrm>
            <a:off x="853506" y="5399654"/>
            <a:ext cx="3312000" cy="276225"/>
          </a:xfrm>
          <a:prstGeom prst="rect">
            <a:avLst/>
          </a:prstGeom>
          <a:gradFill flip="none" rotWithShape="1">
            <a:gsLst>
              <a:gs pos="0">
                <a:srgbClr val="FADAF2">
                  <a:shade val="30000"/>
                  <a:satMod val="115000"/>
                </a:srgbClr>
              </a:gs>
              <a:gs pos="50000">
                <a:srgbClr val="FADAF2">
                  <a:shade val="67500"/>
                  <a:satMod val="115000"/>
                </a:srgbClr>
              </a:gs>
              <a:gs pos="100000">
                <a:srgbClr val="FADAF2">
                  <a:shade val="100000"/>
                  <a:satMod val="115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Жилищно-коммунальное хозяйство</a:t>
            </a:r>
          </a:p>
        </p:txBody>
      </p:sp>
      <p:sp>
        <p:nvSpPr>
          <p:cNvPr id="30" name="TextBox 65"/>
          <p:cNvSpPr txBox="1">
            <a:spLocks noChangeArrowheads="1"/>
          </p:cNvSpPr>
          <p:nvPr/>
        </p:nvSpPr>
        <p:spPr bwMode="auto">
          <a:xfrm>
            <a:off x="853506" y="5884492"/>
            <a:ext cx="3312000" cy="27699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Охрана окружающей среды</a:t>
            </a:r>
          </a:p>
        </p:txBody>
      </p:sp>
      <p:sp>
        <p:nvSpPr>
          <p:cNvPr id="31" name="TextBox 68"/>
          <p:cNvSpPr txBox="1">
            <a:spLocks noChangeArrowheads="1"/>
          </p:cNvSpPr>
          <p:nvPr/>
        </p:nvSpPr>
        <p:spPr bwMode="auto">
          <a:xfrm>
            <a:off x="853506" y="6249917"/>
            <a:ext cx="3312000" cy="276225"/>
          </a:xfrm>
          <a:prstGeom prst="rect">
            <a:avLst/>
          </a:prstGeom>
          <a:gradFill flip="none" rotWithShape="1">
            <a:gsLst>
              <a:gs pos="0">
                <a:srgbClr val="50BCB9">
                  <a:tint val="66000"/>
                  <a:satMod val="160000"/>
                </a:srgbClr>
              </a:gs>
              <a:gs pos="50000">
                <a:srgbClr val="50BCB9">
                  <a:tint val="44500"/>
                  <a:satMod val="160000"/>
                </a:srgbClr>
              </a:gs>
              <a:gs pos="100000">
                <a:srgbClr val="50BCB9">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Образование</a:t>
            </a:r>
          </a:p>
        </p:txBody>
      </p:sp>
      <p:sp>
        <p:nvSpPr>
          <p:cNvPr id="39" name="TextBox 69"/>
          <p:cNvSpPr txBox="1">
            <a:spLocks noChangeArrowheads="1"/>
          </p:cNvSpPr>
          <p:nvPr/>
        </p:nvSpPr>
        <p:spPr bwMode="auto">
          <a:xfrm>
            <a:off x="5515559" y="3504772"/>
            <a:ext cx="3312000" cy="27622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Культура, кинематография</a:t>
            </a:r>
          </a:p>
        </p:txBody>
      </p:sp>
      <p:sp>
        <p:nvSpPr>
          <p:cNvPr id="40" name="Прямоугольник 39"/>
          <p:cNvSpPr/>
          <p:nvPr/>
        </p:nvSpPr>
        <p:spPr>
          <a:xfrm>
            <a:off x="5515559" y="3932847"/>
            <a:ext cx="3312000" cy="276225"/>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p:spPr>
        <p:txBody>
          <a:bodyPr wrap="square">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Здравоохранение</a:t>
            </a:r>
          </a:p>
        </p:txBody>
      </p:sp>
      <p:sp>
        <p:nvSpPr>
          <p:cNvPr id="41" name="Прямоугольник 72"/>
          <p:cNvSpPr>
            <a:spLocks noChangeArrowheads="1"/>
          </p:cNvSpPr>
          <p:nvPr/>
        </p:nvSpPr>
        <p:spPr bwMode="auto">
          <a:xfrm>
            <a:off x="5515559" y="4425124"/>
            <a:ext cx="3312000" cy="276225"/>
          </a:xfrm>
          <a:prstGeom prst="rect">
            <a:avLst/>
          </a:prstGeom>
          <a:gradFill flip="none" rotWithShape="1">
            <a:gsLst>
              <a:gs pos="0">
                <a:srgbClr val="A65A6C">
                  <a:tint val="66000"/>
                  <a:satMod val="160000"/>
                </a:srgbClr>
              </a:gs>
              <a:gs pos="50000">
                <a:srgbClr val="A65A6C">
                  <a:tint val="44500"/>
                  <a:satMod val="160000"/>
                </a:srgbClr>
              </a:gs>
              <a:gs pos="100000">
                <a:srgbClr val="A65A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Социальная политика</a:t>
            </a:r>
          </a:p>
        </p:txBody>
      </p:sp>
      <p:sp>
        <p:nvSpPr>
          <p:cNvPr id="53" name="Прямоугольник 52"/>
          <p:cNvSpPr/>
          <p:nvPr/>
        </p:nvSpPr>
        <p:spPr>
          <a:xfrm>
            <a:off x="5515559" y="4900417"/>
            <a:ext cx="3312000" cy="276225"/>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p:spPr>
        <p:txBody>
          <a:bodyPr>
            <a:spAutoFit/>
          </a:bodyPr>
          <a:lstStyle/>
          <a:p>
            <a:pPr fontAlgn="auto">
              <a:spcBef>
                <a:spcPts val="0"/>
              </a:spcBef>
              <a:spcAft>
                <a:spcPts val="0"/>
              </a:spcAft>
              <a:defRPr/>
            </a:pPr>
            <a:r>
              <a:rPr lang="ru-RU" sz="1200" dirty="0">
                <a:solidFill>
                  <a:prstClr val="black"/>
                </a:solidFill>
                <a:latin typeface="Times New Roman" panose="02020603050405020304" pitchFamily="18" charset="0"/>
                <a:cs typeface="Times New Roman" panose="02020603050405020304" pitchFamily="18" charset="0"/>
              </a:rPr>
              <a:t>Физическая культура и спорт</a:t>
            </a:r>
          </a:p>
        </p:txBody>
      </p:sp>
      <p:sp>
        <p:nvSpPr>
          <p:cNvPr id="54" name="Прямоугольник 74"/>
          <p:cNvSpPr>
            <a:spLocks noChangeArrowheads="1"/>
          </p:cNvSpPr>
          <p:nvPr/>
        </p:nvSpPr>
        <p:spPr bwMode="auto">
          <a:xfrm>
            <a:off x="5515559" y="5360970"/>
            <a:ext cx="3312000" cy="28575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Средства массовой информации</a:t>
            </a:r>
          </a:p>
        </p:txBody>
      </p:sp>
      <p:sp>
        <p:nvSpPr>
          <p:cNvPr id="55" name="Прямоугольник 76"/>
          <p:cNvSpPr>
            <a:spLocks noChangeArrowheads="1"/>
          </p:cNvSpPr>
          <p:nvPr/>
        </p:nvSpPr>
        <p:spPr bwMode="auto">
          <a:xfrm>
            <a:off x="5515559" y="5699528"/>
            <a:ext cx="3312000" cy="461963"/>
          </a:xfrm>
          <a:prstGeom prst="rect">
            <a:avLst/>
          </a:prstGeom>
          <a:gradFill flip="none" rotWithShape="1">
            <a:gsLst>
              <a:gs pos="0">
                <a:srgbClr val="D49E6C">
                  <a:tint val="66000"/>
                  <a:satMod val="160000"/>
                </a:srgbClr>
              </a:gs>
              <a:gs pos="50000">
                <a:srgbClr val="D49E6C">
                  <a:tint val="44500"/>
                  <a:satMod val="160000"/>
                </a:srgbClr>
              </a:gs>
              <a:gs pos="100000">
                <a:srgbClr val="D49E6C">
                  <a:tint val="23500"/>
                  <a:satMod val="160000"/>
                </a:srgbClr>
              </a:gs>
            </a:gsLst>
            <a:lin ang="5400000" scaled="1"/>
            <a:tileRect/>
          </a:gradFill>
          <a:ln>
            <a:noFill/>
          </a:ln>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Обслуживание государственного и </a:t>
            </a:r>
          </a:p>
          <a:p>
            <a:r>
              <a:rPr lang="ru-RU" altLang="ru-RU" sz="1200" dirty="0">
                <a:solidFill>
                  <a:prstClr val="black"/>
                </a:solidFill>
                <a:cs typeface="+mn-cs"/>
              </a:rPr>
              <a:t>муниципального долга</a:t>
            </a:r>
          </a:p>
        </p:txBody>
      </p:sp>
      <p:sp>
        <p:nvSpPr>
          <p:cNvPr id="56" name="Прямоугольник 77"/>
          <p:cNvSpPr>
            <a:spLocks noChangeArrowheads="1"/>
          </p:cNvSpPr>
          <p:nvPr/>
        </p:nvSpPr>
        <p:spPr bwMode="auto">
          <a:xfrm>
            <a:off x="5508472" y="6281526"/>
            <a:ext cx="3312000" cy="276999"/>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ru-RU" altLang="ru-RU" sz="1200" dirty="0">
                <a:solidFill>
                  <a:prstClr val="black"/>
                </a:solidFill>
                <a:cs typeface="+mn-cs"/>
              </a:rPr>
              <a:t>Межбюджетные </a:t>
            </a:r>
            <a:r>
              <a:rPr lang="ru-RU" altLang="ru-RU" sz="1200" dirty="0" smtClean="0">
                <a:solidFill>
                  <a:prstClr val="black"/>
                </a:solidFill>
                <a:cs typeface="+mn-cs"/>
              </a:rPr>
              <a:t>трансферты</a:t>
            </a:r>
            <a:endParaRPr lang="ru-RU" altLang="ru-RU" sz="1200" dirty="0">
              <a:solidFill>
                <a:prstClr val="black"/>
              </a:solidFill>
              <a:cs typeface="+mn-cs"/>
            </a:endParaRPr>
          </a:p>
        </p:txBody>
      </p:sp>
      <p:sp>
        <p:nvSpPr>
          <p:cNvPr id="6" name="TextBox 5"/>
          <p:cNvSpPr txBox="1"/>
          <p:nvPr/>
        </p:nvSpPr>
        <p:spPr>
          <a:xfrm>
            <a:off x="259730" y="758699"/>
            <a:ext cx="4909846" cy="646986"/>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just" fontAlgn="auto">
              <a:spcBef>
                <a:spcPts val="0"/>
              </a:spcBef>
              <a:spcAft>
                <a:spcPts val="0"/>
              </a:spcAft>
              <a:defRPr/>
            </a:pPr>
            <a:r>
              <a:rPr lang="ru-RU" sz="1600" dirty="0" smtClean="0">
                <a:solidFill>
                  <a:prstClr val="black"/>
                </a:solidFill>
                <a:latin typeface="Times New Roman" panose="02020603050405020304" pitchFamily="18" charset="0"/>
                <a:cs typeface="Times New Roman" panose="02020603050405020304" pitchFamily="18" charset="0"/>
              </a:rPr>
              <a:t>Бюджет государства, как и бюджет </a:t>
            </a:r>
            <a:r>
              <a:rPr lang="ru-RU" sz="1600" dirty="0">
                <a:solidFill>
                  <a:prstClr val="black"/>
                </a:solidFill>
                <a:latin typeface="Times New Roman" panose="02020603050405020304" pitchFamily="18" charset="0"/>
                <a:cs typeface="Times New Roman" panose="02020603050405020304" pitchFamily="18" charset="0"/>
              </a:rPr>
              <a:t>любой </a:t>
            </a:r>
            <a:r>
              <a:rPr lang="ru-RU" sz="1600" dirty="0" smtClean="0">
                <a:solidFill>
                  <a:prstClr val="black"/>
                </a:solidFill>
                <a:latin typeface="Times New Roman" panose="02020603050405020304" pitchFamily="18" charset="0"/>
                <a:cs typeface="Times New Roman" panose="02020603050405020304" pitchFamily="18" charset="0"/>
              </a:rPr>
              <a:t>семьи, делится </a:t>
            </a:r>
            <a:r>
              <a:rPr lang="ru-RU" sz="1600" dirty="0">
                <a:solidFill>
                  <a:prstClr val="black"/>
                </a:solidFill>
                <a:latin typeface="Times New Roman" panose="02020603050405020304" pitchFamily="18" charset="0"/>
                <a:cs typeface="Times New Roman" panose="02020603050405020304" pitchFamily="18" charset="0"/>
              </a:rPr>
              <a:t>на две части – доходы и </a:t>
            </a:r>
            <a:r>
              <a:rPr lang="ru-RU" sz="1600" dirty="0" smtClean="0">
                <a:solidFill>
                  <a:prstClr val="black"/>
                </a:solidFill>
                <a:latin typeface="Times New Roman" panose="02020603050405020304" pitchFamily="18" charset="0"/>
                <a:cs typeface="Times New Roman" panose="02020603050405020304" pitchFamily="18" charset="0"/>
              </a:rPr>
              <a:t>расходы</a:t>
            </a:r>
            <a:endParaRPr lang="ru-RU" sz="16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1704200247"/>
              </p:ext>
            </p:extLst>
          </p:nvPr>
        </p:nvGraphicFramePr>
        <p:xfrm>
          <a:off x="243868" y="991507"/>
          <a:ext cx="8560742" cy="178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4</a:t>
            </a:fld>
            <a:endParaRPr lang="ru-RU" dirty="0"/>
          </a:p>
        </p:txBody>
      </p:sp>
      <p:sp>
        <p:nvSpPr>
          <p:cNvPr id="47"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8" name="Прямая соединительная линия 4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259730" y="2924944"/>
            <a:ext cx="8560742" cy="442674"/>
          </a:xfrm>
          <a:prstGeom prst="round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auto">
              <a:spcBef>
                <a:spcPts val="0"/>
              </a:spcBef>
              <a:spcAft>
                <a:spcPts val="0"/>
              </a:spcAft>
              <a:defRPr/>
            </a:pPr>
            <a:r>
              <a:rPr lang="ru-RU" sz="2000" b="1" i="1" dirty="0">
                <a:solidFill>
                  <a:schemeClr val="tx1"/>
                </a:solidFill>
                <a:latin typeface="Times New Roman" panose="02020603050405020304" pitchFamily="18" charset="0"/>
                <a:cs typeface="Times New Roman" panose="02020603050405020304" pitchFamily="18" charset="0"/>
              </a:rPr>
              <a:t>Расходы бюджета</a:t>
            </a:r>
            <a:r>
              <a:rPr lang="ru-RU" sz="2000" b="1" dirty="0">
                <a:solidFill>
                  <a:schemeClr val="tx1"/>
                </a:solidFill>
                <a:latin typeface="Times New Roman" panose="02020603050405020304" pitchFamily="18" charset="0"/>
                <a:cs typeface="Times New Roman" panose="02020603050405020304" pitchFamily="18" charset="0"/>
              </a:rPr>
              <a:t> – </a:t>
            </a:r>
            <a:r>
              <a:rPr lang="ru-RU" sz="2000" dirty="0">
                <a:solidFill>
                  <a:schemeClr val="tx1"/>
                </a:solidFill>
                <a:latin typeface="Times New Roman" panose="02020603050405020304" pitchFamily="18" charset="0"/>
                <a:cs typeface="Times New Roman" panose="02020603050405020304" pitchFamily="18" charset="0"/>
              </a:rPr>
              <a:t>выплачиваемые из бюджета денежные средства</a:t>
            </a:r>
          </a:p>
        </p:txBody>
      </p:sp>
      <p:pic>
        <p:nvPicPr>
          <p:cNvPr id="16" name="Picture 1"/>
          <p:cNvPicPr>
            <a:picLocks noChangeAspect="1" noChangeArrowheads="1"/>
          </p:cNvPicPr>
          <p:nvPr/>
        </p:nvPicPr>
        <p:blipFill>
          <a:blip r:embed="rId7">
            <a:clrChange>
              <a:clrFrom>
                <a:srgbClr val="D2D4CA"/>
              </a:clrFrom>
              <a:clrTo>
                <a:srgbClr val="D2D4CA">
                  <a:alpha val="0"/>
                </a:srgbClr>
              </a:clrTo>
            </a:clrChange>
            <a:extLst>
              <a:ext uri="{28A0092B-C50C-407E-A947-70E740481C1C}">
                <a14:useLocalDpi xmlns:a14="http://schemas.microsoft.com/office/drawing/2010/main" val="0"/>
              </a:ext>
            </a:extLst>
          </a:blip>
          <a:srcRect/>
          <a:stretch>
            <a:fillRect/>
          </a:stretch>
        </p:blipFill>
        <p:spPr bwMode="auto">
          <a:xfrm>
            <a:off x="249486" y="3464291"/>
            <a:ext cx="631403" cy="42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43" y="4386673"/>
            <a:ext cx="5000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443" y="4883639"/>
            <a:ext cx="49413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443" y="5353617"/>
            <a:ext cx="49413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443" y="5790258"/>
            <a:ext cx="49413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43" y="6203086"/>
            <a:ext cx="49413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3443" y="3961144"/>
            <a:ext cx="49413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495" y="3464291"/>
            <a:ext cx="504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5496" y="3961144"/>
            <a:ext cx="497212"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8042" y="4386672"/>
            <a:ext cx="512036" cy="42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08042" y="4854278"/>
            <a:ext cx="486198" cy="41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19949" y="5305844"/>
            <a:ext cx="474291" cy="42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19949" y="5757736"/>
            <a:ext cx="499546" cy="4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27759" y="6249917"/>
            <a:ext cx="491736"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3503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2333349845"/>
              </p:ext>
            </p:extLst>
          </p:nvPr>
        </p:nvGraphicFramePr>
        <p:xfrm>
          <a:off x="90923" y="-3264945"/>
          <a:ext cx="9540552" cy="11881320"/>
        </p:xfrm>
        <a:graphic>
          <a:graphicData uri="http://schemas.openxmlformats.org/drawingml/2006/chart">
            <c:chart xmlns:c="http://schemas.openxmlformats.org/drawingml/2006/chart" xmlns:r="http://schemas.openxmlformats.org/officeDocument/2006/relationships" r:id="rId3"/>
          </a:graphicData>
        </a:graphic>
      </p:graphicFrame>
      <p:sp>
        <p:nvSpPr>
          <p:cNvPr id="242691" name="Номер слайда 2"/>
          <p:cNvSpPr txBox="1">
            <a:spLocks/>
          </p:cNvSpPr>
          <p:nvPr/>
        </p:nvSpPr>
        <p:spPr bwMode="auto">
          <a:xfrm>
            <a:off x="8748713" y="6308725"/>
            <a:ext cx="39528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indent="-285750">
              <a:spcBef>
                <a:spcPct val="20000"/>
              </a:spcBef>
              <a:buFont typeface="Arial" charset="0"/>
              <a:buChar char="–"/>
              <a:defRPr sz="2800">
                <a:solidFill>
                  <a:schemeClr val="tx1"/>
                </a:solidFill>
                <a:latin typeface="Calibri" pitchFamily="34" charset="0"/>
              </a:defRPr>
            </a:lvl2pPr>
            <a:lvl3pPr indent="-228600">
              <a:spcBef>
                <a:spcPct val="20000"/>
              </a:spcBef>
              <a:buFont typeface="Arial" charset="0"/>
              <a:buChar char="•"/>
              <a:defRPr sz="2400">
                <a:solidFill>
                  <a:schemeClr val="tx1"/>
                </a:solidFill>
                <a:latin typeface="Calibri" pitchFamily="34" charset="0"/>
              </a:defRPr>
            </a:lvl3pPr>
            <a:lvl4pPr indent="-228600">
              <a:spcBef>
                <a:spcPct val="20000"/>
              </a:spcBef>
              <a:buFont typeface="Arial" charset="0"/>
              <a:buChar char="–"/>
              <a:defRPr sz="2000">
                <a:solidFill>
                  <a:schemeClr val="tx1"/>
                </a:solidFill>
                <a:latin typeface="Calibri" pitchFamily="34" charset="0"/>
              </a:defRPr>
            </a:lvl4pPr>
            <a:lvl5pPr indent="-228600">
              <a:spcBef>
                <a:spcPct val="20000"/>
              </a:spcBef>
              <a:buFont typeface="Arial" charset="0"/>
              <a:buChar char="»"/>
              <a:defRPr sz="2000">
                <a:solidFill>
                  <a:schemeClr val="tx1"/>
                </a:solidFill>
                <a:latin typeface="Calibri" pitchFamily="34" charset="0"/>
              </a:defRPr>
            </a:lvl5pPr>
            <a:lvl6pPr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endParaRPr lang="ru-RU" altLang="ru-RU" sz="1600" b="1">
              <a:solidFill>
                <a:srgbClr val="000000"/>
              </a:solidFill>
            </a:endParaRPr>
          </a:p>
        </p:txBody>
      </p:sp>
      <p:sp>
        <p:nvSpPr>
          <p:cNvPr id="8" name="Скругленный прямоугольник 7"/>
          <p:cNvSpPr/>
          <p:nvPr/>
        </p:nvSpPr>
        <p:spPr>
          <a:xfrm>
            <a:off x="296904" y="661313"/>
            <a:ext cx="4545632" cy="720000"/>
          </a:xfrm>
          <a:prstGeom prst="round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400" b="1" dirty="0" smtClean="0">
                <a:solidFill>
                  <a:prstClr val="black"/>
                </a:solidFill>
                <a:latin typeface="Times New Roman" panose="02020603050405020304" pitchFamily="18" charset="0"/>
                <a:cs typeface="Times New Roman" panose="02020603050405020304" pitchFamily="18" charset="0"/>
              </a:rPr>
              <a:t>Распоряжением Кабинета Министров Чувашской Республики от 20.07.2018 № 522-р</a:t>
            </a:r>
          </a:p>
          <a:p>
            <a:pPr algn="ctr"/>
            <a:r>
              <a:rPr lang="ru-RU" sz="1400" b="1" dirty="0" smtClean="0">
                <a:solidFill>
                  <a:schemeClr val="tx1"/>
                </a:solidFill>
                <a:latin typeface="Times New Roman" panose="02020603050405020304" pitchFamily="18" charset="0"/>
                <a:cs typeface="Times New Roman" panose="02020603050405020304" pitchFamily="18" charset="0"/>
              </a:rPr>
              <a:t>утверждены 23 госпрограмм</a:t>
            </a:r>
            <a:r>
              <a:rPr lang="ru-RU" sz="1400" b="1" dirty="0">
                <a:solidFill>
                  <a:schemeClr val="tx1"/>
                </a:solidFill>
                <a:latin typeface="Times New Roman" panose="02020603050405020304" pitchFamily="18" charset="0"/>
                <a:cs typeface="Times New Roman" panose="02020603050405020304" pitchFamily="18" charset="0"/>
              </a:rPr>
              <a:t>ы</a:t>
            </a:r>
            <a:r>
              <a:rPr lang="ru-RU" sz="1400" b="1" dirty="0" smtClean="0">
                <a:solidFill>
                  <a:schemeClr val="tx1"/>
                </a:solidFill>
                <a:latin typeface="Times New Roman" panose="02020603050405020304" pitchFamily="18" charset="0"/>
                <a:cs typeface="Times New Roman" panose="02020603050405020304" pitchFamily="18" charset="0"/>
              </a:rPr>
              <a:t> Чувашской Республики </a:t>
            </a:r>
          </a:p>
        </p:txBody>
      </p:sp>
      <p:sp>
        <p:nvSpPr>
          <p:cNvPr id="9" name="Заголовок 1"/>
          <p:cNvSpPr txBox="1">
            <a:spLocks/>
          </p:cNvSpPr>
          <p:nvPr/>
        </p:nvSpPr>
        <p:spPr>
          <a:xfrm>
            <a:off x="259730" y="91006"/>
            <a:ext cx="7613498"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Программно-целевой метод планирования в Чувашской Республике</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3" name="Скругленный прямоугольник 12"/>
          <p:cNvSpPr/>
          <p:nvPr/>
        </p:nvSpPr>
        <p:spPr>
          <a:xfrm>
            <a:off x="348642" y="6105327"/>
            <a:ext cx="4511390" cy="540000"/>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300" b="1" dirty="0" smtClean="0">
                <a:solidFill>
                  <a:schemeClr val="tx1"/>
                </a:solidFill>
                <a:latin typeface="Times New Roman" panose="02020603050405020304" pitchFamily="18" charset="0"/>
                <a:cs typeface="Times New Roman" panose="02020603050405020304" pitchFamily="18" charset="0"/>
              </a:rPr>
              <a:t>Доля программных расходов республиканского бюджета Чувашской Республики в 2020 г. – 100%.</a:t>
            </a:r>
            <a:endParaRPr lang="ru-RU" sz="1300" b="1"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40</a:t>
            </a:fld>
            <a:endParaRPr lang="ru-RU" dirty="0"/>
          </a:p>
        </p:txBody>
      </p:sp>
    </p:spTree>
    <p:extLst>
      <p:ext uri="{BB962C8B-B14F-4D97-AF65-F5344CB8AC3E}">
        <p14:creationId xmlns:p14="http://schemas.microsoft.com/office/powerpoint/2010/main" val="11090422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763" y="4292600"/>
            <a:ext cx="1944687"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163" y="4662488"/>
            <a:ext cx="1512887"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73038" y="764704"/>
            <a:ext cx="6623050" cy="14843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600" b="1" i="1" dirty="0">
                <a:solidFill>
                  <a:schemeClr val="tx1"/>
                </a:solidFill>
                <a:latin typeface="Times New Roman" panose="02020603050405020304" pitchFamily="18" charset="0"/>
                <a:cs typeface="Times New Roman" panose="02020603050405020304" pitchFamily="18" charset="0"/>
              </a:rPr>
              <a:t>Цели программы:</a:t>
            </a:r>
            <a:r>
              <a:rPr lang="ru-RU" sz="1600" dirty="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повышение бюджетного потенциала, устойчивости и сбалансированности системы общественных финансов в Чувашской Республике;</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оптимизация долговой нагрузки на республиканский бюджет Чувашской Республики;</a:t>
            </a:r>
          </a:p>
          <a:p>
            <a:pPr marL="285750" indent="-285750" algn="just">
              <a:buFont typeface="Wingdings" panose="05000000000000000000" pitchFamily="2" charset="2"/>
              <a:buChar char="v"/>
              <a:defRPr/>
            </a:pPr>
            <a:r>
              <a:rPr lang="ru-RU" sz="1400" dirty="0">
                <a:solidFill>
                  <a:schemeClr val="tx1"/>
                </a:solidFill>
                <a:latin typeface="Times New Roman" panose="02020603050405020304" pitchFamily="18" charset="0"/>
                <a:cs typeface="Times New Roman" panose="02020603050405020304" pitchFamily="18" charset="0"/>
              </a:rPr>
              <a:t>обеспечение эффективного функционирования государственного сектора экономики Чувашской Республики.</a:t>
            </a:r>
          </a:p>
        </p:txBody>
      </p:sp>
      <p:sp>
        <p:nvSpPr>
          <p:cNvPr id="239622" name="TextBox 5"/>
          <p:cNvSpPr txBox="1">
            <a:spLocks noChangeArrowheads="1"/>
          </p:cNvSpPr>
          <p:nvPr/>
        </p:nvSpPr>
        <p:spPr bwMode="auto">
          <a:xfrm>
            <a:off x="-1116" y="2574925"/>
            <a:ext cx="4037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ru-RU" altLang="ru-RU" sz="1400" b="1" dirty="0">
                <a:latin typeface="Times New Roman" pitchFamily="18" charset="0"/>
                <a:cs typeface="Times New Roman" pitchFamily="18" charset="0"/>
              </a:rPr>
              <a:t>Расходы республиканского бюджета, млн. руб.</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7" y="846731"/>
            <a:ext cx="2148680" cy="1411383"/>
          </a:xfrm>
          <a:prstGeom prst="rect">
            <a:avLst/>
          </a:prstGeom>
          <a:ln>
            <a:noFill/>
          </a:ln>
          <a:effectLst>
            <a:softEdge rad="112500"/>
          </a:effectLst>
        </p:spPr>
      </p:pic>
      <p:sp>
        <p:nvSpPr>
          <p:cNvPr id="239625"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8C49BD82-308D-4C86-A685-998A61E8EB56}" type="slidenum">
              <a:rPr lang="ru-RU" altLang="ru-RU" sz="1400" smtClean="0"/>
              <a:pPr>
                <a:spcBef>
                  <a:spcPct val="0"/>
                </a:spcBef>
                <a:buFontTx/>
                <a:buNone/>
              </a:pPr>
              <a:t>41</a:t>
            </a:fld>
            <a:endParaRPr lang="ru-RU" altLang="ru-RU" sz="1400" dirty="0" smtClean="0"/>
          </a:p>
        </p:txBody>
      </p:sp>
      <p:grpSp>
        <p:nvGrpSpPr>
          <p:cNvPr id="239626" name="Группа 24"/>
          <p:cNvGrpSpPr>
            <a:grpSpLocks/>
          </p:cNvGrpSpPr>
          <p:nvPr/>
        </p:nvGrpSpPr>
        <p:grpSpPr bwMode="auto">
          <a:xfrm>
            <a:off x="4115922" y="2550870"/>
            <a:ext cx="4909015" cy="676276"/>
            <a:chOff x="1633081" y="-487239"/>
            <a:chExt cx="4800033" cy="676571"/>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26" name="Скругленный прямоугольник 25"/>
            <p:cNvSpPr/>
            <p:nvPr/>
          </p:nvSpPr>
          <p:spPr>
            <a:xfrm>
              <a:off x="1633081" y="-487239"/>
              <a:ext cx="4800033" cy="676571"/>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Скругленный прямоугольник 4"/>
            <p:cNvSpPr/>
            <p:nvPr/>
          </p:nvSpPr>
          <p:spPr>
            <a:xfrm>
              <a:off x="1694313" y="-418947"/>
              <a:ext cx="4738800" cy="576251"/>
            </a:xfrm>
            <a:prstGeom prst="rect">
              <a:avLst/>
            </a:prstGeom>
            <a:grpFill/>
            <a:ln>
              <a:noFill/>
            </a:ln>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ru-RU" sz="1700" b="1" i="1" dirty="0">
                  <a:solidFill>
                    <a:schemeClr val="tx1"/>
                  </a:solidFill>
                  <a:latin typeface="Times New Roman" panose="02020603050405020304" pitchFamily="18" charset="0"/>
                  <a:cs typeface="Times New Roman" panose="02020603050405020304" pitchFamily="18" charset="0"/>
                </a:rPr>
                <a:t>Расходы в разрезе </a:t>
              </a:r>
              <a:r>
                <a:rPr lang="ru-RU" sz="1700" b="1" i="1" dirty="0" smtClean="0">
                  <a:solidFill>
                    <a:schemeClr val="tx1"/>
                  </a:solidFill>
                  <a:latin typeface="Times New Roman" panose="02020603050405020304" pitchFamily="18" charset="0"/>
                  <a:cs typeface="Times New Roman" panose="02020603050405020304" pitchFamily="18" charset="0"/>
                </a:rPr>
                <a:t>подпрограмм </a:t>
              </a:r>
              <a:r>
                <a:rPr lang="ru-RU" sz="1700" b="1" i="1" dirty="0">
                  <a:solidFill>
                    <a:schemeClr val="tx1"/>
                  </a:solidFill>
                  <a:latin typeface="Times New Roman" panose="02020603050405020304" pitchFamily="18" charset="0"/>
                  <a:cs typeface="Times New Roman" panose="02020603050405020304" pitchFamily="18" charset="0"/>
                </a:rPr>
                <a:t>в </a:t>
              </a:r>
              <a:r>
                <a:rPr lang="ru-RU" sz="1700" b="1" i="1" dirty="0" smtClean="0">
                  <a:solidFill>
                    <a:schemeClr val="tx1"/>
                  </a:solidFill>
                  <a:latin typeface="Times New Roman" panose="02020603050405020304" pitchFamily="18" charset="0"/>
                  <a:cs typeface="Times New Roman" panose="02020603050405020304" pitchFamily="18" charset="0"/>
                </a:rPr>
                <a:t>2020 </a:t>
              </a:r>
              <a:r>
                <a:rPr lang="ru-RU" sz="1700" b="1" i="1" dirty="0" smtClean="0">
                  <a:solidFill>
                    <a:schemeClr val="tx1"/>
                  </a:solidFill>
                  <a:latin typeface="Times New Roman" panose="02020603050405020304" pitchFamily="18" charset="0"/>
                  <a:cs typeface="Times New Roman" panose="02020603050405020304" pitchFamily="18" charset="0"/>
                </a:rPr>
                <a:t>году,</a:t>
              </a:r>
              <a:endParaRPr lang="en-US" sz="1700" b="1" i="1" dirty="0" smtClean="0">
                <a:solidFill>
                  <a:schemeClr val="tx1"/>
                </a:solidFill>
                <a:latin typeface="Times New Roman" panose="02020603050405020304" pitchFamily="18" charset="0"/>
                <a:cs typeface="Times New Roman" panose="02020603050405020304" pitchFamily="18" charset="0"/>
              </a:endParaRPr>
            </a:p>
            <a:p>
              <a:pPr algn="ctr" defTabSz="800100">
                <a:lnSpc>
                  <a:spcPct val="90000"/>
                </a:lnSpc>
                <a:spcAft>
                  <a:spcPct val="35000"/>
                </a:spcAft>
                <a:defRPr/>
              </a:pPr>
              <a:r>
                <a:rPr lang="ru-RU" sz="1700" b="1" i="1" dirty="0" smtClean="0">
                  <a:solidFill>
                    <a:schemeClr val="tx1"/>
                  </a:solidFill>
                  <a:latin typeface="Times New Roman" panose="02020603050405020304" pitchFamily="18" charset="0"/>
                  <a:cs typeface="Times New Roman" panose="02020603050405020304" pitchFamily="18" charset="0"/>
                </a:rPr>
                <a:t>млн</a:t>
              </a:r>
              <a:r>
                <a:rPr lang="ru-RU" sz="1700" b="1" i="1" dirty="0">
                  <a:solidFill>
                    <a:schemeClr val="tx1"/>
                  </a:solidFill>
                  <a:latin typeface="Times New Roman" panose="02020603050405020304" pitchFamily="18" charset="0"/>
                  <a:cs typeface="Times New Roman" panose="02020603050405020304" pitchFamily="18" charset="0"/>
                </a:rPr>
                <a:t>. руб.</a:t>
              </a:r>
            </a:p>
          </p:txBody>
        </p:sp>
      </p:grpSp>
      <p:sp>
        <p:nvSpPr>
          <p:cNvPr id="30" name="Скругленный прямоугольник 4"/>
          <p:cNvSpPr/>
          <p:nvPr/>
        </p:nvSpPr>
        <p:spPr bwMode="auto">
          <a:xfrm>
            <a:off x="4127428" y="3805671"/>
            <a:ext cx="3096000" cy="65216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Совершенствование бюджетной политики и </a:t>
            </a:r>
            <a:r>
              <a:rPr lang="ru-RU" sz="1200" dirty="0" smtClean="0">
                <a:solidFill>
                  <a:schemeClr val="tx1"/>
                </a:solidFill>
                <a:latin typeface="Times New Roman" panose="02020603050405020304" pitchFamily="18" charset="0"/>
                <a:cs typeface="Times New Roman" panose="02020603050405020304" pitchFamily="18" charset="0"/>
              </a:rPr>
              <a:t>обеспечение сбалансированности консолидированного бюджета Чувашской Республики</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239628" name="Группа 30"/>
          <p:cNvGrpSpPr>
            <a:grpSpLocks/>
          </p:cNvGrpSpPr>
          <p:nvPr/>
        </p:nvGrpSpPr>
        <p:grpSpPr bwMode="auto">
          <a:xfrm>
            <a:off x="4127428" y="4527568"/>
            <a:ext cx="3096000" cy="540000"/>
            <a:chOff x="5389" y="1495750"/>
            <a:chExt cx="2882736"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32" name="Скругленный прямоугольник 31"/>
            <p:cNvSpPr/>
            <p:nvPr/>
          </p:nvSpPr>
          <p:spPr>
            <a:xfrm>
              <a:off x="5389" y="1495750"/>
              <a:ext cx="2882736"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Скругленный прямоугольник 4"/>
            <p:cNvSpPr/>
            <p:nvPr/>
          </p:nvSpPr>
          <p:spPr>
            <a:xfrm>
              <a:off x="25643" y="1516142"/>
              <a:ext cx="2842228" cy="63651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Повышение эффективности бюджетных расходов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0" name="Группа 36"/>
          <p:cNvGrpSpPr>
            <a:grpSpLocks/>
          </p:cNvGrpSpPr>
          <p:nvPr/>
        </p:nvGrpSpPr>
        <p:grpSpPr bwMode="auto">
          <a:xfrm>
            <a:off x="4127428" y="5181698"/>
            <a:ext cx="3096000" cy="540000"/>
            <a:chOff x="0" y="2894454"/>
            <a:chExt cx="2882736"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38" name="Скругленный прямоугольник 37"/>
            <p:cNvSpPr/>
            <p:nvPr/>
          </p:nvSpPr>
          <p:spPr>
            <a:xfrm>
              <a:off x="0" y="2894454"/>
              <a:ext cx="2882736"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9" name="Скругленный прямоугольник 4"/>
            <p:cNvSpPr/>
            <p:nvPr/>
          </p:nvSpPr>
          <p:spPr>
            <a:xfrm>
              <a:off x="20407" y="2913533"/>
              <a:ext cx="2841922" cy="639138"/>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2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200" dirty="0" smtClean="0">
                  <a:solidFill>
                    <a:schemeClr val="tx1"/>
                  </a:solidFill>
                  <a:latin typeface="Times New Roman" panose="02020603050405020304" pitchFamily="18" charset="0"/>
                  <a:cs typeface="Times New Roman" panose="02020603050405020304" pitchFamily="18" charset="0"/>
                </a:rPr>
                <a:t>программы</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1" name="Группа 39"/>
          <p:cNvGrpSpPr>
            <a:grpSpLocks/>
          </p:cNvGrpSpPr>
          <p:nvPr/>
        </p:nvGrpSpPr>
        <p:grpSpPr bwMode="auto">
          <a:xfrm>
            <a:off x="7375255" y="3861751"/>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1" name="Скругленный прямоугольник 40"/>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Скругленный прямоугольник 4"/>
            <p:cNvSpPr/>
            <p:nvPr/>
          </p:nvSpPr>
          <p:spPr>
            <a:xfrm>
              <a:off x="4093186" y="709572"/>
              <a:ext cx="682783" cy="69486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2 466,5</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2" name="Группа 42"/>
          <p:cNvGrpSpPr>
            <a:grpSpLocks/>
          </p:cNvGrpSpPr>
          <p:nvPr/>
        </p:nvGrpSpPr>
        <p:grpSpPr bwMode="auto">
          <a:xfrm>
            <a:off x="7368992" y="4527568"/>
            <a:ext cx="720000" cy="540000"/>
            <a:chOff x="3138310" y="1497674"/>
            <a:chExt cx="709488" cy="677295"/>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44" name="Скругленный прямоугольник 43"/>
            <p:cNvSpPr/>
            <p:nvPr/>
          </p:nvSpPr>
          <p:spPr>
            <a:xfrm>
              <a:off x="3138310" y="1497674"/>
              <a:ext cx="709488" cy="677295"/>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Скругленный прямоугольник 4"/>
            <p:cNvSpPr/>
            <p:nvPr/>
          </p:nvSpPr>
          <p:spPr>
            <a:xfrm>
              <a:off x="3157357" y="1518295"/>
              <a:ext cx="671395" cy="636054"/>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16,8</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51" name="Скругленный прямоугольник 4"/>
          <p:cNvSpPr/>
          <p:nvPr/>
        </p:nvSpPr>
        <p:spPr bwMode="auto">
          <a:xfrm>
            <a:off x="7407964" y="5175995"/>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162,8</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239635" name="Группа 51"/>
          <p:cNvGrpSpPr>
            <a:grpSpLocks/>
          </p:cNvGrpSpPr>
          <p:nvPr/>
        </p:nvGrpSpPr>
        <p:grpSpPr bwMode="auto">
          <a:xfrm>
            <a:off x="8284345" y="3861751"/>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3" name="Скругленный прямоугольник 52"/>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Скругленный прямоугольник 4"/>
            <p:cNvSpPr/>
            <p:nvPr/>
          </p:nvSpPr>
          <p:spPr>
            <a:xfrm>
              <a:off x="4093281" y="709572"/>
              <a:ext cx="682688"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2 238,0</a:t>
              </a:r>
              <a:endParaRPr lang="ru-RU" sz="1200" dirty="0">
                <a:solidFill>
                  <a:schemeClr val="tx1"/>
                </a:solidFill>
                <a:latin typeface="Times New Roman" panose="02020603050405020304" pitchFamily="18" charset="0"/>
                <a:cs typeface="Times New Roman" panose="02020603050405020304" pitchFamily="18" charset="0"/>
              </a:endParaRPr>
            </a:p>
          </p:txBody>
        </p:sp>
      </p:grpSp>
      <p:grpSp>
        <p:nvGrpSpPr>
          <p:cNvPr id="239636" name="Группа 54"/>
          <p:cNvGrpSpPr>
            <a:grpSpLocks/>
          </p:cNvGrpSpPr>
          <p:nvPr/>
        </p:nvGrpSpPr>
        <p:grpSpPr bwMode="auto">
          <a:xfrm>
            <a:off x="8278082" y="4527568"/>
            <a:ext cx="720000" cy="540000"/>
            <a:chOff x="4050414" y="709572"/>
            <a:chExt cx="725555" cy="73769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6" name="Скругленный прямоугольник 55"/>
            <p:cNvSpPr/>
            <p:nvPr/>
          </p:nvSpPr>
          <p:spPr>
            <a:xfrm>
              <a:off x="4050414" y="709572"/>
              <a:ext cx="725555" cy="737696"/>
            </a:xfrm>
            <a:prstGeom prst="roundRect">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Скругленный прямоугольник 4"/>
            <p:cNvSpPr/>
            <p:nvPr/>
          </p:nvSpPr>
          <p:spPr>
            <a:xfrm>
              <a:off x="4093280" y="709572"/>
              <a:ext cx="682689" cy="694863"/>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13,3</a:t>
              </a:r>
              <a:endParaRPr lang="ru-RU" sz="1200" dirty="0">
                <a:solidFill>
                  <a:schemeClr val="tx1"/>
                </a:solidFill>
                <a:latin typeface="Times New Roman" panose="02020603050405020304" pitchFamily="18" charset="0"/>
                <a:cs typeface="Times New Roman" panose="02020603050405020304" pitchFamily="18" charset="0"/>
              </a:endParaRPr>
            </a:p>
          </p:txBody>
        </p:sp>
      </p:grpSp>
      <p:sp>
        <p:nvSpPr>
          <p:cNvPr id="63" name="Скругленный прямоугольник 4"/>
          <p:cNvSpPr/>
          <p:nvPr/>
        </p:nvSpPr>
        <p:spPr bwMode="auto">
          <a:xfrm>
            <a:off x="8294619" y="5169445"/>
            <a:ext cx="720000" cy="540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200" dirty="0" smtClean="0">
                <a:solidFill>
                  <a:schemeClr val="tx1"/>
                </a:solidFill>
                <a:latin typeface="Times New Roman" panose="02020603050405020304" pitchFamily="18" charset="0"/>
                <a:cs typeface="Times New Roman" panose="02020603050405020304" pitchFamily="18" charset="0"/>
              </a:rPr>
              <a:t>159,1</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pSp>
        <p:nvGrpSpPr>
          <p:cNvPr id="61" name="Группа 60"/>
          <p:cNvGrpSpPr/>
          <p:nvPr/>
        </p:nvGrpSpPr>
        <p:grpSpPr>
          <a:xfrm>
            <a:off x="4127428" y="3277595"/>
            <a:ext cx="3096000" cy="367429"/>
            <a:chOff x="2" y="594331"/>
            <a:chExt cx="2177202"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4" name="Скругленный прямоугольник 63"/>
            <p:cNvSpPr/>
            <p:nvPr/>
          </p:nvSpPr>
          <p:spPr>
            <a:xfrm>
              <a:off x="2" y="594331"/>
              <a:ext cx="2177202" cy="367429"/>
            </a:xfrm>
            <a:prstGeom prst="roundRect">
              <a:avLst>
                <a:gd name="adj" fmla="val 10000"/>
              </a:avLst>
            </a:prstGeom>
            <a:grpFill/>
            <a:ln>
              <a:noFill/>
            </a:ln>
          </p:spPr>
          <p:style>
            <a:lnRef idx="1">
              <a:schemeClr val="accent2"/>
            </a:lnRef>
            <a:fillRef idx="2">
              <a:schemeClr val="accent2"/>
            </a:fillRef>
            <a:effectRef idx="1">
              <a:schemeClr val="accent2"/>
            </a:effectRef>
            <a:fontRef idx="minor">
              <a:schemeClr val="dk1"/>
            </a:fontRef>
          </p:style>
        </p:sp>
        <p:sp>
          <p:nvSpPr>
            <p:cNvPr id="65" name="Скругленный прямоугольник 4"/>
            <p:cNvSpPr/>
            <p:nvPr/>
          </p:nvSpPr>
          <p:spPr>
            <a:xfrm>
              <a:off x="10764" y="605093"/>
              <a:ext cx="2155678"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6" name="Группа 65"/>
          <p:cNvGrpSpPr/>
          <p:nvPr/>
        </p:nvGrpSpPr>
        <p:grpSpPr>
          <a:xfrm>
            <a:off x="7368992" y="3275001"/>
            <a:ext cx="720000" cy="367429"/>
            <a:chOff x="2448266" y="614264"/>
            <a:chExt cx="853593" cy="367429"/>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70" name="Скругленный прямоугольник 69"/>
            <p:cNvSpPr/>
            <p:nvPr/>
          </p:nvSpPr>
          <p:spPr>
            <a:xfrm>
              <a:off x="2448266" y="614264"/>
              <a:ext cx="853593" cy="367429"/>
            </a:xfrm>
            <a:prstGeom prst="roundRect">
              <a:avLst>
                <a:gd name="adj" fmla="val 10000"/>
              </a:avLst>
            </a:prstGeom>
            <a:grpFill/>
            <a:ln>
              <a:noFill/>
            </a:ln>
          </p:spPr>
          <p:style>
            <a:lnRef idx="1">
              <a:schemeClr val="accent3"/>
            </a:lnRef>
            <a:fillRef idx="2">
              <a:schemeClr val="accent3"/>
            </a:fillRef>
            <a:effectRef idx="1">
              <a:schemeClr val="accent3"/>
            </a:effectRef>
            <a:fontRef idx="minor">
              <a:schemeClr val="dk1"/>
            </a:fontRef>
          </p:style>
        </p:sp>
        <p:sp>
          <p:nvSpPr>
            <p:cNvPr id="71" name="Скругленный прямоугольник 4"/>
            <p:cNvSpPr/>
            <p:nvPr/>
          </p:nvSpPr>
          <p:spPr>
            <a:xfrm>
              <a:off x="2459028" y="625026"/>
              <a:ext cx="832069" cy="345905"/>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План</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67" name="Группа 66"/>
          <p:cNvGrpSpPr/>
          <p:nvPr/>
        </p:nvGrpSpPr>
        <p:grpSpPr>
          <a:xfrm>
            <a:off x="8278082" y="3266482"/>
            <a:ext cx="720000" cy="378542"/>
            <a:chOff x="3444032" y="622413"/>
            <a:chExt cx="851765" cy="334027"/>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68" name="Скругленный прямоугольник 67"/>
            <p:cNvSpPr/>
            <p:nvPr/>
          </p:nvSpPr>
          <p:spPr>
            <a:xfrm>
              <a:off x="3444032" y="622413"/>
              <a:ext cx="851765" cy="334027"/>
            </a:xfrm>
            <a:prstGeom prst="roundRect">
              <a:avLst>
                <a:gd name="adj" fmla="val 10000"/>
              </a:avLst>
            </a:prstGeom>
            <a:grpFill/>
            <a:ln>
              <a:noFill/>
            </a:ln>
          </p:spPr>
          <p:style>
            <a:lnRef idx="1">
              <a:schemeClr val="accent4"/>
            </a:lnRef>
            <a:fillRef idx="2">
              <a:schemeClr val="accent4"/>
            </a:fillRef>
            <a:effectRef idx="1">
              <a:schemeClr val="accent4"/>
            </a:effectRef>
            <a:fontRef idx="minor">
              <a:schemeClr val="dk1"/>
            </a:fontRef>
          </p:style>
        </p:sp>
        <p:sp>
          <p:nvSpPr>
            <p:cNvPr id="69" name="Скругленный прямоугольник 6"/>
            <p:cNvSpPr/>
            <p:nvPr/>
          </p:nvSpPr>
          <p:spPr>
            <a:xfrm>
              <a:off x="3453815" y="632196"/>
              <a:ext cx="832199" cy="314461"/>
            </a:xfrm>
            <a:prstGeom prst="rect">
              <a:avLst/>
            </a:prstGeom>
            <a:grpFill/>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Факт</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grpSp>
      <p:graphicFrame>
        <p:nvGraphicFramePr>
          <p:cNvPr id="74" name="Диаграмма 73"/>
          <p:cNvGraphicFramePr>
            <a:graphicFrameLocks/>
          </p:cNvGraphicFramePr>
          <p:nvPr>
            <p:extLst>
              <p:ext uri="{D42A27DB-BD31-4B8C-83A1-F6EECF244321}">
                <p14:modId xmlns:p14="http://schemas.microsoft.com/office/powerpoint/2010/main" val="3364798663"/>
              </p:ext>
            </p:extLst>
          </p:nvPr>
        </p:nvGraphicFramePr>
        <p:xfrm>
          <a:off x="33363" y="3008932"/>
          <a:ext cx="4082559" cy="29163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9241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66675" y="3048802"/>
            <a:ext cx="4479157" cy="675926"/>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Отношение государственного долга Чувашской Республики к доходам республиканского бюджета Чувашской Республики (без учета утвержденного объема безвозмездных поступлений), %</a:t>
            </a:r>
          </a:p>
        </p:txBody>
      </p:sp>
      <p:sp>
        <p:nvSpPr>
          <p:cNvPr id="35" name="Скругленный прямоугольник 34"/>
          <p:cNvSpPr/>
          <p:nvPr/>
        </p:nvSpPr>
        <p:spPr>
          <a:xfrm>
            <a:off x="66675" y="3926632"/>
            <a:ext cx="4506758" cy="542925"/>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Темп роста налоговых и неналоговых доходов республиканского бюджета Чувашской Республики (% к предыдущему году)</a:t>
            </a:r>
          </a:p>
        </p:txBody>
      </p:sp>
      <p:sp>
        <p:nvSpPr>
          <p:cNvPr id="36" name="Скругленный прямоугольник 35"/>
          <p:cNvSpPr/>
          <p:nvPr/>
        </p:nvSpPr>
        <p:spPr>
          <a:xfrm>
            <a:off x="66675" y="4646712"/>
            <a:ext cx="4522529" cy="798512"/>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ru-RU" sz="1100" dirty="0">
                <a:solidFill>
                  <a:schemeClr val="tx1"/>
                </a:solidFill>
                <a:latin typeface="Times New Roman" panose="02020603050405020304" pitchFamily="18" charset="0"/>
                <a:cs typeface="Times New Roman" panose="02020603050405020304" pitchFamily="18" charset="0"/>
              </a:rPr>
              <a:t>Доля просроченной задолженности по бюджетным кредитам, предоставленным из федерального бюджета, в общем объеме задолженности по бюджетным кредитам, предоставленным из федерального бюджета, %</a:t>
            </a:r>
          </a:p>
        </p:txBody>
      </p:sp>
      <p:sp>
        <p:nvSpPr>
          <p:cNvPr id="11" name="Скругленный прямоугольник 10"/>
          <p:cNvSpPr/>
          <p:nvPr/>
        </p:nvSpPr>
        <p:spPr>
          <a:xfrm>
            <a:off x="125821" y="2015352"/>
            <a:ext cx="2592387" cy="50482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748" y="1547050"/>
            <a:ext cx="1830928" cy="1161870"/>
          </a:xfrm>
          <a:prstGeom prst="rect">
            <a:avLst/>
          </a:prstGeom>
          <a:ln>
            <a:noFill/>
          </a:ln>
          <a:effectLst>
            <a:softEdge rad="112500"/>
          </a:effectLst>
        </p:spPr>
      </p:pic>
      <p:sp>
        <p:nvSpPr>
          <p:cNvPr id="14" name="Скругленный прямоугольник 4"/>
          <p:cNvSpPr/>
          <p:nvPr/>
        </p:nvSpPr>
        <p:spPr bwMode="auto">
          <a:xfrm>
            <a:off x="4706318" y="1154599"/>
            <a:ext cx="4376392" cy="687388"/>
          </a:xfrm>
          <a:prstGeom prst="roundRect">
            <a:avLst/>
          </a:prstGeom>
          <a:ln>
            <a:solidFill>
              <a:schemeClr val="bg1">
                <a:lumMod val="85000"/>
              </a:schemeClr>
            </a:solidFill>
          </a:ln>
        </p:spPr>
        <p:style>
          <a:lnRef idx="3">
            <a:schemeClr val="lt1"/>
          </a:lnRef>
          <a:fillRef idx="1">
            <a:schemeClr val="accent2"/>
          </a:fillRef>
          <a:effectRef idx="1">
            <a:schemeClr val="accent2"/>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grpSp>
        <p:nvGrpSpPr>
          <p:cNvPr id="240653" name="Группа 18"/>
          <p:cNvGrpSpPr>
            <a:grpSpLocks/>
          </p:cNvGrpSpPr>
          <p:nvPr/>
        </p:nvGrpSpPr>
        <p:grpSpPr bwMode="auto">
          <a:xfrm>
            <a:off x="4657204" y="2060927"/>
            <a:ext cx="850900" cy="720000"/>
            <a:chOff x="929823" y="78917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20" name="Скругленный прямоугольник 19"/>
            <p:cNvSpPr/>
            <p:nvPr/>
          </p:nvSpPr>
          <p:spPr>
            <a:xfrm>
              <a:off x="9298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Скругленный прямоугольник 4"/>
            <p:cNvSpPr/>
            <p:nvPr/>
          </p:nvSpPr>
          <p:spPr>
            <a:xfrm>
              <a:off x="9520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2020 </a:t>
              </a:r>
              <a:endParaRPr lang="ru-RU" sz="1400" b="1" dirty="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defRPr/>
              </a:pPr>
              <a:r>
                <a:rPr lang="ru-RU" sz="1400" b="1" dirty="0">
                  <a:solidFill>
                    <a:schemeClr val="tx1"/>
                  </a:solidFill>
                  <a:latin typeface="Times New Roman" panose="02020603050405020304" pitchFamily="18" charset="0"/>
                  <a:cs typeface="Times New Roman" panose="02020603050405020304" pitchFamily="18" charset="0"/>
                </a:rPr>
                <a:t>план</a:t>
              </a:r>
            </a:p>
          </p:txBody>
        </p:sp>
      </p:grpSp>
      <p:grpSp>
        <p:nvGrpSpPr>
          <p:cNvPr id="240655" name="Группа 25"/>
          <p:cNvGrpSpPr>
            <a:grpSpLocks/>
          </p:cNvGrpSpPr>
          <p:nvPr/>
        </p:nvGrpSpPr>
        <p:grpSpPr bwMode="auto">
          <a:xfrm>
            <a:off x="5580999" y="2060927"/>
            <a:ext cx="849313" cy="720000"/>
            <a:chOff x="1707709" y="944699"/>
            <a:chExt cx="850461" cy="750160"/>
          </a:xfrm>
          <a:gradFill flip="none" rotWithShape="1">
            <a:gsLst>
              <a:gs pos="0">
                <a:srgbClr val="BBF8E6"/>
              </a:gs>
              <a:gs pos="50000">
                <a:srgbClr val="D4FAEE"/>
              </a:gs>
              <a:gs pos="100000">
                <a:srgbClr val="E9FCF6"/>
              </a:gs>
            </a:gsLst>
            <a:lin ang="0" scaled="1"/>
            <a:tileRect/>
          </a:gradFill>
        </p:grpSpPr>
        <p:sp>
          <p:nvSpPr>
            <p:cNvPr id="27" name="Скругленный прямоугольник 26"/>
            <p:cNvSpPr/>
            <p:nvPr/>
          </p:nvSpPr>
          <p:spPr>
            <a:xfrm>
              <a:off x="1707709" y="944699"/>
              <a:ext cx="850461" cy="75016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Скругленный прямоугольник 4"/>
            <p:cNvSpPr/>
            <p:nvPr/>
          </p:nvSpPr>
          <p:spPr>
            <a:xfrm>
              <a:off x="1742681" y="990790"/>
              <a:ext cx="770979" cy="656728"/>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2020</a:t>
              </a:r>
            </a:p>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факт</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240656" name="Группа 28"/>
          <p:cNvGrpSpPr>
            <a:grpSpLocks/>
          </p:cNvGrpSpPr>
          <p:nvPr/>
        </p:nvGrpSpPr>
        <p:grpSpPr bwMode="auto">
          <a:xfrm>
            <a:off x="7427002" y="2060927"/>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0" name="Скругленный прямоугольник 29"/>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a:t>
              </a:r>
              <a:r>
                <a:rPr lang="ru-RU" sz="1400" b="1" dirty="0">
                  <a:solidFill>
                    <a:schemeClr val="tx1"/>
                  </a:solidFill>
                  <a:latin typeface="Times New Roman" panose="02020603050405020304" pitchFamily="18" charset="0"/>
                  <a:cs typeface="Times New Roman" panose="02020603050405020304" pitchFamily="18" charset="0"/>
                </a:rPr>
                <a:t>2</a:t>
              </a:r>
            </a:p>
          </p:txBody>
        </p:sp>
      </p:grpSp>
      <p:grpSp>
        <p:nvGrpSpPr>
          <p:cNvPr id="240657" name="Группа 31"/>
          <p:cNvGrpSpPr>
            <a:grpSpLocks/>
          </p:cNvGrpSpPr>
          <p:nvPr/>
        </p:nvGrpSpPr>
        <p:grpSpPr bwMode="auto">
          <a:xfrm>
            <a:off x="6503207" y="2060927"/>
            <a:ext cx="850900" cy="720000"/>
            <a:chOff x="1851723" y="78917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34" name="Скругленный прямоугольник 33"/>
            <p:cNvSpPr/>
            <p:nvPr/>
          </p:nvSpPr>
          <p:spPr>
            <a:xfrm>
              <a:off x="1851723" y="78917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Скругленный прямоугольник 4"/>
            <p:cNvSpPr/>
            <p:nvPr/>
          </p:nvSpPr>
          <p:spPr>
            <a:xfrm>
              <a:off x="1873937" y="81139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a:t>
              </a:r>
              <a:r>
                <a:rPr lang="ru-RU" sz="1400" b="1" dirty="0">
                  <a:solidFill>
                    <a:schemeClr val="tx1"/>
                  </a:solidFill>
                  <a:latin typeface="Times New Roman" panose="02020603050405020304" pitchFamily="18" charset="0"/>
                  <a:cs typeface="Times New Roman" panose="02020603050405020304" pitchFamily="18" charset="0"/>
                </a:rPr>
                <a:t>1</a:t>
              </a:r>
              <a:endParaRPr lang="ru-RU" sz="1400" b="1" dirty="0" smtClean="0">
                <a:solidFill>
                  <a:schemeClr val="tx1"/>
                </a:solidFill>
                <a:latin typeface="Times New Roman" panose="02020603050405020304" pitchFamily="18" charset="0"/>
                <a:cs typeface="Times New Roman" panose="02020603050405020304" pitchFamily="18" charset="0"/>
              </a:endParaRPr>
            </a:p>
          </p:txBody>
        </p:sp>
      </p:grpSp>
      <p:grpSp>
        <p:nvGrpSpPr>
          <p:cNvPr id="240664" name="Группа 55"/>
          <p:cNvGrpSpPr>
            <a:grpSpLocks/>
          </p:cNvGrpSpPr>
          <p:nvPr/>
        </p:nvGrpSpPr>
        <p:grpSpPr bwMode="auto">
          <a:xfrm>
            <a:off x="4657204" y="3040727"/>
            <a:ext cx="850900" cy="684000"/>
            <a:chOff x="929823" y="2360863"/>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57" name="Скругленный прямоугольник 56"/>
            <p:cNvSpPr/>
            <p:nvPr/>
          </p:nvSpPr>
          <p:spPr>
            <a:xfrm>
              <a:off x="929823" y="236086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Скругленный прямоугольник 4"/>
            <p:cNvSpPr/>
            <p:nvPr/>
          </p:nvSpPr>
          <p:spPr>
            <a:xfrm>
              <a:off x="952037" y="238308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6" name="Группа 61"/>
          <p:cNvGrpSpPr>
            <a:grpSpLocks/>
          </p:cNvGrpSpPr>
          <p:nvPr/>
        </p:nvGrpSpPr>
        <p:grpSpPr bwMode="auto">
          <a:xfrm>
            <a:off x="4657204" y="3898054"/>
            <a:ext cx="850900" cy="684000"/>
            <a:chOff x="929823" y="3932554"/>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3" name="Скругленный прямоугольник 62"/>
            <p:cNvSpPr/>
            <p:nvPr/>
          </p:nvSpPr>
          <p:spPr>
            <a:xfrm>
              <a:off x="9298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Скругленный прямоугольник 4"/>
            <p:cNvSpPr/>
            <p:nvPr/>
          </p:nvSpPr>
          <p:spPr>
            <a:xfrm>
              <a:off x="9520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99,2</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67" name="Группа 64"/>
          <p:cNvGrpSpPr>
            <a:grpSpLocks/>
          </p:cNvGrpSpPr>
          <p:nvPr/>
        </p:nvGrpSpPr>
        <p:grpSpPr bwMode="auto">
          <a:xfrm>
            <a:off x="4657204" y="4718792"/>
            <a:ext cx="850900" cy="648000"/>
            <a:chOff x="929823" y="4718399"/>
            <a:chExt cx="850461" cy="750880"/>
          </a:xfr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grpSpPr>
        <p:sp>
          <p:nvSpPr>
            <p:cNvPr id="66" name="Скругленный прямоугольник 65"/>
            <p:cNvSpPr/>
            <p:nvPr/>
          </p:nvSpPr>
          <p:spPr>
            <a:xfrm>
              <a:off x="9298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952037" y="4740624"/>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4" name="Группа 85"/>
          <p:cNvGrpSpPr>
            <a:grpSpLocks/>
          </p:cNvGrpSpPr>
          <p:nvPr/>
        </p:nvGrpSpPr>
        <p:grpSpPr bwMode="auto">
          <a:xfrm>
            <a:off x="5581991" y="3040728"/>
            <a:ext cx="850900" cy="672624"/>
            <a:chOff x="1875303" y="2326235"/>
            <a:chExt cx="850613" cy="750816"/>
          </a:xfrm>
          <a:gradFill flip="none" rotWithShape="1">
            <a:gsLst>
              <a:gs pos="0">
                <a:srgbClr val="BBF8E6"/>
              </a:gs>
              <a:gs pos="50000">
                <a:srgbClr val="D4FAEE"/>
              </a:gs>
              <a:gs pos="100000">
                <a:srgbClr val="E9FCF6"/>
              </a:gs>
            </a:gsLst>
            <a:lin ang="0" scaled="1"/>
            <a:tileRect/>
          </a:gradFill>
        </p:grpSpPr>
        <p:sp>
          <p:nvSpPr>
            <p:cNvPr id="87" name="Скругленный прямоугольник 86"/>
            <p:cNvSpPr/>
            <p:nvPr/>
          </p:nvSpPr>
          <p:spPr>
            <a:xfrm>
              <a:off x="1875303" y="2326235"/>
              <a:ext cx="850613" cy="750816"/>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8" name="Скругленный прямоугольник 4"/>
            <p:cNvSpPr/>
            <p:nvPr/>
          </p:nvSpPr>
          <p:spPr>
            <a:xfrm>
              <a:off x="1927284" y="2377588"/>
              <a:ext cx="769677" cy="68377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28,4</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6" name="Группа 91"/>
          <p:cNvGrpSpPr>
            <a:grpSpLocks/>
          </p:cNvGrpSpPr>
          <p:nvPr/>
        </p:nvGrpSpPr>
        <p:grpSpPr bwMode="auto">
          <a:xfrm>
            <a:off x="5585230" y="3898054"/>
            <a:ext cx="850900" cy="684000"/>
            <a:chOff x="1851723" y="3932554"/>
            <a:chExt cx="850461" cy="750880"/>
          </a:xfrm>
          <a:gradFill flip="none" rotWithShape="1">
            <a:gsLst>
              <a:gs pos="0">
                <a:srgbClr val="BBF8E6"/>
              </a:gs>
              <a:gs pos="50000">
                <a:srgbClr val="D4FAEE"/>
              </a:gs>
              <a:gs pos="100000">
                <a:srgbClr val="E9FCF6"/>
              </a:gs>
            </a:gsLst>
            <a:lin ang="0" scaled="1"/>
            <a:tileRect/>
          </a:gradFill>
        </p:grpSpPr>
        <p:sp>
          <p:nvSpPr>
            <p:cNvPr id="93" name="Скругленный прямоугольник 92"/>
            <p:cNvSpPr/>
            <p:nvPr/>
          </p:nvSpPr>
          <p:spPr>
            <a:xfrm>
              <a:off x="1851723" y="3932554"/>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4" name="Скругленный прямоугольник 4"/>
            <p:cNvSpPr/>
            <p:nvPr/>
          </p:nvSpPr>
          <p:spPr>
            <a:xfrm>
              <a:off x="1873937" y="3954779"/>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102,2</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77" name="Группа 94"/>
          <p:cNvGrpSpPr>
            <a:grpSpLocks/>
          </p:cNvGrpSpPr>
          <p:nvPr/>
        </p:nvGrpSpPr>
        <p:grpSpPr bwMode="auto">
          <a:xfrm>
            <a:off x="5591913" y="4718792"/>
            <a:ext cx="820738" cy="648000"/>
            <a:chOff x="1851723" y="4718399"/>
            <a:chExt cx="850461" cy="750880"/>
          </a:xfrm>
          <a:gradFill flip="none" rotWithShape="1">
            <a:gsLst>
              <a:gs pos="0">
                <a:srgbClr val="BBF8E6"/>
              </a:gs>
              <a:gs pos="50000">
                <a:srgbClr val="D4FAEE"/>
              </a:gs>
              <a:gs pos="100000">
                <a:srgbClr val="E9FCF6"/>
              </a:gs>
            </a:gsLst>
            <a:lin ang="0" scaled="1"/>
            <a:tileRect/>
          </a:gradFill>
        </p:grpSpPr>
        <p:sp>
          <p:nvSpPr>
            <p:cNvPr id="96" name="Скругленный прямоугольник 95"/>
            <p:cNvSpPr/>
            <p:nvPr/>
          </p:nvSpPr>
          <p:spPr>
            <a:xfrm>
              <a:off x="1851723" y="4718399"/>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7" name="Скругленный прямоугольник 4"/>
            <p:cNvSpPr/>
            <p:nvPr/>
          </p:nvSpPr>
          <p:spPr>
            <a:xfrm>
              <a:off x="1873108" y="4739665"/>
              <a:ext cx="807690"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79" name="Группа 100"/>
          <p:cNvGrpSpPr>
            <a:grpSpLocks/>
          </p:cNvGrpSpPr>
          <p:nvPr/>
        </p:nvGrpSpPr>
        <p:grpSpPr bwMode="auto">
          <a:xfrm>
            <a:off x="6506778" y="3040727"/>
            <a:ext cx="850900" cy="684000"/>
            <a:chOff x="2750388" y="2314178"/>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2" name="Скругленный прямоугольник 101"/>
            <p:cNvSpPr/>
            <p:nvPr/>
          </p:nvSpPr>
          <p:spPr>
            <a:xfrm>
              <a:off x="2750388" y="2314178"/>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2772602" y="2336403"/>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1" name="Группа 106"/>
          <p:cNvGrpSpPr>
            <a:grpSpLocks/>
          </p:cNvGrpSpPr>
          <p:nvPr/>
        </p:nvGrpSpPr>
        <p:grpSpPr bwMode="auto">
          <a:xfrm>
            <a:off x="6513256" y="3898054"/>
            <a:ext cx="850900" cy="684000"/>
            <a:chOff x="2750388" y="3975433"/>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08" name="Скругленный прямоугольник 107"/>
            <p:cNvSpPr/>
            <p:nvPr/>
          </p:nvSpPr>
          <p:spPr>
            <a:xfrm>
              <a:off x="2750388" y="3975433"/>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9" name="Скругленный прямоугольник 4"/>
            <p:cNvSpPr/>
            <p:nvPr/>
          </p:nvSpPr>
          <p:spPr>
            <a:xfrm>
              <a:off x="2772602" y="3997658"/>
              <a:ext cx="806034"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101,6</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2" name="Группа 109"/>
          <p:cNvGrpSpPr>
            <a:grpSpLocks/>
          </p:cNvGrpSpPr>
          <p:nvPr/>
        </p:nvGrpSpPr>
        <p:grpSpPr bwMode="auto">
          <a:xfrm>
            <a:off x="6496460" y="4718792"/>
            <a:ext cx="841375"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1" name="Скругленный прямоугольник 110"/>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Скругленный прямоугольник 4"/>
            <p:cNvSpPr/>
            <p:nvPr/>
          </p:nvSpPr>
          <p:spPr>
            <a:xfrm>
              <a:off x="2772853" y="4742993"/>
              <a:ext cx="805531" cy="708347"/>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grpSp>
        <p:nvGrpSpPr>
          <p:cNvPr id="240684" name="Группа 115"/>
          <p:cNvGrpSpPr>
            <a:grpSpLocks/>
          </p:cNvGrpSpPr>
          <p:nvPr/>
        </p:nvGrpSpPr>
        <p:grpSpPr bwMode="auto">
          <a:xfrm>
            <a:off x="7431565" y="3040727"/>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17" name="Скругленный прямоугольник 116"/>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8"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6" name="Группа 121"/>
          <p:cNvGrpSpPr>
            <a:grpSpLocks/>
          </p:cNvGrpSpPr>
          <p:nvPr/>
        </p:nvGrpSpPr>
        <p:grpSpPr bwMode="auto">
          <a:xfrm>
            <a:off x="7441282" y="3903759"/>
            <a:ext cx="792000" cy="684000"/>
            <a:chOff x="3748552" y="3975433"/>
            <a:chExt cx="80203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3" name="Скругленный прямоугольник 122"/>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4" name="Скругленный прямоугольник 4"/>
            <p:cNvSpPr/>
            <p:nvPr/>
          </p:nvSpPr>
          <p:spPr>
            <a:xfrm>
              <a:off x="3770787" y="3997658"/>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107,6</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240687" name="Группа 124"/>
          <p:cNvGrpSpPr>
            <a:grpSpLocks/>
          </p:cNvGrpSpPr>
          <p:nvPr/>
        </p:nvGrpSpPr>
        <p:grpSpPr bwMode="auto">
          <a:xfrm>
            <a:off x="7421644" y="4718791"/>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26" name="Скругленный прямоугольник 125"/>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7"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
        <p:nvSpPr>
          <p:cNvPr id="125" name="Заголовок 1"/>
          <p:cNvSpPr txBox="1">
            <a:spLocks/>
          </p:cNvSpPr>
          <p:nvPr/>
        </p:nvSpPr>
        <p:spPr>
          <a:xfrm>
            <a:off x="259727" y="0"/>
            <a:ext cx="7760233"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«Управление </a:t>
            </a:r>
            <a:r>
              <a:rPr lang="ru-RU" sz="1600" dirty="0">
                <a:solidFill>
                  <a:schemeClr val="tx1"/>
                </a:solidFill>
                <a:effectLst/>
                <a:latin typeface="Times New Roman" panose="02020603050405020304" pitchFamily="18" charset="0"/>
                <a:cs typeface="Times New Roman" panose="02020603050405020304" pitchFamily="18" charset="0"/>
              </a:rPr>
              <a:t>общественными финансами и государственным долгом Чувашской Республики»</a:t>
            </a:r>
          </a:p>
        </p:txBody>
      </p:sp>
      <p:cxnSp>
        <p:nvCxnSpPr>
          <p:cNvPr id="128" name="Прямая соединительная линия 127"/>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4065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fld id="{7E222503-0E88-4674-B39F-378D70ABE7FE}" type="slidenum">
              <a:rPr lang="ru-RU" altLang="ru-RU" sz="1400" smtClean="0"/>
              <a:pPr>
                <a:spcBef>
                  <a:spcPct val="0"/>
                </a:spcBef>
                <a:buFontTx/>
                <a:buNone/>
              </a:pPr>
              <a:t>42</a:t>
            </a:fld>
            <a:endParaRPr lang="ru-RU" altLang="ru-RU" sz="1400" smtClean="0"/>
          </a:p>
        </p:txBody>
      </p:sp>
      <p:grpSp>
        <p:nvGrpSpPr>
          <p:cNvPr id="142" name="Группа 28"/>
          <p:cNvGrpSpPr>
            <a:grpSpLocks/>
          </p:cNvGrpSpPr>
          <p:nvPr/>
        </p:nvGrpSpPr>
        <p:grpSpPr bwMode="auto">
          <a:xfrm>
            <a:off x="8291897" y="2060928"/>
            <a:ext cx="792000" cy="720000"/>
            <a:chOff x="1864843" y="713110"/>
            <a:chExt cx="850461" cy="750969"/>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3" name="Скругленный прямоугольник 142"/>
            <p:cNvSpPr/>
            <p:nvPr/>
          </p:nvSpPr>
          <p:spPr>
            <a:xfrm>
              <a:off x="1864843" y="713110"/>
              <a:ext cx="850461" cy="75096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4" name="Скругленный прямоугольник 4"/>
            <p:cNvSpPr/>
            <p:nvPr/>
          </p:nvSpPr>
          <p:spPr>
            <a:xfrm>
              <a:off x="1914844" y="758277"/>
              <a:ext cx="765553" cy="652533"/>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622300">
                <a:lnSpc>
                  <a:spcPct val="90000"/>
                </a:lnSpc>
                <a:spcAft>
                  <a:spcPct val="35000"/>
                </a:spcAft>
                <a:defRPr/>
              </a:pPr>
              <a:r>
                <a:rPr lang="ru-RU" sz="1400" b="1" dirty="0" smtClean="0">
                  <a:solidFill>
                    <a:schemeClr val="tx1"/>
                  </a:solidFill>
                  <a:latin typeface="Times New Roman" panose="02020603050405020304" pitchFamily="18" charset="0"/>
                  <a:cs typeface="Times New Roman" panose="02020603050405020304" pitchFamily="18" charset="0"/>
                </a:rPr>
                <a:t>2023</a:t>
              </a:r>
              <a:endParaRPr lang="ru-RU" sz="1400" b="1" dirty="0">
                <a:solidFill>
                  <a:schemeClr val="tx1"/>
                </a:solidFill>
                <a:latin typeface="Times New Roman" panose="02020603050405020304" pitchFamily="18" charset="0"/>
                <a:cs typeface="Times New Roman" panose="02020603050405020304" pitchFamily="18" charset="0"/>
              </a:endParaRPr>
            </a:p>
          </p:txBody>
        </p:sp>
      </p:grpSp>
      <p:grpSp>
        <p:nvGrpSpPr>
          <p:cNvPr id="148" name="Группа 115"/>
          <p:cNvGrpSpPr>
            <a:grpSpLocks/>
          </p:cNvGrpSpPr>
          <p:nvPr/>
        </p:nvGrpSpPr>
        <p:grpSpPr bwMode="auto">
          <a:xfrm>
            <a:off x="8297453" y="3040728"/>
            <a:ext cx="792000" cy="684000"/>
            <a:chOff x="3686499" y="2232392"/>
            <a:chExt cx="84054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49" name="Скругленный прямоугольник 148"/>
            <p:cNvSpPr/>
            <p:nvPr/>
          </p:nvSpPr>
          <p:spPr>
            <a:xfrm>
              <a:off x="3686499" y="2232392"/>
              <a:ext cx="84054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0" name="Скругленный прямоугольник 4"/>
            <p:cNvSpPr/>
            <p:nvPr/>
          </p:nvSpPr>
          <p:spPr>
            <a:xfrm>
              <a:off x="3708744" y="2254617"/>
              <a:ext cx="796058"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50,0</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4" name="Группа 121"/>
          <p:cNvGrpSpPr>
            <a:grpSpLocks/>
          </p:cNvGrpSpPr>
          <p:nvPr/>
        </p:nvGrpSpPr>
        <p:grpSpPr bwMode="auto">
          <a:xfrm>
            <a:off x="8310408" y="3904461"/>
            <a:ext cx="792000" cy="684000"/>
            <a:chOff x="3748552" y="3975433"/>
            <a:chExt cx="802038"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5" name="Скругленный прямоугольник 154"/>
            <p:cNvSpPr/>
            <p:nvPr/>
          </p:nvSpPr>
          <p:spPr>
            <a:xfrm>
              <a:off x="3748552" y="3975433"/>
              <a:ext cx="802038"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6" name="Скругленный прямоугольник 4"/>
            <p:cNvSpPr/>
            <p:nvPr/>
          </p:nvSpPr>
          <p:spPr>
            <a:xfrm>
              <a:off x="3770787" y="3997658"/>
              <a:ext cx="757569" cy="706430"/>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smtClean="0">
                  <a:solidFill>
                    <a:schemeClr val="tx1"/>
                  </a:solidFill>
                  <a:latin typeface="Times New Roman" panose="02020603050405020304" pitchFamily="18" charset="0"/>
                  <a:cs typeface="Times New Roman" panose="02020603050405020304" pitchFamily="18" charset="0"/>
                </a:rPr>
                <a:t>104,5</a:t>
              </a:r>
              <a:endParaRPr lang="ru-RU" sz="1300" b="1" dirty="0">
                <a:solidFill>
                  <a:schemeClr val="tx1"/>
                </a:solidFill>
                <a:latin typeface="Times New Roman" panose="02020603050405020304" pitchFamily="18" charset="0"/>
                <a:cs typeface="Times New Roman" panose="02020603050405020304" pitchFamily="18" charset="0"/>
              </a:endParaRPr>
            </a:p>
          </p:txBody>
        </p:sp>
      </p:grpSp>
      <p:grpSp>
        <p:nvGrpSpPr>
          <p:cNvPr id="157" name="Группа 124"/>
          <p:cNvGrpSpPr>
            <a:grpSpLocks/>
          </p:cNvGrpSpPr>
          <p:nvPr/>
        </p:nvGrpSpPr>
        <p:grpSpPr bwMode="auto">
          <a:xfrm>
            <a:off x="8297453" y="4718792"/>
            <a:ext cx="792000" cy="648000"/>
            <a:chOff x="2750388" y="4721727"/>
            <a:chExt cx="850461" cy="750880"/>
          </a:xfr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grpSpPr>
        <p:sp>
          <p:nvSpPr>
            <p:cNvPr id="158" name="Скругленный прямоугольник 157"/>
            <p:cNvSpPr/>
            <p:nvPr/>
          </p:nvSpPr>
          <p:spPr>
            <a:xfrm>
              <a:off x="2750388" y="4721727"/>
              <a:ext cx="850461" cy="750880"/>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9" name="Скругленный прямоугольник 4"/>
            <p:cNvSpPr/>
            <p:nvPr/>
          </p:nvSpPr>
          <p:spPr>
            <a:xfrm>
              <a:off x="2772895" y="4744270"/>
              <a:ext cx="805446" cy="705794"/>
            </a:xfrm>
            <a:prstGeom prst="rect">
              <a:avLst/>
            </a:prstGeom>
            <a:grpFill/>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577850">
                <a:lnSpc>
                  <a:spcPct val="90000"/>
                </a:lnSpc>
                <a:spcAft>
                  <a:spcPct val="35000"/>
                </a:spcAft>
                <a:defRPr/>
              </a:pPr>
              <a:r>
                <a:rPr lang="ru-RU" sz="1300" b="1" dirty="0">
                  <a:solidFill>
                    <a:schemeClr val="tx1"/>
                  </a:solidFill>
                  <a:latin typeface="Times New Roman" panose="02020603050405020304" pitchFamily="18" charset="0"/>
                  <a:cs typeface="Times New Roman" panose="02020603050405020304" pitchFamily="18" charset="0"/>
                </a:rPr>
                <a:t>0</a:t>
              </a:r>
            </a:p>
          </p:txBody>
        </p:sp>
      </p:grpSp>
    </p:spTree>
    <p:extLst>
      <p:ext uri="{BB962C8B-B14F-4D97-AF65-F5344CB8AC3E}">
        <p14:creationId xmlns:p14="http://schemas.microsoft.com/office/powerpoint/2010/main" val="598591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47160" y="836712"/>
            <a:ext cx="6368436" cy="15121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a:t>
            </a:r>
            <a:r>
              <a:rPr lang="ru-RU" sz="1600" dirty="0" smtClean="0">
                <a:solidFill>
                  <a:prstClr val="black"/>
                </a:solidFill>
                <a:latin typeface="Times New Roman" panose="02020603050405020304" pitchFamily="18" charset="0"/>
                <a:cs typeface="Times New Roman" panose="02020603050405020304" pitchFamily="18" charset="0"/>
              </a:rPr>
              <a:t>управления </a:t>
            </a:r>
            <a:r>
              <a:rPr lang="ru-RU" sz="1600" dirty="0">
                <a:solidFill>
                  <a:prstClr val="black"/>
                </a:solidFill>
                <a:latin typeface="Times New Roman" panose="02020603050405020304" pitchFamily="18" charset="0"/>
                <a:cs typeface="Times New Roman" panose="02020603050405020304" pitchFamily="18" charset="0"/>
              </a:rPr>
              <a:t>Чувашской Республики;</a:t>
            </a:r>
          </a:p>
          <a:p>
            <a:pPr marL="285750" indent="-285750">
              <a:buFont typeface="Wingdings" panose="05000000000000000000" pitchFamily="2" charset="2"/>
              <a:buChar char="v"/>
            </a:pPr>
            <a:r>
              <a:rPr lang="ru-RU" sz="1600" dirty="0">
                <a:solidFill>
                  <a:prstClr val="black"/>
                </a:solidFill>
                <a:latin typeface="Times New Roman" panose="02020603050405020304" pitchFamily="18" charset="0"/>
                <a:cs typeface="Times New Roman" panose="02020603050405020304" pitchFamily="18" charset="0"/>
              </a:rPr>
              <a:t>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a:t>
            </a:r>
          </a:p>
        </p:txBody>
      </p:sp>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рямоугольник 3"/>
          <p:cNvSpPr/>
          <p:nvPr/>
        </p:nvSpPr>
        <p:spPr>
          <a:xfrm>
            <a:off x="4355976" y="2492896"/>
            <a:ext cx="4568236" cy="4248472"/>
          </a:xfrm>
          <a:prstGeom prst="rect">
            <a:avLst/>
          </a:prstGeom>
          <a:ln>
            <a:noFill/>
          </a:ln>
        </p:spPr>
      </p:sp>
      <p:sp>
        <p:nvSpPr>
          <p:cNvPr id="6" name="Полилиния 5"/>
          <p:cNvSpPr/>
          <p:nvPr/>
        </p:nvSpPr>
        <p:spPr>
          <a:xfrm>
            <a:off x="4358405" y="2494296"/>
            <a:ext cx="4459852" cy="551556"/>
          </a:xfrm>
          <a:custGeom>
            <a:avLst/>
            <a:gdLst>
              <a:gd name="connsiteX0" fmla="*/ 0 w 4563379"/>
              <a:gd name="connsiteY0" fmla="*/ 55156 h 551556"/>
              <a:gd name="connsiteX1" fmla="*/ 55156 w 4563379"/>
              <a:gd name="connsiteY1" fmla="*/ 0 h 551556"/>
              <a:gd name="connsiteX2" fmla="*/ 4508223 w 4563379"/>
              <a:gd name="connsiteY2" fmla="*/ 0 h 551556"/>
              <a:gd name="connsiteX3" fmla="*/ 4563379 w 4563379"/>
              <a:gd name="connsiteY3" fmla="*/ 55156 h 551556"/>
              <a:gd name="connsiteX4" fmla="*/ 4563379 w 4563379"/>
              <a:gd name="connsiteY4" fmla="*/ 496400 h 551556"/>
              <a:gd name="connsiteX5" fmla="*/ 4508223 w 4563379"/>
              <a:gd name="connsiteY5" fmla="*/ 551556 h 551556"/>
              <a:gd name="connsiteX6" fmla="*/ 55156 w 4563379"/>
              <a:gd name="connsiteY6" fmla="*/ 551556 h 551556"/>
              <a:gd name="connsiteX7" fmla="*/ 0 w 4563379"/>
              <a:gd name="connsiteY7" fmla="*/ 496400 h 551556"/>
              <a:gd name="connsiteX8" fmla="*/ 0 w 4563379"/>
              <a:gd name="connsiteY8" fmla="*/ 55156 h 5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3379" h="551556">
                <a:moveTo>
                  <a:pt x="0" y="55156"/>
                </a:moveTo>
                <a:cubicBezTo>
                  <a:pt x="0" y="24694"/>
                  <a:pt x="24694" y="0"/>
                  <a:pt x="55156" y="0"/>
                </a:cubicBezTo>
                <a:lnTo>
                  <a:pt x="4508223" y="0"/>
                </a:lnTo>
                <a:cubicBezTo>
                  <a:pt x="4538685" y="0"/>
                  <a:pt x="4563379" y="24694"/>
                  <a:pt x="4563379" y="55156"/>
                </a:cubicBezTo>
                <a:lnTo>
                  <a:pt x="4563379" y="496400"/>
                </a:lnTo>
                <a:cubicBezTo>
                  <a:pt x="4563379" y="526862"/>
                  <a:pt x="4538685" y="551556"/>
                  <a:pt x="4508223" y="551556"/>
                </a:cubicBezTo>
                <a:lnTo>
                  <a:pt x="55156" y="551556"/>
                </a:lnTo>
                <a:cubicBezTo>
                  <a:pt x="24694" y="551556"/>
                  <a:pt x="0" y="526862"/>
                  <a:pt x="0" y="496400"/>
                </a:cubicBezTo>
                <a:lnTo>
                  <a:pt x="0" y="5515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05" tIns="73305" rIns="73305" bIns="73305" numCol="1" spcCol="1270" anchor="ctr" anchorCtr="0">
            <a:noAutofit/>
          </a:bodyPr>
          <a:lstStyle/>
          <a:p>
            <a:pPr lvl="0" algn="ctr" defTabSz="666750">
              <a:lnSpc>
                <a:spcPct val="90000"/>
              </a:lnSpc>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a:t>
            </a:r>
            <a:r>
              <a:rPr lang="ru-RU" sz="1500" b="1" i="1" dirty="0">
                <a:solidFill>
                  <a:schemeClr val="tx1"/>
                </a:solidFill>
                <a:latin typeface="Times New Roman" panose="02020603050405020304" pitchFamily="18" charset="0"/>
                <a:cs typeface="Times New Roman" panose="02020603050405020304" pitchFamily="18" charset="0"/>
              </a:rPr>
              <a:t>подпрограмм в 2020 </a:t>
            </a:r>
            <a:r>
              <a:rPr lang="ru-RU" sz="1500" b="1" i="1" dirty="0" smtClean="0">
                <a:solidFill>
                  <a:schemeClr val="tx1"/>
                </a:solidFill>
                <a:latin typeface="Times New Roman" panose="02020603050405020304" pitchFamily="18" charset="0"/>
                <a:cs typeface="Times New Roman" panose="02020603050405020304" pitchFamily="18" charset="0"/>
              </a:rPr>
              <a:t>году</a:t>
            </a:r>
            <a:r>
              <a:rPr lang="ru-RU" sz="1500" b="1" i="1" kern="1200" dirty="0" smtClean="0">
                <a:solidFill>
                  <a:schemeClr val="tx1"/>
                </a:solidFill>
                <a:latin typeface="Times New Roman" panose="02020603050405020304" pitchFamily="18" charset="0"/>
                <a:cs typeface="Times New Roman" panose="02020603050405020304" pitchFamily="18" charset="0"/>
              </a:rPr>
              <a:t>,          </a:t>
            </a:r>
            <a:r>
              <a:rPr lang="ru-RU" sz="15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8" name="Полилиния 7"/>
          <p:cNvSpPr/>
          <p:nvPr/>
        </p:nvSpPr>
        <p:spPr>
          <a:xfrm>
            <a:off x="4357225" y="3116680"/>
            <a:ext cx="2448283" cy="341891"/>
          </a:xfrm>
          <a:custGeom>
            <a:avLst/>
            <a:gdLst>
              <a:gd name="connsiteX0" fmla="*/ 0 w 2291211"/>
              <a:gd name="connsiteY0" fmla="*/ 34189 h 341891"/>
              <a:gd name="connsiteX1" fmla="*/ 34189 w 2291211"/>
              <a:gd name="connsiteY1" fmla="*/ 0 h 341891"/>
              <a:gd name="connsiteX2" fmla="*/ 2257022 w 2291211"/>
              <a:gd name="connsiteY2" fmla="*/ 0 h 341891"/>
              <a:gd name="connsiteX3" fmla="*/ 2291211 w 2291211"/>
              <a:gd name="connsiteY3" fmla="*/ 34189 h 341891"/>
              <a:gd name="connsiteX4" fmla="*/ 2291211 w 2291211"/>
              <a:gd name="connsiteY4" fmla="*/ 307702 h 341891"/>
              <a:gd name="connsiteX5" fmla="*/ 2257022 w 2291211"/>
              <a:gd name="connsiteY5" fmla="*/ 341891 h 341891"/>
              <a:gd name="connsiteX6" fmla="*/ 34189 w 2291211"/>
              <a:gd name="connsiteY6" fmla="*/ 341891 h 341891"/>
              <a:gd name="connsiteX7" fmla="*/ 0 w 2291211"/>
              <a:gd name="connsiteY7" fmla="*/ 307702 h 341891"/>
              <a:gd name="connsiteX8" fmla="*/ 0 w 2291211"/>
              <a:gd name="connsiteY8" fmla="*/ 34189 h 34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11" h="341891">
                <a:moveTo>
                  <a:pt x="0" y="34189"/>
                </a:moveTo>
                <a:cubicBezTo>
                  <a:pt x="0" y="15307"/>
                  <a:pt x="15307" y="0"/>
                  <a:pt x="34189" y="0"/>
                </a:cubicBezTo>
                <a:lnTo>
                  <a:pt x="2257022" y="0"/>
                </a:lnTo>
                <a:cubicBezTo>
                  <a:pt x="2275904" y="0"/>
                  <a:pt x="2291211" y="15307"/>
                  <a:pt x="2291211" y="34189"/>
                </a:cubicBezTo>
                <a:lnTo>
                  <a:pt x="2291211" y="307702"/>
                </a:lnTo>
                <a:cubicBezTo>
                  <a:pt x="2291211" y="326584"/>
                  <a:pt x="2275904" y="341891"/>
                  <a:pt x="2257022" y="341891"/>
                </a:cubicBezTo>
                <a:lnTo>
                  <a:pt x="34189" y="341891"/>
                </a:lnTo>
                <a:cubicBezTo>
                  <a:pt x="15307" y="341891"/>
                  <a:pt x="0" y="326584"/>
                  <a:pt x="0" y="307702"/>
                </a:cubicBezTo>
                <a:lnTo>
                  <a:pt x="0" y="341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0974" tIns="70974" rIns="70974" bIns="70974"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4357230" y="3498526"/>
            <a:ext cx="2448272" cy="488061"/>
          </a:xfrm>
          <a:custGeom>
            <a:avLst/>
            <a:gdLst>
              <a:gd name="connsiteX0" fmla="*/ 0 w 2291201"/>
              <a:gd name="connsiteY0" fmla="*/ 48806 h 488061"/>
              <a:gd name="connsiteX1" fmla="*/ 48806 w 2291201"/>
              <a:gd name="connsiteY1" fmla="*/ 0 h 488061"/>
              <a:gd name="connsiteX2" fmla="*/ 2242395 w 2291201"/>
              <a:gd name="connsiteY2" fmla="*/ 0 h 488061"/>
              <a:gd name="connsiteX3" fmla="*/ 2291201 w 2291201"/>
              <a:gd name="connsiteY3" fmla="*/ 48806 h 488061"/>
              <a:gd name="connsiteX4" fmla="*/ 2291201 w 2291201"/>
              <a:gd name="connsiteY4" fmla="*/ 439255 h 488061"/>
              <a:gd name="connsiteX5" fmla="*/ 2242395 w 2291201"/>
              <a:gd name="connsiteY5" fmla="*/ 488061 h 488061"/>
              <a:gd name="connsiteX6" fmla="*/ 48806 w 2291201"/>
              <a:gd name="connsiteY6" fmla="*/ 488061 h 488061"/>
              <a:gd name="connsiteX7" fmla="*/ 0 w 2291201"/>
              <a:gd name="connsiteY7" fmla="*/ 439255 h 488061"/>
              <a:gd name="connsiteX8" fmla="*/ 0 w 2291201"/>
              <a:gd name="connsiteY8" fmla="*/ 48806 h 48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201" h="488061">
                <a:moveTo>
                  <a:pt x="0" y="48806"/>
                </a:moveTo>
                <a:cubicBezTo>
                  <a:pt x="0" y="21851"/>
                  <a:pt x="21851" y="0"/>
                  <a:pt x="48806" y="0"/>
                </a:cubicBezTo>
                <a:lnTo>
                  <a:pt x="2242395" y="0"/>
                </a:lnTo>
                <a:cubicBezTo>
                  <a:pt x="2269350" y="0"/>
                  <a:pt x="2291201" y="21851"/>
                  <a:pt x="2291201" y="48806"/>
                </a:cubicBezTo>
                <a:lnTo>
                  <a:pt x="2291201" y="439255"/>
                </a:lnTo>
                <a:cubicBezTo>
                  <a:pt x="2291201" y="466210"/>
                  <a:pt x="2269350" y="488061"/>
                  <a:pt x="2242395" y="488061"/>
                </a:cubicBezTo>
                <a:lnTo>
                  <a:pt x="48806" y="488061"/>
                </a:lnTo>
                <a:cubicBezTo>
                  <a:pt x="21851" y="488061"/>
                  <a:pt x="0" y="466210"/>
                  <a:pt x="0" y="439255"/>
                </a:cubicBezTo>
                <a:lnTo>
                  <a:pt x="0" y="4880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015" tIns="60015" rIns="60015" bIns="60015"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Противодействие коррупции в Чувашской Республике</a:t>
            </a:r>
          </a:p>
        </p:txBody>
      </p:sp>
      <p:sp>
        <p:nvSpPr>
          <p:cNvPr id="15" name="Полилиния 14"/>
          <p:cNvSpPr/>
          <p:nvPr/>
        </p:nvSpPr>
        <p:spPr>
          <a:xfrm>
            <a:off x="4357232" y="4001341"/>
            <a:ext cx="2448269" cy="787715"/>
          </a:xfrm>
          <a:custGeom>
            <a:avLst/>
            <a:gdLst>
              <a:gd name="connsiteX0" fmla="*/ 0 w 2291198"/>
              <a:gd name="connsiteY0" fmla="*/ 78772 h 787715"/>
              <a:gd name="connsiteX1" fmla="*/ 78772 w 2291198"/>
              <a:gd name="connsiteY1" fmla="*/ 0 h 787715"/>
              <a:gd name="connsiteX2" fmla="*/ 2212427 w 2291198"/>
              <a:gd name="connsiteY2" fmla="*/ 0 h 787715"/>
              <a:gd name="connsiteX3" fmla="*/ 2291199 w 2291198"/>
              <a:gd name="connsiteY3" fmla="*/ 78772 h 787715"/>
              <a:gd name="connsiteX4" fmla="*/ 2291198 w 2291198"/>
              <a:gd name="connsiteY4" fmla="*/ 708944 h 787715"/>
              <a:gd name="connsiteX5" fmla="*/ 2212426 w 2291198"/>
              <a:gd name="connsiteY5" fmla="*/ 787716 h 787715"/>
              <a:gd name="connsiteX6" fmla="*/ 78772 w 2291198"/>
              <a:gd name="connsiteY6" fmla="*/ 787715 h 787715"/>
              <a:gd name="connsiteX7" fmla="*/ 0 w 2291198"/>
              <a:gd name="connsiteY7" fmla="*/ 708943 h 787715"/>
              <a:gd name="connsiteX8" fmla="*/ 0 w 2291198"/>
              <a:gd name="connsiteY8" fmla="*/ 78772 h 78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8" h="787715">
                <a:moveTo>
                  <a:pt x="0" y="78772"/>
                </a:moveTo>
                <a:cubicBezTo>
                  <a:pt x="0" y="35267"/>
                  <a:pt x="35267" y="0"/>
                  <a:pt x="78772" y="0"/>
                </a:cubicBezTo>
                <a:lnTo>
                  <a:pt x="2212427" y="0"/>
                </a:lnTo>
                <a:cubicBezTo>
                  <a:pt x="2255932" y="0"/>
                  <a:pt x="2291199" y="35267"/>
                  <a:pt x="2291199" y="78772"/>
                </a:cubicBezTo>
                <a:cubicBezTo>
                  <a:pt x="2291199" y="288829"/>
                  <a:pt x="2291198" y="498887"/>
                  <a:pt x="2291198" y="708944"/>
                </a:cubicBezTo>
                <a:cubicBezTo>
                  <a:pt x="2291198" y="752449"/>
                  <a:pt x="2255931" y="787716"/>
                  <a:pt x="2212426" y="787716"/>
                </a:cubicBezTo>
                <a:lnTo>
                  <a:pt x="78772" y="787715"/>
                </a:lnTo>
                <a:cubicBezTo>
                  <a:pt x="35267" y="787715"/>
                  <a:pt x="0" y="752448"/>
                  <a:pt x="0" y="708943"/>
                </a:cubicBezTo>
                <a:lnTo>
                  <a:pt x="0" y="787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8791" tIns="68791" rIns="68791" bIns="6879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кадровой политики и развитие кадрового потенциала государственной гражданской службы</a:t>
            </a:r>
          </a:p>
        </p:txBody>
      </p:sp>
      <p:sp>
        <p:nvSpPr>
          <p:cNvPr id="16" name="Полилиния 15"/>
          <p:cNvSpPr/>
          <p:nvPr/>
        </p:nvSpPr>
        <p:spPr>
          <a:xfrm>
            <a:off x="4357237" y="4855185"/>
            <a:ext cx="2448259" cy="471197"/>
          </a:xfrm>
          <a:custGeom>
            <a:avLst/>
            <a:gdLst>
              <a:gd name="connsiteX0" fmla="*/ 0 w 2291189"/>
              <a:gd name="connsiteY0" fmla="*/ 47120 h 471197"/>
              <a:gd name="connsiteX1" fmla="*/ 47120 w 2291189"/>
              <a:gd name="connsiteY1" fmla="*/ 0 h 471197"/>
              <a:gd name="connsiteX2" fmla="*/ 2244069 w 2291189"/>
              <a:gd name="connsiteY2" fmla="*/ 0 h 471197"/>
              <a:gd name="connsiteX3" fmla="*/ 2291189 w 2291189"/>
              <a:gd name="connsiteY3" fmla="*/ 47120 h 471197"/>
              <a:gd name="connsiteX4" fmla="*/ 2291189 w 2291189"/>
              <a:gd name="connsiteY4" fmla="*/ 424077 h 471197"/>
              <a:gd name="connsiteX5" fmla="*/ 2244069 w 2291189"/>
              <a:gd name="connsiteY5" fmla="*/ 471197 h 471197"/>
              <a:gd name="connsiteX6" fmla="*/ 47120 w 2291189"/>
              <a:gd name="connsiteY6" fmla="*/ 471197 h 471197"/>
              <a:gd name="connsiteX7" fmla="*/ 0 w 2291189"/>
              <a:gd name="connsiteY7" fmla="*/ 424077 h 471197"/>
              <a:gd name="connsiteX8" fmla="*/ 0 w 2291189"/>
              <a:gd name="connsiteY8" fmla="*/ 47120 h 47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89" h="471197">
                <a:moveTo>
                  <a:pt x="0" y="47120"/>
                </a:moveTo>
                <a:cubicBezTo>
                  <a:pt x="0" y="21096"/>
                  <a:pt x="21096" y="0"/>
                  <a:pt x="47120" y="0"/>
                </a:cubicBezTo>
                <a:lnTo>
                  <a:pt x="2244069" y="0"/>
                </a:lnTo>
                <a:cubicBezTo>
                  <a:pt x="2270093" y="0"/>
                  <a:pt x="2291189" y="21096"/>
                  <a:pt x="2291189" y="47120"/>
                </a:cubicBezTo>
                <a:lnTo>
                  <a:pt x="2291189" y="424077"/>
                </a:lnTo>
                <a:cubicBezTo>
                  <a:pt x="2291189" y="450101"/>
                  <a:pt x="2270093" y="471197"/>
                  <a:pt x="2244069" y="471197"/>
                </a:cubicBezTo>
                <a:lnTo>
                  <a:pt x="47120" y="471197"/>
                </a:lnTo>
                <a:cubicBezTo>
                  <a:pt x="21096" y="471197"/>
                  <a:pt x="0" y="450101"/>
                  <a:pt x="0" y="424077"/>
                </a:cubicBezTo>
                <a:lnTo>
                  <a:pt x="0" y="471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21" tIns="59521" rIns="59521" bIns="5952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муниципальной службы в Чувашской Республике</a:t>
            </a:r>
          </a:p>
        </p:txBody>
      </p:sp>
      <p:sp>
        <p:nvSpPr>
          <p:cNvPr id="17" name="Полилиния 16"/>
          <p:cNvSpPr/>
          <p:nvPr/>
        </p:nvSpPr>
        <p:spPr>
          <a:xfrm>
            <a:off x="4357236" y="5395646"/>
            <a:ext cx="2448261" cy="638716"/>
          </a:xfrm>
          <a:custGeom>
            <a:avLst/>
            <a:gdLst>
              <a:gd name="connsiteX0" fmla="*/ 0 w 2291191"/>
              <a:gd name="connsiteY0" fmla="*/ 63872 h 638716"/>
              <a:gd name="connsiteX1" fmla="*/ 63872 w 2291191"/>
              <a:gd name="connsiteY1" fmla="*/ 0 h 638716"/>
              <a:gd name="connsiteX2" fmla="*/ 2227319 w 2291191"/>
              <a:gd name="connsiteY2" fmla="*/ 0 h 638716"/>
              <a:gd name="connsiteX3" fmla="*/ 2291191 w 2291191"/>
              <a:gd name="connsiteY3" fmla="*/ 63872 h 638716"/>
              <a:gd name="connsiteX4" fmla="*/ 2291191 w 2291191"/>
              <a:gd name="connsiteY4" fmla="*/ 574844 h 638716"/>
              <a:gd name="connsiteX5" fmla="*/ 2227319 w 2291191"/>
              <a:gd name="connsiteY5" fmla="*/ 638716 h 638716"/>
              <a:gd name="connsiteX6" fmla="*/ 63872 w 2291191"/>
              <a:gd name="connsiteY6" fmla="*/ 638716 h 638716"/>
              <a:gd name="connsiteX7" fmla="*/ 0 w 2291191"/>
              <a:gd name="connsiteY7" fmla="*/ 574844 h 638716"/>
              <a:gd name="connsiteX8" fmla="*/ 0 w 2291191"/>
              <a:gd name="connsiteY8" fmla="*/ 63872 h 6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1191" h="638716">
                <a:moveTo>
                  <a:pt x="0" y="63872"/>
                </a:moveTo>
                <a:cubicBezTo>
                  <a:pt x="0" y="28596"/>
                  <a:pt x="28596" y="0"/>
                  <a:pt x="63872" y="0"/>
                </a:cubicBezTo>
                <a:lnTo>
                  <a:pt x="2227319" y="0"/>
                </a:lnTo>
                <a:cubicBezTo>
                  <a:pt x="2262595" y="0"/>
                  <a:pt x="2291191" y="28596"/>
                  <a:pt x="2291191" y="63872"/>
                </a:cubicBezTo>
                <a:lnTo>
                  <a:pt x="2291191" y="574844"/>
                </a:lnTo>
                <a:cubicBezTo>
                  <a:pt x="2291191" y="610120"/>
                  <a:pt x="2262595" y="638716"/>
                  <a:pt x="2227319" y="638716"/>
                </a:cubicBezTo>
                <a:lnTo>
                  <a:pt x="63872" y="638716"/>
                </a:lnTo>
                <a:cubicBezTo>
                  <a:pt x="28596" y="638716"/>
                  <a:pt x="0" y="610120"/>
                  <a:pt x="0" y="574844"/>
                </a:cubicBezTo>
                <a:lnTo>
                  <a:pt x="0" y="638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427" tIns="64427" rIns="64427" bIns="6442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Совершенствование государственного управления в сфере юстиции</a:t>
            </a:r>
          </a:p>
        </p:txBody>
      </p:sp>
      <p:sp>
        <p:nvSpPr>
          <p:cNvPr id="19" name="Полилиния 18"/>
          <p:cNvSpPr/>
          <p:nvPr/>
        </p:nvSpPr>
        <p:spPr>
          <a:xfrm>
            <a:off x="4355976" y="6128896"/>
            <a:ext cx="2450781" cy="396000"/>
          </a:xfrm>
          <a:custGeom>
            <a:avLst/>
            <a:gdLst>
              <a:gd name="connsiteX0" fmla="*/ 0 w 2293549"/>
              <a:gd name="connsiteY0" fmla="*/ 59479 h 594791"/>
              <a:gd name="connsiteX1" fmla="*/ 59479 w 2293549"/>
              <a:gd name="connsiteY1" fmla="*/ 0 h 594791"/>
              <a:gd name="connsiteX2" fmla="*/ 2234070 w 2293549"/>
              <a:gd name="connsiteY2" fmla="*/ 0 h 594791"/>
              <a:gd name="connsiteX3" fmla="*/ 2293549 w 2293549"/>
              <a:gd name="connsiteY3" fmla="*/ 59479 h 594791"/>
              <a:gd name="connsiteX4" fmla="*/ 2293549 w 2293549"/>
              <a:gd name="connsiteY4" fmla="*/ 535312 h 594791"/>
              <a:gd name="connsiteX5" fmla="*/ 2234070 w 2293549"/>
              <a:gd name="connsiteY5" fmla="*/ 594791 h 594791"/>
              <a:gd name="connsiteX6" fmla="*/ 59479 w 2293549"/>
              <a:gd name="connsiteY6" fmla="*/ 594791 h 594791"/>
              <a:gd name="connsiteX7" fmla="*/ 0 w 2293549"/>
              <a:gd name="connsiteY7" fmla="*/ 535312 h 594791"/>
              <a:gd name="connsiteX8" fmla="*/ 0 w 2293549"/>
              <a:gd name="connsiteY8" fmla="*/ 59479 h 5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3549" h="594791">
                <a:moveTo>
                  <a:pt x="0" y="59479"/>
                </a:moveTo>
                <a:cubicBezTo>
                  <a:pt x="0" y="26630"/>
                  <a:pt x="26630" y="0"/>
                  <a:pt x="59479" y="0"/>
                </a:cubicBezTo>
                <a:lnTo>
                  <a:pt x="2234070" y="0"/>
                </a:lnTo>
                <a:cubicBezTo>
                  <a:pt x="2266919" y="0"/>
                  <a:pt x="2293549" y="26630"/>
                  <a:pt x="2293549" y="59479"/>
                </a:cubicBezTo>
                <a:lnTo>
                  <a:pt x="2293549" y="535312"/>
                </a:lnTo>
                <a:cubicBezTo>
                  <a:pt x="2293549" y="568161"/>
                  <a:pt x="2266919" y="594791"/>
                  <a:pt x="2234070" y="594791"/>
                </a:cubicBezTo>
                <a:lnTo>
                  <a:pt x="59479" y="594791"/>
                </a:lnTo>
                <a:cubicBezTo>
                  <a:pt x="26630" y="594791"/>
                  <a:pt x="0" y="568161"/>
                  <a:pt x="0" y="535312"/>
                </a:cubicBezTo>
                <a:lnTo>
                  <a:pt x="0" y="5947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141" tIns="63141" rIns="63141" bIns="6314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7020360" y="3126318"/>
            <a:ext cx="792000" cy="308410"/>
          </a:xfrm>
          <a:custGeom>
            <a:avLst/>
            <a:gdLst>
              <a:gd name="connsiteX0" fmla="*/ 0 w 829017"/>
              <a:gd name="connsiteY0" fmla="*/ 30841 h 308410"/>
              <a:gd name="connsiteX1" fmla="*/ 30841 w 829017"/>
              <a:gd name="connsiteY1" fmla="*/ 0 h 308410"/>
              <a:gd name="connsiteX2" fmla="*/ 798176 w 829017"/>
              <a:gd name="connsiteY2" fmla="*/ 0 h 308410"/>
              <a:gd name="connsiteX3" fmla="*/ 829017 w 829017"/>
              <a:gd name="connsiteY3" fmla="*/ 30841 h 308410"/>
              <a:gd name="connsiteX4" fmla="*/ 829017 w 829017"/>
              <a:gd name="connsiteY4" fmla="*/ 277569 h 308410"/>
              <a:gd name="connsiteX5" fmla="*/ 798176 w 829017"/>
              <a:gd name="connsiteY5" fmla="*/ 308410 h 308410"/>
              <a:gd name="connsiteX6" fmla="*/ 30841 w 829017"/>
              <a:gd name="connsiteY6" fmla="*/ 308410 h 308410"/>
              <a:gd name="connsiteX7" fmla="*/ 0 w 829017"/>
              <a:gd name="connsiteY7" fmla="*/ 277569 h 308410"/>
              <a:gd name="connsiteX8" fmla="*/ 0 w 829017"/>
              <a:gd name="connsiteY8" fmla="*/ 30841 h 3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7" h="308410">
                <a:moveTo>
                  <a:pt x="0" y="30841"/>
                </a:moveTo>
                <a:cubicBezTo>
                  <a:pt x="0" y="13808"/>
                  <a:pt x="13808" y="0"/>
                  <a:pt x="30841" y="0"/>
                </a:cubicBezTo>
                <a:lnTo>
                  <a:pt x="798176" y="0"/>
                </a:lnTo>
                <a:cubicBezTo>
                  <a:pt x="815209" y="0"/>
                  <a:pt x="829017" y="13808"/>
                  <a:pt x="829017" y="30841"/>
                </a:cubicBezTo>
                <a:lnTo>
                  <a:pt x="829017" y="277569"/>
                </a:lnTo>
                <a:cubicBezTo>
                  <a:pt x="829017" y="294602"/>
                  <a:pt x="815209" y="308410"/>
                  <a:pt x="798176" y="308410"/>
                </a:cubicBezTo>
                <a:lnTo>
                  <a:pt x="30841" y="308410"/>
                </a:lnTo>
                <a:cubicBezTo>
                  <a:pt x="13808" y="308410"/>
                  <a:pt x="0" y="294602"/>
                  <a:pt x="0" y="277569"/>
                </a:cubicBezTo>
                <a:lnTo>
                  <a:pt x="0" y="30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93" tIns="69993" rIns="69993" bIns="69993"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План</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20360" y="3488258"/>
            <a:ext cx="792000" cy="482721"/>
          </a:xfrm>
          <a:custGeom>
            <a:avLst/>
            <a:gdLst>
              <a:gd name="connsiteX0" fmla="*/ 0 w 829014"/>
              <a:gd name="connsiteY0" fmla="*/ 48272 h 482721"/>
              <a:gd name="connsiteX1" fmla="*/ 48272 w 829014"/>
              <a:gd name="connsiteY1" fmla="*/ 0 h 482721"/>
              <a:gd name="connsiteX2" fmla="*/ 780742 w 829014"/>
              <a:gd name="connsiteY2" fmla="*/ 0 h 482721"/>
              <a:gd name="connsiteX3" fmla="*/ 829014 w 829014"/>
              <a:gd name="connsiteY3" fmla="*/ 48272 h 482721"/>
              <a:gd name="connsiteX4" fmla="*/ 829014 w 829014"/>
              <a:gd name="connsiteY4" fmla="*/ 434449 h 482721"/>
              <a:gd name="connsiteX5" fmla="*/ 780742 w 829014"/>
              <a:gd name="connsiteY5" fmla="*/ 482721 h 482721"/>
              <a:gd name="connsiteX6" fmla="*/ 48272 w 829014"/>
              <a:gd name="connsiteY6" fmla="*/ 482721 h 482721"/>
              <a:gd name="connsiteX7" fmla="*/ 0 w 829014"/>
              <a:gd name="connsiteY7" fmla="*/ 434449 h 482721"/>
              <a:gd name="connsiteX8" fmla="*/ 0 w 829014"/>
              <a:gd name="connsiteY8" fmla="*/ 48272 h 4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4" h="482721">
                <a:moveTo>
                  <a:pt x="0" y="48272"/>
                </a:moveTo>
                <a:cubicBezTo>
                  <a:pt x="0" y="21612"/>
                  <a:pt x="21612" y="0"/>
                  <a:pt x="48272" y="0"/>
                </a:cubicBezTo>
                <a:lnTo>
                  <a:pt x="780742" y="0"/>
                </a:lnTo>
                <a:cubicBezTo>
                  <a:pt x="807402" y="0"/>
                  <a:pt x="829014" y="21612"/>
                  <a:pt x="829014" y="48272"/>
                </a:cubicBezTo>
                <a:lnTo>
                  <a:pt x="829014" y="434449"/>
                </a:lnTo>
                <a:cubicBezTo>
                  <a:pt x="829014" y="461109"/>
                  <a:pt x="807402" y="482721"/>
                  <a:pt x="780742" y="482721"/>
                </a:cubicBezTo>
                <a:lnTo>
                  <a:pt x="48272" y="482721"/>
                </a:lnTo>
                <a:cubicBezTo>
                  <a:pt x="21612" y="482721"/>
                  <a:pt x="0" y="461109"/>
                  <a:pt x="0" y="434449"/>
                </a:cubicBezTo>
                <a:lnTo>
                  <a:pt x="0" y="482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478" tIns="67478" rIns="67478" bIns="67478" numCol="1" spcCol="1270" anchor="ctr" anchorCtr="0">
            <a:noAutofit/>
          </a:bodyPr>
          <a:lstStyle/>
          <a:p>
            <a:pPr lvl="0" algn="ctr" defTabSz="622300">
              <a:lnSpc>
                <a:spcPct val="90000"/>
              </a:lnSpc>
              <a:spcBef>
                <a:spcPct val="0"/>
              </a:spcBef>
              <a:spcAft>
                <a:spcPct val="35000"/>
              </a:spcAft>
            </a:pPr>
            <a:r>
              <a:rPr lang="en-US" sz="1400" kern="1200" dirty="0" smtClean="0">
                <a:solidFill>
                  <a:schemeClr val="tx1"/>
                </a:solidFill>
                <a:latin typeface="Times New Roman" panose="02020603050405020304" pitchFamily="18" charset="0"/>
                <a:cs typeface="Times New Roman" panose="02020603050405020304" pitchFamily="18" charset="0"/>
              </a:rPr>
              <a:t>1</a:t>
            </a:r>
            <a:r>
              <a:rPr lang="ru-RU" sz="1400" kern="1200" dirty="0" smtClean="0">
                <a:solidFill>
                  <a:schemeClr val="tx1"/>
                </a:solidFill>
                <a:latin typeface="Times New Roman" panose="02020603050405020304" pitchFamily="18" charset="0"/>
                <a:cs typeface="Times New Roman" panose="02020603050405020304" pitchFamily="18" charset="0"/>
              </a:rPr>
              <a:t>,2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020360" y="4005065"/>
            <a:ext cx="792000" cy="790637"/>
          </a:xfrm>
          <a:custGeom>
            <a:avLst/>
            <a:gdLst>
              <a:gd name="connsiteX0" fmla="*/ 0 w 829019"/>
              <a:gd name="connsiteY0" fmla="*/ 79064 h 790637"/>
              <a:gd name="connsiteX1" fmla="*/ 79064 w 829019"/>
              <a:gd name="connsiteY1" fmla="*/ 0 h 790637"/>
              <a:gd name="connsiteX2" fmla="*/ 749955 w 829019"/>
              <a:gd name="connsiteY2" fmla="*/ 0 h 790637"/>
              <a:gd name="connsiteX3" fmla="*/ 829019 w 829019"/>
              <a:gd name="connsiteY3" fmla="*/ 79064 h 790637"/>
              <a:gd name="connsiteX4" fmla="*/ 829019 w 829019"/>
              <a:gd name="connsiteY4" fmla="*/ 711573 h 790637"/>
              <a:gd name="connsiteX5" fmla="*/ 749955 w 829019"/>
              <a:gd name="connsiteY5" fmla="*/ 790637 h 790637"/>
              <a:gd name="connsiteX6" fmla="*/ 79064 w 829019"/>
              <a:gd name="connsiteY6" fmla="*/ 790637 h 790637"/>
              <a:gd name="connsiteX7" fmla="*/ 0 w 829019"/>
              <a:gd name="connsiteY7" fmla="*/ 711573 h 790637"/>
              <a:gd name="connsiteX8" fmla="*/ 0 w 829019"/>
              <a:gd name="connsiteY8" fmla="*/ 79064 h 79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0637">
                <a:moveTo>
                  <a:pt x="0" y="79064"/>
                </a:moveTo>
                <a:cubicBezTo>
                  <a:pt x="0" y="35398"/>
                  <a:pt x="35398" y="0"/>
                  <a:pt x="79064" y="0"/>
                </a:cubicBezTo>
                <a:lnTo>
                  <a:pt x="749955" y="0"/>
                </a:lnTo>
                <a:cubicBezTo>
                  <a:pt x="793621" y="0"/>
                  <a:pt x="829019" y="35398"/>
                  <a:pt x="829019" y="79064"/>
                </a:cubicBezTo>
                <a:lnTo>
                  <a:pt x="829019" y="711573"/>
                </a:lnTo>
                <a:cubicBezTo>
                  <a:pt x="829019" y="755239"/>
                  <a:pt x="793621" y="790637"/>
                  <a:pt x="749955" y="790637"/>
                </a:cubicBezTo>
                <a:lnTo>
                  <a:pt x="79064" y="790637"/>
                </a:lnTo>
                <a:cubicBezTo>
                  <a:pt x="35398" y="790637"/>
                  <a:pt x="0" y="755239"/>
                  <a:pt x="0" y="711573"/>
                </a:cubicBezTo>
                <a:lnTo>
                  <a:pt x="0" y="7906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497" tIns="76497" rIns="76497" bIns="76497"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4,5</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020360" y="4869160"/>
            <a:ext cx="792000" cy="459199"/>
          </a:xfrm>
          <a:custGeom>
            <a:avLst/>
            <a:gdLst>
              <a:gd name="connsiteX0" fmla="*/ 0 w 829023"/>
              <a:gd name="connsiteY0" fmla="*/ 45920 h 459199"/>
              <a:gd name="connsiteX1" fmla="*/ 45920 w 829023"/>
              <a:gd name="connsiteY1" fmla="*/ 0 h 459199"/>
              <a:gd name="connsiteX2" fmla="*/ 783103 w 829023"/>
              <a:gd name="connsiteY2" fmla="*/ 0 h 459199"/>
              <a:gd name="connsiteX3" fmla="*/ 829023 w 829023"/>
              <a:gd name="connsiteY3" fmla="*/ 45920 h 459199"/>
              <a:gd name="connsiteX4" fmla="*/ 829023 w 829023"/>
              <a:gd name="connsiteY4" fmla="*/ 413279 h 459199"/>
              <a:gd name="connsiteX5" fmla="*/ 783103 w 829023"/>
              <a:gd name="connsiteY5" fmla="*/ 459199 h 459199"/>
              <a:gd name="connsiteX6" fmla="*/ 45920 w 829023"/>
              <a:gd name="connsiteY6" fmla="*/ 459199 h 459199"/>
              <a:gd name="connsiteX7" fmla="*/ 0 w 829023"/>
              <a:gd name="connsiteY7" fmla="*/ 413279 h 459199"/>
              <a:gd name="connsiteX8" fmla="*/ 0 w 829023"/>
              <a:gd name="connsiteY8" fmla="*/ 45920 h 4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59199">
                <a:moveTo>
                  <a:pt x="0" y="45920"/>
                </a:moveTo>
                <a:cubicBezTo>
                  <a:pt x="0" y="20559"/>
                  <a:pt x="20559" y="0"/>
                  <a:pt x="45920" y="0"/>
                </a:cubicBezTo>
                <a:lnTo>
                  <a:pt x="783103" y="0"/>
                </a:lnTo>
                <a:cubicBezTo>
                  <a:pt x="808464" y="0"/>
                  <a:pt x="829023" y="20559"/>
                  <a:pt x="829023" y="45920"/>
                </a:cubicBezTo>
                <a:lnTo>
                  <a:pt x="829023" y="413279"/>
                </a:lnTo>
                <a:cubicBezTo>
                  <a:pt x="829023" y="438640"/>
                  <a:pt x="808464" y="459199"/>
                  <a:pt x="783103" y="459199"/>
                </a:cubicBezTo>
                <a:lnTo>
                  <a:pt x="45920" y="459199"/>
                </a:lnTo>
                <a:cubicBezTo>
                  <a:pt x="20559" y="459199"/>
                  <a:pt x="0" y="438640"/>
                  <a:pt x="0" y="413279"/>
                </a:cubicBezTo>
                <a:lnTo>
                  <a:pt x="0" y="4592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789" tIns="66789" rIns="66789" bIns="66789"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20360" y="5408896"/>
            <a:ext cx="792000" cy="643892"/>
          </a:xfrm>
          <a:custGeom>
            <a:avLst/>
            <a:gdLst>
              <a:gd name="connsiteX0" fmla="*/ 0 w 833504"/>
              <a:gd name="connsiteY0" fmla="*/ 64389 h 643892"/>
              <a:gd name="connsiteX1" fmla="*/ 64389 w 833504"/>
              <a:gd name="connsiteY1" fmla="*/ 0 h 643892"/>
              <a:gd name="connsiteX2" fmla="*/ 769115 w 833504"/>
              <a:gd name="connsiteY2" fmla="*/ 0 h 643892"/>
              <a:gd name="connsiteX3" fmla="*/ 833504 w 833504"/>
              <a:gd name="connsiteY3" fmla="*/ 64389 h 643892"/>
              <a:gd name="connsiteX4" fmla="*/ 833504 w 833504"/>
              <a:gd name="connsiteY4" fmla="*/ 579503 h 643892"/>
              <a:gd name="connsiteX5" fmla="*/ 769115 w 833504"/>
              <a:gd name="connsiteY5" fmla="*/ 643892 h 643892"/>
              <a:gd name="connsiteX6" fmla="*/ 64389 w 833504"/>
              <a:gd name="connsiteY6" fmla="*/ 643892 h 643892"/>
              <a:gd name="connsiteX7" fmla="*/ 0 w 833504"/>
              <a:gd name="connsiteY7" fmla="*/ 579503 h 643892"/>
              <a:gd name="connsiteX8" fmla="*/ 0 w 833504"/>
              <a:gd name="connsiteY8" fmla="*/ 64389 h 6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3892">
                <a:moveTo>
                  <a:pt x="0" y="64389"/>
                </a:moveTo>
                <a:cubicBezTo>
                  <a:pt x="0" y="28828"/>
                  <a:pt x="28828" y="0"/>
                  <a:pt x="64389" y="0"/>
                </a:cubicBezTo>
                <a:lnTo>
                  <a:pt x="769115" y="0"/>
                </a:lnTo>
                <a:cubicBezTo>
                  <a:pt x="804676" y="0"/>
                  <a:pt x="833504" y="28828"/>
                  <a:pt x="833504" y="64389"/>
                </a:cubicBezTo>
                <a:lnTo>
                  <a:pt x="833504" y="579503"/>
                </a:lnTo>
                <a:cubicBezTo>
                  <a:pt x="833504" y="615064"/>
                  <a:pt x="804676" y="643892"/>
                  <a:pt x="769115" y="643892"/>
                </a:cubicBezTo>
                <a:lnTo>
                  <a:pt x="64389" y="643892"/>
                </a:lnTo>
                <a:cubicBezTo>
                  <a:pt x="28828" y="643892"/>
                  <a:pt x="0" y="615064"/>
                  <a:pt x="0" y="579503"/>
                </a:cubicBezTo>
                <a:lnTo>
                  <a:pt x="0" y="6438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99" tIns="72199" rIns="72199" bIns="72199"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215,8</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20360" y="6128896"/>
            <a:ext cx="792000" cy="396000"/>
          </a:xfrm>
          <a:custGeom>
            <a:avLst/>
            <a:gdLst>
              <a:gd name="connsiteX0" fmla="*/ 0 w 833504"/>
              <a:gd name="connsiteY0" fmla="*/ 48965 h 489645"/>
              <a:gd name="connsiteX1" fmla="*/ 48965 w 833504"/>
              <a:gd name="connsiteY1" fmla="*/ 0 h 489645"/>
              <a:gd name="connsiteX2" fmla="*/ 784540 w 833504"/>
              <a:gd name="connsiteY2" fmla="*/ 0 h 489645"/>
              <a:gd name="connsiteX3" fmla="*/ 833505 w 833504"/>
              <a:gd name="connsiteY3" fmla="*/ 48965 h 489645"/>
              <a:gd name="connsiteX4" fmla="*/ 833504 w 833504"/>
              <a:gd name="connsiteY4" fmla="*/ 440681 h 489645"/>
              <a:gd name="connsiteX5" fmla="*/ 784539 w 833504"/>
              <a:gd name="connsiteY5" fmla="*/ 489646 h 489645"/>
              <a:gd name="connsiteX6" fmla="*/ 48965 w 833504"/>
              <a:gd name="connsiteY6" fmla="*/ 489645 h 489645"/>
              <a:gd name="connsiteX7" fmla="*/ 0 w 833504"/>
              <a:gd name="connsiteY7" fmla="*/ 440680 h 489645"/>
              <a:gd name="connsiteX8" fmla="*/ 0 w 833504"/>
              <a:gd name="connsiteY8" fmla="*/ 48965 h 48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489645">
                <a:moveTo>
                  <a:pt x="0" y="48965"/>
                </a:moveTo>
                <a:cubicBezTo>
                  <a:pt x="0" y="21922"/>
                  <a:pt x="21922" y="0"/>
                  <a:pt x="48965" y="0"/>
                </a:cubicBezTo>
                <a:lnTo>
                  <a:pt x="784540" y="0"/>
                </a:lnTo>
                <a:cubicBezTo>
                  <a:pt x="811583" y="0"/>
                  <a:pt x="833505" y="21922"/>
                  <a:pt x="833505" y="48965"/>
                </a:cubicBezTo>
                <a:cubicBezTo>
                  <a:pt x="833505" y="179537"/>
                  <a:pt x="833504" y="310109"/>
                  <a:pt x="833504" y="440681"/>
                </a:cubicBezTo>
                <a:cubicBezTo>
                  <a:pt x="833504" y="467724"/>
                  <a:pt x="811582" y="489646"/>
                  <a:pt x="784539" y="489646"/>
                </a:cubicBezTo>
                <a:lnTo>
                  <a:pt x="48965" y="489645"/>
                </a:lnTo>
                <a:cubicBezTo>
                  <a:pt x="21922" y="489645"/>
                  <a:pt x="0" y="467723"/>
                  <a:pt x="0" y="440680"/>
                </a:cubicBezTo>
                <a:lnTo>
                  <a:pt x="0" y="4896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681" tIns="67681" rIns="67681" bIns="67681"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642,4</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026256" y="3127072"/>
            <a:ext cx="792000" cy="308287"/>
          </a:xfrm>
          <a:custGeom>
            <a:avLst/>
            <a:gdLst>
              <a:gd name="connsiteX0" fmla="*/ 0 w 864641"/>
              <a:gd name="connsiteY0" fmla="*/ 30829 h 308287"/>
              <a:gd name="connsiteX1" fmla="*/ 30829 w 864641"/>
              <a:gd name="connsiteY1" fmla="*/ 0 h 308287"/>
              <a:gd name="connsiteX2" fmla="*/ 833812 w 864641"/>
              <a:gd name="connsiteY2" fmla="*/ 0 h 308287"/>
              <a:gd name="connsiteX3" fmla="*/ 864641 w 864641"/>
              <a:gd name="connsiteY3" fmla="*/ 30829 h 308287"/>
              <a:gd name="connsiteX4" fmla="*/ 864641 w 864641"/>
              <a:gd name="connsiteY4" fmla="*/ 277458 h 308287"/>
              <a:gd name="connsiteX5" fmla="*/ 833812 w 864641"/>
              <a:gd name="connsiteY5" fmla="*/ 308287 h 308287"/>
              <a:gd name="connsiteX6" fmla="*/ 30829 w 864641"/>
              <a:gd name="connsiteY6" fmla="*/ 308287 h 308287"/>
              <a:gd name="connsiteX7" fmla="*/ 0 w 864641"/>
              <a:gd name="connsiteY7" fmla="*/ 277458 h 308287"/>
              <a:gd name="connsiteX8" fmla="*/ 0 w 864641"/>
              <a:gd name="connsiteY8" fmla="*/ 30829 h 30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641" h="308287">
                <a:moveTo>
                  <a:pt x="0" y="30829"/>
                </a:moveTo>
                <a:cubicBezTo>
                  <a:pt x="0" y="13803"/>
                  <a:pt x="13803" y="0"/>
                  <a:pt x="30829" y="0"/>
                </a:cubicBezTo>
                <a:lnTo>
                  <a:pt x="833812" y="0"/>
                </a:lnTo>
                <a:cubicBezTo>
                  <a:pt x="850838" y="0"/>
                  <a:pt x="864641" y="13803"/>
                  <a:pt x="864641" y="30829"/>
                </a:cubicBezTo>
                <a:lnTo>
                  <a:pt x="864641" y="277458"/>
                </a:lnTo>
                <a:cubicBezTo>
                  <a:pt x="864641" y="294484"/>
                  <a:pt x="850838" y="308287"/>
                  <a:pt x="833812" y="308287"/>
                </a:cubicBezTo>
                <a:lnTo>
                  <a:pt x="30829" y="308287"/>
                </a:lnTo>
                <a:cubicBezTo>
                  <a:pt x="13803" y="308287"/>
                  <a:pt x="0" y="294484"/>
                  <a:pt x="0" y="277458"/>
                </a:cubicBezTo>
                <a:lnTo>
                  <a:pt x="0" y="308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989" tIns="69989" rIns="69989" bIns="69989"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latin typeface="Times New Roman" panose="02020603050405020304" pitchFamily="18" charset="0"/>
                <a:cs typeface="Times New Roman" panose="02020603050405020304" pitchFamily="18" charset="0"/>
              </a:rPr>
              <a:t>Факт</a:t>
            </a:r>
            <a:endParaRPr lang="ru-RU" sz="16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26256" y="3488319"/>
            <a:ext cx="792000" cy="425245"/>
          </a:xfrm>
          <a:custGeom>
            <a:avLst/>
            <a:gdLst>
              <a:gd name="connsiteX0" fmla="*/ 0 w 786058"/>
              <a:gd name="connsiteY0" fmla="*/ 42525 h 425245"/>
              <a:gd name="connsiteX1" fmla="*/ 42525 w 786058"/>
              <a:gd name="connsiteY1" fmla="*/ 0 h 425245"/>
              <a:gd name="connsiteX2" fmla="*/ 743534 w 786058"/>
              <a:gd name="connsiteY2" fmla="*/ 0 h 425245"/>
              <a:gd name="connsiteX3" fmla="*/ 786059 w 786058"/>
              <a:gd name="connsiteY3" fmla="*/ 42525 h 425245"/>
              <a:gd name="connsiteX4" fmla="*/ 786058 w 786058"/>
              <a:gd name="connsiteY4" fmla="*/ 382721 h 425245"/>
              <a:gd name="connsiteX5" fmla="*/ 743533 w 786058"/>
              <a:gd name="connsiteY5" fmla="*/ 425246 h 425245"/>
              <a:gd name="connsiteX6" fmla="*/ 42525 w 786058"/>
              <a:gd name="connsiteY6" fmla="*/ 425245 h 425245"/>
              <a:gd name="connsiteX7" fmla="*/ 0 w 786058"/>
              <a:gd name="connsiteY7" fmla="*/ 382720 h 425245"/>
              <a:gd name="connsiteX8" fmla="*/ 0 w 786058"/>
              <a:gd name="connsiteY8" fmla="*/ 42525 h 42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058" h="425245">
                <a:moveTo>
                  <a:pt x="0" y="42525"/>
                </a:moveTo>
                <a:cubicBezTo>
                  <a:pt x="0" y="19039"/>
                  <a:pt x="19039" y="0"/>
                  <a:pt x="42525" y="0"/>
                </a:cubicBezTo>
                <a:lnTo>
                  <a:pt x="743534" y="0"/>
                </a:lnTo>
                <a:cubicBezTo>
                  <a:pt x="767020" y="0"/>
                  <a:pt x="786059" y="19039"/>
                  <a:pt x="786059" y="42525"/>
                </a:cubicBezTo>
                <a:cubicBezTo>
                  <a:pt x="786059" y="155924"/>
                  <a:pt x="786058" y="269322"/>
                  <a:pt x="786058" y="382721"/>
                </a:cubicBezTo>
                <a:cubicBezTo>
                  <a:pt x="786058" y="406207"/>
                  <a:pt x="767019" y="425246"/>
                  <a:pt x="743533" y="425246"/>
                </a:cubicBezTo>
                <a:lnTo>
                  <a:pt x="42525" y="425245"/>
                </a:lnTo>
                <a:cubicBezTo>
                  <a:pt x="19039" y="425245"/>
                  <a:pt x="0" y="406206"/>
                  <a:pt x="0" y="382720"/>
                </a:cubicBezTo>
                <a:lnTo>
                  <a:pt x="0" y="4252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95" tIns="65795" rIns="65795" bIns="65795"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6256" y="4008823"/>
            <a:ext cx="792000" cy="792726"/>
          </a:xfrm>
          <a:custGeom>
            <a:avLst/>
            <a:gdLst>
              <a:gd name="connsiteX0" fmla="*/ 0 w 829019"/>
              <a:gd name="connsiteY0" fmla="*/ 79273 h 792726"/>
              <a:gd name="connsiteX1" fmla="*/ 79273 w 829019"/>
              <a:gd name="connsiteY1" fmla="*/ 0 h 792726"/>
              <a:gd name="connsiteX2" fmla="*/ 749746 w 829019"/>
              <a:gd name="connsiteY2" fmla="*/ 0 h 792726"/>
              <a:gd name="connsiteX3" fmla="*/ 829019 w 829019"/>
              <a:gd name="connsiteY3" fmla="*/ 79273 h 792726"/>
              <a:gd name="connsiteX4" fmla="*/ 829019 w 829019"/>
              <a:gd name="connsiteY4" fmla="*/ 713453 h 792726"/>
              <a:gd name="connsiteX5" fmla="*/ 749746 w 829019"/>
              <a:gd name="connsiteY5" fmla="*/ 792726 h 792726"/>
              <a:gd name="connsiteX6" fmla="*/ 79273 w 829019"/>
              <a:gd name="connsiteY6" fmla="*/ 792726 h 792726"/>
              <a:gd name="connsiteX7" fmla="*/ 0 w 829019"/>
              <a:gd name="connsiteY7" fmla="*/ 713453 h 792726"/>
              <a:gd name="connsiteX8" fmla="*/ 0 w 829019"/>
              <a:gd name="connsiteY8" fmla="*/ 79273 h 79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9" h="792726">
                <a:moveTo>
                  <a:pt x="0" y="79273"/>
                </a:moveTo>
                <a:cubicBezTo>
                  <a:pt x="0" y="35492"/>
                  <a:pt x="35492" y="0"/>
                  <a:pt x="79273" y="0"/>
                </a:cubicBezTo>
                <a:lnTo>
                  <a:pt x="749746" y="0"/>
                </a:lnTo>
                <a:cubicBezTo>
                  <a:pt x="793527" y="0"/>
                  <a:pt x="829019" y="35492"/>
                  <a:pt x="829019" y="79273"/>
                </a:cubicBezTo>
                <a:lnTo>
                  <a:pt x="829019" y="713453"/>
                </a:lnTo>
                <a:cubicBezTo>
                  <a:pt x="829019" y="757234"/>
                  <a:pt x="793527" y="792726"/>
                  <a:pt x="749746" y="792726"/>
                </a:cubicBezTo>
                <a:lnTo>
                  <a:pt x="79273" y="792726"/>
                </a:lnTo>
                <a:cubicBezTo>
                  <a:pt x="35492" y="792726"/>
                  <a:pt x="0" y="757234"/>
                  <a:pt x="0" y="713453"/>
                </a:cubicBezTo>
                <a:lnTo>
                  <a:pt x="0" y="7927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558" tIns="76558" rIns="76558" bIns="7655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3,5</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26256" y="4869160"/>
            <a:ext cx="792000" cy="460290"/>
          </a:xfrm>
          <a:custGeom>
            <a:avLst/>
            <a:gdLst>
              <a:gd name="connsiteX0" fmla="*/ 0 w 829023"/>
              <a:gd name="connsiteY0" fmla="*/ 46029 h 460290"/>
              <a:gd name="connsiteX1" fmla="*/ 46029 w 829023"/>
              <a:gd name="connsiteY1" fmla="*/ 0 h 460290"/>
              <a:gd name="connsiteX2" fmla="*/ 782994 w 829023"/>
              <a:gd name="connsiteY2" fmla="*/ 0 h 460290"/>
              <a:gd name="connsiteX3" fmla="*/ 829023 w 829023"/>
              <a:gd name="connsiteY3" fmla="*/ 46029 h 460290"/>
              <a:gd name="connsiteX4" fmla="*/ 829023 w 829023"/>
              <a:gd name="connsiteY4" fmla="*/ 414261 h 460290"/>
              <a:gd name="connsiteX5" fmla="*/ 782994 w 829023"/>
              <a:gd name="connsiteY5" fmla="*/ 460290 h 460290"/>
              <a:gd name="connsiteX6" fmla="*/ 46029 w 829023"/>
              <a:gd name="connsiteY6" fmla="*/ 460290 h 460290"/>
              <a:gd name="connsiteX7" fmla="*/ 0 w 829023"/>
              <a:gd name="connsiteY7" fmla="*/ 414261 h 460290"/>
              <a:gd name="connsiteX8" fmla="*/ 0 w 829023"/>
              <a:gd name="connsiteY8" fmla="*/ 46029 h 46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23" h="460290">
                <a:moveTo>
                  <a:pt x="0" y="46029"/>
                </a:moveTo>
                <a:cubicBezTo>
                  <a:pt x="0" y="20608"/>
                  <a:pt x="20608" y="0"/>
                  <a:pt x="46029" y="0"/>
                </a:cubicBezTo>
                <a:lnTo>
                  <a:pt x="782994" y="0"/>
                </a:lnTo>
                <a:cubicBezTo>
                  <a:pt x="808415" y="0"/>
                  <a:pt x="829023" y="20608"/>
                  <a:pt x="829023" y="46029"/>
                </a:cubicBezTo>
                <a:lnTo>
                  <a:pt x="829023" y="414261"/>
                </a:lnTo>
                <a:cubicBezTo>
                  <a:pt x="829023" y="439682"/>
                  <a:pt x="808415" y="460290"/>
                  <a:pt x="782994" y="460290"/>
                </a:cubicBezTo>
                <a:lnTo>
                  <a:pt x="46029" y="460290"/>
                </a:lnTo>
                <a:cubicBezTo>
                  <a:pt x="20608" y="460290"/>
                  <a:pt x="0" y="439682"/>
                  <a:pt x="0" y="414261"/>
                </a:cubicBezTo>
                <a:lnTo>
                  <a:pt x="0" y="4602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21" tIns="66821" rIns="66821" bIns="66821"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0,2</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26256" y="5408895"/>
            <a:ext cx="792000" cy="640939"/>
          </a:xfrm>
          <a:custGeom>
            <a:avLst/>
            <a:gdLst>
              <a:gd name="connsiteX0" fmla="*/ 0 w 833504"/>
              <a:gd name="connsiteY0" fmla="*/ 64094 h 640939"/>
              <a:gd name="connsiteX1" fmla="*/ 64094 w 833504"/>
              <a:gd name="connsiteY1" fmla="*/ 0 h 640939"/>
              <a:gd name="connsiteX2" fmla="*/ 769410 w 833504"/>
              <a:gd name="connsiteY2" fmla="*/ 0 h 640939"/>
              <a:gd name="connsiteX3" fmla="*/ 833504 w 833504"/>
              <a:gd name="connsiteY3" fmla="*/ 64094 h 640939"/>
              <a:gd name="connsiteX4" fmla="*/ 833504 w 833504"/>
              <a:gd name="connsiteY4" fmla="*/ 576845 h 640939"/>
              <a:gd name="connsiteX5" fmla="*/ 769410 w 833504"/>
              <a:gd name="connsiteY5" fmla="*/ 640939 h 640939"/>
              <a:gd name="connsiteX6" fmla="*/ 64094 w 833504"/>
              <a:gd name="connsiteY6" fmla="*/ 640939 h 640939"/>
              <a:gd name="connsiteX7" fmla="*/ 0 w 833504"/>
              <a:gd name="connsiteY7" fmla="*/ 576845 h 640939"/>
              <a:gd name="connsiteX8" fmla="*/ 0 w 833504"/>
              <a:gd name="connsiteY8" fmla="*/ 64094 h 64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04" h="640939">
                <a:moveTo>
                  <a:pt x="0" y="64094"/>
                </a:moveTo>
                <a:cubicBezTo>
                  <a:pt x="0" y="28696"/>
                  <a:pt x="28696" y="0"/>
                  <a:pt x="64094" y="0"/>
                </a:cubicBezTo>
                <a:lnTo>
                  <a:pt x="769410" y="0"/>
                </a:lnTo>
                <a:cubicBezTo>
                  <a:pt x="804808" y="0"/>
                  <a:pt x="833504" y="28696"/>
                  <a:pt x="833504" y="64094"/>
                </a:cubicBezTo>
                <a:lnTo>
                  <a:pt x="833504" y="576845"/>
                </a:lnTo>
                <a:cubicBezTo>
                  <a:pt x="833504" y="612243"/>
                  <a:pt x="804808" y="640939"/>
                  <a:pt x="769410" y="640939"/>
                </a:cubicBezTo>
                <a:lnTo>
                  <a:pt x="64094" y="640939"/>
                </a:lnTo>
                <a:cubicBezTo>
                  <a:pt x="28696" y="640939"/>
                  <a:pt x="0" y="612243"/>
                  <a:pt x="0" y="576845"/>
                </a:cubicBezTo>
                <a:lnTo>
                  <a:pt x="0" y="6409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112" tIns="72112" rIns="72112" bIns="72112"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215,7</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026256" y="6128896"/>
            <a:ext cx="792000" cy="396000"/>
          </a:xfrm>
          <a:custGeom>
            <a:avLst/>
            <a:gdLst>
              <a:gd name="connsiteX0" fmla="*/ 0 w 832010"/>
              <a:gd name="connsiteY0" fmla="*/ 49600 h 496004"/>
              <a:gd name="connsiteX1" fmla="*/ 49600 w 832010"/>
              <a:gd name="connsiteY1" fmla="*/ 0 h 496004"/>
              <a:gd name="connsiteX2" fmla="*/ 782410 w 832010"/>
              <a:gd name="connsiteY2" fmla="*/ 0 h 496004"/>
              <a:gd name="connsiteX3" fmla="*/ 832010 w 832010"/>
              <a:gd name="connsiteY3" fmla="*/ 49600 h 496004"/>
              <a:gd name="connsiteX4" fmla="*/ 832010 w 832010"/>
              <a:gd name="connsiteY4" fmla="*/ 446404 h 496004"/>
              <a:gd name="connsiteX5" fmla="*/ 782410 w 832010"/>
              <a:gd name="connsiteY5" fmla="*/ 496004 h 496004"/>
              <a:gd name="connsiteX6" fmla="*/ 49600 w 832010"/>
              <a:gd name="connsiteY6" fmla="*/ 496004 h 496004"/>
              <a:gd name="connsiteX7" fmla="*/ 0 w 832010"/>
              <a:gd name="connsiteY7" fmla="*/ 446404 h 496004"/>
              <a:gd name="connsiteX8" fmla="*/ 0 w 832010"/>
              <a:gd name="connsiteY8" fmla="*/ 49600 h 49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010" h="496004">
                <a:moveTo>
                  <a:pt x="0" y="49600"/>
                </a:moveTo>
                <a:cubicBezTo>
                  <a:pt x="0" y="22207"/>
                  <a:pt x="22207" y="0"/>
                  <a:pt x="49600" y="0"/>
                </a:cubicBezTo>
                <a:lnTo>
                  <a:pt x="782410" y="0"/>
                </a:lnTo>
                <a:cubicBezTo>
                  <a:pt x="809803" y="0"/>
                  <a:pt x="832010" y="22207"/>
                  <a:pt x="832010" y="49600"/>
                </a:cubicBezTo>
                <a:lnTo>
                  <a:pt x="832010" y="446404"/>
                </a:lnTo>
                <a:cubicBezTo>
                  <a:pt x="832010" y="473797"/>
                  <a:pt x="809803" y="496004"/>
                  <a:pt x="782410" y="496004"/>
                </a:cubicBezTo>
                <a:lnTo>
                  <a:pt x="49600" y="496004"/>
                </a:lnTo>
                <a:cubicBezTo>
                  <a:pt x="22207" y="496004"/>
                  <a:pt x="0" y="473797"/>
                  <a:pt x="0" y="446404"/>
                </a:cubicBezTo>
                <a:lnTo>
                  <a:pt x="0" y="496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867" tIns="67867" rIns="67867" bIns="67867"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632,5</a:t>
            </a:r>
          </a:p>
        </p:txBody>
      </p:sp>
      <p:graphicFrame>
        <p:nvGraphicFramePr>
          <p:cNvPr id="11" name="Диаграмма 10"/>
          <p:cNvGraphicFramePr>
            <a:graphicFrameLocks/>
          </p:cNvGraphicFramePr>
          <p:nvPr>
            <p:extLst>
              <p:ext uri="{D42A27DB-BD31-4B8C-83A1-F6EECF244321}">
                <p14:modId xmlns:p14="http://schemas.microsoft.com/office/powerpoint/2010/main" val="101051859"/>
              </p:ext>
            </p:extLst>
          </p:nvPr>
        </p:nvGraphicFramePr>
        <p:xfrm>
          <a:off x="0" y="3212976"/>
          <a:ext cx="4180228" cy="3384376"/>
        </p:xfrm>
        <a:graphic>
          <a:graphicData uri="http://schemas.openxmlformats.org/drawingml/2006/chart">
            <c:chart xmlns:c="http://schemas.openxmlformats.org/drawingml/2006/chart" xmlns:r="http://schemas.openxmlformats.org/officeDocument/2006/relationships" r:id="rId2"/>
          </a:graphicData>
        </a:graphic>
      </p:graphicFrame>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1036" y="864209"/>
            <a:ext cx="2592000" cy="1496503"/>
          </a:xfrm>
          <a:prstGeom prst="rect">
            <a:avLst/>
          </a:prstGeom>
          <a:ln>
            <a:noFill/>
          </a:ln>
          <a:effectLst>
            <a:softEdge rad="112500"/>
          </a:effec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2" name="Прямая соединительная линия 1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43</a:t>
            </a:fld>
            <a:endParaRPr lang="ru-RU" dirty="0">
              <a:solidFill>
                <a:prstClr val="black"/>
              </a:solidFill>
            </a:endParaRPr>
          </a:p>
        </p:txBody>
      </p:sp>
      <p:sp>
        <p:nvSpPr>
          <p:cNvPr id="33" name="Полилиния 32"/>
          <p:cNvSpPr/>
          <p:nvPr/>
        </p:nvSpPr>
        <p:spPr>
          <a:xfrm>
            <a:off x="7020360" y="3488257"/>
            <a:ext cx="792000" cy="482721"/>
          </a:xfrm>
          <a:custGeom>
            <a:avLst/>
            <a:gdLst>
              <a:gd name="connsiteX0" fmla="*/ 0 w 829014"/>
              <a:gd name="connsiteY0" fmla="*/ 48272 h 482721"/>
              <a:gd name="connsiteX1" fmla="*/ 48272 w 829014"/>
              <a:gd name="connsiteY1" fmla="*/ 0 h 482721"/>
              <a:gd name="connsiteX2" fmla="*/ 780742 w 829014"/>
              <a:gd name="connsiteY2" fmla="*/ 0 h 482721"/>
              <a:gd name="connsiteX3" fmla="*/ 829014 w 829014"/>
              <a:gd name="connsiteY3" fmla="*/ 48272 h 482721"/>
              <a:gd name="connsiteX4" fmla="*/ 829014 w 829014"/>
              <a:gd name="connsiteY4" fmla="*/ 434449 h 482721"/>
              <a:gd name="connsiteX5" fmla="*/ 780742 w 829014"/>
              <a:gd name="connsiteY5" fmla="*/ 482721 h 482721"/>
              <a:gd name="connsiteX6" fmla="*/ 48272 w 829014"/>
              <a:gd name="connsiteY6" fmla="*/ 482721 h 482721"/>
              <a:gd name="connsiteX7" fmla="*/ 0 w 829014"/>
              <a:gd name="connsiteY7" fmla="*/ 434449 h 482721"/>
              <a:gd name="connsiteX8" fmla="*/ 0 w 829014"/>
              <a:gd name="connsiteY8" fmla="*/ 48272 h 4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014" h="482721">
                <a:moveTo>
                  <a:pt x="0" y="48272"/>
                </a:moveTo>
                <a:cubicBezTo>
                  <a:pt x="0" y="21612"/>
                  <a:pt x="21612" y="0"/>
                  <a:pt x="48272" y="0"/>
                </a:cubicBezTo>
                <a:lnTo>
                  <a:pt x="780742" y="0"/>
                </a:lnTo>
                <a:cubicBezTo>
                  <a:pt x="807402" y="0"/>
                  <a:pt x="829014" y="21612"/>
                  <a:pt x="829014" y="48272"/>
                </a:cubicBezTo>
                <a:lnTo>
                  <a:pt x="829014" y="434449"/>
                </a:lnTo>
                <a:cubicBezTo>
                  <a:pt x="829014" y="461109"/>
                  <a:pt x="807402" y="482721"/>
                  <a:pt x="780742" y="482721"/>
                </a:cubicBezTo>
                <a:lnTo>
                  <a:pt x="48272" y="482721"/>
                </a:lnTo>
                <a:cubicBezTo>
                  <a:pt x="21612" y="482721"/>
                  <a:pt x="0" y="461109"/>
                  <a:pt x="0" y="434449"/>
                </a:cubicBezTo>
                <a:lnTo>
                  <a:pt x="0" y="4827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7478" tIns="67478" rIns="67478" bIns="67478" numCol="1" spcCol="1270" anchor="ctr" anchorCtr="0">
            <a:noAutofit/>
          </a:bodyPr>
          <a:lstStyle/>
          <a:p>
            <a:pPr lvl="0" algn="ctr" defTabSz="622300">
              <a:lnSpc>
                <a:spcPct val="90000"/>
              </a:lnSpc>
              <a:spcBef>
                <a:spcPct val="0"/>
              </a:spcBef>
              <a:spcAft>
                <a:spcPct val="35000"/>
              </a:spcAft>
            </a:pPr>
            <a:r>
              <a:rPr lang="ru-RU" sz="1400" kern="1200" dirty="0" smtClean="0">
                <a:solidFill>
                  <a:schemeClr val="tx1"/>
                </a:solidFill>
                <a:latin typeface="Times New Roman" panose="02020603050405020304" pitchFamily="18" charset="0"/>
                <a:cs typeface="Times New Roman" panose="02020603050405020304" pitchFamily="18" charset="0"/>
              </a:rPr>
              <a:t>0,7</a:t>
            </a:r>
            <a:endParaRPr lang="ru-RU" sz="1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316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79513" y="2864214"/>
            <a:ext cx="4874687" cy="78081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prstClr val="black"/>
                </a:solidFill>
                <a:latin typeface="Times New Roman" panose="02020603050405020304" pitchFamily="18" charset="0"/>
                <a:cs typeface="Times New Roman" panose="02020603050405020304" pitchFamily="18" charset="0"/>
              </a:rPr>
              <a:t>Доля муниципальных нормативных правовых актов, внесенных в регистр муниципальных нормативных правовых актов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3753112"/>
            <a:ext cx="4859098" cy="828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Доля подготовленных нормативных правовых актов Чувашской Республики, регулирующих вопросы противодействия коррупции, отнесенные к компетенции субъекта Российской Федерации,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512" y="4653208"/>
            <a:ext cx="4874687" cy="7920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Соблюдение сроков государственной регистрации нормативных правовых актов органов исполнительной власти Чувашской Республики, установленных законодательством Чувашской Республики,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9513" y="5517232"/>
            <a:ext cx="4859098"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Количество зарегистрированных актов гражданского состояния и совершенных юридически значимых действий, единиц в год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59727" y="1643516"/>
            <a:ext cx="2352023"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44</a:t>
            </a:fld>
            <a:endParaRPr lang="ru-RU" dirty="0">
              <a:solidFill>
                <a:prstClr val="black"/>
              </a:solidFill>
            </a:endParaRPr>
          </a:p>
        </p:txBody>
      </p:sp>
      <p:sp>
        <p:nvSpPr>
          <p:cNvPr id="3" name="Полилиния 2"/>
          <p:cNvSpPr/>
          <p:nvPr/>
        </p:nvSpPr>
        <p:spPr>
          <a:xfrm>
            <a:off x="5131895" y="1126629"/>
            <a:ext cx="3903032" cy="834139"/>
          </a:xfrm>
          <a:custGeom>
            <a:avLst/>
            <a:gdLst>
              <a:gd name="connsiteX0" fmla="*/ 0 w 3903032"/>
              <a:gd name="connsiteY0" fmla="*/ 83414 h 834139"/>
              <a:gd name="connsiteX1" fmla="*/ 83414 w 3903032"/>
              <a:gd name="connsiteY1" fmla="*/ 0 h 834139"/>
              <a:gd name="connsiteX2" fmla="*/ 3819618 w 3903032"/>
              <a:gd name="connsiteY2" fmla="*/ 0 h 834139"/>
              <a:gd name="connsiteX3" fmla="*/ 3903032 w 3903032"/>
              <a:gd name="connsiteY3" fmla="*/ 83414 h 834139"/>
              <a:gd name="connsiteX4" fmla="*/ 3903032 w 3903032"/>
              <a:gd name="connsiteY4" fmla="*/ 750725 h 834139"/>
              <a:gd name="connsiteX5" fmla="*/ 3819618 w 3903032"/>
              <a:gd name="connsiteY5" fmla="*/ 834139 h 834139"/>
              <a:gd name="connsiteX6" fmla="*/ 83414 w 3903032"/>
              <a:gd name="connsiteY6" fmla="*/ 834139 h 834139"/>
              <a:gd name="connsiteX7" fmla="*/ 0 w 3903032"/>
              <a:gd name="connsiteY7" fmla="*/ 750725 h 834139"/>
              <a:gd name="connsiteX8" fmla="*/ 0 w 3903032"/>
              <a:gd name="connsiteY8" fmla="*/ 83414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834139">
                <a:moveTo>
                  <a:pt x="0" y="83414"/>
                </a:moveTo>
                <a:cubicBezTo>
                  <a:pt x="0" y="37346"/>
                  <a:pt x="37346" y="0"/>
                  <a:pt x="83414" y="0"/>
                </a:cubicBezTo>
                <a:lnTo>
                  <a:pt x="3819618" y="0"/>
                </a:lnTo>
                <a:cubicBezTo>
                  <a:pt x="3865686" y="0"/>
                  <a:pt x="3903032" y="37346"/>
                  <a:pt x="3903032" y="83414"/>
                </a:cubicBezTo>
                <a:lnTo>
                  <a:pt x="3903032" y="750725"/>
                </a:lnTo>
                <a:cubicBezTo>
                  <a:pt x="3903032" y="796793"/>
                  <a:pt x="3865686" y="834139"/>
                  <a:pt x="3819618" y="834139"/>
                </a:cubicBezTo>
                <a:lnTo>
                  <a:pt x="83414" y="834139"/>
                </a:lnTo>
                <a:cubicBezTo>
                  <a:pt x="37346" y="834139"/>
                  <a:pt x="0" y="796793"/>
                  <a:pt x="0" y="750725"/>
                </a:cubicBezTo>
                <a:lnTo>
                  <a:pt x="0" y="83414"/>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771" tIns="77771" rIns="77771" bIns="7777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8" name="Полилиния 7"/>
          <p:cNvSpPr/>
          <p:nvPr/>
        </p:nvSpPr>
        <p:spPr>
          <a:xfrm>
            <a:off x="513189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127 500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2479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2479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142 534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1768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145 000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10580"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29" name="Полилиния 28"/>
          <p:cNvSpPr/>
          <p:nvPr/>
        </p:nvSpPr>
        <p:spPr>
          <a:xfrm>
            <a:off x="7510580"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10580"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10580"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145 500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03475" y="1995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475" y="2865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03475" y="3734628"/>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03475" y="4603962"/>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5473295"/>
            <a:ext cx="731452" cy="834139"/>
          </a:xfrm>
          <a:custGeom>
            <a:avLst/>
            <a:gdLst>
              <a:gd name="connsiteX0" fmla="*/ 0 w 731452"/>
              <a:gd name="connsiteY0" fmla="*/ 73145 h 834139"/>
              <a:gd name="connsiteX1" fmla="*/ 73145 w 731452"/>
              <a:gd name="connsiteY1" fmla="*/ 0 h 834139"/>
              <a:gd name="connsiteX2" fmla="*/ 658307 w 731452"/>
              <a:gd name="connsiteY2" fmla="*/ 0 h 834139"/>
              <a:gd name="connsiteX3" fmla="*/ 731452 w 731452"/>
              <a:gd name="connsiteY3" fmla="*/ 73145 h 834139"/>
              <a:gd name="connsiteX4" fmla="*/ 731452 w 731452"/>
              <a:gd name="connsiteY4" fmla="*/ 760994 h 834139"/>
              <a:gd name="connsiteX5" fmla="*/ 658307 w 731452"/>
              <a:gd name="connsiteY5" fmla="*/ 834139 h 834139"/>
              <a:gd name="connsiteX6" fmla="*/ 73145 w 731452"/>
              <a:gd name="connsiteY6" fmla="*/ 834139 h 834139"/>
              <a:gd name="connsiteX7" fmla="*/ 0 w 731452"/>
              <a:gd name="connsiteY7" fmla="*/ 760994 h 834139"/>
              <a:gd name="connsiteX8" fmla="*/ 0 w 731452"/>
              <a:gd name="connsiteY8" fmla="*/ 73145 h 83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834139">
                <a:moveTo>
                  <a:pt x="0" y="73145"/>
                </a:moveTo>
                <a:cubicBezTo>
                  <a:pt x="0" y="32748"/>
                  <a:pt x="32748" y="0"/>
                  <a:pt x="73145" y="0"/>
                </a:cubicBezTo>
                <a:lnTo>
                  <a:pt x="658307" y="0"/>
                </a:lnTo>
                <a:cubicBezTo>
                  <a:pt x="698704" y="0"/>
                  <a:pt x="731452" y="32748"/>
                  <a:pt x="731452" y="73145"/>
                </a:cubicBezTo>
                <a:lnTo>
                  <a:pt x="731452" y="760994"/>
                </a:lnTo>
                <a:cubicBezTo>
                  <a:pt x="731452" y="801391"/>
                  <a:pt x="698704" y="834139"/>
                  <a:pt x="658307" y="834139"/>
                </a:cubicBezTo>
                <a:lnTo>
                  <a:pt x="73145" y="834139"/>
                </a:lnTo>
                <a:cubicBezTo>
                  <a:pt x="32748" y="834139"/>
                  <a:pt x="0" y="801391"/>
                  <a:pt x="0" y="760994"/>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146 000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pic>
        <p:nvPicPr>
          <p:cNvPr id="17" name="Picture 2" descr="T:\Сектор финансирования\sistema upravleniya kadrami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706" y="1304764"/>
            <a:ext cx="2500112" cy="11815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потенциала государственного управления»</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3750900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18208"/>
            <a:ext cx="6152412" cy="16222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доступности качественного образования, ориентированного на формирование конкурентоспособной личности, отвечающей требованиям инновационного развития экономики,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a:t>
            </a:r>
          </a:p>
          <a:p>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1907155567"/>
              </p:ext>
            </p:extLst>
          </p:nvPr>
        </p:nvGraphicFramePr>
        <p:xfrm>
          <a:off x="147780" y="3356992"/>
          <a:ext cx="4280204"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45</a:t>
            </a:fld>
            <a:endParaRPr lang="ru-RU" dirty="0"/>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849087"/>
            <a:ext cx="2520280" cy="159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4571999" y="2569724"/>
            <a:ext cx="4292033" cy="495407"/>
          </a:xfrm>
          <a:custGeom>
            <a:avLst/>
            <a:gdLst>
              <a:gd name="connsiteX0" fmla="*/ 0 w 3853061"/>
              <a:gd name="connsiteY0" fmla="*/ 55534 h 555336"/>
              <a:gd name="connsiteX1" fmla="*/ 55534 w 3853061"/>
              <a:gd name="connsiteY1" fmla="*/ 0 h 555336"/>
              <a:gd name="connsiteX2" fmla="*/ 3797527 w 3853061"/>
              <a:gd name="connsiteY2" fmla="*/ 0 h 555336"/>
              <a:gd name="connsiteX3" fmla="*/ 3853061 w 3853061"/>
              <a:gd name="connsiteY3" fmla="*/ 55534 h 555336"/>
              <a:gd name="connsiteX4" fmla="*/ 3853061 w 3853061"/>
              <a:gd name="connsiteY4" fmla="*/ 499802 h 555336"/>
              <a:gd name="connsiteX5" fmla="*/ 3797527 w 3853061"/>
              <a:gd name="connsiteY5" fmla="*/ 555336 h 555336"/>
              <a:gd name="connsiteX6" fmla="*/ 55534 w 3853061"/>
              <a:gd name="connsiteY6" fmla="*/ 555336 h 555336"/>
              <a:gd name="connsiteX7" fmla="*/ 0 w 3853061"/>
              <a:gd name="connsiteY7" fmla="*/ 499802 h 555336"/>
              <a:gd name="connsiteX8" fmla="*/ 0 w 3853061"/>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061" h="555336">
                <a:moveTo>
                  <a:pt x="0" y="55534"/>
                </a:moveTo>
                <a:cubicBezTo>
                  <a:pt x="0" y="24863"/>
                  <a:pt x="24863" y="0"/>
                  <a:pt x="55534" y="0"/>
                </a:cubicBezTo>
                <a:lnTo>
                  <a:pt x="3797527" y="0"/>
                </a:lnTo>
                <a:cubicBezTo>
                  <a:pt x="3828198" y="0"/>
                  <a:pt x="3853061" y="24863"/>
                  <a:pt x="3853061" y="55534"/>
                </a:cubicBezTo>
                <a:lnTo>
                  <a:pt x="3853061" y="499802"/>
                </a:lnTo>
                <a:cubicBezTo>
                  <a:pt x="3853061" y="530473"/>
                  <a:pt x="3828198" y="555336"/>
                  <a:pt x="3797527"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9605" tIns="69605" rIns="69605" bIns="69605" numCol="1" spcCol="1270" anchor="ctr" anchorCtr="0">
            <a:noAutofit/>
          </a:bodyPr>
          <a:lstStyle/>
          <a:p>
            <a:pPr lvl="0" algn="ctr" defTabSz="62230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2020 </a:t>
            </a:r>
            <a:r>
              <a:rPr lang="ru-RU" sz="1400" b="1" i="1" kern="1200" dirty="0" smtClean="0">
                <a:solidFill>
                  <a:schemeClr val="tx1"/>
                </a:solidFill>
                <a:latin typeface="Times New Roman" panose="02020603050405020304" pitchFamily="18" charset="0"/>
                <a:cs typeface="Times New Roman" panose="02020603050405020304" pitchFamily="18" charset="0"/>
              </a:rPr>
              <a:t>году, </a:t>
            </a:r>
            <a:r>
              <a:rPr lang="ru-RU" sz="14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19" name="Полилиния 18"/>
          <p:cNvSpPr/>
          <p:nvPr/>
        </p:nvSpPr>
        <p:spPr>
          <a:xfrm>
            <a:off x="4572000" y="3163060"/>
            <a:ext cx="2792464" cy="288000"/>
          </a:xfrm>
          <a:custGeom>
            <a:avLst/>
            <a:gdLst>
              <a:gd name="connsiteX0" fmla="*/ 0 w 1429934"/>
              <a:gd name="connsiteY0" fmla="*/ 36617 h 366166"/>
              <a:gd name="connsiteX1" fmla="*/ 36617 w 1429934"/>
              <a:gd name="connsiteY1" fmla="*/ 0 h 366166"/>
              <a:gd name="connsiteX2" fmla="*/ 1393317 w 1429934"/>
              <a:gd name="connsiteY2" fmla="*/ 0 h 366166"/>
              <a:gd name="connsiteX3" fmla="*/ 1429934 w 1429934"/>
              <a:gd name="connsiteY3" fmla="*/ 36617 h 366166"/>
              <a:gd name="connsiteX4" fmla="*/ 1429934 w 1429934"/>
              <a:gd name="connsiteY4" fmla="*/ 329549 h 366166"/>
              <a:gd name="connsiteX5" fmla="*/ 1393317 w 1429934"/>
              <a:gd name="connsiteY5" fmla="*/ 366166 h 366166"/>
              <a:gd name="connsiteX6" fmla="*/ 36617 w 1429934"/>
              <a:gd name="connsiteY6" fmla="*/ 366166 h 366166"/>
              <a:gd name="connsiteX7" fmla="*/ 0 w 1429934"/>
              <a:gd name="connsiteY7" fmla="*/ 329549 h 366166"/>
              <a:gd name="connsiteX8" fmla="*/ 0 w 1429934"/>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366166">
                <a:moveTo>
                  <a:pt x="0" y="36617"/>
                </a:moveTo>
                <a:cubicBezTo>
                  <a:pt x="0" y="16394"/>
                  <a:pt x="16394" y="0"/>
                  <a:pt x="36617" y="0"/>
                </a:cubicBezTo>
                <a:lnTo>
                  <a:pt x="1393317" y="0"/>
                </a:lnTo>
                <a:cubicBezTo>
                  <a:pt x="1413540" y="0"/>
                  <a:pt x="1429934" y="16394"/>
                  <a:pt x="1429934" y="36617"/>
                </a:cubicBezTo>
                <a:lnTo>
                  <a:pt x="1429934" y="329549"/>
                </a:lnTo>
                <a:cubicBezTo>
                  <a:pt x="1429934" y="349772"/>
                  <a:pt x="1413540" y="366166"/>
                  <a:pt x="1393317"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4579924" y="3573016"/>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Государственная поддержка развития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579924" y="3978225"/>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Молодежь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4579924" y="438343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Комплексное развитие профессионального образования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4579924" y="4788643"/>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Создание новых мест в общеобразовательных организациях</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4579924" y="6165304"/>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06256" y="3163060"/>
            <a:ext cx="630000" cy="288000"/>
          </a:xfrm>
          <a:custGeom>
            <a:avLst/>
            <a:gdLst>
              <a:gd name="connsiteX0" fmla="*/ 0 w 560620"/>
              <a:gd name="connsiteY0" fmla="*/ 36617 h 366166"/>
              <a:gd name="connsiteX1" fmla="*/ 36617 w 560620"/>
              <a:gd name="connsiteY1" fmla="*/ 0 h 366166"/>
              <a:gd name="connsiteX2" fmla="*/ 524003 w 560620"/>
              <a:gd name="connsiteY2" fmla="*/ 0 h 366166"/>
              <a:gd name="connsiteX3" fmla="*/ 560620 w 560620"/>
              <a:gd name="connsiteY3" fmla="*/ 36617 h 366166"/>
              <a:gd name="connsiteX4" fmla="*/ 560620 w 560620"/>
              <a:gd name="connsiteY4" fmla="*/ 329549 h 366166"/>
              <a:gd name="connsiteX5" fmla="*/ 524003 w 560620"/>
              <a:gd name="connsiteY5" fmla="*/ 366166 h 366166"/>
              <a:gd name="connsiteX6" fmla="*/ 36617 w 560620"/>
              <a:gd name="connsiteY6" fmla="*/ 366166 h 366166"/>
              <a:gd name="connsiteX7" fmla="*/ 0 w 560620"/>
              <a:gd name="connsiteY7" fmla="*/ 329549 h 366166"/>
              <a:gd name="connsiteX8" fmla="*/ 0 w 560620"/>
              <a:gd name="connsiteY8" fmla="*/ 36617 h 3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620" h="366166">
                <a:moveTo>
                  <a:pt x="0" y="36617"/>
                </a:moveTo>
                <a:cubicBezTo>
                  <a:pt x="0" y="16394"/>
                  <a:pt x="16394" y="0"/>
                  <a:pt x="36617" y="0"/>
                </a:cubicBezTo>
                <a:lnTo>
                  <a:pt x="524003" y="0"/>
                </a:lnTo>
                <a:cubicBezTo>
                  <a:pt x="544226" y="0"/>
                  <a:pt x="560620" y="16394"/>
                  <a:pt x="560620" y="36617"/>
                </a:cubicBezTo>
                <a:lnTo>
                  <a:pt x="560620" y="329549"/>
                </a:lnTo>
                <a:cubicBezTo>
                  <a:pt x="560620" y="349772"/>
                  <a:pt x="544226" y="366166"/>
                  <a:pt x="524003" y="366166"/>
                </a:cubicBezTo>
                <a:lnTo>
                  <a:pt x="36617" y="366166"/>
                </a:lnTo>
                <a:cubicBezTo>
                  <a:pt x="16394" y="366166"/>
                  <a:pt x="0" y="349772"/>
                  <a:pt x="0" y="329549"/>
                </a:cubicBezTo>
                <a:lnTo>
                  <a:pt x="0" y="366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4065" tIns="64065" rIns="64065" bIns="64065"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06256" y="3573016"/>
            <a:ext cx="630000" cy="324000"/>
          </a:xfrm>
          <a:custGeom>
            <a:avLst/>
            <a:gdLst>
              <a:gd name="connsiteX0" fmla="*/ 0 w 559518"/>
              <a:gd name="connsiteY0" fmla="*/ 55534 h 555336"/>
              <a:gd name="connsiteX1" fmla="*/ 55534 w 559518"/>
              <a:gd name="connsiteY1" fmla="*/ 0 h 555336"/>
              <a:gd name="connsiteX2" fmla="*/ 503984 w 559518"/>
              <a:gd name="connsiteY2" fmla="*/ 0 h 555336"/>
              <a:gd name="connsiteX3" fmla="*/ 559518 w 559518"/>
              <a:gd name="connsiteY3" fmla="*/ 55534 h 555336"/>
              <a:gd name="connsiteX4" fmla="*/ 559518 w 559518"/>
              <a:gd name="connsiteY4" fmla="*/ 499802 h 555336"/>
              <a:gd name="connsiteX5" fmla="*/ 503984 w 559518"/>
              <a:gd name="connsiteY5" fmla="*/ 555336 h 555336"/>
              <a:gd name="connsiteX6" fmla="*/ 55534 w 559518"/>
              <a:gd name="connsiteY6" fmla="*/ 555336 h 555336"/>
              <a:gd name="connsiteX7" fmla="*/ 0 w 559518"/>
              <a:gd name="connsiteY7" fmla="*/ 499802 h 555336"/>
              <a:gd name="connsiteX8" fmla="*/ 0 w 55951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518" h="555336">
                <a:moveTo>
                  <a:pt x="0" y="55534"/>
                </a:moveTo>
                <a:cubicBezTo>
                  <a:pt x="0" y="24863"/>
                  <a:pt x="24863" y="0"/>
                  <a:pt x="55534" y="0"/>
                </a:cubicBezTo>
                <a:lnTo>
                  <a:pt x="503984" y="0"/>
                </a:lnTo>
                <a:cubicBezTo>
                  <a:pt x="534655" y="0"/>
                  <a:pt x="559518" y="24863"/>
                  <a:pt x="559518" y="55534"/>
                </a:cubicBezTo>
                <a:lnTo>
                  <a:pt x="559518" y="499802"/>
                </a:lnTo>
                <a:cubicBezTo>
                  <a:pt x="559518" y="530473"/>
                  <a:pt x="534655" y="555336"/>
                  <a:pt x="50398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19 710,7</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06256" y="3987217"/>
            <a:ext cx="630000" cy="324000"/>
          </a:xfrm>
          <a:custGeom>
            <a:avLst/>
            <a:gdLst>
              <a:gd name="connsiteX0" fmla="*/ 0 w 557338"/>
              <a:gd name="connsiteY0" fmla="*/ 55534 h 555336"/>
              <a:gd name="connsiteX1" fmla="*/ 55534 w 557338"/>
              <a:gd name="connsiteY1" fmla="*/ 0 h 555336"/>
              <a:gd name="connsiteX2" fmla="*/ 501804 w 557338"/>
              <a:gd name="connsiteY2" fmla="*/ 0 h 555336"/>
              <a:gd name="connsiteX3" fmla="*/ 557338 w 557338"/>
              <a:gd name="connsiteY3" fmla="*/ 55534 h 555336"/>
              <a:gd name="connsiteX4" fmla="*/ 557338 w 557338"/>
              <a:gd name="connsiteY4" fmla="*/ 499802 h 555336"/>
              <a:gd name="connsiteX5" fmla="*/ 501804 w 557338"/>
              <a:gd name="connsiteY5" fmla="*/ 555336 h 555336"/>
              <a:gd name="connsiteX6" fmla="*/ 55534 w 557338"/>
              <a:gd name="connsiteY6" fmla="*/ 555336 h 555336"/>
              <a:gd name="connsiteX7" fmla="*/ 0 w 557338"/>
              <a:gd name="connsiteY7" fmla="*/ 499802 h 555336"/>
              <a:gd name="connsiteX8" fmla="*/ 0 w 557338"/>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338" h="555336">
                <a:moveTo>
                  <a:pt x="0" y="55534"/>
                </a:moveTo>
                <a:cubicBezTo>
                  <a:pt x="0" y="24863"/>
                  <a:pt x="24863" y="0"/>
                  <a:pt x="55534" y="0"/>
                </a:cubicBezTo>
                <a:lnTo>
                  <a:pt x="501804" y="0"/>
                </a:lnTo>
                <a:cubicBezTo>
                  <a:pt x="532475" y="0"/>
                  <a:pt x="557338" y="24863"/>
                  <a:pt x="557338" y="55534"/>
                </a:cubicBezTo>
                <a:lnTo>
                  <a:pt x="557338" y="499802"/>
                </a:lnTo>
                <a:cubicBezTo>
                  <a:pt x="557338" y="530473"/>
                  <a:pt x="532475" y="555336"/>
                  <a:pt x="501804"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2,9</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06256" y="4815619"/>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1 162,8</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06256" y="6165304"/>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92,1</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234033" y="3163060"/>
            <a:ext cx="630000" cy="288000"/>
          </a:xfrm>
          <a:custGeom>
            <a:avLst/>
            <a:gdLst>
              <a:gd name="connsiteX0" fmla="*/ 0 w 559419"/>
              <a:gd name="connsiteY0" fmla="*/ 33288 h 332880"/>
              <a:gd name="connsiteX1" fmla="*/ 33288 w 559419"/>
              <a:gd name="connsiteY1" fmla="*/ 0 h 332880"/>
              <a:gd name="connsiteX2" fmla="*/ 526131 w 559419"/>
              <a:gd name="connsiteY2" fmla="*/ 0 h 332880"/>
              <a:gd name="connsiteX3" fmla="*/ 559419 w 559419"/>
              <a:gd name="connsiteY3" fmla="*/ 33288 h 332880"/>
              <a:gd name="connsiteX4" fmla="*/ 559419 w 559419"/>
              <a:gd name="connsiteY4" fmla="*/ 299592 h 332880"/>
              <a:gd name="connsiteX5" fmla="*/ 526131 w 559419"/>
              <a:gd name="connsiteY5" fmla="*/ 332880 h 332880"/>
              <a:gd name="connsiteX6" fmla="*/ 33288 w 559419"/>
              <a:gd name="connsiteY6" fmla="*/ 332880 h 332880"/>
              <a:gd name="connsiteX7" fmla="*/ 0 w 559419"/>
              <a:gd name="connsiteY7" fmla="*/ 299592 h 332880"/>
              <a:gd name="connsiteX8" fmla="*/ 0 w 559419"/>
              <a:gd name="connsiteY8" fmla="*/ 33288 h 33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19" h="332880">
                <a:moveTo>
                  <a:pt x="0" y="33288"/>
                </a:moveTo>
                <a:cubicBezTo>
                  <a:pt x="0" y="14904"/>
                  <a:pt x="14904" y="0"/>
                  <a:pt x="33288" y="0"/>
                </a:cubicBezTo>
                <a:lnTo>
                  <a:pt x="526131" y="0"/>
                </a:lnTo>
                <a:cubicBezTo>
                  <a:pt x="544515" y="0"/>
                  <a:pt x="559419" y="14904"/>
                  <a:pt x="559419" y="33288"/>
                </a:cubicBezTo>
                <a:lnTo>
                  <a:pt x="559419" y="299592"/>
                </a:lnTo>
                <a:cubicBezTo>
                  <a:pt x="559419" y="317976"/>
                  <a:pt x="544515" y="332880"/>
                  <a:pt x="526131" y="332880"/>
                </a:cubicBezTo>
                <a:lnTo>
                  <a:pt x="33288" y="332880"/>
                </a:lnTo>
                <a:cubicBezTo>
                  <a:pt x="14904" y="332880"/>
                  <a:pt x="0" y="317976"/>
                  <a:pt x="0" y="299592"/>
                </a:cubicBezTo>
                <a:lnTo>
                  <a:pt x="0" y="3328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090" tIns="63090" rIns="63090" bIns="630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37245" y="3573016"/>
            <a:ext cx="630000" cy="324000"/>
          </a:xfrm>
          <a:custGeom>
            <a:avLst/>
            <a:gdLst>
              <a:gd name="connsiteX0" fmla="*/ 0 w 556149"/>
              <a:gd name="connsiteY0" fmla="*/ 55534 h 555336"/>
              <a:gd name="connsiteX1" fmla="*/ 55534 w 556149"/>
              <a:gd name="connsiteY1" fmla="*/ 0 h 555336"/>
              <a:gd name="connsiteX2" fmla="*/ 500615 w 556149"/>
              <a:gd name="connsiteY2" fmla="*/ 0 h 555336"/>
              <a:gd name="connsiteX3" fmla="*/ 556149 w 556149"/>
              <a:gd name="connsiteY3" fmla="*/ 55534 h 555336"/>
              <a:gd name="connsiteX4" fmla="*/ 556149 w 556149"/>
              <a:gd name="connsiteY4" fmla="*/ 499802 h 555336"/>
              <a:gd name="connsiteX5" fmla="*/ 500615 w 556149"/>
              <a:gd name="connsiteY5" fmla="*/ 555336 h 555336"/>
              <a:gd name="connsiteX6" fmla="*/ 55534 w 556149"/>
              <a:gd name="connsiteY6" fmla="*/ 555336 h 555336"/>
              <a:gd name="connsiteX7" fmla="*/ 0 w 556149"/>
              <a:gd name="connsiteY7" fmla="*/ 499802 h 555336"/>
              <a:gd name="connsiteX8" fmla="*/ 0 w 556149"/>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149" h="555336">
                <a:moveTo>
                  <a:pt x="0" y="55534"/>
                </a:moveTo>
                <a:cubicBezTo>
                  <a:pt x="0" y="24863"/>
                  <a:pt x="24863" y="0"/>
                  <a:pt x="55534" y="0"/>
                </a:cubicBezTo>
                <a:lnTo>
                  <a:pt x="500615" y="0"/>
                </a:lnTo>
                <a:cubicBezTo>
                  <a:pt x="531286" y="0"/>
                  <a:pt x="556149" y="24863"/>
                  <a:pt x="556149" y="55534"/>
                </a:cubicBezTo>
                <a:lnTo>
                  <a:pt x="556149" y="499802"/>
                </a:lnTo>
                <a:cubicBezTo>
                  <a:pt x="556149" y="530473"/>
                  <a:pt x="531286" y="555336"/>
                  <a:pt x="500615"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795" tIns="65795" rIns="65795" bIns="65795" numCol="1" spcCol="1270" anchor="ctr" anchorCtr="0">
            <a:noAutofit/>
          </a:bodyPr>
          <a:lstStyle/>
          <a:p>
            <a:pPr lvl="0" algn="ctr" defTabSz="577850">
              <a:lnSpc>
                <a:spcPct val="90000"/>
              </a:lnSpc>
              <a:spcBef>
                <a:spcPct val="0"/>
              </a:spcBef>
              <a:spcAft>
                <a:spcPct val="35000"/>
              </a:spcAft>
            </a:pPr>
            <a:r>
              <a:rPr lang="ru-RU" sz="1100" kern="1200" dirty="0" smtClean="0">
                <a:solidFill>
                  <a:schemeClr val="tx1"/>
                </a:solidFill>
                <a:latin typeface="Times New Roman" panose="02020603050405020304" pitchFamily="18" charset="0"/>
                <a:cs typeface="Times New Roman" panose="02020603050405020304" pitchFamily="18" charset="0"/>
              </a:rPr>
              <a:t>19 167,7</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37245" y="3987217"/>
            <a:ext cx="630000" cy="324000"/>
          </a:xfrm>
          <a:custGeom>
            <a:avLst/>
            <a:gdLst>
              <a:gd name="connsiteX0" fmla="*/ 0 w 549666"/>
              <a:gd name="connsiteY0" fmla="*/ 54967 h 555336"/>
              <a:gd name="connsiteX1" fmla="*/ 54967 w 549666"/>
              <a:gd name="connsiteY1" fmla="*/ 0 h 555336"/>
              <a:gd name="connsiteX2" fmla="*/ 494699 w 549666"/>
              <a:gd name="connsiteY2" fmla="*/ 0 h 555336"/>
              <a:gd name="connsiteX3" fmla="*/ 549666 w 549666"/>
              <a:gd name="connsiteY3" fmla="*/ 54967 h 555336"/>
              <a:gd name="connsiteX4" fmla="*/ 549666 w 549666"/>
              <a:gd name="connsiteY4" fmla="*/ 500369 h 555336"/>
              <a:gd name="connsiteX5" fmla="*/ 494699 w 549666"/>
              <a:gd name="connsiteY5" fmla="*/ 555336 h 555336"/>
              <a:gd name="connsiteX6" fmla="*/ 54967 w 549666"/>
              <a:gd name="connsiteY6" fmla="*/ 555336 h 555336"/>
              <a:gd name="connsiteX7" fmla="*/ 0 w 549666"/>
              <a:gd name="connsiteY7" fmla="*/ 500369 h 555336"/>
              <a:gd name="connsiteX8" fmla="*/ 0 w 549666"/>
              <a:gd name="connsiteY8" fmla="*/ 54967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6" h="555336">
                <a:moveTo>
                  <a:pt x="0" y="54967"/>
                </a:moveTo>
                <a:cubicBezTo>
                  <a:pt x="0" y="24610"/>
                  <a:pt x="24610" y="0"/>
                  <a:pt x="54967" y="0"/>
                </a:cubicBezTo>
                <a:lnTo>
                  <a:pt x="494699" y="0"/>
                </a:lnTo>
                <a:cubicBezTo>
                  <a:pt x="525056" y="0"/>
                  <a:pt x="549666" y="24610"/>
                  <a:pt x="549666" y="54967"/>
                </a:cubicBezTo>
                <a:lnTo>
                  <a:pt x="549666" y="500369"/>
                </a:lnTo>
                <a:cubicBezTo>
                  <a:pt x="549666" y="530726"/>
                  <a:pt x="525056" y="555336"/>
                  <a:pt x="494699" y="555336"/>
                </a:cubicBezTo>
                <a:lnTo>
                  <a:pt x="54967" y="555336"/>
                </a:lnTo>
                <a:cubicBezTo>
                  <a:pt x="24610" y="555336"/>
                  <a:pt x="0" y="530726"/>
                  <a:pt x="0" y="500369"/>
                </a:cubicBezTo>
                <a:lnTo>
                  <a:pt x="0" y="5496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629" tIns="65629" rIns="65629" bIns="65629"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2,4</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37245"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398,4</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37245" y="4815619"/>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1 085,0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37245" y="6165304"/>
            <a:ext cx="630000" cy="324000"/>
          </a:xfrm>
          <a:custGeom>
            <a:avLst/>
            <a:gdLst>
              <a:gd name="connsiteX0" fmla="*/ 0 w 512328"/>
              <a:gd name="connsiteY0" fmla="*/ 51233 h 555336"/>
              <a:gd name="connsiteX1" fmla="*/ 51233 w 512328"/>
              <a:gd name="connsiteY1" fmla="*/ 0 h 555336"/>
              <a:gd name="connsiteX2" fmla="*/ 461095 w 512328"/>
              <a:gd name="connsiteY2" fmla="*/ 0 h 555336"/>
              <a:gd name="connsiteX3" fmla="*/ 512328 w 512328"/>
              <a:gd name="connsiteY3" fmla="*/ 51233 h 555336"/>
              <a:gd name="connsiteX4" fmla="*/ 512328 w 512328"/>
              <a:gd name="connsiteY4" fmla="*/ 504103 h 555336"/>
              <a:gd name="connsiteX5" fmla="*/ 461095 w 512328"/>
              <a:gd name="connsiteY5" fmla="*/ 555336 h 555336"/>
              <a:gd name="connsiteX6" fmla="*/ 51233 w 512328"/>
              <a:gd name="connsiteY6" fmla="*/ 555336 h 555336"/>
              <a:gd name="connsiteX7" fmla="*/ 0 w 512328"/>
              <a:gd name="connsiteY7" fmla="*/ 504103 h 555336"/>
              <a:gd name="connsiteX8" fmla="*/ 0 w 512328"/>
              <a:gd name="connsiteY8" fmla="*/ 5123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328" h="555336">
                <a:moveTo>
                  <a:pt x="0" y="51233"/>
                </a:moveTo>
                <a:cubicBezTo>
                  <a:pt x="0" y="22938"/>
                  <a:pt x="22938" y="0"/>
                  <a:pt x="51233" y="0"/>
                </a:cubicBezTo>
                <a:lnTo>
                  <a:pt x="461095" y="0"/>
                </a:lnTo>
                <a:cubicBezTo>
                  <a:pt x="489390" y="0"/>
                  <a:pt x="512328" y="22938"/>
                  <a:pt x="512328" y="51233"/>
                </a:cubicBezTo>
                <a:lnTo>
                  <a:pt x="512328" y="504103"/>
                </a:lnTo>
                <a:cubicBezTo>
                  <a:pt x="512328" y="532398"/>
                  <a:pt x="489390" y="555336"/>
                  <a:pt x="461095" y="555336"/>
                </a:cubicBezTo>
                <a:lnTo>
                  <a:pt x="51233" y="555336"/>
                </a:lnTo>
                <a:cubicBezTo>
                  <a:pt x="22938" y="555336"/>
                  <a:pt x="0" y="532398"/>
                  <a:pt x="0" y="504103"/>
                </a:cubicBezTo>
                <a:lnTo>
                  <a:pt x="0" y="5123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4536" tIns="64536" rIns="64536" bIns="6453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85,2</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4579924" y="5193852"/>
            <a:ext cx="2792464" cy="324000"/>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Развитие воспитания в образовательных организациях Чувашской Республики</a:t>
            </a:r>
          </a:p>
        </p:txBody>
      </p:sp>
      <p:sp>
        <p:nvSpPr>
          <p:cNvPr id="37" name="Полилиния 36"/>
          <p:cNvSpPr/>
          <p:nvPr/>
        </p:nvSpPr>
        <p:spPr>
          <a:xfrm>
            <a:off x="4579924" y="5599061"/>
            <a:ext cx="2792464" cy="485036"/>
          </a:xfrm>
          <a:custGeom>
            <a:avLst/>
            <a:gdLst>
              <a:gd name="connsiteX0" fmla="*/ 0 w 1429934"/>
              <a:gd name="connsiteY0" fmla="*/ 55534 h 555336"/>
              <a:gd name="connsiteX1" fmla="*/ 55534 w 1429934"/>
              <a:gd name="connsiteY1" fmla="*/ 0 h 555336"/>
              <a:gd name="connsiteX2" fmla="*/ 1374400 w 1429934"/>
              <a:gd name="connsiteY2" fmla="*/ 0 h 555336"/>
              <a:gd name="connsiteX3" fmla="*/ 1429934 w 1429934"/>
              <a:gd name="connsiteY3" fmla="*/ 55534 h 555336"/>
              <a:gd name="connsiteX4" fmla="*/ 1429934 w 1429934"/>
              <a:gd name="connsiteY4" fmla="*/ 499802 h 555336"/>
              <a:gd name="connsiteX5" fmla="*/ 1374400 w 1429934"/>
              <a:gd name="connsiteY5" fmla="*/ 555336 h 555336"/>
              <a:gd name="connsiteX6" fmla="*/ 55534 w 1429934"/>
              <a:gd name="connsiteY6" fmla="*/ 555336 h 555336"/>
              <a:gd name="connsiteX7" fmla="*/ 0 w 1429934"/>
              <a:gd name="connsiteY7" fmla="*/ 499802 h 555336"/>
              <a:gd name="connsiteX8" fmla="*/ 0 w 1429934"/>
              <a:gd name="connsiteY8" fmla="*/ 55534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934" h="555336">
                <a:moveTo>
                  <a:pt x="0" y="55534"/>
                </a:moveTo>
                <a:cubicBezTo>
                  <a:pt x="0" y="24863"/>
                  <a:pt x="24863" y="0"/>
                  <a:pt x="55534" y="0"/>
                </a:cubicBezTo>
                <a:lnTo>
                  <a:pt x="1374400" y="0"/>
                </a:lnTo>
                <a:cubicBezTo>
                  <a:pt x="1405071" y="0"/>
                  <a:pt x="1429934" y="24863"/>
                  <a:pt x="1429934" y="55534"/>
                </a:cubicBezTo>
                <a:lnTo>
                  <a:pt x="1429934" y="499802"/>
                </a:lnTo>
                <a:cubicBezTo>
                  <a:pt x="1429934" y="530473"/>
                  <a:pt x="1405071" y="555336"/>
                  <a:pt x="1374400" y="555336"/>
                </a:cubicBezTo>
                <a:lnTo>
                  <a:pt x="55534" y="555336"/>
                </a:lnTo>
                <a:cubicBezTo>
                  <a:pt x="24863" y="555336"/>
                  <a:pt x="0" y="530473"/>
                  <a:pt x="0" y="499802"/>
                </a:cubicBezTo>
                <a:lnTo>
                  <a:pt x="0" y="55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1985" tIns="61985" rIns="61985" bIns="61985" numCol="1" spcCol="1270" anchor="ctr" anchorCtr="0">
            <a:noAutofit/>
          </a:bodyPr>
          <a:lstStyle/>
          <a:p>
            <a:pPr lvl="0" algn="ctr" defTabSz="53340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Патриотическое воспитание и допризывная подготовка молодежи Чувашской Республики</a:t>
            </a:r>
          </a:p>
        </p:txBody>
      </p:sp>
      <p:sp>
        <p:nvSpPr>
          <p:cNvPr id="38" name="Полилиния 37"/>
          <p:cNvSpPr/>
          <p:nvPr/>
        </p:nvSpPr>
        <p:spPr>
          <a:xfrm>
            <a:off x="7506256"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37245" y="5229820"/>
            <a:ext cx="630000" cy="324000"/>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0,0</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237245"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r>
              <a:rPr lang="ru-RU" sz="1150" dirty="0" smtClean="0">
                <a:solidFill>
                  <a:schemeClr val="tx1"/>
                </a:solidFill>
                <a:latin typeface="Times New Roman" panose="02020603050405020304" pitchFamily="18" charset="0"/>
                <a:cs typeface="Times New Roman" panose="02020603050405020304" pitchFamily="18" charset="0"/>
              </a:rPr>
              <a:t>0,5</a:t>
            </a: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06256" y="5644021"/>
            <a:ext cx="630000" cy="431084"/>
          </a:xfrm>
          <a:custGeom>
            <a:avLst/>
            <a:gdLst>
              <a:gd name="connsiteX0" fmla="*/ 0 w 544425"/>
              <a:gd name="connsiteY0" fmla="*/ 54443 h 555336"/>
              <a:gd name="connsiteX1" fmla="*/ 54443 w 544425"/>
              <a:gd name="connsiteY1" fmla="*/ 0 h 555336"/>
              <a:gd name="connsiteX2" fmla="*/ 489983 w 544425"/>
              <a:gd name="connsiteY2" fmla="*/ 0 h 555336"/>
              <a:gd name="connsiteX3" fmla="*/ 544426 w 544425"/>
              <a:gd name="connsiteY3" fmla="*/ 54443 h 555336"/>
              <a:gd name="connsiteX4" fmla="*/ 544425 w 544425"/>
              <a:gd name="connsiteY4" fmla="*/ 500894 h 555336"/>
              <a:gd name="connsiteX5" fmla="*/ 489982 w 544425"/>
              <a:gd name="connsiteY5" fmla="*/ 555337 h 555336"/>
              <a:gd name="connsiteX6" fmla="*/ 54443 w 544425"/>
              <a:gd name="connsiteY6" fmla="*/ 555336 h 555336"/>
              <a:gd name="connsiteX7" fmla="*/ 0 w 544425"/>
              <a:gd name="connsiteY7" fmla="*/ 500893 h 555336"/>
              <a:gd name="connsiteX8" fmla="*/ 0 w 544425"/>
              <a:gd name="connsiteY8" fmla="*/ 5444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425" h="555336">
                <a:moveTo>
                  <a:pt x="0" y="54443"/>
                </a:moveTo>
                <a:cubicBezTo>
                  <a:pt x="0" y="24375"/>
                  <a:pt x="24375" y="0"/>
                  <a:pt x="54443" y="0"/>
                </a:cubicBezTo>
                <a:lnTo>
                  <a:pt x="489983" y="0"/>
                </a:lnTo>
                <a:cubicBezTo>
                  <a:pt x="520051" y="0"/>
                  <a:pt x="544426" y="24375"/>
                  <a:pt x="544426" y="54443"/>
                </a:cubicBezTo>
                <a:cubicBezTo>
                  <a:pt x="544426" y="203260"/>
                  <a:pt x="544425" y="352077"/>
                  <a:pt x="544425" y="500894"/>
                </a:cubicBezTo>
                <a:cubicBezTo>
                  <a:pt x="544425" y="530962"/>
                  <a:pt x="520050" y="555337"/>
                  <a:pt x="489982" y="555337"/>
                </a:cubicBezTo>
                <a:lnTo>
                  <a:pt x="54443" y="555336"/>
                </a:lnTo>
                <a:cubicBezTo>
                  <a:pt x="24375" y="555336"/>
                  <a:pt x="0" y="530961"/>
                  <a:pt x="0" y="500893"/>
                </a:cubicBezTo>
                <a:lnTo>
                  <a:pt x="0" y="5444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5476" tIns="65476" rIns="65476" bIns="65476" numCol="1" spcCol="1270" anchor="ctr" anchorCtr="0">
            <a:noAutofit/>
          </a:bodyPr>
          <a:lstStyle/>
          <a:p>
            <a:pPr lvl="0" algn="ctr" defTabSz="577850">
              <a:lnSpc>
                <a:spcPct val="90000"/>
              </a:lnSpc>
              <a:spcBef>
                <a:spcPct val="0"/>
              </a:spcBef>
              <a:spcAft>
                <a:spcPct val="35000"/>
              </a:spcAft>
            </a:pPr>
            <a:endParaRPr lang="ru-RU" sz="1150" kern="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0,6</a:t>
            </a:r>
          </a:p>
          <a:p>
            <a:pPr lvl="0" algn="ctr" defTabSz="577850">
              <a:lnSpc>
                <a:spcPct val="90000"/>
              </a:lnSpc>
              <a:spcBef>
                <a:spcPct val="0"/>
              </a:spcBef>
              <a:spcAft>
                <a:spcPct val="35000"/>
              </a:spcAft>
            </a:pPr>
            <a:endParaRPr lang="ru-RU" sz="1150"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06256" y="4401418"/>
            <a:ext cx="630000" cy="324000"/>
          </a:xfrm>
          <a:custGeom>
            <a:avLst/>
            <a:gdLst>
              <a:gd name="connsiteX0" fmla="*/ 0 w 536927"/>
              <a:gd name="connsiteY0" fmla="*/ 53693 h 555336"/>
              <a:gd name="connsiteX1" fmla="*/ 53693 w 536927"/>
              <a:gd name="connsiteY1" fmla="*/ 0 h 555336"/>
              <a:gd name="connsiteX2" fmla="*/ 483234 w 536927"/>
              <a:gd name="connsiteY2" fmla="*/ 0 h 555336"/>
              <a:gd name="connsiteX3" fmla="*/ 536927 w 536927"/>
              <a:gd name="connsiteY3" fmla="*/ 53693 h 555336"/>
              <a:gd name="connsiteX4" fmla="*/ 536927 w 536927"/>
              <a:gd name="connsiteY4" fmla="*/ 501643 h 555336"/>
              <a:gd name="connsiteX5" fmla="*/ 483234 w 536927"/>
              <a:gd name="connsiteY5" fmla="*/ 555336 h 555336"/>
              <a:gd name="connsiteX6" fmla="*/ 53693 w 536927"/>
              <a:gd name="connsiteY6" fmla="*/ 555336 h 555336"/>
              <a:gd name="connsiteX7" fmla="*/ 0 w 536927"/>
              <a:gd name="connsiteY7" fmla="*/ 501643 h 555336"/>
              <a:gd name="connsiteX8" fmla="*/ 0 w 536927"/>
              <a:gd name="connsiteY8" fmla="*/ 53693 h 55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7" h="555336">
                <a:moveTo>
                  <a:pt x="0" y="53693"/>
                </a:moveTo>
                <a:cubicBezTo>
                  <a:pt x="0" y="24039"/>
                  <a:pt x="24039" y="0"/>
                  <a:pt x="53693" y="0"/>
                </a:cubicBezTo>
                <a:lnTo>
                  <a:pt x="483234" y="0"/>
                </a:lnTo>
                <a:cubicBezTo>
                  <a:pt x="512888" y="0"/>
                  <a:pt x="536927" y="24039"/>
                  <a:pt x="536927" y="53693"/>
                </a:cubicBezTo>
                <a:lnTo>
                  <a:pt x="536927" y="501643"/>
                </a:lnTo>
                <a:cubicBezTo>
                  <a:pt x="536927" y="531297"/>
                  <a:pt x="512888" y="555336"/>
                  <a:pt x="483234" y="555336"/>
                </a:cubicBezTo>
                <a:lnTo>
                  <a:pt x="53693" y="555336"/>
                </a:lnTo>
                <a:cubicBezTo>
                  <a:pt x="24039" y="555336"/>
                  <a:pt x="0" y="531297"/>
                  <a:pt x="0" y="501643"/>
                </a:cubicBezTo>
                <a:lnTo>
                  <a:pt x="0" y="5369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5256" tIns="65256" rIns="65256" bIns="65256" numCol="1" spcCol="1270" anchor="ctr" anchorCtr="0">
            <a:noAutofit/>
          </a:bodyPr>
          <a:lstStyle/>
          <a:p>
            <a:pPr lvl="0" algn="ctr" defTabSz="577850">
              <a:lnSpc>
                <a:spcPct val="90000"/>
              </a:lnSpc>
              <a:spcBef>
                <a:spcPct val="0"/>
              </a:spcBef>
              <a:spcAft>
                <a:spcPct val="35000"/>
              </a:spcAft>
            </a:pPr>
            <a:r>
              <a:rPr lang="ru-RU" sz="1150" kern="1200" dirty="0" smtClean="0">
                <a:solidFill>
                  <a:schemeClr val="tx1"/>
                </a:solidFill>
                <a:latin typeface="Times New Roman" panose="02020603050405020304" pitchFamily="18" charset="0"/>
                <a:cs typeface="Times New Roman" panose="02020603050405020304" pitchFamily="18" charset="0"/>
              </a:rPr>
              <a:t>406,5</a:t>
            </a:r>
            <a:endParaRPr lang="ru-RU" sz="115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70305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40691" y="800749"/>
            <a:ext cx="3885440" cy="578824"/>
          </a:xfrm>
          <a:custGeom>
            <a:avLst/>
            <a:gdLst>
              <a:gd name="connsiteX0" fmla="*/ 0 w 3903032"/>
              <a:gd name="connsiteY0" fmla="*/ 57882 h 578824"/>
              <a:gd name="connsiteX1" fmla="*/ 57882 w 3903032"/>
              <a:gd name="connsiteY1" fmla="*/ 0 h 578824"/>
              <a:gd name="connsiteX2" fmla="*/ 3845150 w 3903032"/>
              <a:gd name="connsiteY2" fmla="*/ 0 h 578824"/>
              <a:gd name="connsiteX3" fmla="*/ 3903032 w 3903032"/>
              <a:gd name="connsiteY3" fmla="*/ 57882 h 578824"/>
              <a:gd name="connsiteX4" fmla="*/ 3903032 w 3903032"/>
              <a:gd name="connsiteY4" fmla="*/ 520942 h 578824"/>
              <a:gd name="connsiteX5" fmla="*/ 3845150 w 3903032"/>
              <a:gd name="connsiteY5" fmla="*/ 578824 h 578824"/>
              <a:gd name="connsiteX6" fmla="*/ 57882 w 3903032"/>
              <a:gd name="connsiteY6" fmla="*/ 578824 h 578824"/>
              <a:gd name="connsiteX7" fmla="*/ 0 w 3903032"/>
              <a:gd name="connsiteY7" fmla="*/ 520942 h 578824"/>
              <a:gd name="connsiteX8" fmla="*/ 0 w 390303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78824">
                <a:moveTo>
                  <a:pt x="0" y="57882"/>
                </a:moveTo>
                <a:cubicBezTo>
                  <a:pt x="0" y="25915"/>
                  <a:pt x="25915" y="0"/>
                  <a:pt x="57882" y="0"/>
                </a:cubicBezTo>
                <a:lnTo>
                  <a:pt x="3845150" y="0"/>
                </a:lnTo>
                <a:cubicBezTo>
                  <a:pt x="3877117" y="0"/>
                  <a:pt x="3903032" y="25915"/>
                  <a:pt x="3903032" y="57882"/>
                </a:cubicBezTo>
                <a:lnTo>
                  <a:pt x="3903032" y="520942"/>
                </a:lnTo>
                <a:cubicBezTo>
                  <a:pt x="3903032" y="552909"/>
                  <a:pt x="3877117" y="578824"/>
                  <a:pt x="3845150" y="578824"/>
                </a:cubicBezTo>
                <a:lnTo>
                  <a:pt x="57882" y="578824"/>
                </a:lnTo>
                <a:cubicBezTo>
                  <a:pt x="25915" y="578824"/>
                  <a:pt x="0" y="552909"/>
                  <a:pt x="0" y="520942"/>
                </a:cubicBezTo>
                <a:lnTo>
                  <a:pt x="0" y="5788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2020 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6215"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40691"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2020 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89</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745,0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919281"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924790"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smtClean="0">
                <a:solidFill>
                  <a:schemeClr val="tx1"/>
                </a:solidFill>
                <a:latin typeface="Times New Roman" panose="02020603050405020304" pitchFamily="18" charset="0"/>
                <a:cs typeface="Times New Roman" panose="02020603050405020304" pitchFamily="18" charset="0"/>
              </a:rPr>
              <a:t>3,9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24790" y="5877273"/>
            <a:ext cx="731452" cy="583565"/>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a:solidFill>
                  <a:schemeClr val="tx1"/>
                </a:solidFill>
                <a:latin typeface="Times New Roman" panose="02020603050405020304" pitchFamily="18" charset="0"/>
                <a:cs typeface="Times New Roman" panose="02020603050405020304" pitchFamily="18" charset="0"/>
              </a:rPr>
              <a:t>85,0</a:t>
            </a:r>
          </a:p>
        </p:txBody>
      </p:sp>
      <p:sp>
        <p:nvSpPr>
          <p:cNvPr id="32" name="Полилиния 31"/>
          <p:cNvSpPr/>
          <p:nvPr/>
        </p:nvSpPr>
        <p:spPr>
          <a:xfrm>
            <a:off x="6710541"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722660"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17685"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717685" y="5877273"/>
            <a:ext cx="731452" cy="583565"/>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10580"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p>
        </p:txBody>
      </p:sp>
      <p:sp>
        <p:nvSpPr>
          <p:cNvPr id="44" name="Полилиния 43"/>
          <p:cNvSpPr/>
          <p:nvPr/>
        </p:nvSpPr>
        <p:spPr>
          <a:xfrm>
            <a:off x="751058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07502"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100</a:t>
            </a:r>
            <a:r>
              <a:rPr lang="ru-RU" sz="1200" b="1" kern="1200" dirty="0" smtClean="0">
                <a:solidFill>
                  <a:schemeClr val="tx1"/>
                </a:solidFill>
                <a:latin typeface="Times New Roman" panose="02020603050405020304" pitchFamily="18" charset="0"/>
                <a:cs typeface="Times New Roman" panose="02020603050405020304" pitchFamily="18" charset="0"/>
              </a:rPr>
              <a:t>,0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507502" y="4797152"/>
            <a:ext cx="731452" cy="86409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1,19</a:t>
            </a:r>
          </a:p>
        </p:txBody>
      </p:sp>
      <p:sp>
        <p:nvSpPr>
          <p:cNvPr id="49" name="Полилиния 48"/>
          <p:cNvSpPr/>
          <p:nvPr/>
        </p:nvSpPr>
        <p:spPr>
          <a:xfrm>
            <a:off x="7507502" y="5877274"/>
            <a:ext cx="731452" cy="57606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303475" y="1484784"/>
            <a:ext cx="731452" cy="57882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293" tIns="70293" rIns="70293" bIns="70293" numCol="1" spcCol="1270" anchor="ctr" anchorCtr="0">
            <a:noAutofit/>
          </a:bodyPr>
          <a:lstStyle/>
          <a:p>
            <a:pPr lvl="0" algn="ctr" defTabSz="6223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2023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303475"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8331260"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1 000,0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8331260" y="3789040"/>
            <a:ext cx="731452" cy="792088"/>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8331260" y="4797151"/>
            <a:ext cx="731452" cy="864097"/>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schemeClr val="tx1"/>
                </a:solidFill>
                <a:latin typeface="Times New Roman" panose="02020603050405020304" pitchFamily="18" charset="0"/>
                <a:cs typeface="Times New Roman" panose="02020603050405020304" pitchFamily="18" charset="0"/>
              </a:rPr>
              <a:t>1,19</a:t>
            </a:r>
          </a:p>
        </p:txBody>
      </p:sp>
      <p:sp>
        <p:nvSpPr>
          <p:cNvPr id="57" name="Полилиния 56"/>
          <p:cNvSpPr/>
          <p:nvPr/>
        </p:nvSpPr>
        <p:spPr>
          <a:xfrm>
            <a:off x="8303475" y="5877275"/>
            <a:ext cx="731452" cy="57186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673" tIns="62673" rIns="62673" bIns="6267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85602" y="2187076"/>
            <a:ext cx="4939975" cy="6299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Удовлетворенность населения качеством начального общего, основного общего и среднего общего образования, профессионального </a:t>
            </a:r>
            <a:r>
              <a:rPr lang="ru-RU" sz="1100" dirty="0" smtClean="0">
                <a:solidFill>
                  <a:schemeClr val="tx1"/>
                </a:solidFill>
                <a:latin typeface="Times New Roman" panose="02020603050405020304" pitchFamily="18" charset="0"/>
                <a:cs typeface="Times New Roman" panose="02020603050405020304" pitchFamily="18" charset="0"/>
              </a:rPr>
              <a:t>образования,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5602" y="3050984"/>
            <a:ext cx="4939975" cy="52203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Обеспеченность детей дошкольного возраста местами в дошкольных образовательных организациях, количество мест на 1000 детей</a:t>
            </a:r>
          </a:p>
        </p:txBody>
      </p:sp>
      <p:sp>
        <p:nvSpPr>
          <p:cNvPr id="33" name="Скругленный прямоугольник 32"/>
          <p:cNvSpPr/>
          <p:nvPr/>
        </p:nvSpPr>
        <p:spPr>
          <a:xfrm>
            <a:off x="85602" y="3789040"/>
            <a:ext cx="4939975"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schemeClr val="tx1"/>
                </a:solidFill>
                <a:latin typeface="Times New Roman" panose="02020603050405020304" pitchFamily="18" charset="0"/>
                <a:cs typeface="Times New Roman" panose="02020603050405020304" pitchFamily="18" charset="0"/>
              </a:rPr>
              <a:t>Доля государственных (муниципальных) общеобразовательных организаций, соответствующих современным требованиям обучения, в общем количестве государственных (муниципальных) общеобразовательных </a:t>
            </a:r>
            <a:r>
              <a:rPr lang="ru-RU" sz="1100" dirty="0" smtClean="0">
                <a:solidFill>
                  <a:schemeClr val="tx1"/>
                </a:solidFill>
                <a:latin typeface="Times New Roman" panose="02020603050405020304" pitchFamily="18" charset="0"/>
                <a:cs typeface="Times New Roman" panose="02020603050405020304" pitchFamily="18" charset="0"/>
              </a:rPr>
              <a:t>организаций,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85603" y="4797152"/>
            <a:ext cx="4951208" cy="8640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Доля выпускников государственных (муниципальных) общеобразовательных организаций, не сдавших единый государственный экзамен (русский язык, математика), в общей численности выпускников государственных (муниципальных) общеобразовательных </a:t>
            </a:r>
            <a:r>
              <a:rPr lang="ru-RU" sz="1100" dirty="0" smtClean="0">
                <a:latin typeface="Times New Roman" panose="02020603050405020304" pitchFamily="18" charset="0"/>
                <a:cs typeface="Times New Roman" panose="02020603050405020304" pitchFamily="18" charset="0"/>
              </a:rPr>
              <a:t>организаций, %</a:t>
            </a:r>
            <a:endParaRPr lang="ru-RU" sz="1100" dirty="0">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5603" y="137957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46</a:t>
            </a:fld>
            <a:endParaRPr lang="ru-RU" dirty="0"/>
          </a:p>
        </p:txBody>
      </p:sp>
      <p:sp>
        <p:nvSpPr>
          <p:cNvPr id="13" name="Скругленный прямоугольник 12"/>
          <p:cNvSpPr/>
          <p:nvPr/>
        </p:nvSpPr>
        <p:spPr>
          <a:xfrm>
            <a:off x="85603" y="5877272"/>
            <a:ext cx="4951208"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latin typeface="Times New Roman" panose="02020603050405020304" pitchFamily="18" charset="0"/>
                <a:cs typeface="Times New Roman" panose="02020603050405020304" pitchFamily="18" charset="0"/>
              </a:rPr>
              <a:t>Удельный вес образовательных организаций, в которых внедрены информационно-коммуникационные технологии в </a:t>
            </a:r>
            <a:r>
              <a:rPr lang="ru-RU" sz="1100" dirty="0" smtClean="0">
                <a:latin typeface="Times New Roman" panose="02020603050405020304" pitchFamily="18" charset="0"/>
                <a:cs typeface="Times New Roman" panose="02020603050405020304" pitchFamily="18" charset="0"/>
              </a:rPr>
              <a:t>управлении</a:t>
            </a:r>
            <a:r>
              <a:rPr lang="ru-RU" sz="1100" dirty="0" smtClean="0">
                <a:solidFill>
                  <a:schemeClr val="tx1"/>
                </a:solidFill>
                <a:latin typeface="Times New Roman" panose="02020603050405020304" pitchFamily="18" charset="0"/>
                <a:cs typeface="Times New Roman" panose="02020603050405020304" pitchFamily="18" charset="0"/>
              </a:rPr>
              <a:t>, %</a:t>
            </a:r>
            <a:endParaRPr lang="ru-RU" sz="11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I:\Отдел бюджетной политики\_____2014 год\Отчет о деятельности Министерства\для отчета картинки\1 сентября.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32635" y="734302"/>
            <a:ext cx="2192943" cy="1290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179512" y="69850"/>
            <a:ext cx="7693716" cy="55083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образования</a:t>
            </a:r>
            <a:r>
              <a:rPr lang="ru-RU" sz="18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734302"/>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8" name="Полилиния 57"/>
          <p:cNvSpPr/>
          <p:nvPr/>
        </p:nvSpPr>
        <p:spPr>
          <a:xfrm>
            <a:off x="5131895" y="5877273"/>
            <a:ext cx="731452" cy="576064"/>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126887" y="2187077"/>
            <a:ext cx="731452" cy="629906"/>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85,0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140691" y="3050984"/>
            <a:ext cx="731452" cy="522032"/>
          </a:xfrm>
          <a:custGeom>
            <a:avLst/>
            <a:gdLst>
              <a:gd name="connsiteX0" fmla="*/ 0 w 731452"/>
              <a:gd name="connsiteY0" fmla="*/ 57882 h 578824"/>
              <a:gd name="connsiteX1" fmla="*/ 57882 w 731452"/>
              <a:gd name="connsiteY1" fmla="*/ 0 h 578824"/>
              <a:gd name="connsiteX2" fmla="*/ 673570 w 731452"/>
              <a:gd name="connsiteY2" fmla="*/ 0 h 578824"/>
              <a:gd name="connsiteX3" fmla="*/ 731452 w 731452"/>
              <a:gd name="connsiteY3" fmla="*/ 57882 h 578824"/>
              <a:gd name="connsiteX4" fmla="*/ 731452 w 731452"/>
              <a:gd name="connsiteY4" fmla="*/ 520942 h 578824"/>
              <a:gd name="connsiteX5" fmla="*/ 673570 w 731452"/>
              <a:gd name="connsiteY5" fmla="*/ 578824 h 578824"/>
              <a:gd name="connsiteX6" fmla="*/ 57882 w 731452"/>
              <a:gd name="connsiteY6" fmla="*/ 578824 h 578824"/>
              <a:gd name="connsiteX7" fmla="*/ 0 w 731452"/>
              <a:gd name="connsiteY7" fmla="*/ 520942 h 578824"/>
              <a:gd name="connsiteX8" fmla="*/ 0 w 731452"/>
              <a:gd name="connsiteY8" fmla="*/ 57882 h 57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78824">
                <a:moveTo>
                  <a:pt x="0" y="57882"/>
                </a:moveTo>
                <a:cubicBezTo>
                  <a:pt x="0" y="25915"/>
                  <a:pt x="25915" y="0"/>
                  <a:pt x="57882" y="0"/>
                </a:cubicBezTo>
                <a:lnTo>
                  <a:pt x="673570" y="0"/>
                </a:lnTo>
                <a:cubicBezTo>
                  <a:pt x="705537" y="0"/>
                  <a:pt x="731452" y="25915"/>
                  <a:pt x="731452" y="57882"/>
                </a:cubicBezTo>
                <a:lnTo>
                  <a:pt x="731452" y="520942"/>
                </a:lnTo>
                <a:cubicBezTo>
                  <a:pt x="731452" y="552909"/>
                  <a:pt x="705537" y="578824"/>
                  <a:pt x="673570" y="578824"/>
                </a:cubicBezTo>
                <a:lnTo>
                  <a:pt x="57882" y="578824"/>
                </a:lnTo>
                <a:cubicBezTo>
                  <a:pt x="25915" y="578824"/>
                  <a:pt x="0" y="552909"/>
                  <a:pt x="0" y="520942"/>
                </a:cubicBezTo>
                <a:lnTo>
                  <a:pt x="0" y="5788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8863" tIns="58863" rIns="58863" bIns="58863" numCol="1" spcCol="1270" anchor="ctr" anchorCtr="0">
            <a:noAutofit/>
          </a:bodyPr>
          <a:lstStyle/>
          <a:p>
            <a:pPr lvl="0" algn="ctr" defTabSz="488950">
              <a:lnSpc>
                <a:spcPct val="90000"/>
              </a:lnSpc>
              <a:spcAft>
                <a:spcPct val="35000"/>
              </a:spcAft>
            </a:pPr>
            <a:r>
              <a:rPr lang="ru-RU" sz="1200" b="1" dirty="0">
                <a:solidFill>
                  <a:prstClr val="black"/>
                </a:solidFill>
                <a:latin typeface="Times New Roman" panose="02020603050405020304" pitchFamily="18" charset="0"/>
                <a:cs typeface="Times New Roman" panose="02020603050405020304" pitchFamily="18" charset="0"/>
              </a:rPr>
              <a:t>1 000,0</a:t>
            </a:r>
          </a:p>
        </p:txBody>
      </p:sp>
    </p:spTree>
    <p:extLst>
      <p:ext uri="{BB962C8B-B14F-4D97-AF65-F5344CB8AC3E}">
        <p14:creationId xmlns:p14="http://schemas.microsoft.com/office/powerpoint/2010/main" val="9540501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67996" y="764704"/>
            <a:ext cx="4568236" cy="173131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формирование системы, обеспечивающей доступность медицинской помощи и повышение эффективности медицинских услуг, объемы, виды и качество которых должны соответствовать уровню заболеваемости и потребностям населения, передовым достижениям медицинской </a:t>
            </a:r>
            <a:r>
              <a:rPr lang="ru-RU" sz="1400" dirty="0" smtClean="0">
                <a:solidFill>
                  <a:prstClr val="black"/>
                </a:solidFill>
                <a:latin typeface="Times New Roman" panose="02020603050405020304" pitchFamily="18" charset="0"/>
                <a:cs typeface="Times New Roman" panose="02020603050405020304" pitchFamily="18" charset="0"/>
              </a:rPr>
              <a:t>науки</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663889302"/>
              </p:ext>
            </p:extLst>
          </p:nvPr>
        </p:nvGraphicFramePr>
        <p:xfrm>
          <a:off x="147781" y="3356992"/>
          <a:ext cx="4424220" cy="3073700"/>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47</a:t>
            </a:fld>
            <a:endParaRPr lang="ru-RU" dirty="0">
              <a:solidFill>
                <a:prstClr val="black"/>
              </a:solidFill>
            </a:endParaRPr>
          </a:p>
        </p:txBody>
      </p:sp>
      <p:sp>
        <p:nvSpPr>
          <p:cNvPr id="4" name="Полилиния 3"/>
          <p:cNvSpPr/>
          <p:nvPr/>
        </p:nvSpPr>
        <p:spPr>
          <a:xfrm>
            <a:off x="4845308" y="2636912"/>
            <a:ext cx="2916000" cy="333494"/>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45308" y="3038342"/>
            <a:ext cx="2916000" cy="50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Совершенствование оказания медицинской помощи, включая профилактику заболеваний и формирование здорового образа жизни </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845308" y="3573347"/>
            <a:ext cx="2916000" cy="4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Развитие и внедрение инновационных методов диагностики, профилактики и лечения, а также основ персонализированной медицины</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845308" y="438076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медицинской реабилитации и санаторно-курортного лечения, в том числе детей</a:t>
            </a:r>
          </a:p>
        </p:txBody>
      </p:sp>
      <p:sp>
        <p:nvSpPr>
          <p:cNvPr id="19" name="Полилиния 18"/>
          <p:cNvSpPr/>
          <p:nvPr/>
        </p:nvSpPr>
        <p:spPr>
          <a:xfrm>
            <a:off x="4845308" y="4731007"/>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кадровых ресурсов в здравоохранении</a:t>
            </a:r>
          </a:p>
        </p:txBody>
      </p:sp>
      <p:sp>
        <p:nvSpPr>
          <p:cNvPr id="20" name="Полилиния 19"/>
          <p:cNvSpPr/>
          <p:nvPr/>
        </p:nvSpPr>
        <p:spPr>
          <a:xfrm>
            <a:off x="4845308" y="5081251"/>
            <a:ext cx="2916000"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Совершенствование системы лекарственного обеспечения, в том числе в амбулаторных условиях</a:t>
            </a:r>
          </a:p>
        </p:txBody>
      </p:sp>
      <p:sp>
        <p:nvSpPr>
          <p:cNvPr id="21" name="Полилиния 20"/>
          <p:cNvSpPr/>
          <p:nvPr/>
        </p:nvSpPr>
        <p:spPr>
          <a:xfrm>
            <a:off x="4845308" y="5500853"/>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Информационные технологии и управление развитием отрасли</a:t>
            </a:r>
          </a:p>
        </p:txBody>
      </p:sp>
      <p:sp>
        <p:nvSpPr>
          <p:cNvPr id="22" name="Полилиния 21"/>
          <p:cNvSpPr/>
          <p:nvPr/>
        </p:nvSpPr>
        <p:spPr>
          <a:xfrm>
            <a:off x="7849676"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6 636,2</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849676"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826,1</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839146" y="4379762"/>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130,0</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849676" y="4729683"/>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226,5</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849676" y="5079596"/>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823,7</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849676" y="5501517"/>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598,4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16" name="Скругленный прямоугольник 4"/>
          <p:cNvSpPr/>
          <p:nvPr/>
        </p:nvSpPr>
        <p:spPr>
          <a:xfrm>
            <a:off x="4845308" y="5851097"/>
            <a:ext cx="2916000" cy="32400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Организация обязательного медицинского страхования граждан Российской Федерации</a:t>
            </a:r>
          </a:p>
        </p:txBody>
      </p:sp>
      <p:sp>
        <p:nvSpPr>
          <p:cNvPr id="31" name="Полилиния 30"/>
          <p:cNvSpPr/>
          <p:nvPr/>
        </p:nvSpPr>
        <p:spPr>
          <a:xfrm>
            <a:off x="4845308" y="6201344"/>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33" name="Полилиния 32"/>
          <p:cNvSpPr/>
          <p:nvPr/>
        </p:nvSpPr>
        <p:spPr>
          <a:xfrm>
            <a:off x="7849676" y="5851430"/>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5 762,4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849676"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250,4</a:t>
            </a:r>
            <a:endParaRPr lang="ru-RU" sz="1000" dirty="0">
              <a:solidFill>
                <a:prstClr val="black"/>
              </a:solidFill>
              <a:latin typeface="Times New Roman" panose="02020603050405020304" pitchFamily="18" charset="0"/>
              <a:cs typeface="Times New Roman" panose="02020603050405020304" pitchFamily="18" charset="0"/>
            </a:endParaRPr>
          </a:p>
        </p:txBody>
      </p:sp>
      <p:pic>
        <p:nvPicPr>
          <p:cNvPr id="38" name="Picture 3" descr="C:\Users\o.kudryavceva\Desktop\для слайдов_медицина фото\IMG_3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706" y="774706"/>
            <a:ext cx="2543702" cy="1320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8477823" y="3038342"/>
            <a:ext cx="540000"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6 408,7</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844159" y="2642549"/>
            <a:ext cx="534987" cy="333494"/>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План</a:t>
            </a:r>
          </a:p>
        </p:txBody>
      </p:sp>
      <p:sp>
        <p:nvSpPr>
          <p:cNvPr id="42" name="Полилиния 41"/>
          <p:cNvSpPr/>
          <p:nvPr/>
        </p:nvSpPr>
        <p:spPr>
          <a:xfrm>
            <a:off x="8422758" y="2642550"/>
            <a:ext cx="549302" cy="33349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43" name="Полилиния 42"/>
          <p:cNvSpPr/>
          <p:nvPr/>
        </p:nvSpPr>
        <p:spPr>
          <a:xfrm>
            <a:off x="4860032" y="2203302"/>
            <a:ext cx="4132674" cy="36160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2020 </a:t>
            </a:r>
            <a:r>
              <a:rPr lang="ru-RU" sz="1300" b="1" i="1" dirty="0" smtClean="0">
                <a:solidFill>
                  <a:prstClr val="black"/>
                </a:solidFill>
                <a:latin typeface="Times New Roman" panose="02020603050405020304" pitchFamily="18" charset="0"/>
                <a:cs typeface="Times New Roman" panose="02020603050405020304" pitchFamily="18" charset="0"/>
              </a:rPr>
              <a:t>году, </a:t>
            </a:r>
            <a:r>
              <a:rPr lang="ru-RU" sz="1300" b="1" i="1" dirty="0" smtClean="0">
                <a:solidFill>
                  <a:prstClr val="black"/>
                </a:solidFill>
                <a:latin typeface="Times New Roman" panose="02020603050405020304" pitchFamily="18" charset="0"/>
                <a:cs typeface="Times New Roman" panose="02020603050405020304" pitchFamily="18" charset="0"/>
              </a:rPr>
              <a:t>млн. руб.</a:t>
            </a:r>
          </a:p>
        </p:txBody>
      </p:sp>
      <p:sp>
        <p:nvSpPr>
          <p:cNvPr id="44" name="Полилиния 43"/>
          <p:cNvSpPr/>
          <p:nvPr/>
        </p:nvSpPr>
        <p:spPr>
          <a:xfrm>
            <a:off x="8477823" y="3573016"/>
            <a:ext cx="540000" cy="432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776,8</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477823" y="4379771"/>
            <a:ext cx="540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127,0</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477823" y="4729684"/>
            <a:ext cx="540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155,6</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477823" y="5079597"/>
            <a:ext cx="540000" cy="396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772,4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477823" y="5501518"/>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597,7</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477823" y="5851431"/>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5 762,4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477823" y="6201344"/>
            <a:ext cx="540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248,4</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54"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a:t>
            </a:r>
            <a:r>
              <a:rPr lang="ru-RU" sz="1800" dirty="0" smtClean="0">
                <a:solidFill>
                  <a:prstClr val="black"/>
                </a:solidFill>
                <a:effectLst/>
                <a:latin typeface="Times New Roman" panose="02020603050405020304" pitchFamily="18" charset="0"/>
                <a:cs typeface="Times New Roman" panose="02020603050405020304" pitchFamily="18" charset="0"/>
              </a:rPr>
              <a:t>здравоохранения»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55" name="Прямая соединительная линия 5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57" name="Полилиния 56"/>
          <p:cNvSpPr/>
          <p:nvPr/>
        </p:nvSpPr>
        <p:spPr>
          <a:xfrm>
            <a:off x="4845308" y="4030519"/>
            <a:ext cx="291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Охрана здоровья матери и ребенка</a:t>
            </a:r>
          </a:p>
        </p:txBody>
      </p:sp>
      <p:sp>
        <p:nvSpPr>
          <p:cNvPr id="59" name="Полилиния 58"/>
          <p:cNvSpPr/>
          <p:nvPr/>
        </p:nvSpPr>
        <p:spPr>
          <a:xfrm>
            <a:off x="7849676" y="4029857"/>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214,3</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8477823" y="4029858"/>
            <a:ext cx="540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212,6</a:t>
            </a:r>
            <a:endParaRPr lang="ru-RU" sz="1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6171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1895" y="982058"/>
            <a:ext cx="3903032" cy="642657"/>
          </a:xfrm>
          <a:custGeom>
            <a:avLst/>
            <a:gdLst>
              <a:gd name="connsiteX0" fmla="*/ 0 w 3903032"/>
              <a:gd name="connsiteY0" fmla="*/ 64266 h 642657"/>
              <a:gd name="connsiteX1" fmla="*/ 64266 w 3903032"/>
              <a:gd name="connsiteY1" fmla="*/ 0 h 642657"/>
              <a:gd name="connsiteX2" fmla="*/ 3838766 w 3903032"/>
              <a:gd name="connsiteY2" fmla="*/ 0 h 642657"/>
              <a:gd name="connsiteX3" fmla="*/ 3903032 w 3903032"/>
              <a:gd name="connsiteY3" fmla="*/ 64266 h 642657"/>
              <a:gd name="connsiteX4" fmla="*/ 3903032 w 3903032"/>
              <a:gd name="connsiteY4" fmla="*/ 578391 h 642657"/>
              <a:gd name="connsiteX5" fmla="*/ 3838766 w 3903032"/>
              <a:gd name="connsiteY5" fmla="*/ 642657 h 642657"/>
              <a:gd name="connsiteX6" fmla="*/ 64266 w 3903032"/>
              <a:gd name="connsiteY6" fmla="*/ 642657 h 642657"/>
              <a:gd name="connsiteX7" fmla="*/ 0 w 3903032"/>
              <a:gd name="connsiteY7" fmla="*/ 578391 h 642657"/>
              <a:gd name="connsiteX8" fmla="*/ 0 w 390303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42657">
                <a:moveTo>
                  <a:pt x="0" y="64266"/>
                </a:moveTo>
                <a:cubicBezTo>
                  <a:pt x="0" y="28773"/>
                  <a:pt x="28773" y="0"/>
                  <a:pt x="64266" y="0"/>
                </a:cubicBezTo>
                <a:lnTo>
                  <a:pt x="3838766" y="0"/>
                </a:lnTo>
                <a:cubicBezTo>
                  <a:pt x="3874259" y="0"/>
                  <a:pt x="3903032" y="28773"/>
                  <a:pt x="3903032" y="64266"/>
                </a:cubicBezTo>
                <a:lnTo>
                  <a:pt x="3903032" y="578391"/>
                </a:lnTo>
                <a:cubicBezTo>
                  <a:pt x="3903032" y="613884"/>
                  <a:pt x="3874259" y="642657"/>
                  <a:pt x="3838766" y="642657"/>
                </a:cubicBezTo>
                <a:lnTo>
                  <a:pt x="64266" y="642657"/>
                </a:lnTo>
                <a:cubicBezTo>
                  <a:pt x="28773" y="642657"/>
                  <a:pt x="0" y="613884"/>
                  <a:pt x="0" y="578391"/>
                </a:cubicBezTo>
                <a:lnTo>
                  <a:pt x="0" y="64266"/>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74,4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13189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477,1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5924790"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15,3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74,4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5924790"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615,4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 </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75,3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464,3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10580"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12,1</a:t>
            </a:r>
          </a:p>
        </p:txBody>
      </p:sp>
      <p:sp>
        <p:nvSpPr>
          <p:cNvPr id="39" name="Полилиния 38"/>
          <p:cNvSpPr/>
          <p:nvPr/>
        </p:nvSpPr>
        <p:spPr>
          <a:xfrm>
            <a:off x="7510580"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76,2</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451,9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303475" y="177823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163" tIns="72163" rIns="72163" bIns="721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2723441"/>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12,0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3392480"/>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406151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77,1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4730559"/>
            <a:ext cx="731452" cy="642657"/>
          </a:xfrm>
          <a:custGeom>
            <a:avLst/>
            <a:gdLst>
              <a:gd name="connsiteX0" fmla="*/ 0 w 731452"/>
              <a:gd name="connsiteY0" fmla="*/ 64266 h 642657"/>
              <a:gd name="connsiteX1" fmla="*/ 64266 w 731452"/>
              <a:gd name="connsiteY1" fmla="*/ 0 h 642657"/>
              <a:gd name="connsiteX2" fmla="*/ 667186 w 731452"/>
              <a:gd name="connsiteY2" fmla="*/ 0 h 642657"/>
              <a:gd name="connsiteX3" fmla="*/ 731452 w 731452"/>
              <a:gd name="connsiteY3" fmla="*/ 64266 h 642657"/>
              <a:gd name="connsiteX4" fmla="*/ 731452 w 731452"/>
              <a:gd name="connsiteY4" fmla="*/ 578391 h 642657"/>
              <a:gd name="connsiteX5" fmla="*/ 667186 w 731452"/>
              <a:gd name="connsiteY5" fmla="*/ 642657 h 642657"/>
              <a:gd name="connsiteX6" fmla="*/ 64266 w 731452"/>
              <a:gd name="connsiteY6" fmla="*/ 642657 h 642657"/>
              <a:gd name="connsiteX7" fmla="*/ 0 w 731452"/>
              <a:gd name="connsiteY7" fmla="*/ 578391 h 642657"/>
              <a:gd name="connsiteX8" fmla="*/ 0 w 731452"/>
              <a:gd name="connsiteY8" fmla="*/ 64266 h 64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42657">
                <a:moveTo>
                  <a:pt x="0" y="64266"/>
                </a:moveTo>
                <a:cubicBezTo>
                  <a:pt x="0" y="28773"/>
                  <a:pt x="28773" y="0"/>
                  <a:pt x="64266" y="0"/>
                </a:cubicBezTo>
                <a:lnTo>
                  <a:pt x="667186" y="0"/>
                </a:lnTo>
                <a:cubicBezTo>
                  <a:pt x="702679" y="0"/>
                  <a:pt x="731452" y="28773"/>
                  <a:pt x="731452" y="64266"/>
                </a:cubicBezTo>
                <a:lnTo>
                  <a:pt x="731452" y="578391"/>
                </a:lnTo>
                <a:cubicBezTo>
                  <a:pt x="731452" y="613884"/>
                  <a:pt x="702679" y="642657"/>
                  <a:pt x="667186" y="642657"/>
                </a:cubicBezTo>
                <a:lnTo>
                  <a:pt x="64266" y="642657"/>
                </a:lnTo>
                <a:cubicBezTo>
                  <a:pt x="28773" y="642657"/>
                  <a:pt x="0" y="613884"/>
                  <a:pt x="0" y="578391"/>
                </a:cubicBezTo>
                <a:lnTo>
                  <a:pt x="0" y="642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733" tIns="60733" rIns="60733" bIns="60733"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442,8</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4927" y="2797778"/>
            <a:ext cx="4928978"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всех причин (случаев на 1 тыс. населения)</a:t>
            </a:r>
          </a:p>
        </p:txBody>
      </p:sp>
      <p:sp>
        <p:nvSpPr>
          <p:cNvPr id="33" name="Скругленный прямоугольник 32"/>
          <p:cNvSpPr/>
          <p:nvPr/>
        </p:nvSpPr>
        <p:spPr>
          <a:xfrm>
            <a:off x="82167" y="3460454"/>
            <a:ext cx="4921882" cy="54212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Младенческая смертность (случаев на 1 тыс. родившихся живыми)</a:t>
            </a:r>
          </a:p>
        </p:txBody>
      </p:sp>
      <p:sp>
        <p:nvSpPr>
          <p:cNvPr id="35" name="Скругленный прямоугольник 34"/>
          <p:cNvSpPr/>
          <p:nvPr/>
        </p:nvSpPr>
        <p:spPr>
          <a:xfrm>
            <a:off x="67573" y="4121660"/>
            <a:ext cx="4921883"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Ожидаемая продолжительность жизни при рождении (лет)</a:t>
            </a:r>
          </a:p>
        </p:txBody>
      </p:sp>
      <p:sp>
        <p:nvSpPr>
          <p:cNvPr id="36" name="Скругленный прямоугольник 35"/>
          <p:cNvSpPr/>
          <p:nvPr/>
        </p:nvSpPr>
        <p:spPr>
          <a:xfrm>
            <a:off x="67575" y="4788307"/>
            <a:ext cx="4921882" cy="543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t"/>
            <a:r>
              <a:rPr lang="ru-RU" sz="1200" dirty="0">
                <a:solidFill>
                  <a:schemeClr val="tx1"/>
                </a:solidFill>
                <a:latin typeface="Times New Roman" panose="02020603050405020304" pitchFamily="18" charset="0"/>
                <a:cs typeface="Times New Roman" panose="02020603050405020304" pitchFamily="18" charset="0"/>
              </a:rPr>
              <a:t>Смертность от болезней системы кровообращения (случаев на 100 тыс. населения) </a:t>
            </a:r>
          </a:p>
        </p:txBody>
      </p:sp>
      <p:sp>
        <p:nvSpPr>
          <p:cNvPr id="11" name="Скругленный прямоугольник 10"/>
          <p:cNvSpPr/>
          <p:nvPr/>
        </p:nvSpPr>
        <p:spPr>
          <a:xfrm>
            <a:off x="74926" y="184482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48</a:t>
            </a:fld>
            <a:endParaRPr lang="ru-RU" dirty="0"/>
          </a:p>
        </p:txBody>
      </p:sp>
      <p:pic>
        <p:nvPicPr>
          <p:cNvPr id="34" name="Picture 2" descr="C:\Users\o.kudryavceva\Desktop\для слайдов_медицина фото\IMG_3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8909" y="1195794"/>
            <a:ext cx="2300076" cy="122509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5"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Развитие </a:t>
            </a:r>
            <a:r>
              <a:rPr lang="ru-RU" sz="1800" dirty="0" smtClean="0">
                <a:solidFill>
                  <a:schemeClr val="tx1"/>
                </a:solidFill>
                <a:effectLst/>
                <a:latin typeface="Times New Roman" panose="02020603050405020304" pitchFamily="18" charset="0"/>
                <a:cs typeface="Times New Roman" panose="02020603050405020304" pitchFamily="18" charset="0"/>
              </a:rPr>
              <a:t>здравоохранения»</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767353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49</a:t>
            </a:fld>
            <a:endParaRPr lang="ru-RU" dirty="0"/>
          </a:p>
        </p:txBody>
      </p:sp>
      <p:sp>
        <p:nvSpPr>
          <p:cNvPr id="5" name="Скругленный прямоугольник 4"/>
          <p:cNvSpPr/>
          <p:nvPr/>
        </p:nvSpPr>
        <p:spPr>
          <a:xfrm>
            <a:off x="147780" y="836712"/>
            <a:ext cx="5720364" cy="108012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smtClean="0">
                <a:solidFill>
                  <a:schemeClr val="tx1"/>
                </a:solidFill>
                <a:latin typeface="Times New Roman" panose="02020603050405020304" pitchFamily="18" charset="0"/>
                <a:cs typeface="Times New Roman" panose="02020603050405020304" pitchFamily="18" charset="0"/>
              </a:rPr>
              <a:t>создание условий для роста благосостояния граждан – получателей мер социальной поддержки; </a:t>
            </a:r>
          </a:p>
          <a:p>
            <a:pPr marL="285750" indent="-285750">
              <a:buFont typeface="Wingdings" panose="05000000000000000000" pitchFamily="2" charset="2"/>
              <a:buChar char="v"/>
            </a:pPr>
            <a:r>
              <a:rPr lang="ru-RU" sz="1400" dirty="0" smtClean="0">
                <a:solidFill>
                  <a:schemeClr val="tx1"/>
                </a:solidFill>
                <a:latin typeface="Times New Roman" panose="02020603050405020304" pitchFamily="18" charset="0"/>
                <a:cs typeface="Times New Roman" panose="02020603050405020304" pitchFamily="18" charset="0"/>
              </a:rPr>
              <a:t>повышение доступности социального обслуживания.</a:t>
            </a:r>
          </a:p>
          <a:p>
            <a:pPr marL="285750" indent="-285750">
              <a:buFont typeface="Wingdings" panose="05000000000000000000" pitchFamily="2" charset="2"/>
              <a:buChar char="v"/>
            </a:pPr>
            <a:endParaRPr lang="ru-RU" sz="1400"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3896643443"/>
              </p:ext>
            </p:extLst>
          </p:nvPr>
        </p:nvGraphicFramePr>
        <p:xfrm>
          <a:off x="146314" y="2946383"/>
          <a:ext cx="4137654" cy="33116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50360" y="2401143"/>
            <a:ext cx="4032448" cy="307777"/>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pic>
        <p:nvPicPr>
          <p:cNvPr id="8" name="Рисунок 7" descr="http://www.pfrf.ru/files/branches/rostov/invaliddd.jpg"/>
          <p:cNvPicPr/>
          <p:nvPr/>
        </p:nvPicPr>
        <p:blipFill>
          <a:blip r:embed="rId3" cstate="print"/>
          <a:srcRect/>
          <a:stretch>
            <a:fillRect/>
          </a:stretch>
        </p:blipFill>
        <p:spPr bwMode="auto">
          <a:xfrm>
            <a:off x="6350509" y="674694"/>
            <a:ext cx="2232248" cy="1404156"/>
          </a:xfrm>
          <a:prstGeom prst="rect">
            <a:avLst/>
          </a:prstGeom>
          <a:ln>
            <a:noFill/>
          </a:ln>
          <a:effectLst>
            <a:softEdge rad="112500"/>
          </a:effectLst>
        </p:spPr>
      </p:pic>
      <p:sp>
        <p:nvSpPr>
          <p:cNvPr id="4" name="Полилиния 3"/>
          <p:cNvSpPr/>
          <p:nvPr/>
        </p:nvSpPr>
        <p:spPr>
          <a:xfrm>
            <a:off x="4427984" y="2245658"/>
            <a:ext cx="4248473" cy="354837"/>
          </a:xfrm>
          <a:custGeom>
            <a:avLst/>
            <a:gdLst>
              <a:gd name="connsiteX0" fmla="*/ 0 w 4681654"/>
              <a:gd name="connsiteY0" fmla="*/ 25162 h 251615"/>
              <a:gd name="connsiteX1" fmla="*/ 25162 w 4681654"/>
              <a:gd name="connsiteY1" fmla="*/ 0 h 251615"/>
              <a:gd name="connsiteX2" fmla="*/ 4656493 w 4681654"/>
              <a:gd name="connsiteY2" fmla="*/ 0 h 251615"/>
              <a:gd name="connsiteX3" fmla="*/ 4681655 w 4681654"/>
              <a:gd name="connsiteY3" fmla="*/ 25162 h 251615"/>
              <a:gd name="connsiteX4" fmla="*/ 4681654 w 4681654"/>
              <a:gd name="connsiteY4" fmla="*/ 226454 h 251615"/>
              <a:gd name="connsiteX5" fmla="*/ 4656492 w 4681654"/>
              <a:gd name="connsiteY5" fmla="*/ 251616 h 251615"/>
              <a:gd name="connsiteX6" fmla="*/ 25162 w 4681654"/>
              <a:gd name="connsiteY6" fmla="*/ 251615 h 251615"/>
              <a:gd name="connsiteX7" fmla="*/ 0 w 4681654"/>
              <a:gd name="connsiteY7" fmla="*/ 226453 h 251615"/>
              <a:gd name="connsiteX8" fmla="*/ 0 w 4681654"/>
              <a:gd name="connsiteY8" fmla="*/ 25162 h 25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654" h="251615">
                <a:moveTo>
                  <a:pt x="0" y="25162"/>
                </a:moveTo>
                <a:cubicBezTo>
                  <a:pt x="0" y="11265"/>
                  <a:pt x="11265" y="0"/>
                  <a:pt x="25162" y="0"/>
                </a:cubicBezTo>
                <a:lnTo>
                  <a:pt x="4656493" y="0"/>
                </a:lnTo>
                <a:cubicBezTo>
                  <a:pt x="4670390" y="0"/>
                  <a:pt x="4681655" y="11265"/>
                  <a:pt x="4681655" y="25162"/>
                </a:cubicBezTo>
                <a:cubicBezTo>
                  <a:pt x="4681655" y="92259"/>
                  <a:pt x="4681654" y="159357"/>
                  <a:pt x="4681654" y="226454"/>
                </a:cubicBezTo>
                <a:cubicBezTo>
                  <a:pt x="4681654" y="240351"/>
                  <a:pt x="4670389" y="251616"/>
                  <a:pt x="4656492" y="251616"/>
                </a:cubicBezTo>
                <a:lnTo>
                  <a:pt x="25162" y="251615"/>
                </a:lnTo>
                <a:cubicBezTo>
                  <a:pt x="11265" y="251615"/>
                  <a:pt x="0" y="240350"/>
                  <a:pt x="0" y="226453"/>
                </a:cubicBezTo>
                <a:lnTo>
                  <a:pt x="0" y="251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900" tIns="56900" rIns="56900" bIns="56900" numCol="1" spcCol="1270" anchor="ctr" anchorCtr="0">
            <a:noAutofit/>
          </a:bodyPr>
          <a:lstStyle/>
          <a:p>
            <a:pPr lvl="0" algn="ctr" defTabSz="57785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2020 </a:t>
            </a:r>
            <a:r>
              <a:rPr lang="ru-RU" sz="1400" b="1" i="1" kern="1200" dirty="0" smtClean="0">
                <a:solidFill>
                  <a:schemeClr val="tx1"/>
                </a:solidFill>
                <a:latin typeface="Times New Roman" panose="02020603050405020304" pitchFamily="18" charset="0"/>
                <a:cs typeface="Times New Roman" panose="02020603050405020304" pitchFamily="18" charset="0"/>
              </a:rPr>
              <a:t>году, </a:t>
            </a:r>
            <a:r>
              <a:rPr lang="ru-RU" sz="14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10" name="Полилиния 9"/>
          <p:cNvSpPr/>
          <p:nvPr/>
        </p:nvSpPr>
        <p:spPr>
          <a:xfrm>
            <a:off x="4427984" y="2663270"/>
            <a:ext cx="2772407" cy="286843"/>
          </a:xfrm>
          <a:custGeom>
            <a:avLst/>
            <a:gdLst>
              <a:gd name="connsiteX0" fmla="*/ 0 w 2518794"/>
              <a:gd name="connsiteY0" fmla="*/ 28684 h 286843"/>
              <a:gd name="connsiteX1" fmla="*/ 28684 w 2518794"/>
              <a:gd name="connsiteY1" fmla="*/ 0 h 286843"/>
              <a:gd name="connsiteX2" fmla="*/ 2490110 w 2518794"/>
              <a:gd name="connsiteY2" fmla="*/ 0 h 286843"/>
              <a:gd name="connsiteX3" fmla="*/ 2518794 w 2518794"/>
              <a:gd name="connsiteY3" fmla="*/ 28684 h 286843"/>
              <a:gd name="connsiteX4" fmla="*/ 2518794 w 2518794"/>
              <a:gd name="connsiteY4" fmla="*/ 258159 h 286843"/>
              <a:gd name="connsiteX5" fmla="*/ 2490110 w 2518794"/>
              <a:gd name="connsiteY5" fmla="*/ 286843 h 286843"/>
              <a:gd name="connsiteX6" fmla="*/ 28684 w 2518794"/>
              <a:gd name="connsiteY6" fmla="*/ 286843 h 286843"/>
              <a:gd name="connsiteX7" fmla="*/ 0 w 2518794"/>
              <a:gd name="connsiteY7" fmla="*/ 258159 h 286843"/>
              <a:gd name="connsiteX8" fmla="*/ 0 w 2518794"/>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286843">
                <a:moveTo>
                  <a:pt x="0" y="28684"/>
                </a:moveTo>
                <a:cubicBezTo>
                  <a:pt x="0" y="12842"/>
                  <a:pt x="12842" y="0"/>
                  <a:pt x="28684" y="0"/>
                </a:cubicBezTo>
                <a:lnTo>
                  <a:pt x="2490110" y="0"/>
                </a:lnTo>
                <a:cubicBezTo>
                  <a:pt x="2505952" y="0"/>
                  <a:pt x="2518794" y="12842"/>
                  <a:pt x="2518794" y="28684"/>
                </a:cubicBezTo>
                <a:lnTo>
                  <a:pt x="2518794" y="258159"/>
                </a:lnTo>
                <a:cubicBezTo>
                  <a:pt x="2518794" y="274001"/>
                  <a:pt x="2505952" y="286843"/>
                  <a:pt x="2490110"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4427984" y="3031620"/>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Социальное обеспечение граждан</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427984" y="3540211"/>
            <a:ext cx="2772407" cy="536861"/>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Поддержка социально ориентированных некоммерческих организаций</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4427984" y="4460181"/>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Совершенствование социальной поддержки семьи и детей</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4427984" y="4972665"/>
            <a:ext cx="2772407" cy="616093"/>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658" tIns="55658" rIns="55658" bIns="55658" numCol="1" spcCol="1270" anchor="ctr" anchorCtr="0">
            <a:noAutofit/>
          </a:bodyPr>
          <a:lstStyle/>
          <a:p>
            <a:pPr lvl="0" algn="ctr" defTabSz="488950">
              <a:lnSpc>
                <a:spcPct val="90000"/>
              </a:lnSpc>
              <a:spcBef>
                <a:spcPct val="0"/>
              </a:spcBef>
              <a:spcAft>
                <a:spcPct val="35000"/>
              </a:spcAft>
            </a:pPr>
            <a:r>
              <a:rPr lang="ru-RU" sz="1100" b="0" kern="1200" dirty="0" smtClean="0">
                <a:solidFill>
                  <a:schemeClr val="tx1"/>
                </a:solidFill>
                <a:latin typeface="Times New Roman" panose="02020603050405020304" pitchFamily="18" charset="0"/>
                <a:cs typeface="Times New Roman" panose="02020603050405020304" pitchFamily="18" charset="0"/>
              </a:rPr>
              <a:t>Оказание содействия добровольному переселению соотечественников, проживающих за рубежом</a:t>
            </a:r>
            <a:endParaRPr lang="ru-RU" sz="1100" b="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427984" y="5631853"/>
            <a:ext cx="2772407" cy="469388"/>
          </a:xfrm>
          <a:custGeom>
            <a:avLst/>
            <a:gdLst>
              <a:gd name="connsiteX0" fmla="*/ 0 w 2518794"/>
              <a:gd name="connsiteY0" fmla="*/ 46939 h 469388"/>
              <a:gd name="connsiteX1" fmla="*/ 46939 w 2518794"/>
              <a:gd name="connsiteY1" fmla="*/ 0 h 469388"/>
              <a:gd name="connsiteX2" fmla="*/ 2471855 w 2518794"/>
              <a:gd name="connsiteY2" fmla="*/ 0 h 469388"/>
              <a:gd name="connsiteX3" fmla="*/ 2518794 w 2518794"/>
              <a:gd name="connsiteY3" fmla="*/ 46939 h 469388"/>
              <a:gd name="connsiteX4" fmla="*/ 2518794 w 2518794"/>
              <a:gd name="connsiteY4" fmla="*/ 422449 h 469388"/>
              <a:gd name="connsiteX5" fmla="*/ 2471855 w 2518794"/>
              <a:gd name="connsiteY5" fmla="*/ 469388 h 469388"/>
              <a:gd name="connsiteX6" fmla="*/ 46939 w 2518794"/>
              <a:gd name="connsiteY6" fmla="*/ 469388 h 469388"/>
              <a:gd name="connsiteX7" fmla="*/ 0 w 2518794"/>
              <a:gd name="connsiteY7" fmla="*/ 422449 h 469388"/>
              <a:gd name="connsiteX8" fmla="*/ 0 w 251879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794" h="469388">
                <a:moveTo>
                  <a:pt x="0" y="46939"/>
                </a:moveTo>
                <a:cubicBezTo>
                  <a:pt x="0" y="21015"/>
                  <a:pt x="21015" y="0"/>
                  <a:pt x="46939" y="0"/>
                </a:cubicBezTo>
                <a:lnTo>
                  <a:pt x="2471855" y="0"/>
                </a:lnTo>
                <a:cubicBezTo>
                  <a:pt x="2497779" y="0"/>
                  <a:pt x="2518794" y="21015"/>
                  <a:pt x="2518794" y="46939"/>
                </a:cubicBezTo>
                <a:lnTo>
                  <a:pt x="2518794" y="422449"/>
                </a:lnTo>
                <a:cubicBezTo>
                  <a:pt x="2518794" y="448373"/>
                  <a:pt x="2497779" y="469388"/>
                  <a:pt x="247185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3316" y="2663270"/>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28456" y="3022050"/>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4 307,7</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028456" y="3527514"/>
            <a:ext cx="648000" cy="545923"/>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4,0</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028456" y="4452820"/>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5 867,2</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028456" y="4962177"/>
            <a:ext cx="648000" cy="627684"/>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a:t>
            </a:r>
            <a:r>
              <a:rPr lang="ru-RU" sz="1200" b="0" kern="1200" dirty="0" smtClean="0">
                <a:solidFill>
                  <a:schemeClr val="tx1"/>
                </a:solidFill>
                <a:latin typeface="Times New Roman" panose="02020603050405020304" pitchFamily="18" charset="0"/>
                <a:cs typeface="Times New Roman" panose="02020603050405020304" pitchFamily="18" charset="0"/>
              </a:rPr>
              <a:t>,7</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028456" y="5629831"/>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130,5</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4427863" y="4129085"/>
            <a:ext cx="2773734" cy="288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Старшее поколение</a:t>
            </a:r>
            <a:endParaRPr lang="ru-RU" sz="1200" dirty="0">
              <a:solidFill>
                <a:schemeClr val="tx1"/>
              </a:solidFill>
              <a:latin typeface="Times New Roman" panose="02020603050405020304" pitchFamily="18" charset="0"/>
              <a:cs typeface="Times New Roman" panose="02020603050405020304" pitchFamily="18" charset="0"/>
            </a:endParaRPr>
          </a:p>
        </p:txBody>
      </p:sp>
      <p:grpSp>
        <p:nvGrpSpPr>
          <p:cNvPr id="13" name="Группа 12"/>
          <p:cNvGrpSpPr/>
          <p:nvPr/>
        </p:nvGrpSpPr>
        <p:grpSpPr>
          <a:xfrm>
            <a:off x="8028456" y="4124851"/>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14" name="Скругленный прямоугольник 13"/>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97,0</a:t>
              </a:r>
              <a:endParaRPr lang="ru-RU" sz="1200" kern="1200" dirty="0">
                <a:solidFill>
                  <a:schemeClr val="tx1"/>
                </a:solidFill>
                <a:latin typeface="Times New Roman" panose="02020603050405020304" pitchFamily="18" charset="0"/>
                <a:cs typeface="Times New Roman" panose="02020603050405020304" pitchFamily="18" charset="0"/>
              </a:endParaRPr>
            </a:p>
          </p:txBody>
        </p:sp>
      </p:grpSp>
      <p:sp>
        <p:nvSpPr>
          <p:cNvPr id="22" name="Заголовок 1"/>
          <p:cNvSpPr txBox="1">
            <a:spLocks/>
          </p:cNvSpPr>
          <p:nvPr/>
        </p:nvSpPr>
        <p:spPr>
          <a:xfrm>
            <a:off x="259728" y="0"/>
            <a:ext cx="7613500" cy="50405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23" name="Прямая соединительная линия 2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2" name="Полилиния 41"/>
          <p:cNvSpPr/>
          <p:nvPr/>
        </p:nvSpPr>
        <p:spPr>
          <a:xfrm>
            <a:off x="7292721" y="2663270"/>
            <a:ext cx="648000" cy="286843"/>
          </a:xfrm>
          <a:custGeom>
            <a:avLst/>
            <a:gdLst>
              <a:gd name="connsiteX0" fmla="*/ 0 w 836567"/>
              <a:gd name="connsiteY0" fmla="*/ 28684 h 286843"/>
              <a:gd name="connsiteX1" fmla="*/ 28684 w 836567"/>
              <a:gd name="connsiteY1" fmla="*/ 0 h 286843"/>
              <a:gd name="connsiteX2" fmla="*/ 807883 w 836567"/>
              <a:gd name="connsiteY2" fmla="*/ 0 h 286843"/>
              <a:gd name="connsiteX3" fmla="*/ 836567 w 836567"/>
              <a:gd name="connsiteY3" fmla="*/ 28684 h 286843"/>
              <a:gd name="connsiteX4" fmla="*/ 836567 w 836567"/>
              <a:gd name="connsiteY4" fmla="*/ 258159 h 286843"/>
              <a:gd name="connsiteX5" fmla="*/ 807883 w 836567"/>
              <a:gd name="connsiteY5" fmla="*/ 286843 h 286843"/>
              <a:gd name="connsiteX6" fmla="*/ 28684 w 836567"/>
              <a:gd name="connsiteY6" fmla="*/ 286843 h 286843"/>
              <a:gd name="connsiteX7" fmla="*/ 0 w 836567"/>
              <a:gd name="connsiteY7" fmla="*/ 258159 h 286843"/>
              <a:gd name="connsiteX8" fmla="*/ 0 w 836567"/>
              <a:gd name="connsiteY8" fmla="*/ 28684 h 28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567" h="286843">
                <a:moveTo>
                  <a:pt x="0" y="28684"/>
                </a:moveTo>
                <a:cubicBezTo>
                  <a:pt x="0" y="12842"/>
                  <a:pt x="12842" y="0"/>
                  <a:pt x="28684" y="0"/>
                </a:cubicBezTo>
                <a:lnTo>
                  <a:pt x="807883" y="0"/>
                </a:lnTo>
                <a:cubicBezTo>
                  <a:pt x="823725" y="0"/>
                  <a:pt x="836567" y="12842"/>
                  <a:pt x="836567" y="28684"/>
                </a:cubicBezTo>
                <a:lnTo>
                  <a:pt x="836567" y="258159"/>
                </a:lnTo>
                <a:cubicBezTo>
                  <a:pt x="836567" y="274001"/>
                  <a:pt x="823725" y="286843"/>
                  <a:pt x="807883" y="286843"/>
                </a:cubicBezTo>
                <a:lnTo>
                  <a:pt x="28684" y="286843"/>
                </a:lnTo>
                <a:cubicBezTo>
                  <a:pt x="12842" y="286843"/>
                  <a:pt x="0" y="274001"/>
                  <a:pt x="0" y="258159"/>
                </a:cubicBezTo>
                <a:lnTo>
                  <a:pt x="0" y="2868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4121" tIns="54121" rIns="54121" bIns="54121"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303204" y="3022050"/>
            <a:ext cx="648000" cy="469388"/>
          </a:xfrm>
          <a:custGeom>
            <a:avLst/>
            <a:gdLst>
              <a:gd name="connsiteX0" fmla="*/ 0 w 833304"/>
              <a:gd name="connsiteY0" fmla="*/ 46939 h 469388"/>
              <a:gd name="connsiteX1" fmla="*/ 46939 w 833304"/>
              <a:gd name="connsiteY1" fmla="*/ 0 h 469388"/>
              <a:gd name="connsiteX2" fmla="*/ 786365 w 833304"/>
              <a:gd name="connsiteY2" fmla="*/ 0 h 469388"/>
              <a:gd name="connsiteX3" fmla="*/ 833304 w 833304"/>
              <a:gd name="connsiteY3" fmla="*/ 46939 h 469388"/>
              <a:gd name="connsiteX4" fmla="*/ 833304 w 833304"/>
              <a:gd name="connsiteY4" fmla="*/ 422449 h 469388"/>
              <a:gd name="connsiteX5" fmla="*/ 786365 w 833304"/>
              <a:gd name="connsiteY5" fmla="*/ 469388 h 469388"/>
              <a:gd name="connsiteX6" fmla="*/ 46939 w 833304"/>
              <a:gd name="connsiteY6" fmla="*/ 469388 h 469388"/>
              <a:gd name="connsiteX7" fmla="*/ 0 w 833304"/>
              <a:gd name="connsiteY7" fmla="*/ 422449 h 469388"/>
              <a:gd name="connsiteX8" fmla="*/ 0 w 833304"/>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4" h="469388">
                <a:moveTo>
                  <a:pt x="0" y="46939"/>
                </a:moveTo>
                <a:cubicBezTo>
                  <a:pt x="0" y="21015"/>
                  <a:pt x="21015" y="0"/>
                  <a:pt x="46939" y="0"/>
                </a:cubicBezTo>
                <a:lnTo>
                  <a:pt x="786365" y="0"/>
                </a:lnTo>
                <a:cubicBezTo>
                  <a:pt x="812289" y="0"/>
                  <a:pt x="833304" y="21015"/>
                  <a:pt x="833304" y="46939"/>
                </a:cubicBezTo>
                <a:lnTo>
                  <a:pt x="833304" y="422449"/>
                </a:lnTo>
                <a:cubicBezTo>
                  <a:pt x="833304" y="448373"/>
                  <a:pt x="812289" y="469388"/>
                  <a:pt x="786365"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4 342,8</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7303204" y="3531155"/>
            <a:ext cx="648000" cy="542762"/>
          </a:xfrm>
          <a:custGeom>
            <a:avLst/>
            <a:gdLst>
              <a:gd name="connsiteX0" fmla="*/ 0 w 826816"/>
              <a:gd name="connsiteY0" fmla="*/ 46939 h 469388"/>
              <a:gd name="connsiteX1" fmla="*/ 46939 w 826816"/>
              <a:gd name="connsiteY1" fmla="*/ 0 h 469388"/>
              <a:gd name="connsiteX2" fmla="*/ 779877 w 826816"/>
              <a:gd name="connsiteY2" fmla="*/ 0 h 469388"/>
              <a:gd name="connsiteX3" fmla="*/ 826816 w 826816"/>
              <a:gd name="connsiteY3" fmla="*/ 46939 h 469388"/>
              <a:gd name="connsiteX4" fmla="*/ 826816 w 826816"/>
              <a:gd name="connsiteY4" fmla="*/ 422449 h 469388"/>
              <a:gd name="connsiteX5" fmla="*/ 779877 w 826816"/>
              <a:gd name="connsiteY5" fmla="*/ 469388 h 469388"/>
              <a:gd name="connsiteX6" fmla="*/ 46939 w 826816"/>
              <a:gd name="connsiteY6" fmla="*/ 469388 h 469388"/>
              <a:gd name="connsiteX7" fmla="*/ 0 w 826816"/>
              <a:gd name="connsiteY7" fmla="*/ 422449 h 469388"/>
              <a:gd name="connsiteX8" fmla="*/ 0 w 826816"/>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816" h="469388">
                <a:moveTo>
                  <a:pt x="0" y="46939"/>
                </a:moveTo>
                <a:cubicBezTo>
                  <a:pt x="0" y="21015"/>
                  <a:pt x="21015" y="0"/>
                  <a:pt x="46939" y="0"/>
                </a:cubicBezTo>
                <a:lnTo>
                  <a:pt x="779877" y="0"/>
                </a:lnTo>
                <a:cubicBezTo>
                  <a:pt x="805801" y="0"/>
                  <a:pt x="826816" y="21015"/>
                  <a:pt x="826816" y="46939"/>
                </a:cubicBezTo>
                <a:lnTo>
                  <a:pt x="826816" y="422449"/>
                </a:lnTo>
                <a:cubicBezTo>
                  <a:pt x="826816" y="448373"/>
                  <a:pt x="805801" y="469388"/>
                  <a:pt x="779877"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4,0</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7303204" y="4455653"/>
            <a:ext cx="648000" cy="469388"/>
          </a:xfrm>
          <a:custGeom>
            <a:avLst/>
            <a:gdLst>
              <a:gd name="connsiteX0" fmla="*/ 0 w 788935"/>
              <a:gd name="connsiteY0" fmla="*/ 46939 h 469388"/>
              <a:gd name="connsiteX1" fmla="*/ 46939 w 788935"/>
              <a:gd name="connsiteY1" fmla="*/ 0 h 469388"/>
              <a:gd name="connsiteX2" fmla="*/ 741996 w 788935"/>
              <a:gd name="connsiteY2" fmla="*/ 0 h 469388"/>
              <a:gd name="connsiteX3" fmla="*/ 788935 w 788935"/>
              <a:gd name="connsiteY3" fmla="*/ 46939 h 469388"/>
              <a:gd name="connsiteX4" fmla="*/ 788935 w 788935"/>
              <a:gd name="connsiteY4" fmla="*/ 422449 h 469388"/>
              <a:gd name="connsiteX5" fmla="*/ 741996 w 788935"/>
              <a:gd name="connsiteY5" fmla="*/ 469388 h 469388"/>
              <a:gd name="connsiteX6" fmla="*/ 46939 w 788935"/>
              <a:gd name="connsiteY6" fmla="*/ 469388 h 469388"/>
              <a:gd name="connsiteX7" fmla="*/ 0 w 788935"/>
              <a:gd name="connsiteY7" fmla="*/ 422449 h 469388"/>
              <a:gd name="connsiteX8" fmla="*/ 0 w 788935"/>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935" h="469388">
                <a:moveTo>
                  <a:pt x="0" y="46939"/>
                </a:moveTo>
                <a:cubicBezTo>
                  <a:pt x="0" y="21015"/>
                  <a:pt x="21015" y="0"/>
                  <a:pt x="46939" y="0"/>
                </a:cubicBezTo>
                <a:lnTo>
                  <a:pt x="741996" y="0"/>
                </a:lnTo>
                <a:cubicBezTo>
                  <a:pt x="767920" y="0"/>
                  <a:pt x="788935" y="21015"/>
                  <a:pt x="788935" y="46939"/>
                </a:cubicBezTo>
                <a:lnTo>
                  <a:pt x="788935" y="422449"/>
                </a:lnTo>
                <a:cubicBezTo>
                  <a:pt x="788935" y="448373"/>
                  <a:pt x="767920" y="469388"/>
                  <a:pt x="741996"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5 982,8</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303204" y="4966628"/>
            <a:ext cx="648000" cy="623640"/>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0,9</a:t>
            </a:r>
            <a:endParaRPr lang="ru-RU" sz="1200" b="0"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303204" y="5629831"/>
            <a:ext cx="648000" cy="469388"/>
          </a:xfrm>
          <a:custGeom>
            <a:avLst/>
            <a:gdLst>
              <a:gd name="connsiteX0" fmla="*/ 0 w 741113"/>
              <a:gd name="connsiteY0" fmla="*/ 46939 h 469388"/>
              <a:gd name="connsiteX1" fmla="*/ 46939 w 741113"/>
              <a:gd name="connsiteY1" fmla="*/ 0 h 469388"/>
              <a:gd name="connsiteX2" fmla="*/ 694174 w 741113"/>
              <a:gd name="connsiteY2" fmla="*/ 0 h 469388"/>
              <a:gd name="connsiteX3" fmla="*/ 741113 w 741113"/>
              <a:gd name="connsiteY3" fmla="*/ 46939 h 469388"/>
              <a:gd name="connsiteX4" fmla="*/ 741113 w 741113"/>
              <a:gd name="connsiteY4" fmla="*/ 422449 h 469388"/>
              <a:gd name="connsiteX5" fmla="*/ 694174 w 741113"/>
              <a:gd name="connsiteY5" fmla="*/ 469388 h 469388"/>
              <a:gd name="connsiteX6" fmla="*/ 46939 w 741113"/>
              <a:gd name="connsiteY6" fmla="*/ 469388 h 469388"/>
              <a:gd name="connsiteX7" fmla="*/ 0 w 741113"/>
              <a:gd name="connsiteY7" fmla="*/ 422449 h 469388"/>
              <a:gd name="connsiteX8" fmla="*/ 0 w 741113"/>
              <a:gd name="connsiteY8" fmla="*/ 46939 h 46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113" h="469388">
                <a:moveTo>
                  <a:pt x="0" y="46939"/>
                </a:moveTo>
                <a:cubicBezTo>
                  <a:pt x="0" y="21015"/>
                  <a:pt x="21015" y="0"/>
                  <a:pt x="46939" y="0"/>
                </a:cubicBezTo>
                <a:lnTo>
                  <a:pt x="694174" y="0"/>
                </a:lnTo>
                <a:cubicBezTo>
                  <a:pt x="720098" y="0"/>
                  <a:pt x="741113" y="21015"/>
                  <a:pt x="741113" y="46939"/>
                </a:cubicBezTo>
                <a:lnTo>
                  <a:pt x="741113" y="422449"/>
                </a:lnTo>
                <a:cubicBezTo>
                  <a:pt x="741113" y="448373"/>
                  <a:pt x="720098" y="469388"/>
                  <a:pt x="694174" y="469388"/>
                </a:cubicBezTo>
                <a:lnTo>
                  <a:pt x="46939" y="469388"/>
                </a:lnTo>
                <a:cubicBezTo>
                  <a:pt x="21015" y="469388"/>
                  <a:pt x="0" y="448373"/>
                  <a:pt x="0" y="422449"/>
                </a:cubicBezTo>
                <a:lnTo>
                  <a:pt x="0" y="4693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8" tIns="59468" rIns="59468" bIns="59468"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136,4</a:t>
            </a:r>
          </a:p>
        </p:txBody>
      </p:sp>
      <p:grpSp>
        <p:nvGrpSpPr>
          <p:cNvPr id="49" name="Группа 48"/>
          <p:cNvGrpSpPr/>
          <p:nvPr/>
        </p:nvGrpSpPr>
        <p:grpSpPr>
          <a:xfrm>
            <a:off x="7303204" y="4126066"/>
            <a:ext cx="648000" cy="288000"/>
            <a:chOff x="3168352" y="3242473"/>
            <a:chExt cx="793384" cy="429706"/>
          </a:xfr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p:grpSpPr>
        <p:sp>
          <p:nvSpPr>
            <p:cNvPr id="50" name="Скругленный прямоугольник 49"/>
            <p:cNvSpPr/>
            <p:nvPr/>
          </p:nvSpPr>
          <p:spPr>
            <a:xfrm>
              <a:off x="3168352" y="3242473"/>
              <a:ext cx="793384" cy="429706"/>
            </a:xfrm>
            <a:prstGeom prst="roundRect">
              <a:avLst>
                <a:gd name="adj" fmla="val 10000"/>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Скругленный прямоугольник 4"/>
            <p:cNvSpPr/>
            <p:nvPr/>
          </p:nvSpPr>
          <p:spPr>
            <a:xfrm>
              <a:off x="3180938" y="3255059"/>
              <a:ext cx="768212" cy="40453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97,0</a:t>
              </a:r>
              <a:endParaRPr lang="ru-RU" sz="12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162481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Подзаголовок 2"/>
          <p:cNvSpPr txBox="1">
            <a:spLocks/>
          </p:cNvSpPr>
          <p:nvPr/>
        </p:nvSpPr>
        <p:spPr bwMode="auto">
          <a:xfrm>
            <a:off x="214282" y="571480"/>
            <a:ext cx="3571900" cy="428625"/>
          </a:xfrm>
          <a:prstGeom prst="rect">
            <a:avLst/>
          </a:prstGeom>
          <a:noFill/>
          <a:ln w="9525">
            <a:noFill/>
            <a:miter lim="800000"/>
            <a:headEnd/>
            <a:tailEnd/>
          </a:ln>
        </p:spPr>
        <p:txBody>
          <a:bodyPr/>
          <a:lstStyle/>
          <a:p>
            <a:pPr algn="ctr">
              <a:spcBef>
                <a:spcPct val="20000"/>
              </a:spcBef>
              <a:buFont typeface="Arial" charset="0"/>
              <a:buNone/>
            </a:pPr>
            <a:endParaRPr lang="ru-RU" sz="2000" b="1" dirty="0">
              <a:gradFill flip="none" rotWithShape="1">
                <a:gsLst>
                  <a:gs pos="0">
                    <a:srgbClr val="953735">
                      <a:shade val="30000"/>
                      <a:satMod val="115000"/>
                    </a:srgbClr>
                  </a:gs>
                  <a:gs pos="50000">
                    <a:srgbClr val="953735">
                      <a:shade val="67500"/>
                      <a:satMod val="115000"/>
                    </a:srgbClr>
                  </a:gs>
                  <a:gs pos="100000">
                    <a:srgbClr val="953735">
                      <a:shade val="100000"/>
                      <a:satMod val="115000"/>
                    </a:srgbClr>
                  </a:gs>
                </a:gsLst>
                <a:lin ang="5400000" scaled="1"/>
                <a:tileRect/>
              </a:gradFill>
              <a:latin typeface="Arial" pitchFamily="34" charset="0"/>
              <a:cs typeface="Arial" pitchFamily="34" charset="0"/>
            </a:endParaRPr>
          </a:p>
        </p:txBody>
      </p:sp>
      <p:sp>
        <p:nvSpPr>
          <p:cNvPr id="1044" name="Rectangle 89"/>
          <p:cNvSpPr>
            <a:spLocks noChangeAspect="1" noChangeArrowheads="1"/>
          </p:cNvSpPr>
          <p:nvPr/>
        </p:nvSpPr>
        <p:spPr bwMode="auto">
          <a:xfrm>
            <a:off x="4311650" y="1839913"/>
            <a:ext cx="366713" cy="100012"/>
          </a:xfrm>
          <a:prstGeom prst="rect">
            <a:avLst/>
          </a:prstGeom>
          <a:noFill/>
          <a:ln w="12700">
            <a:noFill/>
            <a:miter lim="800000"/>
            <a:headEnd/>
            <a:tailEnd/>
          </a:ln>
        </p:spPr>
        <p:txBody>
          <a:bodyPr lIns="90488" tIns="44450" rIns="90488" bIns="44450"/>
          <a:lstStyle/>
          <a:p>
            <a:pPr eaLnBrk="0" hangingPunct="0"/>
            <a:r>
              <a:rPr lang="en-US" sz="1600" i="1">
                <a:solidFill>
                  <a:prstClr val="black"/>
                </a:solidFill>
                <a:latin typeface="Arial" pitchFamily="34" charset="0"/>
                <a:cs typeface="Arial" pitchFamily="34" charset="0"/>
              </a:rPr>
              <a:t> </a:t>
            </a:r>
          </a:p>
        </p:txBody>
      </p:sp>
      <p:sp>
        <p:nvSpPr>
          <p:cNvPr id="1048" name="Rectangle 172"/>
          <p:cNvSpPr>
            <a:spLocks noChangeArrowheads="1"/>
          </p:cNvSpPr>
          <p:nvPr/>
        </p:nvSpPr>
        <p:spPr bwMode="auto">
          <a:xfrm>
            <a:off x="7524750" y="1469509"/>
            <a:ext cx="184731" cy="369332"/>
          </a:xfrm>
          <a:prstGeom prst="rect">
            <a:avLst/>
          </a:prstGeom>
          <a:noFill/>
          <a:ln w="9525" algn="ctr">
            <a:noFill/>
            <a:miter lim="800000"/>
            <a:headEnd/>
            <a:tailEnd/>
          </a:ln>
        </p:spPr>
        <p:txBody>
          <a:bodyPr wrap="none" anchor="ctr">
            <a:spAutoFit/>
          </a:bodyPr>
          <a:lstStyle/>
          <a:p>
            <a:endParaRPr lang="ru-RU">
              <a:solidFill>
                <a:prstClr val="black"/>
              </a:solidFill>
              <a:latin typeface="Arial" pitchFamily="34" charset="0"/>
              <a:cs typeface="Arial" pitchFamily="34" charset="0"/>
            </a:endParaRPr>
          </a:p>
        </p:txBody>
      </p:sp>
      <p:sp>
        <p:nvSpPr>
          <p:cNvPr id="15" name="Скругленный прямоугольник 14"/>
          <p:cNvSpPr/>
          <p:nvPr/>
        </p:nvSpPr>
        <p:spPr>
          <a:xfrm>
            <a:off x="234746" y="4074222"/>
            <a:ext cx="5561390" cy="71438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Собственные средства </a:t>
            </a:r>
            <a:r>
              <a:rPr lang="ru-RU" sz="1400" dirty="0">
                <a:solidFill>
                  <a:schemeClr val="tx1"/>
                </a:solidFill>
                <a:latin typeface="Times New Roman" panose="02020603050405020304" pitchFamily="18" charset="0"/>
                <a:cs typeface="Times New Roman" panose="02020603050405020304" pitchFamily="18" charset="0"/>
              </a:rPr>
              <a:t>– это средства,  не имеющие определенной цели </a:t>
            </a:r>
            <a:r>
              <a:rPr lang="ru-RU" sz="1400" dirty="0" smtClean="0">
                <a:solidFill>
                  <a:schemeClr val="tx1"/>
                </a:solidFill>
                <a:latin typeface="Times New Roman" panose="02020603050405020304" pitchFamily="18" charset="0"/>
                <a:cs typeface="Times New Roman" panose="02020603050405020304" pitchFamily="18" charset="0"/>
              </a:rPr>
              <a:t>расходования (за исключением поступлений в дорожный фонд)</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940152" y="4074222"/>
            <a:ext cx="3063112" cy="714380"/>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ru-RU" sz="1400" b="1" dirty="0">
                <a:solidFill>
                  <a:schemeClr val="tx1"/>
                </a:solidFill>
                <a:latin typeface="Times New Roman" panose="02020603050405020304" pitchFamily="18" charset="0"/>
                <a:cs typeface="Times New Roman" panose="02020603050405020304" pitchFamily="18" charset="0"/>
              </a:rPr>
              <a:t>Целевые </a:t>
            </a:r>
            <a:r>
              <a:rPr lang="ru-RU" sz="1400" b="1" dirty="0" smtClean="0">
                <a:solidFill>
                  <a:schemeClr val="tx1"/>
                </a:solidFill>
                <a:latin typeface="Times New Roman" panose="02020603050405020304" pitchFamily="18" charset="0"/>
                <a:cs typeface="Times New Roman" panose="02020603050405020304" pitchFamily="18" charset="0"/>
              </a:rPr>
              <a:t>средства - </a:t>
            </a:r>
            <a:r>
              <a:rPr lang="ru-RU" sz="1400" dirty="0" smtClean="0">
                <a:solidFill>
                  <a:schemeClr val="tx1"/>
                </a:solidFill>
                <a:latin typeface="Times New Roman" panose="02020603050405020304" pitchFamily="18" charset="0"/>
                <a:cs typeface="Times New Roman" panose="02020603050405020304" pitchFamily="18" charset="0"/>
              </a:rPr>
              <a:t>должны </a:t>
            </a:r>
            <a:r>
              <a:rPr lang="ru-RU" sz="1400" dirty="0">
                <a:solidFill>
                  <a:schemeClr val="tx1"/>
                </a:solidFill>
                <a:latin typeface="Times New Roman" panose="02020603050405020304" pitchFamily="18" charset="0"/>
                <a:cs typeface="Times New Roman" panose="02020603050405020304" pitchFamily="18" charset="0"/>
              </a:rPr>
              <a:t>быть израсходованы строго по целевому назначению.</a:t>
            </a:r>
            <a:endParaRPr lang="ru-RU" sz="1400" b="1" dirty="0">
              <a:solidFill>
                <a:schemeClr val="tx1"/>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1604730" y="4881841"/>
            <a:ext cx="1332781" cy="61293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3033481" y="4881841"/>
            <a:ext cx="1428750" cy="612934"/>
          </a:xfrm>
          <a:prstGeom prst="roundRect">
            <a:avLst/>
          </a:prstGeom>
          <a:ln/>
        </p:spPr>
        <p:style>
          <a:lnRef idx="1">
            <a:schemeClr val="accent2"/>
          </a:lnRef>
          <a:fillRef idx="2">
            <a:schemeClr val="accent2"/>
          </a:fillRef>
          <a:effectRef idx="1">
            <a:schemeClr val="accent2"/>
          </a:effectRef>
          <a:fontRef idx="minor">
            <a:schemeClr val="dk1"/>
          </a:fontRef>
        </p:style>
        <p:txBody>
          <a:bodyPr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Неналоговые </a:t>
            </a:r>
            <a:r>
              <a:rPr lang="ru-RU" sz="1500" dirty="0" smtClean="0">
                <a:solidFill>
                  <a:prstClr val="black"/>
                </a:solidFill>
                <a:latin typeface="Times New Roman" panose="02020603050405020304" pitchFamily="18" charset="0"/>
                <a:cs typeface="Times New Roman" panose="02020603050405020304" pitchFamily="18" charset="0"/>
              </a:rPr>
              <a:t>доходы</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25" name="Скругленный прямоугольник 24"/>
          <p:cNvSpPr/>
          <p:nvPr/>
        </p:nvSpPr>
        <p:spPr>
          <a:xfrm>
            <a:off x="1208441" y="5589240"/>
            <a:ext cx="3607457" cy="987504"/>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выравнивание  бюджетной  обеспеченности;</a:t>
            </a:r>
          </a:p>
          <a:p>
            <a:pPr fontAlgn="auto">
              <a:spcBef>
                <a:spcPts val="0"/>
              </a:spcBef>
              <a:spcAft>
                <a:spcPts val="0"/>
              </a:spcAft>
              <a:defRPr/>
            </a:pPr>
            <a:r>
              <a:rPr lang="ru-RU" sz="1300" dirty="0">
                <a:solidFill>
                  <a:prstClr val="black"/>
                </a:solidFill>
                <a:latin typeface="Times New Roman" pitchFamily="18" charset="0"/>
                <a:cs typeface="Times New Roman" pitchFamily="18" charset="0"/>
              </a:rPr>
              <a:t>-  дотации на поддержку мер по обеспечению </a:t>
            </a:r>
            <a:r>
              <a:rPr lang="ru-RU" sz="1300" dirty="0" smtClean="0">
                <a:solidFill>
                  <a:prstClr val="black"/>
                </a:solidFill>
                <a:latin typeface="Times New Roman" pitchFamily="18" charset="0"/>
                <a:cs typeface="Times New Roman" pitchFamily="18" charset="0"/>
              </a:rPr>
              <a:t>сбалансированности </a:t>
            </a:r>
            <a:r>
              <a:rPr lang="ru-RU" sz="1300" dirty="0">
                <a:solidFill>
                  <a:prstClr val="black"/>
                </a:solidFill>
                <a:latin typeface="Times New Roman" pitchFamily="18" charset="0"/>
                <a:cs typeface="Times New Roman" pitchFamily="18" charset="0"/>
              </a:rPr>
              <a:t>бюджетов.</a:t>
            </a:r>
          </a:p>
        </p:txBody>
      </p:sp>
      <p:sp>
        <p:nvSpPr>
          <p:cNvPr id="32" name="Скругленный прямоугольник 31"/>
          <p:cNvSpPr/>
          <p:nvPr/>
        </p:nvSpPr>
        <p:spPr>
          <a:xfrm>
            <a:off x="7591142" y="5036624"/>
            <a:ext cx="1200746" cy="357545"/>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500" dirty="0">
                <a:solidFill>
                  <a:prstClr val="black"/>
                </a:solidFill>
                <a:latin typeface="Times New Roman" panose="02020603050405020304" pitchFamily="18" charset="0"/>
                <a:cs typeface="Times New Roman" panose="02020603050405020304" pitchFamily="18" charset="0"/>
              </a:rPr>
              <a:t>Субвенции </a:t>
            </a:r>
          </a:p>
        </p:txBody>
      </p:sp>
      <p:sp>
        <p:nvSpPr>
          <p:cNvPr id="33" name="Скругленный прямоугольник 32"/>
          <p:cNvSpPr/>
          <p:nvPr/>
        </p:nvSpPr>
        <p:spPr>
          <a:xfrm>
            <a:off x="6257270" y="5045137"/>
            <a:ext cx="1214438" cy="357545"/>
          </a:xfrm>
          <a:prstGeom prst="roundRect">
            <a:avLst/>
          </a:prstGeom>
          <a:ln/>
        </p:spPr>
        <p:style>
          <a:lnRef idx="1">
            <a:schemeClr val="accent5"/>
          </a:lnRef>
          <a:fillRef idx="2">
            <a:schemeClr val="accent5"/>
          </a:fillRef>
          <a:effectRef idx="1">
            <a:schemeClr val="accent5"/>
          </a:effectRef>
          <a:fontRef idx="minor">
            <a:schemeClr val="dk1"/>
          </a:fontRef>
        </p:style>
        <p:txBody>
          <a:bodyPr anchor="ctr">
            <a:spAutoFit/>
          </a:bodyPr>
          <a:lstStyle/>
          <a:p>
            <a:pPr algn="ctr" fontAlgn="auto">
              <a:spcBef>
                <a:spcPts val="0"/>
              </a:spcBef>
              <a:spcAft>
                <a:spcPts val="0"/>
              </a:spcAft>
              <a:defRPr/>
            </a:pPr>
            <a:r>
              <a:rPr lang="ru-RU" sz="1500" dirty="0" smtClean="0">
                <a:solidFill>
                  <a:prstClr val="black"/>
                </a:solidFill>
                <a:latin typeface="Times New Roman" panose="02020603050405020304" pitchFamily="18" charset="0"/>
                <a:cs typeface="Times New Roman" panose="02020603050405020304" pitchFamily="18" charset="0"/>
              </a:rPr>
              <a:t>Субсидии</a:t>
            </a:r>
          </a:p>
        </p:txBody>
      </p:sp>
      <p:sp>
        <p:nvSpPr>
          <p:cNvPr id="34" name="Скругленный прямоугольник 33"/>
          <p:cNvSpPr/>
          <p:nvPr/>
        </p:nvSpPr>
        <p:spPr>
          <a:xfrm>
            <a:off x="6776255" y="5527294"/>
            <a:ext cx="1449678" cy="766167"/>
          </a:xfrm>
          <a:prstGeom prst="round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p>
            <a:pPr algn="ct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Иные межбюджетные трансферты</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5</a:t>
            </a:fld>
            <a:endParaRPr lang="ru-RU" dirty="0"/>
          </a:p>
        </p:txBody>
      </p:sp>
      <p:sp>
        <p:nvSpPr>
          <p:cNvPr id="4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5" name="TextBox 34"/>
          <p:cNvSpPr txBox="1"/>
          <p:nvPr/>
        </p:nvSpPr>
        <p:spPr>
          <a:xfrm>
            <a:off x="214282" y="689419"/>
            <a:ext cx="8788982" cy="646986"/>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1600" b="1" i="1" dirty="0">
                <a:solidFill>
                  <a:prstClr val="black"/>
                </a:solidFill>
                <a:latin typeface="Times New Roman" panose="02020603050405020304" pitchFamily="18" charset="0"/>
                <a:cs typeface="Times New Roman" panose="02020603050405020304" pitchFamily="18" charset="0"/>
              </a:rPr>
              <a:t>Доходы бюджета</a:t>
            </a:r>
            <a:r>
              <a:rPr lang="ru-RU" sz="1600" dirty="0">
                <a:solidFill>
                  <a:prstClr val="black"/>
                </a:solidFill>
                <a:latin typeface="Times New Roman" panose="02020603050405020304" pitchFamily="18" charset="0"/>
                <a:cs typeface="Times New Roman" panose="02020603050405020304" pitchFamily="18" charset="0"/>
              </a:rPr>
              <a:t> – денежные средства, поступающие в распоряжение органов государственной </a:t>
            </a:r>
            <a:r>
              <a:rPr lang="ru-RU" sz="1600" dirty="0" smtClean="0">
                <a:solidFill>
                  <a:prstClr val="black"/>
                </a:solidFill>
                <a:latin typeface="Times New Roman" panose="02020603050405020304" pitchFamily="18" charset="0"/>
                <a:cs typeface="Times New Roman" panose="02020603050405020304" pitchFamily="18" charset="0"/>
              </a:rPr>
              <a:t>власти</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2795894" y="1489593"/>
            <a:ext cx="233777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Неналоговые доходы</a:t>
            </a:r>
          </a:p>
        </p:txBody>
      </p:sp>
      <p:sp>
        <p:nvSpPr>
          <p:cNvPr id="37" name="Скругленный прямоугольник 36"/>
          <p:cNvSpPr/>
          <p:nvPr/>
        </p:nvSpPr>
        <p:spPr>
          <a:xfrm>
            <a:off x="5292080" y="1481507"/>
            <a:ext cx="3711184"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Безвозмездные поступления</a:t>
            </a:r>
          </a:p>
        </p:txBody>
      </p:sp>
      <p:sp>
        <p:nvSpPr>
          <p:cNvPr id="38" name="Прямоугольник 37"/>
          <p:cNvSpPr/>
          <p:nvPr/>
        </p:nvSpPr>
        <p:spPr>
          <a:xfrm>
            <a:off x="234746" y="1956746"/>
            <a:ext cx="234868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прибыль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доходы физических лиц;</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налог на имущество организаций;</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 иные налоговые доходы</a:t>
            </a:r>
            <a:r>
              <a:rPr lang="ru-RU" sz="1300" dirty="0" smtClean="0">
                <a:solidFill>
                  <a:prstClr val="black"/>
                </a:solidFill>
                <a:latin typeface="Times New Roman" panose="02020603050405020304" pitchFamily="18" charset="0"/>
                <a:cs typeface="Times New Roman" panose="02020603050405020304" pitchFamily="18" charset="0"/>
              </a:rPr>
              <a:t>.</a:t>
            </a:r>
          </a:p>
        </p:txBody>
      </p:sp>
      <p:sp>
        <p:nvSpPr>
          <p:cNvPr id="39" name="Прямоугольник 38"/>
          <p:cNvSpPr/>
          <p:nvPr/>
        </p:nvSpPr>
        <p:spPr>
          <a:xfrm>
            <a:off x="5292080" y="1956746"/>
            <a:ext cx="3711184"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r>
              <a:rPr lang="ru-RU" sz="1400" dirty="0" smtClean="0">
                <a:solidFill>
                  <a:prstClr val="black"/>
                </a:solidFill>
                <a:latin typeface="Times New Roman" panose="02020603050405020304" pitchFamily="18" charset="0"/>
                <a:cs typeface="Times New Roman" panose="02020603050405020304" pitchFamily="18" charset="0"/>
              </a:rPr>
              <a:t>-</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из федерального бюджета </a:t>
            </a:r>
            <a:r>
              <a:rPr lang="ru-RU" sz="11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дотации, субсидии, субвенции, </a:t>
            </a:r>
            <a:r>
              <a:rPr lang="ru-RU" sz="1100" i="1" dirty="0" smtClean="0">
                <a:solidFill>
                  <a:prstClr val="black"/>
                </a:solidFill>
                <a:latin typeface="Times New Roman" panose="02020603050405020304" pitchFamily="18" charset="0"/>
                <a:cs typeface="Times New Roman" panose="02020603050405020304" pitchFamily="18" charset="0"/>
              </a:rPr>
              <a:t>иные </a:t>
            </a:r>
            <a:r>
              <a:rPr lang="ru-RU" sz="1100" i="1" dirty="0">
                <a:solidFill>
                  <a:prstClr val="black"/>
                </a:solidFill>
                <a:latin typeface="Times New Roman" panose="02020603050405020304" pitchFamily="18" charset="0"/>
                <a:cs typeface="Times New Roman" panose="02020603050405020304" pitchFamily="18" charset="0"/>
              </a:rPr>
              <a:t>межбюджетные трансферты</a:t>
            </a:r>
            <a:r>
              <a:rPr lang="ru-RU" sz="1100" dirty="0">
                <a:solidFill>
                  <a:prstClr val="black"/>
                </a:solidFill>
                <a:latin typeface="Times New Roman" panose="02020603050405020304" pitchFamily="18" charset="0"/>
                <a:cs typeface="Times New Roman" panose="02020603050405020304" pitchFamily="18" charset="0"/>
              </a:rPr>
              <a:t>);</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других бюджетов бюджетной системы </a:t>
            </a:r>
            <a:r>
              <a:rPr lang="ru-RU" sz="1400" dirty="0">
                <a:solidFill>
                  <a:prstClr val="black"/>
                </a:solidFill>
                <a:latin typeface="Times New Roman" panose="02020603050405020304" pitchFamily="18" charset="0"/>
                <a:cs typeface="Times New Roman" panose="02020603050405020304" pitchFamily="18" charset="0"/>
              </a:rPr>
              <a:t>(</a:t>
            </a:r>
            <a:r>
              <a:rPr lang="ru-RU" sz="1100" i="1" dirty="0">
                <a:solidFill>
                  <a:prstClr val="black"/>
                </a:solidFill>
                <a:latin typeface="Times New Roman" panose="02020603050405020304" pitchFamily="18" charset="0"/>
                <a:cs typeface="Times New Roman" panose="02020603050405020304" pitchFamily="18" charset="0"/>
              </a:rPr>
              <a:t>Пенсионный фонд РФ, ФСС РФ);</a:t>
            </a:r>
          </a:p>
          <a:p>
            <a:pPr fontAlgn="auto">
              <a:spcBef>
                <a:spcPts val="0"/>
              </a:spcBef>
              <a:spcAft>
                <a:spcPts val="0"/>
              </a:spcAft>
              <a:defRPr/>
            </a:pPr>
            <a:r>
              <a:rPr lang="ru-RU" sz="1400" dirty="0">
                <a:solidFill>
                  <a:prstClr val="black"/>
                </a:solidFill>
                <a:latin typeface="Times New Roman" panose="02020603050405020304" pitchFamily="18" charset="0"/>
                <a:cs typeface="Times New Roman" panose="02020603050405020304" pitchFamily="18" charset="0"/>
              </a:rPr>
              <a:t>- </a:t>
            </a:r>
            <a:r>
              <a:rPr lang="ru-RU" sz="1300" dirty="0">
                <a:solidFill>
                  <a:prstClr val="black"/>
                </a:solidFill>
                <a:latin typeface="Times New Roman" panose="02020603050405020304" pitchFamily="18" charset="0"/>
                <a:cs typeface="Times New Roman" panose="02020603050405020304" pitchFamily="18" charset="0"/>
              </a:rPr>
              <a:t>безвозмездные поступления от </a:t>
            </a:r>
            <a:r>
              <a:rPr lang="ru-RU" sz="1300" dirty="0" smtClean="0">
                <a:solidFill>
                  <a:prstClr val="black"/>
                </a:solidFill>
                <a:latin typeface="Times New Roman" panose="02020603050405020304" pitchFamily="18" charset="0"/>
                <a:cs typeface="Times New Roman" panose="02020603050405020304" pitchFamily="18" charset="0"/>
              </a:rPr>
              <a:t>государственных организаций (</a:t>
            </a:r>
            <a:r>
              <a:rPr lang="ru-RU" sz="1100" i="1" dirty="0" smtClean="0">
                <a:solidFill>
                  <a:prstClr val="black"/>
                </a:solidFill>
                <a:latin typeface="Times New Roman" panose="02020603050405020304" pitchFamily="18" charset="0"/>
                <a:cs typeface="Times New Roman" panose="02020603050405020304" pitchFamily="18" charset="0"/>
              </a:rPr>
              <a:t>Фонд содействия реформированию ЖКХ)</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214282" y="1489593"/>
            <a:ext cx="2348685" cy="350320"/>
          </a:xfrm>
          <a:prstGeom prst="roundRect">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ru-RU" sz="1500" b="1" dirty="0">
                <a:solidFill>
                  <a:prstClr val="black"/>
                </a:solidFill>
                <a:latin typeface="Times New Roman" panose="02020603050405020304" pitchFamily="18" charset="0"/>
                <a:cs typeface="Times New Roman" panose="02020603050405020304" pitchFamily="18" charset="0"/>
              </a:rPr>
              <a:t>Налоговые доходы</a:t>
            </a:r>
          </a:p>
        </p:txBody>
      </p:sp>
      <p:sp>
        <p:nvSpPr>
          <p:cNvPr id="44" name="Прямоугольник 43"/>
          <p:cNvSpPr/>
          <p:nvPr/>
        </p:nvSpPr>
        <p:spPr>
          <a:xfrm>
            <a:off x="2816359" y="1956746"/>
            <a:ext cx="2337775" cy="1824927"/>
          </a:xfrm>
          <a:prstGeom prst="rect">
            <a:avLst/>
          </a:prstGeom>
          <a:ln w="28575"/>
        </p:spPr>
        <p:style>
          <a:lnRef idx="1">
            <a:schemeClr val="accent4"/>
          </a:lnRef>
          <a:fillRef idx="2">
            <a:schemeClr val="accent4"/>
          </a:fillRef>
          <a:effectRef idx="1">
            <a:schemeClr val="accent4"/>
          </a:effectRef>
          <a:fontRef idx="minor">
            <a:schemeClr val="dk1"/>
          </a:fontRef>
        </p:style>
        <p:txBody>
          <a:bodyPr anchor="ctr"/>
          <a:lstStyle/>
          <a:p>
            <a:pPr fontAlgn="auto">
              <a:spcBef>
                <a:spcPts val="0"/>
              </a:spcBef>
              <a:spcAft>
                <a:spcPts val="0"/>
              </a:spcAft>
              <a:defRPr/>
            </a:pPr>
            <a:endParaRPr lang="ru-RU" sz="1300" dirty="0">
              <a:solidFill>
                <a:prstClr val="black"/>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использования государственного имущества;</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доходы от платных услуг;</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штрафы за нарушения законодательства о налогах и сборах;</a:t>
            </a:r>
          </a:p>
          <a:p>
            <a:pPr algn="just"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иные неналоговые доходы.</a:t>
            </a:r>
          </a:p>
          <a:p>
            <a:pPr fontAlgn="auto">
              <a:spcBef>
                <a:spcPts val="0"/>
              </a:spcBef>
              <a:spcAft>
                <a:spcPts val="0"/>
              </a:spcAft>
              <a:defRPr/>
            </a:pPr>
            <a:r>
              <a:rPr lang="ru-RU" sz="13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854333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62959" y="2392878"/>
            <a:ext cx="4932000"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населения с доходами ниже величины </a:t>
            </a:r>
            <a:r>
              <a:rPr lang="ru-RU" sz="1100" dirty="0" smtClean="0">
                <a:solidFill>
                  <a:prstClr val="black"/>
                </a:solidFill>
                <a:latin typeface="Times New Roman" panose="02020603050405020304" pitchFamily="18" charset="0"/>
                <a:cs typeface="Times New Roman" panose="02020603050405020304" pitchFamily="18" charset="0"/>
              </a:rPr>
              <a:t>прожиточного минимума,%</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62959" y="2959478"/>
            <a:ext cx="4932000" cy="8640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средств республиканского </a:t>
            </a:r>
            <a:r>
              <a:rPr lang="ru-RU" sz="1100" dirty="0" smtClean="0">
                <a:solidFill>
                  <a:prstClr val="black"/>
                </a:solidFill>
                <a:latin typeface="Times New Roman" panose="02020603050405020304" pitchFamily="18" charset="0"/>
                <a:cs typeface="Times New Roman" panose="02020603050405020304" pitchFamily="18" charset="0"/>
              </a:rPr>
              <a:t>бюджета </a:t>
            </a:r>
            <a:r>
              <a:rPr lang="ru-RU" sz="1100" dirty="0">
                <a:solidFill>
                  <a:prstClr val="black"/>
                </a:solidFill>
                <a:latin typeface="Times New Roman" panose="02020603050405020304" pitchFamily="18" charset="0"/>
                <a:cs typeface="Times New Roman" panose="02020603050405020304" pitchFamily="18" charset="0"/>
              </a:rPr>
              <a:t>Чувашской Республики, </a:t>
            </a:r>
            <a:r>
              <a:rPr lang="ru-RU" sz="1100" dirty="0" smtClean="0">
                <a:solidFill>
                  <a:prstClr val="black"/>
                </a:solidFill>
                <a:latin typeface="Times New Roman" panose="02020603050405020304" pitchFamily="18" charset="0"/>
                <a:cs typeface="Times New Roman" panose="02020603050405020304" pitchFamily="18" charset="0"/>
              </a:rPr>
              <a:t>                    выделяемых </a:t>
            </a:r>
            <a:r>
              <a:rPr lang="ru-RU" sz="1100" dirty="0">
                <a:solidFill>
                  <a:prstClr val="black"/>
                </a:solidFill>
                <a:latin typeface="Times New Roman" panose="02020603050405020304" pitchFamily="18" charset="0"/>
                <a:cs typeface="Times New Roman" panose="02020603050405020304" pitchFamily="18" charset="0"/>
              </a:rPr>
              <a:t>социально ориентированным некоммерческим организациям на предоставление социальных услуг на дому, в общем объеме средств </a:t>
            </a:r>
            <a:r>
              <a:rPr lang="ru-RU" sz="1100" dirty="0" smtClean="0">
                <a:solidFill>
                  <a:prstClr val="black"/>
                </a:solidFill>
                <a:latin typeface="Times New Roman" panose="02020603050405020304" pitchFamily="18" charset="0"/>
                <a:cs typeface="Times New Roman" panose="02020603050405020304" pitchFamily="18" charset="0"/>
              </a:rPr>
              <a:t>                республиканского </a:t>
            </a:r>
            <a:r>
              <a:rPr lang="ru-RU" sz="1100" dirty="0">
                <a:solidFill>
                  <a:prstClr val="black"/>
                </a:solidFill>
                <a:latin typeface="Times New Roman" panose="02020603050405020304" pitchFamily="18" charset="0"/>
                <a:cs typeface="Times New Roman" panose="02020603050405020304" pitchFamily="18" charset="0"/>
              </a:rPr>
              <a:t>бюджета Чувашской </a:t>
            </a:r>
            <a:r>
              <a:rPr lang="ru-RU" sz="1100" dirty="0" smtClean="0">
                <a:solidFill>
                  <a:prstClr val="black"/>
                </a:solidFill>
                <a:latin typeface="Times New Roman" panose="02020603050405020304" pitchFamily="18" charset="0"/>
                <a:cs typeface="Times New Roman" panose="02020603050405020304" pitchFamily="18" charset="0"/>
              </a:rPr>
              <a:t>Республики</a:t>
            </a:r>
            <a:r>
              <a:rPr lang="ru-RU" sz="1100" dirty="0">
                <a:solidFill>
                  <a:prstClr val="black"/>
                </a:solidFill>
                <a:latin typeface="Times New Roman" panose="02020603050405020304" pitchFamily="18" charset="0"/>
                <a:cs typeface="Times New Roman" panose="02020603050405020304" pitchFamily="18" charset="0"/>
              </a:rPr>
              <a:t>, выделяемых на </a:t>
            </a:r>
            <a:r>
              <a:rPr lang="ru-RU" sz="1100" dirty="0" smtClean="0">
                <a:solidFill>
                  <a:prstClr val="black"/>
                </a:solidFill>
                <a:latin typeface="Times New Roman" panose="02020603050405020304" pitchFamily="18" charset="0"/>
                <a:cs typeface="Times New Roman" panose="02020603050405020304" pitchFamily="18" charset="0"/>
              </a:rPr>
              <a:t>предоставление </a:t>
            </a:r>
            <a:r>
              <a:rPr lang="ru-RU" sz="1100" dirty="0">
                <a:solidFill>
                  <a:prstClr val="black"/>
                </a:solidFill>
                <a:latin typeface="Times New Roman" panose="02020603050405020304" pitchFamily="18" charset="0"/>
                <a:cs typeface="Times New Roman" panose="02020603050405020304" pitchFamily="18" charset="0"/>
              </a:rPr>
              <a:t>этих услуг в сфере социального 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62959" y="3861048"/>
            <a:ext cx="4932000" cy="4957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Доля граждан, получивших </a:t>
            </a:r>
            <a:r>
              <a:rPr lang="ru-RU" sz="1100" dirty="0" smtClean="0">
                <a:solidFill>
                  <a:prstClr val="black"/>
                </a:solidFill>
                <a:latin typeface="Times New Roman" panose="02020603050405020304" pitchFamily="18" charset="0"/>
                <a:cs typeface="Times New Roman" panose="02020603050405020304" pitchFamily="18" charset="0"/>
              </a:rPr>
              <a:t>социальные </a:t>
            </a:r>
            <a:r>
              <a:rPr lang="ru-RU" sz="1100" dirty="0">
                <a:solidFill>
                  <a:prstClr val="black"/>
                </a:solidFill>
                <a:latin typeface="Times New Roman" panose="02020603050405020304" pitchFamily="18" charset="0"/>
                <a:cs typeface="Times New Roman" panose="02020603050405020304" pitchFamily="18" charset="0"/>
              </a:rPr>
              <a:t>услуги в организациях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в общем числе </a:t>
            </a:r>
            <a:r>
              <a:rPr lang="ru-RU" sz="1100" dirty="0" smtClean="0">
                <a:solidFill>
                  <a:prstClr val="black"/>
                </a:solidFill>
                <a:latin typeface="Times New Roman" panose="02020603050405020304" pitchFamily="18" charset="0"/>
                <a:cs typeface="Times New Roman" panose="02020603050405020304" pitchFamily="18" charset="0"/>
              </a:rPr>
              <a:t>граждан</a:t>
            </a:r>
            <a:r>
              <a:rPr lang="ru-RU" sz="1100" dirty="0">
                <a:solidFill>
                  <a:prstClr val="black"/>
                </a:solidFill>
                <a:latin typeface="Times New Roman" panose="02020603050405020304" pitchFamily="18" charset="0"/>
                <a:cs typeface="Times New Roman" panose="02020603050405020304" pitchFamily="18" charset="0"/>
              </a:rPr>
              <a:t>, обратившихся за получением </a:t>
            </a:r>
            <a:r>
              <a:rPr lang="ru-RU" sz="1100" dirty="0" smtClean="0">
                <a:solidFill>
                  <a:prstClr val="black"/>
                </a:solidFill>
                <a:latin typeface="Times New Roman" panose="02020603050405020304" pitchFamily="18" charset="0"/>
                <a:cs typeface="Times New Roman" panose="02020603050405020304" pitchFamily="18" charset="0"/>
              </a:rPr>
              <a:t>                  социальных </a:t>
            </a:r>
            <a:r>
              <a:rPr lang="ru-RU" sz="1100" dirty="0">
                <a:solidFill>
                  <a:prstClr val="black"/>
                </a:solidFill>
                <a:latin typeface="Times New Roman" panose="02020603050405020304" pitchFamily="18" charset="0"/>
                <a:cs typeface="Times New Roman" panose="02020603050405020304" pitchFamily="18" charset="0"/>
              </a:rPr>
              <a:t>услуг в организации </a:t>
            </a:r>
            <a:r>
              <a:rPr lang="ru-RU" sz="1100" dirty="0" smtClean="0">
                <a:solidFill>
                  <a:prstClr val="black"/>
                </a:solidFill>
                <a:latin typeface="Times New Roman" panose="02020603050405020304" pitchFamily="18" charset="0"/>
                <a:cs typeface="Times New Roman" panose="02020603050405020304" pitchFamily="18" charset="0"/>
              </a:rPr>
              <a:t>социального </a:t>
            </a:r>
            <a:r>
              <a:rPr lang="ru-RU" sz="1100" dirty="0">
                <a:solidFill>
                  <a:prstClr val="black"/>
                </a:solidFill>
                <a:latin typeface="Times New Roman" panose="02020603050405020304" pitchFamily="18" charset="0"/>
                <a:cs typeface="Times New Roman" panose="02020603050405020304" pitchFamily="18" charset="0"/>
              </a:rPr>
              <a:t>обслуживания, </a:t>
            </a:r>
            <a:r>
              <a:rPr lang="ru-RU" sz="1100" dirty="0" smtClean="0">
                <a:solidFill>
                  <a:prstClr val="black"/>
                </a:solidFill>
                <a:latin typeface="Times New Roman" panose="02020603050405020304" pitchFamily="18" charset="0"/>
                <a:cs typeface="Times New Roman" panose="02020603050405020304" pitchFamily="18" charset="0"/>
              </a:rPr>
              <a:t>%</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62959" y="4388644"/>
            <a:ext cx="4932000" cy="6134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Охват граждан пожилого возраста стационарным, полустационарным и надомным социальным </a:t>
            </a:r>
            <a:r>
              <a:rPr lang="ru-RU" sz="1100" dirty="0" smtClean="0">
                <a:solidFill>
                  <a:prstClr val="black"/>
                </a:solidFill>
                <a:latin typeface="Times New Roman" panose="02020603050405020304" pitchFamily="18" charset="0"/>
                <a:cs typeface="Times New Roman" panose="02020603050405020304" pitchFamily="18" charset="0"/>
              </a:rPr>
              <a:t>обслуживан</a:t>
            </a:r>
            <a:r>
              <a:rPr lang="ru-RU" sz="1100" dirty="0">
                <a:solidFill>
                  <a:prstClr val="black"/>
                </a:solidFill>
                <a:latin typeface="Times New Roman" panose="02020603050405020304" pitchFamily="18" charset="0"/>
                <a:cs typeface="Times New Roman" panose="02020603050405020304" pitchFamily="18" charset="0"/>
              </a:rPr>
              <a:t>и</a:t>
            </a:r>
            <a:r>
              <a:rPr lang="ru-RU" sz="1100" dirty="0" smtClean="0">
                <a:solidFill>
                  <a:prstClr val="black"/>
                </a:solidFill>
                <a:latin typeface="Times New Roman" panose="02020603050405020304" pitchFamily="18" charset="0"/>
                <a:cs typeface="Times New Roman" panose="02020603050405020304" pitchFamily="18" charset="0"/>
              </a:rPr>
              <a:t>ем </a:t>
            </a:r>
            <a:r>
              <a:rPr lang="ru-RU" sz="1100" dirty="0">
                <a:solidFill>
                  <a:prstClr val="black"/>
                </a:solidFill>
                <a:latin typeface="Times New Roman" panose="02020603050405020304" pitchFamily="18" charset="0"/>
                <a:cs typeface="Times New Roman" panose="02020603050405020304" pitchFamily="18" charset="0"/>
              </a:rPr>
              <a:t>на 10 тыс. получателей трудовых пенсий по </a:t>
            </a:r>
            <a:r>
              <a:rPr lang="ru-RU" sz="1100" dirty="0" smtClean="0">
                <a:solidFill>
                  <a:prstClr val="black"/>
                </a:solidFill>
                <a:latin typeface="Times New Roman" panose="02020603050405020304" pitchFamily="18" charset="0"/>
                <a:cs typeface="Times New Roman" panose="02020603050405020304" pitchFamily="18" charset="0"/>
              </a:rPr>
              <a:t>старости, человек</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62959" y="5076000"/>
            <a:ext cx="4932000" cy="54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Количество пунктов проката средств и предметов ухода за пожилыми людьми нарастающим итогом за период, </a:t>
            </a:r>
            <a:r>
              <a:rPr lang="ru-RU" sz="1100" dirty="0" smtClean="0">
                <a:solidFill>
                  <a:prstClr val="black"/>
                </a:solidFill>
                <a:latin typeface="Times New Roman" panose="02020603050405020304" pitchFamily="18" charset="0"/>
                <a:cs typeface="Times New Roman" panose="02020603050405020304" pitchFamily="18" charset="0"/>
              </a:rPr>
              <a:t>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62959" y="5709549"/>
            <a:ext cx="4932000" cy="57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100" dirty="0">
                <a:solidFill>
                  <a:prstClr val="black"/>
                </a:solidFill>
                <a:latin typeface="Times New Roman" panose="02020603050405020304" pitchFamily="18" charset="0"/>
                <a:cs typeface="Times New Roman" panose="02020603050405020304" pitchFamily="18" charset="0"/>
              </a:rPr>
              <a:t>Численность пожилых людей, </a:t>
            </a:r>
            <a:r>
              <a:rPr lang="ru-RU" sz="1100" dirty="0" smtClean="0">
                <a:solidFill>
                  <a:prstClr val="black"/>
                </a:solidFill>
                <a:latin typeface="Times New Roman" panose="02020603050405020304" pitchFamily="18" charset="0"/>
                <a:cs typeface="Times New Roman" panose="02020603050405020304" pitchFamily="18" charset="0"/>
              </a:rPr>
              <a:t>прошедших </a:t>
            </a:r>
            <a:r>
              <a:rPr lang="ru-RU" sz="1100" dirty="0">
                <a:solidFill>
                  <a:prstClr val="black"/>
                </a:solidFill>
                <a:latin typeface="Times New Roman" panose="02020603050405020304" pitchFamily="18" charset="0"/>
                <a:cs typeface="Times New Roman" panose="02020603050405020304" pitchFamily="18" charset="0"/>
              </a:rPr>
              <a:t>обучение компьютерной </a:t>
            </a:r>
            <a:r>
              <a:rPr lang="ru-RU" sz="1100" dirty="0" smtClean="0">
                <a:solidFill>
                  <a:prstClr val="black"/>
                </a:solidFill>
                <a:latin typeface="Times New Roman" panose="02020603050405020304" pitchFamily="18" charset="0"/>
                <a:cs typeface="Times New Roman" panose="02020603050405020304" pitchFamily="18" charset="0"/>
              </a:rPr>
              <a:t>                        грамотности </a:t>
            </a:r>
            <a:r>
              <a:rPr lang="ru-RU" sz="1100" dirty="0">
                <a:solidFill>
                  <a:prstClr val="black"/>
                </a:solidFill>
                <a:latin typeface="Times New Roman" panose="02020603050405020304" pitchFamily="18" charset="0"/>
                <a:cs typeface="Times New Roman" panose="02020603050405020304" pitchFamily="18" charset="0"/>
              </a:rPr>
              <a:t>в течение </a:t>
            </a:r>
            <a:r>
              <a:rPr lang="ru-RU" sz="1100" dirty="0" smtClean="0">
                <a:solidFill>
                  <a:prstClr val="black"/>
                </a:solidFill>
                <a:latin typeface="Times New Roman" panose="02020603050405020304" pitchFamily="18" charset="0"/>
                <a:cs typeface="Times New Roman" panose="02020603050405020304" pitchFamily="18" charset="0"/>
              </a:rPr>
              <a:t>года, человек</a:t>
            </a:r>
          </a:p>
        </p:txBody>
      </p:sp>
      <p:sp>
        <p:nvSpPr>
          <p:cNvPr id="11" name="Скругленный прямоугольник 10"/>
          <p:cNvSpPr/>
          <p:nvPr/>
        </p:nvSpPr>
        <p:spPr>
          <a:xfrm>
            <a:off x="244113" y="1688057"/>
            <a:ext cx="3437077"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50</a:t>
            </a:fld>
            <a:endParaRPr lang="ru-RU" dirty="0">
              <a:solidFill>
                <a:prstClr val="black"/>
              </a:solidFill>
            </a:endParaRPr>
          </a:p>
        </p:txBody>
      </p:sp>
      <p:pic>
        <p:nvPicPr>
          <p:cNvPr id="49" name="Рисунок 48" descr="http://upravafilipark.ru/wp-content/uploads/2015/06/sobranie-2.jpg"/>
          <p:cNvPicPr/>
          <p:nvPr/>
        </p:nvPicPr>
        <p:blipFill>
          <a:blip r:embed="rId3" cstate="print"/>
          <a:srcRect/>
          <a:stretch>
            <a:fillRect/>
          </a:stretch>
        </p:blipFill>
        <p:spPr bwMode="auto">
          <a:xfrm>
            <a:off x="1376934" y="823961"/>
            <a:ext cx="1080120" cy="792087"/>
          </a:xfrm>
          <a:prstGeom prst="rect">
            <a:avLst/>
          </a:prstGeom>
          <a:ln>
            <a:noFill/>
          </a:ln>
          <a:effectLst>
            <a:softEdge rad="112500"/>
          </a:effectLst>
        </p:spPr>
      </p:pic>
      <p:pic>
        <p:nvPicPr>
          <p:cNvPr id="50" name="Рисунок 49" descr="http://blog.yarcenter.ru/media/5/0.2/0506.jpg"/>
          <p:cNvPicPr/>
          <p:nvPr/>
        </p:nvPicPr>
        <p:blipFill>
          <a:blip r:embed="rId4" cstate="print"/>
          <a:srcRect/>
          <a:stretch>
            <a:fillRect/>
          </a:stretch>
        </p:blipFill>
        <p:spPr bwMode="auto">
          <a:xfrm>
            <a:off x="244113" y="823961"/>
            <a:ext cx="1060813" cy="813577"/>
          </a:xfrm>
          <a:prstGeom prst="rect">
            <a:avLst/>
          </a:prstGeom>
          <a:ln>
            <a:noFill/>
          </a:ln>
          <a:effectLst>
            <a:softEdge rad="112500"/>
          </a:effectLst>
        </p:spPr>
      </p:pic>
      <p:pic>
        <p:nvPicPr>
          <p:cNvPr id="51" name="Рисунок 50" descr="http://www.prav-net.ru/img/zolotoslov/5064-1.jpg"/>
          <p:cNvPicPr/>
          <p:nvPr/>
        </p:nvPicPr>
        <p:blipFill>
          <a:blip r:embed="rId5" cstate="print"/>
          <a:srcRect/>
          <a:stretch>
            <a:fillRect/>
          </a:stretch>
        </p:blipFill>
        <p:spPr bwMode="auto">
          <a:xfrm>
            <a:off x="2528959" y="823961"/>
            <a:ext cx="1152231" cy="792088"/>
          </a:xfrm>
          <a:prstGeom prst="rect">
            <a:avLst/>
          </a:prstGeom>
          <a:ln>
            <a:noFill/>
          </a:ln>
          <a:effectLst>
            <a:softEdge rad="112500"/>
          </a:effectLst>
        </p:spPr>
      </p:pic>
      <p:pic>
        <p:nvPicPr>
          <p:cNvPr id="52" name="Рисунок 51" descr="http://zaoblakami.ru/uploads/content/small/200_123423423435_dostupnaya-sreda.jpg"/>
          <p:cNvPicPr/>
          <p:nvPr/>
        </p:nvPicPr>
        <p:blipFill>
          <a:blip r:embed="rId6" cstate="print"/>
          <a:srcRect/>
          <a:stretch>
            <a:fillRect/>
          </a:stretch>
        </p:blipFill>
        <p:spPr bwMode="auto">
          <a:xfrm>
            <a:off x="3897214" y="1688057"/>
            <a:ext cx="1008112" cy="504056"/>
          </a:xfrm>
          <a:prstGeom prst="rect">
            <a:avLst/>
          </a:prstGeom>
          <a:noFill/>
          <a:ln w="9525">
            <a:noFill/>
            <a:miter lim="800000"/>
            <a:headEnd/>
            <a:tailEnd/>
          </a:ln>
        </p:spPr>
      </p:pic>
      <p:pic>
        <p:nvPicPr>
          <p:cNvPr id="53" name="Рисунок 52" descr="http://riarealty.ru/images/39662/77/396627757.jpg"/>
          <p:cNvPicPr/>
          <p:nvPr/>
        </p:nvPicPr>
        <p:blipFill>
          <a:blip r:embed="rId7" cstate="print"/>
          <a:srcRect/>
          <a:stretch>
            <a:fillRect/>
          </a:stretch>
        </p:blipFill>
        <p:spPr bwMode="auto">
          <a:xfrm>
            <a:off x="3756248" y="815744"/>
            <a:ext cx="1149078" cy="800304"/>
          </a:xfrm>
          <a:prstGeom prst="rect">
            <a:avLst/>
          </a:prstGeom>
          <a:ln>
            <a:noFill/>
          </a:ln>
          <a:effectLst>
            <a:softEdge rad="112500"/>
          </a:effectLst>
        </p:spPr>
      </p:pic>
      <p:sp>
        <p:nvSpPr>
          <p:cNvPr id="3" name="Полилиния 2"/>
          <p:cNvSpPr/>
          <p:nvPr/>
        </p:nvSpPr>
        <p:spPr>
          <a:xfrm>
            <a:off x="5131895" y="907677"/>
            <a:ext cx="3903032"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189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17,0</a:t>
            </a:r>
          </a:p>
        </p:txBody>
      </p:sp>
      <p:sp>
        <p:nvSpPr>
          <p:cNvPr id="8" name="Полилиния 7"/>
          <p:cNvSpPr/>
          <p:nvPr/>
        </p:nvSpPr>
        <p:spPr>
          <a:xfrm>
            <a:off x="513189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99,9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3189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13189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2479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99,9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92479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2479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1768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768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671768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671768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71768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510580"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16,5</a:t>
            </a:r>
          </a:p>
        </p:txBody>
      </p:sp>
      <p:sp>
        <p:nvSpPr>
          <p:cNvPr id="38" name="Полилиния 37"/>
          <p:cNvSpPr/>
          <p:nvPr/>
        </p:nvSpPr>
        <p:spPr>
          <a:xfrm>
            <a:off x="7510580"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0580"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510580"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510580"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10580"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1700808"/>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03475" y="2428188"/>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303475" y="3079199"/>
            <a:ext cx="731452" cy="624655"/>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475" y="3861104"/>
            <a:ext cx="731452" cy="504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a:t>
            </a:r>
            <a:r>
              <a:rPr lang="ru-RU" sz="1100" b="1" dirty="0">
                <a:solidFill>
                  <a:prstClr val="black"/>
                </a:solidFill>
                <a:latin typeface="Times New Roman" panose="02020603050405020304" pitchFamily="18" charset="0"/>
                <a:cs typeface="Times New Roman" panose="02020603050405020304" pitchFamily="18" charset="0"/>
              </a:rPr>
              <a:t>0</a:t>
            </a:r>
          </a:p>
        </p:txBody>
      </p:sp>
      <p:sp>
        <p:nvSpPr>
          <p:cNvPr id="47" name="Полилиния 46"/>
          <p:cNvSpPr/>
          <p:nvPr/>
        </p:nvSpPr>
        <p:spPr>
          <a:xfrm>
            <a:off x="8303475" y="447317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303475" y="5121248"/>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6</a:t>
            </a:r>
          </a:p>
        </p:txBody>
      </p:sp>
      <p:sp>
        <p:nvSpPr>
          <p:cNvPr id="55" name="Полилиния 54"/>
          <p:cNvSpPr/>
          <p:nvPr/>
        </p:nvSpPr>
        <p:spPr>
          <a:xfrm>
            <a:off x="8303475" y="5733256"/>
            <a:ext cx="731452" cy="540000"/>
          </a:xfrm>
          <a:custGeom>
            <a:avLst/>
            <a:gdLst>
              <a:gd name="connsiteX0" fmla="*/ 0 w 731452"/>
              <a:gd name="connsiteY0" fmla="*/ 62466 h 624655"/>
              <a:gd name="connsiteX1" fmla="*/ 62466 w 731452"/>
              <a:gd name="connsiteY1" fmla="*/ 0 h 624655"/>
              <a:gd name="connsiteX2" fmla="*/ 668987 w 731452"/>
              <a:gd name="connsiteY2" fmla="*/ 0 h 624655"/>
              <a:gd name="connsiteX3" fmla="*/ 731453 w 731452"/>
              <a:gd name="connsiteY3" fmla="*/ 62466 h 624655"/>
              <a:gd name="connsiteX4" fmla="*/ 731452 w 731452"/>
              <a:gd name="connsiteY4" fmla="*/ 562190 h 624655"/>
              <a:gd name="connsiteX5" fmla="*/ 668986 w 731452"/>
              <a:gd name="connsiteY5" fmla="*/ 624656 h 624655"/>
              <a:gd name="connsiteX6" fmla="*/ 62466 w 731452"/>
              <a:gd name="connsiteY6" fmla="*/ 624655 h 624655"/>
              <a:gd name="connsiteX7" fmla="*/ 0 w 731452"/>
              <a:gd name="connsiteY7" fmla="*/ 562189 h 624655"/>
              <a:gd name="connsiteX8" fmla="*/ 0 w 73145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624655">
                <a:moveTo>
                  <a:pt x="0" y="62466"/>
                </a:moveTo>
                <a:cubicBezTo>
                  <a:pt x="0" y="27967"/>
                  <a:pt x="27967" y="0"/>
                  <a:pt x="62466" y="0"/>
                </a:cubicBezTo>
                <a:lnTo>
                  <a:pt x="668987" y="0"/>
                </a:lnTo>
                <a:cubicBezTo>
                  <a:pt x="703486" y="0"/>
                  <a:pt x="731453" y="27967"/>
                  <a:pt x="731453" y="62466"/>
                </a:cubicBezTo>
                <a:cubicBezTo>
                  <a:pt x="731453" y="229041"/>
                  <a:pt x="731452" y="395615"/>
                  <a:pt x="731452" y="562190"/>
                </a:cubicBezTo>
                <a:cubicBezTo>
                  <a:pt x="731452" y="596689"/>
                  <a:pt x="703485" y="624656"/>
                  <a:pt x="668986" y="624656"/>
                </a:cubicBezTo>
                <a:lnTo>
                  <a:pt x="62466" y="624655"/>
                </a:lnTo>
                <a:cubicBezTo>
                  <a:pt x="27967" y="624655"/>
                  <a:pt x="0" y="596688"/>
                  <a:pt x="0" y="562189"/>
                </a:cubicBezTo>
                <a:lnTo>
                  <a:pt x="0" y="6246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0206" tIns="60206" rIns="60206" bIns="60206"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9"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«Социальная поддержка граждан»</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Tree>
    <p:extLst>
      <p:ext uri="{BB962C8B-B14F-4D97-AF65-F5344CB8AC3E}">
        <p14:creationId xmlns:p14="http://schemas.microsoft.com/office/powerpoint/2010/main" val="5888828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1187"/>
            <a:ext cx="5648356" cy="11601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продуктивной занятости экономически активного </a:t>
            </a:r>
            <a:r>
              <a:rPr lang="ru-RU" sz="1400" dirty="0" smtClean="0">
                <a:solidFill>
                  <a:prstClr val="black"/>
                </a:solidFill>
                <a:latin typeface="Times New Roman" panose="02020603050405020304" pitchFamily="18" charset="0"/>
                <a:cs typeface="Times New Roman" panose="02020603050405020304" pitchFamily="18" charset="0"/>
              </a:rPr>
              <a:t>населения</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386304"/>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625260959"/>
              </p:ext>
            </p:extLst>
          </p:nvPr>
        </p:nvGraphicFramePr>
        <p:xfrm>
          <a:off x="183207" y="2821119"/>
          <a:ext cx="4193526"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51</a:t>
            </a:fld>
            <a:endParaRPr lang="ru-RU" dirty="0">
              <a:solidFill>
                <a:prstClr val="black"/>
              </a:solidFill>
            </a:endParaRPr>
          </a:p>
        </p:txBody>
      </p:sp>
      <p:graphicFrame>
        <p:nvGraphicFramePr>
          <p:cNvPr id="17" name="Схема 16"/>
          <p:cNvGraphicFramePr/>
          <p:nvPr>
            <p:extLst>
              <p:ext uri="{D42A27DB-BD31-4B8C-83A1-F6EECF244321}">
                <p14:modId xmlns:p14="http://schemas.microsoft.com/office/powerpoint/2010/main" val="2021553633"/>
              </p:ext>
            </p:extLst>
          </p:nvPr>
        </p:nvGraphicFramePr>
        <p:xfrm>
          <a:off x="4859732" y="2011337"/>
          <a:ext cx="3935760" cy="3721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2160" y="717656"/>
            <a:ext cx="2851527" cy="1555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олилиния 13"/>
          <p:cNvSpPr/>
          <p:nvPr/>
        </p:nvSpPr>
        <p:spPr>
          <a:xfrm>
            <a:off x="4540731" y="2547887"/>
            <a:ext cx="4161268"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2020 </a:t>
            </a:r>
            <a:r>
              <a:rPr lang="ru-RU" sz="1300" b="1" i="1" dirty="0" smtClean="0">
                <a:solidFill>
                  <a:prstClr val="black"/>
                </a:solidFill>
                <a:latin typeface="Times New Roman" panose="02020603050405020304" pitchFamily="18" charset="0"/>
                <a:cs typeface="Times New Roman" panose="02020603050405020304" pitchFamily="18" charset="0"/>
              </a:rPr>
              <a:t>году, </a:t>
            </a:r>
            <a:r>
              <a:rPr lang="ru-RU" sz="1300" b="1" i="1" dirty="0" smtClean="0">
                <a:solidFill>
                  <a:prstClr val="black"/>
                </a:solidFill>
                <a:latin typeface="Times New Roman" panose="02020603050405020304" pitchFamily="18" charset="0"/>
                <a:cs typeface="Times New Roman" panose="02020603050405020304" pitchFamily="18" charset="0"/>
              </a:rPr>
              <a:t>млн. руб.</a:t>
            </a:r>
          </a:p>
        </p:txBody>
      </p:sp>
      <p:sp>
        <p:nvSpPr>
          <p:cNvPr id="15" name="Полилиния 14"/>
          <p:cNvSpPr/>
          <p:nvPr/>
        </p:nvSpPr>
        <p:spPr>
          <a:xfrm>
            <a:off x="4572001" y="3202226"/>
            <a:ext cx="2378696"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56106" y="3645023"/>
            <a:ext cx="2392157" cy="57606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Активная политика занятости населения и социальная поддержка безработных граждан</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06812" y="5752327"/>
            <a:ext cx="2378696" cy="43204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prstClr val="black"/>
                </a:solidFill>
                <a:latin typeface="Times New Roman" panose="02020603050405020304" pitchFamily="18" charset="0"/>
                <a:cs typeface="Times New Roman" panose="02020603050405020304" pitchFamily="18" charset="0"/>
              </a:rPr>
              <a:t>программы</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028384" y="3202225"/>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028384" y="3641415"/>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1 781,9</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053999" y="5771739"/>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218,6</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572001" y="4858510"/>
            <a:ext cx="2378696" cy="77160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Сопровождение инвалидов молодого возраста при получении ими профессионального образования и содействие в последующем трудоустройстве</a:t>
            </a:r>
          </a:p>
        </p:txBody>
      </p:sp>
      <p:sp>
        <p:nvSpPr>
          <p:cNvPr id="30" name="Полилиния 29"/>
          <p:cNvSpPr/>
          <p:nvPr/>
        </p:nvSpPr>
        <p:spPr>
          <a:xfrm>
            <a:off x="8042944" y="4856018"/>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0,4</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113923" y="3202228"/>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113923" y="3645023"/>
            <a:ext cx="648000" cy="576064"/>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1 782,8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168089" y="5752326"/>
            <a:ext cx="648000" cy="432047"/>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219,4</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135493" y="4859626"/>
            <a:ext cx="648000" cy="771603"/>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solidFill>
              <a:schemeClr val="lt1">
                <a:hueOff val="0"/>
                <a:satOff val="0"/>
                <a:lumOff val="0"/>
                <a:alpha val="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0,4</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564716" y="4333028"/>
            <a:ext cx="2363871" cy="406191"/>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Безопасный труд</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7113923" y="4327238"/>
            <a:ext cx="648000" cy="406191"/>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3,3</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028384" y="4341739"/>
            <a:ext cx="648000" cy="393872"/>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prstClr val="black"/>
                </a:solidFill>
                <a:latin typeface="Times New Roman" panose="02020603050405020304" pitchFamily="18" charset="0"/>
                <a:cs typeface="Times New Roman" panose="02020603050405020304" pitchFamily="18" charset="0"/>
              </a:rPr>
              <a:t>3,1</a:t>
            </a:r>
            <a:endParaRPr lang="ru-RU" sz="1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9583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61064" y="1059481"/>
            <a:ext cx="3903032" cy="744112"/>
          </a:xfrm>
          <a:custGeom>
            <a:avLst/>
            <a:gdLst>
              <a:gd name="connsiteX0" fmla="*/ 0 w 3903032"/>
              <a:gd name="connsiteY0" fmla="*/ 103163 h 1031634"/>
              <a:gd name="connsiteX1" fmla="*/ 103163 w 3903032"/>
              <a:gd name="connsiteY1" fmla="*/ 0 h 1031634"/>
              <a:gd name="connsiteX2" fmla="*/ 3799869 w 3903032"/>
              <a:gd name="connsiteY2" fmla="*/ 0 h 1031634"/>
              <a:gd name="connsiteX3" fmla="*/ 3903032 w 3903032"/>
              <a:gd name="connsiteY3" fmla="*/ 103163 h 1031634"/>
              <a:gd name="connsiteX4" fmla="*/ 3903032 w 3903032"/>
              <a:gd name="connsiteY4" fmla="*/ 928471 h 1031634"/>
              <a:gd name="connsiteX5" fmla="*/ 3799869 w 3903032"/>
              <a:gd name="connsiteY5" fmla="*/ 1031634 h 1031634"/>
              <a:gd name="connsiteX6" fmla="*/ 103163 w 3903032"/>
              <a:gd name="connsiteY6" fmla="*/ 1031634 h 1031634"/>
              <a:gd name="connsiteX7" fmla="*/ 0 w 3903032"/>
              <a:gd name="connsiteY7" fmla="*/ 928471 h 1031634"/>
              <a:gd name="connsiteX8" fmla="*/ 0 w 3903032"/>
              <a:gd name="connsiteY8" fmla="*/ 103163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31634">
                <a:moveTo>
                  <a:pt x="0" y="103163"/>
                </a:moveTo>
                <a:cubicBezTo>
                  <a:pt x="0" y="46188"/>
                  <a:pt x="46188" y="0"/>
                  <a:pt x="103163" y="0"/>
                </a:cubicBezTo>
                <a:lnTo>
                  <a:pt x="3799869" y="0"/>
                </a:lnTo>
                <a:cubicBezTo>
                  <a:pt x="3856844" y="0"/>
                  <a:pt x="3903032" y="46188"/>
                  <a:pt x="3903032" y="103163"/>
                </a:cubicBezTo>
                <a:lnTo>
                  <a:pt x="3903032" y="928471"/>
                </a:lnTo>
                <a:cubicBezTo>
                  <a:pt x="3903032" y="985446"/>
                  <a:pt x="3856844" y="1031634"/>
                  <a:pt x="3799869" y="1031634"/>
                </a:cubicBezTo>
                <a:lnTo>
                  <a:pt x="103163" y="1031634"/>
                </a:lnTo>
                <a:cubicBezTo>
                  <a:pt x="46188" y="1031634"/>
                  <a:pt x="0" y="985446"/>
                  <a:pt x="0" y="928471"/>
                </a:cubicBezTo>
                <a:lnTo>
                  <a:pt x="0" y="103163"/>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3556" tIns="83556" rIns="83556" bIns="8355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3189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3189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3189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2479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24790"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2479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71768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768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1768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1768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39,0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10580"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10580"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4,8</a:t>
            </a:r>
          </a:p>
        </p:txBody>
      </p:sp>
      <p:sp>
        <p:nvSpPr>
          <p:cNvPr id="26" name="Полилиния 25"/>
          <p:cNvSpPr/>
          <p:nvPr/>
        </p:nvSpPr>
        <p:spPr>
          <a:xfrm>
            <a:off x="7510580"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0580"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03475" y="2055222"/>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3475" y="3129206"/>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3475" y="4203190"/>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3475" y="5277174"/>
            <a:ext cx="731452" cy="1031634"/>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314096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безработицы в среднем за год,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4243242"/>
            <a:ext cx="4953999" cy="91064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Уровень регистрируемой безработицы в  среднем за год,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5301208"/>
            <a:ext cx="4953999"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smtClean="0">
                <a:solidFill>
                  <a:prstClr val="black"/>
                </a:solidFill>
                <a:latin typeface="Times New Roman" panose="02020603050405020304" pitchFamily="18" charset="0"/>
                <a:cs typeface="Times New Roman" panose="02020603050405020304" pitchFamily="18" charset="0"/>
              </a:rPr>
              <a:t>Удельный вес работников, занятых во вредных и (или) опасных условиях труда, в общей численности работников,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31539" y="1803593"/>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52</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«Содействие занятости населения»</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311" y="908720"/>
            <a:ext cx="2254190" cy="2026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7727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e.babaeva\Desktop\img_0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343" y="908710"/>
            <a:ext cx="2664297" cy="16774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79" y="772096"/>
            <a:ext cx="6152413" cy="195069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6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активизация культурного потенциала Чувашской </a:t>
            </a:r>
            <a:r>
              <a:rPr lang="ru-RU" sz="1350" dirty="0" smtClean="0">
                <a:solidFill>
                  <a:schemeClr val="tx1"/>
                </a:solidFill>
                <a:latin typeface="Times New Roman" panose="02020603050405020304" pitchFamily="18" charset="0"/>
                <a:cs typeface="Times New Roman" panose="02020603050405020304" pitchFamily="18" charset="0"/>
              </a:rPr>
              <a:t>Республики</a:t>
            </a:r>
            <a:r>
              <a:rPr lang="ru-RU" sz="1350" dirty="0">
                <a:solidFill>
                  <a:schemeClr val="tx1"/>
                </a:solidFill>
                <a:latin typeface="Times New Roman" panose="02020603050405020304" pitchFamily="18" charset="0"/>
                <a:cs typeface="Times New Roman" panose="02020603050405020304" pitchFamily="18" charset="0"/>
              </a:rPr>
              <a:t>;</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повышение роли институтов гражданского общества как субъектов культурной политики;</a:t>
            </a:r>
            <a:endParaRPr lang="ru-RU" sz="1350" dirty="0" smtClean="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содействие  формированию гармонично развитой </a:t>
            </a:r>
            <a:r>
              <a:rPr lang="ru-RU" sz="1350" dirty="0" smtClean="0">
                <a:solidFill>
                  <a:schemeClr val="tx1"/>
                </a:solidFill>
                <a:latin typeface="Times New Roman" panose="02020603050405020304" pitchFamily="18" charset="0"/>
                <a:cs typeface="Times New Roman" panose="02020603050405020304" pitchFamily="18" charset="0"/>
              </a:rPr>
              <a:t>личности</a:t>
            </a:r>
            <a:r>
              <a:rPr lang="ru-RU" sz="1350" dirty="0">
                <a:solidFill>
                  <a:schemeClr val="tx1"/>
                </a:solidFill>
                <a:latin typeface="Times New Roman" panose="02020603050405020304" pitchFamily="18" charset="0"/>
                <a:cs typeface="Times New Roman" panose="02020603050405020304" pitchFamily="18" charset="0"/>
              </a:rPr>
              <a:t>, способной к активному участию в реализации государственной культурной </a:t>
            </a:r>
            <a:r>
              <a:rPr lang="ru-RU" sz="1350" dirty="0" smtClean="0">
                <a:solidFill>
                  <a:schemeClr val="tx1"/>
                </a:solidFill>
                <a:latin typeface="Times New Roman" panose="02020603050405020304" pitchFamily="18" charset="0"/>
                <a:cs typeface="Times New Roman" panose="02020603050405020304" pitchFamily="18" charset="0"/>
              </a:rPr>
              <a:t>политики;</a:t>
            </a:r>
          </a:p>
          <a:p>
            <a:pPr marL="285750" indent="-285750" algn="just">
              <a:buFont typeface="Wingdings" panose="05000000000000000000" pitchFamily="2" charset="2"/>
              <a:buChar char="v"/>
            </a:pPr>
            <a:r>
              <a:rPr lang="ru-RU" sz="1350" dirty="0">
                <a:solidFill>
                  <a:schemeClr val="tx1"/>
                </a:solidFill>
                <a:latin typeface="Times New Roman" panose="02020603050405020304" pitchFamily="18" charset="0"/>
                <a:cs typeface="Times New Roman" panose="02020603050405020304" pitchFamily="18" charset="0"/>
              </a:rPr>
              <a:t>сохранение культурного наследия и создание условий для развития культуры.</a:t>
            </a:r>
          </a:p>
        </p:txBody>
      </p:sp>
      <p:sp>
        <p:nvSpPr>
          <p:cNvPr id="6" name="TextBox 5"/>
          <p:cNvSpPr txBox="1"/>
          <p:nvPr/>
        </p:nvSpPr>
        <p:spPr>
          <a:xfrm>
            <a:off x="147779" y="2903549"/>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nvPr>
        </p:nvGraphicFramePr>
        <p:xfrm>
          <a:off x="147780" y="3356992"/>
          <a:ext cx="4856268" cy="3073700"/>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53</a:t>
            </a:fld>
            <a:endParaRPr lang="ru-RU" dirty="0"/>
          </a:p>
        </p:txBody>
      </p:sp>
      <p:sp>
        <p:nvSpPr>
          <p:cNvPr id="15"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6" name="Прямая соединительная линия 15"/>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8" name="Полилиния 17"/>
          <p:cNvSpPr/>
          <p:nvPr/>
        </p:nvSpPr>
        <p:spPr>
          <a:xfrm>
            <a:off x="5004049" y="2819284"/>
            <a:ext cx="3778796" cy="591406"/>
          </a:xfrm>
          <a:custGeom>
            <a:avLst/>
            <a:gdLst>
              <a:gd name="connsiteX0" fmla="*/ 0 w 4145917"/>
              <a:gd name="connsiteY0" fmla="*/ 70616 h 706156"/>
              <a:gd name="connsiteX1" fmla="*/ 70616 w 4145917"/>
              <a:gd name="connsiteY1" fmla="*/ 0 h 706156"/>
              <a:gd name="connsiteX2" fmla="*/ 4075301 w 4145917"/>
              <a:gd name="connsiteY2" fmla="*/ 0 h 706156"/>
              <a:gd name="connsiteX3" fmla="*/ 4145917 w 4145917"/>
              <a:gd name="connsiteY3" fmla="*/ 70616 h 706156"/>
              <a:gd name="connsiteX4" fmla="*/ 4145917 w 4145917"/>
              <a:gd name="connsiteY4" fmla="*/ 635540 h 706156"/>
              <a:gd name="connsiteX5" fmla="*/ 4075301 w 4145917"/>
              <a:gd name="connsiteY5" fmla="*/ 706156 h 706156"/>
              <a:gd name="connsiteX6" fmla="*/ 70616 w 4145917"/>
              <a:gd name="connsiteY6" fmla="*/ 706156 h 706156"/>
              <a:gd name="connsiteX7" fmla="*/ 0 w 4145917"/>
              <a:gd name="connsiteY7" fmla="*/ 635540 h 706156"/>
              <a:gd name="connsiteX8" fmla="*/ 0 w 414591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5917" h="706156">
                <a:moveTo>
                  <a:pt x="0" y="70616"/>
                </a:moveTo>
                <a:cubicBezTo>
                  <a:pt x="0" y="31616"/>
                  <a:pt x="31616" y="0"/>
                  <a:pt x="70616" y="0"/>
                </a:cubicBezTo>
                <a:lnTo>
                  <a:pt x="4075301" y="0"/>
                </a:lnTo>
                <a:cubicBezTo>
                  <a:pt x="4114301" y="0"/>
                  <a:pt x="4145917" y="31616"/>
                  <a:pt x="4145917" y="70616"/>
                </a:cubicBezTo>
                <a:lnTo>
                  <a:pt x="4145917" y="635540"/>
                </a:lnTo>
                <a:cubicBezTo>
                  <a:pt x="4145917" y="674540"/>
                  <a:pt x="4114301" y="706156"/>
                  <a:pt x="407530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1643" tIns="81643" rIns="81643" bIns="81643" numCol="1" spcCol="1270" anchor="ctr" anchorCtr="0">
            <a:noAutofit/>
          </a:bodyPr>
          <a:lstStyle/>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a:t>
            </a:r>
            <a:r>
              <a:rPr lang="en-US" sz="1600" b="1" i="1" kern="1200" dirty="0" smtClean="0">
                <a:solidFill>
                  <a:schemeClr val="tx1"/>
                </a:solidFill>
                <a:latin typeface="Times New Roman" panose="02020603050405020304" pitchFamily="18" charset="0"/>
                <a:cs typeface="Times New Roman" panose="02020603050405020304" pitchFamily="18" charset="0"/>
              </a:rPr>
              <a:t> </a:t>
            </a:r>
            <a:r>
              <a:rPr lang="ru-RU" sz="1600" b="1" i="1" kern="1200" dirty="0" smtClean="0">
                <a:solidFill>
                  <a:schemeClr val="tx1"/>
                </a:solidFill>
                <a:latin typeface="Times New Roman" panose="02020603050405020304" pitchFamily="18" charset="0"/>
                <a:cs typeface="Times New Roman" panose="02020603050405020304" pitchFamily="18" charset="0"/>
              </a:rPr>
              <a:t>в </a:t>
            </a:r>
            <a:r>
              <a:rPr lang="ru-RU" sz="1600" b="1" i="1" kern="1200" dirty="0" smtClean="0">
                <a:solidFill>
                  <a:schemeClr val="tx1"/>
                </a:solidFill>
                <a:latin typeface="Times New Roman" panose="02020603050405020304" pitchFamily="18" charset="0"/>
                <a:cs typeface="Times New Roman" panose="02020603050405020304" pitchFamily="18" charset="0"/>
              </a:rPr>
              <a:t>2020 году, млн</a:t>
            </a:r>
            <a:r>
              <a:rPr lang="ru-RU" sz="1600" b="1" i="1" kern="1200" dirty="0" smtClean="0">
                <a:solidFill>
                  <a:schemeClr val="tx1"/>
                </a:solidFill>
                <a:latin typeface="Times New Roman" panose="02020603050405020304" pitchFamily="18" charset="0"/>
                <a:cs typeface="Times New Roman" panose="02020603050405020304" pitchFamily="18" charset="0"/>
              </a:rPr>
              <a:t>. руб.</a:t>
            </a:r>
          </a:p>
        </p:txBody>
      </p:sp>
      <p:sp>
        <p:nvSpPr>
          <p:cNvPr id="19" name="Полилиния 18"/>
          <p:cNvSpPr/>
          <p:nvPr/>
        </p:nvSpPr>
        <p:spPr>
          <a:xfrm>
            <a:off x="5004048" y="3453499"/>
            <a:ext cx="2448000" cy="385761"/>
          </a:xfrm>
          <a:custGeom>
            <a:avLst/>
            <a:gdLst>
              <a:gd name="connsiteX0" fmla="*/ 0 w 2423890"/>
              <a:gd name="connsiteY0" fmla="*/ 49092 h 490919"/>
              <a:gd name="connsiteX1" fmla="*/ 49092 w 2423890"/>
              <a:gd name="connsiteY1" fmla="*/ 0 h 490919"/>
              <a:gd name="connsiteX2" fmla="*/ 2374798 w 2423890"/>
              <a:gd name="connsiteY2" fmla="*/ 0 h 490919"/>
              <a:gd name="connsiteX3" fmla="*/ 2423890 w 2423890"/>
              <a:gd name="connsiteY3" fmla="*/ 49092 h 490919"/>
              <a:gd name="connsiteX4" fmla="*/ 2423890 w 2423890"/>
              <a:gd name="connsiteY4" fmla="*/ 441827 h 490919"/>
              <a:gd name="connsiteX5" fmla="*/ 2374798 w 2423890"/>
              <a:gd name="connsiteY5" fmla="*/ 490919 h 490919"/>
              <a:gd name="connsiteX6" fmla="*/ 49092 w 2423890"/>
              <a:gd name="connsiteY6" fmla="*/ 490919 h 490919"/>
              <a:gd name="connsiteX7" fmla="*/ 0 w 2423890"/>
              <a:gd name="connsiteY7" fmla="*/ 441827 h 490919"/>
              <a:gd name="connsiteX8" fmla="*/ 0 w 2423890"/>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3890" h="490919">
                <a:moveTo>
                  <a:pt x="0" y="49092"/>
                </a:moveTo>
                <a:cubicBezTo>
                  <a:pt x="0" y="21979"/>
                  <a:pt x="21979" y="0"/>
                  <a:pt x="49092" y="0"/>
                </a:cubicBezTo>
                <a:lnTo>
                  <a:pt x="2374798" y="0"/>
                </a:lnTo>
                <a:cubicBezTo>
                  <a:pt x="2401911" y="0"/>
                  <a:pt x="2423890" y="21979"/>
                  <a:pt x="2423890" y="49092"/>
                </a:cubicBezTo>
                <a:lnTo>
                  <a:pt x="2423890" y="441827"/>
                </a:lnTo>
                <a:cubicBezTo>
                  <a:pt x="2423890" y="468940"/>
                  <a:pt x="2401911" y="490919"/>
                  <a:pt x="2374798"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004048" y="3869514"/>
            <a:ext cx="2448000" cy="422924"/>
          </a:xfrm>
          <a:custGeom>
            <a:avLst/>
            <a:gdLst>
              <a:gd name="connsiteX0" fmla="*/ 0 w 2414435"/>
              <a:gd name="connsiteY0" fmla="*/ 42292 h 422924"/>
              <a:gd name="connsiteX1" fmla="*/ 42292 w 2414435"/>
              <a:gd name="connsiteY1" fmla="*/ 0 h 422924"/>
              <a:gd name="connsiteX2" fmla="*/ 2372143 w 2414435"/>
              <a:gd name="connsiteY2" fmla="*/ 0 h 422924"/>
              <a:gd name="connsiteX3" fmla="*/ 2414435 w 2414435"/>
              <a:gd name="connsiteY3" fmla="*/ 42292 h 422924"/>
              <a:gd name="connsiteX4" fmla="*/ 2414435 w 2414435"/>
              <a:gd name="connsiteY4" fmla="*/ 380632 h 422924"/>
              <a:gd name="connsiteX5" fmla="*/ 2372143 w 2414435"/>
              <a:gd name="connsiteY5" fmla="*/ 422924 h 422924"/>
              <a:gd name="connsiteX6" fmla="*/ 42292 w 2414435"/>
              <a:gd name="connsiteY6" fmla="*/ 422924 h 422924"/>
              <a:gd name="connsiteX7" fmla="*/ 0 w 2414435"/>
              <a:gd name="connsiteY7" fmla="*/ 380632 h 422924"/>
              <a:gd name="connsiteX8" fmla="*/ 0 w 2414435"/>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435" h="422924">
                <a:moveTo>
                  <a:pt x="0" y="42292"/>
                </a:moveTo>
                <a:cubicBezTo>
                  <a:pt x="0" y="18935"/>
                  <a:pt x="18935" y="0"/>
                  <a:pt x="42292" y="0"/>
                </a:cubicBezTo>
                <a:lnTo>
                  <a:pt x="2372143" y="0"/>
                </a:lnTo>
                <a:cubicBezTo>
                  <a:pt x="2395500" y="0"/>
                  <a:pt x="2414435" y="18935"/>
                  <a:pt x="2414435" y="42292"/>
                </a:cubicBezTo>
                <a:lnTo>
                  <a:pt x="2414435" y="380632"/>
                </a:lnTo>
                <a:cubicBezTo>
                  <a:pt x="2414435" y="403989"/>
                  <a:pt x="2395500" y="422924"/>
                  <a:pt x="2372143"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107" tIns="58107" rIns="58107" bIns="58107"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культуры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4995728" y="4331042"/>
            <a:ext cx="2448000" cy="590345"/>
          </a:xfrm>
          <a:custGeom>
            <a:avLst/>
            <a:gdLst>
              <a:gd name="connsiteX0" fmla="*/ 0 w 2395637"/>
              <a:gd name="connsiteY0" fmla="*/ 70616 h 706156"/>
              <a:gd name="connsiteX1" fmla="*/ 70616 w 2395637"/>
              <a:gd name="connsiteY1" fmla="*/ 0 h 706156"/>
              <a:gd name="connsiteX2" fmla="*/ 2325021 w 2395637"/>
              <a:gd name="connsiteY2" fmla="*/ 0 h 706156"/>
              <a:gd name="connsiteX3" fmla="*/ 2395637 w 2395637"/>
              <a:gd name="connsiteY3" fmla="*/ 70616 h 706156"/>
              <a:gd name="connsiteX4" fmla="*/ 2395637 w 2395637"/>
              <a:gd name="connsiteY4" fmla="*/ 635540 h 706156"/>
              <a:gd name="connsiteX5" fmla="*/ 2325021 w 2395637"/>
              <a:gd name="connsiteY5" fmla="*/ 706156 h 706156"/>
              <a:gd name="connsiteX6" fmla="*/ 70616 w 2395637"/>
              <a:gd name="connsiteY6" fmla="*/ 706156 h 706156"/>
              <a:gd name="connsiteX7" fmla="*/ 0 w 2395637"/>
              <a:gd name="connsiteY7" fmla="*/ 635540 h 706156"/>
              <a:gd name="connsiteX8" fmla="*/ 0 w 2395637"/>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5637" h="706156">
                <a:moveTo>
                  <a:pt x="0" y="70616"/>
                </a:moveTo>
                <a:cubicBezTo>
                  <a:pt x="0" y="31616"/>
                  <a:pt x="31616" y="0"/>
                  <a:pt x="70616" y="0"/>
                </a:cubicBezTo>
                <a:lnTo>
                  <a:pt x="2325021" y="0"/>
                </a:lnTo>
                <a:cubicBezTo>
                  <a:pt x="2364021" y="0"/>
                  <a:pt x="2395637" y="31616"/>
                  <a:pt x="2395637" y="70616"/>
                </a:cubicBezTo>
                <a:lnTo>
                  <a:pt x="2395637" y="635540"/>
                </a:lnTo>
                <a:cubicBezTo>
                  <a:pt x="2395637" y="674540"/>
                  <a:pt x="2364021" y="706156"/>
                  <a:pt x="2325021"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Укрепление единства российской нации и этно-культурное развитие народов Чувашской Республики</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004048" y="5545942"/>
            <a:ext cx="2448000" cy="406901"/>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Туризм</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004048" y="5994774"/>
            <a:ext cx="2448000" cy="484223"/>
          </a:xfrm>
          <a:custGeom>
            <a:avLst/>
            <a:gdLst>
              <a:gd name="connsiteX0" fmla="*/ 0 w 2358478"/>
              <a:gd name="connsiteY0" fmla="*/ 70616 h 706156"/>
              <a:gd name="connsiteX1" fmla="*/ 70616 w 2358478"/>
              <a:gd name="connsiteY1" fmla="*/ 0 h 706156"/>
              <a:gd name="connsiteX2" fmla="*/ 2287862 w 2358478"/>
              <a:gd name="connsiteY2" fmla="*/ 0 h 706156"/>
              <a:gd name="connsiteX3" fmla="*/ 2358478 w 2358478"/>
              <a:gd name="connsiteY3" fmla="*/ 70616 h 706156"/>
              <a:gd name="connsiteX4" fmla="*/ 2358478 w 2358478"/>
              <a:gd name="connsiteY4" fmla="*/ 635540 h 706156"/>
              <a:gd name="connsiteX5" fmla="*/ 2287862 w 2358478"/>
              <a:gd name="connsiteY5" fmla="*/ 706156 h 706156"/>
              <a:gd name="connsiteX6" fmla="*/ 70616 w 2358478"/>
              <a:gd name="connsiteY6" fmla="*/ 706156 h 706156"/>
              <a:gd name="connsiteX7" fmla="*/ 0 w 2358478"/>
              <a:gd name="connsiteY7" fmla="*/ 635540 h 706156"/>
              <a:gd name="connsiteX8" fmla="*/ 0 w 2358478"/>
              <a:gd name="connsiteY8" fmla="*/ 70616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706156">
                <a:moveTo>
                  <a:pt x="0" y="70616"/>
                </a:moveTo>
                <a:cubicBezTo>
                  <a:pt x="0" y="31616"/>
                  <a:pt x="31616" y="0"/>
                  <a:pt x="70616" y="0"/>
                </a:cubicBezTo>
                <a:lnTo>
                  <a:pt x="2287862" y="0"/>
                </a:lnTo>
                <a:cubicBezTo>
                  <a:pt x="2326862" y="0"/>
                  <a:pt x="2358478" y="31616"/>
                  <a:pt x="2358478" y="70616"/>
                </a:cubicBezTo>
                <a:lnTo>
                  <a:pt x="2358478" y="635540"/>
                </a:lnTo>
                <a:cubicBezTo>
                  <a:pt x="2358478" y="674540"/>
                  <a:pt x="2326862" y="706156"/>
                  <a:pt x="2287862" y="706156"/>
                </a:cubicBezTo>
                <a:lnTo>
                  <a:pt x="70616" y="706156"/>
                </a:lnTo>
                <a:cubicBezTo>
                  <a:pt x="31616" y="706156"/>
                  <a:pt x="0" y="674540"/>
                  <a:pt x="0" y="635540"/>
                </a:cubicBezTo>
                <a:lnTo>
                  <a:pt x="0" y="7061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403" tIns="66403" rIns="66403" bIns="66403"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511947" y="3455476"/>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План</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19063" y="3869638"/>
            <a:ext cx="61200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2 555,9</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08353" y="4331166"/>
            <a:ext cx="612000"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40,0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1947" y="5546066"/>
            <a:ext cx="612000" cy="40690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402,9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11947" y="5994774"/>
            <a:ext cx="612000" cy="484348"/>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27,2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63728" y="3455476"/>
            <a:ext cx="612000" cy="385761"/>
          </a:xfrm>
          <a:custGeom>
            <a:avLst/>
            <a:gdLst>
              <a:gd name="connsiteX0" fmla="*/ 0 w 648923"/>
              <a:gd name="connsiteY0" fmla="*/ 49092 h 490919"/>
              <a:gd name="connsiteX1" fmla="*/ 49092 w 648923"/>
              <a:gd name="connsiteY1" fmla="*/ 0 h 490919"/>
              <a:gd name="connsiteX2" fmla="*/ 599831 w 648923"/>
              <a:gd name="connsiteY2" fmla="*/ 0 h 490919"/>
              <a:gd name="connsiteX3" fmla="*/ 648923 w 648923"/>
              <a:gd name="connsiteY3" fmla="*/ 49092 h 490919"/>
              <a:gd name="connsiteX4" fmla="*/ 648923 w 648923"/>
              <a:gd name="connsiteY4" fmla="*/ 441827 h 490919"/>
              <a:gd name="connsiteX5" fmla="*/ 599831 w 648923"/>
              <a:gd name="connsiteY5" fmla="*/ 490919 h 490919"/>
              <a:gd name="connsiteX6" fmla="*/ 49092 w 648923"/>
              <a:gd name="connsiteY6" fmla="*/ 490919 h 490919"/>
              <a:gd name="connsiteX7" fmla="*/ 0 w 648923"/>
              <a:gd name="connsiteY7" fmla="*/ 441827 h 490919"/>
              <a:gd name="connsiteX8" fmla="*/ 0 w 648923"/>
              <a:gd name="connsiteY8" fmla="*/ 49092 h 49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923" h="490919">
                <a:moveTo>
                  <a:pt x="0" y="49092"/>
                </a:moveTo>
                <a:cubicBezTo>
                  <a:pt x="0" y="21979"/>
                  <a:pt x="21979" y="0"/>
                  <a:pt x="49092" y="0"/>
                </a:cubicBezTo>
                <a:lnTo>
                  <a:pt x="599831" y="0"/>
                </a:lnTo>
                <a:cubicBezTo>
                  <a:pt x="626944" y="0"/>
                  <a:pt x="648923" y="21979"/>
                  <a:pt x="648923" y="49092"/>
                </a:cubicBezTo>
                <a:lnTo>
                  <a:pt x="648923" y="441827"/>
                </a:lnTo>
                <a:cubicBezTo>
                  <a:pt x="648923" y="468940"/>
                  <a:pt x="626944" y="490919"/>
                  <a:pt x="599831" y="490919"/>
                </a:cubicBezTo>
                <a:lnTo>
                  <a:pt x="49092" y="490919"/>
                </a:lnTo>
                <a:cubicBezTo>
                  <a:pt x="21979" y="490919"/>
                  <a:pt x="0" y="468940"/>
                  <a:pt x="0" y="441827"/>
                </a:cubicBezTo>
                <a:lnTo>
                  <a:pt x="0" y="490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529" tIns="71529" rIns="71529" bIns="71529"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latin typeface="Times New Roman" panose="02020603050405020304" pitchFamily="18" charset="0"/>
                <a:cs typeface="Times New Roman" panose="02020603050405020304" pitchFamily="18" charset="0"/>
              </a:rPr>
              <a:t>Факт</a:t>
            </a:r>
            <a:endParaRPr lang="ru-RU" sz="15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170844" y="3869638"/>
            <a:ext cx="612000" cy="422924"/>
          </a:xfrm>
          <a:custGeom>
            <a:avLst/>
            <a:gdLst>
              <a:gd name="connsiteX0" fmla="*/ 0 w 653563"/>
              <a:gd name="connsiteY0" fmla="*/ 42292 h 422924"/>
              <a:gd name="connsiteX1" fmla="*/ 42292 w 653563"/>
              <a:gd name="connsiteY1" fmla="*/ 0 h 422924"/>
              <a:gd name="connsiteX2" fmla="*/ 611271 w 653563"/>
              <a:gd name="connsiteY2" fmla="*/ 0 h 422924"/>
              <a:gd name="connsiteX3" fmla="*/ 653563 w 653563"/>
              <a:gd name="connsiteY3" fmla="*/ 42292 h 422924"/>
              <a:gd name="connsiteX4" fmla="*/ 653563 w 653563"/>
              <a:gd name="connsiteY4" fmla="*/ 380632 h 422924"/>
              <a:gd name="connsiteX5" fmla="*/ 611271 w 653563"/>
              <a:gd name="connsiteY5" fmla="*/ 422924 h 422924"/>
              <a:gd name="connsiteX6" fmla="*/ 42292 w 653563"/>
              <a:gd name="connsiteY6" fmla="*/ 422924 h 422924"/>
              <a:gd name="connsiteX7" fmla="*/ 0 w 653563"/>
              <a:gd name="connsiteY7" fmla="*/ 380632 h 422924"/>
              <a:gd name="connsiteX8" fmla="*/ 0 w 653563"/>
              <a:gd name="connsiteY8" fmla="*/ 42292 h 42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563" h="422924">
                <a:moveTo>
                  <a:pt x="0" y="42292"/>
                </a:moveTo>
                <a:cubicBezTo>
                  <a:pt x="0" y="18935"/>
                  <a:pt x="18935" y="0"/>
                  <a:pt x="42292" y="0"/>
                </a:cubicBezTo>
                <a:lnTo>
                  <a:pt x="611271" y="0"/>
                </a:lnTo>
                <a:cubicBezTo>
                  <a:pt x="634628" y="0"/>
                  <a:pt x="653563" y="18935"/>
                  <a:pt x="653563" y="42292"/>
                </a:cubicBezTo>
                <a:lnTo>
                  <a:pt x="653563" y="380632"/>
                </a:lnTo>
                <a:cubicBezTo>
                  <a:pt x="653563" y="403989"/>
                  <a:pt x="634628" y="422924"/>
                  <a:pt x="611271" y="422924"/>
                </a:cubicBezTo>
                <a:lnTo>
                  <a:pt x="42292" y="422924"/>
                </a:lnTo>
                <a:cubicBezTo>
                  <a:pt x="18935" y="422924"/>
                  <a:pt x="0" y="403989"/>
                  <a:pt x="0" y="380632"/>
                </a:cubicBezTo>
                <a:lnTo>
                  <a:pt x="0" y="4229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727" tIns="65727" rIns="65727" bIns="65727" numCol="1" spcCol="1270" anchor="ctr" anchorCtr="0">
            <a:noAutofit/>
          </a:bodyPr>
          <a:lstStyle/>
          <a:p>
            <a:pPr lvl="0" algn="ctr" defTabSz="6223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2 398,7</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60134" y="4331166"/>
            <a:ext cx="612000" cy="590345"/>
          </a:xfrm>
          <a:custGeom>
            <a:avLst/>
            <a:gdLst>
              <a:gd name="connsiteX0" fmla="*/ 0 w 654823"/>
              <a:gd name="connsiteY0" fmla="*/ 65482 h 706156"/>
              <a:gd name="connsiteX1" fmla="*/ 65482 w 654823"/>
              <a:gd name="connsiteY1" fmla="*/ 0 h 706156"/>
              <a:gd name="connsiteX2" fmla="*/ 589341 w 654823"/>
              <a:gd name="connsiteY2" fmla="*/ 0 h 706156"/>
              <a:gd name="connsiteX3" fmla="*/ 654823 w 654823"/>
              <a:gd name="connsiteY3" fmla="*/ 65482 h 706156"/>
              <a:gd name="connsiteX4" fmla="*/ 654823 w 654823"/>
              <a:gd name="connsiteY4" fmla="*/ 640674 h 706156"/>
              <a:gd name="connsiteX5" fmla="*/ 589341 w 654823"/>
              <a:gd name="connsiteY5" fmla="*/ 706156 h 706156"/>
              <a:gd name="connsiteX6" fmla="*/ 65482 w 654823"/>
              <a:gd name="connsiteY6" fmla="*/ 706156 h 706156"/>
              <a:gd name="connsiteX7" fmla="*/ 0 w 654823"/>
              <a:gd name="connsiteY7" fmla="*/ 640674 h 706156"/>
              <a:gd name="connsiteX8" fmla="*/ 0 w 654823"/>
              <a:gd name="connsiteY8" fmla="*/ 65482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823" h="706156">
                <a:moveTo>
                  <a:pt x="0" y="65482"/>
                </a:moveTo>
                <a:cubicBezTo>
                  <a:pt x="0" y="29317"/>
                  <a:pt x="29317" y="0"/>
                  <a:pt x="65482" y="0"/>
                </a:cubicBezTo>
                <a:lnTo>
                  <a:pt x="589341" y="0"/>
                </a:lnTo>
                <a:cubicBezTo>
                  <a:pt x="625506" y="0"/>
                  <a:pt x="654823" y="29317"/>
                  <a:pt x="654823" y="65482"/>
                </a:cubicBezTo>
                <a:lnTo>
                  <a:pt x="654823" y="640674"/>
                </a:lnTo>
                <a:cubicBezTo>
                  <a:pt x="654823" y="676839"/>
                  <a:pt x="625506" y="706156"/>
                  <a:pt x="589341" y="706156"/>
                </a:cubicBezTo>
                <a:lnTo>
                  <a:pt x="65482" y="706156"/>
                </a:lnTo>
                <a:cubicBezTo>
                  <a:pt x="29317" y="706156"/>
                  <a:pt x="0" y="676839"/>
                  <a:pt x="0" y="640674"/>
                </a:cubicBezTo>
                <a:lnTo>
                  <a:pt x="0" y="6548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519" tIns="72519" rIns="72519" bIns="72519" numCol="1" spcCol="1270" anchor="ctr" anchorCtr="0">
            <a:noAutofit/>
          </a:bodyPr>
          <a:lstStyle/>
          <a:p>
            <a:pPr lvl="0" algn="ctr" defTabSz="62230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39,8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163728" y="5546066"/>
            <a:ext cx="612000" cy="406901"/>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402,9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163728" y="5994774"/>
            <a:ext cx="612000" cy="484348"/>
          </a:xfrm>
          <a:custGeom>
            <a:avLst/>
            <a:gdLst>
              <a:gd name="connsiteX0" fmla="*/ 0 w 683605"/>
              <a:gd name="connsiteY0" fmla="*/ 68361 h 706156"/>
              <a:gd name="connsiteX1" fmla="*/ 68361 w 683605"/>
              <a:gd name="connsiteY1" fmla="*/ 0 h 706156"/>
              <a:gd name="connsiteX2" fmla="*/ 615245 w 683605"/>
              <a:gd name="connsiteY2" fmla="*/ 0 h 706156"/>
              <a:gd name="connsiteX3" fmla="*/ 683606 w 683605"/>
              <a:gd name="connsiteY3" fmla="*/ 68361 h 706156"/>
              <a:gd name="connsiteX4" fmla="*/ 683605 w 683605"/>
              <a:gd name="connsiteY4" fmla="*/ 637796 h 706156"/>
              <a:gd name="connsiteX5" fmla="*/ 615244 w 683605"/>
              <a:gd name="connsiteY5" fmla="*/ 706157 h 706156"/>
              <a:gd name="connsiteX6" fmla="*/ 68361 w 683605"/>
              <a:gd name="connsiteY6" fmla="*/ 706156 h 706156"/>
              <a:gd name="connsiteX7" fmla="*/ 0 w 683605"/>
              <a:gd name="connsiteY7" fmla="*/ 637795 h 706156"/>
              <a:gd name="connsiteX8" fmla="*/ 0 w 683605"/>
              <a:gd name="connsiteY8" fmla="*/ 68361 h 70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605" h="706156">
                <a:moveTo>
                  <a:pt x="0" y="68361"/>
                </a:moveTo>
                <a:cubicBezTo>
                  <a:pt x="0" y="30606"/>
                  <a:pt x="30606" y="0"/>
                  <a:pt x="68361" y="0"/>
                </a:cubicBezTo>
                <a:lnTo>
                  <a:pt x="615245" y="0"/>
                </a:lnTo>
                <a:cubicBezTo>
                  <a:pt x="653000" y="0"/>
                  <a:pt x="683606" y="30606"/>
                  <a:pt x="683606" y="68361"/>
                </a:cubicBezTo>
                <a:cubicBezTo>
                  <a:pt x="683606" y="258173"/>
                  <a:pt x="683605" y="447984"/>
                  <a:pt x="683605" y="637796"/>
                </a:cubicBezTo>
                <a:cubicBezTo>
                  <a:pt x="683605" y="675551"/>
                  <a:pt x="652999" y="706157"/>
                  <a:pt x="615244" y="706157"/>
                </a:cubicBezTo>
                <a:lnTo>
                  <a:pt x="68361" y="706156"/>
                </a:lnTo>
                <a:cubicBezTo>
                  <a:pt x="30606" y="706156"/>
                  <a:pt x="0" y="675550"/>
                  <a:pt x="0" y="637795"/>
                </a:cubicBezTo>
                <a:lnTo>
                  <a:pt x="0" y="683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3362" tIns="73362" rIns="73362" bIns="73362"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27,1</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004048" y="4959991"/>
            <a:ext cx="2448000" cy="557539"/>
          </a:xfrm>
          <a:custGeom>
            <a:avLst/>
            <a:gdLst>
              <a:gd name="connsiteX0" fmla="*/ 0 w 2358478"/>
              <a:gd name="connsiteY0" fmla="*/ 40690 h 406901"/>
              <a:gd name="connsiteX1" fmla="*/ 40690 w 2358478"/>
              <a:gd name="connsiteY1" fmla="*/ 0 h 406901"/>
              <a:gd name="connsiteX2" fmla="*/ 2317788 w 2358478"/>
              <a:gd name="connsiteY2" fmla="*/ 0 h 406901"/>
              <a:gd name="connsiteX3" fmla="*/ 2358478 w 2358478"/>
              <a:gd name="connsiteY3" fmla="*/ 40690 h 406901"/>
              <a:gd name="connsiteX4" fmla="*/ 2358478 w 2358478"/>
              <a:gd name="connsiteY4" fmla="*/ 366211 h 406901"/>
              <a:gd name="connsiteX5" fmla="*/ 2317788 w 2358478"/>
              <a:gd name="connsiteY5" fmla="*/ 406901 h 406901"/>
              <a:gd name="connsiteX6" fmla="*/ 40690 w 2358478"/>
              <a:gd name="connsiteY6" fmla="*/ 406901 h 406901"/>
              <a:gd name="connsiteX7" fmla="*/ 0 w 2358478"/>
              <a:gd name="connsiteY7" fmla="*/ 366211 h 406901"/>
              <a:gd name="connsiteX8" fmla="*/ 0 w 2358478"/>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8478" h="406901">
                <a:moveTo>
                  <a:pt x="0" y="40690"/>
                </a:moveTo>
                <a:cubicBezTo>
                  <a:pt x="0" y="18218"/>
                  <a:pt x="18218" y="0"/>
                  <a:pt x="40690" y="0"/>
                </a:cubicBezTo>
                <a:lnTo>
                  <a:pt x="2317788" y="0"/>
                </a:lnTo>
                <a:cubicBezTo>
                  <a:pt x="2340260" y="0"/>
                  <a:pt x="2358478" y="18218"/>
                  <a:pt x="2358478" y="40690"/>
                </a:cubicBezTo>
                <a:lnTo>
                  <a:pt x="2358478" y="366211"/>
                </a:lnTo>
                <a:cubicBezTo>
                  <a:pt x="2358478" y="388683"/>
                  <a:pt x="2340260" y="406901"/>
                  <a:pt x="2317788"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638" tIns="57638" rIns="57638" bIns="57638" numCol="1" spcCol="1270" anchor="ctr" anchorCtr="0">
            <a:noAutofit/>
          </a:bodyPr>
          <a:lstStyle/>
          <a:p>
            <a:pPr lvl="0" algn="ctr" defTabSz="53340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Поддержка и развитие чтения в Чувашской Республике</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511947" y="4960115"/>
            <a:ext cx="612000" cy="557539"/>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7,4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163728" y="4960115"/>
            <a:ext cx="612000" cy="557539"/>
          </a:xfrm>
          <a:custGeom>
            <a:avLst/>
            <a:gdLst>
              <a:gd name="connsiteX0" fmla="*/ 0 w 657402"/>
              <a:gd name="connsiteY0" fmla="*/ 40690 h 406901"/>
              <a:gd name="connsiteX1" fmla="*/ 40690 w 657402"/>
              <a:gd name="connsiteY1" fmla="*/ 0 h 406901"/>
              <a:gd name="connsiteX2" fmla="*/ 616712 w 657402"/>
              <a:gd name="connsiteY2" fmla="*/ 0 h 406901"/>
              <a:gd name="connsiteX3" fmla="*/ 657402 w 657402"/>
              <a:gd name="connsiteY3" fmla="*/ 40690 h 406901"/>
              <a:gd name="connsiteX4" fmla="*/ 657402 w 657402"/>
              <a:gd name="connsiteY4" fmla="*/ 366211 h 406901"/>
              <a:gd name="connsiteX5" fmla="*/ 616712 w 657402"/>
              <a:gd name="connsiteY5" fmla="*/ 406901 h 406901"/>
              <a:gd name="connsiteX6" fmla="*/ 40690 w 657402"/>
              <a:gd name="connsiteY6" fmla="*/ 406901 h 406901"/>
              <a:gd name="connsiteX7" fmla="*/ 0 w 657402"/>
              <a:gd name="connsiteY7" fmla="*/ 366211 h 406901"/>
              <a:gd name="connsiteX8" fmla="*/ 0 w 657402"/>
              <a:gd name="connsiteY8" fmla="*/ 40690 h 40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02" h="406901">
                <a:moveTo>
                  <a:pt x="0" y="40690"/>
                </a:moveTo>
                <a:cubicBezTo>
                  <a:pt x="0" y="18218"/>
                  <a:pt x="18218" y="0"/>
                  <a:pt x="40690" y="0"/>
                </a:cubicBezTo>
                <a:lnTo>
                  <a:pt x="616712" y="0"/>
                </a:lnTo>
                <a:cubicBezTo>
                  <a:pt x="639184" y="0"/>
                  <a:pt x="657402" y="18218"/>
                  <a:pt x="657402" y="40690"/>
                </a:cubicBezTo>
                <a:lnTo>
                  <a:pt x="657402" y="366211"/>
                </a:lnTo>
                <a:cubicBezTo>
                  <a:pt x="657402" y="388683"/>
                  <a:pt x="639184" y="406901"/>
                  <a:pt x="616712" y="406901"/>
                </a:cubicBezTo>
                <a:lnTo>
                  <a:pt x="40690" y="406901"/>
                </a:lnTo>
                <a:cubicBezTo>
                  <a:pt x="18218" y="406901"/>
                  <a:pt x="0" y="388683"/>
                  <a:pt x="0" y="366211"/>
                </a:cubicBezTo>
                <a:lnTo>
                  <a:pt x="0" y="406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258" tIns="65258" rIns="65258" bIns="65258" numCol="1" spcCol="1270" anchor="ctr" anchorCtr="0">
            <a:noAutofit/>
          </a:bodyPr>
          <a:lstStyle/>
          <a:p>
            <a:pPr lvl="0" algn="ctr" defTabSz="62230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7,3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748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77515" y="3530220"/>
            <a:ext cx="4835964" cy="73500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удовлетворенности населения качеством предоставления государственных и муниципальных услуг в сфере </a:t>
            </a:r>
            <a:r>
              <a:rPr lang="ru-RU" sz="1200" dirty="0" smtClean="0">
                <a:solidFill>
                  <a:schemeClr val="tx1"/>
                </a:solidFill>
                <a:latin typeface="Times New Roman" panose="02020603050405020304" pitchFamily="18" charset="0"/>
                <a:cs typeface="Times New Roman" panose="02020603050405020304" pitchFamily="18" charset="0"/>
              </a:rPr>
              <a:t>культуры,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5973" y="4465747"/>
            <a:ext cx="4828075" cy="7195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посещений </a:t>
            </a:r>
            <a:r>
              <a:rPr lang="ru-RU" sz="1200" dirty="0" smtClean="0">
                <a:solidFill>
                  <a:schemeClr val="tx1"/>
                </a:solidFill>
                <a:latin typeface="Times New Roman" panose="02020603050405020304" pitchFamily="18" charset="0"/>
                <a:cs typeface="Times New Roman" panose="02020603050405020304" pitchFamily="18" charset="0"/>
              </a:rPr>
              <a:t>организаций культуры, </a:t>
            </a:r>
          </a:p>
          <a:p>
            <a:pPr algn="just"/>
            <a:r>
              <a:rPr lang="ru-RU" sz="1200" dirty="0" smtClean="0">
                <a:solidFill>
                  <a:schemeClr val="tx1"/>
                </a:solidFill>
                <a:latin typeface="Times New Roman" panose="02020603050405020304" pitchFamily="18" charset="0"/>
                <a:cs typeface="Times New Roman" panose="02020603050405020304" pitchFamily="18" charset="0"/>
              </a:rPr>
              <a:t>в процентах по отношению к 2017 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5973" y="5383483"/>
            <a:ext cx="4828075" cy="78500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Увеличение числа обращений к </a:t>
            </a:r>
            <a:r>
              <a:rPr lang="ru-RU" sz="1200" dirty="0" smtClean="0">
                <a:solidFill>
                  <a:schemeClr val="tx1"/>
                </a:solidFill>
                <a:latin typeface="Times New Roman" panose="02020603050405020304" pitchFamily="18" charset="0"/>
                <a:cs typeface="Times New Roman" panose="02020603050405020304" pitchFamily="18" charset="0"/>
              </a:rPr>
              <a:t>цифровым </a:t>
            </a:r>
            <a:r>
              <a:rPr lang="ru-RU" sz="1200" dirty="0">
                <a:solidFill>
                  <a:schemeClr val="tx1"/>
                </a:solidFill>
                <a:latin typeface="Times New Roman" panose="02020603050405020304" pitchFamily="18" charset="0"/>
                <a:cs typeface="Times New Roman" panose="02020603050405020304" pitchFamily="18" charset="0"/>
              </a:rPr>
              <a:t>ресурсам </a:t>
            </a:r>
            <a:r>
              <a:rPr lang="ru-RU" sz="1200" dirty="0" smtClean="0">
                <a:solidFill>
                  <a:schemeClr val="tx1"/>
                </a:solidFill>
                <a:latin typeface="Times New Roman" panose="02020603050405020304" pitchFamily="18" charset="0"/>
                <a:cs typeface="Times New Roman" panose="02020603050405020304" pitchFamily="18" charset="0"/>
              </a:rPr>
              <a:t>культуры,</a:t>
            </a:r>
          </a:p>
          <a:p>
            <a:pPr algn="just"/>
            <a:r>
              <a:rPr lang="ru-RU" sz="1200" dirty="0">
                <a:solidFill>
                  <a:schemeClr val="tx1"/>
                </a:solidFill>
                <a:latin typeface="Times New Roman" panose="02020603050405020304" pitchFamily="18" charset="0"/>
                <a:cs typeface="Times New Roman" panose="02020603050405020304" pitchFamily="18" charset="0"/>
              </a:rPr>
              <a:t>в процентах по отношению к 2017 </a:t>
            </a:r>
            <a:r>
              <a:rPr lang="ru-RU" sz="1200" dirty="0" smtClean="0">
                <a:solidFill>
                  <a:schemeClr val="tx1"/>
                </a:solidFill>
                <a:latin typeface="Times New Roman" panose="02020603050405020304" pitchFamily="18" charset="0"/>
                <a:cs typeface="Times New Roman" panose="02020603050405020304" pitchFamily="18" charset="0"/>
              </a:rPr>
              <a:t>году</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87658" y="1787351"/>
            <a:ext cx="1580081" cy="92156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31" name="Picture 7" descr="C:\Users\e.babaeva\Desktop\img_06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032" y="1052736"/>
            <a:ext cx="3178447" cy="2238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pPr>
              <a:defRPr/>
            </a:pPr>
            <a:fld id="{5134FBE4-DC40-4A96-AB83-42E61AAB2036}" type="slidenum">
              <a:rPr lang="ru-RU" smtClean="0"/>
              <a:pPr>
                <a:defRPr/>
              </a:pPr>
              <a:t>54</a:t>
            </a:fld>
            <a:endParaRPr lang="ru-RU" dirty="0"/>
          </a:p>
        </p:txBody>
      </p:sp>
      <p:sp>
        <p:nvSpPr>
          <p:cNvPr id="3" name="Полилиния 2"/>
          <p:cNvSpPr/>
          <p:nvPr/>
        </p:nvSpPr>
        <p:spPr>
          <a:xfrm>
            <a:off x="5148064" y="1564976"/>
            <a:ext cx="3903032" cy="921569"/>
          </a:xfrm>
          <a:custGeom>
            <a:avLst/>
            <a:gdLst>
              <a:gd name="connsiteX0" fmla="*/ 0 w 3903032"/>
              <a:gd name="connsiteY0" fmla="*/ 113342 h 1133420"/>
              <a:gd name="connsiteX1" fmla="*/ 113342 w 3903032"/>
              <a:gd name="connsiteY1" fmla="*/ 0 h 1133420"/>
              <a:gd name="connsiteX2" fmla="*/ 3789690 w 3903032"/>
              <a:gd name="connsiteY2" fmla="*/ 0 h 1133420"/>
              <a:gd name="connsiteX3" fmla="*/ 3903032 w 3903032"/>
              <a:gd name="connsiteY3" fmla="*/ 113342 h 1133420"/>
              <a:gd name="connsiteX4" fmla="*/ 3903032 w 3903032"/>
              <a:gd name="connsiteY4" fmla="*/ 1020078 h 1133420"/>
              <a:gd name="connsiteX5" fmla="*/ 3789690 w 3903032"/>
              <a:gd name="connsiteY5" fmla="*/ 1133420 h 1133420"/>
              <a:gd name="connsiteX6" fmla="*/ 113342 w 3903032"/>
              <a:gd name="connsiteY6" fmla="*/ 1133420 h 1133420"/>
              <a:gd name="connsiteX7" fmla="*/ 0 w 3903032"/>
              <a:gd name="connsiteY7" fmla="*/ 1020078 h 1133420"/>
              <a:gd name="connsiteX8" fmla="*/ 0 w 3903032"/>
              <a:gd name="connsiteY8" fmla="*/ 113342 h 11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133420">
                <a:moveTo>
                  <a:pt x="0" y="113342"/>
                </a:moveTo>
                <a:cubicBezTo>
                  <a:pt x="0" y="50745"/>
                  <a:pt x="50745" y="0"/>
                  <a:pt x="113342" y="0"/>
                </a:cubicBezTo>
                <a:lnTo>
                  <a:pt x="3789690" y="0"/>
                </a:lnTo>
                <a:cubicBezTo>
                  <a:pt x="3852287" y="0"/>
                  <a:pt x="3903032" y="50745"/>
                  <a:pt x="3903032" y="113342"/>
                </a:cubicBezTo>
                <a:lnTo>
                  <a:pt x="3903032" y="1020078"/>
                </a:lnTo>
                <a:cubicBezTo>
                  <a:pt x="3903032" y="1082675"/>
                  <a:pt x="3852287" y="1133420"/>
                  <a:pt x="3789690" y="1133420"/>
                </a:cubicBezTo>
                <a:lnTo>
                  <a:pt x="113342" y="1133420"/>
                </a:lnTo>
                <a:cubicBezTo>
                  <a:pt x="50745" y="1133420"/>
                  <a:pt x="0" y="1082675"/>
                  <a:pt x="0" y="1020078"/>
                </a:cubicBezTo>
                <a:lnTo>
                  <a:pt x="0" y="11334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86537" tIns="86537" rIns="86537" bIns="86537"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4806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2020 план</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14806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4960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3,0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5335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150,0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4095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2020 факт</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4095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a:solidFill>
                  <a:schemeClr val="tx1"/>
                </a:solidFill>
                <a:latin typeface="Times New Roman" panose="02020603050405020304" pitchFamily="18" charset="0"/>
                <a:cs typeface="Times New Roman" panose="02020603050405020304" pitchFamily="18" charset="0"/>
              </a:rPr>
              <a:t>90,0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4250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594624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488950">
              <a:lnSpc>
                <a:spcPct val="90000"/>
              </a:lnSpc>
              <a:spcAft>
                <a:spcPct val="35000"/>
              </a:spcAft>
            </a:pPr>
            <a:endParaRPr lang="ru-RU" sz="1100" b="1" dirty="0" smtClean="0">
              <a:solidFill>
                <a:schemeClr val="tx1"/>
              </a:solidFill>
              <a:latin typeface="Times New Roman" panose="02020603050405020304" pitchFamily="18" charset="0"/>
              <a:cs typeface="Times New Roman" panose="02020603050405020304" pitchFamily="18" charset="0"/>
            </a:endParaRPr>
          </a:p>
          <a:p>
            <a:pPr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150,0</a:t>
            </a:r>
            <a:endParaRPr lang="ru-RU" sz="1100" b="1" dirty="0">
              <a:solidFill>
                <a:schemeClr val="tx1"/>
              </a:solidFill>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pP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3385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2021</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3385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90,5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3539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3914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200,0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26749"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endParaRPr lang="ru-RU" sz="1400" b="1" dirty="0" smtClean="0">
              <a:solidFill>
                <a:schemeClr val="tx1"/>
              </a:solidFill>
              <a:latin typeface="Times New Roman" panose="02020603050405020304" pitchFamily="18" charset="0"/>
              <a:cs typeface="Times New Roman" panose="02020603050405020304" pitchFamily="18" charset="0"/>
            </a:endParaRPr>
          </a:p>
          <a:p>
            <a:pPr algn="ctr" defTabSz="622300">
              <a:lnSpc>
                <a:spcPct val="90000"/>
              </a:lnSpc>
              <a:spcAft>
                <a:spcPct val="35000"/>
              </a:spcAft>
            </a:pPr>
            <a:r>
              <a:rPr lang="ru-RU" sz="1400" b="1" dirty="0" smtClean="0">
                <a:solidFill>
                  <a:schemeClr val="tx1"/>
                </a:solidFill>
                <a:latin typeface="Times New Roman" panose="02020603050405020304" pitchFamily="18" charset="0"/>
                <a:cs typeface="Times New Roman" panose="02020603050405020304" pitchFamily="18" charset="0"/>
              </a:rPr>
              <a:t>2022</a:t>
            </a:r>
            <a:endParaRPr lang="ru-RU" sz="1400" b="1" dirty="0">
              <a:solidFill>
                <a:schemeClr val="tx1"/>
              </a:solidFill>
              <a:latin typeface="Times New Roman" panose="02020603050405020304" pitchFamily="18" charset="0"/>
              <a:cs typeface="Times New Roman" panose="02020603050405020304" pitchFamily="18" charset="0"/>
            </a:endParaRPr>
          </a:p>
          <a:p>
            <a:pPr lvl="0" algn="ctr" defTabSz="622300">
              <a:lnSpc>
                <a:spcPct val="90000"/>
              </a:lnSpc>
              <a:spcBef>
                <a:spcPct val="0"/>
              </a:spcBef>
              <a:spcAft>
                <a:spcPct val="35000"/>
              </a:spcAft>
            </a:pP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526749"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28291"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32038"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300,0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319644" y="2604977"/>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99000"/>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19644" y="3530220"/>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8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91,0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321186" y="4437506"/>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24933" y="5383483"/>
            <a:ext cx="731452" cy="747816"/>
          </a:xfrm>
          <a:custGeom>
            <a:avLst/>
            <a:gdLst>
              <a:gd name="connsiteX0" fmla="*/ 0 w 731452"/>
              <a:gd name="connsiteY0" fmla="*/ 73145 h 747816"/>
              <a:gd name="connsiteX1" fmla="*/ 73145 w 731452"/>
              <a:gd name="connsiteY1" fmla="*/ 0 h 747816"/>
              <a:gd name="connsiteX2" fmla="*/ 658307 w 731452"/>
              <a:gd name="connsiteY2" fmla="*/ 0 h 747816"/>
              <a:gd name="connsiteX3" fmla="*/ 731452 w 731452"/>
              <a:gd name="connsiteY3" fmla="*/ 73145 h 747816"/>
              <a:gd name="connsiteX4" fmla="*/ 731452 w 731452"/>
              <a:gd name="connsiteY4" fmla="*/ 674671 h 747816"/>
              <a:gd name="connsiteX5" fmla="*/ 658307 w 731452"/>
              <a:gd name="connsiteY5" fmla="*/ 747816 h 747816"/>
              <a:gd name="connsiteX6" fmla="*/ 73145 w 731452"/>
              <a:gd name="connsiteY6" fmla="*/ 747816 h 747816"/>
              <a:gd name="connsiteX7" fmla="*/ 0 w 731452"/>
              <a:gd name="connsiteY7" fmla="*/ 674671 h 747816"/>
              <a:gd name="connsiteX8" fmla="*/ 0 w 731452"/>
              <a:gd name="connsiteY8" fmla="*/ 73145 h 74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47816">
                <a:moveTo>
                  <a:pt x="0" y="73145"/>
                </a:moveTo>
                <a:cubicBezTo>
                  <a:pt x="0" y="32748"/>
                  <a:pt x="32748" y="0"/>
                  <a:pt x="73145" y="0"/>
                </a:cubicBezTo>
                <a:lnTo>
                  <a:pt x="658307" y="0"/>
                </a:lnTo>
                <a:cubicBezTo>
                  <a:pt x="698704" y="0"/>
                  <a:pt x="731452" y="32748"/>
                  <a:pt x="731452" y="73145"/>
                </a:cubicBezTo>
                <a:lnTo>
                  <a:pt x="731452" y="674671"/>
                </a:lnTo>
                <a:cubicBezTo>
                  <a:pt x="731452" y="715068"/>
                  <a:pt x="698704" y="747816"/>
                  <a:pt x="658307" y="747816"/>
                </a:cubicBezTo>
                <a:lnTo>
                  <a:pt x="73145" y="747816"/>
                </a:lnTo>
                <a:cubicBezTo>
                  <a:pt x="32748" y="747816"/>
                  <a:pt x="0" y="715068"/>
                  <a:pt x="0" y="674671"/>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tint val="70000"/>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культуры и туризма»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6234102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64704"/>
            <a:ext cx="6728478" cy="192887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Цели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создание условий, обеспечивающих развитие системы физической культуры и спорта путем пропаганды здорового образа жизни, повышение массовости занятий физической культурой и спортом среди всех возрастных групп населения, в том числе среди лиц с ограниченными возможностями здоровья;</a:t>
            </a:r>
          </a:p>
          <a:p>
            <a:pPr marL="285750" indent="-285750">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повышение конкурентоспособности спортсменов Чувашской Республики на международных и всероссийских спортивных соревнованиях.</a:t>
            </a:r>
          </a:p>
        </p:txBody>
      </p:sp>
      <p:sp>
        <p:nvSpPr>
          <p:cNvPr id="6" name="TextBox 5"/>
          <p:cNvSpPr txBox="1"/>
          <p:nvPr/>
        </p:nvSpPr>
        <p:spPr>
          <a:xfrm>
            <a:off x="231063" y="3112848"/>
            <a:ext cx="3952749" cy="323165"/>
          </a:xfrm>
          <a:prstGeom prst="rect">
            <a:avLst/>
          </a:prstGeom>
          <a:noFill/>
        </p:spPr>
        <p:txBody>
          <a:bodyPr wrap="none" rtlCol="0">
            <a:spAutoFit/>
          </a:bodyPr>
          <a:lstStyle/>
          <a:p>
            <a:r>
              <a:rPr lang="ru-RU" sz="14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r>
              <a:rPr lang="ru-RU" sz="1500" b="1" dirty="0" smtClean="0">
                <a:solidFill>
                  <a:prstClr val="black"/>
                </a:solidFill>
                <a:latin typeface="Times New Roman" panose="02020603050405020304" pitchFamily="18" charset="0"/>
                <a:cs typeface="Times New Roman" panose="02020603050405020304" pitchFamily="18" charset="0"/>
              </a:rPr>
              <a:t>.</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089900" y="6492875"/>
            <a:ext cx="1054100" cy="365125"/>
          </a:xfrm>
        </p:spPr>
        <p:txBody>
          <a:bodyPr/>
          <a:lstStyle/>
          <a:p>
            <a:pPr>
              <a:defRPr/>
            </a:pPr>
            <a:fld id="{667CCBFA-BFB9-4E9F-B6F6-694D72409F22}" type="slidenum">
              <a:rPr lang="ru-RU" smtClean="0">
                <a:solidFill>
                  <a:prstClr val="black"/>
                </a:solidFill>
              </a:rPr>
              <a:pPr>
                <a:defRPr/>
              </a:pPr>
              <a:t>55</a:t>
            </a:fld>
            <a:endParaRPr lang="ru-RU" dirty="0">
              <a:solidFill>
                <a:prstClr val="black"/>
              </a:solidFill>
            </a:endParaRPr>
          </a:p>
        </p:txBody>
      </p:sp>
      <p:sp>
        <p:nvSpPr>
          <p:cNvPr id="3" name="Полилиния 2"/>
          <p:cNvSpPr/>
          <p:nvPr/>
        </p:nvSpPr>
        <p:spPr>
          <a:xfrm>
            <a:off x="4789431" y="2926043"/>
            <a:ext cx="4228186" cy="509970"/>
          </a:xfrm>
          <a:custGeom>
            <a:avLst/>
            <a:gdLst>
              <a:gd name="connsiteX0" fmla="*/ 0 w 4265959"/>
              <a:gd name="connsiteY0" fmla="*/ 50997 h 509970"/>
              <a:gd name="connsiteX1" fmla="*/ 50997 w 4265959"/>
              <a:gd name="connsiteY1" fmla="*/ 0 h 509970"/>
              <a:gd name="connsiteX2" fmla="*/ 4214962 w 4265959"/>
              <a:gd name="connsiteY2" fmla="*/ 0 h 509970"/>
              <a:gd name="connsiteX3" fmla="*/ 4265959 w 4265959"/>
              <a:gd name="connsiteY3" fmla="*/ 50997 h 509970"/>
              <a:gd name="connsiteX4" fmla="*/ 4265959 w 4265959"/>
              <a:gd name="connsiteY4" fmla="*/ 458973 h 509970"/>
              <a:gd name="connsiteX5" fmla="*/ 4214962 w 4265959"/>
              <a:gd name="connsiteY5" fmla="*/ 509970 h 509970"/>
              <a:gd name="connsiteX6" fmla="*/ 50997 w 4265959"/>
              <a:gd name="connsiteY6" fmla="*/ 509970 h 509970"/>
              <a:gd name="connsiteX7" fmla="*/ 0 w 4265959"/>
              <a:gd name="connsiteY7" fmla="*/ 458973 h 509970"/>
              <a:gd name="connsiteX8" fmla="*/ 0 w 4265959"/>
              <a:gd name="connsiteY8" fmla="*/ 50997 h 50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5959" h="509970">
                <a:moveTo>
                  <a:pt x="0" y="50997"/>
                </a:moveTo>
                <a:cubicBezTo>
                  <a:pt x="0" y="22832"/>
                  <a:pt x="22832" y="0"/>
                  <a:pt x="50997" y="0"/>
                </a:cubicBezTo>
                <a:lnTo>
                  <a:pt x="4214962" y="0"/>
                </a:lnTo>
                <a:cubicBezTo>
                  <a:pt x="4243127" y="0"/>
                  <a:pt x="4265959" y="22832"/>
                  <a:pt x="4265959" y="50997"/>
                </a:cubicBezTo>
                <a:lnTo>
                  <a:pt x="4265959" y="458973"/>
                </a:lnTo>
                <a:cubicBezTo>
                  <a:pt x="4265959" y="487138"/>
                  <a:pt x="4243127" y="509970"/>
                  <a:pt x="4214962" y="509970"/>
                </a:cubicBezTo>
                <a:lnTo>
                  <a:pt x="50997" y="509970"/>
                </a:lnTo>
                <a:cubicBezTo>
                  <a:pt x="22832" y="509970"/>
                  <a:pt x="0" y="487138"/>
                  <a:pt x="0" y="458973"/>
                </a:cubicBezTo>
                <a:lnTo>
                  <a:pt x="0" y="509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5897" tIns="75897" rIns="75897" bIns="75897" numCol="1" spcCol="1270" anchor="ctr" anchorCtr="0">
            <a:noAutofit/>
          </a:bodyPr>
          <a:lstStyle/>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a:t>
            </a:r>
            <a:r>
              <a:rPr lang="en-US" sz="1600" b="1" i="1" kern="1200" dirty="0" smtClean="0">
                <a:solidFill>
                  <a:schemeClr val="tx1"/>
                </a:solidFill>
                <a:latin typeface="Times New Roman" panose="02020603050405020304" pitchFamily="18" charset="0"/>
                <a:cs typeface="Times New Roman" panose="02020603050405020304" pitchFamily="18" charset="0"/>
              </a:rPr>
              <a:t>20 </a:t>
            </a:r>
            <a:r>
              <a:rPr lang="ru-RU" sz="1600" b="1" i="1" kern="1200" dirty="0" smtClean="0">
                <a:solidFill>
                  <a:schemeClr val="tx1"/>
                </a:solidFill>
                <a:latin typeface="Times New Roman" panose="02020603050405020304" pitchFamily="18" charset="0"/>
                <a:cs typeface="Times New Roman" panose="02020603050405020304" pitchFamily="18" charset="0"/>
              </a:rPr>
              <a:t>году, </a:t>
            </a:r>
            <a:endParaRPr lang="ru-RU" sz="1600" b="1" i="1" kern="1200" dirty="0" smtClean="0">
              <a:solidFill>
                <a:schemeClr val="tx1"/>
              </a:solidFill>
              <a:latin typeface="Times New Roman" panose="02020603050405020304" pitchFamily="18" charset="0"/>
              <a:cs typeface="Times New Roman" panose="02020603050405020304" pitchFamily="18" charset="0"/>
            </a:endParaRPr>
          </a:p>
          <a:p>
            <a:pPr lvl="0" algn="ctr" defTabSz="711200">
              <a:lnSpc>
                <a:spcPct val="90000"/>
              </a:lnSpc>
              <a:spcBef>
                <a:spcPct val="0"/>
              </a:spcBef>
              <a:spcAft>
                <a:spcPct val="35000"/>
              </a:spcAft>
            </a:pPr>
            <a:r>
              <a:rPr lang="ru-RU" sz="1600" b="1" i="1" kern="1200" dirty="0" smtClean="0">
                <a:solidFill>
                  <a:schemeClr val="tx1"/>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799787" y="3487256"/>
            <a:ext cx="2433942" cy="332865"/>
          </a:xfrm>
          <a:custGeom>
            <a:avLst/>
            <a:gdLst>
              <a:gd name="connsiteX0" fmla="*/ 0 w 2433942"/>
              <a:gd name="connsiteY0" fmla="*/ 33287 h 332865"/>
              <a:gd name="connsiteX1" fmla="*/ 33287 w 2433942"/>
              <a:gd name="connsiteY1" fmla="*/ 0 h 332865"/>
              <a:gd name="connsiteX2" fmla="*/ 2400656 w 2433942"/>
              <a:gd name="connsiteY2" fmla="*/ 0 h 332865"/>
              <a:gd name="connsiteX3" fmla="*/ 2433943 w 2433942"/>
              <a:gd name="connsiteY3" fmla="*/ 33287 h 332865"/>
              <a:gd name="connsiteX4" fmla="*/ 2433942 w 2433942"/>
              <a:gd name="connsiteY4" fmla="*/ 299579 h 332865"/>
              <a:gd name="connsiteX5" fmla="*/ 2400655 w 2433942"/>
              <a:gd name="connsiteY5" fmla="*/ 332866 h 332865"/>
              <a:gd name="connsiteX6" fmla="*/ 33287 w 2433942"/>
              <a:gd name="connsiteY6" fmla="*/ 332865 h 332865"/>
              <a:gd name="connsiteX7" fmla="*/ 0 w 2433942"/>
              <a:gd name="connsiteY7" fmla="*/ 299578 h 332865"/>
              <a:gd name="connsiteX8" fmla="*/ 0 w 2433942"/>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942" h="332865">
                <a:moveTo>
                  <a:pt x="0" y="33287"/>
                </a:moveTo>
                <a:cubicBezTo>
                  <a:pt x="0" y="14903"/>
                  <a:pt x="14903" y="0"/>
                  <a:pt x="33287" y="0"/>
                </a:cubicBezTo>
                <a:lnTo>
                  <a:pt x="2400656" y="0"/>
                </a:lnTo>
                <a:cubicBezTo>
                  <a:pt x="2419040" y="0"/>
                  <a:pt x="2433943" y="14903"/>
                  <a:pt x="2433943" y="33287"/>
                </a:cubicBezTo>
                <a:cubicBezTo>
                  <a:pt x="2433943" y="122051"/>
                  <a:pt x="2433942" y="210815"/>
                  <a:pt x="2433942" y="299579"/>
                </a:cubicBezTo>
                <a:cubicBezTo>
                  <a:pt x="2433942" y="317963"/>
                  <a:pt x="2419039" y="332866"/>
                  <a:pt x="2400655"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804534" y="3871363"/>
            <a:ext cx="2424448" cy="663540"/>
          </a:xfrm>
          <a:custGeom>
            <a:avLst/>
            <a:gdLst>
              <a:gd name="connsiteX0" fmla="*/ 0 w 2424448"/>
              <a:gd name="connsiteY0" fmla="*/ 66354 h 663540"/>
              <a:gd name="connsiteX1" fmla="*/ 66354 w 2424448"/>
              <a:gd name="connsiteY1" fmla="*/ 0 h 663540"/>
              <a:gd name="connsiteX2" fmla="*/ 2358094 w 2424448"/>
              <a:gd name="connsiteY2" fmla="*/ 0 h 663540"/>
              <a:gd name="connsiteX3" fmla="*/ 2424448 w 2424448"/>
              <a:gd name="connsiteY3" fmla="*/ 66354 h 663540"/>
              <a:gd name="connsiteX4" fmla="*/ 2424448 w 2424448"/>
              <a:gd name="connsiteY4" fmla="*/ 597186 h 663540"/>
              <a:gd name="connsiteX5" fmla="*/ 2358094 w 2424448"/>
              <a:gd name="connsiteY5" fmla="*/ 663540 h 663540"/>
              <a:gd name="connsiteX6" fmla="*/ 66354 w 2424448"/>
              <a:gd name="connsiteY6" fmla="*/ 663540 h 663540"/>
              <a:gd name="connsiteX7" fmla="*/ 0 w 2424448"/>
              <a:gd name="connsiteY7" fmla="*/ 597186 h 663540"/>
              <a:gd name="connsiteX8" fmla="*/ 0 w 2424448"/>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448" h="663540">
                <a:moveTo>
                  <a:pt x="0" y="66354"/>
                </a:moveTo>
                <a:cubicBezTo>
                  <a:pt x="0" y="29708"/>
                  <a:pt x="29708" y="0"/>
                  <a:pt x="66354" y="0"/>
                </a:cubicBezTo>
                <a:lnTo>
                  <a:pt x="2358094" y="0"/>
                </a:lnTo>
                <a:cubicBezTo>
                  <a:pt x="2394740" y="0"/>
                  <a:pt x="2424448" y="29708"/>
                  <a:pt x="2424448" y="66354"/>
                </a:cubicBezTo>
                <a:lnTo>
                  <a:pt x="2424448" y="597186"/>
                </a:lnTo>
                <a:cubicBezTo>
                  <a:pt x="2424448" y="633832"/>
                  <a:pt x="2394740" y="663540"/>
                  <a:pt x="2358094"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физической культуры и массового спорта*</a:t>
            </a:r>
          </a:p>
        </p:txBody>
      </p:sp>
      <p:sp>
        <p:nvSpPr>
          <p:cNvPr id="11" name="Полилиния 10"/>
          <p:cNvSpPr/>
          <p:nvPr/>
        </p:nvSpPr>
        <p:spPr>
          <a:xfrm>
            <a:off x="4813972" y="4586146"/>
            <a:ext cx="2405572" cy="663540"/>
          </a:xfrm>
          <a:custGeom>
            <a:avLst/>
            <a:gdLst>
              <a:gd name="connsiteX0" fmla="*/ 0 w 2405572"/>
              <a:gd name="connsiteY0" fmla="*/ 66354 h 663540"/>
              <a:gd name="connsiteX1" fmla="*/ 66354 w 2405572"/>
              <a:gd name="connsiteY1" fmla="*/ 0 h 663540"/>
              <a:gd name="connsiteX2" fmla="*/ 2339218 w 2405572"/>
              <a:gd name="connsiteY2" fmla="*/ 0 h 663540"/>
              <a:gd name="connsiteX3" fmla="*/ 2405572 w 2405572"/>
              <a:gd name="connsiteY3" fmla="*/ 66354 h 663540"/>
              <a:gd name="connsiteX4" fmla="*/ 2405572 w 2405572"/>
              <a:gd name="connsiteY4" fmla="*/ 597186 h 663540"/>
              <a:gd name="connsiteX5" fmla="*/ 2339218 w 2405572"/>
              <a:gd name="connsiteY5" fmla="*/ 663540 h 663540"/>
              <a:gd name="connsiteX6" fmla="*/ 66354 w 2405572"/>
              <a:gd name="connsiteY6" fmla="*/ 663540 h 663540"/>
              <a:gd name="connsiteX7" fmla="*/ 0 w 2405572"/>
              <a:gd name="connsiteY7" fmla="*/ 597186 h 663540"/>
              <a:gd name="connsiteX8" fmla="*/ 0 w 2405572"/>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572" h="663540">
                <a:moveTo>
                  <a:pt x="0" y="66354"/>
                </a:moveTo>
                <a:cubicBezTo>
                  <a:pt x="0" y="29708"/>
                  <a:pt x="29708" y="0"/>
                  <a:pt x="66354" y="0"/>
                </a:cubicBezTo>
                <a:lnTo>
                  <a:pt x="2339218" y="0"/>
                </a:lnTo>
                <a:cubicBezTo>
                  <a:pt x="2375864" y="0"/>
                  <a:pt x="2405572" y="29708"/>
                  <a:pt x="2405572" y="66354"/>
                </a:cubicBezTo>
                <a:lnTo>
                  <a:pt x="2405572" y="597186"/>
                </a:lnTo>
                <a:cubicBezTo>
                  <a:pt x="2405572" y="633832"/>
                  <a:pt x="2375864" y="663540"/>
                  <a:pt x="2339218"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54" tIns="65154" rIns="65154" bIns="65154"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Развитие спорта высших достижений и системы подготовки спортивного резерва</a:t>
            </a:r>
          </a:p>
        </p:txBody>
      </p:sp>
      <p:sp>
        <p:nvSpPr>
          <p:cNvPr id="19" name="Полилиния 18"/>
          <p:cNvSpPr/>
          <p:nvPr/>
        </p:nvSpPr>
        <p:spPr>
          <a:xfrm>
            <a:off x="4832629" y="5302068"/>
            <a:ext cx="2368259" cy="662400"/>
          </a:xfrm>
          <a:custGeom>
            <a:avLst/>
            <a:gdLst>
              <a:gd name="connsiteX0" fmla="*/ 0 w 2368259"/>
              <a:gd name="connsiteY0" fmla="*/ 72009 h 720087"/>
              <a:gd name="connsiteX1" fmla="*/ 72009 w 2368259"/>
              <a:gd name="connsiteY1" fmla="*/ 0 h 720087"/>
              <a:gd name="connsiteX2" fmla="*/ 2296250 w 2368259"/>
              <a:gd name="connsiteY2" fmla="*/ 0 h 720087"/>
              <a:gd name="connsiteX3" fmla="*/ 2368259 w 2368259"/>
              <a:gd name="connsiteY3" fmla="*/ 72009 h 720087"/>
              <a:gd name="connsiteX4" fmla="*/ 2368259 w 2368259"/>
              <a:gd name="connsiteY4" fmla="*/ 648078 h 720087"/>
              <a:gd name="connsiteX5" fmla="*/ 2296250 w 2368259"/>
              <a:gd name="connsiteY5" fmla="*/ 720087 h 720087"/>
              <a:gd name="connsiteX6" fmla="*/ 72009 w 2368259"/>
              <a:gd name="connsiteY6" fmla="*/ 720087 h 720087"/>
              <a:gd name="connsiteX7" fmla="*/ 0 w 2368259"/>
              <a:gd name="connsiteY7" fmla="*/ 648078 h 720087"/>
              <a:gd name="connsiteX8" fmla="*/ 0 w 2368259"/>
              <a:gd name="connsiteY8" fmla="*/ 72009 h 7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259" h="720087">
                <a:moveTo>
                  <a:pt x="0" y="72009"/>
                </a:moveTo>
                <a:cubicBezTo>
                  <a:pt x="0" y="32240"/>
                  <a:pt x="32240" y="0"/>
                  <a:pt x="72009" y="0"/>
                </a:cubicBezTo>
                <a:lnTo>
                  <a:pt x="2296250" y="0"/>
                </a:lnTo>
                <a:cubicBezTo>
                  <a:pt x="2336019" y="0"/>
                  <a:pt x="2368259" y="32240"/>
                  <a:pt x="2368259" y="72009"/>
                </a:cubicBezTo>
                <a:lnTo>
                  <a:pt x="2368259" y="648078"/>
                </a:lnTo>
                <a:cubicBezTo>
                  <a:pt x="2368259" y="687847"/>
                  <a:pt x="2336019" y="720087"/>
                  <a:pt x="2296250" y="720087"/>
                </a:cubicBezTo>
                <a:lnTo>
                  <a:pt x="72009" y="720087"/>
                </a:lnTo>
                <a:cubicBezTo>
                  <a:pt x="32240" y="720087"/>
                  <a:pt x="0" y="687847"/>
                  <a:pt x="0" y="648078"/>
                </a:cubicBezTo>
                <a:lnTo>
                  <a:pt x="0" y="7200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11" tIns="66811" rIns="66811" bIns="66811"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20" name="Полилиния 19"/>
          <p:cNvSpPr/>
          <p:nvPr/>
        </p:nvSpPr>
        <p:spPr>
          <a:xfrm>
            <a:off x="7438184"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438182"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latin typeface="Times New Roman" panose="02020603050405020304" pitchFamily="18" charset="0"/>
                <a:cs typeface="Times New Roman" panose="02020603050405020304" pitchFamily="18" charset="0"/>
              </a:rPr>
              <a:t>860,5</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438181" y="4586146"/>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latin typeface="Times New Roman" panose="02020603050405020304" pitchFamily="18" charset="0"/>
                <a:cs typeface="Times New Roman" panose="02020603050405020304" pitchFamily="18" charset="0"/>
              </a:rPr>
              <a:t>565,6</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438181"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latin typeface="Times New Roman" panose="02020603050405020304" pitchFamily="18" charset="0"/>
                <a:cs typeface="Times New Roman" panose="02020603050405020304" pitchFamily="18" charset="0"/>
              </a:rPr>
              <a:t>30,5</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8316422" y="3487256"/>
            <a:ext cx="701194" cy="332865"/>
          </a:xfrm>
          <a:custGeom>
            <a:avLst/>
            <a:gdLst>
              <a:gd name="connsiteX0" fmla="*/ 0 w 701194"/>
              <a:gd name="connsiteY0" fmla="*/ 33287 h 332865"/>
              <a:gd name="connsiteX1" fmla="*/ 33287 w 701194"/>
              <a:gd name="connsiteY1" fmla="*/ 0 h 332865"/>
              <a:gd name="connsiteX2" fmla="*/ 667908 w 701194"/>
              <a:gd name="connsiteY2" fmla="*/ 0 h 332865"/>
              <a:gd name="connsiteX3" fmla="*/ 701195 w 701194"/>
              <a:gd name="connsiteY3" fmla="*/ 33287 h 332865"/>
              <a:gd name="connsiteX4" fmla="*/ 701194 w 701194"/>
              <a:gd name="connsiteY4" fmla="*/ 299579 h 332865"/>
              <a:gd name="connsiteX5" fmla="*/ 667907 w 701194"/>
              <a:gd name="connsiteY5" fmla="*/ 332866 h 332865"/>
              <a:gd name="connsiteX6" fmla="*/ 33287 w 701194"/>
              <a:gd name="connsiteY6" fmla="*/ 332865 h 332865"/>
              <a:gd name="connsiteX7" fmla="*/ 0 w 701194"/>
              <a:gd name="connsiteY7" fmla="*/ 299578 h 332865"/>
              <a:gd name="connsiteX8" fmla="*/ 0 w 701194"/>
              <a:gd name="connsiteY8" fmla="*/ 33287 h 33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4" h="332865">
                <a:moveTo>
                  <a:pt x="0" y="33287"/>
                </a:moveTo>
                <a:cubicBezTo>
                  <a:pt x="0" y="14903"/>
                  <a:pt x="14903" y="0"/>
                  <a:pt x="33287" y="0"/>
                </a:cubicBezTo>
                <a:lnTo>
                  <a:pt x="667908" y="0"/>
                </a:lnTo>
                <a:cubicBezTo>
                  <a:pt x="686292" y="0"/>
                  <a:pt x="701195" y="14903"/>
                  <a:pt x="701195" y="33287"/>
                </a:cubicBezTo>
                <a:cubicBezTo>
                  <a:pt x="701195" y="122051"/>
                  <a:pt x="701194" y="210815"/>
                  <a:pt x="701194" y="299579"/>
                </a:cubicBezTo>
                <a:cubicBezTo>
                  <a:pt x="701194" y="317963"/>
                  <a:pt x="686291" y="332866"/>
                  <a:pt x="667907" y="332866"/>
                </a:cubicBezTo>
                <a:lnTo>
                  <a:pt x="33287" y="332865"/>
                </a:lnTo>
                <a:cubicBezTo>
                  <a:pt x="14903" y="332865"/>
                  <a:pt x="0" y="317962"/>
                  <a:pt x="0" y="299578"/>
                </a:cubicBezTo>
                <a:lnTo>
                  <a:pt x="0" y="3328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089" tIns="63089" rIns="63089" bIns="63089"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316417" y="3871363"/>
            <a:ext cx="701199" cy="663540"/>
          </a:xfrm>
          <a:custGeom>
            <a:avLst/>
            <a:gdLst>
              <a:gd name="connsiteX0" fmla="*/ 0 w 701199"/>
              <a:gd name="connsiteY0" fmla="*/ 66354 h 663540"/>
              <a:gd name="connsiteX1" fmla="*/ 66354 w 701199"/>
              <a:gd name="connsiteY1" fmla="*/ 0 h 663540"/>
              <a:gd name="connsiteX2" fmla="*/ 634845 w 701199"/>
              <a:gd name="connsiteY2" fmla="*/ 0 h 663540"/>
              <a:gd name="connsiteX3" fmla="*/ 701199 w 701199"/>
              <a:gd name="connsiteY3" fmla="*/ 66354 h 663540"/>
              <a:gd name="connsiteX4" fmla="*/ 701199 w 701199"/>
              <a:gd name="connsiteY4" fmla="*/ 597186 h 663540"/>
              <a:gd name="connsiteX5" fmla="*/ 634845 w 701199"/>
              <a:gd name="connsiteY5" fmla="*/ 663540 h 663540"/>
              <a:gd name="connsiteX6" fmla="*/ 66354 w 701199"/>
              <a:gd name="connsiteY6" fmla="*/ 663540 h 663540"/>
              <a:gd name="connsiteX7" fmla="*/ 0 w 701199"/>
              <a:gd name="connsiteY7" fmla="*/ 597186 h 663540"/>
              <a:gd name="connsiteX8" fmla="*/ 0 w 701199"/>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99" h="663540">
                <a:moveTo>
                  <a:pt x="0" y="66354"/>
                </a:moveTo>
                <a:cubicBezTo>
                  <a:pt x="0" y="29708"/>
                  <a:pt x="29708" y="0"/>
                  <a:pt x="66354" y="0"/>
                </a:cubicBezTo>
                <a:lnTo>
                  <a:pt x="634845" y="0"/>
                </a:lnTo>
                <a:cubicBezTo>
                  <a:pt x="671491" y="0"/>
                  <a:pt x="701199" y="29708"/>
                  <a:pt x="701199" y="66354"/>
                </a:cubicBezTo>
                <a:lnTo>
                  <a:pt x="701199" y="597186"/>
                </a:lnTo>
                <a:cubicBezTo>
                  <a:pt x="701199" y="633832"/>
                  <a:pt x="671491" y="663540"/>
                  <a:pt x="634845"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latin typeface="Times New Roman" panose="02020603050405020304" pitchFamily="18" charset="0"/>
                <a:cs typeface="Times New Roman" panose="02020603050405020304" pitchFamily="18" charset="0"/>
              </a:rPr>
              <a:t>768,0</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16416" y="4582443"/>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dirty="0" smtClean="0">
                <a:solidFill>
                  <a:schemeClr val="tx1"/>
                </a:solidFill>
                <a:latin typeface="Times New Roman" panose="02020603050405020304" pitchFamily="18" charset="0"/>
                <a:cs typeface="Times New Roman" panose="02020603050405020304" pitchFamily="18" charset="0"/>
              </a:rPr>
              <a:t>551,8</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8316416" y="5300928"/>
            <a:ext cx="701200" cy="663540"/>
          </a:xfrm>
          <a:custGeom>
            <a:avLst/>
            <a:gdLst>
              <a:gd name="connsiteX0" fmla="*/ 0 w 701200"/>
              <a:gd name="connsiteY0" fmla="*/ 66354 h 663540"/>
              <a:gd name="connsiteX1" fmla="*/ 66354 w 701200"/>
              <a:gd name="connsiteY1" fmla="*/ 0 h 663540"/>
              <a:gd name="connsiteX2" fmla="*/ 634846 w 701200"/>
              <a:gd name="connsiteY2" fmla="*/ 0 h 663540"/>
              <a:gd name="connsiteX3" fmla="*/ 701200 w 701200"/>
              <a:gd name="connsiteY3" fmla="*/ 66354 h 663540"/>
              <a:gd name="connsiteX4" fmla="*/ 701200 w 701200"/>
              <a:gd name="connsiteY4" fmla="*/ 597186 h 663540"/>
              <a:gd name="connsiteX5" fmla="*/ 634846 w 701200"/>
              <a:gd name="connsiteY5" fmla="*/ 663540 h 663540"/>
              <a:gd name="connsiteX6" fmla="*/ 66354 w 701200"/>
              <a:gd name="connsiteY6" fmla="*/ 663540 h 663540"/>
              <a:gd name="connsiteX7" fmla="*/ 0 w 701200"/>
              <a:gd name="connsiteY7" fmla="*/ 597186 h 663540"/>
              <a:gd name="connsiteX8" fmla="*/ 0 w 701200"/>
              <a:gd name="connsiteY8" fmla="*/ 66354 h 66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00" h="663540">
                <a:moveTo>
                  <a:pt x="0" y="66354"/>
                </a:moveTo>
                <a:cubicBezTo>
                  <a:pt x="0" y="29708"/>
                  <a:pt x="29708" y="0"/>
                  <a:pt x="66354" y="0"/>
                </a:cubicBezTo>
                <a:lnTo>
                  <a:pt x="634846" y="0"/>
                </a:lnTo>
                <a:cubicBezTo>
                  <a:pt x="671492" y="0"/>
                  <a:pt x="701200" y="29708"/>
                  <a:pt x="701200" y="66354"/>
                </a:cubicBezTo>
                <a:lnTo>
                  <a:pt x="701200" y="597186"/>
                </a:lnTo>
                <a:cubicBezTo>
                  <a:pt x="701200" y="633832"/>
                  <a:pt x="671492" y="663540"/>
                  <a:pt x="634846" y="663540"/>
                </a:cubicBezTo>
                <a:lnTo>
                  <a:pt x="66354" y="663540"/>
                </a:lnTo>
                <a:cubicBezTo>
                  <a:pt x="29708" y="663540"/>
                  <a:pt x="0" y="633832"/>
                  <a:pt x="0" y="597186"/>
                </a:cubicBezTo>
                <a:lnTo>
                  <a:pt x="0" y="6635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latin typeface="Times New Roman" panose="02020603050405020304" pitchFamily="18" charset="0"/>
                <a:cs typeface="Times New Roman" panose="02020603050405020304" pitchFamily="18" charset="0"/>
              </a:rPr>
              <a:t>30,0</a:t>
            </a:r>
            <a:endParaRPr lang="ru-RU" sz="1600" b="0" kern="1200" dirty="0">
              <a:solidFill>
                <a:schemeClr val="tx1"/>
              </a:solidFill>
              <a:latin typeface="Times New Roman" panose="02020603050405020304" pitchFamily="18" charset="0"/>
              <a:cs typeface="Times New Roman" panose="02020603050405020304" pitchFamily="18" charset="0"/>
            </a:endParaRPr>
          </a:p>
        </p:txBody>
      </p:sp>
      <p:pic>
        <p:nvPicPr>
          <p:cNvPr id="13" name="Picture 3" descr="C:\Users\e.babaeva\Desktop\картинки\IMG_3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626" y="750888"/>
            <a:ext cx="1891854" cy="20342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28" name="Диаграмма 27"/>
          <p:cNvGraphicFramePr>
            <a:graphicFrameLocks/>
          </p:cNvGraphicFramePr>
          <p:nvPr>
            <p:extLst>
              <p:ext uri="{D42A27DB-BD31-4B8C-83A1-F6EECF244321}">
                <p14:modId xmlns:p14="http://schemas.microsoft.com/office/powerpoint/2010/main" val="2291841853"/>
              </p:ext>
            </p:extLst>
          </p:nvPr>
        </p:nvGraphicFramePr>
        <p:xfrm>
          <a:off x="80750" y="3570403"/>
          <a:ext cx="4188937" cy="26950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62964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94618" y="3348274"/>
            <a:ext cx="4914848" cy="60174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населения Чувашской Республики, систематически занимающегося физической культурой и </a:t>
            </a:r>
            <a:r>
              <a:rPr lang="ru-RU" sz="1200" dirty="0" smtClean="0">
                <a:solidFill>
                  <a:schemeClr val="tx1"/>
                </a:solidFill>
                <a:latin typeface="Times New Roman" panose="02020603050405020304" pitchFamily="18" charset="0"/>
                <a:cs typeface="Times New Roman" panose="02020603050405020304" pitchFamily="18" charset="0"/>
              </a:rPr>
              <a:t>спортом,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4368" y="4221088"/>
            <a:ext cx="4906832" cy="64393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Уровень обеспеченности спортивными сооружениями исходя из единовременной пропускной способности объектов </a:t>
            </a:r>
            <a:r>
              <a:rPr lang="ru-RU" sz="1200" dirty="0" smtClean="0">
                <a:solidFill>
                  <a:schemeClr val="tx1"/>
                </a:solidFill>
                <a:latin typeface="Times New Roman" panose="02020603050405020304" pitchFamily="18" charset="0"/>
                <a:cs typeface="Times New Roman" panose="02020603050405020304" pitchFamily="18" charset="0"/>
              </a:rPr>
              <a:t>спорта,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74368" y="5060121"/>
            <a:ext cx="4906832"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Доля спортсменов Чувашской Республики, принявших участие во всероссийских и международных соревнованиях, в общей </a:t>
            </a:r>
            <a:r>
              <a:rPr lang="ru-RU" sz="1200" dirty="0" smtClean="0">
                <a:solidFill>
                  <a:schemeClr val="tx1"/>
                </a:solidFill>
                <a:latin typeface="Times New Roman" panose="02020603050405020304" pitchFamily="18" charset="0"/>
                <a:cs typeface="Times New Roman" panose="02020603050405020304" pitchFamily="18" charset="0"/>
              </a:rPr>
              <a:t>численности </a:t>
            </a:r>
            <a:r>
              <a:rPr lang="ru-RU" sz="1200" dirty="0">
                <a:solidFill>
                  <a:schemeClr val="tx1"/>
                </a:solidFill>
                <a:latin typeface="Times New Roman" panose="02020603050405020304" pitchFamily="18" charset="0"/>
                <a:cs typeface="Times New Roman" panose="02020603050405020304" pitchFamily="18" charset="0"/>
              </a:rPr>
              <a:t>занимающихся в спортивных </a:t>
            </a:r>
            <a:r>
              <a:rPr lang="ru-RU" sz="1200" dirty="0" smtClean="0">
                <a:solidFill>
                  <a:schemeClr val="tx1"/>
                </a:solidFill>
                <a:latin typeface="Times New Roman" panose="02020603050405020304" pitchFamily="18" charset="0"/>
                <a:cs typeface="Times New Roman" panose="02020603050405020304" pitchFamily="18" charset="0"/>
              </a:rPr>
              <a:t>учреждениях,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254" y="2121059"/>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2" descr="C:\Users\e.babaeva\Desktop\картинки\IMG_31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8991" y="1029142"/>
            <a:ext cx="2284266" cy="1895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56</a:t>
            </a:fld>
            <a:endParaRPr lang="ru-RU" dirty="0"/>
          </a:p>
        </p:txBody>
      </p:sp>
      <p:sp>
        <p:nvSpPr>
          <p:cNvPr id="13"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«Развитие физической культуры и спорта»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 name="Полилиния 2"/>
          <p:cNvSpPr/>
          <p:nvPr/>
        </p:nvSpPr>
        <p:spPr>
          <a:xfrm>
            <a:off x="5204846" y="1208882"/>
            <a:ext cx="3550347" cy="827759"/>
          </a:xfrm>
          <a:custGeom>
            <a:avLst/>
            <a:gdLst>
              <a:gd name="connsiteX0" fmla="*/ 0 w 3550347"/>
              <a:gd name="connsiteY0" fmla="*/ 82776 h 827759"/>
              <a:gd name="connsiteX1" fmla="*/ 82776 w 3550347"/>
              <a:gd name="connsiteY1" fmla="*/ 0 h 827759"/>
              <a:gd name="connsiteX2" fmla="*/ 3467571 w 3550347"/>
              <a:gd name="connsiteY2" fmla="*/ 0 h 827759"/>
              <a:gd name="connsiteX3" fmla="*/ 3550347 w 3550347"/>
              <a:gd name="connsiteY3" fmla="*/ 82776 h 827759"/>
              <a:gd name="connsiteX4" fmla="*/ 3550347 w 3550347"/>
              <a:gd name="connsiteY4" fmla="*/ 744983 h 827759"/>
              <a:gd name="connsiteX5" fmla="*/ 3467571 w 3550347"/>
              <a:gd name="connsiteY5" fmla="*/ 827759 h 827759"/>
              <a:gd name="connsiteX6" fmla="*/ 82776 w 3550347"/>
              <a:gd name="connsiteY6" fmla="*/ 827759 h 827759"/>
              <a:gd name="connsiteX7" fmla="*/ 0 w 3550347"/>
              <a:gd name="connsiteY7" fmla="*/ 744983 h 827759"/>
              <a:gd name="connsiteX8" fmla="*/ 0 w 3550347"/>
              <a:gd name="connsiteY8" fmla="*/ 82776 h 827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0347" h="827759">
                <a:moveTo>
                  <a:pt x="0" y="82776"/>
                </a:moveTo>
                <a:cubicBezTo>
                  <a:pt x="0" y="37060"/>
                  <a:pt x="37060" y="0"/>
                  <a:pt x="82776" y="0"/>
                </a:cubicBezTo>
                <a:lnTo>
                  <a:pt x="3467571" y="0"/>
                </a:lnTo>
                <a:cubicBezTo>
                  <a:pt x="3513287" y="0"/>
                  <a:pt x="3550347" y="37060"/>
                  <a:pt x="3550347" y="82776"/>
                </a:cubicBezTo>
                <a:lnTo>
                  <a:pt x="3550347" y="744983"/>
                </a:lnTo>
                <a:cubicBezTo>
                  <a:pt x="3550347" y="790699"/>
                  <a:pt x="3513287" y="827759"/>
                  <a:pt x="3467571" y="827759"/>
                </a:cubicBezTo>
                <a:lnTo>
                  <a:pt x="82776" y="827759"/>
                </a:lnTo>
                <a:cubicBezTo>
                  <a:pt x="37060" y="827759"/>
                  <a:pt x="0" y="790699"/>
                  <a:pt x="0" y="744983"/>
                </a:cubicBezTo>
                <a:lnTo>
                  <a:pt x="0" y="8277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7584" tIns="77584" rIns="77584" bIns="7758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23134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2020</a:t>
            </a:r>
            <a:r>
              <a:rPr lang="ru-RU" sz="1400" b="1" kern="1200" dirty="0" smtClean="0">
                <a:solidFill>
                  <a:schemeClr val="tx1"/>
                </a:solidFill>
                <a:latin typeface="Times New Roman" panose="02020603050405020304" pitchFamily="18" charset="0"/>
                <a:cs typeface="Times New Roman" panose="02020603050405020304" pitchFamily="18" charset="0"/>
              </a:rPr>
              <a:t>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 name="Полилиния 5"/>
          <p:cNvSpPr/>
          <p:nvPr/>
        </p:nvSpPr>
        <p:spPr>
          <a:xfrm>
            <a:off x="5231341"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47,0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23134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8</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231341"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11,0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952588"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2020 </a:t>
            </a:r>
            <a:r>
              <a:rPr lang="ru-RU" sz="1400" b="1" kern="1200" dirty="0" smtClean="0">
                <a:solidFill>
                  <a:schemeClr val="tx1"/>
                </a:solidFill>
                <a:latin typeface="Times New Roman" panose="02020603050405020304" pitchFamily="18" charset="0"/>
                <a:cs typeface="Times New Roman" panose="02020603050405020304" pitchFamily="18" charset="0"/>
              </a:rPr>
              <a:t>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952588"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a:t>
            </a:r>
            <a:r>
              <a:rPr lang="en-US" sz="1100" b="1" kern="1200" dirty="0" smtClean="0">
                <a:solidFill>
                  <a:schemeClr val="tx1"/>
                </a:solidFill>
                <a:latin typeface="Times New Roman" panose="02020603050405020304" pitchFamily="18" charset="0"/>
                <a:cs typeface="Times New Roman" panose="02020603050405020304" pitchFamily="18" charset="0"/>
              </a:rPr>
              <a:t>8</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52588"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9</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1</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52588"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a:t>
            </a:r>
            <a:r>
              <a:rPr lang="en-US" sz="1100" b="1" kern="1200" dirty="0" smtClean="0">
                <a:solidFill>
                  <a:schemeClr val="tx1"/>
                </a:solidFill>
                <a:latin typeface="Times New Roman" panose="02020603050405020304" pitchFamily="18" charset="0"/>
                <a:cs typeface="Times New Roman" panose="02020603050405020304" pitchFamily="18" charset="0"/>
              </a:rPr>
              <a:t>1</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1</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6673836"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673836"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4</a:t>
            </a:r>
            <a:r>
              <a:rPr lang="en-US" sz="1100" b="1" kern="1200" dirty="0" smtClean="0">
                <a:solidFill>
                  <a:schemeClr val="tx1"/>
                </a:solidFill>
                <a:latin typeface="Times New Roman" panose="02020603050405020304" pitchFamily="18" charset="0"/>
                <a:cs typeface="Times New Roman" panose="02020603050405020304" pitchFamily="18" charset="0"/>
              </a:rPr>
              <a:t>8</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3</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673836"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78,</a:t>
            </a:r>
            <a:r>
              <a:rPr lang="en-US" sz="1100" b="1" kern="1200" dirty="0" smtClean="0">
                <a:solidFill>
                  <a:schemeClr val="tx1"/>
                </a:solidFill>
                <a:latin typeface="Times New Roman" panose="02020603050405020304" pitchFamily="18" charset="0"/>
                <a:cs typeface="Times New Roman" panose="02020603050405020304" pitchFamily="18" charset="0"/>
              </a:rPr>
              <a:t>9</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673836"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a:t>
            </a:r>
            <a:r>
              <a:rPr lang="en-US" sz="1100" b="1" kern="1200" dirty="0" smtClean="0">
                <a:solidFill>
                  <a:schemeClr val="tx1"/>
                </a:solidFill>
                <a:latin typeface="Times New Roman" panose="02020603050405020304" pitchFamily="18" charset="0"/>
                <a:cs typeface="Times New Roman" panose="02020603050405020304" pitchFamily="18" charset="0"/>
              </a:rPr>
              <a:t>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95083"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2</a:t>
            </a:r>
          </a:p>
        </p:txBody>
      </p:sp>
      <p:sp>
        <p:nvSpPr>
          <p:cNvPr id="25" name="Полилиния 24"/>
          <p:cNvSpPr/>
          <p:nvPr/>
        </p:nvSpPr>
        <p:spPr>
          <a:xfrm>
            <a:off x="7395083"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en-US" sz="1100" b="1" kern="1200" dirty="0" smtClean="0">
                <a:solidFill>
                  <a:schemeClr val="tx1"/>
                </a:solidFill>
                <a:latin typeface="Times New Roman" panose="02020603050405020304" pitchFamily="18" charset="0"/>
                <a:cs typeface="Times New Roman" panose="02020603050405020304" pitchFamily="18" charset="0"/>
              </a:rPr>
              <a:t>50,4</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95083"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a:t>
            </a:r>
            <a:r>
              <a:rPr lang="en-US" sz="1100" b="1" kern="1200" dirty="0" smtClean="0">
                <a:solidFill>
                  <a:schemeClr val="tx1"/>
                </a:solidFill>
                <a:latin typeface="Times New Roman" panose="02020603050405020304" pitchFamily="18" charset="0"/>
                <a:cs typeface="Times New Roman" panose="02020603050405020304" pitchFamily="18" charset="0"/>
              </a:rPr>
              <a:t>9</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95083"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11,</a:t>
            </a:r>
            <a:r>
              <a:rPr lang="en-US" sz="1100" b="1" kern="1200" dirty="0" smtClean="0">
                <a:solidFill>
                  <a:schemeClr val="tx1"/>
                </a:solidFill>
                <a:latin typeface="Times New Roman" panose="02020603050405020304" pitchFamily="18" charset="0"/>
                <a:cs typeface="Times New Roman" panose="02020603050405020304" pitchFamily="18" charset="0"/>
              </a:rPr>
              <a:t>8</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116331" y="220486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828" tIns="72828" rIns="72828" bIns="7282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a:t>
            </a:r>
            <a:r>
              <a:rPr lang="en-US" sz="1400" b="1" kern="1200" dirty="0" smtClean="0">
                <a:solidFill>
                  <a:schemeClr val="tx1"/>
                </a:solidFill>
                <a:latin typeface="Times New Roman" panose="02020603050405020304" pitchFamily="18" charset="0"/>
                <a:cs typeface="Times New Roman" panose="02020603050405020304" pitchFamily="18" charset="0"/>
              </a:rPr>
              <a:t>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117757" y="3219594"/>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5</a:t>
            </a:r>
            <a:r>
              <a:rPr lang="en-US" sz="1100" b="1" kern="1200" dirty="0" smtClean="0">
                <a:solidFill>
                  <a:schemeClr val="tx1"/>
                </a:solidFill>
                <a:latin typeface="Times New Roman" panose="02020603050405020304" pitchFamily="18" charset="0"/>
                <a:cs typeface="Times New Roman" panose="02020603050405020304" pitchFamily="18" charset="0"/>
              </a:rPr>
              <a:t>2</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6</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116331" y="4101547"/>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79,</a:t>
            </a:r>
            <a:r>
              <a:rPr lang="en-US" sz="1100" b="1" kern="1200" dirty="0" smtClean="0">
                <a:solidFill>
                  <a:schemeClr val="tx1"/>
                </a:solidFill>
                <a:latin typeface="Times New Roman" panose="02020603050405020304" pitchFamily="18" charset="0"/>
                <a:cs typeface="Times New Roman" panose="02020603050405020304" pitchFamily="18" charset="0"/>
              </a:rPr>
              <a:t>5</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117757" y="4983501"/>
            <a:ext cx="665357" cy="843430"/>
          </a:xfrm>
          <a:custGeom>
            <a:avLst/>
            <a:gdLst>
              <a:gd name="connsiteX0" fmla="*/ 0 w 665357"/>
              <a:gd name="connsiteY0" fmla="*/ 66536 h 843430"/>
              <a:gd name="connsiteX1" fmla="*/ 66536 w 665357"/>
              <a:gd name="connsiteY1" fmla="*/ 0 h 843430"/>
              <a:gd name="connsiteX2" fmla="*/ 598821 w 665357"/>
              <a:gd name="connsiteY2" fmla="*/ 0 h 843430"/>
              <a:gd name="connsiteX3" fmla="*/ 665357 w 665357"/>
              <a:gd name="connsiteY3" fmla="*/ 66536 h 843430"/>
              <a:gd name="connsiteX4" fmla="*/ 665357 w 665357"/>
              <a:gd name="connsiteY4" fmla="*/ 776894 h 843430"/>
              <a:gd name="connsiteX5" fmla="*/ 598821 w 665357"/>
              <a:gd name="connsiteY5" fmla="*/ 843430 h 843430"/>
              <a:gd name="connsiteX6" fmla="*/ 66536 w 665357"/>
              <a:gd name="connsiteY6" fmla="*/ 843430 h 843430"/>
              <a:gd name="connsiteX7" fmla="*/ 0 w 665357"/>
              <a:gd name="connsiteY7" fmla="*/ 776894 h 843430"/>
              <a:gd name="connsiteX8" fmla="*/ 0 w 665357"/>
              <a:gd name="connsiteY8" fmla="*/ 66536 h 84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357" h="843430">
                <a:moveTo>
                  <a:pt x="0" y="66536"/>
                </a:moveTo>
                <a:cubicBezTo>
                  <a:pt x="0" y="29789"/>
                  <a:pt x="29789" y="0"/>
                  <a:pt x="66536" y="0"/>
                </a:cubicBezTo>
                <a:lnTo>
                  <a:pt x="598821" y="0"/>
                </a:lnTo>
                <a:cubicBezTo>
                  <a:pt x="635568" y="0"/>
                  <a:pt x="665357" y="29789"/>
                  <a:pt x="665357" y="66536"/>
                </a:cubicBezTo>
                <a:lnTo>
                  <a:pt x="665357" y="776894"/>
                </a:lnTo>
                <a:cubicBezTo>
                  <a:pt x="665357" y="813641"/>
                  <a:pt x="635568" y="843430"/>
                  <a:pt x="598821" y="843430"/>
                </a:cubicBezTo>
                <a:lnTo>
                  <a:pt x="66536" y="843430"/>
                </a:lnTo>
                <a:cubicBezTo>
                  <a:pt x="29789" y="843430"/>
                  <a:pt x="0" y="813641"/>
                  <a:pt x="0" y="776894"/>
                </a:cubicBezTo>
                <a:lnTo>
                  <a:pt x="0" y="6653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398" tIns="61398" rIns="61398" bIns="61398"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a:t>
            </a:r>
            <a:r>
              <a:rPr lang="en-US" sz="1100" b="1" kern="1200" dirty="0" smtClean="0">
                <a:solidFill>
                  <a:schemeClr val="tx1"/>
                </a:solidFill>
                <a:latin typeface="Times New Roman" panose="02020603050405020304" pitchFamily="18" charset="0"/>
                <a:cs typeface="Times New Roman" panose="02020603050405020304" pitchFamily="18" charset="0"/>
              </a:rPr>
              <a:t>2</a:t>
            </a:r>
            <a:r>
              <a:rPr lang="ru-RU" sz="1100" b="1" kern="1200" dirty="0" smtClean="0">
                <a:solidFill>
                  <a:schemeClr val="tx1"/>
                </a:solidFill>
                <a:latin typeface="Times New Roman" panose="02020603050405020304" pitchFamily="18" charset="0"/>
                <a:cs typeface="Times New Roman" panose="02020603050405020304" pitchFamily="18" charset="0"/>
              </a:rPr>
              <a:t>,</a:t>
            </a:r>
            <a:r>
              <a:rPr lang="en-US" sz="1100" b="1" kern="1200" dirty="0" smtClean="0">
                <a:solidFill>
                  <a:schemeClr val="tx1"/>
                </a:solidFill>
                <a:latin typeface="Times New Roman" panose="02020603050405020304" pitchFamily="18" charset="0"/>
                <a:cs typeface="Times New Roman" panose="02020603050405020304" pitchFamily="18" charset="0"/>
              </a:rPr>
              <a:t>2</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8046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69250"/>
            <a:ext cx="4104456" cy="400110"/>
          </a:xfrm>
          <a:prstGeom prst="rect">
            <a:avLst/>
          </a:prstGeom>
        </p:spPr>
        <p:txBody>
          <a:bodyPr wrap="square">
            <a:spAutoFit/>
          </a:bodyPr>
          <a:lstStyle/>
          <a:p>
            <a:endParaRPr lang="ru-RU" sz="1000" i="1" dirty="0">
              <a:solidFill>
                <a:prstClr val="black"/>
              </a:solidFill>
              <a:latin typeface="Times New Roman" panose="02020603050405020304" pitchFamily="18" charset="0"/>
              <a:cs typeface="Times New Roman" panose="02020603050405020304" pitchFamily="18" charset="0"/>
            </a:endParaRPr>
          </a:p>
          <a:p>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3849" y="692696"/>
            <a:ext cx="5648356" cy="103719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600" b="1" i="1" dirty="0" smtClean="0">
                <a:solidFill>
                  <a:prstClr val="black"/>
                </a:solidFill>
                <a:latin typeface="Times New Roman" panose="02020603050405020304" pitchFamily="18" charset="0"/>
                <a:cs typeface="Times New Roman" panose="02020603050405020304" pitchFamily="18" charset="0"/>
              </a:rPr>
              <a:t>Цель программы:</a:t>
            </a:r>
            <a:r>
              <a:rPr lang="ru-RU" sz="1600" dirty="0" smtClean="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обеспечение </a:t>
            </a:r>
            <a:r>
              <a:rPr lang="ru-RU" sz="1400" dirty="0" smtClean="0">
                <a:solidFill>
                  <a:prstClr val="black"/>
                </a:solidFill>
                <a:latin typeface="Times New Roman" panose="02020603050405020304" pitchFamily="18" charset="0"/>
                <a:cs typeface="Times New Roman" panose="02020603050405020304" pitchFamily="18" charset="0"/>
              </a:rPr>
              <a:t>доступности приоритетных объектов и услуг в приоритетных сферах жизнедеятельности инвалидов и других маломобильных групп населения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376" y="2169731"/>
            <a:ext cx="4209357" cy="323165"/>
          </a:xfrm>
          <a:prstGeom prst="rect">
            <a:avLst/>
          </a:prstGeom>
          <a:noFill/>
        </p:spPr>
        <p:txBody>
          <a:bodyPr wrap="none" rtlCol="0">
            <a:spAutoFit/>
          </a:bodyPr>
          <a:lstStyle/>
          <a:p>
            <a:r>
              <a:rPr lang="ru-RU" sz="1500" b="1" dirty="0" smtClean="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882355356"/>
              </p:ext>
            </p:extLst>
          </p:nvPr>
        </p:nvGraphicFramePr>
        <p:xfrm>
          <a:off x="77657" y="2865092"/>
          <a:ext cx="4388794" cy="3409519"/>
        </p:xfrm>
        <a:graphic>
          <a:graphicData uri="http://schemas.openxmlformats.org/drawingml/2006/chart">
            <c:chart xmlns:c="http://schemas.openxmlformats.org/drawingml/2006/chart" xmlns:r="http://schemas.openxmlformats.org/officeDocument/2006/relationships" r:id="rId3"/>
          </a:graphicData>
        </a:graphic>
      </p:graphicFrame>
      <p:sp>
        <p:nvSpPr>
          <p:cNvPr id="7" name="Номер слайда 6"/>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57</a:t>
            </a:fld>
            <a:endParaRPr lang="ru-RU" dirty="0">
              <a:solidFill>
                <a:prstClr val="black"/>
              </a:solidFill>
            </a:endParaRPr>
          </a:p>
        </p:txBody>
      </p:sp>
      <p:sp>
        <p:nvSpPr>
          <p:cNvPr id="14" name="Полилиния 13"/>
          <p:cNvSpPr/>
          <p:nvPr/>
        </p:nvSpPr>
        <p:spPr>
          <a:xfrm>
            <a:off x="4565218" y="2348880"/>
            <a:ext cx="4183174" cy="54646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400" b="1" i="1" dirty="0" smtClean="0">
                <a:solidFill>
                  <a:prstClr val="black"/>
                </a:solidFill>
                <a:latin typeface="Times New Roman" panose="02020603050405020304" pitchFamily="18" charset="0"/>
                <a:cs typeface="Times New Roman" panose="02020603050405020304" pitchFamily="18" charset="0"/>
              </a:rPr>
              <a:t>Расходы в разрезе подпрограмм в 2020 </a:t>
            </a:r>
            <a:r>
              <a:rPr lang="ru-RU" sz="1400" b="1" i="1" dirty="0" smtClean="0">
                <a:solidFill>
                  <a:prstClr val="black"/>
                </a:solidFill>
                <a:latin typeface="Times New Roman" panose="02020603050405020304" pitchFamily="18" charset="0"/>
                <a:cs typeface="Times New Roman" panose="02020603050405020304" pitchFamily="18" charset="0"/>
              </a:rPr>
              <a:t>году,            </a:t>
            </a:r>
            <a:r>
              <a:rPr lang="ru-RU" sz="1400" b="1" i="1" dirty="0" smtClean="0">
                <a:solidFill>
                  <a:prstClr val="black"/>
                </a:solidFill>
                <a:latin typeface="Times New Roman" panose="02020603050405020304" pitchFamily="18" charset="0"/>
                <a:cs typeface="Times New Roman" panose="02020603050405020304" pitchFamily="18" charset="0"/>
              </a:rPr>
              <a:t>млн. руб.</a:t>
            </a:r>
          </a:p>
        </p:txBody>
      </p:sp>
      <p:sp>
        <p:nvSpPr>
          <p:cNvPr id="15" name="Полилиния 14"/>
          <p:cNvSpPr/>
          <p:nvPr/>
        </p:nvSpPr>
        <p:spPr>
          <a:xfrm>
            <a:off x="4572000" y="2956603"/>
            <a:ext cx="2366085" cy="31716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Подпрограмма</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4568788" y="3431948"/>
            <a:ext cx="2379475" cy="1332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4568582" y="4867579"/>
            <a:ext cx="2379917" cy="900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just"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Формирование системы комплексной реабилитации и абилитации инвалидов, в том числе детей-инвалидов, в Чувашской Республике</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100392" y="2956602"/>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8100392" y="343194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11,7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100392" y="4872057"/>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1"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 </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32" name="Прямая соединительная линия 3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4" name="Полилиния 33"/>
          <p:cNvSpPr/>
          <p:nvPr/>
        </p:nvSpPr>
        <p:spPr>
          <a:xfrm>
            <a:off x="7204615" y="2943480"/>
            <a:ext cx="648000" cy="31716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dirty="0">
                <a:solidFill>
                  <a:prstClr val="black"/>
                </a:solidFill>
                <a:latin typeface="Times New Roman" panose="02020603050405020304" pitchFamily="18" charset="0"/>
                <a:cs typeface="Times New Roman" panose="02020603050405020304" pitchFamily="18" charset="0"/>
              </a:rPr>
              <a:t>П</a:t>
            </a:r>
            <a:r>
              <a:rPr lang="ru-RU" sz="1300" b="1" dirty="0" smtClean="0">
                <a:solidFill>
                  <a:prstClr val="black"/>
                </a:solidFill>
                <a:latin typeface="Times New Roman" panose="02020603050405020304" pitchFamily="18" charset="0"/>
                <a:cs typeface="Times New Roman" panose="02020603050405020304" pitchFamily="18" charset="0"/>
              </a:rPr>
              <a:t>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204615" y="3418825"/>
            <a:ext cx="648000" cy="1332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11,7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204615" y="4862540"/>
            <a:ext cx="648000" cy="900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91852" y="1775114"/>
            <a:ext cx="3935760" cy="3721772"/>
          </a:xfrm>
          <a:prstGeom prst="rect">
            <a:avLst/>
          </a:prstGeom>
        </p:spPr>
        <p:txBody>
          <a:bodyPr/>
          <a:lstStyle/>
          <a:p>
            <a:endParaRPr lang="ru-RU">
              <a:solidFill>
                <a:prstClr val="black"/>
              </a:solidFill>
            </a:endParaRPr>
          </a:p>
        </p:txBody>
      </p:sp>
      <p:pic>
        <p:nvPicPr>
          <p:cNvPr id="44" name="Рисунок 43" descr="http://www.prav-net.ru/img/zolotoslov/5064-1.jpg"/>
          <p:cNvPicPr/>
          <p:nvPr/>
        </p:nvPicPr>
        <p:blipFill>
          <a:blip r:embed="rId4" cstate="print"/>
          <a:srcRect/>
          <a:stretch>
            <a:fillRect/>
          </a:stretch>
        </p:blipFill>
        <p:spPr bwMode="auto">
          <a:xfrm>
            <a:off x="5868144" y="823960"/>
            <a:ext cx="1610089" cy="1380903"/>
          </a:xfrm>
          <a:prstGeom prst="rect">
            <a:avLst/>
          </a:prstGeom>
          <a:ln>
            <a:noFill/>
          </a:ln>
          <a:effectLst>
            <a:softEdge rad="112500"/>
          </a:effectLst>
        </p:spPr>
      </p:pic>
      <p:pic>
        <p:nvPicPr>
          <p:cNvPr id="45" name="Рисунок 44" descr="http://blog.yarcenter.ru/media/5/0.2/0506.jpg"/>
          <p:cNvPicPr/>
          <p:nvPr/>
        </p:nvPicPr>
        <p:blipFill>
          <a:blip r:embed="rId5" cstate="print"/>
          <a:srcRect/>
          <a:stretch>
            <a:fillRect/>
          </a:stretch>
        </p:blipFill>
        <p:spPr bwMode="auto">
          <a:xfrm>
            <a:off x="7480834" y="851187"/>
            <a:ext cx="1464319" cy="1353675"/>
          </a:xfrm>
          <a:prstGeom prst="rect">
            <a:avLst/>
          </a:prstGeom>
          <a:ln>
            <a:noFill/>
          </a:ln>
          <a:effectLst>
            <a:softEdge rad="112500"/>
          </a:effectLst>
        </p:spPr>
      </p:pic>
    </p:spTree>
    <p:extLst>
      <p:ext uri="{BB962C8B-B14F-4D97-AF65-F5344CB8AC3E}">
        <p14:creationId xmlns:p14="http://schemas.microsoft.com/office/powerpoint/2010/main" val="6256012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18"/>
          <p:cNvSpPr/>
          <p:nvPr/>
        </p:nvSpPr>
        <p:spPr>
          <a:xfrm>
            <a:off x="6811681" y="1708260"/>
            <a:ext cx="611968"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811681" y="2356332"/>
            <a:ext cx="611968"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811681" y="3364445"/>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811681" y="4228541"/>
            <a:ext cx="611968"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553156" y="1708260"/>
            <a:ext cx="633753"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53156" y="2356331"/>
            <a:ext cx="633753"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p>
        </p:txBody>
      </p:sp>
      <p:sp>
        <p:nvSpPr>
          <p:cNvPr id="26" name="Полилиния 25"/>
          <p:cNvSpPr/>
          <p:nvPr/>
        </p:nvSpPr>
        <p:spPr>
          <a:xfrm>
            <a:off x="7553156" y="3364444"/>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76,0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811681" y="5106781"/>
            <a:ext cx="611968"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69,5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316416" y="1700809"/>
            <a:ext cx="646532"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16416" y="3356992"/>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76,5</a:t>
            </a:r>
          </a:p>
        </p:txBody>
      </p:sp>
      <p:sp>
        <p:nvSpPr>
          <p:cNvPr id="30" name="Полилиния 29"/>
          <p:cNvSpPr/>
          <p:nvPr/>
        </p:nvSpPr>
        <p:spPr>
          <a:xfrm>
            <a:off x="8316416" y="2348880"/>
            <a:ext cx="646532"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53156" y="4229780"/>
            <a:ext cx="633753"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2" y="2239032"/>
            <a:ext cx="4953999" cy="10458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a:t>
            </a:r>
            <a:r>
              <a:rPr lang="ru-RU" sz="1400" dirty="0">
                <a:solidFill>
                  <a:prstClr val="black"/>
                </a:solidFill>
                <a:latin typeface="Times New Roman" panose="02020603050405020304" pitchFamily="18" charset="0"/>
                <a:cs typeface="Times New Roman" panose="02020603050405020304" pitchFamily="18" charset="0"/>
              </a:rPr>
              <a:t>детей-инвалидов, которым созданы условия для получения качественного дошкольного, начального общего, основного общего и среднего общего образования, среднего профессионального образования, высшего образования, в общей численности детей-инвалидов и </a:t>
            </a:r>
            <a:r>
              <a:rPr lang="ru-RU" sz="1400" dirty="0" smtClean="0">
                <a:solidFill>
                  <a:prstClr val="black"/>
                </a:solidFill>
                <a:latin typeface="Times New Roman" panose="02020603050405020304" pitchFamily="18" charset="0"/>
                <a:cs typeface="Times New Roman" panose="02020603050405020304" pitchFamily="18" charset="0"/>
              </a:rPr>
              <a:t>инвалидов, %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3" y="3356993"/>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детей-инвалидов в возрасте от 5 до 18 лет, получающих дополнительное образование, в общей численности детей-</a:t>
            </a:r>
          </a:p>
          <a:p>
            <a:r>
              <a:rPr lang="ru-RU" sz="1400" dirty="0">
                <a:solidFill>
                  <a:prstClr val="black"/>
                </a:solidFill>
                <a:latin typeface="Times New Roman" panose="02020603050405020304" pitchFamily="18" charset="0"/>
                <a:cs typeface="Times New Roman" panose="02020603050405020304" pitchFamily="18" charset="0"/>
              </a:rPr>
              <a:t>инвалидов данного </a:t>
            </a:r>
            <a:r>
              <a:rPr lang="ru-RU" sz="1400" dirty="0" smtClean="0">
                <a:solidFill>
                  <a:prstClr val="black"/>
                </a:solidFill>
                <a:latin typeface="Times New Roman" panose="02020603050405020304" pitchFamily="18" charset="0"/>
                <a:cs typeface="Times New Roman" panose="02020603050405020304" pitchFamily="18" charset="0"/>
              </a:rPr>
              <a:t>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2" y="4221089"/>
            <a:ext cx="4953999"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детей-инвалидов в возрасте от 1,5 до 7 лет, охваченных дошкольным образованием, в общей численности детей-инвалидов данного возраста, %</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4086" y="1551565"/>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Основные индикаторы</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58</a:t>
            </a:fld>
            <a:endParaRPr lang="ru-RU" dirty="0">
              <a:solidFill>
                <a:prstClr val="black"/>
              </a:solidFill>
            </a:endParaRPr>
          </a:p>
        </p:txBody>
      </p:sp>
      <p:sp>
        <p:nvSpPr>
          <p:cNvPr id="12" name="Заголовок 1"/>
          <p:cNvSpPr txBox="1">
            <a:spLocks/>
          </p:cNvSpPr>
          <p:nvPr/>
        </p:nvSpPr>
        <p:spPr>
          <a:xfrm>
            <a:off x="259728" y="0"/>
            <a:ext cx="690456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«Доступная среда»</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2" name="Скругленный прямоугольник 31"/>
          <p:cNvSpPr/>
          <p:nvPr/>
        </p:nvSpPr>
        <p:spPr>
          <a:xfrm>
            <a:off x="131540" y="5085184"/>
            <a:ext cx="4929961" cy="111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smtClean="0">
                <a:solidFill>
                  <a:prstClr val="black"/>
                </a:solidFill>
                <a:latin typeface="Times New Roman" panose="02020603050405020304" pitchFamily="18" charset="0"/>
                <a:cs typeface="Times New Roman" panose="02020603050405020304" pitchFamily="18" charset="0"/>
              </a:rPr>
              <a:t>Доля лиц с ограниченными возможностями здоровья и  инвалидов в возрасте от 6 до 18 лет, систематически занимающихся физической культурой и спортом, в общей численности этой категории населения в Чувашской Республике, %</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35" name="Рисунок 34" descr="http://riarealty.ru/images/39662/77/396627757.jpg"/>
          <p:cNvPicPr/>
          <p:nvPr/>
        </p:nvPicPr>
        <p:blipFill>
          <a:blip r:embed="rId3" cstate="print"/>
          <a:srcRect/>
          <a:stretch>
            <a:fillRect/>
          </a:stretch>
        </p:blipFill>
        <p:spPr bwMode="auto">
          <a:xfrm>
            <a:off x="2843807" y="871550"/>
            <a:ext cx="2192169" cy="1360030"/>
          </a:xfrm>
          <a:prstGeom prst="rect">
            <a:avLst/>
          </a:prstGeom>
          <a:ln>
            <a:noFill/>
          </a:ln>
          <a:effectLst>
            <a:softEdge rad="112500"/>
          </a:effectLst>
        </p:spPr>
      </p:pic>
      <p:sp>
        <p:nvSpPr>
          <p:cNvPr id="37" name="Полилиния 36"/>
          <p:cNvSpPr/>
          <p:nvPr/>
        </p:nvSpPr>
        <p:spPr>
          <a:xfrm>
            <a:off x="8316416" y="4221088"/>
            <a:ext cx="646532"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7553156" y="5106780"/>
            <a:ext cx="633753"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316416" y="5099330"/>
            <a:ext cx="646532"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70,5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220072" y="907677"/>
            <a:ext cx="3742876" cy="624655"/>
          </a:xfrm>
          <a:custGeom>
            <a:avLst/>
            <a:gdLst>
              <a:gd name="connsiteX0" fmla="*/ 0 w 3903032"/>
              <a:gd name="connsiteY0" fmla="*/ 62466 h 624655"/>
              <a:gd name="connsiteX1" fmla="*/ 62466 w 3903032"/>
              <a:gd name="connsiteY1" fmla="*/ 0 h 624655"/>
              <a:gd name="connsiteX2" fmla="*/ 3840567 w 3903032"/>
              <a:gd name="connsiteY2" fmla="*/ 0 h 624655"/>
              <a:gd name="connsiteX3" fmla="*/ 3903033 w 3903032"/>
              <a:gd name="connsiteY3" fmla="*/ 62466 h 624655"/>
              <a:gd name="connsiteX4" fmla="*/ 3903032 w 3903032"/>
              <a:gd name="connsiteY4" fmla="*/ 562190 h 624655"/>
              <a:gd name="connsiteX5" fmla="*/ 3840566 w 3903032"/>
              <a:gd name="connsiteY5" fmla="*/ 624656 h 624655"/>
              <a:gd name="connsiteX6" fmla="*/ 62466 w 3903032"/>
              <a:gd name="connsiteY6" fmla="*/ 624655 h 624655"/>
              <a:gd name="connsiteX7" fmla="*/ 0 w 3903032"/>
              <a:gd name="connsiteY7" fmla="*/ 562189 h 624655"/>
              <a:gd name="connsiteX8" fmla="*/ 0 w 3903032"/>
              <a:gd name="connsiteY8" fmla="*/ 62466 h 6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624655">
                <a:moveTo>
                  <a:pt x="0" y="62466"/>
                </a:moveTo>
                <a:cubicBezTo>
                  <a:pt x="0" y="27967"/>
                  <a:pt x="27967" y="0"/>
                  <a:pt x="62466" y="0"/>
                </a:cubicBezTo>
                <a:lnTo>
                  <a:pt x="3840567" y="0"/>
                </a:lnTo>
                <a:cubicBezTo>
                  <a:pt x="3875066" y="0"/>
                  <a:pt x="3903033" y="27967"/>
                  <a:pt x="3903033" y="62466"/>
                </a:cubicBezTo>
                <a:cubicBezTo>
                  <a:pt x="3903033" y="229041"/>
                  <a:pt x="3903032" y="395615"/>
                  <a:pt x="3903032" y="562190"/>
                </a:cubicBezTo>
                <a:cubicBezTo>
                  <a:pt x="3903032" y="596689"/>
                  <a:pt x="3875065" y="624656"/>
                  <a:pt x="3840566" y="624656"/>
                </a:cubicBezTo>
                <a:lnTo>
                  <a:pt x="62466" y="624655"/>
                </a:lnTo>
                <a:cubicBezTo>
                  <a:pt x="27967" y="624655"/>
                  <a:pt x="0" y="596688"/>
                  <a:pt x="0" y="562189"/>
                </a:cubicBezTo>
                <a:lnTo>
                  <a:pt x="0" y="62466"/>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1636" tIns="71636" rIns="71636" bIns="71636" numCol="1" spcCol="1270" anchor="ctr" anchorCtr="0">
            <a:noAutofit/>
          </a:bodyPr>
          <a:lstStyle/>
          <a:p>
            <a:pPr algn="ctr" defTabSz="622300">
              <a:lnSpc>
                <a:spcPct val="90000"/>
              </a:lnSpc>
              <a:spcAft>
                <a:spcPct val="35000"/>
              </a:spcAft>
            </a:pPr>
            <a:r>
              <a:rPr lang="ru-RU" sz="1400" b="1" dirty="0" smtClean="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dirty="0">
              <a:solidFill>
                <a:srgbClr val="4E67C8">
                  <a:lumMod val="50000"/>
                </a:srgbClr>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94619" y="1708260"/>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p>
        </p:txBody>
      </p:sp>
      <p:sp>
        <p:nvSpPr>
          <p:cNvPr id="36" name="Полилиния 35"/>
          <p:cNvSpPr/>
          <p:nvPr/>
        </p:nvSpPr>
        <p:spPr>
          <a:xfrm>
            <a:off x="5994619" y="2356332"/>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94619" y="3364445"/>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994619" y="4228541"/>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94619"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71,1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5177557" y="1708259"/>
            <a:ext cx="687554" cy="530772"/>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план</a:t>
            </a:r>
          </a:p>
        </p:txBody>
      </p:sp>
      <p:sp>
        <p:nvSpPr>
          <p:cNvPr id="45" name="Полилиния 44"/>
          <p:cNvSpPr/>
          <p:nvPr/>
        </p:nvSpPr>
        <p:spPr>
          <a:xfrm>
            <a:off x="5177557" y="2356331"/>
            <a:ext cx="687554" cy="936015"/>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5177557" y="3364444"/>
            <a:ext cx="687554" cy="792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75,0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5177557" y="4229779"/>
            <a:ext cx="687554" cy="783309"/>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5177557" y="5106781"/>
            <a:ext cx="687554" cy="1116000"/>
          </a:xfrm>
          <a:custGeom>
            <a:avLst/>
            <a:gdLst>
              <a:gd name="connsiteX0" fmla="*/ 0 w 731452"/>
              <a:gd name="connsiteY0" fmla="*/ 73145 h 1031634"/>
              <a:gd name="connsiteX1" fmla="*/ 73145 w 731452"/>
              <a:gd name="connsiteY1" fmla="*/ 0 h 1031634"/>
              <a:gd name="connsiteX2" fmla="*/ 658307 w 731452"/>
              <a:gd name="connsiteY2" fmla="*/ 0 h 1031634"/>
              <a:gd name="connsiteX3" fmla="*/ 731452 w 731452"/>
              <a:gd name="connsiteY3" fmla="*/ 73145 h 1031634"/>
              <a:gd name="connsiteX4" fmla="*/ 731452 w 731452"/>
              <a:gd name="connsiteY4" fmla="*/ 958489 h 1031634"/>
              <a:gd name="connsiteX5" fmla="*/ 658307 w 731452"/>
              <a:gd name="connsiteY5" fmla="*/ 1031634 h 1031634"/>
              <a:gd name="connsiteX6" fmla="*/ 73145 w 731452"/>
              <a:gd name="connsiteY6" fmla="*/ 1031634 h 1031634"/>
              <a:gd name="connsiteX7" fmla="*/ 0 w 731452"/>
              <a:gd name="connsiteY7" fmla="*/ 958489 h 1031634"/>
              <a:gd name="connsiteX8" fmla="*/ 0 w 731452"/>
              <a:gd name="connsiteY8" fmla="*/ 73145 h 103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1031634">
                <a:moveTo>
                  <a:pt x="0" y="73145"/>
                </a:moveTo>
                <a:cubicBezTo>
                  <a:pt x="0" y="32748"/>
                  <a:pt x="32748" y="0"/>
                  <a:pt x="73145" y="0"/>
                </a:cubicBezTo>
                <a:lnTo>
                  <a:pt x="658307" y="0"/>
                </a:lnTo>
                <a:cubicBezTo>
                  <a:pt x="698704" y="0"/>
                  <a:pt x="731452" y="32748"/>
                  <a:pt x="731452" y="73145"/>
                </a:cubicBezTo>
                <a:lnTo>
                  <a:pt x="731452" y="958489"/>
                </a:lnTo>
                <a:cubicBezTo>
                  <a:pt x="731452" y="998886"/>
                  <a:pt x="698704" y="1031634"/>
                  <a:pt x="658307" y="1031634"/>
                </a:cubicBezTo>
                <a:lnTo>
                  <a:pt x="73145" y="1031634"/>
                </a:lnTo>
                <a:cubicBezTo>
                  <a:pt x="32748" y="1031634"/>
                  <a:pt x="0" y="998886"/>
                  <a:pt x="0" y="958489"/>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43" tIns="67143" rIns="67143" bIns="67143"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69,0</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612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9602" y="679082"/>
            <a:ext cx="4276374" cy="26779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100" dirty="0" smtClean="0">
                <a:solidFill>
                  <a:schemeClr val="tx1"/>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безопасности жизнедеятельности жителей республики, включая защищенность от преступных и противоправных действий,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предупреждение возникновения и развития чрезвычайных ситуаций природного и техногенного характера;</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подготовка населения по вопросам гражданской обороны, защиты от чрезвычайных ситуаций природного и техногенного характера и террористических акций;</a:t>
            </a: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создание на базе муниципальных образований комплексной информационной системы, обеспечивающей прогнозирование, мониторинг, предупреждение и ликвидацию возможных угроз, а также контроль устранения последствий чрезвычайных ситуаций и правонарушений</a:t>
            </a:r>
            <a:endParaRPr lang="ru-RU" sz="1100"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423805112"/>
              </p:ext>
            </p:extLst>
          </p:nvPr>
        </p:nvGraphicFramePr>
        <p:xfrm>
          <a:off x="157475" y="3789295"/>
          <a:ext cx="4054485" cy="283627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2554" y="3481263"/>
            <a:ext cx="4032448" cy="307777"/>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sp>
        <p:nvSpPr>
          <p:cNvPr id="24" name="Полилиния 23"/>
          <p:cNvSpPr/>
          <p:nvPr/>
        </p:nvSpPr>
        <p:spPr>
          <a:xfrm>
            <a:off x="4491294" y="2421017"/>
            <a:ext cx="4474506" cy="431918"/>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300" b="1" i="1" dirty="0">
                <a:solidFill>
                  <a:schemeClr val="tx1"/>
                </a:solidFill>
                <a:latin typeface="Times New Roman" panose="02020603050405020304" pitchFamily="18" charset="0"/>
                <a:cs typeface="Times New Roman" panose="02020603050405020304" pitchFamily="18" charset="0"/>
              </a:rPr>
              <a:t>Расходы в разрезе </a:t>
            </a:r>
            <a:r>
              <a:rPr lang="ru-RU" sz="1300" b="1" i="1" dirty="0" smtClean="0">
                <a:solidFill>
                  <a:schemeClr val="tx1"/>
                </a:solidFill>
                <a:latin typeface="Times New Roman" panose="02020603050405020304" pitchFamily="18" charset="0"/>
                <a:cs typeface="Times New Roman" panose="02020603050405020304" pitchFamily="18" charset="0"/>
              </a:rPr>
              <a:t>подпрограмм </a:t>
            </a:r>
            <a:r>
              <a:rPr lang="ru-RU" sz="1300" b="1" i="1" dirty="0" smtClean="0">
                <a:solidFill>
                  <a:schemeClr val="tx1"/>
                </a:solidFill>
                <a:latin typeface="Times New Roman" panose="02020603050405020304" pitchFamily="18" charset="0"/>
                <a:cs typeface="Times New Roman" panose="02020603050405020304" pitchFamily="18" charset="0"/>
              </a:rPr>
              <a:t>в </a:t>
            </a:r>
            <a:r>
              <a:rPr lang="ru-RU" sz="1300" b="1" i="1" dirty="0" smtClean="0">
                <a:solidFill>
                  <a:schemeClr val="tx1"/>
                </a:solidFill>
                <a:latin typeface="Times New Roman" panose="02020603050405020304" pitchFamily="18" charset="0"/>
                <a:cs typeface="Times New Roman" panose="02020603050405020304" pitchFamily="18" charset="0"/>
              </a:rPr>
              <a:t>2020 </a:t>
            </a:r>
            <a:r>
              <a:rPr lang="ru-RU" sz="1300" b="1" i="1" dirty="0" smtClean="0">
                <a:solidFill>
                  <a:schemeClr val="tx1"/>
                </a:solidFill>
                <a:latin typeface="Times New Roman" panose="02020603050405020304" pitchFamily="18" charset="0"/>
                <a:cs typeface="Times New Roman" panose="02020603050405020304" pitchFamily="18" charset="0"/>
              </a:rPr>
              <a:t>году,  </a:t>
            </a:r>
            <a:r>
              <a:rPr lang="ru-RU" sz="1300" b="1" i="1" dirty="0">
                <a:solidFill>
                  <a:schemeClr val="tx1"/>
                </a:solidFill>
                <a:latin typeface="Times New Roman" panose="02020603050405020304" pitchFamily="18" charset="0"/>
                <a:cs typeface="Times New Roman" panose="02020603050405020304" pitchFamily="18" charset="0"/>
              </a:rPr>
              <a:t>млн. руб.</a:t>
            </a:r>
          </a:p>
        </p:txBody>
      </p:sp>
      <p:sp>
        <p:nvSpPr>
          <p:cNvPr id="25" name="Полилиния 24"/>
          <p:cNvSpPr/>
          <p:nvPr/>
        </p:nvSpPr>
        <p:spPr>
          <a:xfrm>
            <a:off x="4491293" y="3339116"/>
            <a:ext cx="2745003" cy="1152127"/>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Защита населения и территорий от чрезвычайных </a:t>
            </a:r>
            <a:r>
              <a:rPr lang="ru-RU" sz="1100" dirty="0" smtClean="0">
                <a:solidFill>
                  <a:schemeClr val="tx1"/>
                </a:solidFill>
                <a:latin typeface="Times New Roman" panose="02020603050405020304" pitchFamily="18" charset="0"/>
                <a:cs typeface="Times New Roman" panose="02020603050405020304" pitchFamily="18" charset="0"/>
              </a:rPr>
              <a:t>ситуаций, </a:t>
            </a:r>
            <a:r>
              <a:rPr lang="ru-RU" sz="1100" dirty="0">
                <a:solidFill>
                  <a:schemeClr val="tx1"/>
                </a:solidFill>
                <a:latin typeface="Times New Roman" panose="02020603050405020304" pitchFamily="18" charset="0"/>
                <a:cs typeface="Times New Roman" panose="02020603050405020304" pitchFamily="18" charset="0"/>
              </a:rPr>
              <a:t>обеспечение пожарной безопасности и безопасности населения на водных </a:t>
            </a:r>
            <a:r>
              <a:rPr lang="ru-RU" sz="1100" dirty="0" smtClean="0">
                <a:solidFill>
                  <a:schemeClr val="tx1"/>
                </a:solidFill>
                <a:latin typeface="Times New Roman" panose="02020603050405020304" pitchFamily="18" charset="0"/>
                <a:cs typeface="Times New Roman" panose="02020603050405020304" pitchFamily="18" charset="0"/>
              </a:rPr>
              <a:t>объектах</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510126" y="4565656"/>
            <a:ext cx="2726170"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Профилактика терроризма и экстремистской деятельности</a:t>
            </a:r>
          </a:p>
        </p:txBody>
      </p:sp>
      <p:sp>
        <p:nvSpPr>
          <p:cNvPr id="28" name="Полилиния 27"/>
          <p:cNvSpPr/>
          <p:nvPr/>
        </p:nvSpPr>
        <p:spPr>
          <a:xfrm>
            <a:off x="4510125" y="5102529"/>
            <a:ext cx="2726171" cy="55508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Построение (развитие) аппаратно-программного комплекса «Безопасный город»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44408" y="3339117"/>
            <a:ext cx="648000"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377,9</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244408" y="5724441"/>
            <a:ext cx="648000"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38,3</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244408" y="4565656"/>
            <a:ext cx="648000" cy="492474"/>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0,2</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35" name="Прямая соединительная линия 3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7" name="Скругленный прямоугольник 46"/>
          <p:cNvSpPr/>
          <p:nvPr/>
        </p:nvSpPr>
        <p:spPr>
          <a:xfrm>
            <a:off x="4491292" y="2912311"/>
            <a:ext cx="2745003"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244408" y="2912311"/>
            <a:ext cx="648000"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Факт</a:t>
            </a:r>
          </a:p>
          <a:p>
            <a:pPr algn="ct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7443676" y="4554788"/>
            <a:ext cx="648000" cy="489735"/>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0,8</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72249" y="5739756"/>
            <a:ext cx="648000" cy="584879"/>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38,8</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18700" y="3356993"/>
            <a:ext cx="648000" cy="115212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380,9</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54" name="Скругленный прямоугольник 53"/>
          <p:cNvSpPr/>
          <p:nvPr/>
        </p:nvSpPr>
        <p:spPr>
          <a:xfrm>
            <a:off x="7401313" y="2912311"/>
            <a:ext cx="660727" cy="324000"/>
          </a:xfrm>
          <a:prstGeom prst="roundRect">
            <a:avLst>
              <a:gd name="adj" fmla="val 10000"/>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П</a:t>
            </a:r>
            <a:r>
              <a:rPr lang="ru-RU" sz="1200" b="1" dirty="0" smtClean="0">
                <a:solidFill>
                  <a:schemeClr val="tx1"/>
                </a:solidFill>
                <a:latin typeface="Times New Roman" panose="02020603050405020304" pitchFamily="18" charset="0"/>
                <a:cs typeface="Times New Roman" panose="02020603050405020304" pitchFamily="18" charset="0"/>
              </a:rPr>
              <a:t>лан</a:t>
            </a:r>
            <a:endParaRPr lang="ru-RU" sz="1200" b="1" dirty="0">
              <a:solidFill>
                <a:schemeClr val="tx1"/>
              </a:solidFill>
              <a:latin typeface="Times New Roman" panose="02020603050405020304" pitchFamily="18" charset="0"/>
              <a:cs typeface="Times New Roman" panose="02020603050405020304" pitchFamily="18" charset="0"/>
            </a:endParaRPr>
          </a:p>
        </p:txBody>
      </p:sp>
      <p:pic>
        <p:nvPicPr>
          <p:cNvPr id="44" name="Рисунок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548" y="814951"/>
            <a:ext cx="1528788" cy="1462774"/>
          </a:xfrm>
          <a:prstGeom prst="rect">
            <a:avLst/>
          </a:prstGeom>
        </p:spPr>
      </p:pic>
      <p:sp>
        <p:nvSpPr>
          <p:cNvPr id="48" name="Полилиния 47"/>
          <p:cNvSpPr/>
          <p:nvPr/>
        </p:nvSpPr>
        <p:spPr>
          <a:xfrm>
            <a:off x="4526863" y="5724441"/>
            <a:ext cx="2709433" cy="584879"/>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schemeClr val="tx1"/>
                </a:solidFill>
                <a:latin typeface="Times New Roman" panose="02020603050405020304" pitchFamily="18" charset="0"/>
                <a:cs typeface="Times New Roman" panose="02020603050405020304" pitchFamily="18" charset="0"/>
              </a:rPr>
              <a:t>программы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8244408" y="5088954"/>
            <a:ext cx="648000" cy="582232"/>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9,3</a:t>
            </a:r>
            <a:endParaRPr lang="ru-RU" sz="1200"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52370" y="5116033"/>
            <a:ext cx="648000" cy="569598"/>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a:lnSpc>
                <a:spcPct val="9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9,3</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59</a:t>
            </a:fld>
            <a:endParaRPr lang="ru-RU"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814951"/>
            <a:ext cx="1639564" cy="145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337" y="799426"/>
            <a:ext cx="1405928" cy="147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78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730" y="3600694"/>
            <a:ext cx="3240360" cy="2430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39551" y="2983974"/>
            <a:ext cx="7872446" cy="36988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Структура государственного долга выглядит следующим образом:</a:t>
            </a:r>
          </a:p>
        </p:txBody>
      </p:sp>
      <p:grpSp>
        <p:nvGrpSpPr>
          <p:cNvPr id="14" name="Группа 136"/>
          <p:cNvGrpSpPr>
            <a:grpSpLocks/>
          </p:cNvGrpSpPr>
          <p:nvPr/>
        </p:nvGrpSpPr>
        <p:grpSpPr bwMode="auto">
          <a:xfrm>
            <a:off x="3690754" y="3412432"/>
            <a:ext cx="4099118" cy="2825700"/>
            <a:chOff x="2936230" y="2890313"/>
            <a:chExt cx="2621612" cy="2753265"/>
          </a:xfrm>
        </p:grpSpPr>
        <p:sp>
          <p:nvSpPr>
            <p:cNvPr id="15" name="Прямоугольник 14"/>
            <p:cNvSpPr/>
            <p:nvPr/>
          </p:nvSpPr>
          <p:spPr>
            <a:xfrm>
              <a:off x="3477735" y="2919723"/>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Размещение ценных бумаг (облигаций)</a:t>
              </a:r>
            </a:p>
          </p:txBody>
        </p:sp>
        <p:sp>
          <p:nvSpPr>
            <p:cNvPr id="16" name="Прямоугольник 15"/>
            <p:cNvSpPr/>
            <p:nvPr/>
          </p:nvSpPr>
          <p:spPr>
            <a:xfrm>
              <a:off x="3486140" y="3572780"/>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бюджетных кредитов</a:t>
              </a:r>
            </a:p>
            <a:p>
              <a:pPr algn="ctr" fontAlgn="auto">
                <a:spcBef>
                  <a:spcPts val="0"/>
                </a:spcBef>
                <a:spcAft>
                  <a:spcPts val="0"/>
                </a:spcAft>
                <a:defRPr/>
              </a:pPr>
              <a:endParaRPr lang="ru-RU" sz="1600" dirty="0">
                <a:solidFill>
                  <a:schemeClr val="tx1"/>
                </a:solidFill>
              </a:endParaRPr>
            </a:p>
          </p:txBody>
        </p:sp>
        <p:sp>
          <p:nvSpPr>
            <p:cNvPr id="17" name="Прямоугольник 16"/>
            <p:cNvSpPr/>
            <p:nvPr/>
          </p:nvSpPr>
          <p:spPr>
            <a:xfrm>
              <a:off x="3486140" y="4257735"/>
              <a:ext cx="2071702" cy="571504"/>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Привлечение банковских кредитов</a:t>
              </a:r>
            </a:p>
            <a:p>
              <a:pPr algn="ctr" fontAlgn="auto">
                <a:spcBef>
                  <a:spcPts val="0"/>
                </a:spcBef>
                <a:spcAft>
                  <a:spcPts val="0"/>
                </a:spcAft>
                <a:defRPr/>
              </a:pPr>
              <a:endParaRPr lang="ru-RU" sz="1600" dirty="0">
                <a:solidFill>
                  <a:schemeClr val="tx1"/>
                </a:solidFill>
              </a:endParaRPr>
            </a:p>
          </p:txBody>
        </p:sp>
        <p:sp>
          <p:nvSpPr>
            <p:cNvPr id="18" name="Прямоугольник 17"/>
            <p:cNvSpPr/>
            <p:nvPr/>
          </p:nvSpPr>
          <p:spPr>
            <a:xfrm>
              <a:off x="3477735" y="4929198"/>
              <a:ext cx="2080107" cy="714380"/>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sz="1600" dirty="0">
                <a:solidFill>
                  <a:schemeClr val="tx1"/>
                </a:solidFill>
              </a:endParaRPr>
            </a:p>
            <a:p>
              <a:pPr algn="ctr" fontAlgn="auto">
                <a:spcBef>
                  <a:spcPts val="0"/>
                </a:spcBef>
                <a:spcAft>
                  <a:spcPts val="0"/>
                </a:spcAft>
                <a:defRPr/>
              </a:pPr>
              <a:r>
                <a:rPr lang="ru-RU" dirty="0">
                  <a:solidFill>
                    <a:schemeClr val="tx1"/>
                  </a:solidFill>
                  <a:latin typeface="Times New Roman" panose="02020603050405020304" pitchFamily="18" charset="0"/>
                  <a:cs typeface="Times New Roman" panose="02020603050405020304" pitchFamily="18" charset="0"/>
                </a:rPr>
                <a:t>Предоставление государственных гарантий</a:t>
              </a:r>
            </a:p>
            <a:p>
              <a:pPr algn="ctr" fontAlgn="auto">
                <a:spcBef>
                  <a:spcPts val="0"/>
                </a:spcBef>
                <a:spcAft>
                  <a:spcPts val="0"/>
                </a:spcAft>
                <a:defRPr/>
              </a:pPr>
              <a:endParaRPr lang="ru-RU" sz="1600" dirty="0">
                <a:solidFill>
                  <a:schemeClr val="tx1"/>
                </a:solidFill>
              </a:endParaRPr>
            </a:p>
          </p:txBody>
        </p:sp>
        <p:grpSp>
          <p:nvGrpSpPr>
            <p:cNvPr id="19" name="Группа 114"/>
            <p:cNvGrpSpPr>
              <a:grpSpLocks/>
            </p:cNvGrpSpPr>
            <p:nvPr/>
          </p:nvGrpSpPr>
          <p:grpSpPr bwMode="auto">
            <a:xfrm rot="-5400000">
              <a:off x="1908058" y="3918485"/>
              <a:ext cx="2570791" cy="514448"/>
              <a:chOff x="1814470" y="3079116"/>
              <a:chExt cx="5643949" cy="514449"/>
            </a:xfrm>
          </p:grpSpPr>
          <p:cxnSp>
            <p:nvCxnSpPr>
              <p:cNvPr id="21" name="Прямая соединительная линия 20"/>
              <p:cNvCxnSpPr/>
              <p:nvPr/>
            </p:nvCxnSpPr>
            <p:spPr>
              <a:xfrm>
                <a:off x="1814470" y="3084403"/>
                <a:ext cx="5643949" cy="201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rot="5400000">
                <a:off x="1561899" y="3340995"/>
                <a:ext cx="505141"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5400000">
                <a:off x="3513740" y="3339650"/>
                <a:ext cx="499696"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6641087" y="3333457"/>
                <a:ext cx="512080" cy="339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0" name="Прямая соединительная линия 19"/>
            <p:cNvCxnSpPr/>
            <p:nvPr/>
          </p:nvCxnSpPr>
          <p:spPr>
            <a:xfrm>
              <a:off x="2948613" y="3934780"/>
              <a:ext cx="499695" cy="1546"/>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23" y="1844824"/>
            <a:ext cx="789007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fontAlgn="auto">
              <a:spcBef>
                <a:spcPts val="0"/>
              </a:spcBef>
              <a:spcAft>
                <a:spcPts val="0"/>
              </a:spcAft>
              <a:defRPr/>
            </a:pPr>
            <a:r>
              <a:rPr lang="ru-RU" sz="1600" dirty="0" smtClean="0">
                <a:solidFill>
                  <a:schemeClr val="tx1"/>
                </a:solidFill>
                <a:latin typeface="Times New Roman" panose="02020603050405020304" pitchFamily="18" charset="0"/>
                <a:cs typeface="Times New Roman" panose="02020603050405020304" pitchFamily="18" charset="0"/>
              </a:rPr>
              <a:t>Когда </a:t>
            </a:r>
            <a:r>
              <a:rPr lang="ru-RU" sz="1600" dirty="0">
                <a:solidFill>
                  <a:schemeClr val="tx1"/>
                </a:solidFill>
                <a:latin typeface="Times New Roman" panose="02020603050405020304" pitchFamily="18" charset="0"/>
                <a:cs typeface="Times New Roman" panose="02020603050405020304" pitchFamily="18" charset="0"/>
              </a:rPr>
              <a:t>бюджет </a:t>
            </a:r>
            <a:r>
              <a:rPr lang="ru-RU" sz="1600" dirty="0" smtClean="0">
                <a:solidFill>
                  <a:schemeClr val="tx1"/>
                </a:solidFill>
                <a:latin typeface="Times New Roman" panose="02020603050405020304" pitchFamily="18" charset="0"/>
                <a:cs typeface="Times New Roman" panose="02020603050405020304" pitchFamily="18" charset="0"/>
              </a:rPr>
              <a:t>формируется </a:t>
            </a:r>
            <a:r>
              <a:rPr lang="ru-RU" sz="1600" dirty="0">
                <a:solidFill>
                  <a:schemeClr val="tx1"/>
                </a:solidFill>
                <a:latin typeface="Times New Roman" panose="02020603050405020304" pitchFamily="18" charset="0"/>
                <a:cs typeface="Times New Roman" panose="02020603050405020304" pitchFamily="18" charset="0"/>
              </a:rPr>
              <a:t>с дефицитом</a:t>
            </a:r>
            <a:r>
              <a:rPr lang="ru-RU" sz="1600" dirty="0" smtClean="0">
                <a:solidFill>
                  <a:schemeClr val="tx1"/>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для финансирования расходов, не обеспеченных доходами, привлекаются банковские кредиты, кредиты из федерального бюджета, размещаются облигационные займы</a:t>
            </a:r>
          </a:p>
        </p:txBody>
      </p:sp>
      <p:sp>
        <p:nvSpPr>
          <p:cNvPr id="25" name="TextBox 24"/>
          <p:cNvSpPr txBox="1"/>
          <p:nvPr/>
        </p:nvSpPr>
        <p:spPr>
          <a:xfrm>
            <a:off x="521924" y="836712"/>
            <a:ext cx="7890073" cy="783193"/>
          </a:xfrm>
          <a:prstGeom prst="round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algn="ctr" fontAlgn="auto">
              <a:spcBef>
                <a:spcPts val="0"/>
              </a:spcBef>
              <a:spcAft>
                <a:spcPts val="0"/>
              </a:spcAft>
              <a:defRPr/>
            </a:pPr>
            <a:r>
              <a:rPr lang="ru-RU" sz="2000" b="1" dirty="0">
                <a:latin typeface="Times New Roman" panose="02020603050405020304" pitchFamily="18" charset="0"/>
                <a:cs typeface="Times New Roman" panose="02020603050405020304" pitchFamily="18" charset="0"/>
              </a:rPr>
              <a:t>Государственный долг - </a:t>
            </a:r>
            <a:r>
              <a:rPr lang="ru-RU" sz="2000" b="1" dirty="0" smtClean="0">
                <a:latin typeface="Times New Roman" panose="02020603050405020304" pitchFamily="18" charset="0"/>
                <a:cs typeface="Times New Roman" panose="02020603050405020304" pitchFamily="18" charset="0"/>
              </a:rPr>
              <a:t>долговые </a:t>
            </a:r>
            <a:r>
              <a:rPr lang="ru-RU" sz="2000" b="1" dirty="0">
                <a:latin typeface="Times New Roman" panose="02020603050405020304" pitchFamily="18" charset="0"/>
                <a:cs typeface="Times New Roman" panose="02020603050405020304" pitchFamily="18" charset="0"/>
              </a:rPr>
              <a:t>обязательства бюджета, выраженные в валюте Российской Федерации</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6</a:t>
            </a:fld>
            <a:endParaRPr lang="ru-RU" dirty="0"/>
          </a:p>
        </p:txBody>
      </p:sp>
      <p:sp>
        <p:nvSpPr>
          <p:cNvPr id="3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807700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Скругленный прямоугольник 23"/>
          <p:cNvSpPr/>
          <p:nvPr/>
        </p:nvSpPr>
        <p:spPr>
          <a:xfrm>
            <a:off x="119597" y="3867919"/>
            <a:ext cx="4950000" cy="5928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чрезвычайных ситуаций природного и техногенного характера, пожаров, происшествий на водных объектах,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29097" y="4744184"/>
            <a:ext cx="4950000" cy="61200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schemeClr val="tx1"/>
                </a:solidFill>
                <a:latin typeface="Times New Roman" panose="02020603050405020304" pitchFamily="18" charset="0"/>
                <a:cs typeface="Times New Roman" panose="02020603050405020304" pitchFamily="18" charset="0"/>
              </a:rPr>
              <a:t>Снижение количества </a:t>
            </a:r>
            <a:r>
              <a:rPr lang="ru-RU" sz="1200" dirty="0">
                <a:solidFill>
                  <a:schemeClr val="tx1"/>
                </a:solidFill>
                <a:latin typeface="Times New Roman" panose="02020603050405020304" pitchFamily="18" charset="0"/>
                <a:cs typeface="Times New Roman" panose="02020603050405020304" pitchFamily="18" charset="0"/>
              </a:rPr>
              <a:t>населения, </a:t>
            </a:r>
            <a:r>
              <a:rPr lang="ru-RU" sz="1200" dirty="0" smtClean="0">
                <a:solidFill>
                  <a:schemeClr val="tx1"/>
                </a:solidFill>
                <a:latin typeface="Times New Roman" panose="02020603050405020304" pitchFamily="18" charset="0"/>
                <a:cs typeface="Times New Roman" panose="02020603050405020304" pitchFamily="18" charset="0"/>
              </a:rPr>
              <a:t>погибшего при ЧС природного и техногенного характера, </a:t>
            </a:r>
            <a:r>
              <a:rPr lang="ru-RU" sz="1200" dirty="0">
                <a:solidFill>
                  <a:schemeClr val="tx1"/>
                </a:solidFill>
                <a:latin typeface="Times New Roman" panose="02020603050405020304" pitchFamily="18" charset="0"/>
                <a:cs typeface="Times New Roman" panose="02020603050405020304" pitchFamily="18" charset="0"/>
              </a:rPr>
              <a:t>пожарах, происшествиях на водных объектах, </a:t>
            </a:r>
            <a:r>
              <a:rPr lang="ru-RU" sz="1200" dirty="0" smtClean="0">
                <a:solidFill>
                  <a:schemeClr val="tx1"/>
                </a:solidFill>
                <a:latin typeface="Times New Roman" panose="02020603050405020304" pitchFamily="18" charset="0"/>
                <a:cs typeface="Times New Roman" panose="02020603050405020304" pitchFamily="18" charset="0"/>
              </a:rPr>
              <a:t>человек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19597" y="5644446"/>
            <a:ext cx="4950000" cy="66487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населения Чувашской Республики, проживающего на территориях муниципальных образований, в которых развернута система – 112, в общей численности населения Чувашской Республики, %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9787" y="1961237"/>
            <a:ext cx="217795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129097" y="2831934"/>
            <a:ext cx="4950000" cy="76079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schemeClr val="tx1"/>
                </a:solidFill>
                <a:latin typeface="Times New Roman" panose="02020603050405020304" pitchFamily="18" charset="0"/>
                <a:cs typeface="Times New Roman" panose="02020603050405020304" pitchFamily="18" charset="0"/>
              </a:rPr>
              <a:t>Готовность </a:t>
            </a:r>
            <a:r>
              <a:rPr lang="ru-RU" sz="1200" dirty="0" smtClean="0">
                <a:solidFill>
                  <a:schemeClr val="tx1"/>
                </a:solidFill>
                <a:latin typeface="Times New Roman" panose="02020603050405020304" pitchFamily="18" charset="0"/>
                <a:cs typeface="Times New Roman" panose="02020603050405020304" pitchFamily="18" charset="0"/>
              </a:rPr>
              <a:t>автоматизированных систем оповещения населения об опасностях, возникающих при чрезвычайных ситуаций природного и техногенного характера,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 name="Полилиния 2"/>
          <p:cNvSpPr/>
          <p:nvPr/>
        </p:nvSpPr>
        <p:spPr>
          <a:xfrm>
            <a:off x="5135526" y="1240981"/>
            <a:ext cx="3903032" cy="592866"/>
          </a:xfrm>
          <a:custGeom>
            <a:avLst/>
            <a:gdLst>
              <a:gd name="connsiteX0" fmla="*/ 0 w 3903032"/>
              <a:gd name="connsiteY0" fmla="*/ 59287 h 592866"/>
              <a:gd name="connsiteX1" fmla="*/ 59287 w 3903032"/>
              <a:gd name="connsiteY1" fmla="*/ 0 h 592866"/>
              <a:gd name="connsiteX2" fmla="*/ 3843745 w 3903032"/>
              <a:gd name="connsiteY2" fmla="*/ 0 h 592866"/>
              <a:gd name="connsiteX3" fmla="*/ 3903032 w 3903032"/>
              <a:gd name="connsiteY3" fmla="*/ 59287 h 592866"/>
              <a:gd name="connsiteX4" fmla="*/ 3903032 w 3903032"/>
              <a:gd name="connsiteY4" fmla="*/ 533579 h 592866"/>
              <a:gd name="connsiteX5" fmla="*/ 3843745 w 3903032"/>
              <a:gd name="connsiteY5" fmla="*/ 592866 h 592866"/>
              <a:gd name="connsiteX6" fmla="*/ 59287 w 3903032"/>
              <a:gd name="connsiteY6" fmla="*/ 592866 h 592866"/>
              <a:gd name="connsiteX7" fmla="*/ 0 w 3903032"/>
              <a:gd name="connsiteY7" fmla="*/ 533579 h 592866"/>
              <a:gd name="connsiteX8" fmla="*/ 0 w 390303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592866">
                <a:moveTo>
                  <a:pt x="0" y="59287"/>
                </a:moveTo>
                <a:cubicBezTo>
                  <a:pt x="0" y="26544"/>
                  <a:pt x="26544" y="0"/>
                  <a:pt x="59287" y="0"/>
                </a:cubicBezTo>
                <a:lnTo>
                  <a:pt x="3843745" y="0"/>
                </a:lnTo>
                <a:cubicBezTo>
                  <a:pt x="3876488" y="0"/>
                  <a:pt x="3903032" y="26544"/>
                  <a:pt x="3903032" y="59287"/>
                </a:cubicBezTo>
                <a:lnTo>
                  <a:pt x="3903032" y="533579"/>
                </a:lnTo>
                <a:cubicBezTo>
                  <a:pt x="3903032" y="566322"/>
                  <a:pt x="3876488" y="592866"/>
                  <a:pt x="3843745" y="592866"/>
                </a:cubicBezTo>
                <a:lnTo>
                  <a:pt x="59287" y="592866"/>
                </a:lnTo>
                <a:cubicBezTo>
                  <a:pt x="26544" y="592866"/>
                  <a:pt x="0" y="566322"/>
                  <a:pt x="0" y="533579"/>
                </a:cubicBezTo>
                <a:lnTo>
                  <a:pt x="0" y="5928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3535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ts val="0"/>
              </a:spcAft>
            </a:pPr>
            <a:r>
              <a:rPr lang="ru-RU" sz="1400" b="1" kern="1200" dirty="0" smtClean="0">
                <a:solidFill>
                  <a:schemeClr val="tx1"/>
                </a:solidFill>
                <a:latin typeface="Times New Roman" panose="02020603050405020304" pitchFamily="18" charset="0"/>
                <a:cs typeface="Times New Roman" panose="02020603050405020304" pitchFamily="18" charset="0"/>
              </a:rPr>
              <a:t>2020</a:t>
            </a:r>
          </a:p>
          <a:p>
            <a:pPr lvl="0" algn="ctr" defTabSz="622300">
              <a:lnSpc>
                <a:spcPct val="90000"/>
              </a:lnSpc>
              <a:spcBef>
                <a:spcPct val="0"/>
              </a:spcBef>
              <a:spcAft>
                <a:spcPts val="0"/>
              </a:spcAft>
            </a:pPr>
            <a:r>
              <a:rPr lang="ru-RU" sz="1400" b="1" dirty="0" smtClean="0">
                <a:solidFill>
                  <a:schemeClr val="tx1"/>
                </a:solidFill>
                <a:latin typeface="Times New Roman" panose="02020603050405020304" pitchFamily="18" charset="0"/>
                <a:cs typeface="Times New Roman" panose="02020603050405020304" pitchFamily="18" charset="0"/>
              </a:rPr>
              <a:t>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 name="Полилиния 4"/>
          <p:cNvSpPr/>
          <p:nvPr/>
        </p:nvSpPr>
        <p:spPr>
          <a:xfrm>
            <a:off x="5129552"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7" name="Полилиния 6"/>
          <p:cNvSpPr/>
          <p:nvPr/>
        </p:nvSpPr>
        <p:spPr>
          <a:xfrm>
            <a:off x="5129552"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3</a:t>
            </a:r>
            <a:r>
              <a:rPr lang="en-US" sz="1200" b="1" dirty="0" smtClean="0">
                <a:solidFill>
                  <a:schemeClr val="tx1"/>
                </a:solidFill>
                <a:latin typeface="Times New Roman" panose="02020603050405020304" pitchFamily="18" charset="0"/>
                <a:cs typeface="Times New Roman" panose="02020603050405020304" pitchFamily="18" charset="0"/>
              </a:rPr>
              <a:t> </a:t>
            </a:r>
            <a:r>
              <a:rPr lang="ru-RU" sz="1200" b="1" dirty="0" smtClean="0">
                <a:solidFill>
                  <a:schemeClr val="tx1"/>
                </a:solidFill>
                <a:latin typeface="Times New Roman" panose="02020603050405020304" pitchFamily="18" charset="0"/>
                <a:cs typeface="Times New Roman" panose="02020603050405020304" pitchFamily="18" charset="0"/>
              </a:rPr>
              <a:t>025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29552"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153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9552"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13" name="Полилиния 12"/>
          <p:cNvSpPr/>
          <p:nvPr/>
        </p:nvSpPr>
        <p:spPr>
          <a:xfrm>
            <a:off x="592825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факт</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14" name="Полилиния 13"/>
          <p:cNvSpPr/>
          <p:nvPr/>
        </p:nvSpPr>
        <p:spPr>
          <a:xfrm>
            <a:off x="5940709"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5" name="Полилиния 14"/>
          <p:cNvSpPr/>
          <p:nvPr/>
        </p:nvSpPr>
        <p:spPr>
          <a:xfrm>
            <a:off x="5957947"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688</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940709"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40709"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114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6726860"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49708"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3</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000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6860"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149</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26860"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14041"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16244"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p>
        </p:txBody>
      </p:sp>
      <p:sp>
        <p:nvSpPr>
          <p:cNvPr id="56" name="Полилиния 55"/>
          <p:cNvSpPr/>
          <p:nvPr/>
        </p:nvSpPr>
        <p:spPr>
          <a:xfrm>
            <a:off x="7516244"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975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16244"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16244"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8306936" y="2044046"/>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704" tIns="70704" rIns="70704" bIns="70704"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306936" y="2831935"/>
            <a:ext cx="731452" cy="760795"/>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8306936" y="3867919"/>
            <a:ext cx="731452" cy="592866"/>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a:t>
            </a:r>
            <a:r>
              <a:rPr lang="en-US" sz="1200" b="1" kern="1200" dirty="0" smtClean="0">
                <a:solidFill>
                  <a:schemeClr val="tx1"/>
                </a:solidFill>
                <a:latin typeface="Times New Roman" panose="02020603050405020304" pitchFamily="18" charset="0"/>
                <a:cs typeface="Times New Roman" panose="02020603050405020304" pitchFamily="18" charset="0"/>
              </a:rPr>
              <a:t> </a:t>
            </a:r>
            <a:r>
              <a:rPr lang="ru-RU" sz="1200" b="1" kern="1200" dirty="0" smtClean="0">
                <a:solidFill>
                  <a:schemeClr val="tx1"/>
                </a:solidFill>
                <a:latin typeface="Times New Roman" panose="02020603050405020304" pitchFamily="18" charset="0"/>
                <a:cs typeface="Times New Roman" panose="02020603050405020304" pitchFamily="18" charset="0"/>
              </a:rPr>
              <a:t>950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06936" y="4744185"/>
            <a:ext cx="731452" cy="612000"/>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141</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06936" y="5644446"/>
            <a:ext cx="731452" cy="664874"/>
          </a:xfrm>
          <a:custGeom>
            <a:avLst/>
            <a:gdLst>
              <a:gd name="connsiteX0" fmla="*/ 0 w 731452"/>
              <a:gd name="connsiteY0" fmla="*/ 59287 h 592866"/>
              <a:gd name="connsiteX1" fmla="*/ 59287 w 731452"/>
              <a:gd name="connsiteY1" fmla="*/ 0 h 592866"/>
              <a:gd name="connsiteX2" fmla="*/ 672165 w 731452"/>
              <a:gd name="connsiteY2" fmla="*/ 0 h 592866"/>
              <a:gd name="connsiteX3" fmla="*/ 731452 w 731452"/>
              <a:gd name="connsiteY3" fmla="*/ 59287 h 592866"/>
              <a:gd name="connsiteX4" fmla="*/ 731452 w 731452"/>
              <a:gd name="connsiteY4" fmla="*/ 533579 h 592866"/>
              <a:gd name="connsiteX5" fmla="*/ 672165 w 731452"/>
              <a:gd name="connsiteY5" fmla="*/ 592866 h 592866"/>
              <a:gd name="connsiteX6" fmla="*/ 59287 w 731452"/>
              <a:gd name="connsiteY6" fmla="*/ 592866 h 592866"/>
              <a:gd name="connsiteX7" fmla="*/ 0 w 731452"/>
              <a:gd name="connsiteY7" fmla="*/ 533579 h 592866"/>
              <a:gd name="connsiteX8" fmla="*/ 0 w 731452"/>
              <a:gd name="connsiteY8" fmla="*/ 59287 h 59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592866">
                <a:moveTo>
                  <a:pt x="0" y="59287"/>
                </a:moveTo>
                <a:cubicBezTo>
                  <a:pt x="0" y="26544"/>
                  <a:pt x="26544" y="0"/>
                  <a:pt x="59287" y="0"/>
                </a:cubicBezTo>
                <a:lnTo>
                  <a:pt x="672165" y="0"/>
                </a:lnTo>
                <a:cubicBezTo>
                  <a:pt x="704908" y="0"/>
                  <a:pt x="731452" y="26544"/>
                  <a:pt x="731452" y="59287"/>
                </a:cubicBezTo>
                <a:lnTo>
                  <a:pt x="731452" y="533579"/>
                </a:lnTo>
                <a:cubicBezTo>
                  <a:pt x="731452" y="566322"/>
                  <a:pt x="704908" y="592866"/>
                  <a:pt x="672165" y="592866"/>
                </a:cubicBezTo>
                <a:lnTo>
                  <a:pt x="59287" y="592866"/>
                </a:lnTo>
                <a:cubicBezTo>
                  <a:pt x="26544" y="592866"/>
                  <a:pt x="0" y="566322"/>
                  <a:pt x="0" y="533579"/>
                </a:cubicBezTo>
                <a:lnTo>
                  <a:pt x="0" y="5928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274" tIns="59274" rIns="59274" bIns="59274" numCol="1" spcCol="1270" anchor="ctr" anchorCtr="0">
            <a:noAutofit/>
          </a:bodyPr>
          <a:lstStyle/>
          <a:p>
            <a:pPr lvl="0" algn="ctr" defTabSz="488950">
              <a:lnSpc>
                <a:spcPct val="90000"/>
              </a:lnSpc>
              <a:spcBef>
                <a:spcPct val="0"/>
              </a:spcBef>
              <a:spcAft>
                <a:spcPct val="35000"/>
              </a:spcAft>
            </a:pPr>
            <a:r>
              <a:rPr lang="ru-RU" sz="1100" b="1" kern="1200" dirty="0" smtClean="0">
                <a:solidFill>
                  <a:schemeClr val="tx1"/>
                </a:solidFill>
                <a:latin typeface="Times New Roman" panose="02020603050405020304" pitchFamily="18" charset="0"/>
                <a:cs typeface="Times New Roman" panose="02020603050405020304" pitchFamily="18" charset="0"/>
              </a:rPr>
              <a:t>100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4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«Повышение </a:t>
            </a:r>
            <a:r>
              <a:rPr lang="ru-RU" sz="1600" dirty="0">
                <a:solidFill>
                  <a:schemeClr val="tx1"/>
                </a:solidFill>
                <a:effectLst/>
                <a:latin typeface="Times New Roman" panose="02020603050405020304" pitchFamily="18" charset="0"/>
                <a:cs typeface="Times New Roman" panose="02020603050405020304" pitchFamily="18" charset="0"/>
              </a:rPr>
              <a:t>безопасности жизнедеятельности населения и территорий Чувашской Республики»</a:t>
            </a:r>
          </a:p>
        </p:txBody>
      </p:sp>
      <p:cxnSp>
        <p:nvCxnSpPr>
          <p:cNvPr id="47" name="Прямая соединительная линия 4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945425"/>
            <a:ext cx="2576948" cy="1691487"/>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pPr>
              <a:defRPr/>
            </a:pPr>
            <a:fld id="{8135DCAC-F131-4C56-82C1-BB591457AF70}" type="slidenum">
              <a:rPr lang="ru-RU" smtClean="0"/>
              <a:pPr>
                <a:defRPr/>
              </a:pPr>
              <a:t>60</a:t>
            </a:fld>
            <a:endParaRPr lang="ru-RU" dirty="0"/>
          </a:p>
        </p:txBody>
      </p:sp>
    </p:spTree>
    <p:extLst>
      <p:ext uri="{BB962C8B-B14F-4D97-AF65-F5344CB8AC3E}">
        <p14:creationId xmlns:p14="http://schemas.microsoft.com/office/powerpoint/2010/main" val="1666090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28796" y="6600103"/>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692696"/>
            <a:ext cx="4392488" cy="274799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качества и результативности противодействия преступности, охраны общественного порядка, обеспечения общественной безопасности;</a:t>
            </a:r>
          </a:p>
          <a:p>
            <a:pPr marL="171450" indent="-1714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взаимодействия органов исполнительной </a:t>
            </a:r>
            <a:r>
              <a:rPr lang="ru-RU" sz="1100" dirty="0" smtClean="0">
                <a:solidFill>
                  <a:schemeClr val="tx1"/>
                </a:solidFill>
                <a:latin typeface="Times New Roman" panose="02020603050405020304" pitchFamily="18" charset="0"/>
                <a:cs typeface="Times New Roman" panose="02020603050405020304" pitchFamily="18" charset="0"/>
              </a:rPr>
              <a:t>власти, </a:t>
            </a:r>
            <a:r>
              <a:rPr lang="ru-RU" sz="1100" dirty="0">
                <a:solidFill>
                  <a:schemeClr val="tx1"/>
                </a:solidFill>
                <a:latin typeface="Times New Roman" panose="02020603050405020304" pitchFamily="18" charset="0"/>
                <a:cs typeface="Times New Roman" panose="02020603050405020304" pitchFamily="18" charset="0"/>
              </a:rPr>
              <a:t>правоохранительных, контролирующих органов, органов местного </a:t>
            </a:r>
            <a:r>
              <a:rPr lang="ru-RU" sz="1100" dirty="0" smtClean="0">
                <a:solidFill>
                  <a:schemeClr val="tx1"/>
                </a:solidFill>
                <a:latin typeface="Times New Roman" panose="02020603050405020304" pitchFamily="18" charset="0"/>
                <a:cs typeface="Times New Roman" panose="02020603050405020304" pitchFamily="18" charset="0"/>
              </a:rPr>
              <a:t>самоуправления, </a:t>
            </a:r>
            <a:r>
              <a:rPr lang="ru-RU" sz="1100" dirty="0">
                <a:solidFill>
                  <a:schemeClr val="tx1"/>
                </a:solidFill>
                <a:latin typeface="Times New Roman" panose="02020603050405020304" pitchFamily="18" charset="0"/>
                <a:cs typeface="Times New Roman" panose="02020603050405020304" pitchFamily="18" charset="0"/>
              </a:rPr>
              <a:t>общественных объединений, участвующих в профилактике безнадзорности и правонарушений несовершеннолетних, семейного неблагополучия, а также действенный контроль за процессами, происходящими в подростковой среде, снижение уровня преступности, в том числе в отношении </a:t>
            </a:r>
            <a:r>
              <a:rPr lang="ru-RU" sz="1100" dirty="0" smtClean="0">
                <a:solidFill>
                  <a:schemeClr val="tx1"/>
                </a:solidFill>
                <a:latin typeface="Times New Roman" panose="02020603050405020304" pitchFamily="18" charset="0"/>
                <a:cs typeface="Times New Roman" panose="02020603050405020304" pitchFamily="18" charset="0"/>
              </a:rPr>
              <a:t>несовершеннолетних;</a:t>
            </a:r>
            <a:endParaRPr lang="ru-RU" sz="1100" dirty="0">
              <a:solidFill>
                <a:schemeClr val="tx1"/>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совершенствование </a:t>
            </a:r>
            <a:r>
              <a:rPr lang="ru-RU" sz="1100" dirty="0">
                <a:solidFill>
                  <a:schemeClr val="tx1"/>
                </a:solidFill>
                <a:latin typeface="Times New Roman" panose="02020603050405020304" pitchFamily="18" charset="0"/>
                <a:cs typeface="Times New Roman" panose="02020603050405020304" pitchFamily="18" charset="0"/>
              </a:rPr>
              <a:t>системы мер по сокращению предложения и спроса на наркотические средства и психотропные </a:t>
            </a:r>
            <a:r>
              <a:rPr lang="ru-RU" sz="1100" dirty="0" smtClean="0">
                <a:solidFill>
                  <a:schemeClr val="tx1"/>
                </a:solidFill>
                <a:latin typeface="Times New Roman" panose="02020603050405020304" pitchFamily="18" charset="0"/>
                <a:cs typeface="Times New Roman" panose="02020603050405020304" pitchFamily="18" charset="0"/>
              </a:rPr>
              <a:t>вещества</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9843" y="3440694"/>
            <a:ext cx="4209357"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graphicFrame>
        <p:nvGraphicFramePr>
          <p:cNvPr id="12" name="Диаграмма 11"/>
          <p:cNvGraphicFramePr>
            <a:graphicFrameLocks/>
          </p:cNvGraphicFramePr>
          <p:nvPr>
            <p:extLst>
              <p:ext uri="{D42A27DB-BD31-4B8C-83A1-F6EECF244321}">
                <p14:modId xmlns:p14="http://schemas.microsoft.com/office/powerpoint/2010/main" val="2806519571"/>
              </p:ext>
            </p:extLst>
          </p:nvPr>
        </p:nvGraphicFramePr>
        <p:xfrm>
          <a:off x="270868" y="3797457"/>
          <a:ext cx="3962384" cy="2802646"/>
        </p:xfrm>
        <a:graphic>
          <a:graphicData uri="http://schemas.openxmlformats.org/drawingml/2006/chart">
            <c:chart xmlns:c="http://schemas.openxmlformats.org/drawingml/2006/chart" xmlns:r="http://schemas.openxmlformats.org/officeDocument/2006/relationships" r:id="rId3"/>
          </a:graphicData>
        </a:graphic>
      </p:graphicFrame>
      <p:sp>
        <p:nvSpPr>
          <p:cNvPr id="3" name="Полилиния 2"/>
          <p:cNvSpPr/>
          <p:nvPr/>
        </p:nvSpPr>
        <p:spPr>
          <a:xfrm>
            <a:off x="4633923" y="2204864"/>
            <a:ext cx="4302783"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a:t>
            </a:r>
            <a:r>
              <a:rPr lang="ru-RU" sz="1400" b="1" i="1" dirty="0" smtClean="0">
                <a:solidFill>
                  <a:prstClr val="black"/>
                </a:solidFill>
                <a:latin typeface="Times New Roman" panose="02020603050405020304" pitchFamily="18" charset="0"/>
                <a:cs typeface="Times New Roman" panose="02020603050405020304" pitchFamily="18" charset="0"/>
              </a:rPr>
              <a:t>в </a:t>
            </a:r>
            <a:r>
              <a:rPr lang="ru-RU" sz="1400" b="1" i="1" dirty="0" smtClean="0">
                <a:solidFill>
                  <a:prstClr val="black"/>
                </a:solidFill>
                <a:latin typeface="Times New Roman" panose="02020603050405020304" pitchFamily="18" charset="0"/>
                <a:cs typeface="Times New Roman" panose="02020603050405020304" pitchFamily="18" charset="0"/>
              </a:rPr>
              <a:t>2020 </a:t>
            </a:r>
            <a:r>
              <a:rPr lang="ru-RU" sz="1400" b="1" i="1" dirty="0" smtClean="0">
                <a:solidFill>
                  <a:prstClr val="black"/>
                </a:solidFill>
                <a:latin typeface="Times New Roman" panose="02020603050405020304" pitchFamily="18" charset="0"/>
                <a:cs typeface="Times New Roman" panose="02020603050405020304" pitchFamily="18" charset="0"/>
              </a:rPr>
              <a:t>году, </a:t>
            </a:r>
            <a:r>
              <a:rPr lang="ru-RU" sz="1400" b="1" i="1" dirty="0">
                <a:solidFill>
                  <a:prstClr val="black"/>
                </a:solidFill>
                <a:latin typeface="Times New Roman" panose="02020603050405020304" pitchFamily="18" charset="0"/>
                <a:cs typeface="Times New Roman" panose="02020603050405020304" pitchFamily="18" charset="0"/>
              </a:rPr>
              <a:t>млн. руб.</a:t>
            </a:r>
          </a:p>
        </p:txBody>
      </p:sp>
      <p:sp>
        <p:nvSpPr>
          <p:cNvPr id="4" name="Полилиния 3"/>
          <p:cNvSpPr/>
          <p:nvPr/>
        </p:nvSpPr>
        <p:spPr>
          <a:xfrm>
            <a:off x="4631956" y="2715046"/>
            <a:ext cx="2531686"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22711" y="3215149"/>
            <a:ext cx="2541005" cy="309894"/>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Профилактика </a:t>
            </a:r>
            <a:r>
              <a:rPr lang="ru-RU" sz="1200" dirty="0" smtClean="0">
                <a:solidFill>
                  <a:prstClr val="black"/>
                </a:solidFill>
                <a:latin typeface="Times New Roman" panose="02020603050405020304" pitchFamily="18" charset="0"/>
                <a:cs typeface="Times New Roman" panose="02020603050405020304" pitchFamily="18" charset="0"/>
              </a:rPr>
              <a:t>правонарушений</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12369" y="3584913"/>
            <a:ext cx="2551273" cy="1023972"/>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Профилактика незаконного потребления наркотических средств и психотропных веществ, наркомании в Чувашской Республике</a:t>
            </a:r>
          </a:p>
        </p:txBody>
      </p:sp>
      <p:sp>
        <p:nvSpPr>
          <p:cNvPr id="17" name="Полилиния 16"/>
          <p:cNvSpPr/>
          <p:nvPr/>
        </p:nvSpPr>
        <p:spPr>
          <a:xfrm>
            <a:off x="4621396" y="4668753"/>
            <a:ext cx="2542320" cy="865154"/>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a:r>
              <a:rPr lang="ru-RU" sz="1200" dirty="0">
                <a:solidFill>
                  <a:prstClr val="black"/>
                </a:solidFill>
                <a:latin typeface="Times New Roman" panose="02020603050405020304" pitchFamily="18" charset="0"/>
                <a:cs typeface="Times New Roman" panose="02020603050405020304" pitchFamily="18" charset="0"/>
              </a:rPr>
              <a:t>Предупреждение детской беспризорности, </a:t>
            </a:r>
            <a:r>
              <a:rPr lang="ru-RU" sz="1200" dirty="0" smtClean="0">
                <a:solidFill>
                  <a:prstClr val="black"/>
                </a:solidFill>
                <a:latin typeface="Times New Roman" panose="02020603050405020304" pitchFamily="18" charset="0"/>
                <a:cs typeface="Times New Roman" panose="02020603050405020304" pitchFamily="18" charset="0"/>
              </a:rPr>
              <a:t>безнадзорности </a:t>
            </a:r>
            <a:r>
              <a:rPr lang="ru-RU" sz="1200" dirty="0">
                <a:solidFill>
                  <a:prstClr val="black"/>
                </a:solidFill>
                <a:latin typeface="Times New Roman" panose="02020603050405020304" pitchFamily="18" charset="0"/>
                <a:cs typeface="Times New Roman" panose="02020603050405020304" pitchFamily="18" charset="0"/>
              </a:rPr>
              <a:t>и правонарушений несовершеннолетних</a:t>
            </a:r>
          </a:p>
        </p:txBody>
      </p:sp>
      <p:sp>
        <p:nvSpPr>
          <p:cNvPr id="18" name="Полилиния 17"/>
          <p:cNvSpPr/>
          <p:nvPr/>
        </p:nvSpPr>
        <p:spPr>
          <a:xfrm>
            <a:off x="4620525" y="5593776"/>
            <a:ext cx="2543117"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4" name="Заголовок 1"/>
          <p:cNvSpPr txBox="1">
            <a:spLocks/>
          </p:cNvSpPr>
          <p:nvPr/>
        </p:nvSpPr>
        <p:spPr>
          <a:xfrm>
            <a:off x="27086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r>
              <a:rPr lang="ru-RU" sz="1600" dirty="0" smtClean="0">
                <a:solidFill>
                  <a:schemeClr val="tx1"/>
                </a:solidFill>
                <a:effectLst/>
                <a:latin typeface="Times New Roman" panose="02020603050405020304" pitchFamily="18" charset="0"/>
                <a:cs typeface="Times New Roman" panose="02020603050405020304" pitchFamily="18" charset="0"/>
              </a:rPr>
              <a:t>»</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23364" y="2715044"/>
            <a:ext cx="6956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23364" y="3211931"/>
            <a:ext cx="690250"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323364" y="3570645"/>
            <a:ext cx="6956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23364" y="4696037"/>
            <a:ext cx="681934"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18,3</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323364" y="5595991"/>
            <a:ext cx="695675"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923" y="766942"/>
            <a:ext cx="1432029" cy="1294332"/>
          </a:xfrm>
          <a:prstGeom prst="rect">
            <a:avLst/>
          </a:prstGeom>
          <a:ln>
            <a:noFill/>
          </a:ln>
          <a:effectLst>
            <a:softEdge rad="112500"/>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952" y="766942"/>
            <a:ext cx="1386367" cy="1278039"/>
          </a:xfrm>
          <a:prstGeom prst="rect">
            <a:avLst/>
          </a:prstGeom>
          <a:ln>
            <a:noFill/>
          </a:ln>
          <a:effectLst>
            <a:softEdge rad="112500"/>
          </a:effec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641" y="774305"/>
            <a:ext cx="1346228" cy="1263312"/>
          </a:xfrm>
          <a:prstGeom prst="rect">
            <a:avLst/>
          </a:prstGeom>
          <a:ln>
            <a:noFill/>
          </a:ln>
          <a:effectLst>
            <a:softEdge rad="112500"/>
          </a:effectLst>
        </p:spPr>
      </p:pic>
      <p:sp>
        <p:nvSpPr>
          <p:cNvPr id="7" name="Номер слайда 6"/>
          <p:cNvSpPr>
            <a:spLocks noGrp="1"/>
          </p:cNvSpPr>
          <p:nvPr>
            <p:ph type="sldNum" sz="quarter" idx="12"/>
          </p:nvPr>
        </p:nvSpPr>
        <p:spPr/>
        <p:txBody>
          <a:bodyPr/>
          <a:lstStyle/>
          <a:p>
            <a:pPr>
              <a:defRPr/>
            </a:pPr>
            <a:fld id="{8135DCAC-F131-4C56-82C1-BB591457AF70}" type="slidenum">
              <a:rPr lang="ru-RU" smtClean="0"/>
              <a:pPr>
                <a:defRPr/>
              </a:pPr>
              <a:t>61</a:t>
            </a:fld>
            <a:endParaRPr lang="ru-RU" dirty="0"/>
          </a:p>
        </p:txBody>
      </p:sp>
      <p:sp>
        <p:nvSpPr>
          <p:cNvPr id="38" name="Полилиния 37"/>
          <p:cNvSpPr/>
          <p:nvPr/>
        </p:nvSpPr>
        <p:spPr>
          <a:xfrm>
            <a:off x="8168131" y="2720828"/>
            <a:ext cx="768575"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168131" y="5595991"/>
            <a:ext cx="763267"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0,2</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68131" y="4689624"/>
            <a:ext cx="768575" cy="844283"/>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18,0</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168131" y="3579789"/>
            <a:ext cx="768575" cy="103824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168131" y="3230134"/>
            <a:ext cx="768575" cy="27394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2,1</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8916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764704"/>
            <a:ext cx="3126557" cy="2304256"/>
          </a:xfrm>
          <a:prstGeom prst="rect">
            <a:avLst/>
          </a:prstGeom>
          <a:ln>
            <a:noFill/>
          </a:ln>
          <a:effectLst>
            <a:softEdge rad="112500"/>
          </a:effectLst>
        </p:spPr>
      </p:pic>
      <p:sp>
        <p:nvSpPr>
          <p:cNvPr id="4" name="Полилиния 3"/>
          <p:cNvSpPr/>
          <p:nvPr/>
        </p:nvSpPr>
        <p:spPr>
          <a:xfrm>
            <a:off x="5724128" y="1395879"/>
            <a:ext cx="3323719"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5580112"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580112"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9,6</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580112"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20,6</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580112" y="4252368"/>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104,0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285093"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6285093"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4,7</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285093" y="340444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13,7</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6285093"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110,9</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990074"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6990074"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a:solidFill>
                  <a:prstClr val="black"/>
                </a:solidFill>
                <a:latin typeface="Times New Roman" panose="02020603050405020304" pitchFamily="18" charset="0"/>
                <a:cs typeface="Times New Roman" panose="02020603050405020304" pitchFamily="18" charset="0"/>
              </a:rPr>
              <a:t>9,3</a:t>
            </a:r>
          </a:p>
        </p:txBody>
      </p:sp>
      <p:sp>
        <p:nvSpPr>
          <p:cNvPr id="40" name="Полилиния 39"/>
          <p:cNvSpPr/>
          <p:nvPr/>
        </p:nvSpPr>
        <p:spPr>
          <a:xfrm>
            <a:off x="6990074"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990074"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3532" y="3391457"/>
            <a:ext cx="5404572" cy="7200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Доля преступлений, совершенных на улицах, в общем числе зарегистрированных </a:t>
            </a:r>
            <a:r>
              <a:rPr lang="ru-RU" sz="1400" dirty="0" smtClean="0">
                <a:solidFill>
                  <a:prstClr val="black"/>
                </a:solidFill>
                <a:latin typeface="Times New Roman" panose="02020603050405020304" pitchFamily="18" charset="0"/>
                <a:cs typeface="Times New Roman" panose="02020603050405020304" pitchFamily="18" charset="0"/>
              </a:rPr>
              <a:t>преступлений, </a:t>
            </a:r>
            <a:r>
              <a:rPr lang="ru-RU" sz="1200" i="1" dirty="0" smtClean="0">
                <a:solidFill>
                  <a:prstClr val="black"/>
                </a:solidFill>
                <a:latin typeface="Times New Roman" panose="02020603050405020304" pitchFamily="18" charset="0"/>
                <a:cs typeface="Times New Roman" panose="02020603050405020304" pitchFamily="18" charset="0"/>
              </a:rPr>
              <a:t>%</a:t>
            </a: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3532" y="4251227"/>
            <a:ext cx="5404572" cy="7056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dirty="0">
                <a:solidFill>
                  <a:prstClr val="black"/>
                </a:solidFill>
                <a:latin typeface="Times New Roman" panose="02020603050405020304" pitchFamily="18" charset="0"/>
                <a:cs typeface="Times New Roman" panose="02020603050405020304" pitchFamily="18" charset="0"/>
              </a:rPr>
              <a:t>Распространенность преступлений в сфере незаконного оборота </a:t>
            </a:r>
            <a:r>
              <a:rPr lang="ru-RU" sz="1500" dirty="0" smtClean="0">
                <a:solidFill>
                  <a:prstClr val="black"/>
                </a:solidFill>
                <a:latin typeface="Times New Roman" panose="02020603050405020304" pitchFamily="18" charset="0"/>
                <a:cs typeface="Times New Roman" panose="02020603050405020304" pitchFamily="18" charset="0"/>
              </a:rPr>
              <a:t>наркотиков, </a:t>
            </a:r>
            <a:r>
              <a:rPr lang="ru-RU" sz="1200" i="1" dirty="0" smtClean="0">
                <a:solidFill>
                  <a:prstClr val="black"/>
                </a:solidFill>
                <a:latin typeface="Times New Roman" panose="02020603050405020304" pitchFamily="18" charset="0"/>
                <a:cs typeface="Times New Roman" panose="02020603050405020304" pitchFamily="18" charset="0"/>
              </a:rPr>
              <a:t>преступлений на 100 тыс. населения</a:t>
            </a:r>
            <a:endParaRPr lang="ru-RU" sz="1500" i="1"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3532" y="5135822"/>
            <a:ext cx="5404572" cy="7414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400" dirty="0">
                <a:solidFill>
                  <a:prstClr val="black"/>
                </a:solidFill>
                <a:latin typeface="Times New Roman" panose="02020603050405020304" pitchFamily="18" charset="0"/>
                <a:cs typeface="Times New Roman" panose="02020603050405020304" pitchFamily="18" charset="0"/>
              </a:rPr>
              <a:t>Число несовершеннолетних, совершивших преступления, в расчете на 1 тыс. несовершеннолетних в возрасте от 14 до 18 </a:t>
            </a:r>
            <a:r>
              <a:rPr lang="ru-RU" sz="1400" dirty="0" smtClean="0">
                <a:solidFill>
                  <a:prstClr val="black"/>
                </a:solidFill>
                <a:latin typeface="Times New Roman" panose="02020603050405020304" pitchFamily="18" charset="0"/>
                <a:cs typeface="Times New Roman" panose="02020603050405020304" pitchFamily="18" charset="0"/>
              </a:rPr>
              <a:t>лет, </a:t>
            </a:r>
            <a:r>
              <a:rPr lang="ru-RU" sz="1200" i="1" dirty="0">
                <a:solidFill>
                  <a:prstClr val="black"/>
                </a:solidFill>
                <a:latin typeface="Times New Roman" panose="02020603050405020304" pitchFamily="18" charset="0"/>
                <a:cs typeface="Times New Roman" panose="02020603050405020304" pitchFamily="18" charset="0"/>
              </a:rPr>
              <a:t>человек</a:t>
            </a:r>
          </a:p>
        </p:txBody>
      </p:sp>
      <p:sp>
        <p:nvSpPr>
          <p:cNvPr id="11" name="Скругленный прямоугольник 10"/>
          <p:cNvSpPr/>
          <p:nvPr/>
        </p:nvSpPr>
        <p:spPr>
          <a:xfrm>
            <a:off x="125891" y="2130902"/>
            <a:ext cx="2213861"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a:t>
            </a:r>
          </a:p>
          <a:p>
            <a:pPr marL="0" indent="0" algn="l">
              <a:buClr>
                <a:srgbClr val="F14124">
                  <a:lumMod val="75000"/>
                </a:srgbClr>
              </a:buClr>
              <a:buNone/>
            </a:pPr>
            <a:r>
              <a:rPr lang="ru-RU" sz="1600" dirty="0">
                <a:solidFill>
                  <a:schemeClr val="tx1"/>
                </a:solidFill>
                <a:effectLst/>
                <a:latin typeface="Times New Roman" panose="02020603050405020304" pitchFamily="18" charset="0"/>
                <a:cs typeface="Times New Roman" panose="02020603050405020304" pitchFamily="18" charset="0"/>
              </a:rPr>
              <a:t>«Обеспечение общественного порядка и противодействие преступности»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 name="Номер слайда 1"/>
          <p:cNvSpPr>
            <a:spLocks noGrp="1"/>
          </p:cNvSpPr>
          <p:nvPr>
            <p:ph type="sldNum" sz="quarter" idx="12"/>
          </p:nvPr>
        </p:nvSpPr>
        <p:spPr/>
        <p:txBody>
          <a:bodyPr/>
          <a:lstStyle/>
          <a:p>
            <a:pPr>
              <a:defRPr/>
            </a:pPr>
            <a:fld id="{8135DCAC-F131-4C56-82C1-BB591457AF70}" type="slidenum">
              <a:rPr lang="ru-RU" smtClean="0"/>
              <a:pPr>
                <a:defRPr/>
              </a:pPr>
              <a:t>62</a:t>
            </a:fld>
            <a:endParaRPr lang="ru-RU" dirty="0"/>
          </a:p>
        </p:txBody>
      </p:sp>
      <p:sp>
        <p:nvSpPr>
          <p:cNvPr id="29" name="Полилиния 28"/>
          <p:cNvSpPr/>
          <p:nvPr/>
        </p:nvSpPr>
        <p:spPr>
          <a:xfrm>
            <a:off x="7695055"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695055" y="340670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20,4</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695055" y="4261673"/>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85,0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695055"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333" tIns="63333" rIns="63333" bIns="63333" numCol="1" spcCol="1270" anchor="ctr" anchorCtr="0">
            <a:noAutofit/>
          </a:bodyPr>
          <a:lstStyle/>
          <a:p>
            <a:pPr algn="ctr" defTabSz="622300">
              <a:lnSpc>
                <a:spcPct val="90000"/>
              </a:lnSpc>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9,0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8400036" y="2584160"/>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400036" y="3391457"/>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8400036" y="4244044"/>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83,1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400036" y="5167465"/>
            <a:ext cx="612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8,7</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28973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739888"/>
            <a:ext cx="2520280" cy="1886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7"/>
            <a:ext cx="5576348" cy="13041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Цель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fontAlgn="base">
              <a:spcBef>
                <a:spcPct val="0"/>
              </a:spcBef>
              <a:spcAft>
                <a:spcPct val="0"/>
              </a:spcAft>
              <a:buFont typeface="Wingdings" panose="05000000000000000000" pitchFamily="2" charset="2"/>
              <a:buChar char="v"/>
            </a:pPr>
            <a:r>
              <a:rPr lang="ru-RU" sz="1400" dirty="0">
                <a:solidFill>
                  <a:prstClr val="black"/>
                </a:solidFill>
                <a:latin typeface="Times New Roman" panose="02020603050405020304" pitchFamily="18" charset="0"/>
                <a:cs typeface="Times New Roman" panose="02020603050405020304" pitchFamily="18" charset="0"/>
              </a:rPr>
              <a:t>развитие на территории Чувашской Республики информационных и телекоммуникационных технологий в экономической, социально-политической, культурной и других сферах жизни общества</a:t>
            </a:r>
          </a:p>
        </p:txBody>
      </p:sp>
      <p:sp>
        <p:nvSpPr>
          <p:cNvPr id="6" name="TextBox 5"/>
          <p:cNvSpPr txBox="1"/>
          <p:nvPr/>
        </p:nvSpPr>
        <p:spPr>
          <a:xfrm>
            <a:off x="147780" y="2556956"/>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1864805980"/>
              </p:ext>
            </p:extLst>
          </p:nvPr>
        </p:nvGraphicFramePr>
        <p:xfrm>
          <a:off x="147780" y="3156937"/>
          <a:ext cx="4784260" cy="3195319"/>
        </p:xfrm>
        <a:graphic>
          <a:graphicData uri="http://schemas.openxmlformats.org/drawingml/2006/chart">
            <c:chart xmlns:c="http://schemas.openxmlformats.org/drawingml/2006/chart" xmlns:r="http://schemas.openxmlformats.org/officeDocument/2006/relationships" r:id="rId4"/>
          </a:graphicData>
        </a:graphic>
      </p:graphicFrame>
      <p:sp>
        <p:nvSpPr>
          <p:cNvPr id="7" name="Номер слайда 6"/>
          <p:cNvSpPr>
            <a:spLocks noGrp="1"/>
          </p:cNvSpPr>
          <p:nvPr>
            <p:ph type="sldNum" sz="quarter" idx="12"/>
          </p:nvPr>
        </p:nvSpPr>
        <p:spPr/>
        <p:txBody>
          <a:bodyPr/>
          <a:lstStyle/>
          <a:p>
            <a:pPr>
              <a:defRPr/>
            </a:pPr>
            <a:r>
              <a:rPr lang="ru-RU" dirty="0" smtClean="0">
                <a:solidFill>
                  <a:prstClr val="black"/>
                </a:solidFill>
              </a:rPr>
              <a:t>63</a:t>
            </a:r>
            <a:endParaRPr lang="ru-RU" dirty="0">
              <a:solidFill>
                <a:prstClr val="black"/>
              </a:solidFill>
            </a:endParaRPr>
          </a:p>
        </p:txBody>
      </p:sp>
      <p:sp>
        <p:nvSpPr>
          <p:cNvPr id="3" name="Полилиния 2"/>
          <p:cNvSpPr/>
          <p:nvPr/>
        </p:nvSpPr>
        <p:spPr>
          <a:xfrm>
            <a:off x="5076055" y="2786941"/>
            <a:ext cx="3860651" cy="435104"/>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lvl="0" algn="ctr" defTabSz="577850">
              <a:lnSpc>
                <a:spcPct val="90000"/>
              </a:lnSpc>
              <a:spcAft>
                <a:spcPct val="35000"/>
              </a:spcAft>
            </a:pPr>
            <a:r>
              <a:rPr lang="ru-RU" sz="14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400" b="1" i="1" dirty="0" smtClean="0">
                <a:solidFill>
                  <a:schemeClr val="tx1"/>
                </a:solidFill>
                <a:latin typeface="Times New Roman" panose="02020603050405020304" pitchFamily="18" charset="0"/>
                <a:cs typeface="Times New Roman" panose="02020603050405020304" pitchFamily="18" charset="0"/>
              </a:rPr>
              <a:t>2020 </a:t>
            </a:r>
            <a:r>
              <a:rPr lang="ru-RU" sz="1400" b="1" i="1" dirty="0" smtClean="0">
                <a:solidFill>
                  <a:schemeClr val="tx1"/>
                </a:solidFill>
                <a:latin typeface="Times New Roman" panose="02020603050405020304" pitchFamily="18" charset="0"/>
                <a:cs typeface="Times New Roman" panose="02020603050405020304" pitchFamily="18" charset="0"/>
              </a:rPr>
              <a:t>году,</a:t>
            </a:r>
            <a:endParaRPr lang="ru-RU" sz="1400" b="1" i="1"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90000"/>
              </a:lnSpc>
              <a:spcAft>
                <a:spcPct val="35000"/>
              </a:spcAft>
            </a:pPr>
            <a:r>
              <a:rPr lang="ru-RU" sz="1400" b="1" i="1" dirty="0" smtClean="0">
                <a:solidFill>
                  <a:schemeClr val="tx1"/>
                </a:solidFill>
                <a:latin typeface="Times New Roman" panose="02020603050405020304" pitchFamily="18" charset="0"/>
                <a:cs typeface="Times New Roman" panose="02020603050405020304" pitchFamily="18" charset="0"/>
              </a:rPr>
              <a:t>млн</a:t>
            </a:r>
            <a:r>
              <a:rPr lang="ru-RU" sz="1400" b="1" i="1" dirty="0">
                <a:solidFill>
                  <a:schemeClr val="tx1"/>
                </a:solidFill>
                <a:latin typeface="Times New Roman" panose="02020603050405020304" pitchFamily="18" charset="0"/>
                <a:cs typeface="Times New Roman" panose="02020603050405020304" pitchFamily="18" charset="0"/>
              </a:rPr>
              <a:t>. </a:t>
            </a:r>
            <a:r>
              <a:rPr lang="ru-RU" sz="1400" b="1" i="1" dirty="0" smtClean="0">
                <a:solidFill>
                  <a:schemeClr val="tx1"/>
                </a:solidFill>
                <a:latin typeface="Times New Roman" panose="02020603050405020304" pitchFamily="18" charset="0"/>
                <a:cs typeface="Times New Roman" panose="02020603050405020304" pitchFamily="18" charset="0"/>
              </a:rPr>
              <a:t>руб.</a:t>
            </a:r>
            <a:endParaRPr lang="ru-RU" sz="1400" b="1" i="1" dirty="0">
              <a:solidFill>
                <a:schemeClr val="tx1"/>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5115289" y="3294441"/>
            <a:ext cx="2416679" cy="402193"/>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5114416" y="3766910"/>
            <a:ext cx="2435865" cy="552593"/>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информационных технологий</a:t>
            </a:r>
          </a:p>
        </p:txBody>
      </p:sp>
      <p:sp>
        <p:nvSpPr>
          <p:cNvPr id="11" name="Полилиния 10"/>
          <p:cNvSpPr/>
          <p:nvPr/>
        </p:nvSpPr>
        <p:spPr>
          <a:xfrm>
            <a:off x="5113651" y="4385869"/>
            <a:ext cx="2452716" cy="369613"/>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Информационная </a:t>
            </a:r>
            <a:r>
              <a:rPr lang="ru-RU" sz="1200" dirty="0" smtClean="0">
                <a:solidFill>
                  <a:prstClr val="black"/>
                </a:solidFill>
                <a:latin typeface="Times New Roman" panose="02020603050405020304" pitchFamily="18" charset="0"/>
                <a:cs typeface="Times New Roman" panose="02020603050405020304" pitchFamily="18" charset="0"/>
              </a:rPr>
              <a:t>инфраструктура</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13421" y="4820601"/>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Информационная безопасность</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43077" y="5619285"/>
            <a:ext cx="2440405" cy="515338"/>
          </a:xfrm>
          <a:custGeom>
            <a:avLst/>
            <a:gdLst>
              <a:gd name="connsiteX0" fmla="*/ 0 w 2113338"/>
              <a:gd name="connsiteY0" fmla="*/ 51534 h 515338"/>
              <a:gd name="connsiteX1" fmla="*/ 51534 w 2113338"/>
              <a:gd name="connsiteY1" fmla="*/ 0 h 515338"/>
              <a:gd name="connsiteX2" fmla="*/ 2061804 w 2113338"/>
              <a:gd name="connsiteY2" fmla="*/ 0 h 515338"/>
              <a:gd name="connsiteX3" fmla="*/ 2113338 w 2113338"/>
              <a:gd name="connsiteY3" fmla="*/ 51534 h 515338"/>
              <a:gd name="connsiteX4" fmla="*/ 2113338 w 2113338"/>
              <a:gd name="connsiteY4" fmla="*/ 463804 h 515338"/>
              <a:gd name="connsiteX5" fmla="*/ 2061804 w 2113338"/>
              <a:gd name="connsiteY5" fmla="*/ 515338 h 515338"/>
              <a:gd name="connsiteX6" fmla="*/ 51534 w 2113338"/>
              <a:gd name="connsiteY6" fmla="*/ 515338 h 515338"/>
              <a:gd name="connsiteX7" fmla="*/ 0 w 2113338"/>
              <a:gd name="connsiteY7" fmla="*/ 463804 h 515338"/>
              <a:gd name="connsiteX8" fmla="*/ 0 w 2113338"/>
              <a:gd name="connsiteY8" fmla="*/ 51534 h 51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338" h="515338">
                <a:moveTo>
                  <a:pt x="0" y="51534"/>
                </a:moveTo>
                <a:cubicBezTo>
                  <a:pt x="0" y="23073"/>
                  <a:pt x="23073" y="0"/>
                  <a:pt x="51534" y="0"/>
                </a:cubicBezTo>
                <a:lnTo>
                  <a:pt x="2061804" y="0"/>
                </a:lnTo>
                <a:cubicBezTo>
                  <a:pt x="2090265" y="0"/>
                  <a:pt x="2113338" y="23073"/>
                  <a:pt x="2113338" y="51534"/>
                </a:cubicBezTo>
                <a:lnTo>
                  <a:pt x="2113338" y="463804"/>
                </a:lnTo>
                <a:cubicBezTo>
                  <a:pt x="2113338" y="492265"/>
                  <a:pt x="2090265" y="515338"/>
                  <a:pt x="2061804" y="515338"/>
                </a:cubicBezTo>
                <a:lnTo>
                  <a:pt x="51534" y="515338"/>
                </a:lnTo>
                <a:cubicBezTo>
                  <a:pt x="23073" y="515338"/>
                  <a:pt x="0" y="492265"/>
                  <a:pt x="0" y="463804"/>
                </a:cubicBezTo>
                <a:lnTo>
                  <a:pt x="0" y="5153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814" tIns="60814" rIns="60814" bIns="60814" numCol="1" spcCol="1270" anchor="ctr" anchorCtr="0">
            <a:noAutofit/>
          </a:bodyPr>
          <a:lstStyle/>
          <a:p>
            <a:pPr algn="ctr" defTabSz="533400" fontAlgn="base">
              <a:lnSpc>
                <a:spcPct val="90000"/>
              </a:lnSpc>
              <a:spcBef>
                <a:spcPct val="0"/>
              </a:spcBef>
              <a:spcAft>
                <a:spcPct val="35000"/>
              </a:spcAft>
            </a:pPr>
            <a:r>
              <a:rPr lang="ru-RU" sz="12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19" name="Полилиния 18"/>
          <p:cNvSpPr/>
          <p:nvPr/>
        </p:nvSpPr>
        <p:spPr>
          <a:xfrm>
            <a:off x="8356728"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361504"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52,6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361504"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113,9</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8361504"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13,7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8361504"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«Цифровое 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697307" y="3287531"/>
            <a:ext cx="576000" cy="396411"/>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697307" y="3759743"/>
            <a:ext cx="576000" cy="554966"/>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60,5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697307" y="4369114"/>
            <a:ext cx="576000" cy="395993"/>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152,6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697307" y="481551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13,7</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7697307" y="5628839"/>
            <a:ext cx="576000" cy="513123"/>
          </a:xfrm>
          <a:custGeom>
            <a:avLst/>
            <a:gdLst>
              <a:gd name="connsiteX0" fmla="*/ 0 w 657498"/>
              <a:gd name="connsiteY0" fmla="*/ 51312 h 513123"/>
              <a:gd name="connsiteX1" fmla="*/ 51312 w 657498"/>
              <a:gd name="connsiteY1" fmla="*/ 0 h 513123"/>
              <a:gd name="connsiteX2" fmla="*/ 606186 w 657498"/>
              <a:gd name="connsiteY2" fmla="*/ 0 h 513123"/>
              <a:gd name="connsiteX3" fmla="*/ 657498 w 657498"/>
              <a:gd name="connsiteY3" fmla="*/ 51312 h 513123"/>
              <a:gd name="connsiteX4" fmla="*/ 657498 w 657498"/>
              <a:gd name="connsiteY4" fmla="*/ 461811 h 513123"/>
              <a:gd name="connsiteX5" fmla="*/ 606186 w 657498"/>
              <a:gd name="connsiteY5" fmla="*/ 513123 h 513123"/>
              <a:gd name="connsiteX6" fmla="*/ 51312 w 657498"/>
              <a:gd name="connsiteY6" fmla="*/ 513123 h 513123"/>
              <a:gd name="connsiteX7" fmla="*/ 0 w 657498"/>
              <a:gd name="connsiteY7" fmla="*/ 461811 h 513123"/>
              <a:gd name="connsiteX8" fmla="*/ 0 w 657498"/>
              <a:gd name="connsiteY8" fmla="*/ 51312 h 51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513123">
                <a:moveTo>
                  <a:pt x="0" y="51312"/>
                </a:moveTo>
                <a:cubicBezTo>
                  <a:pt x="0" y="22973"/>
                  <a:pt x="22973" y="0"/>
                  <a:pt x="51312" y="0"/>
                </a:cubicBezTo>
                <a:lnTo>
                  <a:pt x="606186" y="0"/>
                </a:lnTo>
                <a:cubicBezTo>
                  <a:pt x="634525" y="0"/>
                  <a:pt x="657498" y="22973"/>
                  <a:pt x="657498" y="51312"/>
                </a:cubicBezTo>
                <a:lnTo>
                  <a:pt x="657498" y="461811"/>
                </a:lnTo>
                <a:cubicBezTo>
                  <a:pt x="657498" y="490150"/>
                  <a:pt x="634525" y="513123"/>
                  <a:pt x="606186" y="513123"/>
                </a:cubicBezTo>
                <a:lnTo>
                  <a:pt x="51312" y="513123"/>
                </a:lnTo>
                <a:cubicBezTo>
                  <a:pt x="22973" y="513123"/>
                  <a:pt x="0" y="490150"/>
                  <a:pt x="0" y="461811"/>
                </a:cubicBezTo>
                <a:lnTo>
                  <a:pt x="0" y="5131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749" tIns="60749" rIns="60749" bIns="60749"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22,6</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9" name="Полилиния 28"/>
          <p:cNvSpPr/>
          <p:nvPr/>
        </p:nvSpPr>
        <p:spPr>
          <a:xfrm>
            <a:off x="5132379" y="5214469"/>
            <a:ext cx="2457781" cy="345641"/>
          </a:xfrm>
          <a:custGeom>
            <a:avLst/>
            <a:gdLst>
              <a:gd name="connsiteX0" fmla="*/ 0 w 2128385"/>
              <a:gd name="connsiteY0" fmla="*/ 99080 h 990804"/>
              <a:gd name="connsiteX1" fmla="*/ 99080 w 2128385"/>
              <a:gd name="connsiteY1" fmla="*/ 0 h 990804"/>
              <a:gd name="connsiteX2" fmla="*/ 2029305 w 2128385"/>
              <a:gd name="connsiteY2" fmla="*/ 0 h 990804"/>
              <a:gd name="connsiteX3" fmla="*/ 2128385 w 2128385"/>
              <a:gd name="connsiteY3" fmla="*/ 99080 h 990804"/>
              <a:gd name="connsiteX4" fmla="*/ 2128385 w 2128385"/>
              <a:gd name="connsiteY4" fmla="*/ 891724 h 990804"/>
              <a:gd name="connsiteX5" fmla="*/ 2029305 w 2128385"/>
              <a:gd name="connsiteY5" fmla="*/ 990804 h 990804"/>
              <a:gd name="connsiteX6" fmla="*/ 99080 w 2128385"/>
              <a:gd name="connsiteY6" fmla="*/ 990804 h 990804"/>
              <a:gd name="connsiteX7" fmla="*/ 0 w 2128385"/>
              <a:gd name="connsiteY7" fmla="*/ 891724 h 990804"/>
              <a:gd name="connsiteX8" fmla="*/ 0 w 2128385"/>
              <a:gd name="connsiteY8" fmla="*/ 99080 h 990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385" h="990804">
                <a:moveTo>
                  <a:pt x="0" y="99080"/>
                </a:moveTo>
                <a:cubicBezTo>
                  <a:pt x="0" y="44360"/>
                  <a:pt x="44360" y="0"/>
                  <a:pt x="99080" y="0"/>
                </a:cubicBezTo>
                <a:lnTo>
                  <a:pt x="2029305" y="0"/>
                </a:lnTo>
                <a:cubicBezTo>
                  <a:pt x="2084025" y="0"/>
                  <a:pt x="2128385" y="44360"/>
                  <a:pt x="2128385" y="99080"/>
                </a:cubicBezTo>
                <a:lnTo>
                  <a:pt x="2128385" y="891724"/>
                </a:lnTo>
                <a:cubicBezTo>
                  <a:pt x="2128385" y="946444"/>
                  <a:pt x="2084025" y="990804"/>
                  <a:pt x="2029305" y="990804"/>
                </a:cubicBezTo>
                <a:lnTo>
                  <a:pt x="99080" y="990804"/>
                </a:lnTo>
                <a:cubicBezTo>
                  <a:pt x="44360" y="990804"/>
                  <a:pt x="0" y="946444"/>
                  <a:pt x="0" y="891724"/>
                </a:cubicBezTo>
                <a:lnTo>
                  <a:pt x="0" y="9908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740" tIns="74740" rIns="74740" bIns="74740"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Массовые коммуникации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697307"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150,1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361504" y="5214469"/>
            <a:ext cx="576000" cy="350724"/>
          </a:xfrm>
          <a:custGeom>
            <a:avLst/>
            <a:gdLst>
              <a:gd name="connsiteX0" fmla="*/ 0 w 657498"/>
              <a:gd name="connsiteY0" fmla="*/ 65750 h 968106"/>
              <a:gd name="connsiteX1" fmla="*/ 65750 w 657498"/>
              <a:gd name="connsiteY1" fmla="*/ 0 h 968106"/>
              <a:gd name="connsiteX2" fmla="*/ 591748 w 657498"/>
              <a:gd name="connsiteY2" fmla="*/ 0 h 968106"/>
              <a:gd name="connsiteX3" fmla="*/ 657498 w 657498"/>
              <a:gd name="connsiteY3" fmla="*/ 65750 h 968106"/>
              <a:gd name="connsiteX4" fmla="*/ 657498 w 657498"/>
              <a:gd name="connsiteY4" fmla="*/ 902356 h 968106"/>
              <a:gd name="connsiteX5" fmla="*/ 591748 w 657498"/>
              <a:gd name="connsiteY5" fmla="*/ 968106 h 968106"/>
              <a:gd name="connsiteX6" fmla="*/ 65750 w 657498"/>
              <a:gd name="connsiteY6" fmla="*/ 968106 h 968106"/>
              <a:gd name="connsiteX7" fmla="*/ 0 w 657498"/>
              <a:gd name="connsiteY7" fmla="*/ 902356 h 968106"/>
              <a:gd name="connsiteX8" fmla="*/ 0 w 657498"/>
              <a:gd name="connsiteY8" fmla="*/ 65750 h 96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498" h="968106">
                <a:moveTo>
                  <a:pt x="0" y="65750"/>
                </a:moveTo>
                <a:cubicBezTo>
                  <a:pt x="0" y="29437"/>
                  <a:pt x="29437" y="0"/>
                  <a:pt x="65750" y="0"/>
                </a:cubicBezTo>
                <a:lnTo>
                  <a:pt x="591748" y="0"/>
                </a:lnTo>
                <a:cubicBezTo>
                  <a:pt x="628061" y="0"/>
                  <a:pt x="657498" y="29437"/>
                  <a:pt x="657498" y="65750"/>
                </a:cubicBezTo>
                <a:lnTo>
                  <a:pt x="657498" y="902356"/>
                </a:lnTo>
                <a:cubicBezTo>
                  <a:pt x="657498" y="938669"/>
                  <a:pt x="628061" y="968106"/>
                  <a:pt x="591748" y="968106"/>
                </a:cubicBezTo>
                <a:lnTo>
                  <a:pt x="65750" y="968106"/>
                </a:lnTo>
                <a:cubicBezTo>
                  <a:pt x="29437" y="968106"/>
                  <a:pt x="0" y="938669"/>
                  <a:pt x="0" y="902356"/>
                </a:cubicBezTo>
                <a:lnTo>
                  <a:pt x="0" y="6575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4977" tIns="64977" rIns="64977" bIns="64977" numCol="1" spcCol="1270" anchor="ctr" anchorCtr="0">
            <a:noAutofit/>
          </a:bodyPr>
          <a:lstStyle/>
          <a:p>
            <a:pPr algn="ctr" defTabSz="53340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150,1</a:t>
            </a:r>
            <a:endParaRPr lang="ru-RU" sz="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5802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30328" y="1628800"/>
            <a:ext cx="3903032"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30328"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20</a:t>
            </a:r>
            <a:r>
              <a:rPr lang="ru-RU" sz="1400" b="1" dirty="0" smtClean="0">
                <a:solidFill>
                  <a:prstClr val="black"/>
                </a:solidFill>
                <a:latin typeface="Times New Roman" panose="02020603050405020304" pitchFamily="18" charset="0"/>
                <a:cs typeface="Times New Roman" panose="02020603050405020304" pitchFamily="18" charset="0"/>
              </a:rPr>
              <a:t>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31895"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43677"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24790"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20</a:t>
            </a:r>
            <a:r>
              <a:rPr lang="ru-RU" sz="1400" b="1" dirty="0" smtClean="0">
                <a:solidFill>
                  <a:prstClr val="black"/>
                </a:solidFill>
                <a:latin typeface="Times New Roman" panose="02020603050405020304" pitchFamily="18" charset="0"/>
                <a:cs typeface="Times New Roman" panose="02020603050405020304" pitchFamily="18" charset="0"/>
              </a:rPr>
              <a:t>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5924790"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937392"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6717685"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16118"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6717685"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10580"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0580"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7510580"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475" y="2515664"/>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0067" y="337331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83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03475" y="4411242"/>
            <a:ext cx="731452"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73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81173" y="3351081"/>
            <a:ext cx="5001736" cy="76228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Число домашних хозяйств, имеющих широкополосный доступ к информационно-телекоммуникационной сети "Интернет", в расчете на 100 домашних </a:t>
            </a:r>
            <a:r>
              <a:rPr lang="ru-RU" sz="1400" dirty="0" smtClean="0">
                <a:solidFill>
                  <a:prstClr val="black"/>
                </a:solidFill>
                <a:latin typeface="Times New Roman" panose="02020603050405020304" pitchFamily="18" charset="0"/>
                <a:cs typeface="Times New Roman" panose="02020603050405020304" pitchFamily="18" charset="0"/>
              </a:rPr>
              <a:t>хозяйств</a:t>
            </a:r>
            <a:endParaRPr lang="ru-RU" sz="15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81173" y="4459849"/>
            <a:ext cx="4993577" cy="69734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400" dirty="0">
                <a:solidFill>
                  <a:prstClr val="black"/>
                </a:solidFill>
                <a:latin typeface="Times New Roman" panose="02020603050405020304" pitchFamily="18" charset="0"/>
                <a:cs typeface="Times New Roman" panose="02020603050405020304" pitchFamily="18" charset="0"/>
              </a:rPr>
              <a:t>Доля граждан, использующих механизм получения государственных и муниципальных услуг в электронной форме, %</a:t>
            </a:r>
          </a:p>
        </p:txBody>
      </p:sp>
      <p:sp>
        <p:nvSpPr>
          <p:cNvPr id="11" name="Скругленный прямоугольник 10"/>
          <p:cNvSpPr/>
          <p:nvPr/>
        </p:nvSpPr>
        <p:spPr>
          <a:xfrm>
            <a:off x="72949" y="143338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64</a:t>
            </a:r>
            <a:endParaRPr lang="ru-RU"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9954" y="765504"/>
            <a:ext cx="2211780" cy="1656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0250" y="1937313"/>
            <a:ext cx="1410072" cy="1390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smtClean="0">
                <a:solidFill>
                  <a:prstClr val="black"/>
                </a:solidFill>
                <a:effectLst/>
                <a:latin typeface="Times New Roman" panose="02020603050405020304" pitchFamily="18" charset="0"/>
                <a:cs typeface="Times New Roman" panose="02020603050405020304" pitchFamily="18" charset="0"/>
              </a:rPr>
              <a:t>«Цифровое </a:t>
            </a:r>
            <a:r>
              <a:rPr lang="ru-RU" sz="1800" dirty="0" smtClean="0">
                <a:solidFill>
                  <a:prstClr val="black"/>
                </a:solidFill>
                <a:effectLst/>
                <a:latin typeface="Times New Roman" panose="02020603050405020304" pitchFamily="18" charset="0"/>
                <a:cs typeface="Times New Roman" panose="02020603050405020304" pitchFamily="18" charset="0"/>
              </a:rPr>
              <a:t>общество Чувашии»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814068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65</a:t>
            </a:fld>
            <a:endParaRPr lang="ru-RU" dirty="0">
              <a:solidFill>
                <a:prstClr val="black"/>
              </a:solidFill>
            </a:endParaRPr>
          </a:p>
        </p:txBody>
      </p:sp>
      <p:sp>
        <p:nvSpPr>
          <p:cNvPr id="5" name="Скругленный прямоугольник 4"/>
          <p:cNvSpPr/>
          <p:nvPr/>
        </p:nvSpPr>
        <p:spPr>
          <a:xfrm>
            <a:off x="125579" y="764704"/>
            <a:ext cx="5958589" cy="187220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endParaRPr lang="ru-RU" sz="1400" b="1" i="1" dirty="0">
              <a:solidFill>
                <a:prstClr val="black"/>
              </a:solidFill>
              <a:latin typeface="Times New Roman" panose="02020603050405020304" pitchFamily="18" charset="0"/>
              <a:cs typeface="Times New Roman" panose="02020603050405020304" pitchFamily="18" charset="0"/>
            </a:endParaRPr>
          </a:p>
          <a:p>
            <a:pPr algn="just"/>
            <a:r>
              <a:rPr lang="ru-RU" sz="1400" b="1" i="1" dirty="0">
                <a:solidFill>
                  <a:prstClr val="black"/>
                </a:solidFill>
                <a:latin typeface="Times New Roman" panose="02020603050405020304" pitchFamily="18" charset="0"/>
                <a:cs typeface="Times New Roman" panose="02020603050405020304" pitchFamily="18" charset="0"/>
              </a:rPr>
              <a:t>Цели программы:</a:t>
            </a:r>
            <a:r>
              <a:rPr lang="ru-RU" sz="14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развитие современной и эффективной транспортной инфраструктуры;</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доступности и качества услуг транспортного комплекса;</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обеспечение охраны жизни, здоровья граждан и их имущества, законных прав на безопасные условия движения на автомобильных дорогах общего пользования;</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создание на автомобильном транспорте базовых условий, обеспечивающих доступ к результатам космической деятельности, и их эффективное использование на базе информационно-навигационной системы в Чувашской Республике;</a:t>
            </a:r>
          </a:p>
          <a:p>
            <a:pPr marL="285750" indent="-285750" algn="just">
              <a:buFont typeface="Wingdings" panose="05000000000000000000" pitchFamily="2" charset="2"/>
              <a:buChar char="v"/>
            </a:pPr>
            <a:r>
              <a:rPr lang="ru-RU" sz="1100" dirty="0">
                <a:solidFill>
                  <a:prstClr val="black"/>
                </a:solidFill>
                <a:latin typeface="Times New Roman" panose="02020603050405020304" pitchFamily="18" charset="0"/>
                <a:cs typeface="Times New Roman" panose="02020603050405020304" pitchFamily="18" charset="0"/>
              </a:rPr>
              <a:t>повышение эффективности использования топливно-энергетических ресурсов на автомобильном транспорте</a:t>
            </a:r>
          </a:p>
          <a:p>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2647448940"/>
              </p:ext>
            </p:extLst>
          </p:nvPr>
        </p:nvGraphicFramePr>
        <p:xfrm>
          <a:off x="125580" y="2913205"/>
          <a:ext cx="3920164" cy="330478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47780" y="2756120"/>
            <a:ext cx="4032448" cy="307777"/>
          </a:xfrm>
          <a:prstGeom prst="rect">
            <a:avLst/>
          </a:prstGeom>
          <a:noFill/>
        </p:spPr>
        <p:txBody>
          <a:bodyPr wrap="square" rtlCol="0">
            <a:spAutoFit/>
          </a:bodyPr>
          <a:lstStyle/>
          <a:p>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pic>
        <p:nvPicPr>
          <p:cNvPr id="8" name="Рисунок 7" descr="http://www.pfrf.ru/files/branches/rostov/invaliddd.jpg"/>
          <p:cNvPicPr/>
          <p:nvPr/>
        </p:nvPicPr>
        <p:blipFill>
          <a:blip r:embed="rId4" cstate="print"/>
          <a:srcRect/>
          <a:stretch>
            <a:fillRect/>
          </a:stretch>
        </p:blipFill>
        <p:spPr bwMode="auto">
          <a:xfrm>
            <a:off x="6228183" y="1052736"/>
            <a:ext cx="2376265" cy="1584175"/>
          </a:xfrm>
          <a:prstGeom prst="rect">
            <a:avLst/>
          </a:prstGeom>
          <a:ln>
            <a:noFill/>
          </a:ln>
          <a:effectLst>
            <a:softEdge rad="112500"/>
          </a:effectLst>
        </p:spPr>
      </p:pic>
      <p:pic>
        <p:nvPicPr>
          <p:cNvPr id="10" name="Picture 2" descr="T:\Сектор финансирования\09a7768ed1d70c506897087c270a7b7a_640_480_c_thumb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881" y="726602"/>
            <a:ext cx="2587470" cy="1724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a:solidFill>
                  <a:srgbClr val="4E67C8"/>
                </a:solidFill>
                <a:latin typeface="Trebuchet MS"/>
              </a:rPr>
              <a:t>Бюджет</a:t>
            </a:r>
          </a:p>
          <a:p>
            <a:pPr algn="ctr"/>
            <a:r>
              <a:rPr lang="ru-RU" sz="1300" b="1" i="1" dirty="0">
                <a:solidFill>
                  <a:srgbClr val="4E67C8"/>
                </a:solidFill>
                <a:latin typeface="Trebuchet MS"/>
              </a:rPr>
              <a:t>для граждан</a:t>
            </a:r>
          </a:p>
        </p:txBody>
      </p:sp>
      <p:sp>
        <p:nvSpPr>
          <p:cNvPr id="16" name="Скругленный прямоугольник 15"/>
          <p:cNvSpPr/>
          <p:nvPr/>
        </p:nvSpPr>
        <p:spPr>
          <a:xfrm>
            <a:off x="4166167" y="2851970"/>
            <a:ext cx="4712225" cy="40513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Скругленный прямоугольник 4"/>
          <p:cNvSpPr/>
          <p:nvPr/>
        </p:nvSpPr>
        <p:spPr>
          <a:xfrm>
            <a:off x="4181438" y="2863836"/>
            <a:ext cx="4681683" cy="3814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defTabSz="755650">
              <a:lnSpc>
                <a:spcPct val="90000"/>
              </a:lnSpc>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prstClr val="black"/>
                </a:solidFill>
                <a:latin typeface="Times New Roman" panose="02020603050405020304" pitchFamily="18" charset="0"/>
                <a:cs typeface="Times New Roman" panose="02020603050405020304" pitchFamily="18" charset="0"/>
              </a:rPr>
              <a:t>2020 году,           </a:t>
            </a:r>
            <a:r>
              <a:rPr lang="ru-RU" sz="1600" b="1" i="1" dirty="0" smtClean="0">
                <a:solidFill>
                  <a:prstClr val="black"/>
                </a:solidFill>
                <a:latin typeface="Times New Roman" panose="02020603050405020304" pitchFamily="18" charset="0"/>
                <a:cs typeface="Times New Roman" panose="02020603050405020304" pitchFamily="18" charset="0"/>
              </a:rPr>
              <a:t>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19" name="Скругленный прямоугольник 18"/>
          <p:cNvSpPr/>
          <p:nvPr/>
        </p:nvSpPr>
        <p:spPr>
          <a:xfrm>
            <a:off x="4164923" y="3291895"/>
            <a:ext cx="294070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Скругленный прямоугольник 4"/>
          <p:cNvSpPr/>
          <p:nvPr/>
        </p:nvSpPr>
        <p:spPr>
          <a:xfrm>
            <a:off x="4176417" y="3303027"/>
            <a:ext cx="2917712"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2" name="Скругленный прямоугольник 21"/>
          <p:cNvSpPr/>
          <p:nvPr/>
        </p:nvSpPr>
        <p:spPr>
          <a:xfrm>
            <a:off x="4160880" y="3735120"/>
            <a:ext cx="2929371" cy="48511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Скругленный прямоугольник 4"/>
          <p:cNvSpPr/>
          <p:nvPr/>
        </p:nvSpPr>
        <p:spPr>
          <a:xfrm>
            <a:off x="4170783" y="3749329"/>
            <a:ext cx="2909566" cy="4566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Безопасные и качественные автомобильные дороги</a:t>
            </a:r>
          </a:p>
        </p:txBody>
      </p:sp>
      <p:sp>
        <p:nvSpPr>
          <p:cNvPr id="25" name="Скругленный прямоугольник 24"/>
          <p:cNvSpPr/>
          <p:nvPr/>
        </p:nvSpPr>
        <p:spPr>
          <a:xfrm>
            <a:off x="4163196" y="4302865"/>
            <a:ext cx="2939458"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Скругленный прямоугольник 4"/>
          <p:cNvSpPr/>
          <p:nvPr/>
        </p:nvSpPr>
        <p:spPr>
          <a:xfrm>
            <a:off x="4174624" y="4306580"/>
            <a:ext cx="2916603" cy="506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Пассажирский транспорт</a:t>
            </a:r>
          </a:p>
        </p:txBody>
      </p:sp>
      <p:sp>
        <p:nvSpPr>
          <p:cNvPr id="28" name="Скругленный прямоугольник 27"/>
          <p:cNvSpPr/>
          <p:nvPr/>
        </p:nvSpPr>
        <p:spPr>
          <a:xfrm>
            <a:off x="4163873" y="4891204"/>
            <a:ext cx="2928190"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Скругленный прямоугольник 4"/>
          <p:cNvSpPr/>
          <p:nvPr/>
        </p:nvSpPr>
        <p:spPr>
          <a:xfrm>
            <a:off x="4173622" y="4908610"/>
            <a:ext cx="2908692" cy="3834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Безопасность дорожного движения</a:t>
            </a:r>
          </a:p>
        </p:txBody>
      </p:sp>
      <p:sp>
        <p:nvSpPr>
          <p:cNvPr id="31" name="Скругленный прямоугольник 30"/>
          <p:cNvSpPr/>
          <p:nvPr/>
        </p:nvSpPr>
        <p:spPr>
          <a:xfrm>
            <a:off x="7180300" y="3297588"/>
            <a:ext cx="834850"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Скругленный прямоугольник 4"/>
          <p:cNvSpPr/>
          <p:nvPr/>
        </p:nvSpPr>
        <p:spPr>
          <a:xfrm>
            <a:off x="7192531" y="3308720"/>
            <a:ext cx="810388"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sp>
        <p:nvSpPr>
          <p:cNvPr id="34" name="Скругленный прямоугольник 33"/>
          <p:cNvSpPr/>
          <p:nvPr/>
        </p:nvSpPr>
        <p:spPr>
          <a:xfrm>
            <a:off x="8052189" y="3297747"/>
            <a:ext cx="812745" cy="372897"/>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Скругленный прямоугольник 4"/>
          <p:cNvSpPr/>
          <p:nvPr/>
        </p:nvSpPr>
        <p:spPr>
          <a:xfrm>
            <a:off x="8065369" y="3308669"/>
            <a:ext cx="786385" cy="351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sp>
        <p:nvSpPr>
          <p:cNvPr id="37" name="Скругленный прямоугольник 36"/>
          <p:cNvSpPr/>
          <p:nvPr/>
        </p:nvSpPr>
        <p:spPr>
          <a:xfrm>
            <a:off x="7174264" y="3758919"/>
            <a:ext cx="830914" cy="47090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Скругленный прямоугольник 4"/>
          <p:cNvSpPr/>
          <p:nvPr/>
        </p:nvSpPr>
        <p:spPr>
          <a:xfrm>
            <a:off x="7184677" y="3772712"/>
            <a:ext cx="810088" cy="4433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5 039,6</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3" name="Скругленный прямоугольник 42"/>
          <p:cNvSpPr/>
          <p:nvPr/>
        </p:nvSpPr>
        <p:spPr>
          <a:xfrm>
            <a:off x="7180142"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4" name="Скругленный прямоугольник 4"/>
          <p:cNvSpPr/>
          <p:nvPr/>
        </p:nvSpPr>
        <p:spPr>
          <a:xfrm>
            <a:off x="7195854" y="4322834"/>
            <a:ext cx="787735" cy="464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1 316,9</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8038417" y="4891204"/>
            <a:ext cx="842088"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0" name="Скругленный прямоугольник 4"/>
          <p:cNvSpPr/>
          <p:nvPr/>
        </p:nvSpPr>
        <p:spPr>
          <a:xfrm>
            <a:off x="8048597" y="4904081"/>
            <a:ext cx="821729" cy="4138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3,7</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2" name="Скругленный прямоугольник 51"/>
          <p:cNvSpPr/>
          <p:nvPr/>
        </p:nvSpPr>
        <p:spPr>
          <a:xfrm>
            <a:off x="7156223" y="4891204"/>
            <a:ext cx="830914" cy="432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3" name="Скругленный прямоугольник 4"/>
          <p:cNvSpPr/>
          <p:nvPr/>
        </p:nvSpPr>
        <p:spPr>
          <a:xfrm>
            <a:off x="7165197" y="4918072"/>
            <a:ext cx="812967" cy="400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a:t>
            </a:r>
            <a:r>
              <a:rPr lang="ru-RU" sz="1400" dirty="0">
                <a:solidFill>
                  <a:prstClr val="black"/>
                </a:solidFill>
                <a:latin typeface="Times New Roman" panose="02020603050405020304" pitchFamily="18" charset="0"/>
                <a:cs typeface="Times New Roman" panose="02020603050405020304" pitchFamily="18" charset="0"/>
              </a:rPr>
              <a:t>8</a:t>
            </a:r>
          </a:p>
        </p:txBody>
      </p:sp>
      <p:sp>
        <p:nvSpPr>
          <p:cNvPr id="55" name="Скругленный прямоугольник 54"/>
          <p:cNvSpPr/>
          <p:nvPr/>
        </p:nvSpPr>
        <p:spPr>
          <a:xfrm>
            <a:off x="4162640" y="5386387"/>
            <a:ext cx="2928189" cy="509205"/>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6" name="Скругленный прямоугольник 4"/>
          <p:cNvSpPr/>
          <p:nvPr/>
        </p:nvSpPr>
        <p:spPr>
          <a:xfrm>
            <a:off x="4173864" y="5401300"/>
            <a:ext cx="2905741" cy="479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Расширение использования природного газа в качестве моторного топлива</a:t>
            </a:r>
          </a:p>
        </p:txBody>
      </p:sp>
      <p:sp>
        <p:nvSpPr>
          <p:cNvPr id="64" name="Скругленный прямоугольник 63"/>
          <p:cNvSpPr/>
          <p:nvPr/>
        </p:nvSpPr>
        <p:spPr>
          <a:xfrm>
            <a:off x="4125241" y="5963017"/>
            <a:ext cx="2920812" cy="53239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5" name="Скругленный прямоугольник 4"/>
          <p:cNvSpPr/>
          <p:nvPr/>
        </p:nvSpPr>
        <p:spPr>
          <a:xfrm>
            <a:off x="4164923" y="5978610"/>
            <a:ext cx="2898342" cy="5012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67" name="Скругленный прямоугольник 66"/>
          <p:cNvSpPr/>
          <p:nvPr/>
        </p:nvSpPr>
        <p:spPr>
          <a:xfrm>
            <a:off x="7140993" y="5978609"/>
            <a:ext cx="836923" cy="5012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8" name="Скругленный прямоугольник 4"/>
          <p:cNvSpPr/>
          <p:nvPr/>
        </p:nvSpPr>
        <p:spPr>
          <a:xfrm>
            <a:off x="7148462" y="5993289"/>
            <a:ext cx="821986" cy="4718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23,3</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5" name="Скругленный прямоугольник 84"/>
          <p:cNvSpPr/>
          <p:nvPr/>
        </p:nvSpPr>
        <p:spPr>
          <a:xfrm>
            <a:off x="8034598" y="5978609"/>
            <a:ext cx="830336" cy="486534"/>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6" name="Скругленный прямоугольник 4"/>
          <p:cNvSpPr/>
          <p:nvPr/>
        </p:nvSpPr>
        <p:spPr>
          <a:xfrm>
            <a:off x="8042008" y="5992859"/>
            <a:ext cx="815517" cy="4580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23,3</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88" name="Скругленный прямоугольник 87"/>
          <p:cNvSpPr/>
          <p:nvPr/>
        </p:nvSpPr>
        <p:spPr>
          <a:xfrm>
            <a:off x="7165197" y="5386004"/>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9" name="Скругленный прямоугольник 4"/>
          <p:cNvSpPr/>
          <p:nvPr/>
        </p:nvSpPr>
        <p:spPr>
          <a:xfrm>
            <a:off x="7174171" y="5400481"/>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140,7</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1" name="Скругленный прямоугольник 90"/>
          <p:cNvSpPr/>
          <p:nvPr/>
        </p:nvSpPr>
        <p:spPr>
          <a:xfrm>
            <a:off x="8050444" y="5386003"/>
            <a:ext cx="830914" cy="494291"/>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2" name="Скругленный прямоугольник 4"/>
          <p:cNvSpPr/>
          <p:nvPr/>
        </p:nvSpPr>
        <p:spPr>
          <a:xfrm>
            <a:off x="8059418" y="5400480"/>
            <a:ext cx="812967" cy="4653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100,6</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94" name="Скругленный прямоугольник 93"/>
          <p:cNvSpPr/>
          <p:nvPr/>
        </p:nvSpPr>
        <p:spPr>
          <a:xfrm>
            <a:off x="8048426" y="4302865"/>
            <a:ext cx="822070" cy="504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5" name="Скругленный прямоугольник 4"/>
          <p:cNvSpPr/>
          <p:nvPr/>
        </p:nvSpPr>
        <p:spPr>
          <a:xfrm>
            <a:off x="8064138" y="4328968"/>
            <a:ext cx="787735" cy="4520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283,3</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02" name="Скругленный прямоугольник 101"/>
          <p:cNvSpPr/>
          <p:nvPr/>
        </p:nvSpPr>
        <p:spPr>
          <a:xfrm>
            <a:off x="8056322" y="3768509"/>
            <a:ext cx="822070" cy="461313"/>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3" name="Скругленный прямоугольник 4"/>
          <p:cNvSpPr/>
          <p:nvPr/>
        </p:nvSpPr>
        <p:spPr>
          <a:xfrm>
            <a:off x="8072034" y="3758918"/>
            <a:ext cx="787735" cy="4573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a:solidFill>
                  <a:prstClr val="black"/>
                </a:solidFill>
                <a:latin typeface="Times New Roman" panose="02020603050405020304" pitchFamily="18" charset="0"/>
                <a:cs typeface="Times New Roman" panose="02020603050405020304" pitchFamily="18" charset="0"/>
              </a:rPr>
              <a:t>4 </a:t>
            </a:r>
            <a:r>
              <a:rPr lang="ru-RU" sz="1400" dirty="0" smtClean="0">
                <a:solidFill>
                  <a:prstClr val="black"/>
                </a:solidFill>
                <a:latin typeface="Times New Roman" panose="02020603050405020304" pitchFamily="18" charset="0"/>
                <a:cs typeface="Times New Roman" panose="02020603050405020304" pitchFamily="18" charset="0"/>
              </a:rPr>
              <a:t>864,0</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8202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07504" y="2348936"/>
            <a:ext cx="4968552" cy="5436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smtClean="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км</a:t>
            </a:r>
            <a:endParaRPr lang="ru-RU" sz="1100" i="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504" y="2982048"/>
            <a:ext cx="4968552" cy="56833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на территории Чувашской Республики, находящихся в нормативном </a:t>
            </a:r>
            <a:r>
              <a:rPr lang="ru-RU" sz="1100" dirty="0" smtClean="0">
                <a:solidFill>
                  <a:prstClr val="black"/>
                </a:solidFill>
                <a:latin typeface="Times New Roman" panose="02020603050405020304" pitchFamily="18" charset="0"/>
                <a:cs typeface="Times New Roman" panose="02020603050405020304" pitchFamily="18" charset="0"/>
              </a:rPr>
              <a:t>состоянии,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07504" y="3645080"/>
            <a:ext cx="4968552" cy="69581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Доля протяженности автомобильных дорог общего пользования регионального, межмуниципального и местного значения на территории Чувашской Республики, соответствующих нормативным требованиям, в их общей </a:t>
            </a:r>
            <a:r>
              <a:rPr lang="ru-RU" sz="1100" dirty="0" smtClean="0">
                <a:solidFill>
                  <a:prstClr val="black"/>
                </a:solidFill>
                <a:latin typeface="Times New Roman" panose="02020603050405020304" pitchFamily="18" charset="0"/>
                <a:cs typeface="Times New Roman" panose="02020603050405020304" pitchFamily="18" charset="0"/>
              </a:rPr>
              <a:t>протяженности, %</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07504" y="4437168"/>
            <a:ext cx="4968552" cy="63367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Протяженность автомобильных дорог общего пользования регионального, межмуниципального и местного значения, в отношении которых проведены работы по капитальному ремонту или </a:t>
            </a:r>
            <a:r>
              <a:rPr lang="ru-RU" sz="1100" dirty="0" smtClean="0">
                <a:solidFill>
                  <a:prstClr val="black"/>
                </a:solidFill>
                <a:latin typeface="Times New Roman" panose="02020603050405020304" pitchFamily="18" charset="0"/>
                <a:cs typeface="Times New Roman" panose="02020603050405020304" pitchFamily="18" charset="0"/>
              </a:rPr>
              <a:t>ремонту, км</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504" y="5157248"/>
            <a:ext cx="4968552" cy="5040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перевезенных транспортом общего пользования </a:t>
            </a:r>
            <a:r>
              <a:rPr lang="ru-RU" sz="1100" dirty="0" smtClean="0">
                <a:solidFill>
                  <a:prstClr val="black"/>
                </a:solidFill>
                <a:latin typeface="Times New Roman" panose="02020603050405020304" pitchFamily="18" charset="0"/>
                <a:cs typeface="Times New Roman" panose="02020603050405020304" pitchFamily="18" charset="0"/>
              </a:rPr>
              <a:t>пассажиров</a:t>
            </a:r>
            <a:r>
              <a:rPr lang="ru-RU" sz="1100" dirty="0">
                <a:solidFill>
                  <a:prstClr val="black"/>
                </a:solidFill>
                <a:latin typeface="Times New Roman" panose="02020603050405020304" pitchFamily="18" charset="0"/>
                <a:cs typeface="Times New Roman" panose="02020603050405020304" pitchFamily="18" charset="0"/>
              </a:rPr>
              <a:t>, тыс. </a:t>
            </a:r>
            <a:r>
              <a:rPr lang="ru-RU" sz="1100" dirty="0" smtClean="0">
                <a:solidFill>
                  <a:prstClr val="black"/>
                </a:solidFill>
                <a:latin typeface="Times New Roman" panose="02020603050405020304" pitchFamily="18" charset="0"/>
                <a:cs typeface="Times New Roman" panose="02020603050405020304" pitchFamily="18" charset="0"/>
              </a:rPr>
              <a:t>чел.</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07504" y="5785267"/>
            <a:ext cx="4968552"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Численность парка транспортных средств, работающих на компримированном природном </a:t>
            </a:r>
            <a:r>
              <a:rPr lang="ru-RU" sz="1100" dirty="0" smtClean="0">
                <a:solidFill>
                  <a:prstClr val="black"/>
                </a:solidFill>
                <a:latin typeface="Times New Roman" panose="02020603050405020304" pitchFamily="18" charset="0"/>
                <a:cs typeface="Times New Roman" panose="02020603050405020304" pitchFamily="18" charset="0"/>
              </a:rPr>
              <a:t>газе, </a:t>
            </a:r>
            <a:r>
              <a:rPr lang="ru-RU" sz="1100" dirty="0">
                <a:solidFill>
                  <a:prstClr val="black"/>
                </a:solidFill>
                <a:latin typeface="Times New Roman" panose="02020603050405020304" pitchFamily="18" charset="0"/>
                <a:cs typeface="Times New Roman" panose="02020603050405020304" pitchFamily="18" charset="0"/>
              </a:rPr>
              <a:t>ед. </a:t>
            </a:r>
          </a:p>
        </p:txBody>
      </p:sp>
      <p:sp>
        <p:nvSpPr>
          <p:cNvPr id="11" name="Скругленный прямоугольник 10"/>
          <p:cNvSpPr/>
          <p:nvPr/>
        </p:nvSpPr>
        <p:spPr>
          <a:xfrm>
            <a:off x="107504" y="1494505"/>
            <a:ext cx="2336446"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7" name="Picture 2" descr="T:\Сектор финансирования\glonas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967" y="789394"/>
            <a:ext cx="2596089" cy="1410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Скругленный прямоугольник 26"/>
          <p:cNvSpPr/>
          <p:nvPr/>
        </p:nvSpPr>
        <p:spPr>
          <a:xfrm>
            <a:off x="5148064" y="692696"/>
            <a:ext cx="3940523" cy="801809"/>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8" name="Скругленный прямоугольник 4"/>
          <p:cNvSpPr/>
          <p:nvPr/>
        </p:nvSpPr>
        <p:spPr>
          <a:xfrm>
            <a:off x="5148064" y="692696"/>
            <a:ext cx="3893555" cy="7548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45" name="Скругленный прямоугольник 6"/>
          <p:cNvSpPr/>
          <p:nvPr/>
        </p:nvSpPr>
        <p:spPr>
          <a:xfrm>
            <a:off x="5906019" y="1680500"/>
            <a:ext cx="772579" cy="339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fontAlgn="base">
              <a:lnSpc>
                <a:spcPct val="90000"/>
              </a:lnSpc>
              <a:spcBef>
                <a:spcPct val="0"/>
              </a:spcBef>
              <a:spcAft>
                <a:spcPct val="35000"/>
              </a:spcAft>
            </a:pPr>
            <a:endParaRPr lang="ru-RU" sz="1400" b="1" dirty="0">
              <a:solidFill>
                <a:prstClr val="black"/>
              </a:solidFill>
            </a:endParaRPr>
          </a:p>
        </p:txBody>
      </p:sp>
      <p:sp>
        <p:nvSpPr>
          <p:cNvPr id="296" name="Скругленный прямоугольник 295"/>
          <p:cNvSpPr/>
          <p:nvPr/>
        </p:nvSpPr>
        <p:spPr>
          <a:xfrm>
            <a:off x="5940152" y="2348936"/>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12 245,7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4" name="Скругленный прямоугольник 293"/>
          <p:cNvSpPr/>
          <p:nvPr/>
        </p:nvSpPr>
        <p:spPr>
          <a:xfrm>
            <a:off x="8316416"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12 263,0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2" name="Скругленный прямоугольник 291"/>
          <p:cNvSpPr/>
          <p:nvPr/>
        </p:nvSpPr>
        <p:spPr>
          <a:xfrm>
            <a:off x="6732240"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12 255,4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0" name="Скругленный прямоугольник 289"/>
          <p:cNvSpPr/>
          <p:nvPr/>
        </p:nvSpPr>
        <p:spPr>
          <a:xfrm>
            <a:off x="7524328" y="2348936"/>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15 259,2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1" name="Скругленный прямоугольник 310"/>
          <p:cNvSpPr/>
          <p:nvPr/>
        </p:nvSpPr>
        <p:spPr>
          <a:xfrm>
            <a:off x="5940152" y="2983923"/>
            <a:ext cx="731452" cy="527076"/>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4 030,2</a:t>
            </a:r>
          </a:p>
        </p:txBody>
      </p:sp>
      <p:sp>
        <p:nvSpPr>
          <p:cNvPr id="309" name="Скругленный прямоугольник 308"/>
          <p:cNvSpPr/>
          <p:nvPr/>
        </p:nvSpPr>
        <p:spPr>
          <a:xfrm>
            <a:off x="8316416"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4 321,8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7" name="Скругленный прямоугольник 306"/>
          <p:cNvSpPr/>
          <p:nvPr/>
        </p:nvSpPr>
        <p:spPr>
          <a:xfrm>
            <a:off x="6732240"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4 132,3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05" name="Скругленный прямоугольник 304"/>
          <p:cNvSpPr/>
          <p:nvPr/>
        </p:nvSpPr>
        <p:spPr>
          <a:xfrm>
            <a:off x="7524328" y="2983923"/>
            <a:ext cx="731452" cy="527076"/>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4 223,3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6" name="Скругленный прямоугольник 325"/>
          <p:cNvSpPr/>
          <p:nvPr/>
        </p:nvSpPr>
        <p:spPr>
          <a:xfrm>
            <a:off x="5940152" y="3645080"/>
            <a:ext cx="731452" cy="695818"/>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32,9</a:t>
            </a:r>
          </a:p>
        </p:txBody>
      </p:sp>
      <p:sp>
        <p:nvSpPr>
          <p:cNvPr id="324" name="Скругленный прямоугольник 323"/>
          <p:cNvSpPr/>
          <p:nvPr/>
        </p:nvSpPr>
        <p:spPr>
          <a:xfrm>
            <a:off x="8316416"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35,2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2" name="Скругленный прямоугольник 321"/>
          <p:cNvSpPr/>
          <p:nvPr/>
        </p:nvSpPr>
        <p:spPr>
          <a:xfrm>
            <a:off x="6732240"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33,7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0" name="Скругленный прямоугольник 319"/>
          <p:cNvSpPr/>
          <p:nvPr/>
        </p:nvSpPr>
        <p:spPr>
          <a:xfrm>
            <a:off x="7524328" y="3645080"/>
            <a:ext cx="731452" cy="695818"/>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34,5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1" name="Скругленный прямоугольник 340"/>
          <p:cNvSpPr/>
          <p:nvPr/>
        </p:nvSpPr>
        <p:spPr>
          <a:xfrm>
            <a:off x="5940152" y="4437171"/>
            <a:ext cx="731452" cy="6336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278,6</a:t>
            </a:r>
          </a:p>
        </p:txBody>
      </p:sp>
      <p:sp>
        <p:nvSpPr>
          <p:cNvPr id="339" name="Скругленный прямоугольник 338"/>
          <p:cNvSpPr/>
          <p:nvPr/>
        </p:nvSpPr>
        <p:spPr>
          <a:xfrm>
            <a:off x="8316416"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158,1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7" name="Скругленный прямоугольник 336"/>
          <p:cNvSpPr/>
          <p:nvPr/>
        </p:nvSpPr>
        <p:spPr>
          <a:xfrm>
            <a:off x="6732240" y="4437171"/>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160,9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5" name="Скругленный прямоугольник 334"/>
          <p:cNvSpPr/>
          <p:nvPr/>
        </p:nvSpPr>
        <p:spPr>
          <a:xfrm>
            <a:off x="7524328" y="4437235"/>
            <a:ext cx="731452" cy="6336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150,6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56" name="Скругленный прямоугольник 355"/>
          <p:cNvSpPr/>
          <p:nvPr/>
        </p:nvSpPr>
        <p:spPr>
          <a:xfrm>
            <a:off x="5940152" y="5171677"/>
            <a:ext cx="731452" cy="4752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125 147,2</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4" name="Скругленный прямоугольник 353"/>
          <p:cNvSpPr/>
          <p:nvPr/>
        </p:nvSpPr>
        <p:spPr>
          <a:xfrm>
            <a:off x="8316416"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a:solidFill>
                  <a:prstClr val="black"/>
                </a:solidFill>
                <a:latin typeface="Times New Roman" panose="02020603050405020304" pitchFamily="18" charset="0"/>
                <a:cs typeface="Times New Roman" panose="02020603050405020304" pitchFamily="18" charset="0"/>
              </a:rPr>
              <a:t>123 450,0</a:t>
            </a:r>
          </a:p>
        </p:txBody>
      </p:sp>
      <p:sp>
        <p:nvSpPr>
          <p:cNvPr id="352" name="Скругленный прямоугольник 351"/>
          <p:cNvSpPr/>
          <p:nvPr/>
        </p:nvSpPr>
        <p:spPr>
          <a:xfrm>
            <a:off x="6732240" y="5171677"/>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lvl="0"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50" name="Скругленный прямоугольник 349"/>
          <p:cNvSpPr/>
          <p:nvPr/>
        </p:nvSpPr>
        <p:spPr>
          <a:xfrm>
            <a:off x="7524328" y="5158560"/>
            <a:ext cx="731452" cy="4752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371" name="Скругленный прямоугольник 370"/>
          <p:cNvSpPr/>
          <p:nvPr/>
        </p:nvSpPr>
        <p:spPr>
          <a:xfrm>
            <a:off x="5929761" y="5769312"/>
            <a:ext cx="731452" cy="468000"/>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dirty="0" smtClean="0">
                <a:solidFill>
                  <a:prstClr val="black"/>
                </a:solidFill>
                <a:latin typeface="Times New Roman" panose="02020603050405020304" pitchFamily="18" charset="0"/>
                <a:cs typeface="Times New Roman" panose="02020603050405020304" pitchFamily="18" charset="0"/>
              </a:rPr>
              <a:t>983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69" name="Скругленный прямоугольник 368"/>
          <p:cNvSpPr/>
          <p:nvPr/>
        </p:nvSpPr>
        <p:spPr>
          <a:xfrm>
            <a:off x="8306025"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1066</a:t>
            </a:r>
          </a:p>
        </p:txBody>
      </p:sp>
      <p:sp>
        <p:nvSpPr>
          <p:cNvPr id="367" name="Скругленный прямоугольник 366"/>
          <p:cNvSpPr/>
          <p:nvPr/>
        </p:nvSpPr>
        <p:spPr>
          <a:xfrm>
            <a:off x="6721849"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1066</a:t>
            </a:r>
          </a:p>
        </p:txBody>
      </p:sp>
      <p:sp>
        <p:nvSpPr>
          <p:cNvPr id="365" name="Скругленный прямоугольник 364"/>
          <p:cNvSpPr/>
          <p:nvPr/>
        </p:nvSpPr>
        <p:spPr>
          <a:xfrm>
            <a:off x="7513937" y="5769312"/>
            <a:ext cx="731452" cy="468000"/>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1066</a:t>
            </a:r>
          </a:p>
        </p:txBody>
      </p:sp>
      <p:sp>
        <p:nvSpPr>
          <p:cNvPr id="418" name="Скругленный прямоугольник 417"/>
          <p:cNvSpPr/>
          <p:nvPr/>
        </p:nvSpPr>
        <p:spPr>
          <a:xfrm>
            <a:off x="5148064" y="1586731"/>
            <a:ext cx="731452" cy="546125"/>
          </a:xfrm>
          <a:prstGeom prst="roundRect">
            <a:avLst>
              <a:gd name="adj" fmla="val 10000"/>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2020 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6" name="Скругленный прямоугольник 415"/>
          <p:cNvSpPr/>
          <p:nvPr/>
        </p:nvSpPr>
        <p:spPr>
          <a:xfrm>
            <a:off x="5940152" y="1586731"/>
            <a:ext cx="731452" cy="546125"/>
          </a:xfrm>
          <a:prstGeom prst="roundRect">
            <a:avLst>
              <a:gd name="adj" fmla="val 10000"/>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2020 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4" name="Скругленный прямоугольник 413"/>
          <p:cNvSpPr/>
          <p:nvPr/>
        </p:nvSpPr>
        <p:spPr>
          <a:xfrm>
            <a:off x="8316416"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2023</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2" name="Скругленный прямоугольник 411"/>
          <p:cNvSpPr/>
          <p:nvPr/>
        </p:nvSpPr>
        <p:spPr>
          <a:xfrm>
            <a:off x="6732240"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2021</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410" name="Скругленный прямоугольник 409"/>
          <p:cNvSpPr/>
          <p:nvPr/>
        </p:nvSpPr>
        <p:spPr>
          <a:xfrm>
            <a:off x="7524328" y="1586731"/>
            <a:ext cx="731452" cy="546125"/>
          </a:xfrm>
          <a:prstGeom prst="roundRect">
            <a:avLst>
              <a:gd name="adj" fmla="val 10000"/>
            </a:avLst>
          </a:pr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500" b="1" dirty="0" smtClean="0">
                <a:solidFill>
                  <a:prstClr val="black"/>
                </a:solidFill>
                <a:latin typeface="Times New Roman" panose="02020603050405020304" pitchFamily="18" charset="0"/>
                <a:cs typeface="Times New Roman" panose="02020603050405020304" pitchFamily="18" charset="0"/>
              </a:rPr>
              <a:t>2022</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156"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Развитие транспортной системы Чувашской Республики»</a:t>
            </a:r>
          </a:p>
        </p:txBody>
      </p:sp>
      <p:cxnSp>
        <p:nvCxnSpPr>
          <p:cNvPr id="157" name="Прямая соединительная линия 15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53" name="Скругленный прямоугольник 52"/>
          <p:cNvSpPr/>
          <p:nvPr/>
        </p:nvSpPr>
        <p:spPr>
          <a:xfrm>
            <a:off x="5142643" y="2348936"/>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a:solidFill>
                  <a:prstClr val="black"/>
                </a:solidFill>
                <a:latin typeface="Times New Roman" panose="02020603050405020304" pitchFamily="18" charset="0"/>
                <a:cs typeface="Times New Roman" panose="02020603050405020304" pitchFamily="18" charset="0"/>
              </a:rPr>
              <a:t>12 245,7</a:t>
            </a:r>
          </a:p>
        </p:txBody>
      </p:sp>
      <p:sp>
        <p:nvSpPr>
          <p:cNvPr id="54" name="Скругленный прямоугольник 53"/>
          <p:cNvSpPr/>
          <p:nvPr/>
        </p:nvSpPr>
        <p:spPr>
          <a:xfrm>
            <a:off x="5142643" y="2981863"/>
            <a:ext cx="731452" cy="527076"/>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4 030,2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5" name="Скругленный прямоугольник 54"/>
          <p:cNvSpPr/>
          <p:nvPr/>
        </p:nvSpPr>
        <p:spPr>
          <a:xfrm>
            <a:off x="5142643" y="3643020"/>
            <a:ext cx="731452" cy="695818"/>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32,9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6" name="Скругленный прямоугольник 55"/>
          <p:cNvSpPr/>
          <p:nvPr/>
        </p:nvSpPr>
        <p:spPr>
          <a:xfrm>
            <a:off x="5142643" y="4435111"/>
            <a:ext cx="731452" cy="6336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278,6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Скругленный прямоугольник 56"/>
          <p:cNvSpPr/>
          <p:nvPr/>
        </p:nvSpPr>
        <p:spPr>
          <a:xfrm>
            <a:off x="5142643" y="5169617"/>
            <a:ext cx="731452" cy="4752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000" b="1" dirty="0" smtClean="0">
                <a:solidFill>
                  <a:prstClr val="black"/>
                </a:solidFill>
                <a:latin typeface="Times New Roman" panose="02020603050405020304" pitchFamily="18" charset="0"/>
                <a:cs typeface="Times New Roman" panose="02020603050405020304" pitchFamily="18" charset="0"/>
              </a:rPr>
              <a:t>123 450,0</a:t>
            </a:r>
            <a:endParaRPr lang="ru-RU" sz="10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5132252" y="5767252"/>
            <a:ext cx="731452" cy="468000"/>
          </a:xfrm>
          <a:prstGeom prst="roundRect">
            <a:avLst>
              <a:gd name="adj" fmla="val 10000"/>
            </a:avLst>
          </a:pr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100" b="1" dirty="0" smtClean="0">
                <a:solidFill>
                  <a:prstClr val="black"/>
                </a:solidFill>
                <a:latin typeface="Times New Roman" panose="02020603050405020304" pitchFamily="18" charset="0"/>
                <a:cs typeface="Times New Roman" panose="02020603050405020304" pitchFamily="18" charset="0"/>
              </a:rPr>
              <a:t>715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Номер слайда 2"/>
          <p:cNvSpPr txBox="1">
            <a:spLocks/>
          </p:cNvSpPr>
          <p:nvPr/>
        </p:nvSpPr>
        <p:spPr>
          <a:xfrm>
            <a:off x="8147248" y="6473403"/>
            <a:ext cx="1006489" cy="365125"/>
          </a:xfrm>
          <a:prstGeom prst="rect">
            <a:avLst/>
          </a:prstGeom>
        </p:spPr>
        <p:txBody>
          <a:bodyPr vert="horz" lIns="91440" tIns="45720" rIns="91440" bIns="45720" rtlCol="0" anchor="ctr"/>
          <a:lstStyle>
            <a:defPPr>
              <a:defRPr lang="ru-RU"/>
            </a:defPPr>
            <a:lvl1pPr algn="ctr" rtl="0" fontAlgn="base">
              <a:spcBef>
                <a:spcPct val="0"/>
              </a:spcBef>
              <a:spcAft>
                <a:spcPct val="0"/>
              </a:spcAft>
              <a:defRPr sz="1200" b="1"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667CCBFA-BFB9-4E9F-B6F6-694D72409F22}" type="slidenum">
              <a:rPr lang="ru-RU" smtClean="0">
                <a:solidFill>
                  <a:prstClr val="black"/>
                </a:solidFill>
              </a:rPr>
              <a:pPr>
                <a:defRPr/>
              </a:pPr>
              <a:t>66</a:t>
            </a:fld>
            <a:endParaRPr lang="ru-RU" dirty="0">
              <a:solidFill>
                <a:prstClr val="black"/>
              </a:solidFill>
            </a:endParaRPr>
          </a:p>
        </p:txBody>
      </p:sp>
    </p:spTree>
    <p:extLst>
      <p:ext uri="{BB962C8B-B14F-4D97-AF65-F5344CB8AC3E}">
        <p14:creationId xmlns:p14="http://schemas.microsoft.com/office/powerpoint/2010/main" val="42417526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67</a:t>
            </a:r>
            <a:endParaRPr lang="ru-RU" dirty="0">
              <a:solidFill>
                <a:prstClr val="black"/>
              </a:solidFill>
            </a:endParaRPr>
          </a:p>
        </p:txBody>
      </p:sp>
      <p:sp>
        <p:nvSpPr>
          <p:cNvPr id="5" name="Скругленный прямоугольник 4"/>
          <p:cNvSpPr/>
          <p:nvPr/>
        </p:nvSpPr>
        <p:spPr>
          <a:xfrm>
            <a:off x="121388" y="764703"/>
            <a:ext cx="5386716" cy="151216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условий для системного повышения качества и комфорта городской среды на всей территории Чувашской Республики путем реализации в период 2018 - </a:t>
            </a:r>
            <a:r>
              <a:rPr lang="ru-RU" sz="1400" dirty="0" smtClean="0">
                <a:solidFill>
                  <a:schemeClr val="tx1"/>
                </a:solidFill>
                <a:latin typeface="Times New Roman" panose="02020603050405020304" pitchFamily="18" charset="0"/>
                <a:cs typeface="Times New Roman" panose="02020603050405020304" pitchFamily="18" charset="0"/>
              </a:rPr>
              <a:t>202</a:t>
            </a:r>
            <a:r>
              <a:rPr lang="en-US" sz="1400" dirty="0" smtClean="0">
                <a:solidFill>
                  <a:schemeClr val="tx1"/>
                </a:solidFill>
                <a:latin typeface="Times New Roman" panose="02020603050405020304" pitchFamily="18" charset="0"/>
                <a:cs typeface="Times New Roman" panose="02020603050405020304" pitchFamily="18" charset="0"/>
              </a:rPr>
              <a:t>4</a:t>
            </a:r>
            <a:r>
              <a:rPr lang="ru-RU" sz="1400" dirty="0" smtClean="0">
                <a:solidFill>
                  <a:schemeClr val="tx1"/>
                </a:solidFill>
                <a:latin typeface="Times New Roman" panose="02020603050405020304" pitchFamily="18" charset="0"/>
                <a:cs typeface="Times New Roman" panose="02020603050405020304" pitchFamily="18" charset="0"/>
              </a:rPr>
              <a:t> </a:t>
            </a:r>
            <a:r>
              <a:rPr lang="ru-RU" sz="1400" dirty="0">
                <a:solidFill>
                  <a:schemeClr val="tx1"/>
                </a:solidFill>
                <a:latin typeface="Times New Roman" panose="02020603050405020304" pitchFamily="18" charset="0"/>
                <a:cs typeface="Times New Roman" panose="02020603050405020304" pitchFamily="18" charset="0"/>
              </a:rPr>
              <a:t>годов комплекса мероприятий по благоустройству территорий муниципальных </a:t>
            </a:r>
            <a:r>
              <a:rPr lang="ru-RU" sz="1400" dirty="0" smtClean="0">
                <a:solidFill>
                  <a:schemeClr val="tx1"/>
                </a:solidFill>
                <a:latin typeface="Times New Roman" panose="02020603050405020304" pitchFamily="18" charset="0"/>
                <a:cs typeface="Times New Roman" panose="02020603050405020304" pitchFamily="18" charset="0"/>
              </a:rPr>
              <a:t>образований</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734696" y="3140969"/>
            <a:ext cx="4241059" cy="504056"/>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lvl="0" algn="ctr" defTabSz="577850">
              <a:lnSpc>
                <a:spcPct val="90000"/>
              </a:lnSpc>
              <a:spcAft>
                <a:spcPct val="35000"/>
              </a:spcAft>
            </a:pPr>
            <a:r>
              <a:rPr lang="ru-RU" sz="1600" b="1" i="1" dirty="0">
                <a:solidFill>
                  <a:schemeClr val="tx1"/>
                </a:solidFill>
                <a:latin typeface="Times New Roman" panose="02020603050405020304" pitchFamily="18" charset="0"/>
                <a:cs typeface="Times New Roman" panose="02020603050405020304" pitchFamily="18" charset="0"/>
              </a:rPr>
              <a:t>Расходы в разрезе подпрограмм в </a:t>
            </a:r>
            <a:r>
              <a:rPr lang="ru-RU" sz="1600" b="1" i="1" dirty="0" smtClean="0">
                <a:solidFill>
                  <a:schemeClr val="tx1"/>
                </a:solidFill>
                <a:latin typeface="Times New Roman" panose="02020603050405020304" pitchFamily="18" charset="0"/>
                <a:cs typeface="Times New Roman" panose="02020603050405020304" pitchFamily="18" charset="0"/>
              </a:rPr>
              <a:t>20</a:t>
            </a:r>
            <a:r>
              <a:rPr lang="en-US" sz="1600" b="1" i="1" dirty="0" smtClean="0">
                <a:solidFill>
                  <a:schemeClr val="tx1"/>
                </a:solidFill>
                <a:latin typeface="Times New Roman" panose="02020603050405020304" pitchFamily="18" charset="0"/>
                <a:cs typeface="Times New Roman" panose="02020603050405020304" pitchFamily="18" charset="0"/>
              </a:rPr>
              <a:t>20</a:t>
            </a:r>
            <a:r>
              <a:rPr lang="ru-RU" sz="1600" b="1" i="1" dirty="0" smtClean="0">
                <a:solidFill>
                  <a:schemeClr val="tx1"/>
                </a:solidFill>
                <a:latin typeface="Times New Roman" panose="02020603050405020304" pitchFamily="18" charset="0"/>
                <a:cs typeface="Times New Roman" panose="02020603050405020304" pitchFamily="18" charset="0"/>
              </a:rPr>
              <a:t> </a:t>
            </a:r>
            <a:r>
              <a:rPr lang="ru-RU" sz="1600" b="1" i="1" dirty="0" smtClean="0">
                <a:solidFill>
                  <a:schemeClr val="tx1"/>
                </a:solidFill>
                <a:latin typeface="Times New Roman" panose="02020603050405020304" pitchFamily="18" charset="0"/>
                <a:cs typeface="Times New Roman" panose="02020603050405020304" pitchFamily="18" charset="0"/>
              </a:rPr>
              <a:t>году, </a:t>
            </a:r>
            <a:r>
              <a:rPr lang="ru-RU" sz="1600" b="1" i="1" dirty="0">
                <a:solidFill>
                  <a:schemeClr val="tx1"/>
                </a:solidFill>
                <a:latin typeface="Times New Roman" panose="02020603050405020304" pitchFamily="18" charset="0"/>
                <a:cs typeface="Times New Roman" panose="02020603050405020304" pitchFamily="18" charset="0"/>
              </a:rPr>
              <a:t>млн. руб.</a:t>
            </a:r>
          </a:p>
        </p:txBody>
      </p:sp>
      <p:sp>
        <p:nvSpPr>
          <p:cNvPr id="6" name="Полилиния 5"/>
          <p:cNvSpPr/>
          <p:nvPr/>
        </p:nvSpPr>
        <p:spPr>
          <a:xfrm>
            <a:off x="4734696" y="3774442"/>
            <a:ext cx="2429591"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20" name="Полилиния 19"/>
          <p:cNvSpPr/>
          <p:nvPr/>
        </p:nvSpPr>
        <p:spPr>
          <a:xfrm>
            <a:off x="7300901" y="3774442"/>
            <a:ext cx="792088"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300900" y="4320415"/>
            <a:ext cx="792088"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en-US" sz="1400" dirty="0" smtClean="0">
                <a:solidFill>
                  <a:prstClr val="black"/>
                </a:solidFill>
                <a:latin typeface="Times New Roman" panose="02020603050405020304" pitchFamily="18" charset="0"/>
                <a:cs typeface="Times New Roman" panose="02020603050405020304" pitchFamily="18" charset="0"/>
              </a:rPr>
              <a:t>2</a:t>
            </a:r>
            <a:r>
              <a:rPr lang="ru-RU" sz="1400" dirty="0" smtClean="0">
                <a:solidFill>
                  <a:prstClr val="black"/>
                </a:solidFill>
                <a:latin typeface="Times New Roman" panose="02020603050405020304" pitchFamily="18" charset="0"/>
                <a:cs typeface="Times New Roman" panose="02020603050405020304" pitchFamily="18" charset="0"/>
              </a:rPr>
              <a:t> </a:t>
            </a:r>
            <a:r>
              <a:rPr lang="en-US" sz="1400" dirty="0" smtClean="0">
                <a:solidFill>
                  <a:prstClr val="black"/>
                </a:solidFill>
                <a:latin typeface="Times New Roman" panose="02020603050405020304" pitchFamily="18" charset="0"/>
                <a:cs typeface="Times New Roman" panose="02020603050405020304" pitchFamily="18" charset="0"/>
              </a:rPr>
              <a:t>860,8</a:t>
            </a:r>
            <a:endParaRPr lang="ru-RU" sz="1400"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3977545160"/>
              </p:ext>
            </p:extLst>
          </p:nvPr>
        </p:nvGraphicFramePr>
        <p:xfrm>
          <a:off x="215056" y="2884822"/>
          <a:ext cx="4356944"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«Формирование современной городской среды на территории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244408" y="3774442"/>
            <a:ext cx="731347"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744435" y="4320415"/>
            <a:ext cx="2419852" cy="692761"/>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Благоустройство дворовых и общественных территорий муниципальных образований</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4321316"/>
            <a:ext cx="743767" cy="612000"/>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en-US" sz="1400" dirty="0" smtClean="0">
                <a:solidFill>
                  <a:prstClr val="black"/>
                </a:solidFill>
                <a:latin typeface="Times New Roman" panose="02020603050405020304" pitchFamily="18" charset="0"/>
                <a:cs typeface="Times New Roman" panose="02020603050405020304" pitchFamily="18" charset="0"/>
              </a:rPr>
              <a:t>2</a:t>
            </a:r>
            <a:r>
              <a:rPr lang="ru-RU" sz="1400" dirty="0" smtClean="0">
                <a:solidFill>
                  <a:prstClr val="black"/>
                </a:solidFill>
                <a:latin typeface="Times New Roman" panose="02020603050405020304" pitchFamily="18" charset="0"/>
                <a:cs typeface="Times New Roman" panose="02020603050405020304" pitchFamily="18" charset="0"/>
              </a:rPr>
              <a:t> </a:t>
            </a:r>
            <a:r>
              <a:rPr lang="en-US" sz="1400" dirty="0" smtClean="0">
                <a:solidFill>
                  <a:prstClr val="black"/>
                </a:solidFill>
                <a:latin typeface="Times New Roman" panose="02020603050405020304" pitchFamily="18" charset="0"/>
                <a:cs typeface="Times New Roman" panose="02020603050405020304" pitchFamily="18" charset="0"/>
              </a:rPr>
              <a:t>783,1</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3074" name="Picture 2" descr="C:\Users\i.smirnov\Documents\Бюджет для граждан\Фото\1\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725" y="764702"/>
            <a:ext cx="2752355" cy="2023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452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36712"/>
            <a:ext cx="3837705" cy="684000"/>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6767181"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en-US"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6767181"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6767181"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35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557668"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7557668"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7557668"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42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756" y="2563471"/>
            <a:ext cx="4981401" cy="68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smtClean="0">
                <a:solidFill>
                  <a:prstClr val="black"/>
                </a:solidFill>
                <a:latin typeface="Times New Roman" panose="02020603050405020304" pitchFamily="18" charset="0"/>
                <a:cs typeface="Times New Roman" panose="02020603050405020304" pitchFamily="18" charset="0"/>
              </a:rPr>
              <a:t>Количество реализованных на территории Чувашской Республики проектов по благоустройству, включенных в Федеральный реестр лучших реализованных практик (проектов) по благоустройству, 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24659" y="3316905"/>
            <a:ext cx="4964498" cy="396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smtClean="0">
                <a:solidFill>
                  <a:prstClr val="black"/>
                </a:solidFill>
                <a:latin typeface="Times New Roman" panose="02020603050405020304" pitchFamily="18" charset="0"/>
                <a:cs typeface="Times New Roman" panose="02020603050405020304" pitchFamily="18" charset="0"/>
              </a:rPr>
              <a:t>Количество представителей Чувашской Республики, прошедших обучение по программе «Создание комфортной городской среды», чел.</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07756" y="1773493"/>
            <a:ext cx="2694136" cy="558333"/>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33" name="Полилиния 32"/>
          <p:cNvSpPr/>
          <p:nvPr/>
        </p:nvSpPr>
        <p:spPr>
          <a:xfrm>
            <a:off x="5957310"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20</a:t>
            </a:r>
            <a:r>
              <a:rPr lang="ru-RU" sz="1400" b="1" dirty="0" smtClean="0">
                <a:solidFill>
                  <a:prstClr val="black"/>
                </a:solidFill>
                <a:latin typeface="Times New Roman" panose="02020603050405020304" pitchFamily="18" charset="0"/>
                <a:cs typeface="Times New Roman" panose="02020603050405020304" pitchFamily="18" charset="0"/>
              </a:rPr>
              <a:t>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2" name="Picture 2" descr="C:\Users\i.smirnov\Documents\Бюджет для граждан\Фото\1\53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1044" y="1062952"/>
            <a:ext cx="2260091" cy="1506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3" name="Полилиния 42"/>
          <p:cNvSpPr/>
          <p:nvPr/>
        </p:nvSpPr>
        <p:spPr>
          <a:xfrm>
            <a:off x="5940152"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a:solidFill>
                  <a:prstClr val="black"/>
                </a:solidFill>
                <a:latin typeface="Times New Roman" panose="02020603050405020304" pitchFamily="18" charset="0"/>
                <a:cs typeface="Times New Roman" panose="02020603050405020304" pitchFamily="18" charset="0"/>
              </a:rPr>
              <a:t>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5957310"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r>
              <a:rPr lang="en-US" sz="1200" b="1" dirty="0" smtClean="0">
                <a:solidFill>
                  <a:prstClr val="black"/>
                </a:solidFill>
                <a:latin typeface="Times New Roman" panose="02020603050405020304" pitchFamily="18" charset="0"/>
                <a:cs typeface="Times New Roman" panose="02020603050405020304" pitchFamily="18" charset="0"/>
              </a:rPr>
              <a:t>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355483"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a:t>
            </a:r>
            <a:r>
              <a:rPr lang="en-US" sz="1400" b="1" dirty="0" smtClean="0">
                <a:solidFill>
                  <a:prstClr val="black"/>
                </a:solidFill>
                <a:latin typeface="Times New Roman" panose="02020603050405020304" pitchFamily="18" charset="0"/>
                <a:cs typeface="Times New Roman" panose="02020603050405020304" pitchFamily="18" charset="0"/>
              </a:rPr>
              <a:t>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355483"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a:t>
            </a:r>
            <a:r>
              <a:rPr lang="en-US" sz="1200" b="1" dirty="0" smtClean="0">
                <a:solidFill>
                  <a:prstClr val="black"/>
                </a:solidFill>
                <a:latin typeface="Times New Roman" panose="02020603050405020304" pitchFamily="18" charset="0"/>
                <a:cs typeface="Times New Roman" panose="02020603050405020304" pitchFamily="18" charset="0"/>
              </a:rPr>
              <a:t>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55483"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a:t>
            </a:r>
            <a:r>
              <a:rPr lang="en-US" sz="1200" b="1" dirty="0" smtClean="0">
                <a:solidFill>
                  <a:prstClr val="black"/>
                </a:solidFill>
                <a:latin typeface="Times New Roman" panose="02020603050405020304" pitchFamily="18" charset="0"/>
                <a:cs typeface="Times New Roman" panose="02020603050405020304" pitchFamily="18" charset="0"/>
              </a:rPr>
              <a:t>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57310"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6767181"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57668"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a:solidFill>
                  <a:prstClr val="black"/>
                </a:solidFill>
                <a:latin typeface="Times New Roman" panose="02020603050405020304" pitchFamily="18" charset="0"/>
                <a:cs typeface="Times New Roman" panose="02020603050405020304" pitchFamily="18" charset="0"/>
              </a:rPr>
              <a:t>x</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8355483"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x</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8" name="Скругленный прямоугольник 57"/>
          <p:cNvSpPr/>
          <p:nvPr/>
        </p:nvSpPr>
        <p:spPr>
          <a:xfrm>
            <a:off x="106864" y="5446934"/>
            <a:ext cx="4982355"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финансового участия граждан, организаций в выполнении мероприятий по благоустройству дворовых территорий, </a:t>
            </a:r>
            <a:r>
              <a:rPr lang="ru-RU" sz="1200" dirty="0" smtClean="0">
                <a:solidFill>
                  <a:prstClr val="black"/>
                </a:solidFill>
                <a:latin typeface="Times New Roman" panose="02020603050405020304" pitchFamily="18" charset="0"/>
                <a:cs typeface="Times New Roman" panose="02020603050405020304" pitchFamily="18" charset="0"/>
              </a:rPr>
              <a:t>%</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957310"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6767181"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57668"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8355483"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957310"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6767181"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7557668"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55483"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endParaRPr lang="ru-RU" sz="1200" b="1" dirty="0">
              <a:solidFill>
                <a:prstClr val="black"/>
              </a:solidFill>
              <a:latin typeface="Times New Roman" panose="02020603050405020304" pitchFamily="18" charset="0"/>
              <a:cs typeface="Times New Roman" panose="02020603050405020304" pitchFamily="18" charset="0"/>
            </a:endParaRPr>
          </a:p>
        </p:txBody>
      </p:sp>
      <p:cxnSp>
        <p:nvCxnSpPr>
          <p:cNvPr id="70" name="Прямая соединительная линия 6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 «Формирование современной городской среды на территории Чувашской Республики»</a:t>
            </a:r>
            <a:endParaRPr lang="ru-RU" sz="1800" dirty="0">
              <a:solidFill>
                <a:prstClr val="black"/>
              </a:solidFill>
              <a:effectLst/>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8135DCAC-F131-4C56-82C1-BB591457AF70}" type="slidenum">
              <a:rPr lang="ru-RU" smtClean="0"/>
              <a:pPr>
                <a:defRPr/>
              </a:pPr>
              <a:t>68</a:t>
            </a:fld>
            <a:endParaRPr lang="ru-RU" dirty="0"/>
          </a:p>
        </p:txBody>
      </p:sp>
      <p:sp>
        <p:nvSpPr>
          <p:cNvPr id="54" name="Полилиния 53"/>
          <p:cNvSpPr/>
          <p:nvPr/>
        </p:nvSpPr>
        <p:spPr>
          <a:xfrm>
            <a:off x="5150472" y="1700808"/>
            <a:ext cx="720000"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a:t>
            </a:r>
            <a:r>
              <a:rPr lang="en-US" sz="1400" b="1" dirty="0" smtClean="0">
                <a:solidFill>
                  <a:prstClr val="black"/>
                </a:solidFill>
                <a:latin typeface="Times New Roman" panose="02020603050405020304" pitchFamily="18" charset="0"/>
                <a:cs typeface="Times New Roman" panose="02020603050405020304" pitchFamily="18" charset="0"/>
              </a:rPr>
              <a:t>20</a:t>
            </a:r>
            <a:r>
              <a:rPr lang="ru-RU" sz="1400" b="1" dirty="0" smtClean="0">
                <a:solidFill>
                  <a:prstClr val="black"/>
                </a:solidFill>
                <a:latin typeface="Times New Roman" panose="02020603050405020304" pitchFamily="18" charset="0"/>
                <a:cs typeface="Times New Roman" panose="02020603050405020304" pitchFamily="18" charset="0"/>
              </a:rPr>
              <a:t>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5150472" y="2583167"/>
            <a:ext cx="720000" cy="648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9</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150472" y="3317218"/>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r>
              <a:rPr lang="en-US" sz="1200" b="1" dirty="0" smtClean="0">
                <a:solidFill>
                  <a:prstClr val="black"/>
                </a:solidFill>
                <a:latin typeface="Times New Roman" panose="02020603050405020304" pitchFamily="18" charset="0"/>
                <a:cs typeface="Times New Roman" panose="02020603050405020304" pitchFamily="18" charset="0"/>
              </a:rPr>
              <a:t>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150472" y="4941168"/>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150472" y="5445224"/>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150472" y="5973086"/>
            <a:ext cx="720000" cy="36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77" name="Скругленный прямоугольник 76"/>
          <p:cNvSpPr/>
          <p:nvPr/>
        </p:nvSpPr>
        <p:spPr>
          <a:xfrm>
            <a:off x="99630" y="3861047"/>
            <a:ext cx="4989527" cy="32797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Доля городов с благоприятной городской </a:t>
            </a:r>
            <a:r>
              <a:rPr lang="ru-RU" sz="1200" dirty="0" smtClean="0">
                <a:solidFill>
                  <a:prstClr val="black"/>
                </a:solidFill>
                <a:latin typeface="Times New Roman" panose="02020603050405020304" pitchFamily="18" charset="0"/>
                <a:cs typeface="Times New Roman" panose="02020603050405020304" pitchFamily="18" charset="0"/>
              </a:rPr>
              <a:t>средой,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9" name="Скругленный прямоугольник 78"/>
          <p:cNvSpPr/>
          <p:nvPr/>
        </p:nvSpPr>
        <p:spPr>
          <a:xfrm>
            <a:off x="99630" y="4293096"/>
            <a:ext cx="4989527" cy="5040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реализованных проектов - победителей Всероссийского конкурса лучших проектов создания комфортной городской среды в малых городах и исторических поселениях, ед.</a:t>
            </a:r>
          </a:p>
        </p:txBody>
      </p:sp>
      <p:sp>
        <p:nvSpPr>
          <p:cNvPr id="80" name="Скругленный прямоугольник 79"/>
          <p:cNvSpPr/>
          <p:nvPr/>
        </p:nvSpPr>
        <p:spPr>
          <a:xfrm>
            <a:off x="84677" y="4941168"/>
            <a:ext cx="500448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Количество населенных пунктов муниципальных образований, </a:t>
            </a:r>
            <a:r>
              <a:rPr lang="ru-RU" sz="1200" dirty="0" smtClean="0">
                <a:solidFill>
                  <a:prstClr val="black"/>
                </a:solidFill>
                <a:latin typeface="Times New Roman" panose="02020603050405020304" pitchFamily="18" charset="0"/>
                <a:cs typeface="Times New Roman" panose="02020603050405020304" pitchFamily="18" charset="0"/>
              </a:rPr>
              <a:t>улучшивших эстетический облик, ед.</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72" name="Скругленный прямоугольник 71"/>
          <p:cNvSpPr/>
          <p:nvPr/>
        </p:nvSpPr>
        <p:spPr>
          <a:xfrm>
            <a:off x="124659" y="5942806"/>
            <a:ext cx="4964498" cy="42056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prstClr val="black"/>
                </a:solidFill>
                <a:latin typeface="Times New Roman" panose="02020603050405020304" pitchFamily="18" charset="0"/>
                <a:cs typeface="Times New Roman" panose="02020603050405020304" pitchFamily="18" charset="0"/>
              </a:rPr>
              <a:t>Среднее значение индекса качества городской среды по Чувашской Республике, %</a:t>
            </a:r>
          </a:p>
        </p:txBody>
      </p:sp>
      <p:sp>
        <p:nvSpPr>
          <p:cNvPr id="78" name="Полилиния 77"/>
          <p:cNvSpPr/>
          <p:nvPr/>
        </p:nvSpPr>
        <p:spPr>
          <a:xfrm>
            <a:off x="6767181"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1" name="Полилиния 80"/>
          <p:cNvSpPr/>
          <p:nvPr/>
        </p:nvSpPr>
        <p:spPr>
          <a:xfrm>
            <a:off x="7557668"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a:solidFill>
                  <a:prstClr val="black"/>
                </a:solidFill>
                <a:latin typeface="Times New Roman" panose="02020603050405020304" pitchFamily="18" charset="0"/>
                <a:cs typeface="Times New Roman" panose="02020603050405020304" pitchFamily="18" charset="0"/>
              </a:rPr>
              <a:t>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2" name="Полилиния 81"/>
          <p:cNvSpPr/>
          <p:nvPr/>
        </p:nvSpPr>
        <p:spPr>
          <a:xfrm>
            <a:off x="5957310"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3" name="Полилиния 82"/>
          <p:cNvSpPr/>
          <p:nvPr/>
        </p:nvSpPr>
        <p:spPr>
          <a:xfrm>
            <a:off x="8355483"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х</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4" name="Полилиния 83"/>
          <p:cNvSpPr/>
          <p:nvPr/>
        </p:nvSpPr>
        <p:spPr>
          <a:xfrm>
            <a:off x="5150472" y="4336132"/>
            <a:ext cx="720000" cy="36004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5" name="Полилиния 84"/>
          <p:cNvSpPr/>
          <p:nvPr/>
        </p:nvSpPr>
        <p:spPr>
          <a:xfrm>
            <a:off x="6767181"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4</a:t>
            </a:r>
            <a:r>
              <a:rPr lang="ru-RU" sz="1200" b="1" dirty="0" smtClean="0">
                <a:solidFill>
                  <a:prstClr val="black"/>
                </a:solidFill>
                <a:latin typeface="Times New Roman" panose="02020603050405020304" pitchFamily="18" charset="0"/>
                <a:cs typeface="Times New Roman" panose="02020603050405020304" pitchFamily="18" charset="0"/>
              </a:rPr>
              <a:t>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6" name="Полилиния 85"/>
          <p:cNvSpPr/>
          <p:nvPr/>
        </p:nvSpPr>
        <p:spPr>
          <a:xfrm>
            <a:off x="7557668"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7" name="Полилиния 86"/>
          <p:cNvSpPr/>
          <p:nvPr/>
        </p:nvSpPr>
        <p:spPr>
          <a:xfrm>
            <a:off x="5957310"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8" name="Полилиния 87"/>
          <p:cNvSpPr/>
          <p:nvPr/>
        </p:nvSpPr>
        <p:spPr>
          <a:xfrm>
            <a:off x="8355483"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a:t>
            </a:r>
            <a:r>
              <a:rPr lang="en-US" sz="1200" b="1" dirty="0" smtClean="0">
                <a:solidFill>
                  <a:prstClr val="black"/>
                </a:solidFill>
                <a:latin typeface="Times New Roman" panose="02020603050405020304" pitchFamily="18" charset="0"/>
                <a:cs typeface="Times New Roman" panose="02020603050405020304" pitchFamily="18" charset="0"/>
              </a:rPr>
              <a:t>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89" name="Полилиния 88"/>
          <p:cNvSpPr/>
          <p:nvPr/>
        </p:nvSpPr>
        <p:spPr>
          <a:xfrm>
            <a:off x="5150472" y="3861046"/>
            <a:ext cx="720000" cy="32797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30</a:t>
            </a:r>
            <a:endParaRPr lang="ru-RU" sz="1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8455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r>
              <a:rPr lang="ru-RU" dirty="0" smtClean="0">
                <a:solidFill>
                  <a:prstClr val="black"/>
                </a:solidFill>
              </a:rPr>
              <a:t>69</a:t>
            </a:r>
            <a:endParaRPr lang="ru-RU" dirty="0">
              <a:solidFill>
                <a:prstClr val="black"/>
              </a:solidFill>
            </a:endParaRPr>
          </a:p>
        </p:txBody>
      </p:sp>
      <p:sp>
        <p:nvSpPr>
          <p:cNvPr id="5" name="Скругленный прямоугольник 4"/>
          <p:cNvSpPr/>
          <p:nvPr/>
        </p:nvSpPr>
        <p:spPr>
          <a:xfrm>
            <a:off x="121388" y="836712"/>
            <a:ext cx="5386716" cy="129614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создание благоприятных условий для развития промышленности Чувашской Республики;</a:t>
            </a:r>
          </a:p>
          <a:p>
            <a:pPr marL="285750" indent="-285750">
              <a:buFont typeface="Wingdings" panose="05000000000000000000" pitchFamily="2" charset="2"/>
              <a:buChar char="v"/>
            </a:pPr>
            <a:r>
              <a:rPr lang="ru-RU" sz="1400" dirty="0">
                <a:solidFill>
                  <a:schemeClr val="tx1"/>
                </a:solidFill>
                <a:latin typeface="Times New Roman" panose="02020603050405020304" pitchFamily="18" charset="0"/>
                <a:cs typeface="Times New Roman" panose="02020603050405020304" pitchFamily="18" charset="0"/>
              </a:rPr>
              <a:t>обеспечение инновационной активности бизнеса</a:t>
            </a:r>
            <a:r>
              <a:rPr lang="ru-RU" sz="1400" dirty="0" smtClean="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734" y="2464973"/>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066478" y="3174052"/>
            <a:ext cx="4915632" cy="351214"/>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600" b="1" i="1" dirty="0" smtClean="0">
                <a:solidFill>
                  <a:prstClr val="black"/>
                </a:solidFill>
                <a:latin typeface="Times New Roman" panose="02020603050405020304" pitchFamily="18" charset="0"/>
                <a:cs typeface="Times New Roman" panose="02020603050405020304" pitchFamily="18" charset="0"/>
              </a:rPr>
              <a:t>подпрограмм в </a:t>
            </a:r>
            <a:r>
              <a:rPr lang="ru-RU" sz="1600" b="1" i="1" dirty="0" smtClean="0">
                <a:solidFill>
                  <a:prstClr val="black"/>
                </a:solidFill>
                <a:latin typeface="Times New Roman" panose="02020603050405020304" pitchFamily="18" charset="0"/>
                <a:cs typeface="Times New Roman" panose="02020603050405020304" pitchFamily="18" charset="0"/>
              </a:rPr>
              <a:t>2020 </a:t>
            </a:r>
            <a:r>
              <a:rPr lang="ru-RU" sz="1600" b="1" i="1" dirty="0" smtClean="0">
                <a:solidFill>
                  <a:prstClr val="black"/>
                </a:solidFill>
                <a:latin typeface="Times New Roman" panose="02020603050405020304" pitchFamily="18" charset="0"/>
                <a:cs typeface="Times New Roman" panose="02020603050405020304" pitchFamily="18" charset="0"/>
              </a:rPr>
              <a:t>году, </a:t>
            </a:r>
            <a:r>
              <a:rPr lang="ru-RU" sz="1600" b="1" i="1" dirty="0" smtClean="0">
                <a:solidFill>
                  <a:prstClr val="black"/>
                </a:solidFill>
                <a:latin typeface="Times New Roman" panose="02020603050405020304" pitchFamily="18" charset="0"/>
                <a:cs typeface="Times New Roman" panose="02020603050405020304" pitchFamily="18" charset="0"/>
              </a:rPr>
              <a:t>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066478" y="3603106"/>
            <a:ext cx="2916433" cy="462827"/>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066478" y="4849868"/>
            <a:ext cx="2916433" cy="4477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Качество</a:t>
            </a:r>
          </a:p>
        </p:txBody>
      </p:sp>
      <p:sp>
        <p:nvSpPr>
          <p:cNvPr id="20" name="Полилиния 19"/>
          <p:cNvSpPr/>
          <p:nvPr/>
        </p:nvSpPr>
        <p:spPr>
          <a:xfrm>
            <a:off x="7056376" y="3597448"/>
            <a:ext cx="900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План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56376" y="4114414"/>
            <a:ext cx="900000" cy="649876"/>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41,0</a:t>
            </a:r>
          </a:p>
        </p:txBody>
      </p:sp>
      <p:sp>
        <p:nvSpPr>
          <p:cNvPr id="22" name="Полилиния 21"/>
          <p:cNvSpPr/>
          <p:nvPr/>
        </p:nvSpPr>
        <p:spPr>
          <a:xfrm>
            <a:off x="7056376" y="4861372"/>
            <a:ext cx="900000" cy="447775"/>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0,4</a:t>
            </a:r>
            <a:endParaRPr lang="ru-RU" sz="14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4052365408"/>
              </p:ext>
            </p:extLst>
          </p:nvPr>
        </p:nvGraphicFramePr>
        <p:xfrm>
          <a:off x="215056" y="2884822"/>
          <a:ext cx="3851422" cy="3424498"/>
        </p:xfrm>
        <a:graphic>
          <a:graphicData uri="http://schemas.openxmlformats.org/drawingml/2006/chart">
            <c:chart xmlns:c="http://schemas.openxmlformats.org/drawingml/2006/chart" xmlns:r="http://schemas.openxmlformats.org/officeDocument/2006/relationships" r:id="rId2"/>
          </a:graphicData>
        </a:graphic>
      </p:graphicFrame>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21538" y="3603106"/>
            <a:ext cx="936000" cy="468485"/>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066478" y="4109197"/>
            <a:ext cx="2916433" cy="6498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ts val="0"/>
              </a:spcAft>
            </a:pPr>
            <a:r>
              <a:rPr lang="ru-RU" sz="1300" dirty="0">
                <a:solidFill>
                  <a:prstClr val="black"/>
                </a:solidFill>
                <a:latin typeface="Times New Roman" panose="02020603050405020304" pitchFamily="18" charset="0"/>
                <a:cs typeface="Times New Roman" panose="02020603050405020304" pitchFamily="18" charset="0"/>
              </a:rPr>
              <a:t>Инновационное развитие промышленности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fontAlgn="base">
              <a:lnSpc>
                <a:spcPct val="90000"/>
              </a:lnSpc>
              <a:spcBef>
                <a:spcPct val="0"/>
              </a:spcBef>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Республики</a:t>
            </a:r>
          </a:p>
        </p:txBody>
      </p:sp>
      <p:sp>
        <p:nvSpPr>
          <p:cNvPr id="39" name="Полилиния 38"/>
          <p:cNvSpPr/>
          <p:nvPr/>
        </p:nvSpPr>
        <p:spPr>
          <a:xfrm>
            <a:off x="8021538" y="4110097"/>
            <a:ext cx="936000" cy="649876"/>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37,5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21538" y="4866589"/>
            <a:ext cx="936000" cy="447775"/>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0,4</a:t>
            </a:r>
            <a:endParaRPr lang="ru-RU" sz="1400" dirty="0">
              <a:solidFill>
                <a:prstClr val="black"/>
              </a:solidFill>
              <a:latin typeface="Times New Roman" panose="02020603050405020304" pitchFamily="18" charset="0"/>
              <a:cs typeface="Times New Roman" panose="02020603050405020304" pitchFamily="18" charset="0"/>
            </a:endParaRPr>
          </a:p>
        </p:txBody>
      </p:sp>
      <p:pic>
        <p:nvPicPr>
          <p:cNvPr id="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774" y="620688"/>
            <a:ext cx="3024336" cy="2265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3" name="Полилиния 22"/>
          <p:cNvSpPr/>
          <p:nvPr/>
        </p:nvSpPr>
        <p:spPr>
          <a:xfrm>
            <a:off x="4066478" y="5373216"/>
            <a:ext cx="2916433" cy="51117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ts val="0"/>
              </a:spcAft>
            </a:pPr>
            <a:r>
              <a:rPr lang="ru-RU" sz="1300" dirty="0">
                <a:solidFill>
                  <a:prstClr val="black"/>
                </a:solidFill>
                <a:latin typeface="Times New Roman" panose="02020603050405020304" pitchFamily="18" charset="0"/>
                <a:cs typeface="Times New Roman" panose="02020603050405020304" pitchFamily="18" charset="0"/>
              </a:rPr>
              <a:t>Энергосбережение в </a:t>
            </a:r>
            <a:endParaRPr lang="ru-RU" sz="1300" dirty="0" smtClean="0">
              <a:solidFill>
                <a:prstClr val="black"/>
              </a:solidFill>
              <a:latin typeface="Times New Roman" panose="02020603050405020304" pitchFamily="18" charset="0"/>
              <a:cs typeface="Times New Roman" panose="02020603050405020304" pitchFamily="18" charset="0"/>
            </a:endParaRPr>
          </a:p>
          <a:p>
            <a:pPr algn="ctr" defTabSz="488950">
              <a:lnSpc>
                <a:spcPct val="90000"/>
              </a:lnSpc>
              <a:spcAft>
                <a:spcPts val="0"/>
              </a:spcAft>
            </a:pPr>
            <a:r>
              <a:rPr lang="ru-RU" sz="1300" dirty="0" smtClean="0">
                <a:solidFill>
                  <a:prstClr val="black"/>
                </a:solidFill>
                <a:latin typeface="Times New Roman" panose="02020603050405020304" pitchFamily="18" charset="0"/>
                <a:cs typeface="Times New Roman" panose="02020603050405020304" pitchFamily="18" charset="0"/>
              </a:rPr>
              <a:t>Чувашской </a:t>
            </a:r>
            <a:r>
              <a:rPr lang="ru-RU" sz="1300" dirty="0">
                <a:solidFill>
                  <a:prstClr val="black"/>
                </a:solidFill>
                <a:latin typeface="Times New Roman" panose="02020603050405020304" pitchFamily="18" charset="0"/>
                <a:cs typeface="Times New Roman" panose="02020603050405020304" pitchFamily="18" charset="0"/>
              </a:rPr>
              <a:t>Республике</a:t>
            </a:r>
          </a:p>
        </p:txBody>
      </p:sp>
      <p:sp>
        <p:nvSpPr>
          <p:cNvPr id="27" name="Полилиния 26"/>
          <p:cNvSpPr/>
          <p:nvPr/>
        </p:nvSpPr>
        <p:spPr>
          <a:xfrm>
            <a:off x="7056376" y="5382525"/>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6,5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8021538" y="5387742"/>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6,5</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4072702" y="5949280"/>
            <a:ext cx="2916433" cy="51117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533400">
              <a:lnSpc>
                <a:spcPct val="90000"/>
              </a:lnSpc>
              <a:spcAft>
                <a:spcPct val="35000"/>
              </a:spcAft>
            </a:pPr>
            <a:r>
              <a:rPr lang="ru-RU" sz="13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26" name="Полилиния 25"/>
          <p:cNvSpPr/>
          <p:nvPr/>
        </p:nvSpPr>
        <p:spPr>
          <a:xfrm>
            <a:off x="7056376" y="5949280"/>
            <a:ext cx="900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15,3</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016934" y="5940487"/>
            <a:ext cx="936000" cy="492552"/>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15,2</a:t>
            </a:r>
            <a:endParaRPr lang="ru-RU"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395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4" name="Схема 3"/>
          <p:cNvGraphicFramePr/>
          <p:nvPr>
            <p:extLst>
              <p:ext uri="{D42A27DB-BD31-4B8C-83A1-F6EECF244321}">
                <p14:modId xmlns:p14="http://schemas.microsoft.com/office/powerpoint/2010/main" val="829675780"/>
              </p:ext>
            </p:extLst>
          </p:nvPr>
        </p:nvGraphicFramePr>
        <p:xfrm>
          <a:off x="21693" y="1083282"/>
          <a:ext cx="914400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Скругленный прямоугольник 6"/>
          <p:cNvSpPr/>
          <p:nvPr/>
        </p:nvSpPr>
        <p:spPr>
          <a:xfrm>
            <a:off x="611560" y="1412776"/>
            <a:ext cx="2005020" cy="864096"/>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март – июнь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673476" y="1412776"/>
            <a:ext cx="2074988" cy="843114"/>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февраль – октябрь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7367405" y="3246323"/>
            <a:ext cx="1657364"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октябрь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6403585" y="5767962"/>
            <a:ext cx="2039911" cy="916545"/>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декабрь</a:t>
            </a:r>
          </a:p>
          <a:p>
            <a:pPr algn="ctr"/>
            <a:r>
              <a:rPr lang="ru-RU" sz="1300" dirty="0">
                <a:solidFill>
                  <a:prstClr val="black"/>
                </a:solidFill>
                <a:latin typeface="Times New Roman" panose="02020603050405020304" pitchFamily="18" charset="0"/>
                <a:cs typeface="Times New Roman" panose="02020603050405020304" pitchFamily="18" charset="0"/>
              </a:rPr>
              <a:t>законодательные, представительные органы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474954" y="5733671"/>
            <a:ext cx="2278232" cy="985128"/>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декабрь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власти, органы местного </a:t>
            </a:r>
            <a:r>
              <a:rPr lang="ru-RU" sz="1300" dirty="0" smtClean="0">
                <a:solidFill>
                  <a:prstClr val="black"/>
                </a:solidFill>
                <a:latin typeface="Times New Roman" panose="02020603050405020304" pitchFamily="18" charset="0"/>
                <a:cs typeface="Times New Roman" panose="02020603050405020304" pitchFamily="18" charset="0"/>
              </a:rPr>
              <a:t>самоуправления</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74001" y="3246323"/>
            <a:ext cx="1661695" cy="1082920"/>
          </a:xfrm>
          <a:prstGeom prst="round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600" b="1" dirty="0" smtClean="0">
                <a:solidFill>
                  <a:prstClr val="black"/>
                </a:solidFill>
                <a:latin typeface="Times New Roman" panose="02020603050405020304" pitchFamily="18" charset="0"/>
                <a:cs typeface="Times New Roman" panose="02020603050405020304" pitchFamily="18" charset="0"/>
              </a:rPr>
              <a:t>январь – февраль</a:t>
            </a:r>
          </a:p>
          <a:p>
            <a:pPr algn="ctr"/>
            <a:r>
              <a:rPr lang="ru-RU" sz="1300" dirty="0">
                <a:solidFill>
                  <a:prstClr val="black"/>
                </a:solidFill>
                <a:latin typeface="Times New Roman" panose="02020603050405020304" pitchFamily="18" charset="0"/>
                <a:cs typeface="Times New Roman" panose="02020603050405020304" pitchFamily="18" charset="0"/>
              </a:rPr>
              <a:t>органы исполнительной </a:t>
            </a:r>
            <a:r>
              <a:rPr lang="ru-RU" sz="1300" dirty="0" smtClean="0">
                <a:solidFill>
                  <a:prstClr val="black"/>
                </a:solidFill>
                <a:latin typeface="Times New Roman" panose="02020603050405020304" pitchFamily="18" charset="0"/>
                <a:cs typeface="Times New Roman" panose="02020603050405020304" pitchFamily="18" charset="0"/>
              </a:rPr>
              <a:t>власти</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1318937" y="673863"/>
            <a:ext cx="6719609" cy="488377"/>
          </a:xfrm>
          <a:prstGeom prst="roundRect">
            <a:avLst/>
          </a:prstGeom>
          <a:solidFill>
            <a:schemeClr val="accent4">
              <a:lumMod val="60000"/>
              <a:lumOff val="4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anchor="ctr"/>
          <a:lstStyle/>
          <a:p>
            <a:pPr>
              <a:spcBef>
                <a:spcPct val="20000"/>
              </a:spcBef>
              <a:buFont typeface="Arial" charset="0"/>
              <a:buNone/>
              <a:defRPr/>
            </a:pPr>
            <a:r>
              <a:rPr lang="ru-RU" sz="1600" b="1" i="1" dirty="0" smtClean="0">
                <a:solidFill>
                  <a:schemeClr val="tx1"/>
                </a:solidFill>
                <a:latin typeface="Times New Roman" panose="02020603050405020304" pitchFamily="18" charset="0"/>
                <a:cs typeface="Times New Roman" panose="02020603050405020304" pitchFamily="18" charset="0"/>
              </a:rPr>
              <a:t>Бюджетный процесс</a:t>
            </a:r>
            <a:r>
              <a:rPr lang="ru-RU" sz="1600" dirty="0" smtClean="0">
                <a:solidFill>
                  <a:schemeClr val="tx1"/>
                </a:solidFill>
                <a:latin typeface="Times New Roman" panose="02020603050405020304" pitchFamily="18" charset="0"/>
                <a:cs typeface="Times New Roman" panose="02020603050405020304" pitchFamily="18" charset="0"/>
              </a:rPr>
              <a:t> – ежегодное формирование и исполнение бюджета</a:t>
            </a:r>
          </a:p>
        </p:txBody>
      </p:sp>
      <p:sp>
        <p:nvSpPr>
          <p:cNvPr id="20"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38454111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126783" y="827577"/>
            <a:ext cx="3903032" cy="1092777"/>
          </a:xfrm>
          <a:custGeom>
            <a:avLst/>
            <a:gdLst>
              <a:gd name="connsiteX0" fmla="*/ 0 w 3903032"/>
              <a:gd name="connsiteY0" fmla="*/ 109278 h 1092777"/>
              <a:gd name="connsiteX1" fmla="*/ 109278 w 3903032"/>
              <a:gd name="connsiteY1" fmla="*/ 0 h 1092777"/>
              <a:gd name="connsiteX2" fmla="*/ 3793754 w 3903032"/>
              <a:gd name="connsiteY2" fmla="*/ 0 h 1092777"/>
              <a:gd name="connsiteX3" fmla="*/ 3903032 w 3903032"/>
              <a:gd name="connsiteY3" fmla="*/ 109278 h 1092777"/>
              <a:gd name="connsiteX4" fmla="*/ 3903032 w 3903032"/>
              <a:gd name="connsiteY4" fmla="*/ 983499 h 1092777"/>
              <a:gd name="connsiteX5" fmla="*/ 3793754 w 3903032"/>
              <a:gd name="connsiteY5" fmla="*/ 1092777 h 1092777"/>
              <a:gd name="connsiteX6" fmla="*/ 109278 w 3903032"/>
              <a:gd name="connsiteY6" fmla="*/ 1092777 h 1092777"/>
              <a:gd name="connsiteX7" fmla="*/ 0 w 3903032"/>
              <a:gd name="connsiteY7" fmla="*/ 983499 h 1092777"/>
              <a:gd name="connsiteX8" fmla="*/ 0 w 3903032"/>
              <a:gd name="connsiteY8" fmla="*/ 109278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1092777">
                <a:moveTo>
                  <a:pt x="0" y="109278"/>
                </a:moveTo>
                <a:cubicBezTo>
                  <a:pt x="0" y="48925"/>
                  <a:pt x="48925" y="0"/>
                  <a:pt x="109278" y="0"/>
                </a:cubicBezTo>
                <a:lnTo>
                  <a:pt x="3793754" y="0"/>
                </a:lnTo>
                <a:cubicBezTo>
                  <a:pt x="3854107" y="0"/>
                  <a:pt x="3903032" y="48925"/>
                  <a:pt x="3903032" y="109278"/>
                </a:cubicBezTo>
                <a:lnTo>
                  <a:pt x="3903032" y="983499"/>
                </a:lnTo>
                <a:cubicBezTo>
                  <a:pt x="3903032" y="1043852"/>
                  <a:pt x="3854107" y="1092777"/>
                  <a:pt x="3793754" y="1092777"/>
                </a:cubicBezTo>
                <a:lnTo>
                  <a:pt x="109278" y="1092777"/>
                </a:lnTo>
                <a:cubicBezTo>
                  <a:pt x="48925" y="1092777"/>
                  <a:pt x="0" y="1043852"/>
                  <a:pt x="0" y="983499"/>
                </a:cubicBezTo>
                <a:lnTo>
                  <a:pt x="0" y="10927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92966" tIns="92966" rIns="92966" bIns="92966" numCol="1" spcCol="1270" anchor="ctr" anchorCtr="0">
            <a:noAutofit/>
          </a:bodyPr>
          <a:lstStyle/>
          <a:p>
            <a:pPr algn="ctr" defTabSz="711200" fontAlgn="base">
              <a:lnSpc>
                <a:spcPct val="90000"/>
              </a:lnSpc>
              <a:spcBef>
                <a:spcPct val="0"/>
              </a:spcBef>
              <a:spcAft>
                <a:spcPct val="35000"/>
              </a:spcAft>
            </a:pPr>
            <a:r>
              <a:rPr lang="ru-RU" sz="16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16" name="Полилиния 15"/>
          <p:cNvSpPr/>
          <p:nvPr/>
        </p:nvSpPr>
        <p:spPr>
          <a:xfrm>
            <a:off x="5927052"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934792"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96,7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93479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104,0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6718399"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6726139"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103,6</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6726139"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110,2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509746"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517486"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103,8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517486"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114,7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301093" y="2135973"/>
            <a:ext cx="730024" cy="775751"/>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8301093" y="3147870"/>
            <a:ext cx="730024" cy="56814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104,5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308842" y="3836161"/>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119,3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832" y="3151160"/>
            <a:ext cx="4903478" cy="56156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300" dirty="0">
                <a:solidFill>
                  <a:prstClr val="black"/>
                </a:solidFill>
                <a:latin typeface="Times New Roman" panose="02020603050405020304" pitchFamily="18" charset="0"/>
                <a:cs typeface="Times New Roman" panose="02020603050405020304" pitchFamily="18" charset="0"/>
              </a:rPr>
              <a:t>Индекс производства обрабатывающих производств, </a:t>
            </a:r>
            <a:r>
              <a:rPr lang="ru-RU" sz="1300" dirty="0" smtClean="0">
                <a:solidFill>
                  <a:prstClr val="black"/>
                </a:solidFill>
                <a:latin typeface="Times New Roman" panose="02020603050405020304" pitchFamily="18" charset="0"/>
                <a:cs typeface="Times New Roman" panose="02020603050405020304" pitchFamily="18" charset="0"/>
              </a:rPr>
              <a:t>%</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07362" y="3833967"/>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высокопроизводительных рабочих мест по сравнению с базовым 2018 годом</a:t>
            </a:r>
          </a:p>
        </p:txBody>
      </p:sp>
      <p:sp>
        <p:nvSpPr>
          <p:cNvPr id="11" name="Скругленный прямоугольник 10"/>
          <p:cNvSpPr/>
          <p:nvPr/>
        </p:nvSpPr>
        <p:spPr>
          <a:xfrm>
            <a:off x="107756" y="2150587"/>
            <a:ext cx="2694136" cy="64807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p:txBody>
          <a:bodyPr/>
          <a:lstStyle/>
          <a:p>
            <a:pPr>
              <a:defRPr/>
            </a:pPr>
            <a:r>
              <a:rPr lang="ru-RU" dirty="0" smtClean="0">
                <a:solidFill>
                  <a:prstClr val="black"/>
                </a:solidFill>
              </a:rPr>
              <a:t>70</a:t>
            </a:r>
            <a:endParaRPr lang="ru-RU" dirty="0">
              <a:solidFill>
                <a:prstClr val="black"/>
              </a:solidFill>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675" y="1129559"/>
            <a:ext cx="2279984" cy="17566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55837" y="702808"/>
            <a:ext cx="2832574"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base">
              <a:spcAft>
                <a:spcPct val="0"/>
              </a:spcAft>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fontAlgn="base">
              <a:spcAft>
                <a:spcPct val="0"/>
              </a:spcAft>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промышленности и инновационная экономика»</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593479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28,3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6726139"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32,8</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517486"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37,4</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8842" y="4517905"/>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43,7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07362" y="4516808"/>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Удельный вес организаций, </a:t>
            </a:r>
            <a:r>
              <a:rPr lang="ru-RU" sz="1300" dirty="0" smtClean="0">
                <a:solidFill>
                  <a:prstClr val="black"/>
                </a:solidFill>
                <a:latin typeface="Times New Roman" panose="02020603050405020304" pitchFamily="18" charset="0"/>
                <a:cs typeface="Times New Roman" panose="02020603050405020304" pitchFamily="18" charset="0"/>
              </a:rPr>
              <a:t>осуществлявших инновационную </a:t>
            </a:r>
            <a:r>
              <a:rPr lang="ru-RU" sz="1300" dirty="0">
                <a:solidFill>
                  <a:prstClr val="black"/>
                </a:solidFill>
                <a:latin typeface="Times New Roman" panose="02020603050405020304" pitchFamily="18" charset="0"/>
                <a:cs typeface="Times New Roman" panose="02020603050405020304" pitchFamily="18" charset="0"/>
              </a:rPr>
              <a:t>деятельность, в общем числе обследованных </a:t>
            </a:r>
            <a:r>
              <a:rPr lang="ru-RU" sz="1300" dirty="0" smtClean="0">
                <a:solidFill>
                  <a:prstClr val="black"/>
                </a:solidFill>
                <a:latin typeface="Times New Roman" panose="02020603050405020304" pitchFamily="18" charset="0"/>
                <a:cs typeface="Times New Roman" panose="02020603050405020304" pitchFamily="18" charset="0"/>
              </a:rPr>
              <a:t>организаций, </a:t>
            </a:r>
            <a:r>
              <a:rPr lang="ru-RU" sz="1300" dirty="0">
                <a:solidFill>
                  <a:prstClr val="black"/>
                </a:solidFill>
                <a:latin typeface="Times New Roman" panose="02020603050405020304" pitchFamily="18" charset="0"/>
                <a:cs typeface="Times New Roman" panose="02020603050405020304" pitchFamily="18" charset="0"/>
              </a:rPr>
              <a:t>%</a:t>
            </a:r>
          </a:p>
        </p:txBody>
      </p:sp>
      <p:sp>
        <p:nvSpPr>
          <p:cNvPr id="37" name="Полилиния 36"/>
          <p:cNvSpPr/>
          <p:nvPr/>
        </p:nvSpPr>
        <p:spPr>
          <a:xfrm>
            <a:off x="593479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726139"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517486"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08842" y="5199649"/>
            <a:ext cx="730024" cy="5616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143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1" name="Скругленный прямоугольник 40"/>
          <p:cNvSpPr/>
          <p:nvPr/>
        </p:nvSpPr>
        <p:spPr>
          <a:xfrm>
            <a:off x="107362" y="5199649"/>
            <a:ext cx="4904418" cy="5616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dirty="0">
                <a:solidFill>
                  <a:prstClr val="black"/>
                </a:solidFill>
                <a:latin typeface="Times New Roman" panose="02020603050405020304" pitchFamily="18" charset="0"/>
                <a:cs typeface="Times New Roman" panose="02020603050405020304" pitchFamily="18" charset="0"/>
              </a:rPr>
              <a:t>Рост количества организаций, внедривших международные стандарты качества (современные технологии управления), по отношению к </a:t>
            </a:r>
            <a:r>
              <a:rPr lang="ru-RU" sz="1300" dirty="0" smtClean="0">
                <a:solidFill>
                  <a:prstClr val="black"/>
                </a:solidFill>
                <a:latin typeface="Times New Roman" panose="02020603050405020304" pitchFamily="18" charset="0"/>
                <a:cs typeface="Times New Roman" panose="02020603050405020304" pitchFamily="18" charset="0"/>
              </a:rPr>
              <a:t>2017 году, </a:t>
            </a:r>
            <a:r>
              <a:rPr lang="ru-RU" sz="1300" dirty="0">
                <a:solidFill>
                  <a:prstClr val="black"/>
                </a:solidFill>
                <a:latin typeface="Times New Roman" panose="02020603050405020304" pitchFamily="18" charset="0"/>
                <a:cs typeface="Times New Roman" panose="02020603050405020304" pitchFamily="18" charset="0"/>
              </a:rPr>
              <a:t>%</a:t>
            </a:r>
          </a:p>
        </p:txBody>
      </p:sp>
      <p:sp>
        <p:nvSpPr>
          <p:cNvPr id="42" name="TextBox 4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8" name="Полилиния 47"/>
          <p:cNvSpPr/>
          <p:nvPr/>
        </p:nvSpPr>
        <p:spPr>
          <a:xfrm>
            <a:off x="5126659" y="2135048"/>
            <a:ext cx="730800" cy="777600"/>
          </a:xfrm>
          <a:custGeom>
            <a:avLst/>
            <a:gdLst>
              <a:gd name="connsiteX0" fmla="*/ 0 w 1612017"/>
              <a:gd name="connsiteY0" fmla="*/ 91715 h 917152"/>
              <a:gd name="connsiteX1" fmla="*/ 91715 w 1612017"/>
              <a:gd name="connsiteY1" fmla="*/ 0 h 917152"/>
              <a:gd name="connsiteX2" fmla="*/ 1520302 w 1612017"/>
              <a:gd name="connsiteY2" fmla="*/ 0 h 917152"/>
              <a:gd name="connsiteX3" fmla="*/ 1612017 w 1612017"/>
              <a:gd name="connsiteY3" fmla="*/ 91715 h 917152"/>
              <a:gd name="connsiteX4" fmla="*/ 1612017 w 1612017"/>
              <a:gd name="connsiteY4" fmla="*/ 825437 h 917152"/>
              <a:gd name="connsiteX5" fmla="*/ 1520302 w 1612017"/>
              <a:gd name="connsiteY5" fmla="*/ 917152 h 917152"/>
              <a:gd name="connsiteX6" fmla="*/ 91715 w 1612017"/>
              <a:gd name="connsiteY6" fmla="*/ 917152 h 917152"/>
              <a:gd name="connsiteX7" fmla="*/ 0 w 1612017"/>
              <a:gd name="connsiteY7" fmla="*/ 825437 h 917152"/>
              <a:gd name="connsiteX8" fmla="*/ 0 w 1612017"/>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17" h="917152">
                <a:moveTo>
                  <a:pt x="0" y="91715"/>
                </a:moveTo>
                <a:cubicBezTo>
                  <a:pt x="0" y="41062"/>
                  <a:pt x="41062" y="0"/>
                  <a:pt x="91715" y="0"/>
                </a:cubicBezTo>
                <a:lnTo>
                  <a:pt x="1520302" y="0"/>
                </a:lnTo>
                <a:cubicBezTo>
                  <a:pt x="1570955" y="0"/>
                  <a:pt x="1612017" y="41062"/>
                  <a:pt x="1612017" y="91715"/>
                </a:cubicBezTo>
                <a:lnTo>
                  <a:pt x="1612017" y="825437"/>
                </a:lnTo>
                <a:cubicBezTo>
                  <a:pt x="1612017" y="876090"/>
                  <a:pt x="1570955" y="917152"/>
                  <a:pt x="1520302" y="917152"/>
                </a:cubicBezTo>
                <a:lnTo>
                  <a:pt x="91715" y="917152"/>
                </a:lnTo>
                <a:cubicBezTo>
                  <a:pt x="41062" y="917152"/>
                  <a:pt x="0" y="876090"/>
                  <a:pt x="0" y="825437"/>
                </a:cubicBezTo>
                <a:lnTo>
                  <a:pt x="0" y="91715"/>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2020 план</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5117146" y="3151160"/>
            <a:ext cx="730800" cy="568800"/>
          </a:xfrm>
          <a:custGeom>
            <a:avLst/>
            <a:gdLst>
              <a:gd name="connsiteX0" fmla="*/ 0 w 1605729"/>
              <a:gd name="connsiteY0" fmla="*/ 46558 h 465583"/>
              <a:gd name="connsiteX1" fmla="*/ 46558 w 1605729"/>
              <a:gd name="connsiteY1" fmla="*/ 0 h 465583"/>
              <a:gd name="connsiteX2" fmla="*/ 1559171 w 1605729"/>
              <a:gd name="connsiteY2" fmla="*/ 0 h 465583"/>
              <a:gd name="connsiteX3" fmla="*/ 1605729 w 1605729"/>
              <a:gd name="connsiteY3" fmla="*/ 46558 h 465583"/>
              <a:gd name="connsiteX4" fmla="*/ 1605729 w 1605729"/>
              <a:gd name="connsiteY4" fmla="*/ 419025 h 465583"/>
              <a:gd name="connsiteX5" fmla="*/ 1559171 w 1605729"/>
              <a:gd name="connsiteY5" fmla="*/ 465583 h 465583"/>
              <a:gd name="connsiteX6" fmla="*/ 46558 w 1605729"/>
              <a:gd name="connsiteY6" fmla="*/ 465583 h 465583"/>
              <a:gd name="connsiteX7" fmla="*/ 0 w 1605729"/>
              <a:gd name="connsiteY7" fmla="*/ 419025 h 465583"/>
              <a:gd name="connsiteX8" fmla="*/ 0 w 1605729"/>
              <a:gd name="connsiteY8" fmla="*/ 46558 h 4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5729" h="465583">
                <a:moveTo>
                  <a:pt x="0" y="46558"/>
                </a:moveTo>
                <a:cubicBezTo>
                  <a:pt x="0" y="20845"/>
                  <a:pt x="20845" y="0"/>
                  <a:pt x="46558" y="0"/>
                </a:cubicBezTo>
                <a:lnTo>
                  <a:pt x="1559171" y="0"/>
                </a:lnTo>
                <a:cubicBezTo>
                  <a:pt x="1584884" y="0"/>
                  <a:pt x="1605729" y="20845"/>
                  <a:pt x="1605729" y="46558"/>
                </a:cubicBezTo>
                <a:lnTo>
                  <a:pt x="1605729" y="419025"/>
                </a:lnTo>
                <a:cubicBezTo>
                  <a:pt x="1605729" y="444738"/>
                  <a:pt x="1584884" y="465583"/>
                  <a:pt x="1559171" y="465583"/>
                </a:cubicBezTo>
                <a:lnTo>
                  <a:pt x="46558" y="465583"/>
                </a:lnTo>
                <a:cubicBezTo>
                  <a:pt x="20845" y="465583"/>
                  <a:pt x="0" y="444738"/>
                  <a:pt x="0" y="419025"/>
                </a:cubicBezTo>
                <a:lnTo>
                  <a:pt x="0" y="46558"/>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546" tIns="55546" rIns="55546" bIns="55546"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103,5</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5103803" y="3845233"/>
            <a:ext cx="730800" cy="568800"/>
          </a:xfrm>
          <a:custGeom>
            <a:avLst/>
            <a:gdLst>
              <a:gd name="connsiteX0" fmla="*/ 0 w 1452281"/>
              <a:gd name="connsiteY0" fmla="*/ 50764 h 507644"/>
              <a:gd name="connsiteX1" fmla="*/ 50764 w 1452281"/>
              <a:gd name="connsiteY1" fmla="*/ 0 h 507644"/>
              <a:gd name="connsiteX2" fmla="*/ 1401517 w 1452281"/>
              <a:gd name="connsiteY2" fmla="*/ 0 h 507644"/>
              <a:gd name="connsiteX3" fmla="*/ 1452281 w 1452281"/>
              <a:gd name="connsiteY3" fmla="*/ 50764 h 507644"/>
              <a:gd name="connsiteX4" fmla="*/ 1452281 w 1452281"/>
              <a:gd name="connsiteY4" fmla="*/ 456880 h 507644"/>
              <a:gd name="connsiteX5" fmla="*/ 1401517 w 1452281"/>
              <a:gd name="connsiteY5" fmla="*/ 507644 h 507644"/>
              <a:gd name="connsiteX6" fmla="*/ 50764 w 1452281"/>
              <a:gd name="connsiteY6" fmla="*/ 507644 h 507644"/>
              <a:gd name="connsiteX7" fmla="*/ 0 w 1452281"/>
              <a:gd name="connsiteY7" fmla="*/ 456880 h 507644"/>
              <a:gd name="connsiteX8" fmla="*/ 0 w 1452281"/>
              <a:gd name="connsiteY8" fmla="*/ 50764 h 50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281" h="507644">
                <a:moveTo>
                  <a:pt x="0" y="50764"/>
                </a:moveTo>
                <a:cubicBezTo>
                  <a:pt x="0" y="22728"/>
                  <a:pt x="22728" y="0"/>
                  <a:pt x="50764" y="0"/>
                </a:cubicBezTo>
                <a:lnTo>
                  <a:pt x="1401517" y="0"/>
                </a:lnTo>
                <a:cubicBezTo>
                  <a:pt x="1429553" y="0"/>
                  <a:pt x="1452281" y="22728"/>
                  <a:pt x="1452281" y="50764"/>
                </a:cubicBezTo>
                <a:lnTo>
                  <a:pt x="1452281" y="456880"/>
                </a:lnTo>
                <a:cubicBezTo>
                  <a:pt x="1452281" y="484916"/>
                  <a:pt x="1429553" y="507644"/>
                  <a:pt x="1401517" y="507644"/>
                </a:cubicBezTo>
                <a:lnTo>
                  <a:pt x="50764" y="507644"/>
                </a:lnTo>
                <a:cubicBezTo>
                  <a:pt x="22728" y="507644"/>
                  <a:pt x="0" y="484916"/>
                  <a:pt x="0" y="456880"/>
                </a:cubicBezTo>
                <a:lnTo>
                  <a:pt x="0" y="50764"/>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778" tIns="56778" rIns="56778" bIns="5677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106,4</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5103803" y="4517905"/>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28,3</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5091723" y="5199649"/>
            <a:ext cx="730800" cy="568800"/>
          </a:xfrm>
          <a:custGeom>
            <a:avLst/>
            <a:gdLst>
              <a:gd name="connsiteX0" fmla="*/ 0 w 941167"/>
              <a:gd name="connsiteY0" fmla="*/ 69781 h 697806"/>
              <a:gd name="connsiteX1" fmla="*/ 69781 w 941167"/>
              <a:gd name="connsiteY1" fmla="*/ 0 h 697806"/>
              <a:gd name="connsiteX2" fmla="*/ 871386 w 941167"/>
              <a:gd name="connsiteY2" fmla="*/ 0 h 697806"/>
              <a:gd name="connsiteX3" fmla="*/ 941167 w 941167"/>
              <a:gd name="connsiteY3" fmla="*/ 69781 h 697806"/>
              <a:gd name="connsiteX4" fmla="*/ 941167 w 941167"/>
              <a:gd name="connsiteY4" fmla="*/ 628025 h 697806"/>
              <a:gd name="connsiteX5" fmla="*/ 871386 w 941167"/>
              <a:gd name="connsiteY5" fmla="*/ 697806 h 697806"/>
              <a:gd name="connsiteX6" fmla="*/ 69781 w 941167"/>
              <a:gd name="connsiteY6" fmla="*/ 697806 h 697806"/>
              <a:gd name="connsiteX7" fmla="*/ 0 w 941167"/>
              <a:gd name="connsiteY7" fmla="*/ 628025 h 697806"/>
              <a:gd name="connsiteX8" fmla="*/ 0 w 941167"/>
              <a:gd name="connsiteY8" fmla="*/ 69781 h 69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167" h="697806">
                <a:moveTo>
                  <a:pt x="0" y="69781"/>
                </a:moveTo>
                <a:cubicBezTo>
                  <a:pt x="0" y="31242"/>
                  <a:pt x="31242" y="0"/>
                  <a:pt x="69781" y="0"/>
                </a:cubicBezTo>
                <a:lnTo>
                  <a:pt x="871386" y="0"/>
                </a:lnTo>
                <a:cubicBezTo>
                  <a:pt x="909925" y="0"/>
                  <a:pt x="941167" y="31242"/>
                  <a:pt x="941167" y="69781"/>
                </a:cubicBezTo>
                <a:lnTo>
                  <a:pt x="941167" y="628025"/>
                </a:lnTo>
                <a:cubicBezTo>
                  <a:pt x="941167" y="666564"/>
                  <a:pt x="909925" y="697806"/>
                  <a:pt x="871386" y="697806"/>
                </a:cubicBezTo>
                <a:lnTo>
                  <a:pt x="69781" y="697806"/>
                </a:lnTo>
                <a:cubicBezTo>
                  <a:pt x="31242" y="697806"/>
                  <a:pt x="0" y="666564"/>
                  <a:pt x="0" y="628025"/>
                </a:cubicBezTo>
                <a:lnTo>
                  <a:pt x="0" y="69781"/>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48" tIns="62348" rIns="62348" bIns="62348" numCol="1" spcCol="1270" anchor="ctr" anchorCtr="0">
            <a:noAutofit/>
          </a:bodyPr>
          <a:lstStyle/>
          <a:p>
            <a:pPr lvl="0" algn="ctr" defTabSz="48895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140</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673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390405"/>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759495"/>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47780" y="858545"/>
            <a:ext cx="5432332" cy="192238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smtClean="0">
                <a:solidFill>
                  <a:prstClr val="black"/>
                </a:solidFill>
                <a:latin typeface="Times New Roman" panose="02020603050405020304" pitchFamily="18" charset="0"/>
                <a:cs typeface="Times New Roman" panose="02020603050405020304" pitchFamily="18" charset="0"/>
              </a:rPr>
              <a:t>Цели </a:t>
            </a:r>
            <a:r>
              <a:rPr lang="ru-RU" sz="1600" b="1" i="1" dirty="0">
                <a:solidFill>
                  <a:prstClr val="black"/>
                </a:solidFill>
                <a:latin typeface="Times New Roman" panose="02020603050405020304" pitchFamily="18" charset="0"/>
                <a:cs typeface="Times New Roman" panose="02020603050405020304" pitchFamily="18" charset="0"/>
              </a:rPr>
              <a:t>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повышение эффективности управления государственным имуществом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оптимизация состава и структуры государственного имущества Чувашской Республики;</a:t>
            </a:r>
          </a:p>
          <a:p>
            <a:pPr marL="285750" indent="-285750" algn="just">
              <a:buFont typeface="Wingdings" panose="05000000000000000000" pitchFamily="2" charset="2"/>
              <a:buChar char="Ø"/>
            </a:pPr>
            <a:r>
              <a:rPr lang="ru-RU" sz="1400" dirty="0">
                <a:solidFill>
                  <a:prstClr val="black"/>
                </a:solidFill>
                <a:latin typeface="Times New Roman" panose="02020603050405020304" pitchFamily="18" charset="0"/>
                <a:cs typeface="Times New Roman" panose="02020603050405020304" pitchFamily="18" charset="0"/>
              </a:rPr>
              <a:t>обеспечение эффективного функционирования </a:t>
            </a:r>
            <a:r>
              <a:rPr lang="ru-RU" sz="1400" dirty="0" smtClean="0">
                <a:solidFill>
                  <a:prstClr val="black"/>
                </a:solidFill>
                <a:latin typeface="Times New Roman" panose="02020603050405020304" pitchFamily="18" charset="0"/>
                <a:cs typeface="Times New Roman" panose="02020603050405020304" pitchFamily="18" charset="0"/>
              </a:rPr>
              <a:t>государственного </a:t>
            </a:r>
            <a:r>
              <a:rPr lang="ru-RU" sz="1400" dirty="0">
                <a:solidFill>
                  <a:prstClr val="black"/>
                </a:solidFill>
                <a:latin typeface="Times New Roman" panose="02020603050405020304" pitchFamily="18" charset="0"/>
                <a:cs typeface="Times New Roman" panose="02020603050405020304" pitchFamily="18" charset="0"/>
              </a:rPr>
              <a:t>сектора экономики Чувашской </a:t>
            </a:r>
            <a:r>
              <a:rPr lang="ru-RU" sz="1400" dirty="0" smtClean="0">
                <a:solidFill>
                  <a:prstClr val="black"/>
                </a:solidFill>
                <a:latin typeface="Times New Roman" panose="02020603050405020304" pitchFamily="18" charset="0"/>
                <a:cs typeface="Times New Roman" panose="02020603050405020304" pitchFamily="18" charset="0"/>
              </a:rPr>
              <a:t>Республики</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9728" y="2996952"/>
            <a:ext cx="4507516" cy="323165"/>
          </a:xfrm>
          <a:prstGeom prst="rect">
            <a:avLst/>
          </a:prstGeom>
          <a:noFill/>
        </p:spPr>
        <p:txBody>
          <a:bodyPr wrap="none" rtlCol="0">
            <a:spAutoFit/>
          </a:bodyPr>
          <a:lstStyle/>
          <a:p>
            <a:pPr fontAlgn="base">
              <a:spcBef>
                <a:spcPct val="0"/>
              </a:spcBef>
              <a:spcAft>
                <a:spcPct val="0"/>
              </a:spcAft>
            </a:pPr>
            <a:r>
              <a:rPr lang="ru-RU" sz="15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a:t>
            </a:r>
            <a:r>
              <a:rPr lang="ru-RU" sz="1500" b="1" dirty="0" smtClean="0">
                <a:solidFill>
                  <a:prstClr val="black"/>
                </a:solidFill>
                <a:latin typeface="Times New Roman" panose="02020603050405020304" pitchFamily="18" charset="0"/>
                <a:cs typeface="Times New Roman" panose="02020603050405020304" pitchFamily="18" charset="0"/>
              </a:rPr>
              <a:t>рублей.</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a:xfrm>
            <a:off x="8122166" y="6525344"/>
            <a:ext cx="1031571" cy="300307"/>
          </a:xfrm>
        </p:spPr>
        <p:txBody>
          <a:bodyPr/>
          <a:lstStyle/>
          <a:p>
            <a:pPr>
              <a:defRPr/>
            </a:pPr>
            <a:r>
              <a:rPr lang="ru-RU" dirty="0" smtClean="0">
                <a:solidFill>
                  <a:prstClr val="black"/>
                </a:solidFill>
              </a:rPr>
              <a:t>71</a:t>
            </a:r>
            <a:endParaRPr lang="ru-RU" dirty="0">
              <a:solidFill>
                <a:prstClr val="black"/>
              </a:solidFill>
            </a:endParaRPr>
          </a:p>
        </p:txBody>
      </p:sp>
      <p:sp>
        <p:nvSpPr>
          <p:cNvPr id="3" name="Полилиния 2"/>
          <p:cNvSpPr/>
          <p:nvPr/>
        </p:nvSpPr>
        <p:spPr>
          <a:xfrm>
            <a:off x="4601217" y="3501008"/>
            <a:ext cx="4381866" cy="501879"/>
          </a:xfrm>
          <a:custGeom>
            <a:avLst/>
            <a:gdLst>
              <a:gd name="connsiteX0" fmla="*/ 0 w 3828284"/>
              <a:gd name="connsiteY0" fmla="*/ 43510 h 435104"/>
              <a:gd name="connsiteX1" fmla="*/ 43510 w 3828284"/>
              <a:gd name="connsiteY1" fmla="*/ 0 h 435104"/>
              <a:gd name="connsiteX2" fmla="*/ 3784774 w 3828284"/>
              <a:gd name="connsiteY2" fmla="*/ 0 h 435104"/>
              <a:gd name="connsiteX3" fmla="*/ 3828284 w 3828284"/>
              <a:gd name="connsiteY3" fmla="*/ 43510 h 435104"/>
              <a:gd name="connsiteX4" fmla="*/ 3828284 w 3828284"/>
              <a:gd name="connsiteY4" fmla="*/ 391594 h 435104"/>
              <a:gd name="connsiteX5" fmla="*/ 3784774 w 3828284"/>
              <a:gd name="connsiteY5" fmla="*/ 435104 h 435104"/>
              <a:gd name="connsiteX6" fmla="*/ 43510 w 3828284"/>
              <a:gd name="connsiteY6" fmla="*/ 435104 h 435104"/>
              <a:gd name="connsiteX7" fmla="*/ 0 w 3828284"/>
              <a:gd name="connsiteY7" fmla="*/ 391594 h 435104"/>
              <a:gd name="connsiteX8" fmla="*/ 0 w 3828284"/>
              <a:gd name="connsiteY8" fmla="*/ 43510 h 43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8284" h="435104">
                <a:moveTo>
                  <a:pt x="0" y="43510"/>
                </a:moveTo>
                <a:cubicBezTo>
                  <a:pt x="0" y="19480"/>
                  <a:pt x="19480" y="0"/>
                  <a:pt x="43510" y="0"/>
                </a:cubicBezTo>
                <a:lnTo>
                  <a:pt x="3784774" y="0"/>
                </a:lnTo>
                <a:cubicBezTo>
                  <a:pt x="3808804" y="0"/>
                  <a:pt x="3828284" y="19480"/>
                  <a:pt x="3828284" y="43510"/>
                </a:cubicBezTo>
                <a:lnTo>
                  <a:pt x="3828284" y="391594"/>
                </a:lnTo>
                <a:cubicBezTo>
                  <a:pt x="3828284" y="415624"/>
                  <a:pt x="3808804" y="435104"/>
                  <a:pt x="3784774" y="435104"/>
                </a:cubicBezTo>
                <a:lnTo>
                  <a:pt x="43510" y="435104"/>
                </a:lnTo>
                <a:cubicBezTo>
                  <a:pt x="19480" y="435104"/>
                  <a:pt x="0" y="415624"/>
                  <a:pt x="0" y="391594"/>
                </a:cubicBezTo>
                <a:lnTo>
                  <a:pt x="0" y="4351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084" tIns="66084" rIns="66084" bIns="66084" numCol="1" spcCol="1270" anchor="ctr" anchorCtr="0">
            <a:noAutofit/>
          </a:bodyPr>
          <a:lstStyle/>
          <a:p>
            <a:pPr algn="ctr" defTabSz="622300" fontAlgn="base">
              <a:lnSpc>
                <a:spcPct val="90000"/>
              </a:lnSpc>
              <a:spcBef>
                <a:spcPct val="0"/>
              </a:spcBef>
              <a:spcAft>
                <a:spcPct val="35000"/>
              </a:spcAft>
            </a:pPr>
            <a:r>
              <a:rPr lang="ru-RU" sz="14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400" b="1" i="1" dirty="0" smtClean="0">
                <a:solidFill>
                  <a:prstClr val="black"/>
                </a:solidFill>
                <a:latin typeface="Times New Roman" panose="02020603050405020304" pitchFamily="18" charset="0"/>
                <a:cs typeface="Times New Roman" panose="02020603050405020304" pitchFamily="18" charset="0"/>
              </a:rPr>
              <a:t>подпрограмм в 2020 году, </a:t>
            </a:r>
            <a:r>
              <a:rPr lang="ru-RU" sz="1400" b="1" i="1" dirty="0">
                <a:solidFill>
                  <a:prstClr val="black"/>
                </a:solidFill>
                <a:latin typeface="Times New Roman" panose="02020603050405020304" pitchFamily="18" charset="0"/>
                <a:cs typeface="Times New Roman" panose="02020603050405020304" pitchFamily="18" charset="0"/>
              </a:rPr>
              <a:t>млн. </a:t>
            </a:r>
            <a:r>
              <a:rPr lang="ru-RU" sz="1400" b="1" i="1" dirty="0" smtClean="0">
                <a:solidFill>
                  <a:prstClr val="black"/>
                </a:solidFill>
                <a:latin typeface="Times New Roman" panose="02020603050405020304" pitchFamily="18" charset="0"/>
                <a:cs typeface="Times New Roman" panose="02020603050405020304" pitchFamily="18" charset="0"/>
              </a:rPr>
              <a:t>рублей</a:t>
            </a:r>
            <a:endParaRPr lang="ru-RU" sz="1400" b="1" i="1" dirty="0">
              <a:solidFill>
                <a:prstClr val="black"/>
              </a:solidFill>
              <a:latin typeface="Times New Roman" panose="02020603050405020304" pitchFamily="18" charset="0"/>
              <a:cs typeface="Times New Roman" panose="02020603050405020304" pitchFamily="18" charset="0"/>
            </a:endParaRPr>
          </a:p>
        </p:txBody>
      </p:sp>
      <p:sp>
        <p:nvSpPr>
          <p:cNvPr id="4" name="Полилиния 3"/>
          <p:cNvSpPr/>
          <p:nvPr/>
        </p:nvSpPr>
        <p:spPr>
          <a:xfrm>
            <a:off x="4601217" y="4077072"/>
            <a:ext cx="2491063" cy="360000"/>
          </a:xfrm>
          <a:custGeom>
            <a:avLst/>
            <a:gdLst>
              <a:gd name="connsiteX0" fmla="*/ 0 w 2092791"/>
              <a:gd name="connsiteY0" fmla="*/ 40219 h 402193"/>
              <a:gd name="connsiteX1" fmla="*/ 40219 w 2092791"/>
              <a:gd name="connsiteY1" fmla="*/ 0 h 402193"/>
              <a:gd name="connsiteX2" fmla="*/ 2052572 w 2092791"/>
              <a:gd name="connsiteY2" fmla="*/ 0 h 402193"/>
              <a:gd name="connsiteX3" fmla="*/ 2092791 w 2092791"/>
              <a:gd name="connsiteY3" fmla="*/ 40219 h 402193"/>
              <a:gd name="connsiteX4" fmla="*/ 2092791 w 2092791"/>
              <a:gd name="connsiteY4" fmla="*/ 361974 h 402193"/>
              <a:gd name="connsiteX5" fmla="*/ 2052572 w 2092791"/>
              <a:gd name="connsiteY5" fmla="*/ 402193 h 402193"/>
              <a:gd name="connsiteX6" fmla="*/ 40219 w 2092791"/>
              <a:gd name="connsiteY6" fmla="*/ 402193 h 402193"/>
              <a:gd name="connsiteX7" fmla="*/ 0 w 2092791"/>
              <a:gd name="connsiteY7" fmla="*/ 361974 h 402193"/>
              <a:gd name="connsiteX8" fmla="*/ 0 w 2092791"/>
              <a:gd name="connsiteY8" fmla="*/ 40219 h 4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791" h="402193">
                <a:moveTo>
                  <a:pt x="0" y="40219"/>
                </a:moveTo>
                <a:cubicBezTo>
                  <a:pt x="0" y="18007"/>
                  <a:pt x="18007" y="0"/>
                  <a:pt x="40219" y="0"/>
                </a:cubicBezTo>
                <a:lnTo>
                  <a:pt x="2052572" y="0"/>
                </a:lnTo>
                <a:cubicBezTo>
                  <a:pt x="2074784" y="0"/>
                  <a:pt x="2092791" y="18007"/>
                  <a:pt x="2092791" y="40219"/>
                </a:cubicBezTo>
                <a:lnTo>
                  <a:pt x="2092791" y="361974"/>
                </a:lnTo>
                <a:cubicBezTo>
                  <a:pt x="2092791" y="384186"/>
                  <a:pt x="2074784" y="402193"/>
                  <a:pt x="2052572" y="402193"/>
                </a:cubicBezTo>
                <a:lnTo>
                  <a:pt x="40219" y="402193"/>
                </a:lnTo>
                <a:cubicBezTo>
                  <a:pt x="18007" y="402193"/>
                  <a:pt x="0" y="384186"/>
                  <a:pt x="0" y="361974"/>
                </a:cubicBezTo>
                <a:lnTo>
                  <a:pt x="0" y="4021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5120" tIns="65120" rIns="65120" bIns="65120"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10" name="Полилиния 9"/>
          <p:cNvSpPr/>
          <p:nvPr/>
        </p:nvSpPr>
        <p:spPr>
          <a:xfrm>
            <a:off x="4601217" y="4547137"/>
            <a:ext cx="2509370" cy="432000"/>
          </a:xfrm>
          <a:custGeom>
            <a:avLst/>
            <a:gdLst>
              <a:gd name="connsiteX0" fmla="*/ 0 w 2109407"/>
              <a:gd name="connsiteY0" fmla="*/ 55259 h 552593"/>
              <a:gd name="connsiteX1" fmla="*/ 55259 w 2109407"/>
              <a:gd name="connsiteY1" fmla="*/ 0 h 552593"/>
              <a:gd name="connsiteX2" fmla="*/ 2054148 w 2109407"/>
              <a:gd name="connsiteY2" fmla="*/ 0 h 552593"/>
              <a:gd name="connsiteX3" fmla="*/ 2109407 w 2109407"/>
              <a:gd name="connsiteY3" fmla="*/ 55259 h 552593"/>
              <a:gd name="connsiteX4" fmla="*/ 2109407 w 2109407"/>
              <a:gd name="connsiteY4" fmla="*/ 497334 h 552593"/>
              <a:gd name="connsiteX5" fmla="*/ 2054148 w 2109407"/>
              <a:gd name="connsiteY5" fmla="*/ 552593 h 552593"/>
              <a:gd name="connsiteX6" fmla="*/ 55259 w 2109407"/>
              <a:gd name="connsiteY6" fmla="*/ 552593 h 552593"/>
              <a:gd name="connsiteX7" fmla="*/ 0 w 2109407"/>
              <a:gd name="connsiteY7" fmla="*/ 497334 h 552593"/>
              <a:gd name="connsiteX8" fmla="*/ 0 w 2109407"/>
              <a:gd name="connsiteY8" fmla="*/ 55259 h 55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407" h="552593">
                <a:moveTo>
                  <a:pt x="0" y="55259"/>
                </a:moveTo>
                <a:cubicBezTo>
                  <a:pt x="0" y="24740"/>
                  <a:pt x="24740" y="0"/>
                  <a:pt x="55259" y="0"/>
                </a:cubicBezTo>
                <a:lnTo>
                  <a:pt x="2054148" y="0"/>
                </a:lnTo>
                <a:cubicBezTo>
                  <a:pt x="2084667" y="0"/>
                  <a:pt x="2109407" y="24740"/>
                  <a:pt x="2109407" y="55259"/>
                </a:cubicBezTo>
                <a:lnTo>
                  <a:pt x="2109407" y="497334"/>
                </a:lnTo>
                <a:cubicBezTo>
                  <a:pt x="2109407" y="527853"/>
                  <a:pt x="2084667" y="552593"/>
                  <a:pt x="2054148" y="552593"/>
                </a:cubicBezTo>
                <a:lnTo>
                  <a:pt x="55259" y="552593"/>
                </a:lnTo>
                <a:cubicBezTo>
                  <a:pt x="24740" y="552593"/>
                  <a:pt x="0" y="527853"/>
                  <a:pt x="0" y="497334"/>
                </a:cubicBezTo>
                <a:lnTo>
                  <a:pt x="0" y="5525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05" tIns="61905" rIns="61905" bIns="61905" numCol="1" spcCol="1270" anchor="ctr" anchorCtr="0">
            <a:noAutofit/>
          </a:bodyPr>
          <a:lstStyle/>
          <a:p>
            <a:pPr algn="ctr" defTabSz="533400">
              <a:lnSpc>
                <a:spcPct val="90000"/>
              </a:lnSpc>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Управление государственным </a:t>
            </a:r>
            <a:r>
              <a:rPr lang="ru-RU" sz="1200" dirty="0">
                <a:solidFill>
                  <a:prstClr val="black"/>
                </a:solidFill>
                <a:latin typeface="Times New Roman" panose="02020603050405020304" pitchFamily="18" charset="0"/>
                <a:cs typeface="Times New Roman" panose="02020603050405020304" pitchFamily="18" charset="0"/>
              </a:rPr>
              <a:t>имуществом 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1" name="Полилиния 10"/>
          <p:cNvSpPr/>
          <p:nvPr/>
        </p:nvSpPr>
        <p:spPr>
          <a:xfrm>
            <a:off x="4601217" y="5052193"/>
            <a:ext cx="2525450" cy="684000"/>
          </a:xfrm>
          <a:custGeom>
            <a:avLst/>
            <a:gdLst>
              <a:gd name="connsiteX0" fmla="*/ 0 w 2123999"/>
              <a:gd name="connsiteY0" fmla="*/ 36961 h 369613"/>
              <a:gd name="connsiteX1" fmla="*/ 36961 w 2123999"/>
              <a:gd name="connsiteY1" fmla="*/ 0 h 369613"/>
              <a:gd name="connsiteX2" fmla="*/ 2087038 w 2123999"/>
              <a:gd name="connsiteY2" fmla="*/ 0 h 369613"/>
              <a:gd name="connsiteX3" fmla="*/ 2123999 w 2123999"/>
              <a:gd name="connsiteY3" fmla="*/ 36961 h 369613"/>
              <a:gd name="connsiteX4" fmla="*/ 2123999 w 2123999"/>
              <a:gd name="connsiteY4" fmla="*/ 332652 h 369613"/>
              <a:gd name="connsiteX5" fmla="*/ 2087038 w 2123999"/>
              <a:gd name="connsiteY5" fmla="*/ 369613 h 369613"/>
              <a:gd name="connsiteX6" fmla="*/ 36961 w 2123999"/>
              <a:gd name="connsiteY6" fmla="*/ 369613 h 369613"/>
              <a:gd name="connsiteX7" fmla="*/ 0 w 2123999"/>
              <a:gd name="connsiteY7" fmla="*/ 332652 h 369613"/>
              <a:gd name="connsiteX8" fmla="*/ 0 w 2123999"/>
              <a:gd name="connsiteY8" fmla="*/ 36961 h 36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99" h="369613">
                <a:moveTo>
                  <a:pt x="0" y="36961"/>
                </a:moveTo>
                <a:cubicBezTo>
                  <a:pt x="0" y="16548"/>
                  <a:pt x="16548" y="0"/>
                  <a:pt x="36961" y="0"/>
                </a:cubicBezTo>
                <a:lnTo>
                  <a:pt x="2087038" y="0"/>
                </a:lnTo>
                <a:cubicBezTo>
                  <a:pt x="2107451" y="0"/>
                  <a:pt x="2123999" y="16548"/>
                  <a:pt x="2123999" y="36961"/>
                </a:cubicBezTo>
                <a:lnTo>
                  <a:pt x="2123999" y="332652"/>
                </a:lnTo>
                <a:cubicBezTo>
                  <a:pt x="2123999" y="353065"/>
                  <a:pt x="2107451" y="369613"/>
                  <a:pt x="2087038" y="369613"/>
                </a:cubicBezTo>
                <a:lnTo>
                  <a:pt x="36961" y="369613"/>
                </a:lnTo>
                <a:cubicBezTo>
                  <a:pt x="16548" y="369613"/>
                  <a:pt x="0" y="353065"/>
                  <a:pt x="0" y="332652"/>
                </a:cubicBezTo>
                <a:lnTo>
                  <a:pt x="0" y="369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546" tIns="56546" rIns="56546" bIns="56546" numCol="1" spcCol="1270" anchor="ctr" anchorCtr="0">
            <a:noAutofit/>
          </a:bodyPr>
          <a:lstStyle/>
          <a:p>
            <a:pPr algn="ctr" defTabSz="53340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Формирование </a:t>
            </a:r>
            <a:r>
              <a:rPr lang="ru-RU" sz="1200" dirty="0" smtClean="0">
                <a:solidFill>
                  <a:prstClr val="black"/>
                </a:solidFill>
                <a:latin typeface="Times New Roman" panose="02020603050405020304" pitchFamily="18" charset="0"/>
                <a:cs typeface="Times New Roman" panose="02020603050405020304" pitchFamily="18" charset="0"/>
              </a:rPr>
              <a:t>эффективного государственного </a:t>
            </a:r>
            <a:r>
              <a:rPr lang="ru-RU" sz="1200" dirty="0">
                <a:solidFill>
                  <a:prstClr val="black"/>
                </a:solidFill>
                <a:latin typeface="Times New Roman" panose="02020603050405020304" pitchFamily="18" charset="0"/>
                <a:cs typeface="Times New Roman" panose="02020603050405020304" pitchFamily="18" charset="0"/>
              </a:rPr>
              <a:t>сектора </a:t>
            </a:r>
            <a:r>
              <a:rPr lang="ru-RU" sz="1200" dirty="0" smtClean="0">
                <a:solidFill>
                  <a:prstClr val="black"/>
                </a:solidFill>
                <a:latin typeface="Times New Roman" panose="02020603050405020304" pitchFamily="18" charset="0"/>
                <a:cs typeface="Times New Roman" panose="02020603050405020304" pitchFamily="18" charset="0"/>
              </a:rPr>
              <a:t>экономики </a:t>
            </a:r>
            <a:r>
              <a:rPr lang="ru-RU" sz="1200" dirty="0">
                <a:solidFill>
                  <a:prstClr val="black"/>
                </a:solidFill>
                <a:latin typeface="Times New Roman" panose="02020603050405020304" pitchFamily="18" charset="0"/>
                <a:cs typeface="Times New Roman" panose="02020603050405020304" pitchFamily="18" charset="0"/>
              </a:rPr>
              <a:t>Чувашской </a:t>
            </a:r>
            <a:r>
              <a:rPr lang="ru-RU" sz="1200" dirty="0" smtClean="0">
                <a:solidFill>
                  <a:prstClr val="black"/>
                </a:solidFill>
                <a:latin typeface="Times New Roman" panose="02020603050405020304" pitchFamily="18" charset="0"/>
                <a:cs typeface="Times New Roman" panose="02020603050405020304" pitchFamily="18" charset="0"/>
              </a:rPr>
              <a:t>Республики</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8252987"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0" name="Полилиния 19"/>
          <p:cNvSpPr/>
          <p:nvPr/>
        </p:nvSpPr>
        <p:spPr>
          <a:xfrm>
            <a:off x="8252987"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12,5</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8252987"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24,8</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14"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Полилиния 30"/>
          <p:cNvSpPr/>
          <p:nvPr/>
        </p:nvSpPr>
        <p:spPr>
          <a:xfrm>
            <a:off x="7363236" y="4077072"/>
            <a:ext cx="720000" cy="360000"/>
          </a:xfrm>
          <a:custGeom>
            <a:avLst/>
            <a:gdLst>
              <a:gd name="connsiteX0" fmla="*/ 0 w 655572"/>
              <a:gd name="connsiteY0" fmla="*/ 39641 h 396411"/>
              <a:gd name="connsiteX1" fmla="*/ 39641 w 655572"/>
              <a:gd name="connsiteY1" fmla="*/ 0 h 396411"/>
              <a:gd name="connsiteX2" fmla="*/ 615931 w 655572"/>
              <a:gd name="connsiteY2" fmla="*/ 0 h 396411"/>
              <a:gd name="connsiteX3" fmla="*/ 655572 w 655572"/>
              <a:gd name="connsiteY3" fmla="*/ 39641 h 396411"/>
              <a:gd name="connsiteX4" fmla="*/ 655572 w 655572"/>
              <a:gd name="connsiteY4" fmla="*/ 356770 h 396411"/>
              <a:gd name="connsiteX5" fmla="*/ 615931 w 655572"/>
              <a:gd name="connsiteY5" fmla="*/ 396411 h 396411"/>
              <a:gd name="connsiteX6" fmla="*/ 39641 w 655572"/>
              <a:gd name="connsiteY6" fmla="*/ 396411 h 396411"/>
              <a:gd name="connsiteX7" fmla="*/ 0 w 655572"/>
              <a:gd name="connsiteY7" fmla="*/ 356770 h 396411"/>
              <a:gd name="connsiteX8" fmla="*/ 0 w 655572"/>
              <a:gd name="connsiteY8" fmla="*/ 39641 h 39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72" h="396411">
                <a:moveTo>
                  <a:pt x="0" y="39641"/>
                </a:moveTo>
                <a:cubicBezTo>
                  <a:pt x="0" y="17748"/>
                  <a:pt x="17748" y="0"/>
                  <a:pt x="39641" y="0"/>
                </a:cubicBezTo>
                <a:lnTo>
                  <a:pt x="615931" y="0"/>
                </a:lnTo>
                <a:cubicBezTo>
                  <a:pt x="637824" y="0"/>
                  <a:pt x="655572" y="17748"/>
                  <a:pt x="655572" y="39641"/>
                </a:cubicBezTo>
                <a:lnTo>
                  <a:pt x="655572" y="356770"/>
                </a:lnTo>
                <a:cubicBezTo>
                  <a:pt x="655572" y="378663"/>
                  <a:pt x="637824" y="396411"/>
                  <a:pt x="615931" y="396411"/>
                </a:cubicBezTo>
                <a:lnTo>
                  <a:pt x="39641" y="396411"/>
                </a:lnTo>
                <a:cubicBezTo>
                  <a:pt x="17748" y="396411"/>
                  <a:pt x="0" y="378663"/>
                  <a:pt x="0" y="356770"/>
                </a:cubicBezTo>
                <a:lnTo>
                  <a:pt x="0" y="396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30" tIns="57330" rIns="57330" bIns="57330" numCol="1" spcCol="1270" anchor="ctr" anchorCtr="0">
            <a:noAutofit/>
          </a:bodyPr>
          <a:lstStyle/>
          <a:p>
            <a:pPr algn="ctr" defTabSz="5334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7363236" y="4547137"/>
            <a:ext cx="720000" cy="432000"/>
          </a:xfrm>
          <a:custGeom>
            <a:avLst/>
            <a:gdLst>
              <a:gd name="connsiteX0" fmla="*/ 0 w 655567"/>
              <a:gd name="connsiteY0" fmla="*/ 55497 h 554966"/>
              <a:gd name="connsiteX1" fmla="*/ 55497 w 655567"/>
              <a:gd name="connsiteY1" fmla="*/ 0 h 554966"/>
              <a:gd name="connsiteX2" fmla="*/ 600070 w 655567"/>
              <a:gd name="connsiteY2" fmla="*/ 0 h 554966"/>
              <a:gd name="connsiteX3" fmla="*/ 655567 w 655567"/>
              <a:gd name="connsiteY3" fmla="*/ 55497 h 554966"/>
              <a:gd name="connsiteX4" fmla="*/ 655567 w 655567"/>
              <a:gd name="connsiteY4" fmla="*/ 499469 h 554966"/>
              <a:gd name="connsiteX5" fmla="*/ 600070 w 655567"/>
              <a:gd name="connsiteY5" fmla="*/ 554966 h 554966"/>
              <a:gd name="connsiteX6" fmla="*/ 55497 w 655567"/>
              <a:gd name="connsiteY6" fmla="*/ 554966 h 554966"/>
              <a:gd name="connsiteX7" fmla="*/ 0 w 655567"/>
              <a:gd name="connsiteY7" fmla="*/ 499469 h 554966"/>
              <a:gd name="connsiteX8" fmla="*/ 0 w 655567"/>
              <a:gd name="connsiteY8" fmla="*/ 55497 h 55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567" h="554966">
                <a:moveTo>
                  <a:pt x="0" y="55497"/>
                </a:moveTo>
                <a:cubicBezTo>
                  <a:pt x="0" y="24847"/>
                  <a:pt x="24847" y="0"/>
                  <a:pt x="55497" y="0"/>
                </a:cubicBezTo>
                <a:lnTo>
                  <a:pt x="600070" y="0"/>
                </a:lnTo>
                <a:cubicBezTo>
                  <a:pt x="630720" y="0"/>
                  <a:pt x="655567" y="24847"/>
                  <a:pt x="655567" y="55497"/>
                </a:cubicBezTo>
                <a:lnTo>
                  <a:pt x="655567" y="499469"/>
                </a:lnTo>
                <a:cubicBezTo>
                  <a:pt x="655567" y="530119"/>
                  <a:pt x="630720" y="554966"/>
                  <a:pt x="600070" y="554966"/>
                </a:cubicBezTo>
                <a:lnTo>
                  <a:pt x="55497" y="554966"/>
                </a:lnTo>
                <a:cubicBezTo>
                  <a:pt x="24847" y="554966"/>
                  <a:pt x="0" y="530119"/>
                  <a:pt x="0" y="499469"/>
                </a:cubicBezTo>
                <a:lnTo>
                  <a:pt x="0" y="554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1974" tIns="61974" rIns="61974" bIns="61974"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12,9</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7363236" y="5052193"/>
            <a:ext cx="720000" cy="684000"/>
          </a:xfrm>
          <a:custGeom>
            <a:avLst/>
            <a:gdLst>
              <a:gd name="connsiteX0" fmla="*/ 0 w 660747"/>
              <a:gd name="connsiteY0" fmla="*/ 39599 h 395993"/>
              <a:gd name="connsiteX1" fmla="*/ 39599 w 660747"/>
              <a:gd name="connsiteY1" fmla="*/ 0 h 395993"/>
              <a:gd name="connsiteX2" fmla="*/ 621148 w 660747"/>
              <a:gd name="connsiteY2" fmla="*/ 0 h 395993"/>
              <a:gd name="connsiteX3" fmla="*/ 660747 w 660747"/>
              <a:gd name="connsiteY3" fmla="*/ 39599 h 395993"/>
              <a:gd name="connsiteX4" fmla="*/ 660747 w 660747"/>
              <a:gd name="connsiteY4" fmla="*/ 356394 h 395993"/>
              <a:gd name="connsiteX5" fmla="*/ 621148 w 660747"/>
              <a:gd name="connsiteY5" fmla="*/ 395993 h 395993"/>
              <a:gd name="connsiteX6" fmla="*/ 39599 w 660747"/>
              <a:gd name="connsiteY6" fmla="*/ 395993 h 395993"/>
              <a:gd name="connsiteX7" fmla="*/ 0 w 660747"/>
              <a:gd name="connsiteY7" fmla="*/ 356394 h 395993"/>
              <a:gd name="connsiteX8" fmla="*/ 0 w 660747"/>
              <a:gd name="connsiteY8" fmla="*/ 39599 h 395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747" h="395993">
                <a:moveTo>
                  <a:pt x="0" y="39599"/>
                </a:moveTo>
                <a:cubicBezTo>
                  <a:pt x="0" y="17729"/>
                  <a:pt x="17729" y="0"/>
                  <a:pt x="39599" y="0"/>
                </a:cubicBezTo>
                <a:lnTo>
                  <a:pt x="621148" y="0"/>
                </a:lnTo>
                <a:cubicBezTo>
                  <a:pt x="643018" y="0"/>
                  <a:pt x="660747" y="17729"/>
                  <a:pt x="660747" y="39599"/>
                </a:cubicBezTo>
                <a:lnTo>
                  <a:pt x="660747" y="356394"/>
                </a:lnTo>
                <a:cubicBezTo>
                  <a:pt x="660747" y="378264"/>
                  <a:pt x="643018" y="395993"/>
                  <a:pt x="621148" y="395993"/>
                </a:cubicBezTo>
                <a:lnTo>
                  <a:pt x="39599" y="395993"/>
                </a:lnTo>
                <a:cubicBezTo>
                  <a:pt x="17729" y="395993"/>
                  <a:pt x="0" y="378264"/>
                  <a:pt x="0" y="356394"/>
                </a:cubicBezTo>
                <a:lnTo>
                  <a:pt x="0" y="39599"/>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318" tIns="57318" rIns="57318" bIns="57318" numCol="1" spcCol="1270" anchor="ctr" anchorCtr="0">
            <a:noAutofit/>
          </a:bodyPr>
          <a:lstStyle/>
          <a:p>
            <a:pPr algn="ctr" defTabSz="533400" fontAlgn="base">
              <a:lnSpc>
                <a:spcPct val="90000"/>
              </a:lnSpc>
              <a:spcBef>
                <a:spcPct val="0"/>
              </a:spcBef>
              <a:spcAft>
                <a:spcPct val="35000"/>
              </a:spcAft>
            </a:pPr>
            <a:r>
              <a:rPr lang="en-US" sz="1200" dirty="0" smtClean="0">
                <a:solidFill>
                  <a:prstClr val="black"/>
                </a:solidFill>
                <a:latin typeface="Times New Roman" panose="02020603050405020304" pitchFamily="18" charset="0"/>
                <a:cs typeface="Times New Roman" panose="02020603050405020304" pitchFamily="18" charset="0"/>
              </a:rPr>
              <a:t>29,1</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pic>
        <p:nvPicPr>
          <p:cNvPr id="1028" name="Picture 4" descr="https://media2.24aul.ru/imgs/5b1a9eff63d0d4ff2c73ad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2936" y="810747"/>
            <a:ext cx="3420300" cy="2017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9" name="Диаграмма 28"/>
          <p:cNvGraphicFramePr>
            <a:graphicFrameLocks/>
          </p:cNvGraphicFramePr>
          <p:nvPr>
            <p:extLst>
              <p:ext uri="{D42A27DB-BD31-4B8C-83A1-F6EECF244321}">
                <p14:modId xmlns:p14="http://schemas.microsoft.com/office/powerpoint/2010/main" val="1652676074"/>
              </p:ext>
            </p:extLst>
          </p:nvPr>
        </p:nvGraphicFramePr>
        <p:xfrm>
          <a:off x="147780" y="3320117"/>
          <a:ext cx="4568236" cy="30321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817313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5364088" y="878377"/>
            <a:ext cx="3503779" cy="735023"/>
          </a:xfrm>
          <a:custGeom>
            <a:avLst/>
            <a:gdLst>
              <a:gd name="connsiteX0" fmla="*/ 0 w 3903032"/>
              <a:gd name="connsiteY0" fmla="*/ 73502 h 735023"/>
              <a:gd name="connsiteX1" fmla="*/ 73502 w 3903032"/>
              <a:gd name="connsiteY1" fmla="*/ 0 h 735023"/>
              <a:gd name="connsiteX2" fmla="*/ 3829530 w 3903032"/>
              <a:gd name="connsiteY2" fmla="*/ 0 h 735023"/>
              <a:gd name="connsiteX3" fmla="*/ 3903032 w 3903032"/>
              <a:gd name="connsiteY3" fmla="*/ 73502 h 735023"/>
              <a:gd name="connsiteX4" fmla="*/ 3903032 w 3903032"/>
              <a:gd name="connsiteY4" fmla="*/ 661521 h 735023"/>
              <a:gd name="connsiteX5" fmla="*/ 3829530 w 3903032"/>
              <a:gd name="connsiteY5" fmla="*/ 735023 h 735023"/>
              <a:gd name="connsiteX6" fmla="*/ 73502 w 3903032"/>
              <a:gd name="connsiteY6" fmla="*/ 735023 h 735023"/>
              <a:gd name="connsiteX7" fmla="*/ 0 w 3903032"/>
              <a:gd name="connsiteY7" fmla="*/ 661521 h 735023"/>
              <a:gd name="connsiteX8" fmla="*/ 0 w 3903032"/>
              <a:gd name="connsiteY8" fmla="*/ 73502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735023">
                <a:moveTo>
                  <a:pt x="0" y="73502"/>
                </a:moveTo>
                <a:cubicBezTo>
                  <a:pt x="0" y="32908"/>
                  <a:pt x="32908" y="0"/>
                  <a:pt x="73502" y="0"/>
                </a:cubicBezTo>
                <a:lnTo>
                  <a:pt x="3829530" y="0"/>
                </a:lnTo>
                <a:cubicBezTo>
                  <a:pt x="3870124" y="0"/>
                  <a:pt x="3903032" y="32908"/>
                  <a:pt x="3903032" y="73502"/>
                </a:cubicBezTo>
                <a:lnTo>
                  <a:pt x="3903032" y="661521"/>
                </a:lnTo>
                <a:cubicBezTo>
                  <a:pt x="3903032" y="702115"/>
                  <a:pt x="3870124" y="735023"/>
                  <a:pt x="3829530" y="735023"/>
                </a:cubicBezTo>
                <a:lnTo>
                  <a:pt x="73502" y="735023"/>
                </a:lnTo>
                <a:cubicBezTo>
                  <a:pt x="32908" y="735023"/>
                  <a:pt x="0" y="702115"/>
                  <a:pt x="0" y="661521"/>
                </a:cubicBezTo>
                <a:lnTo>
                  <a:pt x="0" y="73502"/>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74868" tIns="74868" rIns="74868" bIns="74868"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25" name="Полилиния 24"/>
          <p:cNvSpPr/>
          <p:nvPr/>
        </p:nvSpPr>
        <p:spPr>
          <a:xfrm>
            <a:off x="5364088" y="1829881"/>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r>
              <a:rPr lang="en-US" sz="1200" b="1" dirty="0" smtClean="0">
                <a:solidFill>
                  <a:prstClr val="black"/>
                </a:solidFill>
                <a:latin typeface="Times New Roman" panose="02020603050405020304" pitchFamily="18" charset="0"/>
                <a:cs typeface="Times New Roman" panose="02020603050405020304" pitchFamily="18" charset="0"/>
              </a:rPr>
              <a:t>20 </a:t>
            </a:r>
            <a:r>
              <a:rPr lang="ru-RU" sz="1200" b="1" dirty="0" smtClean="0">
                <a:solidFill>
                  <a:prstClr val="black"/>
                </a:solidFill>
                <a:latin typeface="Times New Roman" panose="02020603050405020304" pitchFamily="18" charset="0"/>
                <a:cs typeface="Times New Roman" panose="02020603050405020304" pitchFamily="18" charset="0"/>
              </a:rPr>
              <a:t>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36408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36408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36408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a:t>
            </a:r>
            <a:r>
              <a:rPr lang="en-US" sz="1200" b="1" dirty="0" smtClean="0">
                <a:solidFill>
                  <a:prstClr val="black"/>
                </a:solidFill>
                <a:latin typeface="Times New Roman" panose="02020603050405020304" pitchFamily="18" charset="0"/>
                <a:cs typeface="Times New Roman" panose="02020603050405020304" pitchFamily="18" charset="0"/>
              </a:rPr>
              <a:t>8,0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084168" y="1829880"/>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a:t>
            </a:r>
            <a:r>
              <a:rPr lang="en-US" sz="1200" b="1" dirty="0" smtClean="0">
                <a:solidFill>
                  <a:prstClr val="black"/>
                </a:solidFill>
                <a:latin typeface="Times New Roman" panose="02020603050405020304" pitchFamily="18" charset="0"/>
                <a:cs typeface="Times New Roman" panose="02020603050405020304" pitchFamily="18" charset="0"/>
              </a:rPr>
              <a:t>20</a:t>
            </a:r>
            <a:r>
              <a:rPr lang="ru-RU" sz="1400" b="1" dirty="0" smtClean="0">
                <a:solidFill>
                  <a:prstClr val="black"/>
                </a:solidFill>
                <a:latin typeface="Times New Roman" panose="02020603050405020304" pitchFamily="18" charset="0"/>
                <a:cs typeface="Times New Roman" panose="02020603050405020304" pitchFamily="18" charset="0"/>
              </a:rPr>
              <a:t> </a:t>
            </a:r>
            <a:r>
              <a:rPr lang="ru-RU" sz="1200" b="1" dirty="0" smtClean="0">
                <a:solidFill>
                  <a:prstClr val="black"/>
                </a:solidFill>
                <a:latin typeface="Times New Roman" panose="02020603050405020304" pitchFamily="18" charset="0"/>
                <a:cs typeface="Times New Roman" panose="02020603050405020304" pitchFamily="18" charset="0"/>
              </a:rPr>
              <a:t>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608416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608416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608416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en-US" sz="1200" b="1" dirty="0" smtClean="0">
                <a:solidFill>
                  <a:prstClr val="black"/>
                </a:solidFill>
                <a:latin typeface="Times New Roman" panose="02020603050405020304" pitchFamily="18" charset="0"/>
                <a:cs typeface="Times New Roman" panose="02020603050405020304" pitchFamily="18" charset="0"/>
              </a:rPr>
              <a:t>98,0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804248" y="1826995"/>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a:t>
            </a:r>
            <a:r>
              <a:rPr lang="en-US" sz="1200" b="1" dirty="0" smtClean="0">
                <a:solidFill>
                  <a:prstClr val="black"/>
                </a:solidFill>
                <a:latin typeface="Times New Roman" panose="02020603050405020304" pitchFamily="18" charset="0"/>
                <a:cs typeface="Times New Roman" panose="02020603050405020304" pitchFamily="18" charset="0"/>
              </a:rPr>
              <a:t>1</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680424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680424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80424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98,</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4" name="Скругленный прямоугольник 23"/>
          <p:cNvSpPr/>
          <p:nvPr/>
        </p:nvSpPr>
        <p:spPr>
          <a:xfrm>
            <a:off x="179513" y="2919296"/>
            <a:ext cx="4968552" cy="50684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государственного имущества Чувашской Республики, </a:t>
            </a:r>
            <a:r>
              <a:rPr lang="ru-RU" sz="1200" dirty="0" smtClean="0">
                <a:solidFill>
                  <a:prstClr val="black"/>
                </a:solidFill>
                <a:latin typeface="Times New Roman" panose="02020603050405020304" pitchFamily="18" charset="0"/>
                <a:cs typeface="Times New Roman" panose="02020603050405020304" pitchFamily="18" charset="0"/>
              </a:rPr>
              <a:t>вовлеченного в </a:t>
            </a:r>
            <a:r>
              <a:rPr lang="ru-RU" sz="1200" dirty="0">
                <a:solidFill>
                  <a:prstClr val="black"/>
                </a:solidFill>
                <a:latin typeface="Times New Roman" panose="02020603050405020304" pitchFamily="18" charset="0"/>
                <a:cs typeface="Times New Roman" panose="02020603050405020304" pitchFamily="18" charset="0"/>
              </a:rPr>
              <a:t>хозяйственный оборот, </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33" name="Скругленный прямоугольник 32"/>
          <p:cNvSpPr/>
          <p:nvPr/>
        </p:nvSpPr>
        <p:spPr>
          <a:xfrm>
            <a:off x="179947" y="5006249"/>
            <a:ext cx="4990453" cy="137507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a:solidFill>
                  <a:prstClr val="black"/>
                </a:solidFill>
                <a:latin typeface="Times New Roman" panose="02020603050405020304" pitchFamily="18" charset="0"/>
                <a:cs typeface="Times New Roman" panose="02020603050405020304" pitchFamily="18" charset="0"/>
              </a:rPr>
              <a:t>доля площади земельных участков, находящихся в государственной собственности Чувашской Республики, предоставленных в постоянное (бессрочное) пользование, безвозмездное пользование, аренду и переданных в собственность, в общей площади земельных участков, находящихся в государственной собственности Чувашской Республики (за исключением земельных участков, изъятых из оборота и ограниченных в обороте</a:t>
            </a:r>
            <a:r>
              <a:rPr lang="ru-RU" sz="1200" dirty="0" smtClean="0">
                <a:solidFill>
                  <a:prstClr val="black"/>
                </a:solidFill>
                <a:latin typeface="Times New Roman" panose="02020603050405020304" pitchFamily="18" charset="0"/>
                <a:cs typeface="Times New Roman" panose="02020603050405020304" pitchFamily="18" charset="0"/>
              </a:rPr>
              <a:t>), </a:t>
            </a:r>
            <a:r>
              <a:rPr lang="ru-RU" sz="1200" dirty="0">
                <a:solidFill>
                  <a:prstClr val="black"/>
                </a:solidFill>
                <a:latin typeface="Times New Roman" panose="02020603050405020304" pitchFamily="18" charset="0"/>
                <a:cs typeface="Times New Roman" panose="02020603050405020304" pitchFamily="18" charset="0"/>
              </a:rPr>
              <a:t>%</a:t>
            </a:r>
          </a:p>
        </p:txBody>
      </p:sp>
      <p:sp>
        <p:nvSpPr>
          <p:cNvPr id="11" name="Скругленный прямоугольник 10"/>
          <p:cNvSpPr/>
          <p:nvPr/>
        </p:nvSpPr>
        <p:spPr>
          <a:xfrm>
            <a:off x="179512" y="1948128"/>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6" name="Номер слайда 5"/>
          <p:cNvSpPr>
            <a:spLocks noGrp="1"/>
          </p:cNvSpPr>
          <p:nvPr>
            <p:ph type="sldNum" sz="quarter" idx="12"/>
          </p:nvPr>
        </p:nvSpPr>
        <p:spPr>
          <a:xfrm>
            <a:off x="8147248" y="6453336"/>
            <a:ext cx="1006489" cy="365125"/>
          </a:xfrm>
        </p:spPr>
        <p:txBody>
          <a:bodyPr/>
          <a:lstStyle/>
          <a:p>
            <a:pPr>
              <a:defRPr/>
            </a:pPr>
            <a:r>
              <a:rPr lang="ru-RU" dirty="0" smtClean="0">
                <a:solidFill>
                  <a:prstClr val="black"/>
                </a:solidFill>
              </a:rPr>
              <a:t>72</a:t>
            </a:r>
            <a:endParaRPr lang="ru-RU" dirty="0">
              <a:solidFill>
                <a:prstClr val="black"/>
              </a:solidFill>
            </a:endParaRPr>
          </a:p>
        </p:txBody>
      </p:sp>
      <p:sp>
        <p:nvSpPr>
          <p:cNvPr id="12" name="Заголовок 1"/>
          <p:cNvSpPr txBox="1">
            <a:spLocks/>
          </p:cNvSpPr>
          <p:nvPr/>
        </p:nvSpPr>
        <p:spPr>
          <a:xfrm>
            <a:off x="259728" y="0"/>
            <a:ext cx="72646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None/>
            </a:pPr>
            <a:r>
              <a:rPr lang="ru-RU" sz="1800" dirty="0">
                <a:solidFill>
                  <a:prstClr val="black"/>
                </a:solidFill>
                <a:effectLst/>
                <a:latin typeface="Times New Roman" panose="02020603050405020304" pitchFamily="18" charset="0"/>
                <a:cs typeface="Times New Roman" panose="02020603050405020304" pitchFamily="18" charset="0"/>
              </a:rPr>
              <a:t>«Развитие земельных и имущественных отношений»</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2" name="Скругленный прямоугольник 31"/>
          <p:cNvSpPr/>
          <p:nvPr/>
        </p:nvSpPr>
        <p:spPr>
          <a:xfrm>
            <a:off x="179512" y="3567367"/>
            <a:ext cx="4968552" cy="133328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200" dirty="0" smtClean="0">
                <a:solidFill>
                  <a:prstClr val="black"/>
                </a:solidFill>
                <a:latin typeface="Times New Roman" panose="02020603050405020304" pitchFamily="18" charset="0"/>
                <a:cs typeface="Times New Roman" panose="02020603050405020304" pitchFamily="18" charset="0"/>
              </a:rPr>
              <a:t>отношение </a:t>
            </a:r>
            <a:r>
              <a:rPr lang="ru-RU" sz="1200" dirty="0">
                <a:solidFill>
                  <a:prstClr val="black"/>
                </a:solidFill>
                <a:latin typeface="Times New Roman" panose="02020603050405020304" pitchFamily="18" charset="0"/>
                <a:cs typeface="Times New Roman" panose="02020603050405020304" pitchFamily="18" charset="0"/>
              </a:rPr>
              <a:t>суммы дивидендов (чистой прибыли) по пакетам акций (долям) хозяйственных обществ, при-надлежащим Чувашской Республике, фактически </a:t>
            </a:r>
            <a:r>
              <a:rPr lang="ru-RU" sz="1200" dirty="0" smtClean="0">
                <a:solidFill>
                  <a:prstClr val="black"/>
                </a:solidFill>
                <a:latin typeface="Times New Roman" panose="02020603050405020304" pitchFamily="18" charset="0"/>
                <a:cs typeface="Times New Roman" panose="02020603050405020304" pitchFamily="18" charset="0"/>
              </a:rPr>
              <a:t>поступившей </a:t>
            </a:r>
            <a:r>
              <a:rPr lang="ru-RU" sz="1200" dirty="0">
                <a:solidFill>
                  <a:prstClr val="black"/>
                </a:solidFill>
                <a:latin typeface="Times New Roman" panose="02020603050405020304" pitchFamily="18" charset="0"/>
                <a:cs typeface="Times New Roman" panose="02020603050405020304" pitchFamily="18" charset="0"/>
              </a:rPr>
              <a:t>в республиканский бюджет Чувашской Республики, к сумме дивидендов (чистой прибыли), подлежащей перечислению в республиканский </a:t>
            </a:r>
            <a:r>
              <a:rPr lang="ru-RU" sz="1200" dirty="0" smtClean="0">
                <a:solidFill>
                  <a:prstClr val="black"/>
                </a:solidFill>
                <a:latin typeface="Times New Roman" panose="02020603050405020304" pitchFamily="18" charset="0"/>
                <a:cs typeface="Times New Roman" panose="02020603050405020304" pitchFamily="18" charset="0"/>
              </a:rPr>
              <a:t>бюджет </a:t>
            </a:r>
            <a:r>
              <a:rPr lang="ru-RU" sz="1200" dirty="0">
                <a:solidFill>
                  <a:prstClr val="black"/>
                </a:solidFill>
                <a:latin typeface="Times New Roman" panose="02020603050405020304" pitchFamily="18" charset="0"/>
                <a:cs typeface="Times New Roman" panose="02020603050405020304" pitchFamily="18" charset="0"/>
              </a:rPr>
              <a:t>Чувашской Республики в соответствии с решениями собраний акционеров (участников) в отчетном году</a:t>
            </a:r>
            <a:r>
              <a:rPr lang="ru-RU" sz="1200" dirty="0" smtClean="0">
                <a:solidFill>
                  <a:prstClr val="black"/>
                </a:solidFill>
                <a:latin typeface="Times New Roman" panose="02020603050405020304" pitchFamily="18" charset="0"/>
                <a:cs typeface="Times New Roman" panose="02020603050405020304" pitchFamily="18" charset="0"/>
              </a:rPr>
              <a:t>, %</a:t>
            </a:r>
            <a:endParaRPr lang="ru-RU" sz="1200" dirty="0">
              <a:solidFill>
                <a:prstClr val="black"/>
              </a:solidFill>
              <a:latin typeface="Times New Roman" panose="02020603050405020304" pitchFamily="18" charset="0"/>
              <a:cs typeface="Times New Roman" panose="02020603050405020304" pitchFamily="18" charset="0"/>
            </a:endParaRPr>
          </a:p>
        </p:txBody>
      </p:sp>
      <p:pic>
        <p:nvPicPr>
          <p:cNvPr id="2052" name="Picture 4" descr="http://atameken.kz/ru/imagecache/news/crop_zemlya_1519295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287887"/>
            <a:ext cx="2304256" cy="1317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Полилиния 25"/>
          <p:cNvSpPr/>
          <p:nvPr/>
        </p:nvSpPr>
        <p:spPr>
          <a:xfrm>
            <a:off x="7524328" y="1827996"/>
            <a:ext cx="648000" cy="73502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a:t>
            </a:r>
            <a:r>
              <a:rPr lang="en-US" sz="1200" b="1" dirty="0" smtClean="0">
                <a:solidFill>
                  <a:prstClr val="black"/>
                </a:solidFill>
                <a:latin typeface="Times New Roman" panose="02020603050405020304" pitchFamily="18" charset="0"/>
                <a:cs typeface="Times New Roman" panose="02020603050405020304" pitchFamily="18" charset="0"/>
              </a:rPr>
              <a:t>2</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8244408" y="1826940"/>
            <a:ext cx="648000" cy="746433"/>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a:t>
            </a:r>
            <a:r>
              <a:rPr lang="en-US" sz="1200" b="1" dirty="0" smtClean="0">
                <a:solidFill>
                  <a:prstClr val="black"/>
                </a:solidFill>
                <a:latin typeface="Times New Roman" panose="02020603050405020304" pitchFamily="18" charset="0"/>
                <a:cs typeface="Times New Roman" panose="02020603050405020304" pitchFamily="18" charset="0"/>
              </a:rPr>
              <a:t>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52432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8244408" y="2924944"/>
            <a:ext cx="648000" cy="468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752432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52432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a:t>
            </a:r>
            <a:r>
              <a:rPr lang="en-US" sz="1200" b="1" dirty="0" smtClean="0">
                <a:solidFill>
                  <a:prstClr val="black"/>
                </a:solidFill>
                <a:latin typeface="Times New Roman" panose="02020603050405020304" pitchFamily="18" charset="0"/>
                <a:cs typeface="Times New Roman" panose="02020603050405020304" pitchFamily="18" charset="0"/>
              </a:rPr>
              <a:t>9,0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244408" y="3781515"/>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100</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5326274"/>
            <a:ext cx="648000" cy="720000"/>
          </a:xfrm>
          <a:custGeom>
            <a:avLst/>
            <a:gdLst>
              <a:gd name="connsiteX0" fmla="*/ 0 w 731452"/>
              <a:gd name="connsiteY0" fmla="*/ 73145 h 735023"/>
              <a:gd name="connsiteX1" fmla="*/ 73145 w 731452"/>
              <a:gd name="connsiteY1" fmla="*/ 0 h 735023"/>
              <a:gd name="connsiteX2" fmla="*/ 658307 w 731452"/>
              <a:gd name="connsiteY2" fmla="*/ 0 h 735023"/>
              <a:gd name="connsiteX3" fmla="*/ 731452 w 731452"/>
              <a:gd name="connsiteY3" fmla="*/ 73145 h 735023"/>
              <a:gd name="connsiteX4" fmla="*/ 731452 w 731452"/>
              <a:gd name="connsiteY4" fmla="*/ 661878 h 735023"/>
              <a:gd name="connsiteX5" fmla="*/ 658307 w 731452"/>
              <a:gd name="connsiteY5" fmla="*/ 735023 h 735023"/>
              <a:gd name="connsiteX6" fmla="*/ 73145 w 731452"/>
              <a:gd name="connsiteY6" fmla="*/ 735023 h 735023"/>
              <a:gd name="connsiteX7" fmla="*/ 0 w 731452"/>
              <a:gd name="connsiteY7" fmla="*/ 661878 h 735023"/>
              <a:gd name="connsiteX8" fmla="*/ 0 w 731452"/>
              <a:gd name="connsiteY8" fmla="*/ 73145 h 73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735023">
                <a:moveTo>
                  <a:pt x="0" y="73145"/>
                </a:moveTo>
                <a:cubicBezTo>
                  <a:pt x="0" y="32748"/>
                  <a:pt x="32748" y="0"/>
                  <a:pt x="73145" y="0"/>
                </a:cubicBezTo>
                <a:lnTo>
                  <a:pt x="658307" y="0"/>
                </a:lnTo>
                <a:cubicBezTo>
                  <a:pt x="698704" y="0"/>
                  <a:pt x="731452" y="32748"/>
                  <a:pt x="731452" y="73145"/>
                </a:cubicBezTo>
                <a:lnTo>
                  <a:pt x="731452" y="661878"/>
                </a:lnTo>
                <a:cubicBezTo>
                  <a:pt x="731452" y="702275"/>
                  <a:pt x="698704" y="735023"/>
                  <a:pt x="658307" y="735023"/>
                </a:cubicBezTo>
                <a:lnTo>
                  <a:pt x="73145" y="735023"/>
                </a:lnTo>
                <a:cubicBezTo>
                  <a:pt x="32748" y="735023"/>
                  <a:pt x="0" y="702275"/>
                  <a:pt x="0" y="661878"/>
                </a:cubicBezTo>
                <a:lnTo>
                  <a:pt x="0" y="73145"/>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63" tIns="74763" rIns="74763" bIns="74763" numCol="1" spcCol="1270" anchor="ctr" anchorCtr="0">
            <a:noAutofit/>
          </a:bodyPr>
          <a:lstStyle/>
          <a:p>
            <a:pPr algn="ctr" defTabSz="622300" fontAlgn="base">
              <a:lnSpc>
                <a:spcPct val="90000"/>
              </a:lnSpc>
              <a:spcBef>
                <a:spcPct val="0"/>
              </a:spcBef>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99,</a:t>
            </a:r>
            <a:r>
              <a:rPr lang="en-US" sz="1200" b="1" dirty="0" smtClean="0">
                <a:solidFill>
                  <a:prstClr val="black"/>
                </a:solidFill>
                <a:latin typeface="Times New Roman" panose="02020603050405020304" pitchFamily="18" charset="0"/>
                <a:cs typeface="Times New Roman" panose="02020603050405020304" pitchFamily="18" charset="0"/>
              </a:rPr>
              <a:t>5</a:t>
            </a:r>
            <a:endParaRPr lang="ru-RU" sz="1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3309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76796" y="696541"/>
            <a:ext cx="6372200" cy="203423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сбалансированное </a:t>
            </a:r>
            <a:r>
              <a:rPr lang="ru-RU" sz="1100" dirty="0">
                <a:solidFill>
                  <a:schemeClr val="tx1"/>
                </a:solidFill>
                <a:latin typeface="Times New Roman" panose="02020603050405020304" pitchFamily="18" charset="0"/>
                <a:cs typeface="Times New Roman" panose="02020603050405020304" pitchFamily="18" charset="0"/>
              </a:rPr>
              <a:t>развитие минерально-сырьевой </a:t>
            </a:r>
            <a:r>
              <a:rPr lang="ru-RU" sz="1100" dirty="0" smtClean="0">
                <a:solidFill>
                  <a:schemeClr val="tx1"/>
                </a:solidFill>
                <a:latin typeface="Times New Roman" panose="02020603050405020304" pitchFamily="18" charset="0"/>
                <a:cs typeface="Times New Roman" panose="02020603050405020304" pitchFamily="18" charset="0"/>
              </a:rPr>
              <a:t>базы;</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совершенствование систем государственного мониторинга земель и </a:t>
            </a:r>
            <a:r>
              <a:rPr lang="ru-RU" sz="1100" dirty="0" smtClean="0">
                <a:solidFill>
                  <a:schemeClr val="tx1"/>
                </a:solidFill>
                <a:latin typeface="Times New Roman" panose="02020603050405020304" pitchFamily="18" charset="0"/>
                <a:cs typeface="Times New Roman" panose="02020603050405020304" pitchFamily="18" charset="0"/>
              </a:rPr>
              <a:t>недр;</a:t>
            </a:r>
            <a:endParaRPr lang="ru-RU" sz="11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биологического разнообразия на территории Чувашской </a:t>
            </a:r>
            <a:r>
              <a:rPr lang="ru-RU" sz="1100" dirty="0" smtClean="0">
                <a:solidFill>
                  <a:schemeClr val="tx1"/>
                </a:solidFill>
                <a:latin typeface="Times New Roman" panose="02020603050405020304" pitchFamily="18" charset="0"/>
                <a:cs typeface="Times New Roman" panose="02020603050405020304" pitchFamily="18" charset="0"/>
              </a:rPr>
              <a:t>Республики;</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устойчивое управление </a:t>
            </a:r>
            <a:r>
              <a:rPr lang="ru-RU" sz="1100" dirty="0" smtClean="0">
                <a:solidFill>
                  <a:schemeClr val="tx1"/>
                </a:solidFill>
                <a:latin typeface="Times New Roman" panose="02020603050405020304" pitchFamily="18" charset="0"/>
                <a:cs typeface="Times New Roman" panose="02020603050405020304" pitchFamily="18" charset="0"/>
              </a:rPr>
              <a:t>лесами, </a:t>
            </a:r>
            <a:r>
              <a:rPr lang="ru-RU" sz="1100" dirty="0">
                <a:solidFill>
                  <a:schemeClr val="tx1"/>
                </a:solidFill>
                <a:latin typeface="Times New Roman" panose="02020603050405020304" pitchFamily="18" charset="0"/>
                <a:cs typeface="Times New Roman" panose="02020603050405020304" pitchFamily="18" charset="0"/>
              </a:rPr>
              <a:t>повышение эффективности использования, охраны, защиты и воспроизводства лесов, обеспечение стабильного удовлетворения общественных потребностей в ресурсах и полезных свойствах </a:t>
            </a:r>
            <a:r>
              <a:rPr lang="ru-RU" sz="1100" dirty="0" smtClean="0">
                <a:solidFill>
                  <a:schemeClr val="tx1"/>
                </a:solidFill>
                <a:latin typeface="Times New Roman" panose="02020603050405020304" pitchFamily="18" charset="0"/>
                <a:cs typeface="Times New Roman" panose="02020603050405020304" pitchFamily="18" charset="0"/>
              </a:rPr>
              <a:t>леса;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сохранение, воспроизводство и рациональное использование животного </a:t>
            </a:r>
            <a:r>
              <a:rPr lang="ru-RU" sz="1100" dirty="0" smtClean="0">
                <a:solidFill>
                  <a:schemeClr val="tx1"/>
                </a:solidFill>
                <a:latin typeface="Times New Roman" panose="02020603050405020304" pitchFamily="18" charset="0"/>
                <a:cs typeface="Times New Roman" panose="02020603050405020304" pitchFamily="18" charset="0"/>
              </a:rPr>
              <a:t>мира;</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защищенности населения и объектов экономики от негативного воздействия </a:t>
            </a:r>
            <a:r>
              <a:rPr lang="ru-RU" sz="1100" dirty="0" smtClean="0">
                <a:solidFill>
                  <a:schemeClr val="tx1"/>
                </a:solidFill>
                <a:latin typeface="Times New Roman" panose="02020603050405020304" pitchFamily="18" charset="0"/>
                <a:cs typeface="Times New Roman" panose="02020603050405020304" pitchFamily="18" charset="0"/>
              </a:rPr>
              <a:t>вод;</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обеспечение безопасности гидротехнических </a:t>
            </a:r>
            <a:r>
              <a:rPr lang="ru-RU" sz="1100" dirty="0" smtClean="0">
                <a:solidFill>
                  <a:schemeClr val="tx1"/>
                </a:solidFill>
                <a:latin typeface="Times New Roman" panose="02020603050405020304" pitchFamily="18" charset="0"/>
                <a:cs typeface="Times New Roman" panose="02020603050405020304" pitchFamily="18" charset="0"/>
              </a:rPr>
              <a:t>сооружений;</a:t>
            </a:r>
          </a:p>
          <a:p>
            <a:pPr marL="285750" indent="-285750" algn="just">
              <a:buFont typeface="Wingdings" panose="05000000000000000000" pitchFamily="2" charset="2"/>
              <a:buChar char="v"/>
            </a:pPr>
            <a:r>
              <a:rPr lang="ru-RU" sz="1100" dirty="0">
                <a:solidFill>
                  <a:schemeClr val="tx1"/>
                </a:solidFill>
                <a:latin typeface="Times New Roman" panose="02020603050405020304" pitchFamily="18" charset="0"/>
                <a:cs typeface="Times New Roman" panose="02020603050405020304" pitchFamily="18" charset="0"/>
              </a:rPr>
              <a:t>повышение уровня экологической безопасности и улучшение состояния окружающей </a:t>
            </a:r>
            <a:r>
              <a:rPr lang="ru-RU" sz="1100" dirty="0" smtClean="0">
                <a:solidFill>
                  <a:schemeClr val="tx1"/>
                </a:solidFill>
                <a:latin typeface="Times New Roman" panose="02020603050405020304" pitchFamily="18" charset="0"/>
                <a:cs typeface="Times New Roman" panose="02020603050405020304" pitchFamily="18" charset="0"/>
              </a:rPr>
              <a:t>среды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35070" y="3068960"/>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395120292"/>
              </p:ext>
            </p:extLst>
          </p:nvPr>
        </p:nvGraphicFramePr>
        <p:xfrm>
          <a:off x="75964" y="3546549"/>
          <a:ext cx="4268464" cy="298572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03330" y="840556"/>
            <a:ext cx="2412711" cy="174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олилиния 3"/>
          <p:cNvSpPr/>
          <p:nvPr/>
        </p:nvSpPr>
        <p:spPr>
          <a:xfrm>
            <a:off x="4485082" y="2782454"/>
            <a:ext cx="4491625" cy="324000"/>
          </a:xfrm>
          <a:custGeom>
            <a:avLst/>
            <a:gdLst>
              <a:gd name="connsiteX0" fmla="*/ 0 w 4573005"/>
              <a:gd name="connsiteY0" fmla="*/ 33226 h 332263"/>
              <a:gd name="connsiteX1" fmla="*/ 33226 w 4573005"/>
              <a:gd name="connsiteY1" fmla="*/ 0 h 332263"/>
              <a:gd name="connsiteX2" fmla="*/ 4539779 w 4573005"/>
              <a:gd name="connsiteY2" fmla="*/ 0 h 332263"/>
              <a:gd name="connsiteX3" fmla="*/ 4573005 w 4573005"/>
              <a:gd name="connsiteY3" fmla="*/ 33226 h 332263"/>
              <a:gd name="connsiteX4" fmla="*/ 4573005 w 4573005"/>
              <a:gd name="connsiteY4" fmla="*/ 299037 h 332263"/>
              <a:gd name="connsiteX5" fmla="*/ 4539779 w 4573005"/>
              <a:gd name="connsiteY5" fmla="*/ 332263 h 332263"/>
              <a:gd name="connsiteX6" fmla="*/ 33226 w 4573005"/>
              <a:gd name="connsiteY6" fmla="*/ 332263 h 332263"/>
              <a:gd name="connsiteX7" fmla="*/ 0 w 4573005"/>
              <a:gd name="connsiteY7" fmla="*/ 299037 h 332263"/>
              <a:gd name="connsiteX8" fmla="*/ 0 w 457300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3005" h="332263">
                <a:moveTo>
                  <a:pt x="0" y="33226"/>
                </a:moveTo>
                <a:cubicBezTo>
                  <a:pt x="0" y="14876"/>
                  <a:pt x="14876" y="0"/>
                  <a:pt x="33226" y="0"/>
                </a:cubicBezTo>
                <a:lnTo>
                  <a:pt x="4539779" y="0"/>
                </a:lnTo>
                <a:cubicBezTo>
                  <a:pt x="4558129" y="0"/>
                  <a:pt x="4573005" y="14876"/>
                  <a:pt x="4573005" y="33226"/>
                </a:cubicBezTo>
                <a:lnTo>
                  <a:pt x="4573005" y="299037"/>
                </a:lnTo>
                <a:cubicBezTo>
                  <a:pt x="4573005" y="317387"/>
                  <a:pt x="4558129" y="332263"/>
                  <a:pt x="453977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882" tIns="66882" rIns="66882" bIns="66882" numCol="1" spcCol="1270" anchor="ctr" anchorCtr="0">
            <a:noAutofit/>
          </a:bodyPr>
          <a:lstStyle/>
          <a:p>
            <a:pPr lvl="0" algn="ctr" defTabSz="666750">
              <a:lnSpc>
                <a:spcPct val="90000"/>
              </a:lnSpc>
              <a:spcBef>
                <a:spcPct val="0"/>
              </a:spcBef>
              <a:spcAft>
                <a:spcPct val="35000"/>
              </a:spcAft>
            </a:pPr>
            <a:r>
              <a:rPr lang="ru-RU" sz="14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2020 году, млн. руб.</a:t>
            </a:r>
          </a:p>
        </p:txBody>
      </p:sp>
      <p:sp>
        <p:nvSpPr>
          <p:cNvPr id="7" name="Полилиния 6"/>
          <p:cNvSpPr/>
          <p:nvPr/>
        </p:nvSpPr>
        <p:spPr>
          <a:xfrm>
            <a:off x="4485085" y="3114717"/>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452" tIns="55452" rIns="55452" bIns="55452"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7364170" y="3114717"/>
            <a:ext cx="720000" cy="324000"/>
          </a:xfrm>
          <a:custGeom>
            <a:avLst/>
            <a:gdLst>
              <a:gd name="connsiteX0" fmla="*/ 0 w 696083"/>
              <a:gd name="connsiteY0" fmla="*/ 36390 h 363898"/>
              <a:gd name="connsiteX1" fmla="*/ 36390 w 696083"/>
              <a:gd name="connsiteY1" fmla="*/ 0 h 363898"/>
              <a:gd name="connsiteX2" fmla="*/ 659693 w 696083"/>
              <a:gd name="connsiteY2" fmla="*/ 0 h 363898"/>
              <a:gd name="connsiteX3" fmla="*/ 696083 w 696083"/>
              <a:gd name="connsiteY3" fmla="*/ 36390 h 363898"/>
              <a:gd name="connsiteX4" fmla="*/ 696083 w 696083"/>
              <a:gd name="connsiteY4" fmla="*/ 327508 h 363898"/>
              <a:gd name="connsiteX5" fmla="*/ 659693 w 696083"/>
              <a:gd name="connsiteY5" fmla="*/ 363898 h 363898"/>
              <a:gd name="connsiteX6" fmla="*/ 36390 w 696083"/>
              <a:gd name="connsiteY6" fmla="*/ 363898 h 363898"/>
              <a:gd name="connsiteX7" fmla="*/ 0 w 696083"/>
              <a:gd name="connsiteY7" fmla="*/ 327508 h 363898"/>
              <a:gd name="connsiteX8" fmla="*/ 0 w 696083"/>
              <a:gd name="connsiteY8" fmla="*/ 36390 h 36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083" h="363898">
                <a:moveTo>
                  <a:pt x="0" y="36390"/>
                </a:moveTo>
                <a:cubicBezTo>
                  <a:pt x="0" y="16292"/>
                  <a:pt x="16292" y="0"/>
                  <a:pt x="36390" y="0"/>
                </a:cubicBezTo>
                <a:lnTo>
                  <a:pt x="659693" y="0"/>
                </a:lnTo>
                <a:cubicBezTo>
                  <a:pt x="679791" y="0"/>
                  <a:pt x="696083" y="16292"/>
                  <a:pt x="696083" y="36390"/>
                </a:cubicBezTo>
                <a:lnTo>
                  <a:pt x="696083" y="327508"/>
                </a:lnTo>
                <a:cubicBezTo>
                  <a:pt x="696083" y="347606"/>
                  <a:pt x="679791" y="363898"/>
                  <a:pt x="659693" y="363898"/>
                </a:cubicBezTo>
                <a:lnTo>
                  <a:pt x="36390" y="363898"/>
                </a:lnTo>
                <a:cubicBezTo>
                  <a:pt x="16292" y="363898"/>
                  <a:pt x="0" y="347606"/>
                  <a:pt x="0" y="327508"/>
                </a:cubicBezTo>
                <a:lnTo>
                  <a:pt x="0" y="3639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78" tIns="56378" rIns="56378" bIns="56378"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План</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364170" y="3464841"/>
            <a:ext cx="720000" cy="324000"/>
          </a:xfrm>
          <a:custGeom>
            <a:avLst/>
            <a:gdLst>
              <a:gd name="connsiteX0" fmla="*/ 0 w 694718"/>
              <a:gd name="connsiteY0" fmla="*/ 30017 h 300173"/>
              <a:gd name="connsiteX1" fmla="*/ 30017 w 694718"/>
              <a:gd name="connsiteY1" fmla="*/ 0 h 300173"/>
              <a:gd name="connsiteX2" fmla="*/ 664701 w 694718"/>
              <a:gd name="connsiteY2" fmla="*/ 0 h 300173"/>
              <a:gd name="connsiteX3" fmla="*/ 694718 w 694718"/>
              <a:gd name="connsiteY3" fmla="*/ 30017 h 300173"/>
              <a:gd name="connsiteX4" fmla="*/ 694718 w 694718"/>
              <a:gd name="connsiteY4" fmla="*/ 270156 h 300173"/>
              <a:gd name="connsiteX5" fmla="*/ 664701 w 694718"/>
              <a:gd name="connsiteY5" fmla="*/ 300173 h 300173"/>
              <a:gd name="connsiteX6" fmla="*/ 30017 w 694718"/>
              <a:gd name="connsiteY6" fmla="*/ 300173 h 300173"/>
              <a:gd name="connsiteX7" fmla="*/ 0 w 694718"/>
              <a:gd name="connsiteY7" fmla="*/ 270156 h 300173"/>
              <a:gd name="connsiteX8" fmla="*/ 0 w 694718"/>
              <a:gd name="connsiteY8" fmla="*/ 30017 h 30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18" h="300173">
                <a:moveTo>
                  <a:pt x="0" y="30017"/>
                </a:moveTo>
                <a:cubicBezTo>
                  <a:pt x="0" y="13439"/>
                  <a:pt x="13439" y="0"/>
                  <a:pt x="30017" y="0"/>
                </a:cubicBezTo>
                <a:lnTo>
                  <a:pt x="664701" y="0"/>
                </a:lnTo>
                <a:cubicBezTo>
                  <a:pt x="681279" y="0"/>
                  <a:pt x="694718" y="13439"/>
                  <a:pt x="694718" y="30017"/>
                </a:cubicBezTo>
                <a:lnTo>
                  <a:pt x="694718" y="270156"/>
                </a:lnTo>
                <a:cubicBezTo>
                  <a:pt x="694718" y="286734"/>
                  <a:pt x="681279" y="300173"/>
                  <a:pt x="664701" y="300173"/>
                </a:cubicBezTo>
                <a:lnTo>
                  <a:pt x="30017" y="300173"/>
                </a:lnTo>
                <a:cubicBezTo>
                  <a:pt x="13439" y="300173"/>
                  <a:pt x="0" y="286734"/>
                  <a:pt x="0" y="270156"/>
                </a:cubicBezTo>
                <a:lnTo>
                  <a:pt x="0" y="3001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322" tIns="58322" rIns="58322" bIns="5832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364170" y="3825080"/>
            <a:ext cx="720000" cy="324000"/>
          </a:xfrm>
          <a:custGeom>
            <a:avLst/>
            <a:gdLst>
              <a:gd name="connsiteX0" fmla="*/ 0 w 694035"/>
              <a:gd name="connsiteY0" fmla="*/ 36161 h 361608"/>
              <a:gd name="connsiteX1" fmla="*/ 36161 w 694035"/>
              <a:gd name="connsiteY1" fmla="*/ 0 h 361608"/>
              <a:gd name="connsiteX2" fmla="*/ 657874 w 694035"/>
              <a:gd name="connsiteY2" fmla="*/ 0 h 361608"/>
              <a:gd name="connsiteX3" fmla="*/ 694035 w 694035"/>
              <a:gd name="connsiteY3" fmla="*/ 36161 h 361608"/>
              <a:gd name="connsiteX4" fmla="*/ 694035 w 694035"/>
              <a:gd name="connsiteY4" fmla="*/ 325447 h 361608"/>
              <a:gd name="connsiteX5" fmla="*/ 657874 w 694035"/>
              <a:gd name="connsiteY5" fmla="*/ 361608 h 361608"/>
              <a:gd name="connsiteX6" fmla="*/ 36161 w 694035"/>
              <a:gd name="connsiteY6" fmla="*/ 361608 h 361608"/>
              <a:gd name="connsiteX7" fmla="*/ 0 w 694035"/>
              <a:gd name="connsiteY7" fmla="*/ 325447 h 361608"/>
              <a:gd name="connsiteX8" fmla="*/ 0 w 694035"/>
              <a:gd name="connsiteY8" fmla="*/ 36161 h 36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035" h="361608">
                <a:moveTo>
                  <a:pt x="0" y="36161"/>
                </a:moveTo>
                <a:cubicBezTo>
                  <a:pt x="0" y="16190"/>
                  <a:pt x="16190" y="0"/>
                  <a:pt x="36161" y="0"/>
                </a:cubicBezTo>
                <a:lnTo>
                  <a:pt x="657874" y="0"/>
                </a:lnTo>
                <a:cubicBezTo>
                  <a:pt x="677845" y="0"/>
                  <a:pt x="694035" y="16190"/>
                  <a:pt x="694035" y="36161"/>
                </a:cubicBezTo>
                <a:lnTo>
                  <a:pt x="694035" y="325447"/>
                </a:lnTo>
                <a:cubicBezTo>
                  <a:pt x="694035" y="345418"/>
                  <a:pt x="677845" y="361608"/>
                  <a:pt x="657874" y="361608"/>
                </a:cubicBezTo>
                <a:lnTo>
                  <a:pt x="36161" y="361608"/>
                </a:lnTo>
                <a:cubicBezTo>
                  <a:pt x="16190" y="361608"/>
                  <a:pt x="0" y="345418"/>
                  <a:pt x="0" y="325447"/>
                </a:cubicBezTo>
                <a:lnTo>
                  <a:pt x="0" y="3616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121" tIns="60121" rIns="60121" bIns="6012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10,6</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7364170" y="4185120"/>
            <a:ext cx="720000" cy="324000"/>
          </a:xfrm>
          <a:custGeom>
            <a:avLst/>
            <a:gdLst>
              <a:gd name="connsiteX0" fmla="*/ 0 w 691334"/>
              <a:gd name="connsiteY0" fmla="*/ 33905 h 339054"/>
              <a:gd name="connsiteX1" fmla="*/ 33905 w 691334"/>
              <a:gd name="connsiteY1" fmla="*/ 0 h 339054"/>
              <a:gd name="connsiteX2" fmla="*/ 657429 w 691334"/>
              <a:gd name="connsiteY2" fmla="*/ 0 h 339054"/>
              <a:gd name="connsiteX3" fmla="*/ 691334 w 691334"/>
              <a:gd name="connsiteY3" fmla="*/ 33905 h 339054"/>
              <a:gd name="connsiteX4" fmla="*/ 691334 w 691334"/>
              <a:gd name="connsiteY4" fmla="*/ 305149 h 339054"/>
              <a:gd name="connsiteX5" fmla="*/ 657429 w 691334"/>
              <a:gd name="connsiteY5" fmla="*/ 339054 h 339054"/>
              <a:gd name="connsiteX6" fmla="*/ 33905 w 691334"/>
              <a:gd name="connsiteY6" fmla="*/ 339054 h 339054"/>
              <a:gd name="connsiteX7" fmla="*/ 0 w 691334"/>
              <a:gd name="connsiteY7" fmla="*/ 305149 h 339054"/>
              <a:gd name="connsiteX8" fmla="*/ 0 w 691334"/>
              <a:gd name="connsiteY8" fmla="*/ 33905 h 33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334" h="339054">
                <a:moveTo>
                  <a:pt x="0" y="33905"/>
                </a:moveTo>
                <a:cubicBezTo>
                  <a:pt x="0" y="15180"/>
                  <a:pt x="15180" y="0"/>
                  <a:pt x="33905" y="0"/>
                </a:cubicBezTo>
                <a:lnTo>
                  <a:pt x="657429" y="0"/>
                </a:lnTo>
                <a:cubicBezTo>
                  <a:pt x="676154" y="0"/>
                  <a:pt x="691334" y="15180"/>
                  <a:pt x="691334" y="33905"/>
                </a:cubicBezTo>
                <a:lnTo>
                  <a:pt x="691334" y="305149"/>
                </a:lnTo>
                <a:cubicBezTo>
                  <a:pt x="691334" y="323874"/>
                  <a:pt x="676154" y="339054"/>
                  <a:pt x="657429" y="339054"/>
                </a:cubicBezTo>
                <a:lnTo>
                  <a:pt x="33905" y="339054"/>
                </a:lnTo>
                <a:cubicBezTo>
                  <a:pt x="15180" y="339054"/>
                  <a:pt x="0" y="323874"/>
                  <a:pt x="0" y="305149"/>
                </a:cubicBezTo>
                <a:lnTo>
                  <a:pt x="0" y="339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461" tIns="59461" rIns="59461" bIns="5946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14,5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7364170" y="4545160"/>
            <a:ext cx="720000" cy="324000"/>
          </a:xfrm>
          <a:custGeom>
            <a:avLst/>
            <a:gdLst>
              <a:gd name="connsiteX0" fmla="*/ 0 w 685955"/>
              <a:gd name="connsiteY0" fmla="*/ 28800 h 287999"/>
              <a:gd name="connsiteX1" fmla="*/ 28800 w 685955"/>
              <a:gd name="connsiteY1" fmla="*/ 0 h 287999"/>
              <a:gd name="connsiteX2" fmla="*/ 657155 w 685955"/>
              <a:gd name="connsiteY2" fmla="*/ 0 h 287999"/>
              <a:gd name="connsiteX3" fmla="*/ 685955 w 685955"/>
              <a:gd name="connsiteY3" fmla="*/ 28800 h 287999"/>
              <a:gd name="connsiteX4" fmla="*/ 685955 w 685955"/>
              <a:gd name="connsiteY4" fmla="*/ 259199 h 287999"/>
              <a:gd name="connsiteX5" fmla="*/ 657155 w 685955"/>
              <a:gd name="connsiteY5" fmla="*/ 287999 h 287999"/>
              <a:gd name="connsiteX6" fmla="*/ 28800 w 685955"/>
              <a:gd name="connsiteY6" fmla="*/ 287999 h 287999"/>
              <a:gd name="connsiteX7" fmla="*/ 0 w 685955"/>
              <a:gd name="connsiteY7" fmla="*/ 259199 h 287999"/>
              <a:gd name="connsiteX8" fmla="*/ 0 w 685955"/>
              <a:gd name="connsiteY8" fmla="*/ 28800 h 28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955" h="287999">
                <a:moveTo>
                  <a:pt x="0" y="28800"/>
                </a:moveTo>
                <a:cubicBezTo>
                  <a:pt x="0" y="12894"/>
                  <a:pt x="12894" y="0"/>
                  <a:pt x="28800" y="0"/>
                </a:cubicBezTo>
                <a:lnTo>
                  <a:pt x="657155" y="0"/>
                </a:lnTo>
                <a:cubicBezTo>
                  <a:pt x="673061" y="0"/>
                  <a:pt x="685955" y="12894"/>
                  <a:pt x="685955" y="28800"/>
                </a:cubicBezTo>
                <a:lnTo>
                  <a:pt x="685955" y="259199"/>
                </a:lnTo>
                <a:cubicBezTo>
                  <a:pt x="685955" y="275105"/>
                  <a:pt x="673061" y="287999"/>
                  <a:pt x="657155" y="287999"/>
                </a:cubicBezTo>
                <a:lnTo>
                  <a:pt x="28800" y="287999"/>
                </a:lnTo>
                <a:cubicBezTo>
                  <a:pt x="12894" y="287999"/>
                  <a:pt x="0" y="275105"/>
                  <a:pt x="0" y="259199"/>
                </a:cubicBezTo>
                <a:lnTo>
                  <a:pt x="0" y="28800"/>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7965" tIns="57965" rIns="57965" bIns="5796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36,8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7364170" y="4905200"/>
            <a:ext cx="720000" cy="324000"/>
          </a:xfrm>
          <a:custGeom>
            <a:avLst/>
            <a:gdLst>
              <a:gd name="connsiteX0" fmla="*/ 0 w 660402"/>
              <a:gd name="connsiteY0" fmla="*/ 31324 h 313238"/>
              <a:gd name="connsiteX1" fmla="*/ 31324 w 660402"/>
              <a:gd name="connsiteY1" fmla="*/ 0 h 313238"/>
              <a:gd name="connsiteX2" fmla="*/ 629078 w 660402"/>
              <a:gd name="connsiteY2" fmla="*/ 0 h 313238"/>
              <a:gd name="connsiteX3" fmla="*/ 660402 w 660402"/>
              <a:gd name="connsiteY3" fmla="*/ 31324 h 313238"/>
              <a:gd name="connsiteX4" fmla="*/ 660402 w 660402"/>
              <a:gd name="connsiteY4" fmla="*/ 281914 h 313238"/>
              <a:gd name="connsiteX5" fmla="*/ 629078 w 660402"/>
              <a:gd name="connsiteY5" fmla="*/ 313238 h 313238"/>
              <a:gd name="connsiteX6" fmla="*/ 31324 w 660402"/>
              <a:gd name="connsiteY6" fmla="*/ 313238 h 313238"/>
              <a:gd name="connsiteX7" fmla="*/ 0 w 660402"/>
              <a:gd name="connsiteY7" fmla="*/ 281914 h 313238"/>
              <a:gd name="connsiteX8" fmla="*/ 0 w 660402"/>
              <a:gd name="connsiteY8" fmla="*/ 31324 h 31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402" h="313238">
                <a:moveTo>
                  <a:pt x="0" y="31324"/>
                </a:moveTo>
                <a:cubicBezTo>
                  <a:pt x="0" y="14024"/>
                  <a:pt x="14024" y="0"/>
                  <a:pt x="31324" y="0"/>
                </a:cubicBezTo>
                <a:lnTo>
                  <a:pt x="629078" y="0"/>
                </a:lnTo>
                <a:cubicBezTo>
                  <a:pt x="646378" y="0"/>
                  <a:pt x="660402" y="14024"/>
                  <a:pt x="660402" y="31324"/>
                </a:cubicBezTo>
                <a:lnTo>
                  <a:pt x="660402" y="281914"/>
                </a:lnTo>
                <a:cubicBezTo>
                  <a:pt x="660402" y="299214"/>
                  <a:pt x="646378" y="313238"/>
                  <a:pt x="629078" y="313238"/>
                </a:cubicBezTo>
                <a:lnTo>
                  <a:pt x="31324" y="313238"/>
                </a:lnTo>
                <a:cubicBezTo>
                  <a:pt x="14024" y="313238"/>
                  <a:pt x="0" y="299214"/>
                  <a:pt x="0" y="281914"/>
                </a:cubicBezTo>
                <a:lnTo>
                  <a:pt x="0" y="3132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704" tIns="58704" rIns="58704" bIns="58704"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165,0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7364170" y="5265256"/>
            <a:ext cx="720000" cy="432000"/>
          </a:xfrm>
          <a:custGeom>
            <a:avLst/>
            <a:gdLst>
              <a:gd name="connsiteX0" fmla="*/ 0 w 627521"/>
              <a:gd name="connsiteY0" fmla="*/ 30552 h 305516"/>
              <a:gd name="connsiteX1" fmla="*/ 30552 w 627521"/>
              <a:gd name="connsiteY1" fmla="*/ 0 h 305516"/>
              <a:gd name="connsiteX2" fmla="*/ 596969 w 627521"/>
              <a:gd name="connsiteY2" fmla="*/ 0 h 305516"/>
              <a:gd name="connsiteX3" fmla="*/ 627521 w 627521"/>
              <a:gd name="connsiteY3" fmla="*/ 30552 h 305516"/>
              <a:gd name="connsiteX4" fmla="*/ 627521 w 627521"/>
              <a:gd name="connsiteY4" fmla="*/ 274964 h 305516"/>
              <a:gd name="connsiteX5" fmla="*/ 596969 w 627521"/>
              <a:gd name="connsiteY5" fmla="*/ 305516 h 305516"/>
              <a:gd name="connsiteX6" fmla="*/ 30552 w 627521"/>
              <a:gd name="connsiteY6" fmla="*/ 305516 h 305516"/>
              <a:gd name="connsiteX7" fmla="*/ 0 w 627521"/>
              <a:gd name="connsiteY7" fmla="*/ 274964 h 305516"/>
              <a:gd name="connsiteX8" fmla="*/ 0 w 627521"/>
              <a:gd name="connsiteY8" fmla="*/ 30552 h 30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21" h="305516">
                <a:moveTo>
                  <a:pt x="0" y="30552"/>
                </a:moveTo>
                <a:cubicBezTo>
                  <a:pt x="0" y="13679"/>
                  <a:pt x="13679" y="0"/>
                  <a:pt x="30552" y="0"/>
                </a:cubicBezTo>
                <a:lnTo>
                  <a:pt x="596969" y="0"/>
                </a:lnTo>
                <a:cubicBezTo>
                  <a:pt x="613842" y="0"/>
                  <a:pt x="627521" y="13679"/>
                  <a:pt x="627521" y="30552"/>
                </a:cubicBezTo>
                <a:lnTo>
                  <a:pt x="627521" y="274964"/>
                </a:lnTo>
                <a:cubicBezTo>
                  <a:pt x="627521" y="291837"/>
                  <a:pt x="613842" y="305516"/>
                  <a:pt x="596969" y="305516"/>
                </a:cubicBezTo>
                <a:lnTo>
                  <a:pt x="30552" y="305516"/>
                </a:lnTo>
                <a:cubicBezTo>
                  <a:pt x="13679" y="305516"/>
                  <a:pt x="0" y="291837"/>
                  <a:pt x="0" y="274964"/>
                </a:cubicBezTo>
                <a:lnTo>
                  <a:pt x="0" y="3055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78" tIns="58478" rIns="58478" bIns="5847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88,7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8256707" y="3114717"/>
            <a:ext cx="720000" cy="324000"/>
          </a:xfrm>
          <a:custGeom>
            <a:avLst/>
            <a:gdLst>
              <a:gd name="connsiteX0" fmla="*/ 0 w 646866"/>
              <a:gd name="connsiteY0" fmla="*/ 37841 h 378414"/>
              <a:gd name="connsiteX1" fmla="*/ 37841 w 646866"/>
              <a:gd name="connsiteY1" fmla="*/ 0 h 378414"/>
              <a:gd name="connsiteX2" fmla="*/ 609025 w 646866"/>
              <a:gd name="connsiteY2" fmla="*/ 0 h 378414"/>
              <a:gd name="connsiteX3" fmla="*/ 646866 w 646866"/>
              <a:gd name="connsiteY3" fmla="*/ 37841 h 378414"/>
              <a:gd name="connsiteX4" fmla="*/ 646866 w 646866"/>
              <a:gd name="connsiteY4" fmla="*/ 340573 h 378414"/>
              <a:gd name="connsiteX5" fmla="*/ 609025 w 646866"/>
              <a:gd name="connsiteY5" fmla="*/ 378414 h 378414"/>
              <a:gd name="connsiteX6" fmla="*/ 37841 w 646866"/>
              <a:gd name="connsiteY6" fmla="*/ 378414 h 378414"/>
              <a:gd name="connsiteX7" fmla="*/ 0 w 646866"/>
              <a:gd name="connsiteY7" fmla="*/ 340573 h 378414"/>
              <a:gd name="connsiteX8" fmla="*/ 0 w 646866"/>
              <a:gd name="connsiteY8" fmla="*/ 37841 h 37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66" h="378414">
                <a:moveTo>
                  <a:pt x="0" y="37841"/>
                </a:moveTo>
                <a:cubicBezTo>
                  <a:pt x="0" y="16942"/>
                  <a:pt x="16942" y="0"/>
                  <a:pt x="37841" y="0"/>
                </a:cubicBezTo>
                <a:lnTo>
                  <a:pt x="609025" y="0"/>
                </a:lnTo>
                <a:cubicBezTo>
                  <a:pt x="629924" y="0"/>
                  <a:pt x="646866" y="16942"/>
                  <a:pt x="646866" y="37841"/>
                </a:cubicBezTo>
                <a:lnTo>
                  <a:pt x="646866" y="340573"/>
                </a:lnTo>
                <a:cubicBezTo>
                  <a:pt x="646866" y="361472"/>
                  <a:pt x="629924" y="378414"/>
                  <a:pt x="609025" y="378414"/>
                </a:cubicBezTo>
                <a:lnTo>
                  <a:pt x="37841" y="378414"/>
                </a:lnTo>
                <a:cubicBezTo>
                  <a:pt x="16942" y="378414"/>
                  <a:pt x="0" y="361472"/>
                  <a:pt x="0" y="340573"/>
                </a:cubicBezTo>
                <a:lnTo>
                  <a:pt x="0" y="378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803" tIns="56803" rIns="56803" bIns="56803"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Факт</a:t>
            </a:r>
            <a:endParaRPr lang="ru-RU" sz="1200" b="1"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56707" y="3464841"/>
            <a:ext cx="720000" cy="324000"/>
          </a:xfrm>
          <a:custGeom>
            <a:avLst/>
            <a:gdLst>
              <a:gd name="connsiteX0" fmla="*/ 0 w 632541"/>
              <a:gd name="connsiteY0" fmla="*/ 30323 h 303230"/>
              <a:gd name="connsiteX1" fmla="*/ 30323 w 632541"/>
              <a:gd name="connsiteY1" fmla="*/ 0 h 303230"/>
              <a:gd name="connsiteX2" fmla="*/ 602218 w 632541"/>
              <a:gd name="connsiteY2" fmla="*/ 0 h 303230"/>
              <a:gd name="connsiteX3" fmla="*/ 632541 w 632541"/>
              <a:gd name="connsiteY3" fmla="*/ 30323 h 303230"/>
              <a:gd name="connsiteX4" fmla="*/ 632541 w 632541"/>
              <a:gd name="connsiteY4" fmla="*/ 272907 h 303230"/>
              <a:gd name="connsiteX5" fmla="*/ 602218 w 632541"/>
              <a:gd name="connsiteY5" fmla="*/ 303230 h 303230"/>
              <a:gd name="connsiteX6" fmla="*/ 30323 w 632541"/>
              <a:gd name="connsiteY6" fmla="*/ 303230 h 303230"/>
              <a:gd name="connsiteX7" fmla="*/ 0 w 632541"/>
              <a:gd name="connsiteY7" fmla="*/ 272907 h 303230"/>
              <a:gd name="connsiteX8" fmla="*/ 0 w 632541"/>
              <a:gd name="connsiteY8" fmla="*/ 30323 h 30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1" h="303230">
                <a:moveTo>
                  <a:pt x="0" y="30323"/>
                </a:moveTo>
                <a:cubicBezTo>
                  <a:pt x="0" y="13576"/>
                  <a:pt x="13576" y="0"/>
                  <a:pt x="30323" y="0"/>
                </a:cubicBezTo>
                <a:lnTo>
                  <a:pt x="602218" y="0"/>
                </a:lnTo>
                <a:cubicBezTo>
                  <a:pt x="618965" y="0"/>
                  <a:pt x="632541" y="13576"/>
                  <a:pt x="632541" y="30323"/>
                </a:cubicBezTo>
                <a:lnTo>
                  <a:pt x="632541" y="272907"/>
                </a:lnTo>
                <a:cubicBezTo>
                  <a:pt x="632541" y="289654"/>
                  <a:pt x="618965" y="303230"/>
                  <a:pt x="602218" y="303230"/>
                </a:cubicBezTo>
                <a:lnTo>
                  <a:pt x="30323" y="303230"/>
                </a:lnTo>
                <a:cubicBezTo>
                  <a:pt x="13576" y="303230"/>
                  <a:pt x="0" y="289654"/>
                  <a:pt x="0" y="272907"/>
                </a:cubicBezTo>
                <a:lnTo>
                  <a:pt x="0" y="30323"/>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8411" tIns="58411" rIns="58411" bIns="58411"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0,3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8256707" y="3825080"/>
            <a:ext cx="720000" cy="324000"/>
          </a:xfrm>
          <a:custGeom>
            <a:avLst/>
            <a:gdLst>
              <a:gd name="connsiteX0" fmla="*/ 0 w 632544"/>
              <a:gd name="connsiteY0" fmla="*/ 34341 h 343414"/>
              <a:gd name="connsiteX1" fmla="*/ 34341 w 632544"/>
              <a:gd name="connsiteY1" fmla="*/ 0 h 343414"/>
              <a:gd name="connsiteX2" fmla="*/ 598203 w 632544"/>
              <a:gd name="connsiteY2" fmla="*/ 0 h 343414"/>
              <a:gd name="connsiteX3" fmla="*/ 632544 w 632544"/>
              <a:gd name="connsiteY3" fmla="*/ 34341 h 343414"/>
              <a:gd name="connsiteX4" fmla="*/ 632544 w 632544"/>
              <a:gd name="connsiteY4" fmla="*/ 309073 h 343414"/>
              <a:gd name="connsiteX5" fmla="*/ 598203 w 632544"/>
              <a:gd name="connsiteY5" fmla="*/ 343414 h 343414"/>
              <a:gd name="connsiteX6" fmla="*/ 34341 w 632544"/>
              <a:gd name="connsiteY6" fmla="*/ 343414 h 343414"/>
              <a:gd name="connsiteX7" fmla="*/ 0 w 632544"/>
              <a:gd name="connsiteY7" fmla="*/ 309073 h 343414"/>
              <a:gd name="connsiteX8" fmla="*/ 0 w 632544"/>
              <a:gd name="connsiteY8" fmla="*/ 34341 h 34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44" h="343414">
                <a:moveTo>
                  <a:pt x="0" y="34341"/>
                </a:moveTo>
                <a:cubicBezTo>
                  <a:pt x="0" y="15375"/>
                  <a:pt x="15375" y="0"/>
                  <a:pt x="34341" y="0"/>
                </a:cubicBezTo>
                <a:lnTo>
                  <a:pt x="598203" y="0"/>
                </a:lnTo>
                <a:cubicBezTo>
                  <a:pt x="617169" y="0"/>
                  <a:pt x="632544" y="15375"/>
                  <a:pt x="632544" y="34341"/>
                </a:cubicBezTo>
                <a:lnTo>
                  <a:pt x="632544" y="309073"/>
                </a:lnTo>
                <a:cubicBezTo>
                  <a:pt x="632544" y="328039"/>
                  <a:pt x="617169" y="343414"/>
                  <a:pt x="598203" y="343414"/>
                </a:cubicBezTo>
                <a:lnTo>
                  <a:pt x="34341" y="343414"/>
                </a:lnTo>
                <a:cubicBezTo>
                  <a:pt x="15375" y="343414"/>
                  <a:pt x="0" y="328039"/>
                  <a:pt x="0" y="309073"/>
                </a:cubicBezTo>
                <a:lnTo>
                  <a:pt x="0" y="34341"/>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588" tIns="59588" rIns="59588" bIns="59588"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10,5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256707" y="4185120"/>
            <a:ext cx="720000" cy="324000"/>
          </a:xfrm>
          <a:custGeom>
            <a:avLst/>
            <a:gdLst>
              <a:gd name="connsiteX0" fmla="*/ 0 w 632560"/>
              <a:gd name="connsiteY0" fmla="*/ 33178 h 331775"/>
              <a:gd name="connsiteX1" fmla="*/ 33178 w 632560"/>
              <a:gd name="connsiteY1" fmla="*/ 0 h 331775"/>
              <a:gd name="connsiteX2" fmla="*/ 599383 w 632560"/>
              <a:gd name="connsiteY2" fmla="*/ 0 h 331775"/>
              <a:gd name="connsiteX3" fmla="*/ 632561 w 632560"/>
              <a:gd name="connsiteY3" fmla="*/ 33178 h 331775"/>
              <a:gd name="connsiteX4" fmla="*/ 632560 w 632560"/>
              <a:gd name="connsiteY4" fmla="*/ 298598 h 331775"/>
              <a:gd name="connsiteX5" fmla="*/ 599382 w 632560"/>
              <a:gd name="connsiteY5" fmla="*/ 331776 h 331775"/>
              <a:gd name="connsiteX6" fmla="*/ 33178 w 632560"/>
              <a:gd name="connsiteY6" fmla="*/ 331775 h 331775"/>
              <a:gd name="connsiteX7" fmla="*/ 0 w 632560"/>
              <a:gd name="connsiteY7" fmla="*/ 298597 h 331775"/>
              <a:gd name="connsiteX8" fmla="*/ 0 w 632560"/>
              <a:gd name="connsiteY8" fmla="*/ 33178 h 33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60" h="331775">
                <a:moveTo>
                  <a:pt x="0" y="33178"/>
                </a:moveTo>
                <a:cubicBezTo>
                  <a:pt x="0" y="14854"/>
                  <a:pt x="14854" y="0"/>
                  <a:pt x="33178" y="0"/>
                </a:cubicBezTo>
                <a:lnTo>
                  <a:pt x="599383" y="0"/>
                </a:lnTo>
                <a:cubicBezTo>
                  <a:pt x="617707" y="0"/>
                  <a:pt x="632561" y="14854"/>
                  <a:pt x="632561" y="33178"/>
                </a:cubicBezTo>
                <a:cubicBezTo>
                  <a:pt x="632561" y="121651"/>
                  <a:pt x="632560" y="210125"/>
                  <a:pt x="632560" y="298598"/>
                </a:cubicBezTo>
                <a:cubicBezTo>
                  <a:pt x="632560" y="316922"/>
                  <a:pt x="617706" y="331776"/>
                  <a:pt x="599382" y="331776"/>
                </a:cubicBezTo>
                <a:lnTo>
                  <a:pt x="33178" y="331775"/>
                </a:lnTo>
                <a:cubicBezTo>
                  <a:pt x="14854" y="331775"/>
                  <a:pt x="0" y="316921"/>
                  <a:pt x="0" y="298597"/>
                </a:cubicBezTo>
                <a:lnTo>
                  <a:pt x="0" y="3317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47" tIns="59247" rIns="59247" bIns="59247"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14,0</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256707" y="4545160"/>
            <a:ext cx="720000" cy="324000"/>
          </a:xfrm>
          <a:custGeom>
            <a:avLst/>
            <a:gdLst>
              <a:gd name="connsiteX0" fmla="*/ 0 w 632552"/>
              <a:gd name="connsiteY0" fmla="*/ 33305 h 333050"/>
              <a:gd name="connsiteX1" fmla="*/ 33305 w 632552"/>
              <a:gd name="connsiteY1" fmla="*/ 0 h 333050"/>
              <a:gd name="connsiteX2" fmla="*/ 599247 w 632552"/>
              <a:gd name="connsiteY2" fmla="*/ 0 h 333050"/>
              <a:gd name="connsiteX3" fmla="*/ 632552 w 632552"/>
              <a:gd name="connsiteY3" fmla="*/ 33305 h 333050"/>
              <a:gd name="connsiteX4" fmla="*/ 632552 w 632552"/>
              <a:gd name="connsiteY4" fmla="*/ 299745 h 333050"/>
              <a:gd name="connsiteX5" fmla="*/ 599247 w 632552"/>
              <a:gd name="connsiteY5" fmla="*/ 333050 h 333050"/>
              <a:gd name="connsiteX6" fmla="*/ 33305 w 632552"/>
              <a:gd name="connsiteY6" fmla="*/ 333050 h 333050"/>
              <a:gd name="connsiteX7" fmla="*/ 0 w 632552"/>
              <a:gd name="connsiteY7" fmla="*/ 299745 h 333050"/>
              <a:gd name="connsiteX8" fmla="*/ 0 w 632552"/>
              <a:gd name="connsiteY8" fmla="*/ 33305 h 33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52" h="333050">
                <a:moveTo>
                  <a:pt x="0" y="33305"/>
                </a:moveTo>
                <a:cubicBezTo>
                  <a:pt x="0" y="14911"/>
                  <a:pt x="14911" y="0"/>
                  <a:pt x="33305" y="0"/>
                </a:cubicBezTo>
                <a:lnTo>
                  <a:pt x="599247" y="0"/>
                </a:lnTo>
                <a:cubicBezTo>
                  <a:pt x="617641" y="0"/>
                  <a:pt x="632552" y="14911"/>
                  <a:pt x="632552" y="33305"/>
                </a:cubicBezTo>
                <a:lnTo>
                  <a:pt x="632552" y="299745"/>
                </a:lnTo>
                <a:cubicBezTo>
                  <a:pt x="632552" y="318139"/>
                  <a:pt x="617641" y="333050"/>
                  <a:pt x="599247" y="333050"/>
                </a:cubicBezTo>
                <a:lnTo>
                  <a:pt x="33305" y="333050"/>
                </a:lnTo>
                <a:cubicBezTo>
                  <a:pt x="14911" y="333050"/>
                  <a:pt x="0" y="318139"/>
                  <a:pt x="0" y="299745"/>
                </a:cubicBezTo>
                <a:lnTo>
                  <a:pt x="0" y="33305"/>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85" tIns="59285" rIns="59285" bIns="59285"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30,7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8256707" y="4905200"/>
            <a:ext cx="720000" cy="324000"/>
          </a:xfrm>
          <a:custGeom>
            <a:avLst/>
            <a:gdLst>
              <a:gd name="connsiteX0" fmla="*/ 0 w 632255"/>
              <a:gd name="connsiteY0" fmla="*/ 33226 h 332263"/>
              <a:gd name="connsiteX1" fmla="*/ 33226 w 632255"/>
              <a:gd name="connsiteY1" fmla="*/ 0 h 332263"/>
              <a:gd name="connsiteX2" fmla="*/ 599029 w 632255"/>
              <a:gd name="connsiteY2" fmla="*/ 0 h 332263"/>
              <a:gd name="connsiteX3" fmla="*/ 632255 w 632255"/>
              <a:gd name="connsiteY3" fmla="*/ 33226 h 332263"/>
              <a:gd name="connsiteX4" fmla="*/ 632255 w 632255"/>
              <a:gd name="connsiteY4" fmla="*/ 299037 h 332263"/>
              <a:gd name="connsiteX5" fmla="*/ 599029 w 632255"/>
              <a:gd name="connsiteY5" fmla="*/ 332263 h 332263"/>
              <a:gd name="connsiteX6" fmla="*/ 33226 w 632255"/>
              <a:gd name="connsiteY6" fmla="*/ 332263 h 332263"/>
              <a:gd name="connsiteX7" fmla="*/ 0 w 632255"/>
              <a:gd name="connsiteY7" fmla="*/ 299037 h 332263"/>
              <a:gd name="connsiteX8" fmla="*/ 0 w 632255"/>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55" h="332263">
                <a:moveTo>
                  <a:pt x="0" y="33226"/>
                </a:moveTo>
                <a:cubicBezTo>
                  <a:pt x="0" y="14876"/>
                  <a:pt x="14876" y="0"/>
                  <a:pt x="33226" y="0"/>
                </a:cubicBezTo>
                <a:lnTo>
                  <a:pt x="599029" y="0"/>
                </a:lnTo>
                <a:cubicBezTo>
                  <a:pt x="617379" y="0"/>
                  <a:pt x="632255" y="14876"/>
                  <a:pt x="632255" y="33226"/>
                </a:cubicBezTo>
                <a:lnTo>
                  <a:pt x="632255" y="299037"/>
                </a:lnTo>
                <a:cubicBezTo>
                  <a:pt x="632255" y="317387"/>
                  <a:pt x="617379" y="332263"/>
                  <a:pt x="599029"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163,9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256707" y="5265256"/>
            <a:ext cx="720000" cy="432000"/>
          </a:xfrm>
          <a:custGeom>
            <a:avLst/>
            <a:gdLst>
              <a:gd name="connsiteX0" fmla="*/ 0 w 610891"/>
              <a:gd name="connsiteY0" fmla="*/ 33226 h 332263"/>
              <a:gd name="connsiteX1" fmla="*/ 33226 w 610891"/>
              <a:gd name="connsiteY1" fmla="*/ 0 h 332263"/>
              <a:gd name="connsiteX2" fmla="*/ 577665 w 610891"/>
              <a:gd name="connsiteY2" fmla="*/ 0 h 332263"/>
              <a:gd name="connsiteX3" fmla="*/ 610891 w 610891"/>
              <a:gd name="connsiteY3" fmla="*/ 33226 h 332263"/>
              <a:gd name="connsiteX4" fmla="*/ 610891 w 610891"/>
              <a:gd name="connsiteY4" fmla="*/ 299037 h 332263"/>
              <a:gd name="connsiteX5" fmla="*/ 577665 w 610891"/>
              <a:gd name="connsiteY5" fmla="*/ 332263 h 332263"/>
              <a:gd name="connsiteX6" fmla="*/ 33226 w 610891"/>
              <a:gd name="connsiteY6" fmla="*/ 332263 h 332263"/>
              <a:gd name="connsiteX7" fmla="*/ 0 w 610891"/>
              <a:gd name="connsiteY7" fmla="*/ 299037 h 332263"/>
              <a:gd name="connsiteX8" fmla="*/ 0 w 61089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91" h="332263">
                <a:moveTo>
                  <a:pt x="0" y="33226"/>
                </a:moveTo>
                <a:cubicBezTo>
                  <a:pt x="0" y="14876"/>
                  <a:pt x="14876" y="0"/>
                  <a:pt x="33226" y="0"/>
                </a:cubicBezTo>
                <a:lnTo>
                  <a:pt x="577665" y="0"/>
                </a:lnTo>
                <a:cubicBezTo>
                  <a:pt x="596015" y="0"/>
                  <a:pt x="610891" y="14876"/>
                  <a:pt x="610891" y="33226"/>
                </a:cubicBezTo>
                <a:lnTo>
                  <a:pt x="610891" y="299037"/>
                </a:lnTo>
                <a:cubicBezTo>
                  <a:pt x="610891" y="317387"/>
                  <a:pt x="596015" y="332263"/>
                  <a:pt x="57766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80,8</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238748" y="5733256"/>
            <a:ext cx="720000" cy="432000"/>
          </a:xfrm>
          <a:custGeom>
            <a:avLst/>
            <a:gdLst>
              <a:gd name="connsiteX0" fmla="*/ 0 w 608701"/>
              <a:gd name="connsiteY0" fmla="*/ 33226 h 332263"/>
              <a:gd name="connsiteX1" fmla="*/ 33226 w 608701"/>
              <a:gd name="connsiteY1" fmla="*/ 0 h 332263"/>
              <a:gd name="connsiteX2" fmla="*/ 575475 w 608701"/>
              <a:gd name="connsiteY2" fmla="*/ 0 h 332263"/>
              <a:gd name="connsiteX3" fmla="*/ 608701 w 608701"/>
              <a:gd name="connsiteY3" fmla="*/ 33226 h 332263"/>
              <a:gd name="connsiteX4" fmla="*/ 608701 w 608701"/>
              <a:gd name="connsiteY4" fmla="*/ 299037 h 332263"/>
              <a:gd name="connsiteX5" fmla="*/ 575475 w 608701"/>
              <a:gd name="connsiteY5" fmla="*/ 332263 h 332263"/>
              <a:gd name="connsiteX6" fmla="*/ 33226 w 608701"/>
              <a:gd name="connsiteY6" fmla="*/ 332263 h 332263"/>
              <a:gd name="connsiteX7" fmla="*/ 0 w 608701"/>
              <a:gd name="connsiteY7" fmla="*/ 299037 h 332263"/>
              <a:gd name="connsiteX8" fmla="*/ 0 w 608701"/>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701" h="332263">
                <a:moveTo>
                  <a:pt x="0" y="33226"/>
                </a:moveTo>
                <a:cubicBezTo>
                  <a:pt x="0" y="14876"/>
                  <a:pt x="14876" y="0"/>
                  <a:pt x="33226" y="0"/>
                </a:cubicBezTo>
                <a:lnTo>
                  <a:pt x="575475" y="0"/>
                </a:lnTo>
                <a:cubicBezTo>
                  <a:pt x="593825" y="0"/>
                  <a:pt x="608701" y="14876"/>
                  <a:pt x="608701" y="33226"/>
                </a:cubicBezTo>
                <a:lnTo>
                  <a:pt x="608701" y="299037"/>
                </a:lnTo>
                <a:cubicBezTo>
                  <a:pt x="608701" y="317387"/>
                  <a:pt x="593825" y="332263"/>
                  <a:pt x="575475"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262" tIns="59262" rIns="59262" bIns="59262"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911,3</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73</a:t>
            </a:fld>
            <a:endParaRPr lang="ru-RU" dirty="0"/>
          </a:p>
        </p:txBody>
      </p:sp>
      <p:sp>
        <p:nvSpPr>
          <p:cNvPr id="14"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15" name="Прямая соединительная линия 14"/>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39" name="Полилиния 38"/>
          <p:cNvSpPr/>
          <p:nvPr/>
        </p:nvSpPr>
        <p:spPr>
          <a:xfrm>
            <a:off x="4485085" y="3464841"/>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Использование минерально-сырьевых ресурсов и оценка их состояния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4485085" y="3825080"/>
            <a:ext cx="2687748"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Обеспечение экологической безопасности на территории Чувашской Республики</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485083" y="418512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Биологическое разнообразие Чувашской Республики</a:t>
            </a:r>
          </a:p>
        </p:txBody>
      </p:sp>
      <p:sp>
        <p:nvSpPr>
          <p:cNvPr id="43" name="Полилиния 42"/>
          <p:cNvSpPr/>
          <p:nvPr/>
        </p:nvSpPr>
        <p:spPr>
          <a:xfrm>
            <a:off x="4485085" y="4545160"/>
            <a:ext cx="2687747"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водохозяйственного комплекса Чувашской Республики</a:t>
            </a:r>
          </a:p>
        </p:txBody>
      </p:sp>
      <p:sp>
        <p:nvSpPr>
          <p:cNvPr id="44" name="Полилиния 43"/>
          <p:cNvSpPr/>
          <p:nvPr/>
        </p:nvSpPr>
        <p:spPr>
          <a:xfrm>
            <a:off x="4485082" y="4905200"/>
            <a:ext cx="26877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Развитие лесного хозяйства в Чувашской Республике</a:t>
            </a:r>
          </a:p>
        </p:txBody>
      </p:sp>
      <p:sp>
        <p:nvSpPr>
          <p:cNvPr id="45" name="Полилиния 44"/>
          <p:cNvSpPr/>
          <p:nvPr/>
        </p:nvSpPr>
        <p:spPr>
          <a:xfrm>
            <a:off x="4485085" y="5265256"/>
            <a:ext cx="268774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Обращение с отходами, в том числе с твердыми коммунальными отходами, на территории Чувашской Республики</a:t>
            </a:r>
          </a:p>
        </p:txBody>
      </p:sp>
      <p:sp>
        <p:nvSpPr>
          <p:cNvPr id="46" name="Полилиния 45"/>
          <p:cNvSpPr/>
          <p:nvPr/>
        </p:nvSpPr>
        <p:spPr>
          <a:xfrm>
            <a:off x="4491745" y="5733256"/>
            <a:ext cx="2681086" cy="432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a:lnSpc>
                <a:spcPct val="90000"/>
              </a:lnSpc>
              <a:spcAft>
                <a:spcPct val="35000"/>
              </a:spcAft>
            </a:pPr>
            <a:r>
              <a:rPr lang="ru-RU" sz="1000" dirty="0" smtClean="0">
                <a:solidFill>
                  <a:prstClr val="black"/>
                </a:solidFill>
                <a:latin typeface="Times New Roman" panose="02020603050405020304" pitchFamily="18" charset="0"/>
                <a:cs typeface="Times New Roman" panose="02020603050405020304" pitchFamily="18" charset="0"/>
              </a:rPr>
              <a:t>Строительство </a:t>
            </a:r>
            <a:r>
              <a:rPr lang="ru-RU" sz="1000" dirty="0">
                <a:solidFill>
                  <a:prstClr val="black"/>
                </a:solidFill>
                <a:latin typeface="Times New Roman" panose="02020603050405020304" pitchFamily="18" charset="0"/>
                <a:cs typeface="Times New Roman" panose="02020603050405020304" pitchFamily="18" charset="0"/>
              </a:rPr>
              <a:t>и реконструкция (модернизация) очистных сооружений централизованных систем </a:t>
            </a:r>
            <a:r>
              <a:rPr lang="ru-RU" sz="1000" dirty="0" smtClean="0">
                <a:solidFill>
                  <a:prstClr val="black"/>
                </a:solidFill>
                <a:latin typeface="Times New Roman" panose="02020603050405020304" pitchFamily="18" charset="0"/>
                <a:cs typeface="Times New Roman" panose="02020603050405020304" pitchFamily="18" charset="0"/>
              </a:rPr>
              <a:t>водоотведения</a:t>
            </a:r>
            <a:endParaRPr lang="ru-RU" sz="1000"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491745" y="6196685"/>
            <a:ext cx="2690949" cy="324000"/>
          </a:xfrm>
          <a:custGeom>
            <a:avLst/>
            <a:gdLst>
              <a:gd name="connsiteX0" fmla="*/ 0 w 2570092"/>
              <a:gd name="connsiteY0" fmla="*/ 33226 h 332263"/>
              <a:gd name="connsiteX1" fmla="*/ 33226 w 2570092"/>
              <a:gd name="connsiteY1" fmla="*/ 0 h 332263"/>
              <a:gd name="connsiteX2" fmla="*/ 2536866 w 2570092"/>
              <a:gd name="connsiteY2" fmla="*/ 0 h 332263"/>
              <a:gd name="connsiteX3" fmla="*/ 2570092 w 2570092"/>
              <a:gd name="connsiteY3" fmla="*/ 33226 h 332263"/>
              <a:gd name="connsiteX4" fmla="*/ 2570092 w 2570092"/>
              <a:gd name="connsiteY4" fmla="*/ 299037 h 332263"/>
              <a:gd name="connsiteX5" fmla="*/ 2536866 w 2570092"/>
              <a:gd name="connsiteY5" fmla="*/ 332263 h 332263"/>
              <a:gd name="connsiteX6" fmla="*/ 33226 w 2570092"/>
              <a:gd name="connsiteY6" fmla="*/ 332263 h 332263"/>
              <a:gd name="connsiteX7" fmla="*/ 0 w 2570092"/>
              <a:gd name="connsiteY7" fmla="*/ 299037 h 332263"/>
              <a:gd name="connsiteX8" fmla="*/ 0 w 2570092"/>
              <a:gd name="connsiteY8" fmla="*/ 33226 h 33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0092" h="332263">
                <a:moveTo>
                  <a:pt x="0" y="33226"/>
                </a:moveTo>
                <a:cubicBezTo>
                  <a:pt x="0" y="14876"/>
                  <a:pt x="14876" y="0"/>
                  <a:pt x="33226" y="0"/>
                </a:cubicBezTo>
                <a:lnTo>
                  <a:pt x="2536866" y="0"/>
                </a:lnTo>
                <a:cubicBezTo>
                  <a:pt x="2555216" y="0"/>
                  <a:pt x="2570092" y="14876"/>
                  <a:pt x="2570092" y="33226"/>
                </a:cubicBezTo>
                <a:lnTo>
                  <a:pt x="2570092" y="299037"/>
                </a:lnTo>
                <a:cubicBezTo>
                  <a:pt x="2570092" y="317387"/>
                  <a:pt x="2555216" y="332263"/>
                  <a:pt x="2536866" y="332263"/>
                </a:cubicBezTo>
                <a:lnTo>
                  <a:pt x="33226" y="332263"/>
                </a:lnTo>
                <a:cubicBezTo>
                  <a:pt x="14876" y="332263"/>
                  <a:pt x="0" y="317387"/>
                  <a:pt x="0" y="299037"/>
                </a:cubicBezTo>
                <a:lnTo>
                  <a:pt x="0" y="33226"/>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47832" tIns="47832" rIns="47832" bIns="47832" numCol="1" spcCol="1270" anchor="ctr" anchorCtr="0">
            <a:noAutofit/>
          </a:bodyPr>
          <a:lstStyle/>
          <a:p>
            <a:pPr algn="ctr" defTabSz="444500" fontAlgn="base">
              <a:lnSpc>
                <a:spcPct val="90000"/>
              </a:lnSpc>
              <a:spcBef>
                <a:spcPct val="0"/>
              </a:spcBef>
              <a:spcAft>
                <a:spcPct val="35000"/>
              </a:spcAft>
            </a:pPr>
            <a:r>
              <a:rPr lang="ru-RU" sz="10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8" name="Полилиния 47"/>
          <p:cNvSpPr/>
          <p:nvPr/>
        </p:nvSpPr>
        <p:spPr>
          <a:xfrm>
            <a:off x="7360841" y="5733256"/>
            <a:ext cx="720000" cy="432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1 202,2</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7364170" y="6188878"/>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18,5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8238748" y="6201344"/>
            <a:ext cx="720000" cy="324000"/>
          </a:xfrm>
          <a:custGeom>
            <a:avLst/>
            <a:gdLst>
              <a:gd name="connsiteX0" fmla="*/ 0 w 646972"/>
              <a:gd name="connsiteY0" fmla="*/ 34962 h 349617"/>
              <a:gd name="connsiteX1" fmla="*/ 34962 w 646972"/>
              <a:gd name="connsiteY1" fmla="*/ 0 h 349617"/>
              <a:gd name="connsiteX2" fmla="*/ 612010 w 646972"/>
              <a:gd name="connsiteY2" fmla="*/ 0 h 349617"/>
              <a:gd name="connsiteX3" fmla="*/ 646972 w 646972"/>
              <a:gd name="connsiteY3" fmla="*/ 34962 h 349617"/>
              <a:gd name="connsiteX4" fmla="*/ 646972 w 646972"/>
              <a:gd name="connsiteY4" fmla="*/ 314655 h 349617"/>
              <a:gd name="connsiteX5" fmla="*/ 612010 w 646972"/>
              <a:gd name="connsiteY5" fmla="*/ 349617 h 349617"/>
              <a:gd name="connsiteX6" fmla="*/ 34962 w 646972"/>
              <a:gd name="connsiteY6" fmla="*/ 349617 h 349617"/>
              <a:gd name="connsiteX7" fmla="*/ 0 w 646972"/>
              <a:gd name="connsiteY7" fmla="*/ 314655 h 349617"/>
              <a:gd name="connsiteX8" fmla="*/ 0 w 646972"/>
              <a:gd name="connsiteY8" fmla="*/ 34962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2" h="349617">
                <a:moveTo>
                  <a:pt x="0" y="34962"/>
                </a:moveTo>
                <a:cubicBezTo>
                  <a:pt x="0" y="15653"/>
                  <a:pt x="15653" y="0"/>
                  <a:pt x="34962" y="0"/>
                </a:cubicBezTo>
                <a:lnTo>
                  <a:pt x="612010" y="0"/>
                </a:lnTo>
                <a:cubicBezTo>
                  <a:pt x="631319" y="0"/>
                  <a:pt x="646972" y="15653"/>
                  <a:pt x="646972" y="34962"/>
                </a:cubicBezTo>
                <a:lnTo>
                  <a:pt x="646972" y="314655"/>
                </a:lnTo>
                <a:cubicBezTo>
                  <a:pt x="646972" y="333964"/>
                  <a:pt x="631319" y="349617"/>
                  <a:pt x="612010" y="349617"/>
                </a:cubicBezTo>
                <a:lnTo>
                  <a:pt x="34962" y="349617"/>
                </a:lnTo>
                <a:cubicBezTo>
                  <a:pt x="15653" y="349617"/>
                  <a:pt x="0" y="333964"/>
                  <a:pt x="0" y="314655"/>
                </a:cubicBezTo>
                <a:lnTo>
                  <a:pt x="0" y="34962"/>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770" tIns="59770" rIns="59770" bIns="59770" numCol="1" spcCol="1270" anchor="ctr" anchorCtr="0">
            <a:noAutofit/>
          </a:bodyPr>
          <a:lstStyle/>
          <a:p>
            <a:pPr lvl="0" algn="ctr" defTabSz="577850">
              <a:lnSpc>
                <a:spcPct val="90000"/>
              </a:lnSpc>
              <a:spcBef>
                <a:spcPct val="0"/>
              </a:spcBef>
              <a:spcAft>
                <a:spcPct val="35000"/>
              </a:spcAft>
            </a:pPr>
            <a:r>
              <a:rPr lang="ru-RU" sz="1300" kern="1200" dirty="0" smtClean="0">
                <a:solidFill>
                  <a:schemeClr val="tx1"/>
                </a:solidFill>
                <a:latin typeface="Times New Roman" panose="02020603050405020304" pitchFamily="18" charset="0"/>
                <a:cs typeface="Times New Roman" panose="02020603050405020304" pitchFamily="18" charset="0"/>
              </a:rPr>
              <a:t>18,5</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7585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24127" y="974160"/>
            <a:ext cx="3903032" cy="549475"/>
          </a:xfrm>
          <a:custGeom>
            <a:avLst/>
            <a:gdLst>
              <a:gd name="connsiteX0" fmla="*/ 0 w 3903032"/>
              <a:gd name="connsiteY0" fmla="*/ 38477 h 384765"/>
              <a:gd name="connsiteX1" fmla="*/ 38477 w 3903032"/>
              <a:gd name="connsiteY1" fmla="*/ 0 h 384765"/>
              <a:gd name="connsiteX2" fmla="*/ 3864556 w 3903032"/>
              <a:gd name="connsiteY2" fmla="*/ 0 h 384765"/>
              <a:gd name="connsiteX3" fmla="*/ 3903033 w 3903032"/>
              <a:gd name="connsiteY3" fmla="*/ 38477 h 384765"/>
              <a:gd name="connsiteX4" fmla="*/ 3903032 w 3903032"/>
              <a:gd name="connsiteY4" fmla="*/ 346289 h 384765"/>
              <a:gd name="connsiteX5" fmla="*/ 3864555 w 3903032"/>
              <a:gd name="connsiteY5" fmla="*/ 384766 h 384765"/>
              <a:gd name="connsiteX6" fmla="*/ 38477 w 3903032"/>
              <a:gd name="connsiteY6" fmla="*/ 384765 h 384765"/>
              <a:gd name="connsiteX7" fmla="*/ 0 w 3903032"/>
              <a:gd name="connsiteY7" fmla="*/ 346288 h 384765"/>
              <a:gd name="connsiteX8" fmla="*/ 0 w 390303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384765">
                <a:moveTo>
                  <a:pt x="0" y="38477"/>
                </a:moveTo>
                <a:cubicBezTo>
                  <a:pt x="0" y="17227"/>
                  <a:pt x="17227" y="0"/>
                  <a:pt x="38477" y="0"/>
                </a:cubicBezTo>
                <a:lnTo>
                  <a:pt x="3864556" y="0"/>
                </a:lnTo>
                <a:cubicBezTo>
                  <a:pt x="3885806" y="0"/>
                  <a:pt x="3903033" y="17227"/>
                  <a:pt x="3903033" y="38477"/>
                </a:cubicBezTo>
                <a:cubicBezTo>
                  <a:pt x="3903033" y="141081"/>
                  <a:pt x="3903032" y="243685"/>
                  <a:pt x="3903032" y="346289"/>
                </a:cubicBezTo>
                <a:cubicBezTo>
                  <a:pt x="3903032" y="367539"/>
                  <a:pt x="3885805" y="384766"/>
                  <a:pt x="3864555" y="384766"/>
                </a:cubicBezTo>
                <a:lnTo>
                  <a:pt x="38477" y="384765"/>
                </a:lnTo>
                <a:cubicBezTo>
                  <a:pt x="17227" y="384765"/>
                  <a:pt x="0" y="367538"/>
                  <a:pt x="0" y="346288"/>
                </a:cubicBezTo>
                <a:lnTo>
                  <a:pt x="0" y="3847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2412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ts val="0"/>
              </a:spcAft>
            </a:pPr>
            <a:r>
              <a:rPr lang="ru-RU" sz="1400" b="1" dirty="0" smtClean="0">
                <a:solidFill>
                  <a:prstClr val="black"/>
                </a:solidFill>
                <a:latin typeface="Times New Roman" panose="02020603050405020304" pitchFamily="18" charset="0"/>
                <a:cs typeface="Times New Roman" panose="02020603050405020304" pitchFamily="18" charset="0"/>
              </a:rPr>
              <a:t>2020</a:t>
            </a:r>
          </a:p>
          <a:p>
            <a:pPr algn="ctr" defTabSz="622300" fontAlgn="base">
              <a:lnSpc>
                <a:spcPct val="90000"/>
              </a:lnSpc>
              <a:spcBef>
                <a:spcPct val="0"/>
              </a:spcBef>
              <a:spcAft>
                <a:spcPts val="0"/>
              </a:spcAft>
            </a:pPr>
            <a:r>
              <a:rPr lang="ru-RU" sz="1400" b="1" dirty="0" smtClean="0">
                <a:solidFill>
                  <a:prstClr val="black"/>
                </a:solidFill>
                <a:latin typeface="Times New Roman" panose="02020603050405020304" pitchFamily="18" charset="0"/>
                <a:cs typeface="Times New Roman" panose="02020603050405020304" pitchFamily="18" charset="0"/>
              </a:rPr>
              <a:t>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53065"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2412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43,9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24127"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24127"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2412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7" name="Полилиния 16"/>
          <p:cNvSpPr/>
          <p:nvPr/>
        </p:nvSpPr>
        <p:spPr>
          <a:xfrm>
            <a:off x="512412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12412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512412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64,8</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12412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61,3</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917022"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1702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1702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43,9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3" name="Полилиния 32"/>
          <p:cNvSpPr/>
          <p:nvPr/>
        </p:nvSpPr>
        <p:spPr>
          <a:xfrm>
            <a:off x="591702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4,7</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1702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5917022"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1702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5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1702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1702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64,8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591702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smtClean="0">
                <a:solidFill>
                  <a:prstClr val="black"/>
                </a:solidFill>
                <a:latin typeface="Times New Roman" panose="02020603050405020304" pitchFamily="18" charset="0"/>
                <a:cs typeface="Times New Roman" panose="02020603050405020304" pitchFamily="18" charset="0"/>
              </a:rPr>
              <a:t>61,3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0991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09917"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09917"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09917" y="312000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09917" y="354187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0991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1 950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09917"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39,6</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09917"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6709917"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65,5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670991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61,9</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02812"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02812" y="231197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2812" y="271951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2812" y="312704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5,1</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02812" y="353458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3267" y="394212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02812" y="434965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39,7</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7502812" y="4757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4" name="Полилиния 1023"/>
          <p:cNvSpPr/>
          <p:nvPr/>
        </p:nvSpPr>
        <p:spPr>
          <a:xfrm>
            <a:off x="7502812" y="5164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25" name="Полилиния 1024"/>
          <p:cNvSpPr/>
          <p:nvPr/>
        </p:nvSpPr>
        <p:spPr>
          <a:xfrm>
            <a:off x="7502812"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62,5</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028" name="Полилиния 1027"/>
          <p:cNvSpPr/>
          <p:nvPr/>
        </p:nvSpPr>
        <p:spPr>
          <a:xfrm>
            <a:off x="8295707" y="1639247"/>
            <a:ext cx="731452" cy="483622"/>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09" tIns="64609" rIns="64609" bIns="64609"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1029" name="Полилиния 1028"/>
          <p:cNvSpPr/>
          <p:nvPr/>
        </p:nvSpPr>
        <p:spPr>
          <a:xfrm>
            <a:off x="8295707" y="2311977"/>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1" name="Полилиния 1030"/>
          <p:cNvSpPr/>
          <p:nvPr/>
        </p:nvSpPr>
        <p:spPr>
          <a:xfrm>
            <a:off x="8295707" y="271292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78,8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2" name="Полилиния 1031"/>
          <p:cNvSpPr/>
          <p:nvPr/>
        </p:nvSpPr>
        <p:spPr>
          <a:xfrm>
            <a:off x="8295707" y="312119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3" name="Полилиния 1032"/>
          <p:cNvSpPr/>
          <p:nvPr/>
        </p:nvSpPr>
        <p:spPr>
          <a:xfrm>
            <a:off x="8295707" y="3529460"/>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4" name="Полилиния 1033"/>
          <p:cNvSpPr/>
          <p:nvPr/>
        </p:nvSpPr>
        <p:spPr>
          <a:xfrm>
            <a:off x="8295707" y="3937728"/>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2 050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5" name="Полилиния 1034"/>
          <p:cNvSpPr/>
          <p:nvPr/>
        </p:nvSpPr>
        <p:spPr>
          <a:xfrm>
            <a:off x="8295707" y="4345996"/>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39,8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6" name="Полилиния 1035"/>
          <p:cNvSpPr/>
          <p:nvPr/>
        </p:nvSpPr>
        <p:spPr>
          <a:xfrm>
            <a:off x="8295707" y="4754264"/>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102,3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7" name="Полилиния 1036"/>
          <p:cNvSpPr/>
          <p:nvPr/>
        </p:nvSpPr>
        <p:spPr>
          <a:xfrm>
            <a:off x="8295707" y="5162532"/>
            <a:ext cx="731452" cy="360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38" name="Полилиния 1037"/>
          <p:cNvSpPr/>
          <p:nvPr/>
        </p:nvSpPr>
        <p:spPr>
          <a:xfrm>
            <a:off x="8295707" y="5625288"/>
            <a:ext cx="731452" cy="396000"/>
          </a:xfrm>
          <a:custGeom>
            <a:avLst/>
            <a:gdLst>
              <a:gd name="connsiteX0" fmla="*/ 0 w 731452"/>
              <a:gd name="connsiteY0" fmla="*/ 38477 h 384765"/>
              <a:gd name="connsiteX1" fmla="*/ 38477 w 731452"/>
              <a:gd name="connsiteY1" fmla="*/ 0 h 384765"/>
              <a:gd name="connsiteX2" fmla="*/ 692976 w 731452"/>
              <a:gd name="connsiteY2" fmla="*/ 0 h 384765"/>
              <a:gd name="connsiteX3" fmla="*/ 731453 w 731452"/>
              <a:gd name="connsiteY3" fmla="*/ 38477 h 384765"/>
              <a:gd name="connsiteX4" fmla="*/ 731452 w 731452"/>
              <a:gd name="connsiteY4" fmla="*/ 346289 h 384765"/>
              <a:gd name="connsiteX5" fmla="*/ 692975 w 731452"/>
              <a:gd name="connsiteY5" fmla="*/ 384766 h 384765"/>
              <a:gd name="connsiteX6" fmla="*/ 38477 w 731452"/>
              <a:gd name="connsiteY6" fmla="*/ 384765 h 384765"/>
              <a:gd name="connsiteX7" fmla="*/ 0 w 731452"/>
              <a:gd name="connsiteY7" fmla="*/ 346288 h 384765"/>
              <a:gd name="connsiteX8" fmla="*/ 0 w 731452"/>
              <a:gd name="connsiteY8" fmla="*/ 38477 h 38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384765">
                <a:moveTo>
                  <a:pt x="0" y="38477"/>
                </a:moveTo>
                <a:cubicBezTo>
                  <a:pt x="0" y="17227"/>
                  <a:pt x="17227" y="0"/>
                  <a:pt x="38477" y="0"/>
                </a:cubicBezTo>
                <a:lnTo>
                  <a:pt x="692976" y="0"/>
                </a:lnTo>
                <a:cubicBezTo>
                  <a:pt x="714226" y="0"/>
                  <a:pt x="731453" y="17227"/>
                  <a:pt x="731453" y="38477"/>
                </a:cubicBezTo>
                <a:cubicBezTo>
                  <a:pt x="731453" y="141081"/>
                  <a:pt x="731452" y="243685"/>
                  <a:pt x="731452" y="346289"/>
                </a:cubicBezTo>
                <a:cubicBezTo>
                  <a:pt x="731452" y="367539"/>
                  <a:pt x="714225" y="384766"/>
                  <a:pt x="692975" y="384766"/>
                </a:cubicBezTo>
                <a:lnTo>
                  <a:pt x="38477" y="384765"/>
                </a:lnTo>
                <a:cubicBezTo>
                  <a:pt x="17227" y="384765"/>
                  <a:pt x="0" y="367538"/>
                  <a:pt x="0" y="346288"/>
                </a:cubicBezTo>
                <a:lnTo>
                  <a:pt x="0" y="3847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179" tIns="53179" rIns="53179" bIns="53179"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63,1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31835" y="2332302"/>
            <a:ext cx="5050920"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latin typeface="Times New Roman" pitchFamily="18" charset="0"/>
                <a:cs typeface="Times New Roman" pitchFamily="18" charset="0"/>
              </a:rPr>
              <a:t>Доля ликвидированных объектов накопленного вреда окружающей среде, %</a:t>
            </a:r>
          </a:p>
        </p:txBody>
      </p:sp>
      <p:sp>
        <p:nvSpPr>
          <p:cNvPr id="24" name="Скругленный прямоугольник 23"/>
          <p:cNvSpPr/>
          <p:nvPr/>
        </p:nvSpPr>
        <p:spPr>
          <a:xfrm>
            <a:off x="31835" y="3534002"/>
            <a:ext cx="5049624" cy="36058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a:solidFill>
                  <a:prstClr val="black"/>
                </a:solidFill>
                <a:latin typeface="Times New Roman" panose="02020603050405020304" pitchFamily="18" charset="0"/>
                <a:cs typeface="Times New Roman" panose="02020603050405020304" pitchFamily="18" charset="0"/>
              </a:rPr>
              <a:t>Прирост мощности оборудования, обеспечивающего экологически безопасное обращение с отходами, %</a:t>
            </a:r>
          </a:p>
        </p:txBody>
      </p:sp>
      <p:sp>
        <p:nvSpPr>
          <p:cNvPr id="37" name="Скругленный прямоугольник 36"/>
          <p:cNvSpPr/>
          <p:nvPr/>
        </p:nvSpPr>
        <p:spPr>
          <a:xfrm>
            <a:off x="31835" y="4731154"/>
            <a:ext cx="5043648"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Выбросы загрязняющих атмосферу веществ, отходящих от стационарных источников, по отношению к 2017 году, %</a:t>
            </a:r>
          </a:p>
        </p:txBody>
      </p:sp>
      <p:sp>
        <p:nvSpPr>
          <p:cNvPr id="11" name="Скругленный прямоугольник 10"/>
          <p:cNvSpPr/>
          <p:nvPr/>
        </p:nvSpPr>
        <p:spPr>
          <a:xfrm>
            <a:off x="92650" y="1335774"/>
            <a:ext cx="2592288" cy="50405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3018" y="1052736"/>
            <a:ext cx="2327076" cy="1070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43859" y="2653209"/>
            <a:ext cx="5050920"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latin typeface="Times New Roman" panose="02020603050405020304" pitchFamily="18" charset="0"/>
                <a:cs typeface="Times New Roman" panose="02020603050405020304" pitchFamily="18" charset="0"/>
              </a:rPr>
              <a:t>Доля твердых коммунальных отходов, направленных на обработку (сортировку), в общей массе образованных твердых коммунальных </a:t>
            </a:r>
            <a:r>
              <a:rPr lang="ru-RU" sz="1000" dirty="0" smtClean="0">
                <a:latin typeface="Times New Roman" panose="02020603050405020304" pitchFamily="18" charset="0"/>
                <a:cs typeface="Times New Roman" panose="02020603050405020304" pitchFamily="18" charset="0"/>
              </a:rPr>
              <a:t>отходов</a:t>
            </a:r>
            <a:r>
              <a:rPr lang="ru-RU" sz="1000" dirty="0" smtClean="0">
                <a:solidFill>
                  <a:prstClr val="black"/>
                </a:solidFill>
                <a:latin typeface="Times New Roman" panose="02020603050405020304" pitchFamily="18" charset="0"/>
                <a:cs typeface="Times New Roman" panose="02020603050405020304" pitchFamily="18" charset="0"/>
              </a:rPr>
              <a:t>, </a:t>
            </a:r>
            <a:r>
              <a:rPr lang="ru-RU" sz="1000" dirty="0">
                <a:solidFill>
                  <a:prstClr val="black"/>
                </a:solidFill>
                <a:latin typeface="Times New Roman" panose="02020603050405020304" pitchFamily="18" charset="0"/>
                <a:cs typeface="Times New Roman" panose="02020603050405020304" pitchFamily="18" charset="0"/>
              </a:rPr>
              <a:t>%</a:t>
            </a:r>
          </a:p>
        </p:txBody>
      </p:sp>
      <p:sp>
        <p:nvSpPr>
          <p:cNvPr id="14" name="Скругленный прямоугольник 13"/>
          <p:cNvSpPr/>
          <p:nvPr/>
        </p:nvSpPr>
        <p:spPr>
          <a:xfrm>
            <a:off x="31836" y="3079512"/>
            <a:ext cx="5043648" cy="389994"/>
          </a:xfrm>
          <a:prstGeom prst="roundRect">
            <a:avLst>
              <a:gd name="adj" fmla="val 20854"/>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000" dirty="0" smtClean="0">
                <a:latin typeface="Times New Roman" panose="02020603050405020304" pitchFamily="18" charset="0"/>
                <a:cs typeface="Times New Roman" panose="02020603050405020304" pitchFamily="18" charset="0"/>
              </a:rPr>
              <a:t>Доля </a:t>
            </a:r>
            <a:r>
              <a:rPr lang="ru-RU" sz="1000" dirty="0">
                <a:latin typeface="Times New Roman" panose="02020603050405020304" pitchFamily="18" charset="0"/>
                <a:cs typeface="Times New Roman" panose="02020603050405020304" pitchFamily="18" charset="0"/>
              </a:rPr>
              <a:t>направленных на утилизацию отходов, выделенных в результате раздельного накопления и обработки (сортировки) твердых коммунальных отходов, в общей массе образованных твердых коммунальных </a:t>
            </a:r>
            <a:r>
              <a:rPr lang="ru-RU" sz="1000" dirty="0" smtClean="0">
                <a:latin typeface="Times New Roman" panose="02020603050405020304" pitchFamily="18" charset="0"/>
                <a:cs typeface="Times New Roman" panose="02020603050405020304" pitchFamily="18" charset="0"/>
              </a:rPr>
              <a:t>отходов,%</a:t>
            </a:r>
            <a:endParaRPr lang="ru-RU" sz="1000"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31835" y="4307946"/>
            <a:ext cx="5033104"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уловленных и обезвреженных загрязняющих атмосферу веществ в общем количестве отходящих от стационарных источников загрязняющих веществ, %</a:t>
            </a:r>
          </a:p>
        </p:txBody>
      </p:sp>
      <p:sp>
        <p:nvSpPr>
          <p:cNvPr id="18" name="Скругленный прямоугольник 17"/>
          <p:cNvSpPr/>
          <p:nvPr/>
        </p:nvSpPr>
        <p:spPr>
          <a:xfrm>
            <a:off x="31835" y="5163202"/>
            <a:ext cx="5026421" cy="36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spcBef>
                <a:spcPct val="0"/>
              </a:spcBef>
              <a:spcAft>
                <a:spcPct val="0"/>
              </a:spcAft>
            </a:pPr>
            <a:r>
              <a:rPr lang="ru-RU" sz="1000" dirty="0">
                <a:solidFill>
                  <a:prstClr val="black"/>
                </a:solidFill>
                <a:latin typeface="Times New Roman" panose="02020603050405020304" pitchFamily="18" charset="0"/>
                <a:cs typeface="Times New Roman" panose="02020603050405020304" pitchFamily="18" charset="0"/>
              </a:rPr>
              <a:t>Доля утилизированных и обезвреженных отходов производства и потребления в общем количестве отходов I - IV </a:t>
            </a:r>
            <a:r>
              <a:rPr lang="ru-RU" sz="1000" dirty="0" err="1">
                <a:solidFill>
                  <a:prstClr val="black"/>
                </a:solidFill>
                <a:latin typeface="Times New Roman" panose="02020603050405020304" pitchFamily="18" charset="0"/>
                <a:cs typeface="Times New Roman" panose="02020603050405020304" pitchFamily="18" charset="0"/>
              </a:rPr>
              <a:t>кл</a:t>
            </a:r>
            <a:r>
              <a:rPr lang="ru-RU" sz="1000" dirty="0">
                <a:solidFill>
                  <a:prstClr val="black"/>
                </a:solidFill>
                <a:latin typeface="Times New Roman" panose="02020603050405020304" pitchFamily="18" charset="0"/>
                <a:cs typeface="Times New Roman" panose="02020603050405020304" pitchFamily="18" charset="0"/>
              </a:rPr>
              <a:t>. опасности, %</a:t>
            </a:r>
          </a:p>
        </p:txBody>
      </p:sp>
      <p:sp>
        <p:nvSpPr>
          <p:cNvPr id="19" name="Скругленный прямоугольник 18"/>
          <p:cNvSpPr/>
          <p:nvPr/>
        </p:nvSpPr>
        <p:spPr>
          <a:xfrm>
            <a:off x="31835" y="5595250"/>
            <a:ext cx="5050920" cy="4260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Доля водохозяйственных участков, класс качества которых (по индексу загрязнения вод) повысился, в общем количестве водохозяйственных участков, расположенных на территории Чувашской Республики, %</a:t>
            </a:r>
          </a:p>
        </p:txBody>
      </p:sp>
      <p:sp>
        <p:nvSpPr>
          <p:cNvPr id="2" name="Номер слайда 1"/>
          <p:cNvSpPr>
            <a:spLocks noGrp="1"/>
          </p:cNvSpPr>
          <p:nvPr>
            <p:ph type="sldNum" sz="quarter" idx="12"/>
          </p:nvPr>
        </p:nvSpPr>
        <p:spPr/>
        <p:txBody>
          <a:bodyPr/>
          <a:lstStyle/>
          <a:p>
            <a:pPr>
              <a:defRPr/>
            </a:pPr>
            <a:r>
              <a:rPr lang="ru-RU" dirty="0" smtClean="0">
                <a:solidFill>
                  <a:prstClr val="black"/>
                </a:solidFill>
              </a:rPr>
              <a:t>74</a:t>
            </a:r>
            <a:endParaRPr lang="ru-RU" dirty="0" smtClean="0">
              <a:solidFill>
                <a:prstClr val="black"/>
              </a:solidFill>
            </a:endParaRPr>
          </a:p>
        </p:txBody>
      </p:sp>
      <p:sp>
        <p:nvSpPr>
          <p:cNvPr id="2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потенциала природно-сырьевых ресурсов и обеспечение экологической безопасности»</a:t>
            </a:r>
          </a:p>
        </p:txBody>
      </p:sp>
      <p:cxnSp>
        <p:nvCxnSpPr>
          <p:cNvPr id="22" name="Прямая соединительная линия 2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80" name="Скругленный прямоугольник 79"/>
          <p:cNvSpPr/>
          <p:nvPr/>
        </p:nvSpPr>
        <p:spPr>
          <a:xfrm>
            <a:off x="21397" y="3947364"/>
            <a:ext cx="5049624" cy="32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1000" dirty="0">
                <a:solidFill>
                  <a:prstClr val="black"/>
                </a:solidFill>
                <a:latin typeface="Times New Roman" panose="02020603050405020304" pitchFamily="18" charset="0"/>
                <a:cs typeface="Times New Roman" panose="02020603050405020304" pitchFamily="18" charset="0"/>
              </a:rPr>
              <a:t>Годовой объем добычи общераспространенных полезных ископаемых, тыс. куб. м</a:t>
            </a:r>
          </a:p>
        </p:txBody>
      </p:sp>
    </p:spTree>
    <p:extLst>
      <p:ext uri="{BB962C8B-B14F-4D97-AF65-F5344CB8AC3E}">
        <p14:creationId xmlns:p14="http://schemas.microsoft.com/office/powerpoint/2010/main" val="20158299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4" y="742728"/>
            <a:ext cx="4428384" cy="2380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3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3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эффективности агропромышленного комплекса</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обеспечение </a:t>
            </a:r>
            <a:r>
              <a:rPr lang="ru-RU" sz="1100" dirty="0">
                <a:solidFill>
                  <a:schemeClr val="tx1"/>
                </a:solidFill>
                <a:latin typeface="Times New Roman" panose="02020603050405020304" pitchFamily="18" charset="0"/>
                <a:cs typeface="Times New Roman" panose="02020603050405020304" pitchFamily="18" charset="0"/>
              </a:rPr>
              <a:t>продовольственной безопасности Чувашской Республики по основным продуктам питания</a:t>
            </a:r>
            <a:r>
              <a:rPr lang="ru-RU" sz="1100" dirty="0" smtClean="0">
                <a:solidFill>
                  <a:schemeClr val="tx1"/>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конкурентоспособности производимой сельскохозяйственной продукции, создание благоприятной среды для развития и эффективного взаимодействия субъектов предпринимательской деятельности, повышения инвестиционной привлекательности агропромышленного комплекса в рамках вступления России </a:t>
            </a:r>
            <a:r>
              <a:rPr lang="ru-RU" sz="1100" dirty="0" smtClean="0">
                <a:solidFill>
                  <a:schemeClr val="tx1"/>
                </a:solidFill>
                <a:latin typeface="Times New Roman" panose="02020603050405020304" pitchFamily="18" charset="0"/>
                <a:cs typeface="Times New Roman" panose="02020603050405020304" pitchFamily="18" charset="0"/>
              </a:rPr>
              <a:t>в ВТО;</a:t>
            </a:r>
          </a:p>
          <a:p>
            <a:pPr marL="285750" indent="-285750" algn="just">
              <a:buFont typeface="Wingdings" panose="05000000000000000000" pitchFamily="2" charset="2"/>
              <a:buChar char="v"/>
            </a:pPr>
            <a:r>
              <a:rPr lang="ru-RU" sz="1100" dirty="0" smtClean="0">
                <a:solidFill>
                  <a:schemeClr val="tx1"/>
                </a:solidFill>
                <a:latin typeface="Times New Roman" panose="02020603050405020304" pitchFamily="18" charset="0"/>
                <a:cs typeface="Times New Roman" panose="02020603050405020304" pitchFamily="18" charset="0"/>
              </a:rPr>
              <a:t>повышение </a:t>
            </a:r>
            <a:r>
              <a:rPr lang="ru-RU" sz="1100" dirty="0">
                <a:solidFill>
                  <a:schemeClr val="tx1"/>
                </a:solidFill>
                <a:latin typeface="Times New Roman" panose="02020603050405020304" pitchFamily="18" charset="0"/>
                <a:cs typeface="Times New Roman" panose="02020603050405020304" pitchFamily="18" charset="0"/>
              </a:rPr>
              <a:t>финансовой устойчивости сельскохозяйственных товаропроизводителей</a:t>
            </a:r>
            <a:r>
              <a:rPr lang="ru-RU" sz="1100" dirty="0" smtClean="0">
                <a:solidFill>
                  <a:schemeClr val="tx1"/>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86524" y="3194807"/>
            <a:ext cx="4209357" cy="323165"/>
          </a:xfrm>
          <a:prstGeom prst="rect">
            <a:avLst/>
          </a:prstGeom>
          <a:noFill/>
        </p:spPr>
        <p:txBody>
          <a:bodyPr wrap="none" rtlCol="0">
            <a:spAutoFit/>
          </a:bodyPr>
          <a:lstStyle/>
          <a:p>
            <a:r>
              <a:rPr lang="ru-RU" sz="15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500" b="1" dirty="0">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2360972775"/>
              </p:ext>
            </p:extLst>
          </p:nvPr>
        </p:nvGraphicFramePr>
        <p:xfrm>
          <a:off x="86524" y="3551671"/>
          <a:ext cx="4428383" cy="2879022"/>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663143"/>
            <a:ext cx="3700277" cy="13211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олилиния 12"/>
          <p:cNvSpPr/>
          <p:nvPr/>
        </p:nvSpPr>
        <p:spPr>
          <a:xfrm>
            <a:off x="4610513" y="2060848"/>
            <a:ext cx="4371510" cy="288032"/>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2020 году, млн. руб.</a:t>
            </a:r>
          </a:p>
        </p:txBody>
      </p:sp>
      <p:sp>
        <p:nvSpPr>
          <p:cNvPr id="17" name="Полилиния 16"/>
          <p:cNvSpPr/>
          <p:nvPr/>
        </p:nvSpPr>
        <p:spPr>
          <a:xfrm>
            <a:off x="4616544" y="393305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a:t>
            </a:r>
            <a:r>
              <a:rPr lang="ru-RU" sz="1100" dirty="0" smtClean="0">
                <a:solidFill>
                  <a:schemeClr val="tx1"/>
                </a:solidFill>
                <a:latin typeface="Times New Roman" panose="02020603050405020304" pitchFamily="18" charset="0"/>
                <a:cs typeface="Times New Roman" panose="02020603050405020304" pitchFamily="18" charset="0"/>
              </a:rPr>
              <a:t>программы</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19" name="Полилиния 18"/>
          <p:cNvSpPr/>
          <p:nvPr/>
        </p:nvSpPr>
        <p:spPr>
          <a:xfrm>
            <a:off x="4616544" y="4725144"/>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отраслей агропромышленного комплекса</a:t>
            </a:r>
          </a:p>
        </p:txBody>
      </p:sp>
      <p:sp>
        <p:nvSpPr>
          <p:cNvPr id="24" name="Полилиния 23"/>
          <p:cNvSpPr/>
          <p:nvPr/>
        </p:nvSpPr>
        <p:spPr>
          <a:xfrm>
            <a:off x="8303234" y="3933056"/>
            <a:ext cx="684000" cy="324000"/>
          </a:xfrm>
          <a:custGeom>
            <a:avLst/>
            <a:gdLst>
              <a:gd name="connsiteX0" fmla="*/ 0 w 720374"/>
              <a:gd name="connsiteY0" fmla="*/ 47719 h 477185"/>
              <a:gd name="connsiteX1" fmla="*/ 47719 w 720374"/>
              <a:gd name="connsiteY1" fmla="*/ 0 h 477185"/>
              <a:gd name="connsiteX2" fmla="*/ 672656 w 720374"/>
              <a:gd name="connsiteY2" fmla="*/ 0 h 477185"/>
              <a:gd name="connsiteX3" fmla="*/ 720375 w 720374"/>
              <a:gd name="connsiteY3" fmla="*/ 47719 h 477185"/>
              <a:gd name="connsiteX4" fmla="*/ 720374 w 720374"/>
              <a:gd name="connsiteY4" fmla="*/ 429467 h 477185"/>
              <a:gd name="connsiteX5" fmla="*/ 672655 w 720374"/>
              <a:gd name="connsiteY5" fmla="*/ 477186 h 477185"/>
              <a:gd name="connsiteX6" fmla="*/ 47719 w 720374"/>
              <a:gd name="connsiteY6" fmla="*/ 477185 h 477185"/>
              <a:gd name="connsiteX7" fmla="*/ 0 w 720374"/>
              <a:gd name="connsiteY7" fmla="*/ 429466 h 477185"/>
              <a:gd name="connsiteX8" fmla="*/ 0 w 72037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74" h="477185">
                <a:moveTo>
                  <a:pt x="0" y="47719"/>
                </a:moveTo>
                <a:cubicBezTo>
                  <a:pt x="0" y="21365"/>
                  <a:pt x="21365" y="0"/>
                  <a:pt x="47719" y="0"/>
                </a:cubicBezTo>
                <a:lnTo>
                  <a:pt x="672656" y="0"/>
                </a:lnTo>
                <a:cubicBezTo>
                  <a:pt x="699010" y="0"/>
                  <a:pt x="720375" y="21365"/>
                  <a:pt x="720375" y="47719"/>
                </a:cubicBezTo>
                <a:cubicBezTo>
                  <a:pt x="720375" y="174968"/>
                  <a:pt x="720374" y="302218"/>
                  <a:pt x="720374" y="429467"/>
                </a:cubicBezTo>
                <a:cubicBezTo>
                  <a:pt x="720374" y="455821"/>
                  <a:pt x="699009" y="477186"/>
                  <a:pt x="67265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83,4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6" name="Полилиния 25"/>
          <p:cNvSpPr/>
          <p:nvPr/>
        </p:nvSpPr>
        <p:spPr>
          <a:xfrm>
            <a:off x="8303234" y="4725144"/>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1 425,0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4616544" y="314096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Техническая и технологическая модернизация, инновационное развитие</a:t>
            </a:r>
          </a:p>
        </p:txBody>
      </p:sp>
      <p:sp>
        <p:nvSpPr>
          <p:cNvPr id="29" name="Полилиния 28"/>
          <p:cNvSpPr/>
          <p:nvPr/>
        </p:nvSpPr>
        <p:spPr>
          <a:xfrm>
            <a:off x="4616544" y="3537048"/>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9696" tIns="59696" rIns="59696" bIns="59696" numCol="1" spcCol="1270" anchor="ctr" anchorCtr="0">
            <a:noAutofit/>
          </a:bodyPr>
          <a:lstStyle/>
          <a:p>
            <a:pPr fontAlgn="auto">
              <a:spcBef>
                <a:spcPts val="0"/>
              </a:spcBef>
              <a:spcAft>
                <a:spcPts val="0"/>
              </a:spcAft>
              <a:defRPr/>
            </a:pPr>
            <a:r>
              <a:rPr lang="ru-RU" sz="1100" dirty="0">
                <a:solidFill>
                  <a:schemeClr val="tx1"/>
                </a:solidFill>
                <a:latin typeface="Times New Roman" panose="02020603050405020304" pitchFamily="18" charset="0"/>
                <a:cs typeface="Times New Roman" panose="02020603050405020304" pitchFamily="18" charset="0"/>
              </a:rPr>
              <a:t>Развитие ветеринарии в Чувашской Республике</a:t>
            </a:r>
          </a:p>
        </p:txBody>
      </p:sp>
      <p:sp>
        <p:nvSpPr>
          <p:cNvPr id="32" name="Полилиния 31"/>
          <p:cNvSpPr/>
          <p:nvPr/>
        </p:nvSpPr>
        <p:spPr>
          <a:xfrm>
            <a:off x="4616544" y="5121224"/>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Стимулирование инвестиционной деятельности в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8303234" y="3140968"/>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346,4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5" name="Полилиния 34"/>
          <p:cNvSpPr/>
          <p:nvPr/>
        </p:nvSpPr>
        <p:spPr>
          <a:xfrm>
            <a:off x="8303234" y="3537048"/>
            <a:ext cx="684000" cy="324000"/>
          </a:xfrm>
          <a:custGeom>
            <a:avLst/>
            <a:gdLst>
              <a:gd name="connsiteX0" fmla="*/ 0 w 720355"/>
              <a:gd name="connsiteY0" fmla="*/ 47719 h 477185"/>
              <a:gd name="connsiteX1" fmla="*/ 47719 w 720355"/>
              <a:gd name="connsiteY1" fmla="*/ 0 h 477185"/>
              <a:gd name="connsiteX2" fmla="*/ 672637 w 720355"/>
              <a:gd name="connsiteY2" fmla="*/ 0 h 477185"/>
              <a:gd name="connsiteX3" fmla="*/ 720356 w 720355"/>
              <a:gd name="connsiteY3" fmla="*/ 47719 h 477185"/>
              <a:gd name="connsiteX4" fmla="*/ 720355 w 720355"/>
              <a:gd name="connsiteY4" fmla="*/ 429467 h 477185"/>
              <a:gd name="connsiteX5" fmla="*/ 672636 w 720355"/>
              <a:gd name="connsiteY5" fmla="*/ 477186 h 477185"/>
              <a:gd name="connsiteX6" fmla="*/ 47719 w 720355"/>
              <a:gd name="connsiteY6" fmla="*/ 477185 h 477185"/>
              <a:gd name="connsiteX7" fmla="*/ 0 w 720355"/>
              <a:gd name="connsiteY7" fmla="*/ 429466 h 477185"/>
              <a:gd name="connsiteX8" fmla="*/ 0 w 72035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5" h="477185">
                <a:moveTo>
                  <a:pt x="0" y="47719"/>
                </a:moveTo>
                <a:cubicBezTo>
                  <a:pt x="0" y="21365"/>
                  <a:pt x="21365" y="0"/>
                  <a:pt x="47719" y="0"/>
                </a:cubicBezTo>
                <a:lnTo>
                  <a:pt x="672637" y="0"/>
                </a:lnTo>
                <a:cubicBezTo>
                  <a:pt x="698991" y="0"/>
                  <a:pt x="720356" y="21365"/>
                  <a:pt x="720356" y="47719"/>
                </a:cubicBezTo>
                <a:cubicBezTo>
                  <a:pt x="720356" y="174968"/>
                  <a:pt x="720355" y="302218"/>
                  <a:pt x="720355" y="429467"/>
                </a:cubicBezTo>
                <a:cubicBezTo>
                  <a:pt x="720355" y="455821"/>
                  <a:pt x="698990" y="477186"/>
                  <a:pt x="67263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238,5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03234" y="5121224"/>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142,9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a:xfrm>
            <a:off x="8102015" y="6453336"/>
            <a:ext cx="1006489" cy="365125"/>
          </a:xfrm>
        </p:spPr>
        <p:txBody>
          <a:bodyPr/>
          <a:lstStyle/>
          <a:p>
            <a:pPr>
              <a:defRPr/>
            </a:pPr>
            <a:fld id="{667CCBFA-BFB9-4E9F-B6F6-694D72409F22}" type="slidenum">
              <a:rPr lang="ru-RU" smtClean="0"/>
              <a:pPr>
                <a:defRPr/>
              </a:pPr>
              <a:t>75</a:t>
            </a:fld>
            <a:endParaRPr lang="ru-RU" dirty="0"/>
          </a:p>
        </p:txBody>
      </p:sp>
      <p:sp>
        <p:nvSpPr>
          <p:cNvPr id="44" name="Полилиния 43"/>
          <p:cNvSpPr/>
          <p:nvPr/>
        </p:nvSpPr>
        <p:spPr>
          <a:xfrm>
            <a:off x="7505723" y="2420920"/>
            <a:ext cx="684000" cy="28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План</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45" name="Скругленный прямоугольник 44"/>
          <p:cNvSpPr/>
          <p:nvPr/>
        </p:nvSpPr>
        <p:spPr>
          <a:xfrm>
            <a:off x="8303234" y="2420920"/>
            <a:ext cx="684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Факт</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05723" y="314096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347,2</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505723" y="3537048"/>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243,0</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05723" y="393305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83,8</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05723" y="472514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1 428,6</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7505723" y="5121224"/>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156,8</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1"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600" dirty="0">
                <a:solidFill>
                  <a:schemeClr val="tx1"/>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schemeClr val="tx1"/>
                </a:solidFill>
                <a:effectLst/>
                <a:latin typeface="Times New Roman" panose="02020603050405020304" pitchFamily="18" charset="0"/>
                <a:cs typeface="Times New Roman" panose="02020603050405020304" pitchFamily="18" charset="0"/>
              </a:rPr>
              <a:t>с/х продукции</a:t>
            </a:r>
            <a:r>
              <a:rPr lang="ru-RU" sz="1600" dirty="0">
                <a:solidFill>
                  <a:schemeClr val="tx1"/>
                </a:solidFill>
                <a:effectLst/>
                <a:latin typeface="Times New Roman" panose="02020603050405020304" pitchFamily="18" charset="0"/>
                <a:cs typeface="Times New Roman" panose="02020603050405020304" pitchFamily="18" charset="0"/>
              </a:rPr>
              <a:t>, сырья и </a:t>
            </a:r>
            <a:r>
              <a:rPr lang="ru-RU" sz="1600" dirty="0" smtClean="0">
                <a:solidFill>
                  <a:schemeClr val="tx1"/>
                </a:solidFill>
                <a:effectLst/>
                <a:latin typeface="Times New Roman" panose="02020603050405020304" pitchFamily="18" charset="0"/>
                <a:cs typeface="Times New Roman" panose="02020603050405020304" pitchFamily="18" charset="0"/>
              </a:rPr>
              <a:t>продовольствия»</a:t>
            </a:r>
            <a:endParaRPr lang="ru-RU" sz="1600" dirty="0">
              <a:solidFill>
                <a:schemeClr val="tx1"/>
              </a:solidFill>
              <a:effectLst/>
              <a:latin typeface="Times New Roman" panose="02020603050405020304" pitchFamily="18" charset="0"/>
              <a:cs typeface="Times New Roman" panose="02020603050405020304" pitchFamily="18" charset="0"/>
            </a:endParaRPr>
          </a:p>
        </p:txBody>
      </p:sp>
      <p:cxnSp>
        <p:nvCxnSpPr>
          <p:cNvPr id="62" name="Прямая соединительная линия 61"/>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64" name="Скругленный прямоугольник 63"/>
          <p:cNvSpPr/>
          <p:nvPr/>
        </p:nvSpPr>
        <p:spPr>
          <a:xfrm>
            <a:off x="4616544" y="2420920"/>
            <a:ext cx="2736000" cy="288000"/>
          </a:xfrm>
          <a:prstGeom prst="round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4616544" y="551723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Обеспечение общих условий функционирования </a:t>
            </a:r>
            <a:r>
              <a:rPr lang="ru-RU" sz="1100" dirty="0" smtClean="0">
                <a:solidFill>
                  <a:schemeClr val="tx1"/>
                </a:solidFill>
                <a:latin typeface="Times New Roman" panose="02020603050405020304" pitchFamily="18" charset="0"/>
                <a:cs typeface="Times New Roman" panose="02020603050405020304" pitchFamily="18" charset="0"/>
              </a:rPr>
              <a:t>отраслей 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505723" y="551723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43,9</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303234" y="551723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43,5</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616544" y="5913312"/>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smtClean="0">
                <a:solidFill>
                  <a:schemeClr val="tx1"/>
                </a:solidFill>
                <a:latin typeface="Times New Roman" panose="02020603050405020304" pitchFamily="18" charset="0"/>
                <a:cs typeface="Times New Roman" panose="02020603050405020304" pitchFamily="18" charset="0"/>
              </a:rPr>
              <a:t>Экспорт </a:t>
            </a:r>
            <a:r>
              <a:rPr lang="ru-RU" sz="1100" dirty="0">
                <a:solidFill>
                  <a:schemeClr val="tx1"/>
                </a:solidFill>
                <a:latin typeface="Times New Roman" panose="02020603050405020304" pitchFamily="18" charset="0"/>
                <a:cs typeface="Times New Roman" panose="02020603050405020304" pitchFamily="18" charset="0"/>
              </a:rPr>
              <a:t>продукции </a:t>
            </a:r>
            <a:r>
              <a:rPr lang="ru-RU" sz="1100" dirty="0" smtClean="0">
                <a:solidFill>
                  <a:schemeClr val="tx1"/>
                </a:solidFill>
                <a:latin typeface="Times New Roman" panose="02020603050405020304" pitchFamily="18" charset="0"/>
                <a:cs typeface="Times New Roman" panose="02020603050405020304" pitchFamily="18" charset="0"/>
              </a:rPr>
              <a:t>АПК</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7505723" y="5913312"/>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10,1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303234" y="5913312"/>
            <a:ext cx="684000" cy="324000"/>
          </a:xfrm>
          <a:custGeom>
            <a:avLst/>
            <a:gdLst>
              <a:gd name="connsiteX0" fmla="*/ 0 w 720364"/>
              <a:gd name="connsiteY0" fmla="*/ 47719 h 477185"/>
              <a:gd name="connsiteX1" fmla="*/ 47719 w 720364"/>
              <a:gd name="connsiteY1" fmla="*/ 0 h 477185"/>
              <a:gd name="connsiteX2" fmla="*/ 672646 w 720364"/>
              <a:gd name="connsiteY2" fmla="*/ 0 h 477185"/>
              <a:gd name="connsiteX3" fmla="*/ 720365 w 720364"/>
              <a:gd name="connsiteY3" fmla="*/ 47719 h 477185"/>
              <a:gd name="connsiteX4" fmla="*/ 720364 w 720364"/>
              <a:gd name="connsiteY4" fmla="*/ 429467 h 477185"/>
              <a:gd name="connsiteX5" fmla="*/ 672645 w 720364"/>
              <a:gd name="connsiteY5" fmla="*/ 477186 h 477185"/>
              <a:gd name="connsiteX6" fmla="*/ 47719 w 720364"/>
              <a:gd name="connsiteY6" fmla="*/ 477185 h 477185"/>
              <a:gd name="connsiteX7" fmla="*/ 0 w 720364"/>
              <a:gd name="connsiteY7" fmla="*/ 429466 h 477185"/>
              <a:gd name="connsiteX8" fmla="*/ 0 w 720364"/>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64" h="477185">
                <a:moveTo>
                  <a:pt x="0" y="47719"/>
                </a:moveTo>
                <a:cubicBezTo>
                  <a:pt x="0" y="21365"/>
                  <a:pt x="21365" y="0"/>
                  <a:pt x="47719" y="0"/>
                </a:cubicBezTo>
                <a:lnTo>
                  <a:pt x="672646" y="0"/>
                </a:lnTo>
                <a:cubicBezTo>
                  <a:pt x="699000" y="0"/>
                  <a:pt x="720365" y="21365"/>
                  <a:pt x="720365" y="47719"/>
                </a:cubicBezTo>
                <a:cubicBezTo>
                  <a:pt x="720365" y="174968"/>
                  <a:pt x="720364" y="302218"/>
                  <a:pt x="720364" y="429467"/>
                </a:cubicBezTo>
                <a:cubicBezTo>
                  <a:pt x="720364" y="455821"/>
                  <a:pt x="698999" y="477186"/>
                  <a:pt x="672645"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10,1</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4616544" y="4329136"/>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Развитие мелиорации земель сельскохозяйственного </a:t>
            </a:r>
            <a:r>
              <a:rPr lang="ru-RU" sz="1100" dirty="0" smtClean="0">
                <a:solidFill>
                  <a:schemeClr val="tx1"/>
                </a:solidFill>
                <a:latin typeface="Times New Roman" panose="02020603050405020304" pitchFamily="18" charset="0"/>
                <a:cs typeface="Times New Roman" panose="02020603050405020304" pitchFamily="18" charset="0"/>
              </a:rPr>
              <a:t>назначения</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7505723" y="432913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65,4</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8303234" y="4329136"/>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55,7</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4616544" y="2744960"/>
            <a:ext cx="2736000" cy="32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r>
              <a:rPr lang="ru-RU" sz="1100" dirty="0">
                <a:solidFill>
                  <a:schemeClr val="tx1"/>
                </a:solidFill>
                <a:latin typeface="Times New Roman" panose="02020603050405020304" pitchFamily="18" charset="0"/>
                <a:cs typeface="Times New Roman" panose="02020603050405020304" pitchFamily="18" charset="0"/>
              </a:rPr>
              <a:t>Создание системы поддержки фермеров и развитие сельской кооперации</a:t>
            </a:r>
          </a:p>
        </p:txBody>
      </p:sp>
      <p:sp>
        <p:nvSpPr>
          <p:cNvPr id="53" name="Полилиния 52"/>
          <p:cNvSpPr/>
          <p:nvPr/>
        </p:nvSpPr>
        <p:spPr>
          <a:xfrm>
            <a:off x="7505723" y="2744960"/>
            <a:ext cx="684000" cy="32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52,8</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8303234" y="2744960"/>
            <a:ext cx="684000" cy="324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a:r>
              <a:rPr lang="ru-RU" sz="1100" dirty="0" smtClean="0">
                <a:solidFill>
                  <a:schemeClr val="tx1"/>
                </a:solidFill>
                <a:latin typeface="Times New Roman" panose="02020603050405020304" pitchFamily="18" charset="0"/>
                <a:cs typeface="Times New Roman" panose="02020603050405020304" pitchFamily="18" charset="0"/>
              </a:rPr>
              <a:t>52,8</a:t>
            </a:r>
            <a:endParaRPr lang="ru-RU" sz="1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9384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лилиния 5"/>
          <p:cNvSpPr/>
          <p:nvPr/>
        </p:nvSpPr>
        <p:spPr>
          <a:xfrm>
            <a:off x="5139826" y="1052736"/>
            <a:ext cx="3903032" cy="551113"/>
          </a:xfrm>
          <a:custGeom>
            <a:avLst/>
            <a:gdLst>
              <a:gd name="connsiteX0" fmla="*/ 0 w 3903032"/>
              <a:gd name="connsiteY0" fmla="*/ 42817 h 428165"/>
              <a:gd name="connsiteX1" fmla="*/ 42817 w 3903032"/>
              <a:gd name="connsiteY1" fmla="*/ 0 h 428165"/>
              <a:gd name="connsiteX2" fmla="*/ 3860216 w 3903032"/>
              <a:gd name="connsiteY2" fmla="*/ 0 h 428165"/>
              <a:gd name="connsiteX3" fmla="*/ 3903033 w 3903032"/>
              <a:gd name="connsiteY3" fmla="*/ 42817 h 428165"/>
              <a:gd name="connsiteX4" fmla="*/ 3903032 w 3903032"/>
              <a:gd name="connsiteY4" fmla="*/ 385349 h 428165"/>
              <a:gd name="connsiteX5" fmla="*/ 3860215 w 3903032"/>
              <a:gd name="connsiteY5" fmla="*/ 428166 h 428165"/>
              <a:gd name="connsiteX6" fmla="*/ 42817 w 3903032"/>
              <a:gd name="connsiteY6" fmla="*/ 428165 h 428165"/>
              <a:gd name="connsiteX7" fmla="*/ 0 w 3903032"/>
              <a:gd name="connsiteY7" fmla="*/ 385348 h 428165"/>
              <a:gd name="connsiteX8" fmla="*/ 0 w 390303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032" h="428165">
                <a:moveTo>
                  <a:pt x="0" y="42817"/>
                </a:moveTo>
                <a:cubicBezTo>
                  <a:pt x="0" y="19170"/>
                  <a:pt x="19170" y="0"/>
                  <a:pt x="42817" y="0"/>
                </a:cubicBezTo>
                <a:lnTo>
                  <a:pt x="3860216" y="0"/>
                </a:lnTo>
                <a:cubicBezTo>
                  <a:pt x="3883863" y="0"/>
                  <a:pt x="3903033" y="19170"/>
                  <a:pt x="3903033" y="42817"/>
                </a:cubicBezTo>
                <a:cubicBezTo>
                  <a:pt x="3903033" y="156994"/>
                  <a:pt x="3903032" y="271172"/>
                  <a:pt x="3903032" y="385349"/>
                </a:cubicBezTo>
                <a:cubicBezTo>
                  <a:pt x="3903032" y="408996"/>
                  <a:pt x="3883862" y="428166"/>
                  <a:pt x="3860215" y="428166"/>
                </a:cubicBezTo>
                <a:lnTo>
                  <a:pt x="42817" y="428165"/>
                </a:lnTo>
                <a:cubicBezTo>
                  <a:pt x="19170" y="428165"/>
                  <a:pt x="0" y="408995"/>
                  <a:pt x="0" y="385348"/>
                </a:cubicBezTo>
                <a:lnTo>
                  <a:pt x="0" y="42817"/>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7" name="Полилиния 6"/>
          <p:cNvSpPr/>
          <p:nvPr/>
        </p:nvSpPr>
        <p:spPr>
          <a:xfrm>
            <a:off x="514251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план</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8" name="Полилиния 7"/>
          <p:cNvSpPr/>
          <p:nvPr/>
        </p:nvSpPr>
        <p:spPr>
          <a:xfrm>
            <a:off x="514251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34,3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9" name="Полилиния 8"/>
          <p:cNvSpPr/>
          <p:nvPr/>
        </p:nvSpPr>
        <p:spPr>
          <a:xfrm>
            <a:off x="514251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101,3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0" name="Полилиния 9"/>
          <p:cNvSpPr/>
          <p:nvPr/>
        </p:nvSpPr>
        <p:spPr>
          <a:xfrm>
            <a:off x="514251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2" name="Полилиния 11"/>
          <p:cNvSpPr/>
          <p:nvPr/>
        </p:nvSpPr>
        <p:spPr>
          <a:xfrm>
            <a:off x="514251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6" name="Полилиния 15"/>
          <p:cNvSpPr/>
          <p:nvPr/>
        </p:nvSpPr>
        <p:spPr>
          <a:xfrm>
            <a:off x="514251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18" name="Полилиния 17"/>
          <p:cNvSpPr/>
          <p:nvPr/>
        </p:nvSpPr>
        <p:spPr>
          <a:xfrm>
            <a:off x="5139826"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21 278,3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514251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14251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15 107,0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5944149"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2020 факт</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28" name="Полилиния 27"/>
          <p:cNvSpPr/>
          <p:nvPr/>
        </p:nvSpPr>
        <p:spPr>
          <a:xfrm>
            <a:off x="5935413"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36,8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29" name="Полилиния 28"/>
          <p:cNvSpPr/>
          <p:nvPr/>
        </p:nvSpPr>
        <p:spPr>
          <a:xfrm>
            <a:off x="5935413"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5935413" y="3573015"/>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5,3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593541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105,3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593541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850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3541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25 117,5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593541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593541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16 013,1</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672830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2021</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672830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37,0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28308" y="3068960"/>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28308" y="3573016"/>
            <a:ext cx="731452" cy="360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17,5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672830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48" name="Полилиния 47"/>
          <p:cNvSpPr/>
          <p:nvPr/>
        </p:nvSpPr>
        <p:spPr>
          <a:xfrm>
            <a:off x="672830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870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49" name="Полилиния 48"/>
          <p:cNvSpPr/>
          <p:nvPr/>
        </p:nvSpPr>
        <p:spPr>
          <a:xfrm>
            <a:off x="672830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21 746,5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2830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672830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15 636,0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21203"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2022</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1203"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40,6</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1202" y="3068960"/>
            <a:ext cx="717751" cy="432047"/>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103,2</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1203" y="3573015"/>
            <a:ext cx="731452" cy="36003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7521203"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59" name="Полилиния 58"/>
          <p:cNvSpPr/>
          <p:nvPr/>
        </p:nvSpPr>
        <p:spPr>
          <a:xfrm>
            <a:off x="7521203"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890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521203"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22 224,9</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1" name="Полилиния 60"/>
          <p:cNvSpPr/>
          <p:nvPr/>
        </p:nvSpPr>
        <p:spPr>
          <a:xfrm>
            <a:off x="7521203"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9,3</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7521203"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16 184,0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314098" y="1844824"/>
            <a:ext cx="731452" cy="492955"/>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881" tIns="65881" rIns="65881" bIns="65881" numCol="1" spcCol="1270" anchor="ctr" anchorCtr="0">
            <a:noAutofit/>
          </a:bodyPr>
          <a:lstStyle/>
          <a:p>
            <a:pPr algn="ctr" defTabSz="622300" fontAlgn="base">
              <a:lnSpc>
                <a:spcPct val="90000"/>
              </a:lnSpc>
              <a:spcBef>
                <a:spcPct val="0"/>
              </a:spcBef>
              <a:spcAft>
                <a:spcPct val="35000"/>
              </a:spcAft>
            </a:pPr>
            <a:r>
              <a:rPr lang="ru-RU" sz="1400" b="1" dirty="0" smtClean="0">
                <a:solidFill>
                  <a:prstClr val="black"/>
                </a:solidFill>
                <a:latin typeface="Times New Roman" panose="02020603050405020304" pitchFamily="18" charset="0"/>
                <a:cs typeface="Times New Roman" panose="02020603050405020304" pitchFamily="18" charset="0"/>
              </a:rPr>
              <a:t>2023</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314098" y="2577301"/>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44,4</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8314098" y="3068960"/>
            <a:ext cx="731452" cy="432046"/>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103,6</a:t>
            </a:r>
          </a:p>
        </p:txBody>
      </p:sp>
      <p:sp>
        <p:nvSpPr>
          <p:cNvPr id="68" name="Полилиния 67"/>
          <p:cNvSpPr/>
          <p:nvPr/>
        </p:nvSpPr>
        <p:spPr>
          <a:xfrm>
            <a:off x="8314098" y="3573016"/>
            <a:ext cx="731452" cy="360039"/>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18,5</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314098" y="4005064"/>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105,0</a:t>
            </a:r>
          </a:p>
        </p:txBody>
      </p:sp>
      <p:sp>
        <p:nvSpPr>
          <p:cNvPr id="70" name="Полилиния 69"/>
          <p:cNvSpPr/>
          <p:nvPr/>
        </p:nvSpPr>
        <p:spPr>
          <a:xfrm>
            <a:off x="8314098" y="4509120"/>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910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14098" y="502091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22 713,8</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314098" y="5517232"/>
            <a:ext cx="731452" cy="432048"/>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a:lnSpc>
                <a:spcPct val="90000"/>
              </a:lnSpc>
              <a:spcAft>
                <a:spcPct val="35000"/>
              </a:spcAft>
            </a:pPr>
            <a:r>
              <a:rPr lang="ru-RU" sz="1100" b="1" dirty="0">
                <a:solidFill>
                  <a:prstClr val="black"/>
                </a:solidFill>
                <a:latin typeface="Times New Roman" panose="02020603050405020304" pitchFamily="18" charset="0"/>
                <a:cs typeface="Times New Roman" panose="02020603050405020304" pitchFamily="18" charset="0"/>
              </a:rPr>
              <a:t>9,3</a:t>
            </a:r>
          </a:p>
        </p:txBody>
      </p:sp>
      <p:sp>
        <p:nvSpPr>
          <p:cNvPr id="73" name="Полилиния 72"/>
          <p:cNvSpPr/>
          <p:nvPr/>
        </p:nvSpPr>
        <p:spPr>
          <a:xfrm>
            <a:off x="8314098" y="6021287"/>
            <a:ext cx="731452" cy="396000"/>
          </a:xfrm>
          <a:custGeom>
            <a:avLst/>
            <a:gdLst>
              <a:gd name="connsiteX0" fmla="*/ 0 w 731452"/>
              <a:gd name="connsiteY0" fmla="*/ 42817 h 428165"/>
              <a:gd name="connsiteX1" fmla="*/ 42817 w 731452"/>
              <a:gd name="connsiteY1" fmla="*/ 0 h 428165"/>
              <a:gd name="connsiteX2" fmla="*/ 688636 w 731452"/>
              <a:gd name="connsiteY2" fmla="*/ 0 h 428165"/>
              <a:gd name="connsiteX3" fmla="*/ 731453 w 731452"/>
              <a:gd name="connsiteY3" fmla="*/ 42817 h 428165"/>
              <a:gd name="connsiteX4" fmla="*/ 731452 w 731452"/>
              <a:gd name="connsiteY4" fmla="*/ 385349 h 428165"/>
              <a:gd name="connsiteX5" fmla="*/ 688635 w 731452"/>
              <a:gd name="connsiteY5" fmla="*/ 428166 h 428165"/>
              <a:gd name="connsiteX6" fmla="*/ 42817 w 731452"/>
              <a:gd name="connsiteY6" fmla="*/ 428165 h 428165"/>
              <a:gd name="connsiteX7" fmla="*/ 0 w 731452"/>
              <a:gd name="connsiteY7" fmla="*/ 385348 h 428165"/>
              <a:gd name="connsiteX8" fmla="*/ 0 w 731452"/>
              <a:gd name="connsiteY8" fmla="*/ 42817 h 42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452" h="428165">
                <a:moveTo>
                  <a:pt x="0" y="42817"/>
                </a:moveTo>
                <a:cubicBezTo>
                  <a:pt x="0" y="19170"/>
                  <a:pt x="19170" y="0"/>
                  <a:pt x="42817" y="0"/>
                </a:cubicBezTo>
                <a:lnTo>
                  <a:pt x="688636" y="0"/>
                </a:lnTo>
                <a:cubicBezTo>
                  <a:pt x="712283" y="0"/>
                  <a:pt x="731453" y="19170"/>
                  <a:pt x="731453" y="42817"/>
                </a:cubicBezTo>
                <a:cubicBezTo>
                  <a:pt x="731453" y="156994"/>
                  <a:pt x="731452" y="271172"/>
                  <a:pt x="731452" y="385349"/>
                </a:cubicBezTo>
                <a:cubicBezTo>
                  <a:pt x="731452" y="408996"/>
                  <a:pt x="712282" y="428166"/>
                  <a:pt x="688635" y="428166"/>
                </a:cubicBezTo>
                <a:lnTo>
                  <a:pt x="42817" y="428165"/>
                </a:lnTo>
                <a:cubicBezTo>
                  <a:pt x="19170" y="428165"/>
                  <a:pt x="0" y="408995"/>
                  <a:pt x="0" y="385348"/>
                </a:cubicBezTo>
                <a:lnTo>
                  <a:pt x="0" y="42817"/>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51" tIns="54451" rIns="54451" bIns="54451" numCol="1" spcCol="1270" anchor="ctr" anchorCtr="0">
            <a:noAutofit/>
          </a:bodyPr>
          <a:lstStyle/>
          <a:p>
            <a:pPr algn="ctr" defTabSz="488950" fontAlgn="base">
              <a:lnSpc>
                <a:spcPct val="90000"/>
              </a:lnSpc>
              <a:spcBef>
                <a:spcPct val="0"/>
              </a:spcBef>
              <a:spcAft>
                <a:spcPct val="35000"/>
              </a:spcAft>
            </a:pPr>
            <a:r>
              <a:rPr lang="ru-RU" sz="1100" b="1" dirty="0" smtClean="0">
                <a:solidFill>
                  <a:prstClr val="black"/>
                </a:solidFill>
                <a:latin typeface="Times New Roman" panose="02020603050405020304" pitchFamily="18" charset="0"/>
                <a:cs typeface="Times New Roman" panose="02020603050405020304" pitchFamily="18" charset="0"/>
              </a:rPr>
              <a:t>16 750,0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54000" y="2585488"/>
            <a:ext cx="5040000" cy="41146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Объем производства продукции сельского хозяйства на душу населения, </a:t>
            </a:r>
            <a:endParaRPr lang="ru-RU" sz="1100" dirty="0" smtClean="0">
              <a:solidFill>
                <a:prstClr val="black"/>
              </a:solidFill>
              <a:latin typeface="Times New Roman" panose="02020603050405020304" pitchFamily="18" charset="0"/>
              <a:cs typeface="Times New Roman" panose="02020603050405020304" pitchFamily="18" charset="0"/>
            </a:endParaRPr>
          </a:p>
          <a:p>
            <a:r>
              <a:rPr lang="ru-RU" sz="1100" dirty="0" smtClean="0">
                <a:solidFill>
                  <a:prstClr val="black"/>
                </a:solidFill>
                <a:latin typeface="Times New Roman" panose="02020603050405020304" pitchFamily="18" charset="0"/>
                <a:cs typeface="Times New Roman" panose="02020603050405020304" pitchFamily="18" charset="0"/>
              </a:rPr>
              <a:t>тыс</a:t>
            </a:r>
            <a:r>
              <a:rPr lang="ru-RU" sz="1100" dirty="0">
                <a:solidFill>
                  <a:prstClr val="black"/>
                </a:solidFill>
                <a:latin typeface="Times New Roman" panose="02020603050405020304" pitchFamily="18" charset="0"/>
                <a:cs typeface="Times New Roman" panose="02020603050405020304" pitchFamily="18" charset="0"/>
              </a:rPr>
              <a:t>. руб.</a:t>
            </a:r>
          </a:p>
        </p:txBody>
      </p:sp>
      <p:sp>
        <p:nvSpPr>
          <p:cNvPr id="24" name="Скругленный прямоугольник 23"/>
          <p:cNvSpPr/>
          <p:nvPr/>
        </p:nvSpPr>
        <p:spPr>
          <a:xfrm>
            <a:off x="54000" y="306896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производства продукции сельского хозяйства в хозяйствах всех категорий (в сопоставимых ценах), %</a:t>
            </a:r>
            <a:endParaRPr lang="ru-RU" sz="1100" dirty="0"/>
          </a:p>
        </p:txBody>
      </p:sp>
      <p:sp>
        <p:nvSpPr>
          <p:cNvPr id="33" name="Скругленный прямоугольник 32"/>
          <p:cNvSpPr/>
          <p:nvPr/>
        </p:nvSpPr>
        <p:spPr>
          <a:xfrm>
            <a:off x="54000" y="3573016"/>
            <a:ext cx="5040000" cy="36004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Рентабельность сельскохозяйственных организаций (с учетом субсидий), %</a:t>
            </a:r>
          </a:p>
        </p:txBody>
      </p:sp>
      <p:sp>
        <p:nvSpPr>
          <p:cNvPr id="35" name="Скругленный прямоугольник 34"/>
          <p:cNvSpPr/>
          <p:nvPr/>
        </p:nvSpPr>
        <p:spPr>
          <a:xfrm>
            <a:off x="54000" y="4005064"/>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Индекс производительности труда, %</a:t>
            </a:r>
          </a:p>
        </p:txBody>
      </p:sp>
      <p:sp>
        <p:nvSpPr>
          <p:cNvPr id="36" name="Скругленный прямоугольник 35"/>
          <p:cNvSpPr/>
          <p:nvPr/>
        </p:nvSpPr>
        <p:spPr>
          <a:xfrm>
            <a:off x="54000" y="4509120"/>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Количество высокопроизводительных рабочих </a:t>
            </a:r>
            <a:r>
              <a:rPr lang="ru-RU" sz="1100" dirty="0" smtClean="0">
                <a:solidFill>
                  <a:prstClr val="black"/>
                </a:solidFill>
                <a:latin typeface="Times New Roman" panose="02020603050405020304" pitchFamily="18" charset="0"/>
                <a:cs typeface="Times New Roman" panose="02020603050405020304" pitchFamily="18" charset="0"/>
              </a:rPr>
              <a:t>мест, единиц</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54000" y="5012034"/>
            <a:ext cx="5040000" cy="43318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100" dirty="0">
                <a:solidFill>
                  <a:prstClr val="black"/>
                </a:solidFill>
                <a:latin typeface="Times New Roman" panose="02020603050405020304" pitchFamily="18" charset="0"/>
                <a:cs typeface="Times New Roman" panose="02020603050405020304" pitchFamily="18" charset="0"/>
              </a:rPr>
              <a:t>Среднемесячная заработная плата работников сельского хозяйства (без субъектов малого предпринимательства</a:t>
            </a:r>
            <a:r>
              <a:rPr lang="ru-RU" sz="1100" dirty="0" smtClean="0">
                <a:solidFill>
                  <a:prstClr val="black"/>
                </a:solidFill>
                <a:latin typeface="Times New Roman" panose="02020603050405020304" pitchFamily="18" charset="0"/>
                <a:cs typeface="Times New Roman" panose="02020603050405020304" pitchFamily="18" charset="0"/>
              </a:rPr>
              <a:t>), рублей</a:t>
            </a:r>
            <a:endParaRPr lang="ru-RU" sz="1100"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87410" y="1603849"/>
            <a:ext cx="2473107" cy="601015"/>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13" name="Скругленный прямоугольник 12"/>
          <p:cNvSpPr/>
          <p:nvPr/>
        </p:nvSpPr>
        <p:spPr>
          <a:xfrm>
            <a:off x="54000" y="5517232"/>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Удельный вес затрат на приобретение энергоресурсов в структуре затрат на основное производство продукции сельского хозяйства, %</a:t>
            </a:r>
          </a:p>
        </p:txBody>
      </p:sp>
      <p:sp>
        <p:nvSpPr>
          <p:cNvPr id="14" name="Скругленный прямоугольник 13"/>
          <p:cNvSpPr/>
          <p:nvPr/>
        </p:nvSpPr>
        <p:spPr>
          <a:xfrm>
            <a:off x="54000" y="6021288"/>
            <a:ext cx="5040000"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100" dirty="0">
                <a:solidFill>
                  <a:prstClr val="black"/>
                </a:solidFill>
                <a:latin typeface="Times New Roman" panose="02020603050405020304" pitchFamily="18" charset="0"/>
                <a:cs typeface="Times New Roman" panose="02020603050405020304" pitchFamily="18" charset="0"/>
              </a:rPr>
              <a:t>Располагаемые ресурсы домашних хозяйств (в среднем на 1 члена домашнего хозяйства в месяц) в сельской </a:t>
            </a:r>
            <a:r>
              <a:rPr lang="ru-RU" sz="1100" dirty="0" smtClean="0">
                <a:solidFill>
                  <a:prstClr val="black"/>
                </a:solidFill>
                <a:latin typeface="Times New Roman" panose="02020603050405020304" pitchFamily="18" charset="0"/>
                <a:cs typeface="Times New Roman" panose="02020603050405020304" pitchFamily="18" charset="0"/>
              </a:rPr>
              <a:t>местности</a:t>
            </a:r>
            <a:endParaRPr lang="ru-RU" sz="1100" dirty="0">
              <a:solidFill>
                <a:prstClr val="black"/>
              </a:solidFill>
              <a:latin typeface="Times New Roman" panose="02020603050405020304" pitchFamily="18" charset="0"/>
              <a:cs typeface="Times New Roman" panose="02020603050405020304" pitchFamily="18" charset="0"/>
            </a:endParaRPr>
          </a:p>
        </p:txBody>
      </p:sp>
      <p:pic>
        <p:nvPicPr>
          <p:cNvPr id="30" name="Picture 3" descr="T:\ОБП\Лукин\Картинки\коров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902604"/>
            <a:ext cx="2316183" cy="1201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pPr>
              <a:defRPr/>
            </a:pPr>
            <a:r>
              <a:rPr lang="ru-RU" dirty="0" smtClean="0">
                <a:solidFill>
                  <a:prstClr val="black"/>
                </a:solidFill>
              </a:rPr>
              <a:t>76</a:t>
            </a:r>
            <a:endParaRPr lang="ru-RU" dirty="0">
              <a:solidFill>
                <a:prstClr val="black"/>
              </a:solidFill>
            </a:endParaRPr>
          </a:p>
        </p:txBody>
      </p:sp>
      <p:sp>
        <p:nvSpPr>
          <p:cNvPr id="1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6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600" dirty="0" smtClean="0">
                <a:solidFill>
                  <a:prstClr val="black"/>
                </a:solidFill>
                <a:effectLst/>
                <a:latin typeface="Times New Roman" panose="02020603050405020304" pitchFamily="18" charset="0"/>
                <a:cs typeface="Times New Roman" panose="02020603050405020304" pitchFamily="18" charset="0"/>
              </a:rPr>
              <a:t>Республики </a:t>
            </a:r>
            <a:r>
              <a:rPr lang="ru-RU" sz="1600" dirty="0">
                <a:solidFill>
                  <a:prstClr val="black"/>
                </a:solidFill>
                <a:effectLst/>
                <a:latin typeface="Times New Roman" panose="02020603050405020304" pitchFamily="18" charset="0"/>
                <a:cs typeface="Times New Roman" panose="02020603050405020304" pitchFamily="18" charset="0"/>
              </a:rPr>
              <a:t>«Развитие сельского хозяйства и регулирование рынка </a:t>
            </a:r>
            <a:r>
              <a:rPr lang="ru-RU" sz="1600" dirty="0" smtClean="0">
                <a:solidFill>
                  <a:prstClr val="black"/>
                </a:solidFill>
                <a:effectLst/>
                <a:latin typeface="Times New Roman" panose="02020603050405020304" pitchFamily="18" charset="0"/>
                <a:cs typeface="Times New Roman" panose="02020603050405020304" pitchFamily="18" charset="0"/>
              </a:rPr>
              <a:t>с/х продукции</a:t>
            </a:r>
            <a:r>
              <a:rPr lang="ru-RU" sz="1600" dirty="0">
                <a:solidFill>
                  <a:prstClr val="black"/>
                </a:solidFill>
                <a:effectLst/>
                <a:latin typeface="Times New Roman" panose="02020603050405020304" pitchFamily="18" charset="0"/>
                <a:cs typeface="Times New Roman" panose="02020603050405020304" pitchFamily="18" charset="0"/>
              </a:rPr>
              <a:t>, сырья и </a:t>
            </a:r>
            <a:r>
              <a:rPr lang="ru-RU" sz="1600" dirty="0" smtClean="0">
                <a:solidFill>
                  <a:prstClr val="black"/>
                </a:solidFill>
                <a:effectLst/>
                <a:latin typeface="Times New Roman" panose="02020603050405020304" pitchFamily="18" charset="0"/>
                <a:cs typeface="Times New Roman" panose="02020603050405020304" pitchFamily="18" charset="0"/>
              </a:rPr>
              <a:t>продовольствия»</a:t>
            </a:r>
            <a:endParaRPr lang="ru-RU" sz="1600" dirty="0">
              <a:solidFill>
                <a:prstClr val="black"/>
              </a:solidFill>
              <a:effectLst/>
              <a:latin typeface="Times New Roman" panose="02020603050405020304" pitchFamily="18" charset="0"/>
              <a:cs typeface="Times New Roman" panose="02020603050405020304" pitchFamily="18" charset="0"/>
            </a:endParaRPr>
          </a:p>
        </p:txBody>
      </p:sp>
      <p:cxnSp>
        <p:nvCxnSpPr>
          <p:cNvPr id="20" name="Прямая соединительная линия 1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40989489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ru-RU" sz="1000" i="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3" y="692696"/>
            <a:ext cx="5760641" cy="203138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400" b="1" i="1" dirty="0">
                <a:solidFill>
                  <a:prstClr val="black"/>
                </a:solidFill>
                <a:latin typeface="Times New Roman" panose="02020603050405020304" pitchFamily="18" charset="0"/>
                <a:cs typeface="Times New Roman" panose="02020603050405020304" pitchFamily="18" charset="0"/>
              </a:rPr>
              <a:t>Цели программы:</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повышение качества жизни и уровня благосостояния сельского населения;</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a:t>
            </a:r>
          </a:p>
          <a:p>
            <a:pPr marL="285750" indent="-285750" algn="just" fontAlgn="base">
              <a:spcBef>
                <a:spcPct val="0"/>
              </a:spcBef>
              <a:spcAft>
                <a:spcPct val="0"/>
              </a:spcAft>
              <a:buFont typeface="Wingdings" panose="05000000000000000000" pitchFamily="2" charset="2"/>
              <a:buChar char="v"/>
            </a:pPr>
            <a:r>
              <a:rPr lang="ru-RU" sz="1300" dirty="0">
                <a:solidFill>
                  <a:prstClr val="black"/>
                </a:solidFill>
                <a:latin typeface="Times New Roman" panose="02020603050405020304" pitchFamily="18" charset="0"/>
                <a:cs typeface="Times New Roman" panose="02020603050405020304" pitchFamily="18" charset="0"/>
              </a:rPr>
              <a:t>сохранение доли сельского населения в общей численности населения Чувашской Республики.</a:t>
            </a:r>
          </a:p>
        </p:txBody>
      </p:sp>
      <p:graphicFrame>
        <p:nvGraphicFramePr>
          <p:cNvPr id="12" name="Диаграмма 11"/>
          <p:cNvGraphicFramePr>
            <a:graphicFrameLocks/>
          </p:cNvGraphicFramePr>
          <p:nvPr>
            <p:extLst>
              <p:ext uri="{D42A27DB-BD31-4B8C-83A1-F6EECF244321}">
                <p14:modId xmlns:p14="http://schemas.microsoft.com/office/powerpoint/2010/main" val="1072608930"/>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4516" y="3140968"/>
            <a:ext cx="3949543" cy="307777"/>
          </a:xfrm>
          <a:prstGeom prst="rect">
            <a:avLst/>
          </a:prstGeom>
          <a:noFill/>
        </p:spPr>
        <p:txBody>
          <a:bodyPr wrap="non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graphicFrame>
        <p:nvGraphicFramePr>
          <p:cNvPr id="57" name="Диаграмма 56"/>
          <p:cNvGraphicFramePr>
            <a:graphicFrameLocks/>
          </p:cNvGraphicFramePr>
          <p:nvPr>
            <p:extLst>
              <p:ext uri="{D42A27DB-BD31-4B8C-83A1-F6EECF244321}">
                <p14:modId xmlns:p14="http://schemas.microsoft.com/office/powerpoint/2010/main" val="3816679872"/>
              </p:ext>
            </p:extLst>
          </p:nvPr>
        </p:nvGraphicFramePr>
        <p:xfrm>
          <a:off x="65516" y="3140968"/>
          <a:ext cx="3860722" cy="3129587"/>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77</a:t>
            </a:fld>
            <a:endParaRPr lang="ru-RU" dirty="0">
              <a:solidFill>
                <a:prstClr val="black"/>
              </a:solidFill>
            </a:endParaRPr>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«Комплексное развитие сельских территорий»</a:t>
            </a: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25" name="Полилиния 24"/>
          <p:cNvSpPr/>
          <p:nvPr/>
        </p:nvSpPr>
        <p:spPr>
          <a:xfrm>
            <a:off x="4117947" y="2960705"/>
            <a:ext cx="4878183" cy="320968"/>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5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500" b="1" i="1" dirty="0" smtClean="0">
                <a:solidFill>
                  <a:prstClr val="black"/>
                </a:solidFill>
                <a:latin typeface="Times New Roman" panose="02020603050405020304" pitchFamily="18" charset="0"/>
                <a:cs typeface="Times New Roman" panose="02020603050405020304" pitchFamily="18" charset="0"/>
              </a:rPr>
              <a:t>подпрограмм в 2020 году, </a:t>
            </a:r>
            <a:r>
              <a:rPr lang="ru-RU" sz="1500" b="1" i="1" dirty="0">
                <a:solidFill>
                  <a:prstClr val="black"/>
                </a:solidFill>
                <a:latin typeface="Times New Roman" panose="02020603050405020304" pitchFamily="18" charset="0"/>
                <a:cs typeface="Times New Roman" panose="02020603050405020304" pitchFamily="18" charset="0"/>
              </a:rPr>
              <a:t>млн. руб.</a:t>
            </a:r>
          </a:p>
        </p:txBody>
      </p:sp>
      <p:sp>
        <p:nvSpPr>
          <p:cNvPr id="26" name="Полилиния 25"/>
          <p:cNvSpPr/>
          <p:nvPr/>
        </p:nvSpPr>
        <p:spPr>
          <a:xfrm>
            <a:off x="4110687" y="3732022"/>
            <a:ext cx="2837577" cy="57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Создание условий для обеспечения доступным и комфортным жильем сельского населения</a:t>
            </a:r>
          </a:p>
        </p:txBody>
      </p:sp>
      <p:sp>
        <p:nvSpPr>
          <p:cNvPr id="36" name="Полилиния 35"/>
          <p:cNvSpPr/>
          <p:nvPr/>
        </p:nvSpPr>
        <p:spPr>
          <a:xfrm>
            <a:off x="7246710" y="3691329"/>
            <a:ext cx="626518" cy="576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51</a:t>
            </a:r>
            <a:r>
              <a:rPr lang="ru-RU" sz="1300" dirty="0" smtClean="0">
                <a:solidFill>
                  <a:prstClr val="black"/>
                </a:solidFill>
                <a:latin typeface="Times New Roman" panose="02020603050405020304" pitchFamily="18" charset="0"/>
                <a:cs typeface="Times New Roman" panose="02020603050405020304" pitchFamily="18" charset="0"/>
              </a:rPr>
              <a:t>,</a:t>
            </a:r>
            <a:r>
              <a:rPr lang="en-US" sz="1300" dirty="0" smtClean="0">
                <a:solidFill>
                  <a:prstClr val="black"/>
                </a:solidFill>
                <a:latin typeface="Times New Roman" panose="02020603050405020304" pitchFamily="18" charset="0"/>
                <a:cs typeface="Times New Roman" panose="02020603050405020304" pitchFamily="18" charset="0"/>
              </a:rPr>
              <a:t>4</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8296013" y="3691328"/>
            <a:ext cx="595588" cy="55553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51,3</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11429" y="5589240"/>
            <a:ext cx="2817092" cy="504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p>
        </p:txBody>
      </p:sp>
      <p:sp>
        <p:nvSpPr>
          <p:cNvPr id="41" name="Полилиния 40"/>
          <p:cNvSpPr/>
          <p:nvPr/>
        </p:nvSpPr>
        <p:spPr>
          <a:xfrm>
            <a:off x="7214039" y="5589240"/>
            <a:ext cx="659188" cy="504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33" name="Полилиния 32"/>
          <p:cNvSpPr/>
          <p:nvPr/>
        </p:nvSpPr>
        <p:spPr>
          <a:xfrm>
            <a:off x="8172400" y="5661248"/>
            <a:ext cx="713891" cy="431992"/>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38" name="Полилиния 37"/>
          <p:cNvSpPr/>
          <p:nvPr/>
        </p:nvSpPr>
        <p:spPr>
          <a:xfrm>
            <a:off x="4117947" y="4365104"/>
            <a:ext cx="2817091" cy="57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Создание и развитие инфраструктуры на сельских территориях</a:t>
            </a:r>
          </a:p>
        </p:txBody>
      </p:sp>
      <p:sp>
        <p:nvSpPr>
          <p:cNvPr id="37" name="Полилиния 36"/>
          <p:cNvSpPr/>
          <p:nvPr/>
        </p:nvSpPr>
        <p:spPr>
          <a:xfrm>
            <a:off x="7214039" y="4335713"/>
            <a:ext cx="659189" cy="576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1 176,5</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172401" y="4365104"/>
            <a:ext cx="719200" cy="546609"/>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en-US" sz="1300" dirty="0" smtClean="0">
                <a:solidFill>
                  <a:prstClr val="black"/>
                </a:solidFill>
                <a:latin typeface="Times New Roman" panose="02020603050405020304" pitchFamily="18" charset="0"/>
                <a:cs typeface="Times New Roman" panose="02020603050405020304" pitchFamily="18" charset="0"/>
              </a:rPr>
              <a:t>1 111,1</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03619" y="3354937"/>
            <a:ext cx="2846667"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68" name="Скругленный прямоугольник 67"/>
          <p:cNvSpPr/>
          <p:nvPr/>
        </p:nvSpPr>
        <p:spPr>
          <a:xfrm>
            <a:off x="7045858" y="3354937"/>
            <a:ext cx="827370"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Скругленный прямоугольник 65"/>
          <p:cNvSpPr/>
          <p:nvPr/>
        </p:nvSpPr>
        <p:spPr>
          <a:xfrm>
            <a:off x="8172401" y="3354937"/>
            <a:ext cx="601446" cy="288000"/>
          </a:xfrm>
          <a:prstGeom prst="roundRect">
            <a:avLst>
              <a:gd name="adj" fmla="val 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109611" y="5013176"/>
            <a:ext cx="2817093" cy="503968"/>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100" dirty="0">
                <a:solidFill>
                  <a:prstClr val="black"/>
                </a:solidFill>
                <a:latin typeface="Times New Roman" panose="02020603050405020304" pitchFamily="18" charset="0"/>
                <a:cs typeface="Times New Roman" panose="02020603050405020304" pitchFamily="18" charset="0"/>
              </a:rPr>
              <a:t>Развитие рынка труда (кадрового потенциала) на сельских территориях</a:t>
            </a:r>
          </a:p>
        </p:txBody>
      </p:sp>
      <p:sp>
        <p:nvSpPr>
          <p:cNvPr id="45" name="Полилиния 44"/>
          <p:cNvSpPr/>
          <p:nvPr/>
        </p:nvSpPr>
        <p:spPr>
          <a:xfrm>
            <a:off x="7214038" y="5013176"/>
            <a:ext cx="659189" cy="50396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sp>
        <p:nvSpPr>
          <p:cNvPr id="50" name="Полилиния 49"/>
          <p:cNvSpPr/>
          <p:nvPr/>
        </p:nvSpPr>
        <p:spPr>
          <a:xfrm>
            <a:off x="8172401" y="5013176"/>
            <a:ext cx="719200" cy="50396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algn="ctr" defTabSz="577850" fontAlgn="base">
              <a:lnSpc>
                <a:spcPct val="90000"/>
              </a:lnSpc>
              <a:spcBef>
                <a:spcPct val="0"/>
              </a:spcBef>
              <a:spcAft>
                <a:spcPct val="35000"/>
              </a:spcAft>
            </a:pPr>
            <a:r>
              <a:rPr lang="ru-RU" sz="1300" dirty="0">
                <a:solidFill>
                  <a:prstClr val="black"/>
                </a:solidFill>
                <a:latin typeface="Times New Roman" panose="02020603050405020304" pitchFamily="18" charset="0"/>
                <a:cs typeface="Times New Roman" panose="02020603050405020304" pitchFamily="18" charset="0"/>
              </a:rPr>
              <a:t>0,0</a:t>
            </a:r>
          </a:p>
        </p:txBody>
      </p:sp>
      <p:pic>
        <p:nvPicPr>
          <p:cNvPr id="1026" name="Picture 2" descr="T:\Сектор финансирования\Льготы\_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1592" y="835021"/>
            <a:ext cx="3022498" cy="1889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255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5519990" y="1246395"/>
            <a:ext cx="3516505"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algn="ctr" defTabSz="622300" fontAlgn="base">
              <a:lnSpc>
                <a:spcPct val="90000"/>
              </a:lnSpc>
              <a:spcBef>
                <a:spcPct val="0"/>
              </a:spcBef>
              <a:spcAft>
                <a:spcPct val="3500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Достижение значений показателей (индикаторов) </a:t>
            </a:r>
          </a:p>
        </p:txBody>
      </p:sp>
      <p:sp>
        <p:nvSpPr>
          <p:cNvPr id="5" name="Скругленный прямоугольник 4"/>
          <p:cNvSpPr/>
          <p:nvPr/>
        </p:nvSpPr>
        <p:spPr>
          <a:xfrm>
            <a:off x="131890" y="2850496"/>
            <a:ext cx="5204405"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Сохранение доли сельского населения в общей численности населения Чувашской Республики, %</a:t>
            </a:r>
          </a:p>
        </p:txBody>
      </p:sp>
      <p:sp>
        <p:nvSpPr>
          <p:cNvPr id="35" name="Скругленный прямоугольник 34"/>
          <p:cNvSpPr/>
          <p:nvPr/>
        </p:nvSpPr>
        <p:spPr>
          <a:xfrm>
            <a:off x="131890" y="3328499"/>
            <a:ext cx="5204405" cy="45846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Соотношение среднемесячных располагаемых ресурсов сельского и городского домохозяйств Чувашской Республики, %</a:t>
            </a:r>
          </a:p>
        </p:txBody>
      </p:sp>
      <p:sp>
        <p:nvSpPr>
          <p:cNvPr id="37" name="Скругленный прямоугольник 36"/>
          <p:cNvSpPr/>
          <p:nvPr/>
        </p:nvSpPr>
        <p:spPr>
          <a:xfrm>
            <a:off x="131888" y="5157192"/>
            <a:ext cx="5204407" cy="720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Ввод в эксплуатацию автомобильных дорог общего пользования с твердым покрытием, ведущих от сети автомобильных дорог общего пользования к объектам населенных пунктов, расположенных на сельских территориях, км</a:t>
            </a:r>
          </a:p>
        </p:txBody>
      </p:sp>
      <p:sp>
        <p:nvSpPr>
          <p:cNvPr id="11" name="Скругленный прямоугольник 10"/>
          <p:cNvSpPr/>
          <p:nvPr/>
        </p:nvSpPr>
        <p:spPr>
          <a:xfrm>
            <a:off x="128529" y="1914366"/>
            <a:ext cx="2211223"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ru-RU" sz="1400" b="1" dirty="0">
                <a:solidFill>
                  <a:srgbClr val="4E67C8">
                    <a:lumMod val="50000"/>
                  </a:srgbClr>
                </a:solidFill>
                <a:latin typeface="Times New Roman" panose="02020603050405020304" pitchFamily="18" charset="0"/>
                <a:cs typeface="Times New Roman" panose="02020603050405020304" pitchFamily="18" charset="0"/>
              </a:rPr>
              <a:t>Основные индикаторы</a:t>
            </a: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solidFill>
                  <a:prstClr val="black"/>
                </a:solidFill>
              </a:rPr>
              <a:pPr>
                <a:defRPr/>
              </a:pPr>
              <a:t>78</a:t>
            </a:fld>
            <a:endParaRPr lang="ru-RU" dirty="0">
              <a:solidFill>
                <a:prstClr val="black"/>
              </a:solidFill>
            </a:endParaRPr>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r>
              <a:rPr lang="ru-RU" sz="1700" dirty="0">
                <a:solidFill>
                  <a:prstClr val="black"/>
                </a:solidFill>
                <a:effectLst/>
                <a:latin typeface="Times New Roman" panose="02020603050405020304" pitchFamily="18" charset="0"/>
                <a:cs typeface="Times New Roman" panose="02020603050405020304" pitchFamily="18" charset="0"/>
              </a:rPr>
              <a:t>«Комплексное развитие сельских территорий»</a:t>
            </a:r>
            <a:endParaRPr lang="ru-RU" sz="1700" dirty="0" smtClean="0">
              <a:solidFill>
                <a:prstClr val="black"/>
              </a:solidFill>
              <a:effectLst/>
              <a:latin typeface="Times New Roman" panose="02020603050405020304" pitchFamily="18" charset="0"/>
              <a:cs typeface="Times New Roman" panose="02020603050405020304" pitchFamily="18" charset="0"/>
            </a:endParaRPr>
          </a:p>
          <a:p>
            <a:pPr marL="0" indent="0" algn="l">
              <a:buClr>
                <a:srgbClr val="F14124">
                  <a:lumMod val="75000"/>
                </a:srgbClr>
              </a:buClr>
              <a:buFont typeface="Georgia" pitchFamily="18" charset="0"/>
              <a:buNone/>
            </a:pPr>
            <a:endParaRPr lang="ru-RU" sz="1700" dirty="0">
              <a:solidFill>
                <a:prstClr val="black"/>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fontAlgn="base">
              <a:spcBef>
                <a:spcPct val="0"/>
              </a:spcBef>
              <a:spcAft>
                <a:spcPct val="0"/>
              </a:spcAft>
            </a:pPr>
            <a:r>
              <a:rPr lang="ru-RU" sz="1300" b="1" i="1" dirty="0">
                <a:solidFill>
                  <a:srgbClr val="4E67C8"/>
                </a:solidFill>
              </a:rPr>
              <a:t>Бюджет</a:t>
            </a:r>
          </a:p>
          <a:p>
            <a:pPr algn="ctr" fontAlgn="base">
              <a:spcBef>
                <a:spcPct val="0"/>
              </a:spcBef>
              <a:spcAft>
                <a:spcPct val="0"/>
              </a:spcAft>
            </a:pPr>
            <a:r>
              <a:rPr lang="ru-RU" sz="1300" b="1" i="1" dirty="0">
                <a:solidFill>
                  <a:srgbClr val="4E67C8"/>
                </a:solidFill>
              </a:rPr>
              <a:t>для граждан</a:t>
            </a:r>
          </a:p>
        </p:txBody>
      </p:sp>
      <p:sp>
        <p:nvSpPr>
          <p:cNvPr id="49" name="Скругленный прямоугольник 48"/>
          <p:cNvSpPr/>
          <p:nvPr/>
        </p:nvSpPr>
        <p:spPr>
          <a:xfrm>
            <a:off x="131890" y="4293096"/>
            <a:ext cx="5204405" cy="79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Доля семей, улучшивших жилищные условия, в общем числе семей, состоявших на учете в качестве нуждающихся в жилых помещениях и имеющих право на государственную поддержку в форме социальных выплат, %</a:t>
            </a:r>
          </a:p>
        </p:txBody>
      </p:sp>
      <p:sp>
        <p:nvSpPr>
          <p:cNvPr id="61" name="Скругленный прямоугольник 60"/>
          <p:cNvSpPr/>
          <p:nvPr/>
        </p:nvSpPr>
        <p:spPr>
          <a:xfrm>
            <a:off x="131890" y="5944311"/>
            <a:ext cx="5204405" cy="4674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Количество реализованных проектов развития общественной инфраструктуры, основанных на местных инициативах, ед.</a:t>
            </a:r>
          </a:p>
        </p:txBody>
      </p:sp>
      <p:sp>
        <p:nvSpPr>
          <p:cNvPr id="36" name="Скругленный прямоугольник 35"/>
          <p:cNvSpPr/>
          <p:nvPr/>
        </p:nvSpPr>
        <p:spPr>
          <a:xfrm>
            <a:off x="131890" y="3844746"/>
            <a:ext cx="5210021" cy="3880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200" dirty="0">
                <a:solidFill>
                  <a:prstClr val="black"/>
                </a:solidFill>
                <a:latin typeface="Times New Roman" panose="02020603050405020304" pitchFamily="18" charset="0"/>
                <a:cs typeface="Times New Roman" panose="02020603050405020304" pitchFamily="18" charset="0"/>
              </a:rPr>
              <a:t>Объем ввода (приобретения) жилья для граждан, проживающих на сельских территориях, кв. метров</a:t>
            </a:r>
          </a:p>
        </p:txBody>
      </p:sp>
      <p:sp>
        <p:nvSpPr>
          <p:cNvPr id="38" name="Полилиния 37"/>
          <p:cNvSpPr/>
          <p:nvPr/>
        </p:nvSpPr>
        <p:spPr>
          <a:xfrm>
            <a:off x="6250891"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2020 план</a:t>
            </a:r>
          </a:p>
        </p:txBody>
      </p:sp>
      <p:sp>
        <p:nvSpPr>
          <p:cNvPr id="39" name="Полилиния 38"/>
          <p:cNvSpPr/>
          <p:nvPr/>
        </p:nvSpPr>
        <p:spPr>
          <a:xfrm>
            <a:off x="6250891" y="2830504"/>
            <a:ext cx="648000"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82</a:t>
            </a:r>
          </a:p>
        </p:txBody>
      </p:sp>
      <p:sp>
        <p:nvSpPr>
          <p:cNvPr id="42" name="Полилиния 41"/>
          <p:cNvSpPr/>
          <p:nvPr/>
        </p:nvSpPr>
        <p:spPr>
          <a:xfrm>
            <a:off x="6250891" y="3328500"/>
            <a:ext cx="648000"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43" name="Полилиния 42"/>
          <p:cNvSpPr/>
          <p:nvPr/>
        </p:nvSpPr>
        <p:spPr>
          <a:xfrm>
            <a:off x="6250891" y="5157193"/>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7,0</a:t>
            </a:r>
          </a:p>
        </p:txBody>
      </p:sp>
      <p:sp>
        <p:nvSpPr>
          <p:cNvPr id="130" name="Полилиния 129"/>
          <p:cNvSpPr/>
          <p:nvPr/>
        </p:nvSpPr>
        <p:spPr>
          <a:xfrm>
            <a:off x="6250893"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7,6</a:t>
            </a:r>
          </a:p>
        </p:txBody>
      </p:sp>
      <p:sp>
        <p:nvSpPr>
          <p:cNvPr id="63" name="Полилиния 62"/>
          <p:cNvSpPr/>
          <p:nvPr/>
        </p:nvSpPr>
        <p:spPr>
          <a:xfrm>
            <a:off x="6250892"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835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6250891"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 </a:t>
            </a:r>
            <a:r>
              <a:rPr lang="ru-RU" sz="1300" b="1" dirty="0" smtClean="0">
                <a:solidFill>
                  <a:prstClr val="black"/>
                </a:solidFill>
                <a:latin typeface="Times New Roman" panose="02020603050405020304" pitchFamily="18" charset="0"/>
                <a:cs typeface="Times New Roman" panose="02020603050405020304" pitchFamily="18" charset="0"/>
              </a:rPr>
              <a:t>999,2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970971"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1,3</a:t>
            </a:r>
          </a:p>
        </p:txBody>
      </p:sp>
      <p:sp>
        <p:nvSpPr>
          <p:cNvPr id="45" name="Полилиния 44"/>
          <p:cNvSpPr/>
          <p:nvPr/>
        </p:nvSpPr>
        <p:spPr>
          <a:xfrm>
            <a:off x="6973604"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2021</a:t>
            </a:r>
          </a:p>
        </p:txBody>
      </p:sp>
      <p:sp>
        <p:nvSpPr>
          <p:cNvPr id="48" name="Полилиния 47"/>
          <p:cNvSpPr/>
          <p:nvPr/>
        </p:nvSpPr>
        <p:spPr>
          <a:xfrm>
            <a:off x="6973602" y="3328500"/>
            <a:ext cx="648000" cy="458462"/>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50" name="Полилиния 49"/>
          <p:cNvSpPr/>
          <p:nvPr/>
        </p:nvSpPr>
        <p:spPr>
          <a:xfrm>
            <a:off x="6973602" y="5157193"/>
            <a:ext cx="648000" cy="720000"/>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3,0</a:t>
            </a:r>
          </a:p>
        </p:txBody>
      </p:sp>
      <p:sp>
        <p:nvSpPr>
          <p:cNvPr id="64" name="Полилиния 63"/>
          <p:cNvSpPr/>
          <p:nvPr/>
        </p:nvSpPr>
        <p:spPr>
          <a:xfrm>
            <a:off x="6970974"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54" name="Полилиния 53"/>
          <p:cNvSpPr/>
          <p:nvPr/>
        </p:nvSpPr>
        <p:spPr>
          <a:xfrm>
            <a:off x="6973602"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846</a:t>
            </a:r>
          </a:p>
        </p:txBody>
      </p:sp>
      <p:sp>
        <p:nvSpPr>
          <p:cNvPr id="67" name="Полилиния 66"/>
          <p:cNvSpPr/>
          <p:nvPr/>
        </p:nvSpPr>
        <p:spPr>
          <a:xfrm>
            <a:off x="7696583" y="5948732"/>
            <a:ext cx="648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47" name="Полилиния 46"/>
          <p:cNvSpPr/>
          <p:nvPr/>
        </p:nvSpPr>
        <p:spPr>
          <a:xfrm>
            <a:off x="7696583"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2022</a:t>
            </a:r>
          </a:p>
        </p:txBody>
      </p:sp>
      <p:sp>
        <p:nvSpPr>
          <p:cNvPr id="51" name="Полилиния 50"/>
          <p:cNvSpPr/>
          <p:nvPr/>
        </p:nvSpPr>
        <p:spPr>
          <a:xfrm>
            <a:off x="7696583" y="3328500"/>
            <a:ext cx="648000"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52" name="Полилиния 51"/>
          <p:cNvSpPr/>
          <p:nvPr/>
        </p:nvSpPr>
        <p:spPr>
          <a:xfrm>
            <a:off x="7696585" y="2831734"/>
            <a:ext cx="648000"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55" name="Полилиния 54"/>
          <p:cNvSpPr/>
          <p:nvPr/>
        </p:nvSpPr>
        <p:spPr>
          <a:xfrm>
            <a:off x="7691051"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4,0</a:t>
            </a:r>
          </a:p>
        </p:txBody>
      </p:sp>
      <p:sp>
        <p:nvSpPr>
          <p:cNvPr id="56" name="Полилиния 55"/>
          <p:cNvSpPr/>
          <p:nvPr/>
        </p:nvSpPr>
        <p:spPr>
          <a:xfrm>
            <a:off x="7696583" y="5157194"/>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3,0</a:t>
            </a:r>
          </a:p>
        </p:txBody>
      </p:sp>
      <p:sp>
        <p:nvSpPr>
          <p:cNvPr id="57" name="Полилиния 56"/>
          <p:cNvSpPr/>
          <p:nvPr/>
        </p:nvSpPr>
        <p:spPr>
          <a:xfrm>
            <a:off x="7696583" y="3857064"/>
            <a:ext cx="648000"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2 170</a:t>
            </a:r>
          </a:p>
        </p:txBody>
      </p:sp>
      <p:sp>
        <p:nvSpPr>
          <p:cNvPr id="59" name="Полилиния 58"/>
          <p:cNvSpPr/>
          <p:nvPr/>
        </p:nvSpPr>
        <p:spPr>
          <a:xfrm>
            <a:off x="5508104" y="2212323"/>
            <a:ext cx="648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2020 </a:t>
            </a: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62" name="Полилиния 61"/>
          <p:cNvSpPr/>
          <p:nvPr/>
        </p:nvSpPr>
        <p:spPr>
          <a:xfrm>
            <a:off x="5508104" y="3328500"/>
            <a:ext cx="648000"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80,0</a:t>
            </a:r>
          </a:p>
        </p:txBody>
      </p:sp>
      <p:sp>
        <p:nvSpPr>
          <p:cNvPr id="65" name="Полилиния 64"/>
          <p:cNvSpPr/>
          <p:nvPr/>
        </p:nvSpPr>
        <p:spPr>
          <a:xfrm>
            <a:off x="5508105" y="5157193"/>
            <a:ext cx="648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7,0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508104" y="4293097"/>
            <a:ext cx="648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7,6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508105" y="5948731"/>
            <a:ext cx="648000" cy="46748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828</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5508105" y="3857064"/>
            <a:ext cx="648000"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smtClean="0">
                <a:solidFill>
                  <a:prstClr val="black"/>
                </a:solidFill>
                <a:latin typeface="Times New Roman" panose="02020603050405020304" pitchFamily="18" charset="0"/>
                <a:cs typeface="Times New Roman" panose="02020603050405020304" pitchFamily="18" charset="0"/>
              </a:rPr>
              <a:t>2 450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416663" y="5948732"/>
            <a:ext cx="612000"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620</a:t>
            </a:r>
          </a:p>
        </p:txBody>
      </p:sp>
      <p:sp>
        <p:nvSpPr>
          <p:cNvPr id="73" name="Полилиния 72"/>
          <p:cNvSpPr/>
          <p:nvPr/>
        </p:nvSpPr>
        <p:spPr>
          <a:xfrm>
            <a:off x="8416663" y="2212323"/>
            <a:ext cx="612000" cy="46800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algn="ctr" defTabSz="622300" fontAlgn="base">
              <a:lnSpc>
                <a:spcPct val="90000"/>
              </a:lnSpc>
              <a:spcBef>
                <a:spcPct val="0"/>
              </a:spcBef>
              <a:spcAft>
                <a:spcPct val="35000"/>
              </a:spcAft>
            </a:pPr>
            <a:r>
              <a:rPr lang="ru-RU" sz="1400" b="1" dirty="0">
                <a:solidFill>
                  <a:prstClr val="black"/>
                </a:solidFill>
                <a:latin typeface="Times New Roman" panose="02020603050405020304" pitchFamily="18" charset="0"/>
                <a:cs typeface="Times New Roman" panose="02020603050405020304" pitchFamily="18" charset="0"/>
              </a:rPr>
              <a:t>2023</a:t>
            </a:r>
          </a:p>
        </p:txBody>
      </p:sp>
      <p:sp>
        <p:nvSpPr>
          <p:cNvPr id="74" name="Полилиния 73"/>
          <p:cNvSpPr/>
          <p:nvPr/>
        </p:nvSpPr>
        <p:spPr>
          <a:xfrm>
            <a:off x="8416663" y="3328500"/>
            <a:ext cx="612000"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82,0</a:t>
            </a:r>
          </a:p>
        </p:txBody>
      </p:sp>
      <p:sp>
        <p:nvSpPr>
          <p:cNvPr id="75" name="Полилиния 74"/>
          <p:cNvSpPr/>
          <p:nvPr/>
        </p:nvSpPr>
        <p:spPr>
          <a:xfrm>
            <a:off x="8416665" y="2831734"/>
            <a:ext cx="612000"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76" name="Полилиния 75"/>
          <p:cNvSpPr/>
          <p:nvPr/>
        </p:nvSpPr>
        <p:spPr>
          <a:xfrm>
            <a:off x="8411131" y="4293097"/>
            <a:ext cx="612000" cy="792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4,1</a:t>
            </a:r>
          </a:p>
        </p:txBody>
      </p:sp>
      <p:sp>
        <p:nvSpPr>
          <p:cNvPr id="77" name="Полилиния 76"/>
          <p:cNvSpPr/>
          <p:nvPr/>
        </p:nvSpPr>
        <p:spPr>
          <a:xfrm>
            <a:off x="8416663" y="5157194"/>
            <a:ext cx="612000" cy="7200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10,0</a:t>
            </a:r>
          </a:p>
        </p:txBody>
      </p:sp>
      <p:sp>
        <p:nvSpPr>
          <p:cNvPr id="79" name="Полилиния 78"/>
          <p:cNvSpPr/>
          <p:nvPr/>
        </p:nvSpPr>
        <p:spPr>
          <a:xfrm>
            <a:off x="8416663" y="3857064"/>
            <a:ext cx="612000"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2 200</a:t>
            </a:r>
          </a:p>
        </p:txBody>
      </p:sp>
      <p:sp>
        <p:nvSpPr>
          <p:cNvPr id="83" name="Полилиния 82"/>
          <p:cNvSpPr/>
          <p:nvPr/>
        </p:nvSpPr>
        <p:spPr>
          <a:xfrm>
            <a:off x="6252050" y="2826085"/>
            <a:ext cx="648000"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algn="ctr" defTabSz="488950" fontAlgn="base">
              <a:lnSpc>
                <a:spcPct val="90000"/>
              </a:lnSpc>
              <a:spcBef>
                <a:spcPct val="0"/>
              </a:spcBef>
              <a:spcAft>
                <a:spcPct val="35000"/>
              </a:spcAft>
            </a:pPr>
            <a:r>
              <a:rPr lang="ru-RU" sz="1300" b="1" dirty="0" smtClean="0">
                <a:solidFill>
                  <a:prstClr val="black"/>
                </a:solidFill>
                <a:latin typeface="Times New Roman" panose="02020603050405020304" pitchFamily="18" charset="0"/>
                <a:cs typeface="Times New Roman" panose="02020603050405020304" pitchFamily="18" charset="0"/>
              </a:rPr>
              <a:t>36,3</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84" name="Полилиния 83"/>
          <p:cNvSpPr/>
          <p:nvPr/>
        </p:nvSpPr>
        <p:spPr>
          <a:xfrm>
            <a:off x="6974761" y="2825272"/>
            <a:ext cx="648000" cy="42717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algn="ctr" defTabSz="488950" fontAlgn="base">
              <a:lnSpc>
                <a:spcPct val="90000"/>
              </a:lnSpc>
              <a:spcBef>
                <a:spcPct val="0"/>
              </a:spcBef>
              <a:spcAft>
                <a:spcPct val="3500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sp>
        <p:nvSpPr>
          <p:cNvPr id="85" name="Полилиния 84"/>
          <p:cNvSpPr/>
          <p:nvPr/>
        </p:nvSpPr>
        <p:spPr>
          <a:xfrm>
            <a:off x="5509264" y="2826085"/>
            <a:ext cx="648000" cy="425551"/>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fontAlgn="base">
              <a:spcBef>
                <a:spcPct val="0"/>
              </a:spcBef>
              <a:spcAft>
                <a:spcPct val="0"/>
              </a:spcAft>
            </a:pPr>
            <a:r>
              <a:rPr lang="ru-RU" sz="1300" b="1" dirty="0">
                <a:solidFill>
                  <a:prstClr val="black"/>
                </a:solidFill>
                <a:latin typeface="Times New Roman" panose="02020603050405020304" pitchFamily="18" charset="0"/>
                <a:cs typeface="Times New Roman" panose="02020603050405020304" pitchFamily="18" charset="0"/>
              </a:rPr>
              <a:t>35,0</a:t>
            </a:r>
          </a:p>
        </p:txBody>
      </p:sp>
      <p:pic>
        <p:nvPicPr>
          <p:cNvPr id="2050" name="Picture 2" descr="T:\Сектор финансирования\Льготы\36492663f8efb06aff410ea48ab8c9b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639" y="782602"/>
            <a:ext cx="2880656" cy="1917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6293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8137511" y="6492875"/>
            <a:ext cx="1006489" cy="365125"/>
          </a:xfrm>
        </p:spPr>
        <p:txBody>
          <a:bodyPr/>
          <a:lstStyle/>
          <a:p>
            <a:pPr>
              <a:defRPr/>
            </a:pPr>
            <a:fld id="{667CCBFA-BFB9-4E9F-B6F6-694D72409F22}" type="slidenum">
              <a:rPr lang="ru-RU" smtClean="0">
                <a:solidFill>
                  <a:prstClr val="black"/>
                </a:solidFill>
              </a:rPr>
              <a:pPr>
                <a:defRPr/>
              </a:pPr>
              <a:t>79</a:t>
            </a:fld>
            <a:endParaRPr lang="ru-RU" dirty="0">
              <a:solidFill>
                <a:prstClr val="black"/>
              </a:solidFill>
            </a:endParaRPr>
          </a:p>
        </p:txBody>
      </p:sp>
      <p:sp>
        <p:nvSpPr>
          <p:cNvPr id="5" name="Скругленный прямоугольник 4"/>
          <p:cNvSpPr/>
          <p:nvPr/>
        </p:nvSpPr>
        <p:spPr>
          <a:xfrm>
            <a:off x="121388" y="764704"/>
            <a:ext cx="5386716" cy="100811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fontAlgn="base">
              <a:spcBef>
                <a:spcPct val="0"/>
              </a:spcBef>
              <a:spcAft>
                <a:spcPct val="0"/>
              </a:spcAft>
            </a:pPr>
            <a:r>
              <a:rPr lang="ru-RU" sz="1600" b="1" i="1" dirty="0">
                <a:solidFill>
                  <a:prstClr val="black"/>
                </a:solidFill>
                <a:latin typeface="Times New Roman" panose="02020603050405020304" pitchFamily="18" charset="0"/>
                <a:cs typeface="Times New Roman" panose="02020603050405020304" pitchFamily="18" charset="0"/>
              </a:rPr>
              <a:t>Цели программы:</a:t>
            </a:r>
            <a:r>
              <a:rPr lang="ru-RU" sz="1600" dirty="0">
                <a:solidFill>
                  <a:prstClr val="black"/>
                </a:solidFill>
                <a:latin typeface="Times New Roman" panose="02020603050405020304" pitchFamily="18" charset="0"/>
                <a:cs typeface="Times New Roman" panose="02020603050405020304" pitchFamily="18" charset="0"/>
              </a:rPr>
              <a:t> </a:t>
            </a:r>
          </a:p>
          <a:p>
            <a:pPr marL="285750" indent="-285750" fontAlgn="base">
              <a:spcBef>
                <a:spcPct val="0"/>
              </a:spcBef>
              <a:spcAft>
                <a:spcPct val="0"/>
              </a:spcAft>
              <a:buFont typeface="Wingdings" panose="05000000000000000000" pitchFamily="2" charset="2"/>
              <a:buChar char="v"/>
            </a:pPr>
            <a:r>
              <a:rPr lang="ru-RU" sz="1400" dirty="0" smtClean="0">
                <a:solidFill>
                  <a:prstClr val="black"/>
                </a:solidFill>
                <a:latin typeface="Times New Roman" panose="02020603050405020304" pitchFamily="18" charset="0"/>
                <a:cs typeface="Times New Roman" panose="02020603050405020304" pitchFamily="18" charset="0"/>
              </a:rPr>
              <a:t>обеспечение сбалансированного экономического развития и конкурентоспособности экономики Чувашской Республики</a:t>
            </a:r>
          </a:p>
          <a:p>
            <a:pPr marL="285750" indent="-285750" fontAlgn="base">
              <a:spcBef>
                <a:spcPct val="0"/>
              </a:spcBef>
              <a:spcAft>
                <a:spcPct val="0"/>
              </a:spcAft>
              <a:buFont typeface="Wingdings" panose="05000000000000000000" pitchFamily="2" charset="2"/>
              <a:buChar char="v"/>
            </a:pP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4030" y="2258174"/>
            <a:ext cx="4032448" cy="307777"/>
          </a:xfrm>
          <a:prstGeom prst="rect">
            <a:avLst/>
          </a:prstGeom>
          <a:noFill/>
        </p:spPr>
        <p:txBody>
          <a:bodyPr wrap="square" rtlCol="0">
            <a:spAutoFit/>
          </a:bodyPr>
          <a:lstStyle/>
          <a:p>
            <a:pPr fontAlgn="base">
              <a:spcBef>
                <a:spcPct val="0"/>
              </a:spcBef>
              <a:spcAft>
                <a:spcPct val="0"/>
              </a:spcAft>
            </a:pPr>
            <a:r>
              <a:rPr lang="ru-RU" sz="1400" b="1" dirty="0">
                <a:solidFill>
                  <a:prstClr val="black"/>
                </a:solidFill>
                <a:latin typeface="Times New Roman" panose="02020603050405020304" pitchFamily="18" charset="0"/>
                <a:cs typeface="Times New Roman" panose="02020603050405020304" pitchFamily="18" charset="0"/>
              </a:rPr>
              <a:t>Расходы республиканского бюджета, млн. руб.</a:t>
            </a:r>
          </a:p>
        </p:txBody>
      </p:sp>
      <p:sp>
        <p:nvSpPr>
          <p:cNvPr id="4" name="Полилиния 3"/>
          <p:cNvSpPr/>
          <p:nvPr/>
        </p:nvSpPr>
        <p:spPr>
          <a:xfrm>
            <a:off x="4211961" y="1916832"/>
            <a:ext cx="4720208" cy="495230"/>
          </a:xfrm>
          <a:custGeom>
            <a:avLst/>
            <a:gdLst>
              <a:gd name="connsiteX0" fmla="*/ 0 w 4928030"/>
              <a:gd name="connsiteY0" fmla="*/ 40668 h 406676"/>
              <a:gd name="connsiteX1" fmla="*/ 40668 w 4928030"/>
              <a:gd name="connsiteY1" fmla="*/ 0 h 406676"/>
              <a:gd name="connsiteX2" fmla="*/ 4887362 w 4928030"/>
              <a:gd name="connsiteY2" fmla="*/ 0 h 406676"/>
              <a:gd name="connsiteX3" fmla="*/ 4928030 w 4928030"/>
              <a:gd name="connsiteY3" fmla="*/ 40668 h 406676"/>
              <a:gd name="connsiteX4" fmla="*/ 4928030 w 4928030"/>
              <a:gd name="connsiteY4" fmla="*/ 366008 h 406676"/>
              <a:gd name="connsiteX5" fmla="*/ 4887362 w 4928030"/>
              <a:gd name="connsiteY5" fmla="*/ 406676 h 406676"/>
              <a:gd name="connsiteX6" fmla="*/ 40668 w 4928030"/>
              <a:gd name="connsiteY6" fmla="*/ 406676 h 406676"/>
              <a:gd name="connsiteX7" fmla="*/ 0 w 4928030"/>
              <a:gd name="connsiteY7" fmla="*/ 366008 h 406676"/>
              <a:gd name="connsiteX8" fmla="*/ 0 w 4928030"/>
              <a:gd name="connsiteY8" fmla="*/ 40668 h 40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8030" h="406676">
                <a:moveTo>
                  <a:pt x="0" y="40668"/>
                </a:moveTo>
                <a:cubicBezTo>
                  <a:pt x="0" y="18208"/>
                  <a:pt x="18208" y="0"/>
                  <a:pt x="40668" y="0"/>
                </a:cubicBezTo>
                <a:lnTo>
                  <a:pt x="4887362" y="0"/>
                </a:lnTo>
                <a:cubicBezTo>
                  <a:pt x="4909822" y="0"/>
                  <a:pt x="4928030" y="18208"/>
                  <a:pt x="4928030" y="40668"/>
                </a:cubicBezTo>
                <a:lnTo>
                  <a:pt x="4928030" y="366008"/>
                </a:lnTo>
                <a:cubicBezTo>
                  <a:pt x="4928030" y="388468"/>
                  <a:pt x="4909822" y="406676"/>
                  <a:pt x="4887362" y="406676"/>
                </a:cubicBezTo>
                <a:lnTo>
                  <a:pt x="40668" y="406676"/>
                </a:lnTo>
                <a:cubicBezTo>
                  <a:pt x="18208" y="406676"/>
                  <a:pt x="0" y="388468"/>
                  <a:pt x="0" y="366008"/>
                </a:cubicBezTo>
                <a:lnTo>
                  <a:pt x="0" y="40668"/>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2871" tIns="72871" rIns="72871" bIns="72871" numCol="1" spcCol="1270" anchor="ctr" anchorCtr="0">
            <a:noAutofit/>
          </a:bodyPr>
          <a:lstStyle/>
          <a:p>
            <a:pPr algn="ctr" defTabSz="711200" fontAlgn="base">
              <a:lnSpc>
                <a:spcPct val="90000"/>
              </a:lnSpc>
              <a:spcBef>
                <a:spcPct val="0"/>
              </a:spcBef>
              <a:spcAft>
                <a:spcPct val="35000"/>
              </a:spcAft>
            </a:pPr>
            <a:r>
              <a:rPr lang="ru-RU" sz="1600" b="1" i="1" dirty="0">
                <a:solidFill>
                  <a:prstClr val="black"/>
                </a:solidFill>
                <a:latin typeface="Times New Roman" panose="02020603050405020304" pitchFamily="18" charset="0"/>
                <a:cs typeface="Times New Roman" panose="02020603050405020304" pitchFamily="18" charset="0"/>
              </a:rPr>
              <a:t>Расходы в разрезе </a:t>
            </a:r>
            <a:r>
              <a:rPr lang="ru-RU" sz="1600" b="1" i="1" dirty="0" smtClean="0">
                <a:solidFill>
                  <a:prstClr val="black"/>
                </a:solidFill>
                <a:latin typeface="Times New Roman" panose="02020603050405020304" pitchFamily="18" charset="0"/>
                <a:cs typeface="Times New Roman" panose="02020603050405020304" pitchFamily="18" charset="0"/>
              </a:rPr>
              <a:t>подпрограмм в 2020 году,        млн</a:t>
            </a:r>
            <a:r>
              <a:rPr lang="ru-RU" sz="1600" b="1" i="1" dirty="0">
                <a:solidFill>
                  <a:prstClr val="black"/>
                </a:solidFill>
                <a:latin typeface="Times New Roman" panose="02020603050405020304" pitchFamily="18" charset="0"/>
                <a:cs typeface="Times New Roman" panose="02020603050405020304" pitchFamily="18" charset="0"/>
              </a:rPr>
              <a:t>. руб.</a:t>
            </a:r>
          </a:p>
        </p:txBody>
      </p:sp>
      <p:sp>
        <p:nvSpPr>
          <p:cNvPr id="6" name="Полилиния 5"/>
          <p:cNvSpPr/>
          <p:nvPr/>
        </p:nvSpPr>
        <p:spPr>
          <a:xfrm>
            <a:off x="4211960" y="2474011"/>
            <a:ext cx="2765396" cy="319033"/>
          </a:xfrm>
          <a:custGeom>
            <a:avLst/>
            <a:gdLst>
              <a:gd name="connsiteX0" fmla="*/ 0 w 2842959"/>
              <a:gd name="connsiteY0" fmla="*/ 30897 h 308968"/>
              <a:gd name="connsiteX1" fmla="*/ 30897 w 2842959"/>
              <a:gd name="connsiteY1" fmla="*/ 0 h 308968"/>
              <a:gd name="connsiteX2" fmla="*/ 2812062 w 2842959"/>
              <a:gd name="connsiteY2" fmla="*/ 0 h 308968"/>
              <a:gd name="connsiteX3" fmla="*/ 2842959 w 2842959"/>
              <a:gd name="connsiteY3" fmla="*/ 30897 h 308968"/>
              <a:gd name="connsiteX4" fmla="*/ 2842959 w 2842959"/>
              <a:gd name="connsiteY4" fmla="*/ 278071 h 308968"/>
              <a:gd name="connsiteX5" fmla="*/ 2812062 w 2842959"/>
              <a:gd name="connsiteY5" fmla="*/ 308968 h 308968"/>
              <a:gd name="connsiteX6" fmla="*/ 30897 w 2842959"/>
              <a:gd name="connsiteY6" fmla="*/ 308968 h 308968"/>
              <a:gd name="connsiteX7" fmla="*/ 0 w 2842959"/>
              <a:gd name="connsiteY7" fmla="*/ 278071 h 308968"/>
              <a:gd name="connsiteX8" fmla="*/ 0 w 2842959"/>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308968">
                <a:moveTo>
                  <a:pt x="0" y="30897"/>
                </a:moveTo>
                <a:cubicBezTo>
                  <a:pt x="0" y="13833"/>
                  <a:pt x="13833" y="0"/>
                  <a:pt x="30897" y="0"/>
                </a:cubicBezTo>
                <a:lnTo>
                  <a:pt x="2812062" y="0"/>
                </a:lnTo>
                <a:cubicBezTo>
                  <a:pt x="2829126" y="0"/>
                  <a:pt x="2842959" y="13833"/>
                  <a:pt x="2842959" y="30897"/>
                </a:cubicBezTo>
                <a:lnTo>
                  <a:pt x="2842959" y="278071"/>
                </a:lnTo>
                <a:cubicBezTo>
                  <a:pt x="2842959" y="295135"/>
                  <a:pt x="2829126" y="308968"/>
                  <a:pt x="2812062"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6199" tIns="66199" rIns="66199" bIns="66199" numCol="1" spcCol="1270" anchor="ctr" anchorCtr="0">
            <a:noAutofit/>
          </a:bodyPr>
          <a:lstStyle/>
          <a:p>
            <a:pPr algn="ctr" defTabSz="66675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Подпрограмма</a:t>
            </a:r>
          </a:p>
        </p:txBody>
      </p:sp>
      <p:sp>
        <p:nvSpPr>
          <p:cNvPr id="8" name="Полилиния 7"/>
          <p:cNvSpPr/>
          <p:nvPr/>
        </p:nvSpPr>
        <p:spPr>
          <a:xfrm>
            <a:off x="4211960" y="3393064"/>
            <a:ext cx="2765396" cy="612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Развитие субъектов малого и среднего предпринимательства в Чувашской Республике</a:t>
            </a:r>
          </a:p>
        </p:txBody>
      </p:sp>
      <p:sp>
        <p:nvSpPr>
          <p:cNvPr id="16" name="Полилиния 15"/>
          <p:cNvSpPr/>
          <p:nvPr/>
        </p:nvSpPr>
        <p:spPr>
          <a:xfrm>
            <a:off x="4211960" y="4077112"/>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Содействие  развитию внешнеэкономической деятельности</a:t>
            </a:r>
          </a:p>
        </p:txBody>
      </p:sp>
      <p:sp>
        <p:nvSpPr>
          <p:cNvPr id="17" name="Полилиния 16"/>
          <p:cNvSpPr/>
          <p:nvPr/>
        </p:nvSpPr>
        <p:spPr>
          <a:xfrm>
            <a:off x="4211960" y="4509120"/>
            <a:ext cx="2765396" cy="631675"/>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потребительского рынка и системы защиты прав потребителей в Чувашской Республике</a:t>
            </a:r>
          </a:p>
        </p:txBody>
      </p:sp>
      <p:sp>
        <p:nvSpPr>
          <p:cNvPr id="18" name="Полилиния 17"/>
          <p:cNvSpPr/>
          <p:nvPr/>
        </p:nvSpPr>
        <p:spPr>
          <a:xfrm>
            <a:off x="4211960" y="5193256"/>
            <a:ext cx="2765396" cy="54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Повышение качества предоставления государственных и муниципальных услуг</a:t>
            </a:r>
          </a:p>
        </p:txBody>
      </p:sp>
      <p:sp>
        <p:nvSpPr>
          <p:cNvPr id="20" name="Полилиния 19"/>
          <p:cNvSpPr/>
          <p:nvPr/>
        </p:nvSpPr>
        <p:spPr>
          <a:xfrm>
            <a:off x="7061903" y="2479043"/>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a:solidFill>
                  <a:prstClr val="black"/>
                </a:solidFill>
                <a:latin typeface="Times New Roman" panose="02020603050405020304" pitchFamily="18" charset="0"/>
                <a:cs typeface="Times New Roman" panose="02020603050405020304" pitchFamily="18" charset="0"/>
              </a:rPr>
              <a:t>П</a:t>
            </a:r>
            <a:r>
              <a:rPr lang="ru-RU" sz="1500" b="1" dirty="0" smtClean="0">
                <a:solidFill>
                  <a:prstClr val="black"/>
                </a:solidFill>
                <a:latin typeface="Times New Roman" panose="02020603050405020304" pitchFamily="18" charset="0"/>
                <a:cs typeface="Times New Roman" panose="02020603050405020304" pitchFamily="18" charset="0"/>
              </a:rPr>
              <a:t>лан</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21" name="Полилиния 20"/>
          <p:cNvSpPr/>
          <p:nvPr/>
        </p:nvSpPr>
        <p:spPr>
          <a:xfrm>
            <a:off x="7061903" y="2831182"/>
            <a:ext cx="894471" cy="520777"/>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2,6</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2" name="Полилиния 21"/>
          <p:cNvSpPr/>
          <p:nvPr/>
        </p:nvSpPr>
        <p:spPr>
          <a:xfrm>
            <a:off x="7061903"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1 378,4</a:t>
            </a:r>
          </a:p>
        </p:txBody>
      </p:sp>
      <p:sp>
        <p:nvSpPr>
          <p:cNvPr id="23" name="Полилиния 22"/>
          <p:cNvSpPr/>
          <p:nvPr/>
        </p:nvSpPr>
        <p:spPr>
          <a:xfrm>
            <a:off x="7061903"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0,9</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4" name="Полилиния 23"/>
          <p:cNvSpPr/>
          <p:nvPr/>
        </p:nvSpPr>
        <p:spPr>
          <a:xfrm>
            <a:off x="7061903" y="4520556"/>
            <a:ext cx="894471" cy="620239"/>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1,0</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7061903" y="5805264"/>
            <a:ext cx="894471" cy="316475"/>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55,9</a:t>
            </a:r>
            <a:endParaRPr lang="ru-RU" sz="1300" dirty="0">
              <a:solidFill>
                <a:prstClr val="black"/>
              </a:solidFill>
              <a:latin typeface="Times New Roman" panose="02020603050405020304" pitchFamily="18" charset="0"/>
              <a:cs typeface="Times New Roman" panose="02020603050405020304" pitchFamily="18" charset="0"/>
            </a:endParaRPr>
          </a:p>
        </p:txBody>
      </p:sp>
      <p:graphicFrame>
        <p:nvGraphicFramePr>
          <p:cNvPr id="11" name="Диаграмма 10"/>
          <p:cNvGraphicFramePr>
            <a:graphicFrameLocks/>
          </p:cNvGraphicFramePr>
          <p:nvPr>
            <p:extLst>
              <p:ext uri="{D42A27DB-BD31-4B8C-83A1-F6EECF244321}">
                <p14:modId xmlns:p14="http://schemas.microsoft.com/office/powerpoint/2010/main" val="174696420"/>
              </p:ext>
            </p:extLst>
          </p:nvPr>
        </p:nvGraphicFramePr>
        <p:xfrm>
          <a:off x="121388" y="2823073"/>
          <a:ext cx="3934126" cy="311401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 descr="T:\Сектор финансирования\5a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833" y="668226"/>
            <a:ext cx="3217532" cy="1248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Clr>
                <a:srgbClr val="F14124">
                  <a:lumMod val="75000"/>
                </a:srgbClr>
              </a:buClr>
              <a:buFont typeface="Georgia" pitchFamily="18" charset="0"/>
              <a:buNone/>
            </a:pPr>
            <a:r>
              <a:rPr lang="ru-RU" sz="1800" dirty="0">
                <a:solidFill>
                  <a:prstClr val="black"/>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prstClr val="black"/>
                </a:solidFill>
                <a:effectLst/>
                <a:latin typeface="Times New Roman" panose="02020603050405020304" pitchFamily="18" charset="0"/>
                <a:cs typeface="Times New Roman" panose="02020603050405020304" pitchFamily="18" charset="0"/>
              </a:rPr>
              <a:t>Республики</a:t>
            </a:r>
          </a:p>
          <a:p>
            <a:pPr marL="0" indent="0" algn="l">
              <a:buClr>
                <a:srgbClr val="F14124">
                  <a:lumMod val="75000"/>
                </a:srgbClr>
              </a:buClr>
              <a:buFont typeface="Georgia" pitchFamily="18" charset="0"/>
              <a:buNone/>
            </a:pPr>
            <a:r>
              <a:rPr lang="ru-RU" sz="1800" dirty="0" smtClean="0">
                <a:solidFill>
                  <a:prstClr val="black"/>
                </a:solidFill>
                <a:effectLst/>
                <a:latin typeface="Times New Roman" panose="02020603050405020304" pitchFamily="18" charset="0"/>
                <a:cs typeface="Times New Roman" panose="02020603050405020304" pitchFamily="18" charset="0"/>
              </a:rPr>
              <a:t>«</a:t>
            </a:r>
            <a:r>
              <a:rPr lang="ru-RU" sz="1800" dirty="0">
                <a:solidFill>
                  <a:prstClr val="black"/>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Полилиния 31"/>
          <p:cNvSpPr/>
          <p:nvPr/>
        </p:nvSpPr>
        <p:spPr>
          <a:xfrm>
            <a:off x="8037697" y="2484076"/>
            <a:ext cx="894471" cy="308968"/>
          </a:xfrm>
          <a:custGeom>
            <a:avLst/>
            <a:gdLst>
              <a:gd name="connsiteX0" fmla="*/ 0 w 761117"/>
              <a:gd name="connsiteY0" fmla="*/ 30897 h 308968"/>
              <a:gd name="connsiteX1" fmla="*/ 30897 w 761117"/>
              <a:gd name="connsiteY1" fmla="*/ 0 h 308968"/>
              <a:gd name="connsiteX2" fmla="*/ 730220 w 761117"/>
              <a:gd name="connsiteY2" fmla="*/ 0 h 308968"/>
              <a:gd name="connsiteX3" fmla="*/ 761117 w 761117"/>
              <a:gd name="connsiteY3" fmla="*/ 30897 h 308968"/>
              <a:gd name="connsiteX4" fmla="*/ 761117 w 761117"/>
              <a:gd name="connsiteY4" fmla="*/ 278071 h 308968"/>
              <a:gd name="connsiteX5" fmla="*/ 730220 w 761117"/>
              <a:gd name="connsiteY5" fmla="*/ 308968 h 308968"/>
              <a:gd name="connsiteX6" fmla="*/ 30897 w 761117"/>
              <a:gd name="connsiteY6" fmla="*/ 308968 h 308968"/>
              <a:gd name="connsiteX7" fmla="*/ 0 w 761117"/>
              <a:gd name="connsiteY7" fmla="*/ 278071 h 308968"/>
              <a:gd name="connsiteX8" fmla="*/ 0 w 761117"/>
              <a:gd name="connsiteY8" fmla="*/ 30897 h 30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17" h="308968">
                <a:moveTo>
                  <a:pt x="0" y="30897"/>
                </a:moveTo>
                <a:cubicBezTo>
                  <a:pt x="0" y="13833"/>
                  <a:pt x="13833" y="0"/>
                  <a:pt x="30897" y="0"/>
                </a:cubicBezTo>
                <a:lnTo>
                  <a:pt x="730220" y="0"/>
                </a:lnTo>
                <a:cubicBezTo>
                  <a:pt x="747284" y="0"/>
                  <a:pt x="761117" y="13833"/>
                  <a:pt x="761117" y="30897"/>
                </a:cubicBezTo>
                <a:lnTo>
                  <a:pt x="761117" y="278071"/>
                </a:lnTo>
                <a:cubicBezTo>
                  <a:pt x="761117" y="295135"/>
                  <a:pt x="747284" y="308968"/>
                  <a:pt x="730220" y="308968"/>
                </a:cubicBezTo>
                <a:lnTo>
                  <a:pt x="30897" y="308968"/>
                </a:lnTo>
                <a:cubicBezTo>
                  <a:pt x="13833" y="308968"/>
                  <a:pt x="0" y="295135"/>
                  <a:pt x="0" y="278071"/>
                </a:cubicBezTo>
                <a:lnTo>
                  <a:pt x="0" y="30897"/>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2389" tIns="62389" rIns="62389" bIns="62389" numCol="1" spcCol="1270" anchor="ctr" anchorCtr="0">
            <a:noAutofit/>
          </a:bodyPr>
          <a:lstStyle/>
          <a:p>
            <a:pPr algn="ctr" defTabSz="622300" fontAlgn="base">
              <a:lnSpc>
                <a:spcPct val="90000"/>
              </a:lnSpc>
              <a:spcBef>
                <a:spcPct val="0"/>
              </a:spcBef>
              <a:spcAft>
                <a:spcPct val="35000"/>
              </a:spcAft>
            </a:pPr>
            <a:r>
              <a:rPr lang="ru-RU" sz="1500" b="1" dirty="0" smtClean="0">
                <a:solidFill>
                  <a:prstClr val="black"/>
                </a:solidFill>
                <a:latin typeface="Times New Roman" panose="02020603050405020304" pitchFamily="18" charset="0"/>
                <a:cs typeface="Times New Roman" panose="02020603050405020304" pitchFamily="18" charset="0"/>
              </a:rPr>
              <a:t>Факт</a:t>
            </a:r>
            <a:endParaRPr lang="ru-RU" sz="1500" b="1" dirty="0">
              <a:solidFill>
                <a:prstClr val="black"/>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7061903"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7,3</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211960" y="2831181"/>
            <a:ext cx="2765395" cy="52077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Совершенствование системы государственного стратегического управления</a:t>
            </a:r>
          </a:p>
        </p:txBody>
      </p:sp>
      <p:sp>
        <p:nvSpPr>
          <p:cNvPr id="39" name="Полилиния 38"/>
          <p:cNvSpPr/>
          <p:nvPr/>
        </p:nvSpPr>
        <p:spPr>
          <a:xfrm>
            <a:off x="8037697" y="2837113"/>
            <a:ext cx="894471" cy="519879"/>
          </a:xfrm>
          <a:custGeom>
            <a:avLst/>
            <a:gdLst>
              <a:gd name="connsiteX0" fmla="*/ 0 w 816003"/>
              <a:gd name="connsiteY0" fmla="*/ 61344 h 613435"/>
              <a:gd name="connsiteX1" fmla="*/ 61344 w 816003"/>
              <a:gd name="connsiteY1" fmla="*/ 0 h 613435"/>
              <a:gd name="connsiteX2" fmla="*/ 754660 w 816003"/>
              <a:gd name="connsiteY2" fmla="*/ 0 h 613435"/>
              <a:gd name="connsiteX3" fmla="*/ 816004 w 816003"/>
              <a:gd name="connsiteY3" fmla="*/ 61344 h 613435"/>
              <a:gd name="connsiteX4" fmla="*/ 816003 w 816003"/>
              <a:gd name="connsiteY4" fmla="*/ 552092 h 613435"/>
              <a:gd name="connsiteX5" fmla="*/ 754659 w 816003"/>
              <a:gd name="connsiteY5" fmla="*/ 613436 h 613435"/>
              <a:gd name="connsiteX6" fmla="*/ 61344 w 816003"/>
              <a:gd name="connsiteY6" fmla="*/ 613435 h 613435"/>
              <a:gd name="connsiteX7" fmla="*/ 0 w 816003"/>
              <a:gd name="connsiteY7" fmla="*/ 552091 h 613435"/>
              <a:gd name="connsiteX8" fmla="*/ 0 w 816003"/>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003" h="613435">
                <a:moveTo>
                  <a:pt x="0" y="61344"/>
                </a:moveTo>
                <a:cubicBezTo>
                  <a:pt x="0" y="27465"/>
                  <a:pt x="27465" y="0"/>
                  <a:pt x="61344" y="0"/>
                </a:cubicBezTo>
                <a:lnTo>
                  <a:pt x="754660" y="0"/>
                </a:lnTo>
                <a:cubicBezTo>
                  <a:pt x="788539" y="0"/>
                  <a:pt x="816004" y="27465"/>
                  <a:pt x="816004" y="61344"/>
                </a:cubicBezTo>
                <a:cubicBezTo>
                  <a:pt x="816004" y="224927"/>
                  <a:pt x="816003" y="388509"/>
                  <a:pt x="816003" y="552092"/>
                </a:cubicBezTo>
                <a:cubicBezTo>
                  <a:pt x="816003" y="585971"/>
                  <a:pt x="788538" y="613436"/>
                  <a:pt x="754659"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2,4</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037697" y="3393064"/>
            <a:ext cx="894471" cy="612000"/>
          </a:xfrm>
          <a:custGeom>
            <a:avLst/>
            <a:gdLst>
              <a:gd name="connsiteX0" fmla="*/ 0 w 809650"/>
              <a:gd name="connsiteY0" fmla="*/ 61344 h 613435"/>
              <a:gd name="connsiteX1" fmla="*/ 61344 w 809650"/>
              <a:gd name="connsiteY1" fmla="*/ 0 h 613435"/>
              <a:gd name="connsiteX2" fmla="*/ 748307 w 809650"/>
              <a:gd name="connsiteY2" fmla="*/ 0 h 613435"/>
              <a:gd name="connsiteX3" fmla="*/ 809651 w 809650"/>
              <a:gd name="connsiteY3" fmla="*/ 61344 h 613435"/>
              <a:gd name="connsiteX4" fmla="*/ 809650 w 809650"/>
              <a:gd name="connsiteY4" fmla="*/ 552092 h 613435"/>
              <a:gd name="connsiteX5" fmla="*/ 748306 w 809650"/>
              <a:gd name="connsiteY5" fmla="*/ 613436 h 613435"/>
              <a:gd name="connsiteX6" fmla="*/ 61344 w 809650"/>
              <a:gd name="connsiteY6" fmla="*/ 613435 h 613435"/>
              <a:gd name="connsiteX7" fmla="*/ 0 w 809650"/>
              <a:gd name="connsiteY7" fmla="*/ 552091 h 613435"/>
              <a:gd name="connsiteX8" fmla="*/ 0 w 809650"/>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50" h="613435">
                <a:moveTo>
                  <a:pt x="0" y="61344"/>
                </a:moveTo>
                <a:cubicBezTo>
                  <a:pt x="0" y="27465"/>
                  <a:pt x="27465" y="0"/>
                  <a:pt x="61344" y="0"/>
                </a:cubicBezTo>
                <a:lnTo>
                  <a:pt x="748307" y="0"/>
                </a:lnTo>
                <a:cubicBezTo>
                  <a:pt x="782186" y="0"/>
                  <a:pt x="809651" y="27465"/>
                  <a:pt x="809651" y="61344"/>
                </a:cubicBezTo>
                <a:cubicBezTo>
                  <a:pt x="809651" y="224927"/>
                  <a:pt x="809650" y="388509"/>
                  <a:pt x="809650" y="552092"/>
                </a:cubicBezTo>
                <a:cubicBezTo>
                  <a:pt x="809650" y="585971"/>
                  <a:pt x="782185" y="613436"/>
                  <a:pt x="748306"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1 378,4</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211960" y="5805264"/>
            <a:ext cx="2765396" cy="307408"/>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a:lnSpc>
                <a:spcPct val="90000"/>
              </a:lnSpc>
              <a:spcAft>
                <a:spcPct val="35000"/>
              </a:spcAft>
            </a:pPr>
            <a:r>
              <a:rPr lang="ru-RU" sz="1200" dirty="0">
                <a:solidFill>
                  <a:prstClr val="black"/>
                </a:solidFill>
                <a:latin typeface="Times New Roman" panose="02020603050405020304" pitchFamily="18" charset="0"/>
                <a:cs typeface="Times New Roman" panose="02020603050405020304" pitchFamily="18" charset="0"/>
              </a:rPr>
              <a:t>Инвестиционный климат</a:t>
            </a:r>
          </a:p>
        </p:txBody>
      </p:sp>
      <p:sp>
        <p:nvSpPr>
          <p:cNvPr id="44" name="Полилиния 43"/>
          <p:cNvSpPr/>
          <p:nvPr/>
        </p:nvSpPr>
        <p:spPr>
          <a:xfrm>
            <a:off x="8037697" y="4077112"/>
            <a:ext cx="894471" cy="360000"/>
          </a:xfrm>
          <a:custGeom>
            <a:avLst/>
            <a:gdLst>
              <a:gd name="connsiteX0" fmla="*/ 0 w 797091"/>
              <a:gd name="connsiteY0" fmla="*/ 61344 h 613435"/>
              <a:gd name="connsiteX1" fmla="*/ 61344 w 797091"/>
              <a:gd name="connsiteY1" fmla="*/ 0 h 613435"/>
              <a:gd name="connsiteX2" fmla="*/ 735748 w 797091"/>
              <a:gd name="connsiteY2" fmla="*/ 0 h 613435"/>
              <a:gd name="connsiteX3" fmla="*/ 797092 w 797091"/>
              <a:gd name="connsiteY3" fmla="*/ 61344 h 613435"/>
              <a:gd name="connsiteX4" fmla="*/ 797091 w 797091"/>
              <a:gd name="connsiteY4" fmla="*/ 552092 h 613435"/>
              <a:gd name="connsiteX5" fmla="*/ 735747 w 797091"/>
              <a:gd name="connsiteY5" fmla="*/ 613436 h 613435"/>
              <a:gd name="connsiteX6" fmla="*/ 61344 w 797091"/>
              <a:gd name="connsiteY6" fmla="*/ 613435 h 613435"/>
              <a:gd name="connsiteX7" fmla="*/ 0 w 797091"/>
              <a:gd name="connsiteY7" fmla="*/ 552091 h 613435"/>
              <a:gd name="connsiteX8" fmla="*/ 0 w 797091"/>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91" h="613435">
                <a:moveTo>
                  <a:pt x="0" y="61344"/>
                </a:moveTo>
                <a:cubicBezTo>
                  <a:pt x="0" y="27465"/>
                  <a:pt x="27465" y="0"/>
                  <a:pt x="61344" y="0"/>
                </a:cubicBezTo>
                <a:lnTo>
                  <a:pt x="735748" y="0"/>
                </a:lnTo>
                <a:cubicBezTo>
                  <a:pt x="769627" y="0"/>
                  <a:pt x="797092" y="27465"/>
                  <a:pt x="797092" y="61344"/>
                </a:cubicBezTo>
                <a:cubicBezTo>
                  <a:pt x="797092" y="224927"/>
                  <a:pt x="797091" y="388509"/>
                  <a:pt x="797091" y="552092"/>
                </a:cubicBezTo>
                <a:cubicBezTo>
                  <a:pt x="797091" y="585971"/>
                  <a:pt x="769626" y="613436"/>
                  <a:pt x="735747"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0,2</a:t>
            </a:r>
          </a:p>
        </p:txBody>
      </p:sp>
      <p:sp>
        <p:nvSpPr>
          <p:cNvPr id="46" name="Полилиния 45"/>
          <p:cNvSpPr/>
          <p:nvPr/>
        </p:nvSpPr>
        <p:spPr>
          <a:xfrm>
            <a:off x="8037697" y="4525588"/>
            <a:ext cx="894471" cy="62024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1,0</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8037697" y="5193256"/>
            <a:ext cx="894471" cy="54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7,3</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037697" y="5810297"/>
            <a:ext cx="894471" cy="306718"/>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55,3</a:t>
            </a:r>
          </a:p>
        </p:txBody>
      </p:sp>
      <p:sp>
        <p:nvSpPr>
          <p:cNvPr id="54" name="Полилиния 53"/>
          <p:cNvSpPr/>
          <p:nvPr/>
        </p:nvSpPr>
        <p:spPr>
          <a:xfrm>
            <a:off x="4211960" y="6155459"/>
            <a:ext cx="2765396" cy="360000"/>
          </a:xfrm>
          <a:custGeom>
            <a:avLst/>
            <a:gdLst>
              <a:gd name="connsiteX0" fmla="*/ 0 w 2842959"/>
              <a:gd name="connsiteY0" fmla="*/ 61344 h 613435"/>
              <a:gd name="connsiteX1" fmla="*/ 61344 w 2842959"/>
              <a:gd name="connsiteY1" fmla="*/ 0 h 613435"/>
              <a:gd name="connsiteX2" fmla="*/ 2781616 w 2842959"/>
              <a:gd name="connsiteY2" fmla="*/ 0 h 613435"/>
              <a:gd name="connsiteX3" fmla="*/ 2842960 w 2842959"/>
              <a:gd name="connsiteY3" fmla="*/ 61344 h 613435"/>
              <a:gd name="connsiteX4" fmla="*/ 2842959 w 2842959"/>
              <a:gd name="connsiteY4" fmla="*/ 552092 h 613435"/>
              <a:gd name="connsiteX5" fmla="*/ 2781615 w 2842959"/>
              <a:gd name="connsiteY5" fmla="*/ 613436 h 613435"/>
              <a:gd name="connsiteX6" fmla="*/ 61344 w 2842959"/>
              <a:gd name="connsiteY6" fmla="*/ 613435 h 613435"/>
              <a:gd name="connsiteX7" fmla="*/ 0 w 2842959"/>
              <a:gd name="connsiteY7" fmla="*/ 552091 h 613435"/>
              <a:gd name="connsiteX8" fmla="*/ 0 w 2842959"/>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959" h="613435">
                <a:moveTo>
                  <a:pt x="0" y="61344"/>
                </a:moveTo>
                <a:cubicBezTo>
                  <a:pt x="0" y="27465"/>
                  <a:pt x="27465" y="0"/>
                  <a:pt x="61344" y="0"/>
                </a:cubicBezTo>
                <a:lnTo>
                  <a:pt x="2781616" y="0"/>
                </a:lnTo>
                <a:cubicBezTo>
                  <a:pt x="2815495" y="0"/>
                  <a:pt x="2842960" y="27465"/>
                  <a:pt x="2842960" y="61344"/>
                </a:cubicBezTo>
                <a:cubicBezTo>
                  <a:pt x="2842960" y="224927"/>
                  <a:pt x="2842959" y="388509"/>
                  <a:pt x="2842959" y="552092"/>
                </a:cubicBezTo>
                <a:cubicBezTo>
                  <a:pt x="2842959" y="585971"/>
                  <a:pt x="2815494" y="613436"/>
                  <a:pt x="2781615"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9877" tIns="59877" rIns="59877" bIns="59877" numCol="1" spcCol="1270" anchor="ctr" anchorCtr="0">
            <a:noAutofit/>
          </a:bodyPr>
          <a:lstStyle/>
          <a:p>
            <a:pPr algn="ctr" defTabSz="488950" fontAlgn="base">
              <a:lnSpc>
                <a:spcPct val="90000"/>
              </a:lnSpc>
              <a:spcBef>
                <a:spcPct val="0"/>
              </a:spcBef>
              <a:spcAft>
                <a:spcPct val="35000"/>
              </a:spcAft>
            </a:pPr>
            <a:r>
              <a:rPr lang="ru-RU" sz="1200" dirty="0" smtClean="0">
                <a:solidFill>
                  <a:prstClr val="black"/>
                </a:solidFill>
                <a:latin typeface="Times New Roman" panose="02020603050405020304" pitchFamily="18" charset="0"/>
                <a:cs typeface="Times New Roman" panose="02020603050405020304" pitchFamily="18" charset="0"/>
              </a:rPr>
              <a:t>Обеспечение реализации государственной программы</a:t>
            </a:r>
            <a:endParaRPr lang="ru-RU" sz="1200" dirty="0">
              <a:solidFill>
                <a:prstClr val="black"/>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061903" y="6155459"/>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prstClr val="black"/>
                </a:solidFill>
                <a:latin typeface="Times New Roman" panose="02020603050405020304" pitchFamily="18" charset="0"/>
                <a:cs typeface="Times New Roman" panose="02020603050405020304" pitchFamily="18" charset="0"/>
              </a:rPr>
              <a:t>70,2</a:t>
            </a:r>
            <a:endParaRPr lang="ru-RU" sz="1300"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037697" y="6165344"/>
            <a:ext cx="894471" cy="360000"/>
          </a:xfrm>
          <a:custGeom>
            <a:avLst/>
            <a:gdLst>
              <a:gd name="connsiteX0" fmla="*/ 0 w 772555"/>
              <a:gd name="connsiteY0" fmla="*/ 61344 h 613435"/>
              <a:gd name="connsiteX1" fmla="*/ 61344 w 772555"/>
              <a:gd name="connsiteY1" fmla="*/ 0 h 613435"/>
              <a:gd name="connsiteX2" fmla="*/ 711212 w 772555"/>
              <a:gd name="connsiteY2" fmla="*/ 0 h 613435"/>
              <a:gd name="connsiteX3" fmla="*/ 772556 w 772555"/>
              <a:gd name="connsiteY3" fmla="*/ 61344 h 613435"/>
              <a:gd name="connsiteX4" fmla="*/ 772555 w 772555"/>
              <a:gd name="connsiteY4" fmla="*/ 552092 h 613435"/>
              <a:gd name="connsiteX5" fmla="*/ 711211 w 772555"/>
              <a:gd name="connsiteY5" fmla="*/ 613436 h 613435"/>
              <a:gd name="connsiteX6" fmla="*/ 61344 w 772555"/>
              <a:gd name="connsiteY6" fmla="*/ 613435 h 613435"/>
              <a:gd name="connsiteX7" fmla="*/ 0 w 772555"/>
              <a:gd name="connsiteY7" fmla="*/ 552091 h 613435"/>
              <a:gd name="connsiteX8" fmla="*/ 0 w 772555"/>
              <a:gd name="connsiteY8" fmla="*/ 61344 h 61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555" h="613435">
                <a:moveTo>
                  <a:pt x="0" y="61344"/>
                </a:moveTo>
                <a:cubicBezTo>
                  <a:pt x="0" y="27465"/>
                  <a:pt x="27465" y="0"/>
                  <a:pt x="61344" y="0"/>
                </a:cubicBezTo>
                <a:lnTo>
                  <a:pt x="711212" y="0"/>
                </a:lnTo>
                <a:cubicBezTo>
                  <a:pt x="745091" y="0"/>
                  <a:pt x="772556" y="27465"/>
                  <a:pt x="772556" y="61344"/>
                </a:cubicBezTo>
                <a:cubicBezTo>
                  <a:pt x="772556" y="224927"/>
                  <a:pt x="772555" y="388509"/>
                  <a:pt x="772555" y="552092"/>
                </a:cubicBezTo>
                <a:cubicBezTo>
                  <a:pt x="772555" y="585971"/>
                  <a:pt x="745090" y="613436"/>
                  <a:pt x="711211" y="613436"/>
                </a:cubicBezTo>
                <a:lnTo>
                  <a:pt x="61344" y="613435"/>
                </a:lnTo>
                <a:cubicBezTo>
                  <a:pt x="27465" y="613435"/>
                  <a:pt x="0" y="585970"/>
                  <a:pt x="0" y="552091"/>
                </a:cubicBezTo>
                <a:lnTo>
                  <a:pt x="0" y="61344"/>
                </a:lnTo>
                <a:close/>
              </a:path>
            </a:pathLst>
          </a:cu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1307" tIns="71307" rIns="71307" bIns="71307" numCol="1" spcCol="1270" anchor="ctr" anchorCtr="0">
            <a:noAutofit/>
          </a:bodyPr>
          <a:lstStyle/>
          <a:p>
            <a:pPr algn="ctr" defTabSz="622300" fontAlgn="base">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69,4</a:t>
            </a:r>
          </a:p>
        </p:txBody>
      </p:sp>
      <p:sp>
        <p:nvSpPr>
          <p:cNvPr id="50" name="TextBox 49"/>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453120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667CCBFA-BFB9-4E9F-B6F6-694D72409F22}" type="slidenum">
              <a:rPr lang="ru-RU" smtClean="0"/>
              <a:pPr>
                <a:defRPr/>
              </a:pPr>
              <a:t>8</a:t>
            </a:fld>
            <a:endParaRPr lang="ru-RU" dirty="0"/>
          </a:p>
        </p:txBody>
      </p:sp>
      <p:sp>
        <p:nvSpPr>
          <p:cNvPr id="11" name="Номер слайда 2"/>
          <p:cNvSpPr txBox="1">
            <a:spLocks/>
          </p:cNvSpPr>
          <p:nvPr/>
        </p:nvSpPr>
        <p:spPr>
          <a:xfrm>
            <a:off x="8748464" y="6308725"/>
            <a:ext cx="395536" cy="412750"/>
          </a:xfrm>
          <a:prstGeom prst="rect">
            <a:avLst/>
          </a:prstGeom>
        </p:spPr>
        <p:txBody>
          <a:bodyPr vert="horz" lIns="91440" tIns="45720" rIns="91440" bIns="45720" rtlCol="0" anchor="ctr"/>
          <a:lstStyle>
            <a:defPPr>
              <a:defRPr lang="ru-RU"/>
            </a:defPPr>
            <a:lvl1pPr algn="r" rtl="0" fontAlgn="auto">
              <a:spcBef>
                <a:spcPts val="0"/>
              </a:spcBef>
              <a:spcAft>
                <a:spcPts val="0"/>
              </a:spcAft>
              <a:defRPr sz="1400" kern="1200" baseline="0">
                <a:solidFill>
                  <a:srgbClr val="A03202"/>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ru-RU" sz="1600" b="1" dirty="0">
              <a:solidFill>
                <a:prstClr val="black"/>
              </a:solidFill>
            </a:endParaRPr>
          </a:p>
        </p:txBody>
      </p:sp>
      <p:graphicFrame>
        <p:nvGraphicFramePr>
          <p:cNvPr id="3" name="Схема 2"/>
          <p:cNvGraphicFramePr/>
          <p:nvPr>
            <p:extLst>
              <p:ext uri="{D42A27DB-BD31-4B8C-83A1-F6EECF244321}">
                <p14:modId xmlns:p14="http://schemas.microsoft.com/office/powerpoint/2010/main" val="2879602495"/>
              </p:ext>
            </p:extLst>
          </p:nvPr>
        </p:nvGraphicFramePr>
        <p:xfrm>
          <a:off x="509906" y="1772816"/>
          <a:ext cx="813690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Скругленный прямоугольник 21"/>
          <p:cNvSpPr/>
          <p:nvPr/>
        </p:nvSpPr>
        <p:spPr>
          <a:xfrm>
            <a:off x="1259632" y="836712"/>
            <a:ext cx="6840760" cy="578863"/>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ru-RU" sz="1700" b="1" dirty="0" smtClean="0">
                <a:solidFill>
                  <a:prstClr val="black"/>
                </a:solidFill>
                <a:latin typeface="Times New Roman" panose="02020603050405020304" pitchFamily="18" charset="0"/>
                <a:cs typeface="Times New Roman" panose="02020603050405020304" pitchFamily="18" charset="0"/>
              </a:rPr>
              <a:t>Составление проекта республиканского бюджета Чувашской Республики основывается на:</a:t>
            </a:r>
            <a:endParaRPr lang="ru-RU" sz="1700" b="1" dirty="0">
              <a:solidFill>
                <a:prstClr val="black"/>
              </a:solidFill>
              <a:latin typeface="Times New Roman" panose="02020603050405020304" pitchFamily="18" charset="0"/>
              <a:cs typeface="Times New Roman" panose="02020603050405020304" pitchFamily="18" charset="0"/>
            </a:endParaRPr>
          </a:p>
        </p:txBody>
      </p:sp>
      <p:sp>
        <p:nvSpPr>
          <p:cNvPr id="12" name="Заголовок 1"/>
          <p:cNvSpPr txBox="1">
            <a:spLocks/>
          </p:cNvSpPr>
          <p:nvPr/>
        </p:nvSpPr>
        <p:spPr>
          <a:xfrm>
            <a:off x="259730" y="69850"/>
            <a:ext cx="4572000"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Font typeface="Georgia" pitchFamily="18" charset="0"/>
              <a:buNone/>
            </a:pPr>
            <a:r>
              <a:rPr lang="ru-RU" sz="2400" dirty="0" smtClean="0">
                <a:solidFill>
                  <a:schemeClr val="tx1"/>
                </a:solidFill>
                <a:effectLst/>
                <a:latin typeface="Times New Roman" panose="02020603050405020304" pitchFamily="18" charset="0"/>
                <a:cs typeface="Times New Roman" panose="02020603050405020304" pitchFamily="18" charset="0"/>
              </a:rPr>
              <a:t>Основные термины и понятия</a:t>
            </a:r>
            <a:endParaRPr lang="ru-RU" sz="2400" dirty="0">
              <a:solidFill>
                <a:schemeClr val="tx1"/>
              </a:solidFill>
              <a:effectLst/>
              <a:latin typeface="Times New Roman" panose="02020603050405020304" pitchFamily="18" charset="0"/>
              <a:cs typeface="Times New Roman" panose="02020603050405020304" pitchFamily="18" charset="0"/>
            </a:endParaRPr>
          </a:p>
        </p:txBody>
      </p:sp>
      <p:cxnSp>
        <p:nvCxnSpPr>
          <p:cNvPr id="13" name="Прямая соединительная линия 12"/>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25829931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186254" y="6165304"/>
            <a:ext cx="4673523"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Оборот розничной торговли на душу </a:t>
            </a:r>
            <a:r>
              <a:rPr lang="ru-RU" sz="1400" dirty="0" smtClean="0">
                <a:solidFill>
                  <a:schemeClr val="tx1"/>
                </a:solidFill>
                <a:latin typeface="Times New Roman" panose="02020603050405020304" pitchFamily="18" charset="0"/>
                <a:cs typeface="Times New Roman" panose="02020603050405020304" pitchFamily="18" charset="0"/>
              </a:rPr>
              <a:t>населения, тыс. рублей</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Сектор финансирования\198186_orig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425" y="714831"/>
            <a:ext cx="2070799" cy="1442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Рисунок 11" descr="http://ppt.ru/images/news/128416.jpg"/>
          <p:cNvPicPr/>
          <p:nvPr/>
        </p:nvPicPr>
        <p:blipFill>
          <a:blip r:embed="rId4" cstate="print"/>
          <a:srcRect/>
          <a:stretch>
            <a:fillRect/>
          </a:stretch>
        </p:blipFill>
        <p:spPr bwMode="auto">
          <a:xfrm>
            <a:off x="186255" y="573664"/>
            <a:ext cx="2726736" cy="1217546"/>
          </a:xfrm>
          <a:prstGeom prst="rect">
            <a:avLst/>
          </a:prstGeom>
          <a:ln>
            <a:noFill/>
          </a:ln>
          <a:effectLst>
            <a:softEdge rad="112500"/>
          </a:effectLst>
        </p:spPr>
      </p:pic>
      <p:sp>
        <p:nvSpPr>
          <p:cNvPr id="13"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8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800" dirty="0" smtClean="0">
                <a:solidFill>
                  <a:schemeClr val="tx1"/>
                </a:solidFill>
                <a:effectLst/>
                <a:latin typeface="Times New Roman" panose="02020603050405020304" pitchFamily="18" charset="0"/>
                <a:cs typeface="Times New Roman" panose="02020603050405020304" pitchFamily="18" charset="0"/>
              </a:rPr>
              <a:t>Республики</a:t>
            </a:r>
          </a:p>
          <a:p>
            <a:pPr marL="0" indent="0" algn="l" fontAlgn="auto">
              <a:spcAft>
                <a:spcPts val="0"/>
              </a:spcAft>
              <a:buNone/>
            </a:pPr>
            <a:r>
              <a:rPr lang="ru-RU" sz="1800" dirty="0" smtClean="0">
                <a:solidFill>
                  <a:schemeClr val="tx1"/>
                </a:solidFill>
                <a:effectLst/>
                <a:latin typeface="Times New Roman" panose="02020603050405020304" pitchFamily="18" charset="0"/>
                <a:cs typeface="Times New Roman" panose="02020603050405020304" pitchFamily="18" charset="0"/>
              </a:rPr>
              <a:t>«</a:t>
            </a:r>
            <a:r>
              <a:rPr lang="ru-RU" sz="1800" dirty="0">
                <a:solidFill>
                  <a:schemeClr val="tx1"/>
                </a:solidFill>
                <a:effectLst/>
                <a:latin typeface="Times New Roman" panose="02020603050405020304" pitchFamily="18" charset="0"/>
                <a:cs typeface="Times New Roman" panose="02020603050405020304" pitchFamily="18" charset="0"/>
              </a:rPr>
              <a:t>Экономическое развитие Чувашской Республики»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 name="Полилиния 3"/>
          <p:cNvSpPr/>
          <p:nvPr/>
        </p:nvSpPr>
        <p:spPr>
          <a:xfrm>
            <a:off x="5086817" y="836713"/>
            <a:ext cx="3937784" cy="954498"/>
          </a:xfrm>
          <a:custGeom>
            <a:avLst/>
            <a:gdLst>
              <a:gd name="connsiteX0" fmla="*/ 0 w 4317011"/>
              <a:gd name="connsiteY0" fmla="*/ 110465 h 1104651"/>
              <a:gd name="connsiteX1" fmla="*/ 110465 w 4317011"/>
              <a:gd name="connsiteY1" fmla="*/ 0 h 1104651"/>
              <a:gd name="connsiteX2" fmla="*/ 4206546 w 4317011"/>
              <a:gd name="connsiteY2" fmla="*/ 0 h 1104651"/>
              <a:gd name="connsiteX3" fmla="*/ 4317011 w 4317011"/>
              <a:gd name="connsiteY3" fmla="*/ 110465 h 1104651"/>
              <a:gd name="connsiteX4" fmla="*/ 4317011 w 4317011"/>
              <a:gd name="connsiteY4" fmla="*/ 994186 h 1104651"/>
              <a:gd name="connsiteX5" fmla="*/ 4206546 w 4317011"/>
              <a:gd name="connsiteY5" fmla="*/ 1104651 h 1104651"/>
              <a:gd name="connsiteX6" fmla="*/ 110465 w 4317011"/>
              <a:gd name="connsiteY6" fmla="*/ 1104651 h 1104651"/>
              <a:gd name="connsiteX7" fmla="*/ 0 w 4317011"/>
              <a:gd name="connsiteY7" fmla="*/ 994186 h 1104651"/>
              <a:gd name="connsiteX8" fmla="*/ 0 w 4317011"/>
              <a:gd name="connsiteY8" fmla="*/ 110465 h 110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7011" h="1104651">
                <a:moveTo>
                  <a:pt x="0" y="110465"/>
                </a:moveTo>
                <a:cubicBezTo>
                  <a:pt x="0" y="49457"/>
                  <a:pt x="49457" y="0"/>
                  <a:pt x="110465" y="0"/>
                </a:cubicBezTo>
                <a:lnTo>
                  <a:pt x="4206546" y="0"/>
                </a:lnTo>
                <a:cubicBezTo>
                  <a:pt x="4267554" y="0"/>
                  <a:pt x="4317011" y="49457"/>
                  <a:pt x="4317011" y="110465"/>
                </a:cubicBezTo>
                <a:lnTo>
                  <a:pt x="4317011" y="994186"/>
                </a:lnTo>
                <a:cubicBezTo>
                  <a:pt x="4317011" y="1055194"/>
                  <a:pt x="4267554" y="1104651"/>
                  <a:pt x="4206546" y="1104651"/>
                </a:cubicBezTo>
                <a:lnTo>
                  <a:pt x="110465" y="1104651"/>
                </a:lnTo>
                <a:cubicBezTo>
                  <a:pt x="49457" y="1104651"/>
                  <a:pt x="0" y="1055194"/>
                  <a:pt x="0" y="994186"/>
                </a:cubicBezTo>
                <a:lnTo>
                  <a:pt x="0" y="11046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5694" tIns="85694" rIns="85694" bIns="85694" numCol="1" spcCol="1270" anchor="ctr" anchorCtr="0">
            <a:noAutofit/>
          </a:bodyPr>
          <a:lstStyle/>
          <a:p>
            <a:pPr lvl="0" algn="ctr" defTabSz="622300">
              <a:lnSpc>
                <a:spcPct val="90000"/>
              </a:lnSpc>
              <a:spcBef>
                <a:spcPct val="0"/>
              </a:spcBef>
              <a:spcAft>
                <a:spcPct val="35000"/>
              </a:spcAft>
            </a:pPr>
            <a:r>
              <a:rPr lang="ru-RU" sz="1600" b="1" i="0" kern="1200" dirty="0" smtClean="0">
                <a:solidFill>
                  <a:schemeClr val="tx1"/>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600" b="1" i="0" kern="1200" dirty="0">
              <a:solidFill>
                <a:schemeClr val="tx1"/>
              </a:solidFill>
              <a:latin typeface="Times New Roman" panose="02020603050405020304" pitchFamily="18" charset="0"/>
              <a:cs typeface="Times New Roman" panose="02020603050405020304" pitchFamily="18" charset="0"/>
            </a:endParaRPr>
          </a:p>
        </p:txBody>
      </p:sp>
      <p:sp>
        <p:nvSpPr>
          <p:cNvPr id="23" name="Полилиния 22"/>
          <p:cNvSpPr/>
          <p:nvPr/>
        </p:nvSpPr>
        <p:spPr>
          <a:xfrm>
            <a:off x="586351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2020 факт</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25" name="Полилиния 24"/>
          <p:cNvSpPr/>
          <p:nvPr/>
        </p:nvSpPr>
        <p:spPr>
          <a:xfrm>
            <a:off x="586255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133,1</a:t>
            </a:r>
          </a:p>
        </p:txBody>
      </p:sp>
      <p:sp>
        <p:nvSpPr>
          <p:cNvPr id="29" name="Полилиния 28"/>
          <p:cNvSpPr/>
          <p:nvPr/>
        </p:nvSpPr>
        <p:spPr>
          <a:xfrm>
            <a:off x="5878905"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20,2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0" name="Полилиния 29"/>
          <p:cNvSpPr/>
          <p:nvPr/>
        </p:nvSpPr>
        <p:spPr>
          <a:xfrm>
            <a:off x="5878905"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31 273,7</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6655606"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2021</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2" name="Полилиния 31"/>
          <p:cNvSpPr/>
          <p:nvPr/>
        </p:nvSpPr>
        <p:spPr>
          <a:xfrm>
            <a:off x="6654646"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141,5</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36" name="Полилиния 35"/>
          <p:cNvSpPr/>
          <p:nvPr/>
        </p:nvSpPr>
        <p:spPr>
          <a:xfrm>
            <a:off x="6670993"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108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271,3</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6670993"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19,9</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6670993"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33 025,0</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7447694"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7426173" y="6165303"/>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159,1</a:t>
            </a:r>
          </a:p>
        </p:txBody>
      </p:sp>
      <p:sp>
        <p:nvSpPr>
          <p:cNvPr id="43" name="Полилиния 42"/>
          <p:cNvSpPr/>
          <p:nvPr/>
        </p:nvSpPr>
        <p:spPr>
          <a:xfrm>
            <a:off x="7463081" y="2516446"/>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288,8</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7463081"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20,1</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7463081"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35 468,8</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8244408" y="2011326"/>
            <a:ext cx="720000" cy="404156"/>
          </a:xfrm>
          <a:custGeom>
            <a:avLst/>
            <a:gdLst>
              <a:gd name="connsiteX0" fmla="*/ 0 w 807455"/>
              <a:gd name="connsiteY0" fmla="*/ 40416 h 404156"/>
              <a:gd name="connsiteX1" fmla="*/ 40416 w 807455"/>
              <a:gd name="connsiteY1" fmla="*/ 0 h 404156"/>
              <a:gd name="connsiteX2" fmla="*/ 767039 w 807455"/>
              <a:gd name="connsiteY2" fmla="*/ 0 h 404156"/>
              <a:gd name="connsiteX3" fmla="*/ 807455 w 807455"/>
              <a:gd name="connsiteY3" fmla="*/ 40416 h 404156"/>
              <a:gd name="connsiteX4" fmla="*/ 807455 w 807455"/>
              <a:gd name="connsiteY4" fmla="*/ 363740 h 404156"/>
              <a:gd name="connsiteX5" fmla="*/ 767039 w 807455"/>
              <a:gd name="connsiteY5" fmla="*/ 404156 h 404156"/>
              <a:gd name="connsiteX6" fmla="*/ 40416 w 807455"/>
              <a:gd name="connsiteY6" fmla="*/ 404156 h 404156"/>
              <a:gd name="connsiteX7" fmla="*/ 0 w 807455"/>
              <a:gd name="connsiteY7" fmla="*/ 363740 h 404156"/>
              <a:gd name="connsiteX8" fmla="*/ 0 w 807455"/>
              <a:gd name="connsiteY8" fmla="*/ 40416 h 40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455" h="404156">
                <a:moveTo>
                  <a:pt x="0" y="40416"/>
                </a:moveTo>
                <a:cubicBezTo>
                  <a:pt x="0" y="18095"/>
                  <a:pt x="18095" y="0"/>
                  <a:pt x="40416" y="0"/>
                </a:cubicBezTo>
                <a:lnTo>
                  <a:pt x="767039" y="0"/>
                </a:lnTo>
                <a:cubicBezTo>
                  <a:pt x="789360" y="0"/>
                  <a:pt x="807455" y="18095"/>
                  <a:pt x="807455" y="40416"/>
                </a:cubicBezTo>
                <a:lnTo>
                  <a:pt x="807455" y="363740"/>
                </a:lnTo>
                <a:cubicBezTo>
                  <a:pt x="807455" y="386061"/>
                  <a:pt x="789360" y="404156"/>
                  <a:pt x="767039" y="404156"/>
                </a:cubicBezTo>
                <a:lnTo>
                  <a:pt x="40416" y="404156"/>
                </a:lnTo>
                <a:cubicBezTo>
                  <a:pt x="18095" y="404156"/>
                  <a:pt x="0" y="386061"/>
                  <a:pt x="0" y="363740"/>
                </a:cubicBezTo>
                <a:lnTo>
                  <a:pt x="0" y="40416"/>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557" tIns="57557" rIns="57557" bIns="57557"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2023</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8244408" y="6165304"/>
            <a:ext cx="720000" cy="396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174,6</a:t>
            </a:r>
          </a:p>
        </p:txBody>
      </p:sp>
      <p:sp>
        <p:nvSpPr>
          <p:cNvPr id="50" name="Полилиния 49"/>
          <p:cNvSpPr/>
          <p:nvPr/>
        </p:nvSpPr>
        <p:spPr>
          <a:xfrm>
            <a:off x="8244408" y="2518155"/>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309,2</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8244408" y="3110017"/>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20,4</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8244408" y="3703588"/>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rgbClr val="81DEFF">
                  <a:tint val="66000"/>
                  <a:satMod val="160000"/>
                </a:srgbClr>
              </a:gs>
              <a:gs pos="50000">
                <a:srgbClr val="81DEFF">
                  <a:tint val="44500"/>
                  <a:satMod val="160000"/>
                </a:srgbClr>
              </a:gs>
              <a:gs pos="100000">
                <a:srgbClr val="81DEFF">
                  <a:tint val="23500"/>
                  <a:satMod val="160000"/>
                </a:srgb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37 951,6</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17" name="Скругленный прямоугольник 16"/>
          <p:cNvSpPr/>
          <p:nvPr/>
        </p:nvSpPr>
        <p:spPr>
          <a:xfrm>
            <a:off x="212005" y="2492896"/>
            <a:ext cx="4660161" cy="468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Валовой региональный продукт на душу населения, тыс. рублей </a:t>
            </a:r>
          </a:p>
        </p:txBody>
      </p:sp>
      <p:sp>
        <p:nvSpPr>
          <p:cNvPr id="18" name="Скругленный прямоугольник 17"/>
          <p:cNvSpPr/>
          <p:nvPr/>
        </p:nvSpPr>
        <p:spPr>
          <a:xfrm>
            <a:off x="212005" y="3068960"/>
            <a:ext cx="4660161" cy="504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Отношение объема инвестиций в основной капитал к валовому региональному продукту</a:t>
            </a:r>
            <a:r>
              <a:rPr lang="ru-RU" sz="1400" dirty="0" smtClean="0">
                <a:solidFill>
                  <a:schemeClr val="tx1"/>
                </a:solidFill>
                <a:latin typeface="Times New Roman" panose="02020603050405020304" pitchFamily="18" charset="0"/>
                <a:cs typeface="Times New Roman" panose="02020603050405020304" pitchFamily="18" charset="0"/>
              </a:rPr>
              <a:t>,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19" name="Скругленный прямоугольник 18"/>
          <p:cNvSpPr/>
          <p:nvPr/>
        </p:nvSpPr>
        <p:spPr>
          <a:xfrm>
            <a:off x="224261" y="3717032"/>
            <a:ext cx="4647100" cy="424165"/>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Среднемесячная заработная плата одного работника, рублей</a:t>
            </a:r>
          </a:p>
        </p:txBody>
      </p:sp>
      <p:sp>
        <p:nvSpPr>
          <p:cNvPr id="54" name="Полилиния 53"/>
          <p:cNvSpPr/>
          <p:nvPr/>
        </p:nvSpPr>
        <p:spPr>
          <a:xfrm>
            <a:off x="5878905" y="2518155"/>
            <a:ext cx="720000" cy="475179"/>
          </a:xfrm>
          <a:custGeom>
            <a:avLst/>
            <a:gdLst>
              <a:gd name="connsiteX0" fmla="*/ 0 w 798044"/>
              <a:gd name="connsiteY0" fmla="*/ 56932 h 569323"/>
              <a:gd name="connsiteX1" fmla="*/ 56932 w 798044"/>
              <a:gd name="connsiteY1" fmla="*/ 0 h 569323"/>
              <a:gd name="connsiteX2" fmla="*/ 741112 w 798044"/>
              <a:gd name="connsiteY2" fmla="*/ 0 h 569323"/>
              <a:gd name="connsiteX3" fmla="*/ 798044 w 798044"/>
              <a:gd name="connsiteY3" fmla="*/ 56932 h 569323"/>
              <a:gd name="connsiteX4" fmla="*/ 798044 w 798044"/>
              <a:gd name="connsiteY4" fmla="*/ 512391 h 569323"/>
              <a:gd name="connsiteX5" fmla="*/ 741112 w 798044"/>
              <a:gd name="connsiteY5" fmla="*/ 569323 h 569323"/>
              <a:gd name="connsiteX6" fmla="*/ 56932 w 798044"/>
              <a:gd name="connsiteY6" fmla="*/ 569323 h 569323"/>
              <a:gd name="connsiteX7" fmla="*/ 0 w 798044"/>
              <a:gd name="connsiteY7" fmla="*/ 512391 h 569323"/>
              <a:gd name="connsiteX8" fmla="*/ 0 w 798044"/>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044" h="569323">
                <a:moveTo>
                  <a:pt x="0" y="56932"/>
                </a:moveTo>
                <a:cubicBezTo>
                  <a:pt x="0" y="25489"/>
                  <a:pt x="25489" y="0"/>
                  <a:pt x="56932" y="0"/>
                </a:cubicBezTo>
                <a:lnTo>
                  <a:pt x="741112" y="0"/>
                </a:lnTo>
                <a:cubicBezTo>
                  <a:pt x="772555" y="0"/>
                  <a:pt x="798044" y="25489"/>
                  <a:pt x="798044" y="56932"/>
                </a:cubicBezTo>
                <a:lnTo>
                  <a:pt x="798044" y="512391"/>
                </a:lnTo>
                <a:cubicBezTo>
                  <a:pt x="798044" y="543834"/>
                  <a:pt x="772555" y="569323"/>
                  <a:pt x="741112" y="569323"/>
                </a:cubicBezTo>
                <a:lnTo>
                  <a:pt x="56932" y="569323"/>
                </a:lnTo>
                <a:cubicBezTo>
                  <a:pt x="25489" y="569323"/>
                  <a:pt x="0" y="543834"/>
                  <a:pt x="0" y="512391"/>
                </a:cubicBezTo>
                <a:lnTo>
                  <a:pt x="0" y="56932"/>
                </a:lnTo>
                <a:close/>
              </a:path>
            </a:pathLst>
          </a:custGeom>
          <a:gradFill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308,7</a:t>
            </a:r>
            <a:endParaRPr lang="ru-RU" sz="1200" b="1" i="0"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076136" y="2011804"/>
            <a:ext cx="720000" cy="403200"/>
          </a:xfrm>
          <a:custGeom>
            <a:avLst/>
            <a:gdLst>
              <a:gd name="connsiteX0" fmla="*/ 0 w 730024"/>
              <a:gd name="connsiteY0" fmla="*/ 73002 h 775751"/>
              <a:gd name="connsiteX1" fmla="*/ 73002 w 730024"/>
              <a:gd name="connsiteY1" fmla="*/ 0 h 775751"/>
              <a:gd name="connsiteX2" fmla="*/ 657022 w 730024"/>
              <a:gd name="connsiteY2" fmla="*/ 0 h 775751"/>
              <a:gd name="connsiteX3" fmla="*/ 730024 w 730024"/>
              <a:gd name="connsiteY3" fmla="*/ 73002 h 775751"/>
              <a:gd name="connsiteX4" fmla="*/ 730024 w 730024"/>
              <a:gd name="connsiteY4" fmla="*/ 702749 h 775751"/>
              <a:gd name="connsiteX5" fmla="*/ 657022 w 730024"/>
              <a:gd name="connsiteY5" fmla="*/ 775751 h 775751"/>
              <a:gd name="connsiteX6" fmla="*/ 73002 w 730024"/>
              <a:gd name="connsiteY6" fmla="*/ 775751 h 775751"/>
              <a:gd name="connsiteX7" fmla="*/ 0 w 730024"/>
              <a:gd name="connsiteY7" fmla="*/ 702749 h 775751"/>
              <a:gd name="connsiteX8" fmla="*/ 0 w 730024"/>
              <a:gd name="connsiteY8" fmla="*/ 73002 h 77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775751">
                <a:moveTo>
                  <a:pt x="0" y="73002"/>
                </a:moveTo>
                <a:cubicBezTo>
                  <a:pt x="0" y="32684"/>
                  <a:pt x="32684" y="0"/>
                  <a:pt x="73002" y="0"/>
                </a:cubicBezTo>
                <a:lnTo>
                  <a:pt x="657022" y="0"/>
                </a:lnTo>
                <a:cubicBezTo>
                  <a:pt x="697340" y="0"/>
                  <a:pt x="730024" y="32684"/>
                  <a:pt x="730024" y="73002"/>
                </a:cubicBezTo>
                <a:lnTo>
                  <a:pt x="730024" y="702749"/>
                </a:lnTo>
                <a:cubicBezTo>
                  <a:pt x="730024" y="743067"/>
                  <a:pt x="697340" y="775751"/>
                  <a:pt x="657022" y="775751"/>
                </a:cubicBezTo>
                <a:lnTo>
                  <a:pt x="73002" y="775751"/>
                </a:lnTo>
                <a:cubicBezTo>
                  <a:pt x="32684" y="775751"/>
                  <a:pt x="0" y="743067"/>
                  <a:pt x="0" y="702749"/>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722" tIns="74722" rIns="74722" bIns="74722" numCol="1" spcCol="1270" anchor="ctr" anchorCtr="0">
            <a:noAutofit/>
          </a:bodyPr>
          <a:lstStyle/>
          <a:p>
            <a:pPr algn="ctr" defTabSz="6223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2020 план</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5068224" y="6165303"/>
            <a:ext cx="720000" cy="396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133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5081440" y="2515404"/>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257,7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5081440" y="3110017"/>
            <a:ext cx="720000" cy="475179"/>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18,5</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5086817" y="3717032"/>
            <a:ext cx="720000" cy="461735"/>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31 273,7</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97838" y="4221089"/>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Бюджетная эффективность закупок товаров, работ, услуг для обеспечения нужд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874142"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9,2</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6666230"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4" name="Полилиния 63"/>
          <p:cNvSpPr/>
          <p:nvPr/>
        </p:nvSpPr>
        <p:spPr>
          <a:xfrm>
            <a:off x="745831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5" name="Полилиния 64"/>
          <p:cNvSpPr/>
          <p:nvPr/>
        </p:nvSpPr>
        <p:spPr>
          <a:xfrm>
            <a:off x="8244408" y="4221089"/>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5,0</a:t>
            </a:r>
          </a:p>
        </p:txBody>
      </p:sp>
      <p:sp>
        <p:nvSpPr>
          <p:cNvPr id="66" name="Полилиния 65"/>
          <p:cNvSpPr/>
          <p:nvPr/>
        </p:nvSpPr>
        <p:spPr>
          <a:xfrm>
            <a:off x="5079808" y="4221088"/>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5,0</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67" name="Скругленный прямоугольник 66"/>
          <p:cNvSpPr/>
          <p:nvPr/>
        </p:nvSpPr>
        <p:spPr>
          <a:xfrm>
            <a:off x="200326" y="4873336"/>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Доля экспорта малых и средних предприятий в общем объеме экспорта Чувашской </a:t>
            </a:r>
            <a:r>
              <a:rPr lang="ru-RU" sz="1400" dirty="0" smtClean="0">
                <a:solidFill>
                  <a:schemeClr val="tx1"/>
                </a:solidFill>
                <a:latin typeface="Times New Roman" panose="02020603050405020304" pitchFamily="18" charset="0"/>
                <a:cs typeface="Times New Roman" panose="02020603050405020304" pitchFamily="18" charset="0"/>
              </a:rPr>
              <a:t>Республики, %</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876630"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35,7</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666871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7460806"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244408" y="4873336"/>
            <a:ext cx="720000" cy="571856"/>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5082296" y="4873335"/>
            <a:ext cx="720000" cy="571857"/>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35,7</a:t>
            </a:r>
          </a:p>
        </p:txBody>
      </p:sp>
      <p:sp>
        <p:nvSpPr>
          <p:cNvPr id="73" name="Скругленный прямоугольник 72"/>
          <p:cNvSpPr/>
          <p:nvPr/>
        </p:nvSpPr>
        <p:spPr>
          <a:xfrm>
            <a:off x="186255" y="5517232"/>
            <a:ext cx="4673523" cy="5718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dirty="0">
                <a:solidFill>
                  <a:schemeClr val="tx1"/>
                </a:solidFill>
                <a:latin typeface="Times New Roman" panose="02020603050405020304" pitchFamily="18" charset="0"/>
                <a:cs typeface="Times New Roman" panose="02020603050405020304" pitchFamily="18" charset="0"/>
              </a:rPr>
              <a:t>Количество субъектов </a:t>
            </a:r>
            <a:r>
              <a:rPr lang="ru-RU" sz="1400" dirty="0" smtClean="0">
                <a:solidFill>
                  <a:schemeClr val="tx1"/>
                </a:solidFill>
                <a:latin typeface="Times New Roman" panose="02020603050405020304" pitchFamily="18" charset="0"/>
                <a:cs typeface="Times New Roman" panose="02020603050405020304" pitchFamily="18" charset="0"/>
              </a:rPr>
              <a:t>МСП </a:t>
            </a:r>
            <a:r>
              <a:rPr lang="ru-RU" sz="1400" dirty="0">
                <a:solidFill>
                  <a:schemeClr val="tx1"/>
                </a:solidFill>
                <a:latin typeface="Times New Roman" panose="02020603050405020304" pitchFamily="18" charset="0"/>
                <a:cs typeface="Times New Roman" panose="02020603050405020304" pitchFamily="18" charset="0"/>
              </a:rPr>
              <a:t>и </a:t>
            </a:r>
            <a:r>
              <a:rPr lang="ru-RU" sz="1400" dirty="0" err="1">
                <a:solidFill>
                  <a:schemeClr val="tx1"/>
                </a:solidFill>
                <a:latin typeface="Times New Roman" panose="02020603050405020304" pitchFamily="18" charset="0"/>
                <a:cs typeface="Times New Roman" panose="02020603050405020304" pitchFamily="18" charset="0"/>
              </a:rPr>
              <a:t>самозанятых</a:t>
            </a:r>
            <a:r>
              <a:rPr lang="ru-RU" sz="1400" dirty="0">
                <a:solidFill>
                  <a:schemeClr val="tx1"/>
                </a:solidFill>
                <a:latin typeface="Times New Roman" panose="02020603050405020304" pitchFamily="18" charset="0"/>
                <a:cs typeface="Times New Roman" panose="02020603050405020304" pitchFamily="18" charset="0"/>
              </a:rPr>
              <a:t> граждан, получивших поддержку в рамках регионального проекта </a:t>
            </a:r>
            <a:r>
              <a:rPr lang="ru-RU" sz="1400" dirty="0" smtClean="0">
                <a:solidFill>
                  <a:schemeClr val="tx1"/>
                </a:solidFill>
                <a:latin typeface="Times New Roman" panose="02020603050405020304" pitchFamily="18" charset="0"/>
                <a:cs typeface="Times New Roman" panose="02020603050405020304" pitchFamily="18" charset="0"/>
              </a:rPr>
              <a:t>«Акселерация </a:t>
            </a:r>
            <a:r>
              <a:rPr lang="ru-RU" sz="1400" dirty="0">
                <a:solidFill>
                  <a:schemeClr val="tx1"/>
                </a:solidFill>
                <a:latin typeface="Times New Roman" panose="02020603050405020304" pitchFamily="18" charset="0"/>
                <a:cs typeface="Times New Roman" panose="02020603050405020304" pitchFamily="18" charset="0"/>
              </a:rPr>
              <a:t>субъектов </a:t>
            </a:r>
            <a:r>
              <a:rPr lang="ru-RU" sz="1400" dirty="0" smtClean="0">
                <a:solidFill>
                  <a:schemeClr val="tx1"/>
                </a:solidFill>
                <a:latin typeface="Times New Roman" panose="02020603050405020304" pitchFamily="18" charset="0"/>
                <a:cs typeface="Times New Roman" panose="02020603050405020304" pitchFamily="18" charset="0"/>
              </a:rPr>
              <a:t>МСП», тыс. единиц</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862559"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10,901</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6654647"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6,563</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7446735"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anose="02020603050405020304" pitchFamily="18" charset="0"/>
                <a:cs typeface="Times New Roman" panose="02020603050405020304" pitchFamily="18" charset="0"/>
              </a:rPr>
              <a:t>9,442</a:t>
            </a:r>
          </a:p>
        </p:txBody>
      </p:sp>
      <p:sp>
        <p:nvSpPr>
          <p:cNvPr id="77" name="Полилиния 76"/>
          <p:cNvSpPr/>
          <p:nvPr/>
        </p:nvSpPr>
        <p:spPr>
          <a:xfrm>
            <a:off x="8244408" y="5517232"/>
            <a:ext cx="720000" cy="540000"/>
          </a:xfrm>
          <a:custGeom>
            <a:avLst/>
            <a:gdLst>
              <a:gd name="connsiteX0" fmla="*/ 0 w 804306"/>
              <a:gd name="connsiteY0" fmla="*/ 56932 h 569323"/>
              <a:gd name="connsiteX1" fmla="*/ 56932 w 804306"/>
              <a:gd name="connsiteY1" fmla="*/ 0 h 569323"/>
              <a:gd name="connsiteX2" fmla="*/ 747374 w 804306"/>
              <a:gd name="connsiteY2" fmla="*/ 0 h 569323"/>
              <a:gd name="connsiteX3" fmla="*/ 804306 w 804306"/>
              <a:gd name="connsiteY3" fmla="*/ 56932 h 569323"/>
              <a:gd name="connsiteX4" fmla="*/ 804306 w 804306"/>
              <a:gd name="connsiteY4" fmla="*/ 512391 h 569323"/>
              <a:gd name="connsiteX5" fmla="*/ 747374 w 804306"/>
              <a:gd name="connsiteY5" fmla="*/ 569323 h 569323"/>
              <a:gd name="connsiteX6" fmla="*/ 56932 w 804306"/>
              <a:gd name="connsiteY6" fmla="*/ 569323 h 569323"/>
              <a:gd name="connsiteX7" fmla="*/ 0 w 804306"/>
              <a:gd name="connsiteY7" fmla="*/ 512391 h 569323"/>
              <a:gd name="connsiteX8" fmla="*/ 0 w 804306"/>
              <a:gd name="connsiteY8" fmla="*/ 56932 h 5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306" h="569323">
                <a:moveTo>
                  <a:pt x="0" y="56932"/>
                </a:moveTo>
                <a:cubicBezTo>
                  <a:pt x="0" y="25489"/>
                  <a:pt x="25489" y="0"/>
                  <a:pt x="56932" y="0"/>
                </a:cubicBezTo>
                <a:lnTo>
                  <a:pt x="747374" y="0"/>
                </a:lnTo>
                <a:cubicBezTo>
                  <a:pt x="778817" y="0"/>
                  <a:pt x="804306" y="25489"/>
                  <a:pt x="804306" y="56932"/>
                </a:cubicBezTo>
                <a:lnTo>
                  <a:pt x="804306" y="512391"/>
                </a:lnTo>
                <a:cubicBezTo>
                  <a:pt x="804306" y="543834"/>
                  <a:pt x="778817" y="569323"/>
                  <a:pt x="747374" y="569323"/>
                </a:cubicBezTo>
                <a:lnTo>
                  <a:pt x="56932" y="569323"/>
                </a:lnTo>
                <a:cubicBezTo>
                  <a:pt x="25489" y="569323"/>
                  <a:pt x="0" y="543834"/>
                  <a:pt x="0" y="512391"/>
                </a:cubicBezTo>
                <a:lnTo>
                  <a:pt x="0" y="56932"/>
                </a:lnTo>
                <a:close/>
              </a:path>
            </a:pathLst>
          </a:custGeom>
          <a:gradFill flip="none" rotWithShape="0">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2395" tIns="62395" rIns="62395" bIns="62395" numCol="1" spcCol="1270" anchor="ctr" anchorCtr="0">
            <a:noAutofit/>
          </a:bodyPr>
          <a:lstStyle/>
          <a:p>
            <a:pPr lvl="0" algn="ctr" defTabSz="533400">
              <a:lnSpc>
                <a:spcPct val="90000"/>
              </a:lnSpc>
              <a:spcBef>
                <a:spcPct val="0"/>
              </a:spcBef>
              <a:spcAft>
                <a:spcPct val="35000"/>
              </a:spcAft>
            </a:pPr>
            <a:r>
              <a:rPr lang="ru-RU" sz="1200" b="1" dirty="0" smtClean="0">
                <a:solidFill>
                  <a:schemeClr val="tx1"/>
                </a:solidFill>
                <a:latin typeface="Times New Roman" panose="02020603050405020304" pitchFamily="18" charset="0"/>
                <a:cs typeface="Times New Roman" panose="02020603050405020304" pitchFamily="18" charset="0"/>
              </a:rPr>
              <a:t>12,474</a:t>
            </a:r>
            <a:endParaRPr lang="ru-RU" sz="1200" b="1" i="0" kern="1200" dirty="0" smtClean="0">
              <a:solidFill>
                <a:schemeClr val="tx1"/>
              </a:solidFill>
              <a:latin typeface="Times New Roman" panose="02020603050405020304" pitchFamily="18" charset="0"/>
              <a:cs typeface="Times New Roman" panose="02020603050405020304" pitchFamily="18" charset="0"/>
            </a:endParaRPr>
          </a:p>
        </p:txBody>
      </p:sp>
      <p:sp>
        <p:nvSpPr>
          <p:cNvPr id="78" name="Полилиния 77"/>
          <p:cNvSpPr/>
          <p:nvPr/>
        </p:nvSpPr>
        <p:spPr>
          <a:xfrm>
            <a:off x="5068225" y="5517231"/>
            <a:ext cx="720000" cy="540000"/>
          </a:xfrm>
          <a:custGeom>
            <a:avLst/>
            <a:gdLst>
              <a:gd name="connsiteX0" fmla="*/ 0 w 730024"/>
              <a:gd name="connsiteY0" fmla="*/ 73002 h 1092777"/>
              <a:gd name="connsiteX1" fmla="*/ 73002 w 730024"/>
              <a:gd name="connsiteY1" fmla="*/ 0 h 1092777"/>
              <a:gd name="connsiteX2" fmla="*/ 657022 w 730024"/>
              <a:gd name="connsiteY2" fmla="*/ 0 h 1092777"/>
              <a:gd name="connsiteX3" fmla="*/ 730024 w 730024"/>
              <a:gd name="connsiteY3" fmla="*/ 73002 h 1092777"/>
              <a:gd name="connsiteX4" fmla="*/ 730024 w 730024"/>
              <a:gd name="connsiteY4" fmla="*/ 1019775 h 1092777"/>
              <a:gd name="connsiteX5" fmla="*/ 657022 w 730024"/>
              <a:gd name="connsiteY5" fmla="*/ 1092777 h 1092777"/>
              <a:gd name="connsiteX6" fmla="*/ 73002 w 730024"/>
              <a:gd name="connsiteY6" fmla="*/ 1092777 h 1092777"/>
              <a:gd name="connsiteX7" fmla="*/ 0 w 730024"/>
              <a:gd name="connsiteY7" fmla="*/ 1019775 h 1092777"/>
              <a:gd name="connsiteX8" fmla="*/ 0 w 730024"/>
              <a:gd name="connsiteY8" fmla="*/ 73002 h 109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024" h="1092777">
                <a:moveTo>
                  <a:pt x="0" y="73002"/>
                </a:moveTo>
                <a:cubicBezTo>
                  <a:pt x="0" y="32684"/>
                  <a:pt x="32684" y="0"/>
                  <a:pt x="73002" y="0"/>
                </a:cubicBezTo>
                <a:lnTo>
                  <a:pt x="657022" y="0"/>
                </a:lnTo>
                <a:cubicBezTo>
                  <a:pt x="697340" y="0"/>
                  <a:pt x="730024" y="32684"/>
                  <a:pt x="730024" y="73002"/>
                </a:cubicBezTo>
                <a:lnTo>
                  <a:pt x="730024" y="1019775"/>
                </a:lnTo>
                <a:cubicBezTo>
                  <a:pt x="730024" y="1060093"/>
                  <a:pt x="697340" y="1092777"/>
                  <a:pt x="657022" y="1092777"/>
                </a:cubicBezTo>
                <a:lnTo>
                  <a:pt x="73002" y="1092777"/>
                </a:lnTo>
                <a:cubicBezTo>
                  <a:pt x="32684" y="1092777"/>
                  <a:pt x="0" y="1060093"/>
                  <a:pt x="0" y="1019775"/>
                </a:cubicBezTo>
                <a:lnTo>
                  <a:pt x="0" y="73002"/>
                </a:lnTo>
                <a:close/>
              </a:path>
            </a:pathLst>
          </a:cu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102" tIns="67102" rIns="67102" bIns="67102" numCol="1" spcCol="1270" anchor="ctr" anchorCtr="0">
            <a:noAutofit/>
          </a:bodyPr>
          <a:lstStyle/>
          <a:p>
            <a:pPr algn="ctr" defTabSz="533400">
              <a:lnSpc>
                <a:spcPct val="90000"/>
              </a:lnSpc>
              <a:spcAft>
                <a:spcPct val="35000"/>
              </a:spcAft>
            </a:pPr>
            <a:r>
              <a:rPr lang="ru-RU" sz="1200" b="1" dirty="0" smtClean="0">
                <a:solidFill>
                  <a:prstClr val="black"/>
                </a:solidFill>
                <a:latin typeface="Times New Roman" panose="02020603050405020304" pitchFamily="18" charset="0"/>
                <a:cs typeface="Times New Roman" panose="02020603050405020304" pitchFamily="18" charset="0"/>
              </a:rPr>
              <a:t>4,953</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87215" y="1791210"/>
            <a:ext cx="2810210" cy="55767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pPr>
              <a:defRPr/>
            </a:pPr>
            <a:fld id="{667CCBFA-BFB9-4E9F-B6F6-694D72409F22}" type="slidenum">
              <a:rPr lang="ru-RU" smtClean="0"/>
              <a:pPr>
                <a:defRPr/>
              </a:pPr>
              <a:t>80</a:t>
            </a:fld>
            <a:endParaRPr lang="ru-RU" dirty="0"/>
          </a:p>
        </p:txBody>
      </p:sp>
    </p:spTree>
    <p:extLst>
      <p:ext uri="{BB962C8B-B14F-4D97-AF65-F5344CB8AC3E}">
        <p14:creationId xmlns:p14="http://schemas.microsoft.com/office/powerpoint/2010/main" val="37497704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2337" y="836712"/>
            <a:ext cx="5571791" cy="144016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500" b="1" i="1" dirty="0" smtClean="0">
                <a:solidFill>
                  <a:schemeClr val="tx1"/>
                </a:solidFill>
                <a:latin typeface="Times New Roman" panose="02020603050405020304" pitchFamily="18" charset="0"/>
                <a:cs typeface="Times New Roman" panose="02020603050405020304" pitchFamily="18" charset="0"/>
              </a:rPr>
              <a:t>Цель программы:</a:t>
            </a:r>
            <a:r>
              <a:rPr lang="ru-RU" sz="15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500" dirty="0">
                <a:solidFill>
                  <a:schemeClr val="tx1"/>
                </a:solidFill>
                <a:latin typeface="Times New Roman" panose="02020603050405020304" pitchFamily="18" charset="0"/>
                <a:cs typeface="Times New Roman" panose="02020603050405020304" pitchFamily="18" charset="0"/>
              </a:rPr>
              <a:t>у</a:t>
            </a:r>
            <a:r>
              <a:rPr lang="ru-RU" sz="1500" dirty="0" smtClean="0">
                <a:solidFill>
                  <a:schemeClr val="tx1"/>
                </a:solidFill>
                <a:latin typeface="Times New Roman" panose="02020603050405020304" pitchFamily="18" charset="0"/>
                <a:cs typeface="Times New Roman" panose="02020603050405020304" pitchFamily="18" charset="0"/>
              </a:rPr>
              <a:t>лучшение жилищных условий граждан в Чувашской Республике путем увеличения объемов ввода жилья и стимулирования спроса на жилье</a:t>
            </a:r>
          </a:p>
        </p:txBody>
      </p:sp>
      <p:graphicFrame>
        <p:nvGraphicFramePr>
          <p:cNvPr id="12" name="Диаграмма 11"/>
          <p:cNvGraphicFramePr>
            <a:graphicFrameLocks/>
          </p:cNvGraphicFramePr>
          <p:nvPr>
            <p:extLst>
              <p:ext uri="{D42A27DB-BD31-4B8C-83A1-F6EECF244321}">
                <p14:modId xmlns:p14="http://schemas.microsoft.com/office/powerpoint/2010/main" val="1434074569"/>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pic>
        <p:nvPicPr>
          <p:cNvPr id="65" name="Picture 2" descr="T:\Госдолг\АЛЕНА\картинки\7099872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99" y="698698"/>
            <a:ext cx="3105342" cy="20200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4516" y="2406448"/>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3924178875"/>
              </p:ext>
            </p:extLst>
          </p:nvPr>
        </p:nvGraphicFramePr>
        <p:xfrm>
          <a:off x="43458" y="2718790"/>
          <a:ext cx="4023020" cy="3511847"/>
        </p:xfrm>
        <a:graphic>
          <a:graphicData uri="http://schemas.openxmlformats.org/drawingml/2006/chart">
            <c:chart xmlns:c="http://schemas.openxmlformats.org/drawingml/2006/chart" xmlns:r="http://schemas.openxmlformats.org/officeDocument/2006/relationships" r:id="rId5"/>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81</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«Обеспечение граждан в Чувашской Республике доступным и комфортным жильем»</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139953" y="2846918"/>
            <a:ext cx="4839432"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a:t>
            </a:r>
            <a:r>
              <a:rPr lang="en-US" sz="1500" b="1" i="1" kern="1200" dirty="0" smtClean="0">
                <a:solidFill>
                  <a:schemeClr val="tx1"/>
                </a:solidFill>
                <a:latin typeface="Times New Roman" panose="02020603050405020304" pitchFamily="18" charset="0"/>
                <a:cs typeface="Times New Roman" panose="02020603050405020304" pitchFamily="18" charset="0"/>
              </a:rPr>
              <a:t>20</a:t>
            </a:r>
            <a:r>
              <a:rPr lang="ru-RU" sz="1500" b="1" i="1" kern="1200" dirty="0" smtClean="0">
                <a:solidFill>
                  <a:schemeClr val="tx1"/>
                </a:solidFill>
                <a:latin typeface="Times New Roman" panose="02020603050405020304" pitchFamily="18" charset="0"/>
                <a:cs typeface="Times New Roman" panose="02020603050405020304" pitchFamily="18" charset="0"/>
              </a:rPr>
              <a:t> году, млн. руб.</a:t>
            </a:r>
          </a:p>
        </p:txBody>
      </p:sp>
      <p:sp>
        <p:nvSpPr>
          <p:cNvPr id="26" name="Полилиния 25"/>
          <p:cNvSpPr/>
          <p:nvPr/>
        </p:nvSpPr>
        <p:spPr>
          <a:xfrm>
            <a:off x="4139951" y="3780446"/>
            <a:ext cx="3024335" cy="440642"/>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Государственная поддержка строительства жилья в Чувашской Республике </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39953" y="5265256"/>
            <a:ext cx="3024335" cy="468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139952" y="4334678"/>
            <a:ext cx="3024336" cy="82251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и детей, оставшихся без попечения родителей, лиц из числа детей-сирот и детей, оставшихся без попечения родителей</a:t>
            </a:r>
          </a:p>
        </p:txBody>
      </p:sp>
      <p:sp>
        <p:nvSpPr>
          <p:cNvPr id="36" name="Полилиния 35"/>
          <p:cNvSpPr/>
          <p:nvPr/>
        </p:nvSpPr>
        <p:spPr>
          <a:xfrm>
            <a:off x="8172487"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300" dirty="0" smtClean="0">
                <a:solidFill>
                  <a:schemeClr val="tx1"/>
                </a:solidFill>
                <a:latin typeface="Times New Roman" panose="02020603050405020304" pitchFamily="18" charset="0"/>
                <a:cs typeface="Times New Roman" panose="02020603050405020304" pitchFamily="18" charset="0"/>
              </a:rPr>
              <a:t>706,4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37" name="Полилиния 36"/>
          <p:cNvSpPr/>
          <p:nvPr/>
        </p:nvSpPr>
        <p:spPr>
          <a:xfrm>
            <a:off x="8172487" y="4344907"/>
            <a:ext cx="792000" cy="822512"/>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latin typeface="Times New Roman" panose="02020603050405020304" pitchFamily="18" charset="0"/>
                <a:cs typeface="Times New Roman" panose="02020603050405020304" pitchFamily="18" charset="0"/>
              </a:rPr>
              <a:t>268,4</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41" name="Полилиния 40"/>
          <p:cNvSpPr/>
          <p:nvPr/>
        </p:nvSpPr>
        <p:spPr>
          <a:xfrm>
            <a:off x="8172487" y="5265256"/>
            <a:ext cx="792000" cy="46800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65,7</a:t>
            </a:r>
            <a:endParaRPr lang="ru-RU" sz="1300" kern="1200" dirty="0">
              <a:solidFill>
                <a:schemeClr val="tx1"/>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39952" y="3309193"/>
            <a:ext cx="3024335"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a:effectLst>
            <a:outerShdw blurRad="50800" dist="38100" dir="5400000" algn="t"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68" name="Скругленный прямоугольник 67"/>
          <p:cNvSpPr/>
          <p:nvPr/>
        </p:nvSpPr>
        <p:spPr>
          <a:xfrm>
            <a:off x="8172487"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Ф</a:t>
            </a:r>
            <a:r>
              <a:rPr lang="ru-RU" sz="1500" b="1" dirty="0" smtClean="0">
                <a:solidFill>
                  <a:schemeClr val="tx1"/>
                </a:solidFill>
                <a:latin typeface="Times New Roman" panose="02020603050405020304" pitchFamily="18" charset="0"/>
                <a:cs typeface="Times New Roman" panose="02020603050405020304" pitchFamily="18" charset="0"/>
              </a:rPr>
              <a:t>акт</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308391" y="3780447"/>
            <a:ext cx="792000" cy="44064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250" dirty="0" smtClean="0">
                <a:solidFill>
                  <a:schemeClr val="tx1"/>
                </a:solidFill>
                <a:latin typeface="Times New Roman" panose="02020603050405020304" pitchFamily="18" charset="0"/>
                <a:cs typeface="Times New Roman" panose="02020603050405020304" pitchFamily="18" charset="0"/>
              </a:rPr>
              <a:t>788,</a:t>
            </a:r>
            <a:r>
              <a:rPr lang="ru-RU" sz="1250" dirty="0" smtClean="0">
                <a:solidFill>
                  <a:schemeClr val="tx1"/>
                </a:solidFill>
                <a:latin typeface="Times New Roman" panose="02020603050405020304" pitchFamily="18" charset="0"/>
                <a:cs typeface="Times New Roman" panose="02020603050405020304" pitchFamily="18" charset="0"/>
              </a:rPr>
              <a:t>8</a:t>
            </a:r>
            <a:endParaRPr lang="ru-RU" sz="1250"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7308391" y="5259860"/>
            <a:ext cx="792000" cy="468000"/>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300" dirty="0" smtClean="0">
                <a:solidFill>
                  <a:schemeClr val="tx1"/>
                </a:solidFill>
                <a:latin typeface="Times New Roman" panose="02020603050405020304" pitchFamily="18" charset="0"/>
                <a:cs typeface="Times New Roman" panose="02020603050405020304" pitchFamily="18" charset="0"/>
              </a:rPr>
              <a:t>6</a:t>
            </a:r>
            <a:r>
              <a:rPr lang="en-US" sz="1300" dirty="0" smtClean="0">
                <a:solidFill>
                  <a:schemeClr val="tx1"/>
                </a:solidFill>
                <a:latin typeface="Times New Roman" panose="02020603050405020304" pitchFamily="18" charset="0"/>
                <a:cs typeface="Times New Roman" panose="02020603050405020304" pitchFamily="18" charset="0"/>
              </a:rPr>
              <a:t>6,</a:t>
            </a:r>
            <a:r>
              <a:rPr lang="ru-RU" sz="1300" dirty="0" smtClean="0">
                <a:solidFill>
                  <a:schemeClr val="tx1"/>
                </a:solidFill>
                <a:latin typeface="Times New Roman" panose="02020603050405020304" pitchFamily="18" charset="0"/>
                <a:cs typeface="Times New Roman" panose="02020603050405020304" pitchFamily="18" charset="0"/>
              </a:rPr>
              <a:t>0</a:t>
            </a:r>
            <a:endParaRPr lang="ru-RU" sz="1300" dirty="0">
              <a:solidFill>
                <a:schemeClr val="tx1"/>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308391" y="3309193"/>
            <a:ext cx="792000" cy="37268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План</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4" name="Полилиния 33"/>
          <p:cNvSpPr/>
          <p:nvPr/>
        </p:nvSpPr>
        <p:spPr>
          <a:xfrm>
            <a:off x="7308391" y="4334679"/>
            <a:ext cx="792000" cy="822511"/>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300" dirty="0" smtClean="0">
                <a:solidFill>
                  <a:schemeClr val="tx1"/>
                </a:solidFill>
                <a:latin typeface="Times New Roman" panose="02020603050405020304" pitchFamily="18" charset="0"/>
                <a:cs typeface="Times New Roman" panose="02020603050405020304" pitchFamily="18" charset="0"/>
              </a:rPr>
              <a:t>383,9</a:t>
            </a:r>
            <a:endParaRPr lang="ru-RU" sz="13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8845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932040" y="1052736"/>
            <a:ext cx="3973852"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932040" y="2132856"/>
            <a:ext cx="789320" cy="503161"/>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50" b="1" dirty="0" smtClean="0">
                <a:solidFill>
                  <a:prstClr val="black"/>
                </a:solidFill>
                <a:latin typeface="Times New Roman" panose="02020603050405020304" pitchFamily="18" charset="0"/>
                <a:cs typeface="Times New Roman" panose="02020603050405020304" pitchFamily="18" charset="0"/>
              </a:rPr>
              <a:t>2020</a:t>
            </a:r>
            <a:endParaRPr lang="ru-RU" sz="1350" b="1" dirty="0">
              <a:solidFill>
                <a:prstClr val="black"/>
              </a:solidFill>
              <a:latin typeface="Times New Roman" panose="02020603050405020304" pitchFamily="18" charset="0"/>
              <a:cs typeface="Times New Roman" panose="02020603050405020304" pitchFamily="18" charset="0"/>
            </a:endParaRPr>
          </a:p>
          <a:p>
            <a:pPr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план</a:t>
            </a:r>
          </a:p>
        </p:txBody>
      </p:sp>
      <p:sp>
        <p:nvSpPr>
          <p:cNvPr id="28" name="Полилиния 27"/>
          <p:cNvSpPr/>
          <p:nvPr/>
        </p:nvSpPr>
        <p:spPr>
          <a:xfrm>
            <a:off x="4932040" y="2718960"/>
            <a:ext cx="789320" cy="384347"/>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748</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1" name="Полилиния 30"/>
          <p:cNvSpPr/>
          <p:nvPr/>
        </p:nvSpPr>
        <p:spPr>
          <a:xfrm>
            <a:off x="4932040" y="3644129"/>
            <a:ext cx="789320" cy="379772"/>
          </a:xfrm>
          <a:custGeom>
            <a:avLst/>
            <a:gdLst>
              <a:gd name="connsiteX0" fmla="*/ 0 w 473035"/>
              <a:gd name="connsiteY0" fmla="*/ 47304 h 479881"/>
              <a:gd name="connsiteX1" fmla="*/ 47304 w 473035"/>
              <a:gd name="connsiteY1" fmla="*/ 0 h 479881"/>
              <a:gd name="connsiteX2" fmla="*/ 425732 w 473035"/>
              <a:gd name="connsiteY2" fmla="*/ 0 h 479881"/>
              <a:gd name="connsiteX3" fmla="*/ 473036 w 473035"/>
              <a:gd name="connsiteY3" fmla="*/ 47304 h 479881"/>
              <a:gd name="connsiteX4" fmla="*/ 473035 w 473035"/>
              <a:gd name="connsiteY4" fmla="*/ 432578 h 479881"/>
              <a:gd name="connsiteX5" fmla="*/ 425731 w 473035"/>
              <a:gd name="connsiteY5" fmla="*/ 479882 h 479881"/>
              <a:gd name="connsiteX6" fmla="*/ 47304 w 473035"/>
              <a:gd name="connsiteY6" fmla="*/ 479881 h 479881"/>
              <a:gd name="connsiteX7" fmla="*/ 0 w 473035"/>
              <a:gd name="connsiteY7" fmla="*/ 432577 h 479881"/>
              <a:gd name="connsiteX8" fmla="*/ 0 w 473035"/>
              <a:gd name="connsiteY8" fmla="*/ 47304 h 47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479881">
                <a:moveTo>
                  <a:pt x="0" y="47304"/>
                </a:moveTo>
                <a:cubicBezTo>
                  <a:pt x="0" y="21179"/>
                  <a:pt x="21179" y="0"/>
                  <a:pt x="47304" y="0"/>
                </a:cubicBezTo>
                <a:lnTo>
                  <a:pt x="425732" y="0"/>
                </a:lnTo>
                <a:cubicBezTo>
                  <a:pt x="451857" y="0"/>
                  <a:pt x="473036" y="21179"/>
                  <a:pt x="473036" y="47304"/>
                </a:cubicBezTo>
                <a:cubicBezTo>
                  <a:pt x="473036" y="175729"/>
                  <a:pt x="473035" y="304153"/>
                  <a:pt x="473035" y="432578"/>
                </a:cubicBezTo>
                <a:cubicBezTo>
                  <a:pt x="473035" y="458703"/>
                  <a:pt x="451856" y="479882"/>
                  <a:pt x="425731" y="479882"/>
                </a:cubicBezTo>
                <a:lnTo>
                  <a:pt x="47304" y="479881"/>
                </a:lnTo>
                <a:cubicBezTo>
                  <a:pt x="21179" y="479881"/>
                  <a:pt x="0" y="458702"/>
                  <a:pt x="0" y="432577"/>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350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828744" y="2126136"/>
            <a:ext cx="734044"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50" b="1" dirty="0" smtClean="0">
                <a:solidFill>
                  <a:prstClr val="black"/>
                </a:solidFill>
                <a:latin typeface="Times New Roman" panose="02020603050405020304" pitchFamily="18" charset="0"/>
                <a:cs typeface="Times New Roman" panose="02020603050405020304" pitchFamily="18" charset="0"/>
              </a:rPr>
              <a:t>2020</a:t>
            </a:r>
            <a:endParaRPr lang="ru-RU" sz="1350" b="1" dirty="0">
              <a:solidFill>
                <a:prstClr val="black"/>
              </a:solidFill>
              <a:latin typeface="Times New Roman" panose="02020603050405020304" pitchFamily="18" charset="0"/>
              <a:cs typeface="Times New Roman" panose="02020603050405020304" pitchFamily="18" charset="0"/>
            </a:endParaRPr>
          </a:p>
          <a:p>
            <a:pPr lvl="0" algn="ctr" defTabSz="622300">
              <a:lnSpc>
                <a:spcPct val="90000"/>
              </a:lnSpc>
            </a:pPr>
            <a:r>
              <a:rPr lang="ru-RU" sz="135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828744" y="2718960"/>
            <a:ext cx="734043" cy="38434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578</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828744" y="3644129"/>
            <a:ext cx="734043" cy="37977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374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828478" y="4097139"/>
            <a:ext cx="734310"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39</a:t>
            </a:r>
            <a:r>
              <a:rPr lang="en-US" sz="1100" b="1" dirty="0" smtClean="0">
                <a:solidFill>
                  <a:schemeClr val="tx1"/>
                </a:solidFill>
                <a:latin typeface="Times New Roman" panose="02020603050405020304" pitchFamily="18" charset="0"/>
                <a:cs typeface="Times New Roman" panose="02020603050405020304" pitchFamily="18" charset="0"/>
              </a:rPr>
              <a:t> </a:t>
            </a:r>
            <a:r>
              <a:rPr lang="ru-RU" sz="1100" b="1" dirty="0" smtClean="0">
                <a:solidFill>
                  <a:schemeClr val="tx1"/>
                </a:solidFill>
                <a:latin typeface="Times New Roman" panose="02020603050405020304" pitchFamily="18" charset="0"/>
                <a:cs typeface="Times New Roman" panose="02020603050405020304" pitchFamily="18" charset="0"/>
              </a:rPr>
              <a:t>173,0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45692" y="2126136"/>
            <a:ext cx="734770"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2343" y="2718960"/>
            <a:ext cx="735974" cy="38434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716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45692" y="3644129"/>
            <a:ext cx="734771" cy="375636"/>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648</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642343" y="4097139"/>
            <a:ext cx="738120" cy="390123"/>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29</a:t>
            </a:r>
            <a:r>
              <a:rPr lang="en-US" sz="1100" b="1" dirty="0" smtClean="0">
                <a:solidFill>
                  <a:schemeClr val="tx1"/>
                </a:solidFill>
                <a:latin typeface="Times New Roman" panose="02020603050405020304" pitchFamily="18" charset="0"/>
                <a:cs typeface="Times New Roman" panose="02020603050405020304" pitchFamily="18" charset="0"/>
              </a:rPr>
              <a:t> </a:t>
            </a:r>
            <a:r>
              <a:rPr lang="ru-RU" sz="1100" b="1" dirty="0" smtClean="0">
                <a:solidFill>
                  <a:schemeClr val="tx1"/>
                </a:solidFill>
                <a:latin typeface="Times New Roman" panose="02020603050405020304" pitchFamily="18" charset="0"/>
                <a:cs typeface="Times New Roman" panose="02020603050405020304" pitchFamily="18" charset="0"/>
              </a:rPr>
              <a:t>4</a:t>
            </a:r>
            <a:r>
              <a:rPr lang="en-US" sz="1100" b="1" dirty="0" smtClean="0">
                <a:solidFill>
                  <a:schemeClr val="tx1"/>
                </a:solidFill>
                <a:latin typeface="Times New Roman" panose="02020603050405020304" pitchFamily="18" charset="0"/>
                <a:cs typeface="Times New Roman" panose="02020603050405020304" pitchFamily="18" charset="0"/>
              </a:rPr>
              <a:t>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92" name="Полилиния 91"/>
          <p:cNvSpPr/>
          <p:nvPr/>
        </p:nvSpPr>
        <p:spPr>
          <a:xfrm>
            <a:off x="4932040" y="4097139"/>
            <a:ext cx="789320" cy="397711"/>
          </a:xfrm>
          <a:custGeom>
            <a:avLst/>
            <a:gdLst>
              <a:gd name="connsiteX0" fmla="*/ 0 w 444361"/>
              <a:gd name="connsiteY0" fmla="*/ 44398 h 443984"/>
              <a:gd name="connsiteX1" fmla="*/ 44398 w 444361"/>
              <a:gd name="connsiteY1" fmla="*/ 0 h 443984"/>
              <a:gd name="connsiteX2" fmla="*/ 399963 w 444361"/>
              <a:gd name="connsiteY2" fmla="*/ 0 h 443984"/>
              <a:gd name="connsiteX3" fmla="*/ 444361 w 444361"/>
              <a:gd name="connsiteY3" fmla="*/ 44398 h 443984"/>
              <a:gd name="connsiteX4" fmla="*/ 444361 w 444361"/>
              <a:gd name="connsiteY4" fmla="*/ 399586 h 443984"/>
              <a:gd name="connsiteX5" fmla="*/ 399963 w 444361"/>
              <a:gd name="connsiteY5" fmla="*/ 443984 h 443984"/>
              <a:gd name="connsiteX6" fmla="*/ 44398 w 444361"/>
              <a:gd name="connsiteY6" fmla="*/ 443984 h 443984"/>
              <a:gd name="connsiteX7" fmla="*/ 0 w 444361"/>
              <a:gd name="connsiteY7" fmla="*/ 399586 h 443984"/>
              <a:gd name="connsiteX8" fmla="*/ 0 w 444361"/>
              <a:gd name="connsiteY8" fmla="*/ 44398 h 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443984">
                <a:moveTo>
                  <a:pt x="0" y="44398"/>
                </a:moveTo>
                <a:cubicBezTo>
                  <a:pt x="0" y="19878"/>
                  <a:pt x="19878" y="0"/>
                  <a:pt x="44398" y="0"/>
                </a:cubicBezTo>
                <a:lnTo>
                  <a:pt x="399963" y="0"/>
                </a:lnTo>
                <a:cubicBezTo>
                  <a:pt x="424483" y="0"/>
                  <a:pt x="444361" y="19878"/>
                  <a:pt x="444361" y="44398"/>
                </a:cubicBezTo>
                <a:lnTo>
                  <a:pt x="444361" y="399586"/>
                </a:lnTo>
                <a:cubicBezTo>
                  <a:pt x="444361" y="424106"/>
                  <a:pt x="424483" y="443984"/>
                  <a:pt x="399963" y="443984"/>
                </a:cubicBezTo>
                <a:lnTo>
                  <a:pt x="44398" y="443984"/>
                </a:lnTo>
                <a:cubicBezTo>
                  <a:pt x="19878" y="443984"/>
                  <a:pt x="0" y="424106"/>
                  <a:pt x="0" y="399586"/>
                </a:cubicBezTo>
                <a:lnTo>
                  <a:pt x="0" y="4439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100" b="1" dirty="0" smtClean="0">
                <a:solidFill>
                  <a:prstClr val="black"/>
                </a:solidFill>
                <a:latin typeface="Times New Roman" panose="02020603050405020304" pitchFamily="18" charset="0"/>
                <a:cs typeface="Times New Roman" panose="02020603050405020304" pitchFamily="18" charset="0"/>
              </a:rPr>
              <a:t>25 500,0</a:t>
            </a:r>
            <a:endParaRPr lang="ru-RU" sz="1100" b="1" dirty="0">
              <a:solidFill>
                <a:prstClr val="black"/>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6080" y="2701757"/>
            <a:ext cx="4733952" cy="40155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жилищного строительства в год, тыс. кв. 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6080" y="3644129"/>
            <a:ext cx="4733952" cy="35350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молодых семей, улучшивших жилищные условия, семей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6080" y="4097140"/>
            <a:ext cx="4733952" cy="39770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выданных ипотечных жилищных кредитов, млн. рублей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6080" y="1844824"/>
            <a:ext cx="2261408" cy="562622"/>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4" name="Picture 10" descr="https://im-tub-ap-ru.yandex.net/pic/6150132de79217342d1ff8cab52cbfd2/www.gksprim.ru/upload/iblock/1a8/85915.jpg"/>
          <p:cNvPicPr>
            <a:picLocks noChangeAspect="1" noChangeArrowheads="1"/>
          </p:cNvPicPr>
          <p:nvPr/>
        </p:nvPicPr>
        <p:blipFill>
          <a:blip r:embed="rId3" cstate="print"/>
          <a:srcRect/>
          <a:stretch>
            <a:fillRect/>
          </a:stretch>
        </p:blipFill>
        <p:spPr bwMode="auto">
          <a:xfrm>
            <a:off x="2450050" y="764704"/>
            <a:ext cx="2481990" cy="1853222"/>
          </a:xfrm>
          <a:prstGeom prst="rect">
            <a:avLst/>
          </a:prstGeom>
          <a:ln>
            <a:noFill/>
          </a:ln>
          <a:effectLst>
            <a:softEdge rad="112500"/>
          </a:effectLst>
        </p:spPr>
      </p:pic>
      <p:sp>
        <p:nvSpPr>
          <p:cNvPr id="15" name="Скругленный прямоугольник 14"/>
          <p:cNvSpPr/>
          <p:nvPr/>
        </p:nvSpPr>
        <p:spPr>
          <a:xfrm>
            <a:off x="126080" y="4536273"/>
            <a:ext cx="4715298" cy="43204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квадратных метров расселенного аварийного жилищного фонда, тыс. кв. м</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828744" y="4581127"/>
            <a:ext cx="734044"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645692" y="4581127"/>
            <a:ext cx="734771"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1,</a:t>
            </a:r>
            <a:r>
              <a:rPr lang="ru-RU" sz="1300" b="1" dirty="0" smtClean="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2" name="Полилиния 131"/>
          <p:cNvSpPr/>
          <p:nvPr/>
        </p:nvSpPr>
        <p:spPr>
          <a:xfrm>
            <a:off x="4932040" y="4581127"/>
            <a:ext cx="789320" cy="38719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1,9</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40366" y="6492875"/>
            <a:ext cx="1006489" cy="365125"/>
          </a:xfrm>
        </p:spPr>
        <p:txBody>
          <a:bodyPr/>
          <a:lstStyle/>
          <a:p>
            <a:pPr>
              <a:defRPr/>
            </a:pPr>
            <a:fld id="{667CCBFA-BFB9-4E9F-B6F6-694D72409F22}" type="slidenum">
              <a:rPr lang="ru-RU" smtClean="0"/>
              <a:pPr>
                <a:defRPr/>
              </a:pPr>
              <a:t>82</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a:t>
            </a:r>
            <a:r>
              <a:rPr lang="ru-RU" sz="1700" dirty="0">
                <a:solidFill>
                  <a:schemeClr val="tx1"/>
                </a:solidFill>
                <a:effectLst/>
                <a:latin typeface="Times New Roman" panose="02020603050405020304" pitchFamily="18" charset="0"/>
                <a:cs typeface="Times New Roman" panose="02020603050405020304" pitchFamily="18" charset="0"/>
              </a:rPr>
              <a:t>Обеспечение граждан в Чувашской Республике доступным и комфортным </a:t>
            </a:r>
            <a:r>
              <a:rPr lang="ru-RU" sz="1700" dirty="0" smtClean="0">
                <a:solidFill>
                  <a:schemeClr val="tx1"/>
                </a:solidFill>
                <a:effectLst/>
                <a:latin typeface="Times New Roman" panose="02020603050405020304" pitchFamily="18" charset="0"/>
                <a:cs typeface="Times New Roman" panose="02020603050405020304" pitchFamily="18" charset="0"/>
              </a:rPr>
              <a:t>жильем»</a:t>
            </a:r>
            <a:endParaRPr lang="ru-RU" sz="1700" dirty="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7" name="Полилиния 46"/>
          <p:cNvSpPr/>
          <p:nvPr/>
        </p:nvSpPr>
        <p:spPr>
          <a:xfrm>
            <a:off x="7446047"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9" name="Скругленный прямоугольник 48"/>
          <p:cNvSpPr/>
          <p:nvPr/>
        </p:nvSpPr>
        <p:spPr>
          <a:xfrm>
            <a:off x="126080" y="5059882"/>
            <a:ext cx="4715297" cy="79208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Численность детей-сирот и детей, оставшихся без попечения родителей, лиц из их числа, обеспеченных жилыми помещениями специализированного жилищного фонда по договорам </a:t>
            </a:r>
            <a:r>
              <a:rPr lang="en-US" sz="1200" dirty="0" smtClean="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найма специализированных жилых помещений, человек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50625"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640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46"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71</a:t>
            </a:r>
            <a:r>
              <a:rPr lang="ru-RU" sz="1300" b="1" dirty="0" smtClean="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47"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50625"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29 450,0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4932040" y="5059883"/>
            <a:ext cx="789320"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347</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5828744" y="5059882"/>
            <a:ext cx="734044"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245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6642342" y="5059882"/>
            <a:ext cx="738121" cy="7920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7446047"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9</a:t>
            </a:r>
            <a:r>
              <a:rPr lang="ru-RU" sz="1300" b="1" dirty="0" smtClean="0">
                <a:solidFill>
                  <a:schemeClr val="tx1"/>
                </a:solidFill>
                <a:latin typeface="Times New Roman" panose="02020603050405020304" pitchFamily="18" charset="0"/>
                <a:cs typeface="Times New Roman" panose="02020603050405020304" pitchFamily="18" charset="0"/>
              </a:rPr>
              <a:t>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26080" y="5912949"/>
            <a:ext cx="4715298" cy="6115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Проведение ремонта жилых помещений, собственниками которых являются дети-сироты и дети, оставшиеся без попечения родителей, а также лица из их числа (в возрасте от 14 до 23 лет),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4932040" y="5912949"/>
            <a:ext cx="789320"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5828744" y="5912949"/>
            <a:ext cx="734044"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2343" y="5912950"/>
            <a:ext cx="738119" cy="6115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50624"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3" name="Скругленный прямоугольник 52"/>
          <p:cNvSpPr/>
          <p:nvPr/>
        </p:nvSpPr>
        <p:spPr>
          <a:xfrm>
            <a:off x="126080" y="3192155"/>
            <a:ext cx="4733952" cy="3627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Объем ввода арендного жилья, тыс. кв. м </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4932040" y="3192154"/>
            <a:ext cx="789320" cy="362729"/>
          </a:xfrm>
          <a:custGeom>
            <a:avLst/>
            <a:gdLst>
              <a:gd name="connsiteX0" fmla="*/ 0 w 481076"/>
              <a:gd name="connsiteY0" fmla="*/ 46765 h 467646"/>
              <a:gd name="connsiteX1" fmla="*/ 46765 w 481076"/>
              <a:gd name="connsiteY1" fmla="*/ 0 h 467646"/>
              <a:gd name="connsiteX2" fmla="*/ 434311 w 481076"/>
              <a:gd name="connsiteY2" fmla="*/ 0 h 467646"/>
              <a:gd name="connsiteX3" fmla="*/ 481076 w 481076"/>
              <a:gd name="connsiteY3" fmla="*/ 46765 h 467646"/>
              <a:gd name="connsiteX4" fmla="*/ 481076 w 481076"/>
              <a:gd name="connsiteY4" fmla="*/ 420881 h 467646"/>
              <a:gd name="connsiteX5" fmla="*/ 434311 w 481076"/>
              <a:gd name="connsiteY5" fmla="*/ 467646 h 467646"/>
              <a:gd name="connsiteX6" fmla="*/ 46765 w 481076"/>
              <a:gd name="connsiteY6" fmla="*/ 467646 h 467646"/>
              <a:gd name="connsiteX7" fmla="*/ 0 w 481076"/>
              <a:gd name="connsiteY7" fmla="*/ 420881 h 467646"/>
              <a:gd name="connsiteX8" fmla="*/ 0 w 481076"/>
              <a:gd name="connsiteY8" fmla="*/ 46765 h 46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76" h="467646">
                <a:moveTo>
                  <a:pt x="0" y="46765"/>
                </a:moveTo>
                <a:cubicBezTo>
                  <a:pt x="0" y="20937"/>
                  <a:pt x="20937" y="0"/>
                  <a:pt x="46765" y="0"/>
                </a:cubicBezTo>
                <a:lnTo>
                  <a:pt x="434311" y="0"/>
                </a:lnTo>
                <a:cubicBezTo>
                  <a:pt x="460139" y="0"/>
                  <a:pt x="481076" y="20937"/>
                  <a:pt x="481076" y="46765"/>
                </a:cubicBezTo>
                <a:lnTo>
                  <a:pt x="481076" y="420881"/>
                </a:lnTo>
                <a:cubicBezTo>
                  <a:pt x="481076" y="446709"/>
                  <a:pt x="460139" y="467646"/>
                  <a:pt x="434311" y="467646"/>
                </a:cubicBezTo>
                <a:lnTo>
                  <a:pt x="46765" y="467646"/>
                </a:lnTo>
                <a:cubicBezTo>
                  <a:pt x="20937" y="467646"/>
                  <a:pt x="0" y="446709"/>
                  <a:pt x="0" y="420881"/>
                </a:cubicBezTo>
                <a:lnTo>
                  <a:pt x="0" y="46765"/>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4,0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828478" y="3176804"/>
            <a:ext cx="734310" cy="378079"/>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0</a:t>
            </a:r>
            <a:r>
              <a:rPr lang="ru-RU" sz="1300" b="1" dirty="0" smtClean="0">
                <a:solidFill>
                  <a:schemeClr val="tx1"/>
                </a:solidFill>
                <a:latin typeface="Times New Roman" panose="02020603050405020304" pitchFamily="18" charset="0"/>
                <a:cs typeface="Times New Roman" panose="02020603050405020304" pitchFamily="18" charset="0"/>
              </a:rPr>
              <a:t>,0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7446046"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6645691" y="3191907"/>
            <a:ext cx="734771" cy="36297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292963" y="2129495"/>
            <a:ext cx="751953" cy="509882"/>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8297541" y="3647488"/>
            <a:ext cx="747375" cy="37977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630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292962" y="2722319"/>
            <a:ext cx="751953" cy="3843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730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292963" y="4584486"/>
            <a:ext cx="751953" cy="38719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297541" y="4100498"/>
            <a:ext cx="747374" cy="3977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100" b="1" dirty="0" smtClean="0">
                <a:solidFill>
                  <a:schemeClr val="tx1"/>
                </a:solidFill>
                <a:latin typeface="Times New Roman" panose="02020603050405020304" pitchFamily="18" charset="0"/>
                <a:cs typeface="Times New Roman" panose="02020603050405020304" pitchFamily="18" charset="0"/>
              </a:rPr>
              <a:t>29 500,0</a:t>
            </a:r>
            <a:endParaRPr lang="ru-RU" sz="1100" b="1"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292963" y="5063242"/>
            <a:ext cx="751953" cy="7920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297540" y="5916309"/>
            <a:ext cx="747375" cy="6114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292962" y="3180164"/>
            <a:ext cx="751953" cy="378078"/>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2957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07503" y="672265"/>
            <a:ext cx="5904657" cy="203665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обеспечение </a:t>
            </a:r>
            <a:r>
              <a:rPr lang="ru-RU" sz="1300" dirty="0">
                <a:solidFill>
                  <a:schemeClr val="tx1"/>
                </a:solidFill>
                <a:latin typeface="Times New Roman" panose="02020603050405020304" pitchFamily="18" charset="0"/>
                <a:cs typeface="Times New Roman" panose="02020603050405020304" pitchFamily="18" charset="0"/>
              </a:rPr>
              <a:t>населения Чувашской Республики питьевой водой, соответствующей требованиям безопасности и безвредности, установленным санитарно-эпидемиологическими правилами, в объеме, достаточном для </a:t>
            </a:r>
            <a:r>
              <a:rPr lang="ru-RU" sz="1300" dirty="0" smtClean="0">
                <a:solidFill>
                  <a:schemeClr val="tx1"/>
                </a:solidFill>
                <a:latin typeface="Times New Roman" panose="02020603050405020304" pitchFamily="18" charset="0"/>
                <a:cs typeface="Times New Roman" panose="02020603050405020304" pitchFamily="18" charset="0"/>
              </a:rPr>
              <a:t>жизнедеятельности;</a:t>
            </a:r>
            <a:endParaRPr lang="ru-RU" sz="13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создание </a:t>
            </a:r>
            <a:r>
              <a:rPr lang="ru-RU" sz="1300" dirty="0">
                <a:solidFill>
                  <a:schemeClr val="tx1"/>
                </a:solidFill>
                <a:latin typeface="Times New Roman" panose="02020603050405020304" pitchFamily="18" charset="0"/>
                <a:cs typeface="Times New Roman" panose="02020603050405020304" pitchFamily="18" charset="0"/>
              </a:rPr>
              <a:t>условий для приведения коммунальной инфраструктуры в соответствие со стандартами качества, обеспечивающими комфортные и безопасные условия проживания населения;</a:t>
            </a:r>
          </a:p>
          <a:p>
            <a:pPr marL="285750" indent="-285750" algn="just">
              <a:buFont typeface="Wingdings" panose="05000000000000000000" pitchFamily="2" charset="2"/>
              <a:buChar char="v"/>
            </a:pPr>
            <a:r>
              <a:rPr lang="ru-RU" sz="1300" dirty="0" smtClean="0">
                <a:solidFill>
                  <a:schemeClr val="tx1"/>
                </a:solidFill>
                <a:latin typeface="Times New Roman" panose="02020603050405020304" pitchFamily="18" charset="0"/>
                <a:cs typeface="Times New Roman" panose="02020603050405020304" pitchFamily="18" charset="0"/>
              </a:rPr>
              <a:t>повышение </a:t>
            </a:r>
            <a:r>
              <a:rPr lang="ru-RU" sz="1300" dirty="0">
                <a:solidFill>
                  <a:schemeClr val="tx1"/>
                </a:solidFill>
                <a:latin typeface="Times New Roman" panose="02020603050405020304" pitchFamily="18" charset="0"/>
                <a:cs typeface="Times New Roman" panose="02020603050405020304" pitchFamily="18" charset="0"/>
              </a:rPr>
              <a:t>надежности функционирования газотранспортной системы населенных пунктов Чувашской </a:t>
            </a:r>
            <a:r>
              <a:rPr lang="ru-RU" sz="1300" dirty="0" smtClean="0">
                <a:solidFill>
                  <a:schemeClr val="tx1"/>
                </a:solidFill>
                <a:latin typeface="Times New Roman" panose="02020603050405020304" pitchFamily="18" charset="0"/>
                <a:cs typeface="Times New Roman" panose="02020603050405020304" pitchFamily="18" charset="0"/>
              </a:rPr>
              <a:t>Республики</a:t>
            </a:r>
            <a:r>
              <a:rPr lang="ru-RU" sz="1300" dirty="0">
                <a:solidFill>
                  <a:schemeClr val="tx1"/>
                </a:solidFill>
                <a:latin typeface="Times New Roman" panose="02020603050405020304" pitchFamily="18" charset="0"/>
                <a:cs typeface="Times New Roman" panose="02020603050405020304" pitchFamily="18" charset="0"/>
              </a:rPr>
              <a:t>.</a:t>
            </a:r>
          </a:p>
        </p:txBody>
      </p:sp>
      <p:graphicFrame>
        <p:nvGraphicFramePr>
          <p:cNvPr id="12" name="Диаграмма 11"/>
          <p:cNvGraphicFramePr>
            <a:graphicFrameLocks/>
          </p:cNvGraphicFramePr>
          <p:nvPr>
            <p:extLst>
              <p:ext uri="{D42A27DB-BD31-4B8C-83A1-F6EECF244321}">
                <p14:modId xmlns:p14="http://schemas.microsoft.com/office/powerpoint/2010/main" val="1084234692"/>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184958" y="2880556"/>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1437043867"/>
              </p:ext>
            </p:extLst>
          </p:nvPr>
        </p:nvGraphicFramePr>
        <p:xfrm>
          <a:off x="75058" y="2999953"/>
          <a:ext cx="3991420" cy="3478049"/>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83</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203697" y="2829632"/>
            <a:ext cx="4821991"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2020 году, млн. руб.</a:t>
            </a:r>
          </a:p>
        </p:txBody>
      </p:sp>
      <p:sp>
        <p:nvSpPr>
          <p:cNvPr id="26" name="Полилиния 25"/>
          <p:cNvSpPr/>
          <p:nvPr/>
        </p:nvSpPr>
        <p:spPr>
          <a:xfrm>
            <a:off x="4211961" y="3648179"/>
            <a:ext cx="3236933" cy="57426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Модернизация коммунальной инфраструктуры на территории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a:t>
            </a:r>
          </a:p>
        </p:txBody>
      </p:sp>
      <p:sp>
        <p:nvSpPr>
          <p:cNvPr id="70" name="Скругленный прямоугольник 69"/>
          <p:cNvSpPr/>
          <p:nvPr/>
        </p:nvSpPr>
        <p:spPr>
          <a:xfrm>
            <a:off x="4211961" y="3270581"/>
            <a:ext cx="3236934"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756040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236,6</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756040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13,9</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83" name="Скругленный прямоугольник 82"/>
          <p:cNvSpPr/>
          <p:nvPr/>
        </p:nvSpPr>
        <p:spPr>
          <a:xfrm>
            <a:off x="7560408" y="3270581"/>
            <a:ext cx="684000"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П</a:t>
            </a:r>
            <a:r>
              <a:rPr lang="ru-RU" sz="1500" b="1" dirty="0" smtClean="0">
                <a:solidFill>
                  <a:schemeClr val="tx1"/>
                </a:solidFill>
                <a:latin typeface="Times New Roman" panose="02020603050405020304" pitchFamily="18" charset="0"/>
                <a:cs typeface="Times New Roman" panose="02020603050405020304" pitchFamily="18" charset="0"/>
              </a:rPr>
              <a:t>лан</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94092" y="5820098"/>
            <a:ext cx="3236913" cy="432048"/>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Газификация Чувашской Республики</a:t>
            </a:r>
          </a:p>
        </p:txBody>
      </p:sp>
      <p:pic>
        <p:nvPicPr>
          <p:cNvPr id="4" name="Picture 2" descr="T:\Госдолг\Катя\05.12.14_batarei_-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8764" y="707206"/>
            <a:ext cx="2918948" cy="200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Полилиния 38"/>
          <p:cNvSpPr/>
          <p:nvPr/>
        </p:nvSpPr>
        <p:spPr>
          <a:xfrm>
            <a:off x="4208871" y="4289127"/>
            <a:ext cx="3246212" cy="580033"/>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5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Развитие систем коммунальной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инфраструктуры </a:t>
            </a:r>
            <a:r>
              <a:rPr lang="ru-RU" sz="1200" dirty="0">
                <a:solidFill>
                  <a:schemeClr val="tx1"/>
                </a:solidFill>
                <a:latin typeface="Times New Roman" panose="02020603050405020304" pitchFamily="18" charset="0"/>
                <a:cs typeface="Times New Roman" panose="02020603050405020304" pitchFamily="18" charset="0"/>
              </a:rPr>
              <a:t>и объектов, используемых </a:t>
            </a:r>
            <a:endParaRPr lang="en-US" sz="1200" dirty="0" smtClean="0">
              <a:solidFill>
                <a:schemeClr val="tx1"/>
              </a:solidFill>
              <a:latin typeface="Times New Roman" panose="02020603050405020304" pitchFamily="18" charset="0"/>
              <a:cs typeface="Times New Roman" panose="02020603050405020304" pitchFamily="18" charset="0"/>
            </a:endParaRPr>
          </a:p>
          <a:p>
            <a:pPr lvl="0" algn="ctr" defTabSz="577850">
              <a:lnSpc>
                <a:spcPct val="50000"/>
              </a:lnSpc>
              <a:spcAft>
                <a:spcPct val="35000"/>
              </a:spcAft>
            </a:pPr>
            <a:r>
              <a:rPr lang="ru-RU" sz="1200" dirty="0" smtClean="0">
                <a:solidFill>
                  <a:schemeClr val="tx1"/>
                </a:solidFill>
                <a:latin typeface="Times New Roman" panose="02020603050405020304" pitchFamily="18" charset="0"/>
                <a:cs typeface="Times New Roman" panose="02020603050405020304" pitchFamily="18" charset="0"/>
              </a:rPr>
              <a:t>для </a:t>
            </a:r>
            <a:r>
              <a:rPr lang="ru-RU" sz="1200" dirty="0">
                <a:solidFill>
                  <a:schemeClr val="tx1"/>
                </a:solidFill>
                <a:latin typeface="Times New Roman" panose="02020603050405020304" pitchFamily="18" charset="0"/>
                <a:cs typeface="Times New Roman" panose="02020603050405020304" pitchFamily="18" charset="0"/>
              </a:rPr>
              <a:t>очистки </a:t>
            </a:r>
            <a:r>
              <a:rPr lang="ru-RU" sz="1200" dirty="0" smtClean="0">
                <a:solidFill>
                  <a:schemeClr val="tx1"/>
                </a:solidFill>
                <a:latin typeface="Times New Roman" panose="02020603050405020304" pitchFamily="18" charset="0"/>
                <a:cs typeface="Times New Roman" panose="02020603050405020304" pitchFamily="18" charset="0"/>
              </a:rPr>
              <a:t>сточных </a:t>
            </a:r>
            <a:r>
              <a:rPr lang="ru-RU" sz="1200" dirty="0">
                <a:solidFill>
                  <a:schemeClr val="tx1"/>
                </a:solidFill>
                <a:latin typeface="Times New Roman" panose="02020603050405020304" pitchFamily="18" charset="0"/>
                <a:cs typeface="Times New Roman" panose="02020603050405020304" pitchFamily="18" charset="0"/>
              </a:rPr>
              <a:t>вод</a:t>
            </a:r>
          </a:p>
        </p:txBody>
      </p:sp>
      <p:sp>
        <p:nvSpPr>
          <p:cNvPr id="49" name="Полилиния 48"/>
          <p:cNvSpPr/>
          <p:nvPr/>
        </p:nvSpPr>
        <p:spPr>
          <a:xfrm>
            <a:off x="756040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246,1</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4203697" y="4956002"/>
            <a:ext cx="3246212" cy="769344"/>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200" dirty="0">
                <a:solidFill>
                  <a:schemeClr val="tx1"/>
                </a:solidFill>
                <a:latin typeface="Times New Roman" panose="02020603050405020304" pitchFamily="18" charset="0"/>
                <a:cs typeface="Times New Roman" panose="02020603050405020304" pitchFamily="18" charset="0"/>
              </a:rPr>
              <a:t>Строительство и реконструкция (модернизация) объектов питьевого водоснабжения и водоподготовки с учетом оценки качества и безопасности питьевой </a:t>
            </a:r>
            <a:r>
              <a:rPr lang="ru-RU" sz="1200" dirty="0" smtClean="0">
                <a:solidFill>
                  <a:schemeClr val="tx1"/>
                </a:solidFill>
                <a:latin typeface="Times New Roman" panose="02020603050405020304" pitchFamily="18" charset="0"/>
                <a:cs typeface="Times New Roman" panose="02020603050405020304" pitchFamily="18" charset="0"/>
              </a:rPr>
              <a:t>воды</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756040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10,3</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8341688" y="3270581"/>
            <a:ext cx="684000" cy="310262"/>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a:solidFill>
                  <a:schemeClr val="tx1"/>
                </a:solidFill>
                <a:latin typeface="Times New Roman" panose="02020603050405020304" pitchFamily="18" charset="0"/>
                <a:cs typeface="Times New Roman" panose="02020603050405020304" pitchFamily="18" charset="0"/>
              </a:rPr>
              <a:t>Ф</a:t>
            </a:r>
            <a:r>
              <a:rPr lang="ru-RU" sz="1500" b="1" dirty="0" smtClean="0">
                <a:solidFill>
                  <a:schemeClr val="tx1"/>
                </a:solidFill>
                <a:latin typeface="Times New Roman" panose="02020603050405020304" pitchFamily="18" charset="0"/>
                <a:cs typeface="Times New Roman" panose="02020603050405020304" pitchFamily="18" charset="0"/>
              </a:rPr>
              <a:t>акт</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8341688" y="3648178"/>
            <a:ext cx="684000" cy="574260"/>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192,3</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40" name="Полилиния 39"/>
          <p:cNvSpPr/>
          <p:nvPr/>
        </p:nvSpPr>
        <p:spPr>
          <a:xfrm>
            <a:off x="8341688" y="5820097"/>
            <a:ext cx="684000" cy="432048"/>
          </a:xfrm>
          <a:custGeom>
            <a:avLst/>
            <a:gdLst>
              <a:gd name="connsiteX0" fmla="*/ 0 w 720352"/>
              <a:gd name="connsiteY0" fmla="*/ 47719 h 477185"/>
              <a:gd name="connsiteX1" fmla="*/ 47719 w 720352"/>
              <a:gd name="connsiteY1" fmla="*/ 0 h 477185"/>
              <a:gd name="connsiteX2" fmla="*/ 672634 w 720352"/>
              <a:gd name="connsiteY2" fmla="*/ 0 h 477185"/>
              <a:gd name="connsiteX3" fmla="*/ 720353 w 720352"/>
              <a:gd name="connsiteY3" fmla="*/ 47719 h 477185"/>
              <a:gd name="connsiteX4" fmla="*/ 720352 w 720352"/>
              <a:gd name="connsiteY4" fmla="*/ 429467 h 477185"/>
              <a:gd name="connsiteX5" fmla="*/ 672633 w 720352"/>
              <a:gd name="connsiteY5" fmla="*/ 477186 h 477185"/>
              <a:gd name="connsiteX6" fmla="*/ 47719 w 720352"/>
              <a:gd name="connsiteY6" fmla="*/ 477185 h 477185"/>
              <a:gd name="connsiteX7" fmla="*/ 0 w 720352"/>
              <a:gd name="connsiteY7" fmla="*/ 429466 h 477185"/>
              <a:gd name="connsiteX8" fmla="*/ 0 w 720352"/>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52" h="477185">
                <a:moveTo>
                  <a:pt x="0" y="47719"/>
                </a:moveTo>
                <a:cubicBezTo>
                  <a:pt x="0" y="21365"/>
                  <a:pt x="21365" y="0"/>
                  <a:pt x="47719" y="0"/>
                </a:cubicBezTo>
                <a:lnTo>
                  <a:pt x="672634" y="0"/>
                </a:lnTo>
                <a:cubicBezTo>
                  <a:pt x="698988" y="0"/>
                  <a:pt x="720353" y="21365"/>
                  <a:pt x="720353" y="47719"/>
                </a:cubicBezTo>
                <a:cubicBezTo>
                  <a:pt x="720353" y="174968"/>
                  <a:pt x="720352" y="302218"/>
                  <a:pt x="720352" y="429467"/>
                </a:cubicBezTo>
                <a:cubicBezTo>
                  <a:pt x="720352" y="455821"/>
                  <a:pt x="698987" y="477186"/>
                  <a:pt x="672633"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4"/>
          </a:lnRef>
          <a:fillRef idx="2">
            <a:schemeClr val="accent4"/>
          </a:fillRef>
          <a:effectRef idx="1">
            <a:schemeClr val="accent4"/>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6,6</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8341688" y="4289126"/>
            <a:ext cx="684000" cy="580033"/>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200,3</a:t>
            </a:r>
            <a:endParaRPr lang="ru-RU" sz="1400" kern="1200" dirty="0">
              <a:solidFill>
                <a:schemeClr val="tx1"/>
              </a:solidFill>
              <a:latin typeface="Times New Roman" panose="02020603050405020304" pitchFamily="18" charset="0"/>
              <a:cs typeface="Times New Roman" panose="02020603050405020304" pitchFamily="18" charset="0"/>
            </a:endParaRPr>
          </a:p>
        </p:txBody>
      </p:sp>
      <p:sp>
        <p:nvSpPr>
          <p:cNvPr id="44" name="Полилиния 43"/>
          <p:cNvSpPr/>
          <p:nvPr/>
        </p:nvSpPr>
        <p:spPr>
          <a:xfrm>
            <a:off x="8341688" y="4953897"/>
            <a:ext cx="684000" cy="771447"/>
          </a:xfrm>
          <a:custGeom>
            <a:avLst/>
            <a:gdLst>
              <a:gd name="connsiteX0" fmla="*/ 0 w 736665"/>
              <a:gd name="connsiteY0" fmla="*/ 47719 h 477185"/>
              <a:gd name="connsiteX1" fmla="*/ 47719 w 736665"/>
              <a:gd name="connsiteY1" fmla="*/ 0 h 477185"/>
              <a:gd name="connsiteX2" fmla="*/ 688947 w 736665"/>
              <a:gd name="connsiteY2" fmla="*/ 0 h 477185"/>
              <a:gd name="connsiteX3" fmla="*/ 736666 w 736665"/>
              <a:gd name="connsiteY3" fmla="*/ 47719 h 477185"/>
              <a:gd name="connsiteX4" fmla="*/ 736665 w 736665"/>
              <a:gd name="connsiteY4" fmla="*/ 429467 h 477185"/>
              <a:gd name="connsiteX5" fmla="*/ 688946 w 736665"/>
              <a:gd name="connsiteY5" fmla="*/ 477186 h 477185"/>
              <a:gd name="connsiteX6" fmla="*/ 47719 w 736665"/>
              <a:gd name="connsiteY6" fmla="*/ 477185 h 477185"/>
              <a:gd name="connsiteX7" fmla="*/ 0 w 736665"/>
              <a:gd name="connsiteY7" fmla="*/ 429466 h 477185"/>
              <a:gd name="connsiteX8" fmla="*/ 0 w 736665"/>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665" h="477185">
                <a:moveTo>
                  <a:pt x="0" y="47719"/>
                </a:moveTo>
                <a:cubicBezTo>
                  <a:pt x="0" y="21365"/>
                  <a:pt x="21365" y="0"/>
                  <a:pt x="47719" y="0"/>
                </a:cubicBezTo>
                <a:lnTo>
                  <a:pt x="688947" y="0"/>
                </a:lnTo>
                <a:cubicBezTo>
                  <a:pt x="715301" y="0"/>
                  <a:pt x="736666" y="21365"/>
                  <a:pt x="736666" y="47719"/>
                </a:cubicBezTo>
                <a:cubicBezTo>
                  <a:pt x="736666" y="174968"/>
                  <a:pt x="736665" y="302218"/>
                  <a:pt x="736665" y="429467"/>
                </a:cubicBezTo>
                <a:cubicBezTo>
                  <a:pt x="736665" y="455821"/>
                  <a:pt x="715300" y="477186"/>
                  <a:pt x="688946"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en-US" sz="1400" dirty="0" smtClean="0">
                <a:solidFill>
                  <a:schemeClr val="tx1"/>
                </a:solidFill>
                <a:latin typeface="Times New Roman" panose="02020603050405020304" pitchFamily="18" charset="0"/>
                <a:cs typeface="Times New Roman" panose="02020603050405020304" pitchFamily="18" charset="0"/>
              </a:rPr>
              <a:t>5,7</a:t>
            </a:r>
            <a:endParaRPr lang="ru-RU" sz="1400"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4328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5035409" y="1228012"/>
            <a:ext cx="3960440"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31891" y="2850496"/>
            <a:ext cx="4794976"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Удовлетворенность </a:t>
            </a:r>
            <a:r>
              <a:rPr lang="ru-RU" sz="1200" dirty="0">
                <a:solidFill>
                  <a:schemeClr val="tx1"/>
                </a:solidFill>
                <a:latin typeface="Times New Roman" panose="02020603050405020304" pitchFamily="18" charset="0"/>
                <a:cs typeface="Times New Roman" panose="02020603050405020304" pitchFamily="18" charset="0"/>
              </a:rPr>
              <a:t>граждан качеством жилищно-коммунальных </a:t>
            </a:r>
            <a:r>
              <a:rPr lang="ru-RU" sz="1200" dirty="0" smtClean="0">
                <a:solidFill>
                  <a:schemeClr val="tx1"/>
                </a:solidFill>
                <a:latin typeface="Times New Roman" panose="02020603050405020304" pitchFamily="18" charset="0"/>
                <a:cs typeface="Times New Roman" panose="02020603050405020304" pitchFamily="18" charset="0"/>
              </a:rPr>
              <a:t>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31891" y="3328499"/>
            <a:ext cx="4794976" cy="45846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a:t>
            </a:r>
            <a:r>
              <a:rPr lang="ru-RU" sz="1200" dirty="0" smtClean="0">
                <a:solidFill>
                  <a:schemeClr val="tx1"/>
                </a:solidFill>
                <a:latin typeface="Times New Roman" panose="02020603050405020304" pitchFamily="18" charset="0"/>
                <a:cs typeface="Times New Roman" panose="02020603050405020304" pitchFamily="18" charset="0"/>
              </a:rPr>
              <a:t>населения, </a:t>
            </a:r>
            <a:r>
              <a:rPr lang="ru-RU" sz="1200" dirty="0">
                <a:solidFill>
                  <a:schemeClr val="tx1"/>
                </a:solidFill>
                <a:latin typeface="Times New Roman" panose="02020603050405020304" pitchFamily="18" charset="0"/>
                <a:cs typeface="Times New Roman" panose="02020603050405020304" pitchFamily="18" charset="0"/>
              </a:rPr>
              <a:t>обеспеченного качественной питьевой водой из систем централизованного </a:t>
            </a:r>
            <a:r>
              <a:rPr lang="ru-RU" sz="1200" dirty="0" smtClean="0">
                <a:solidFill>
                  <a:schemeClr val="tx1"/>
                </a:solidFill>
                <a:latin typeface="Times New Roman" panose="02020603050405020304" pitchFamily="18" charset="0"/>
                <a:cs typeface="Times New Roman" panose="02020603050405020304" pitchFamily="18" charset="0"/>
              </a:rPr>
              <a:t>водоснабжения,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31889" y="4311578"/>
            <a:ext cx="4794978" cy="56436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Доля объема сточных вод, пропущенных через очистные сооружения, в общем объеме сточных </a:t>
            </a:r>
            <a:r>
              <a:rPr lang="ru-RU" sz="1200" dirty="0" smtClean="0">
                <a:solidFill>
                  <a:schemeClr val="tx1"/>
                </a:solidFill>
                <a:latin typeface="Times New Roman" panose="02020603050405020304" pitchFamily="18" charset="0"/>
                <a:cs typeface="Times New Roman" panose="02020603050405020304" pitchFamily="18" charset="0"/>
              </a:rPr>
              <a:t>вод,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914366"/>
            <a:ext cx="2139215"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667CCBFA-BFB9-4E9F-B6F6-694D72409F22}" type="slidenum">
              <a:rPr lang="ru-RU" smtClean="0"/>
              <a:pPr>
                <a:defRPr/>
              </a:pPr>
              <a:t>84</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Модернизация и развитие сферы жилищно-коммунального </a:t>
            </a:r>
            <a:r>
              <a:rPr lang="ru-RU" sz="1700" dirty="0" smtClean="0">
                <a:solidFill>
                  <a:schemeClr val="tx1"/>
                </a:solidFill>
                <a:effectLst/>
                <a:latin typeface="Times New Roman" panose="02020603050405020304" pitchFamily="18" charset="0"/>
                <a:cs typeface="Times New Roman" panose="02020603050405020304" pitchFamily="18" charset="0"/>
              </a:rPr>
              <a:t>хозяйства»</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31891" y="5451922"/>
            <a:ext cx="4794976" cy="4433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Строительство </a:t>
            </a:r>
            <a:r>
              <a:rPr lang="ru-RU" sz="1200" dirty="0" err="1">
                <a:solidFill>
                  <a:schemeClr val="tx1"/>
                </a:solidFill>
                <a:latin typeface="Times New Roman" panose="02020603050405020304" pitchFamily="18" charset="0"/>
                <a:cs typeface="Times New Roman" panose="02020603050405020304" pitchFamily="18" charset="0"/>
              </a:rPr>
              <a:t>внутрипоселковых</a:t>
            </a:r>
            <a:r>
              <a:rPr lang="ru-RU" sz="1200" dirty="0">
                <a:solidFill>
                  <a:schemeClr val="tx1"/>
                </a:solidFill>
                <a:latin typeface="Times New Roman" panose="02020603050405020304" pitchFamily="18" charset="0"/>
                <a:cs typeface="Times New Roman" panose="02020603050405020304" pitchFamily="18" charset="0"/>
              </a:rPr>
              <a:t> </a:t>
            </a:r>
            <a:r>
              <a:rPr lang="ru-RU" sz="1200" dirty="0" smtClean="0">
                <a:solidFill>
                  <a:schemeClr val="tx1"/>
                </a:solidFill>
                <a:latin typeface="Times New Roman" panose="02020603050405020304" pitchFamily="18" charset="0"/>
                <a:cs typeface="Times New Roman" panose="02020603050405020304" pitchFamily="18" charset="0"/>
              </a:rPr>
              <a:t>газопроводов, километров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31891" y="5944311"/>
            <a:ext cx="4794976" cy="4674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Г</a:t>
            </a:r>
            <a:r>
              <a:rPr lang="ru-RU" sz="1200" dirty="0" smtClean="0">
                <a:solidFill>
                  <a:schemeClr val="tx1"/>
                </a:solidFill>
                <a:latin typeface="Times New Roman" panose="02020603050405020304" pitchFamily="18" charset="0"/>
                <a:cs typeface="Times New Roman" panose="02020603050405020304" pitchFamily="18" charset="0"/>
              </a:rPr>
              <a:t>азоснабжение </a:t>
            </a:r>
            <a:r>
              <a:rPr lang="ru-RU" sz="1200" dirty="0">
                <a:solidFill>
                  <a:schemeClr val="tx1"/>
                </a:solidFill>
                <a:latin typeface="Times New Roman" panose="02020603050405020304" pitchFamily="18" charset="0"/>
                <a:cs typeface="Times New Roman" panose="02020603050405020304" pitchFamily="18" charset="0"/>
              </a:rPr>
              <a:t>жилых домов в населенных пунктах природным газом  </a:t>
            </a:r>
            <a:r>
              <a:rPr lang="ru-RU" sz="1200" dirty="0" smtClean="0">
                <a:solidFill>
                  <a:schemeClr val="tx1"/>
                </a:solidFill>
                <a:latin typeface="Times New Roman" panose="02020603050405020304" pitchFamily="18" charset="0"/>
                <a:cs typeface="Times New Roman" panose="02020603050405020304" pitchFamily="18" charset="0"/>
              </a:rPr>
              <a:t>ежегодно,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90" name="Скругленный прямоугольник 89"/>
          <p:cNvSpPr/>
          <p:nvPr/>
        </p:nvSpPr>
        <p:spPr>
          <a:xfrm>
            <a:off x="131891" y="4931686"/>
            <a:ext cx="4794976" cy="430232"/>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К</a:t>
            </a:r>
            <a:r>
              <a:rPr lang="ru-RU" sz="1200" dirty="0" smtClean="0">
                <a:solidFill>
                  <a:schemeClr val="tx1"/>
                </a:solidFill>
                <a:latin typeface="Times New Roman" panose="02020603050405020304" pitchFamily="18" charset="0"/>
                <a:cs typeface="Times New Roman" panose="02020603050405020304" pitchFamily="18" charset="0"/>
              </a:rPr>
              <a:t>оличество </a:t>
            </a:r>
            <a:r>
              <a:rPr lang="ru-RU" sz="1200" dirty="0">
                <a:solidFill>
                  <a:schemeClr val="tx1"/>
                </a:solidFill>
                <a:latin typeface="Times New Roman" panose="02020603050405020304" pitchFamily="18" charset="0"/>
                <a:cs typeface="Times New Roman" panose="02020603050405020304" pitchFamily="18" charset="0"/>
              </a:rPr>
              <a:t>многоквартирных домов, в которых проведен капитальный </a:t>
            </a:r>
            <a:r>
              <a:rPr lang="ru-RU" sz="1200" dirty="0" smtClean="0">
                <a:solidFill>
                  <a:schemeClr val="tx1"/>
                </a:solidFill>
                <a:latin typeface="Times New Roman" panose="02020603050405020304" pitchFamily="18" charset="0"/>
                <a:cs typeface="Times New Roman" panose="02020603050405020304" pitchFamily="18" charset="0"/>
              </a:rPr>
              <a:t>ремонт,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31891" y="3844746"/>
            <a:ext cx="4800150" cy="3880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Уровень газификации Чувашской </a:t>
            </a:r>
            <a:r>
              <a:rPr lang="ru-RU" sz="1200" dirty="0" smtClean="0">
                <a:solidFill>
                  <a:schemeClr val="tx1"/>
                </a:solidFill>
                <a:latin typeface="Times New Roman" panose="02020603050405020304" pitchFamily="18" charset="0"/>
                <a:cs typeface="Times New Roman" panose="02020603050405020304" pitchFamily="18" charset="0"/>
              </a:rPr>
              <a:t>Республики,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5929148" y="2185559"/>
            <a:ext cx="761934"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2020</a:t>
            </a:r>
            <a:endParaRPr lang="ru-RU" sz="1300" b="1" dirty="0">
              <a:solidFill>
                <a:prstClr val="black"/>
              </a:solidFill>
              <a:latin typeface="Times New Roman" panose="02020603050405020304" pitchFamily="18" charset="0"/>
              <a:cs typeface="Times New Roman" panose="02020603050405020304" pitchFamily="18" charset="0"/>
            </a:endParaRPr>
          </a:p>
          <a:p>
            <a:pPr lvl="0" algn="ctr" defTabSz="622300">
              <a:lnSpc>
                <a:spcPct val="90000"/>
              </a:lnSpc>
            </a:pPr>
            <a:r>
              <a:rPr lang="ru-RU" sz="1300" b="1" dirty="0">
                <a:solidFill>
                  <a:prstClr val="black"/>
                </a:solidFill>
                <a:latin typeface="Times New Roman" panose="02020603050405020304" pitchFamily="18" charset="0"/>
                <a:cs typeface="Times New Roman" panose="02020603050405020304" pitchFamily="18" charset="0"/>
              </a:rPr>
              <a:t>факт</a:t>
            </a:r>
          </a:p>
        </p:txBody>
      </p:sp>
      <p:sp>
        <p:nvSpPr>
          <p:cNvPr id="39" name="Полилиния 38"/>
          <p:cNvSpPr/>
          <p:nvPr/>
        </p:nvSpPr>
        <p:spPr>
          <a:xfrm>
            <a:off x="5929149" y="2801530"/>
            <a:ext cx="761933" cy="425550"/>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85</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5929149" y="3303945"/>
            <a:ext cx="760394"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a:t>
            </a:r>
            <a:r>
              <a:rPr lang="en-US" sz="1300" b="1" dirty="0" smtClean="0">
                <a:solidFill>
                  <a:schemeClr val="tx1"/>
                </a:solidFill>
                <a:latin typeface="Times New Roman" panose="02020603050405020304" pitchFamily="18" charset="0"/>
                <a:cs typeface="Times New Roman" panose="02020603050405020304" pitchFamily="18" charset="0"/>
              </a:rPr>
              <a:t>9,8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5929148" y="4287024"/>
            <a:ext cx="760566"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61,8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5929150" y="5427368"/>
            <a:ext cx="761932"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22,8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5929148" y="5919758"/>
            <a:ext cx="761933"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1" name="Полилиния 90"/>
          <p:cNvSpPr/>
          <p:nvPr/>
        </p:nvSpPr>
        <p:spPr>
          <a:xfrm>
            <a:off x="5929149" y="4907133"/>
            <a:ext cx="760566" cy="4336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250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5929148" y="3832510"/>
            <a:ext cx="76193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82,3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758792" y="2185560"/>
            <a:ext cx="694795" cy="505858"/>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758792" y="2806955"/>
            <a:ext cx="694795" cy="427177"/>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758792" y="3310997"/>
            <a:ext cx="694795" cy="458462"/>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80,1</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758792" y="4294076"/>
            <a:ext cx="694795" cy="564369"/>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62,4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131" name="Полилиния 130"/>
          <p:cNvSpPr/>
          <p:nvPr/>
        </p:nvSpPr>
        <p:spPr>
          <a:xfrm>
            <a:off x="6756161" y="5434420"/>
            <a:ext cx="697425"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2,5</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756162" y="5926810"/>
            <a:ext cx="697425"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756159" y="4914185"/>
            <a:ext cx="697427" cy="433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6758792" y="3839562"/>
            <a:ext cx="694794"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83,8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527980" y="2185560"/>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527980" y="3303945"/>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80,</a:t>
            </a:r>
            <a:r>
              <a:rPr lang="ru-RU" sz="1300" b="1" dirty="0" smtClean="0">
                <a:solidFill>
                  <a:schemeClr val="tx1"/>
                </a:solidFill>
                <a:latin typeface="Times New Roman" panose="02020603050405020304" pitchFamily="18" charset="0"/>
                <a:cs typeface="Times New Roman" panose="02020603050405020304" pitchFamily="18" charset="0"/>
              </a:rPr>
              <a:t>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527981" y="2801530"/>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522447" y="5427368"/>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527980" y="4287024"/>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63,1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527980" y="5919758"/>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522448" y="4907133"/>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527980" y="3832509"/>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85,6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T:\Госдолг\Катя\artkl_1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948"/>
          <a:stretch/>
        </p:blipFill>
        <p:spPr bwMode="auto">
          <a:xfrm>
            <a:off x="2267744" y="620688"/>
            <a:ext cx="2664297" cy="20636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9" name="Полилиния 58"/>
          <p:cNvSpPr/>
          <p:nvPr/>
        </p:nvSpPr>
        <p:spPr>
          <a:xfrm>
            <a:off x="5094229" y="2185559"/>
            <a:ext cx="782213" cy="498807"/>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2020 </a:t>
            </a:r>
            <a:r>
              <a:rPr lang="ru-RU" sz="1300" b="1" dirty="0">
                <a:solidFill>
                  <a:prstClr val="black"/>
                </a:solidFill>
                <a:latin typeface="Times New Roman" panose="02020603050405020304" pitchFamily="18" charset="0"/>
                <a:cs typeface="Times New Roman" panose="02020603050405020304" pitchFamily="18" charset="0"/>
              </a:rPr>
              <a:t>план</a:t>
            </a:r>
          </a:p>
        </p:txBody>
      </p:sp>
      <p:sp>
        <p:nvSpPr>
          <p:cNvPr id="60" name="Полилиния 59"/>
          <p:cNvSpPr/>
          <p:nvPr/>
        </p:nvSpPr>
        <p:spPr>
          <a:xfrm>
            <a:off x="5094230" y="2801528"/>
            <a:ext cx="782212" cy="425551"/>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85</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5094229" y="3303944"/>
            <a:ext cx="782213" cy="458462"/>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79,8</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5094230" y="4287023"/>
            <a:ext cx="782212" cy="56437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61,9</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5094229" y="5427367"/>
            <a:ext cx="782213"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30,7</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5094230" y="5919757"/>
            <a:ext cx="782212" cy="46748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5094230" y="4907132"/>
            <a:ext cx="782212" cy="43023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212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0" name="Полилиния 69"/>
          <p:cNvSpPr/>
          <p:nvPr/>
        </p:nvSpPr>
        <p:spPr>
          <a:xfrm>
            <a:off x="5094230" y="3832509"/>
            <a:ext cx="782212" cy="38498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82,9</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306394" y="2185559"/>
            <a:ext cx="690495" cy="487510"/>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71" name="Полилиния 70"/>
          <p:cNvSpPr/>
          <p:nvPr/>
        </p:nvSpPr>
        <p:spPr>
          <a:xfrm>
            <a:off x="8306394" y="3303944"/>
            <a:ext cx="690495" cy="45846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en-US" sz="1300" b="1" dirty="0" smtClean="0">
                <a:solidFill>
                  <a:schemeClr val="tx1"/>
                </a:solidFill>
                <a:latin typeface="Times New Roman" panose="02020603050405020304" pitchFamily="18" charset="0"/>
                <a:cs typeface="Times New Roman" panose="02020603050405020304" pitchFamily="18" charset="0"/>
              </a:rPr>
              <a:t>8</a:t>
            </a:r>
            <a:r>
              <a:rPr lang="ru-RU" sz="1300" b="1" dirty="0" smtClean="0">
                <a:solidFill>
                  <a:schemeClr val="tx1"/>
                </a:solidFill>
                <a:latin typeface="Times New Roman" panose="02020603050405020304" pitchFamily="18" charset="0"/>
                <a:cs typeface="Times New Roman" panose="02020603050405020304" pitchFamily="18" charset="0"/>
              </a:rPr>
              <a:t>2,6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8306395" y="2801529"/>
            <a:ext cx="690496" cy="414252"/>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8300861" y="5427367"/>
            <a:ext cx="696028" cy="44333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8306394" y="4287023"/>
            <a:ext cx="690496" cy="56436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65,7</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8306394" y="5919757"/>
            <a:ext cx="690496" cy="467483"/>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820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8300862" y="4907132"/>
            <a:ext cx="696028" cy="43023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200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8306394" y="3832508"/>
            <a:ext cx="690496" cy="3849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86,9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7439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Полилиния 38"/>
          <p:cNvSpPr/>
          <p:nvPr/>
        </p:nvSpPr>
        <p:spPr>
          <a:xfrm>
            <a:off x="4146418" y="568344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a:solidFill>
                  <a:schemeClr val="tx1"/>
                </a:solidFill>
                <a:latin typeface="Times New Roman" panose="02020603050405020304" pitchFamily="18" charset="0"/>
                <a:cs typeface="Times New Roman" panose="02020603050405020304" pitchFamily="18" charset="0"/>
              </a:rPr>
              <a:t>Обеспечение реализации государственной программы Чувашской Республики</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516" y="4293096"/>
            <a:ext cx="1944216" cy="361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0791" y="4662186"/>
            <a:ext cx="151216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Times New Roman" panose="02020603050405020304" pitchFamily="18" charset="0"/>
              <a:cs typeface="Times New Roman" panose="02020603050405020304" pitchFamily="18" charset="0"/>
            </a:endParaRPr>
          </a:p>
        </p:txBody>
      </p:sp>
      <p:sp>
        <p:nvSpPr>
          <p:cNvPr id="40" name="Прямоугольник 39"/>
          <p:cNvSpPr/>
          <p:nvPr/>
        </p:nvSpPr>
        <p:spPr>
          <a:xfrm>
            <a:off x="107504" y="6230638"/>
            <a:ext cx="4104456" cy="400110"/>
          </a:xfrm>
          <a:prstGeom prst="rect">
            <a:avLst/>
          </a:prstGeom>
        </p:spPr>
        <p:txBody>
          <a:bodyPr wrap="square">
            <a:spAutoFit/>
          </a:bodyPr>
          <a:lstStyle/>
          <a:p>
            <a:endParaRPr lang="ru-RU" sz="1000" i="1" dirty="0">
              <a:latin typeface="Times New Roman" panose="02020603050405020304" pitchFamily="18" charset="0"/>
              <a:cs typeface="Times New Roman" panose="02020603050405020304" pitchFamily="18" charset="0"/>
            </a:endParaRPr>
          </a:p>
          <a:p>
            <a:endParaRPr lang="ru-RU" sz="1000" i="1" dirty="0">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54085" y="892280"/>
            <a:ext cx="6075847" cy="165618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400" b="1" i="1" dirty="0" smtClean="0">
                <a:solidFill>
                  <a:schemeClr val="tx1"/>
                </a:solidFill>
                <a:latin typeface="Times New Roman" panose="02020603050405020304" pitchFamily="18" charset="0"/>
                <a:cs typeface="Times New Roman" panose="02020603050405020304" pitchFamily="18" charset="0"/>
              </a:rPr>
              <a:t>Цели программы:</a:t>
            </a:r>
            <a:r>
              <a:rPr lang="ru-RU" sz="1400" dirty="0" smtClean="0">
                <a:solidFill>
                  <a:schemeClr val="tx1"/>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обеспечение устойчивого развития территорий Чувашской Республики посредством реализации документов территориального планирования;</a:t>
            </a:r>
          </a:p>
          <a:p>
            <a:pPr marL="285750" indent="-285750" algn="just">
              <a:buFont typeface="Wingdings" panose="05000000000000000000" pitchFamily="2" charset="2"/>
              <a:buChar char="v"/>
            </a:pPr>
            <a:r>
              <a:rPr lang="ru-RU" sz="1300" dirty="0">
                <a:solidFill>
                  <a:schemeClr val="tx1"/>
                </a:solidFill>
                <a:latin typeface="Times New Roman" panose="02020603050405020304" pitchFamily="18" charset="0"/>
                <a:cs typeface="Times New Roman" panose="02020603050405020304" pitchFamily="18" charset="0"/>
              </a:rPr>
              <a:t>создание новых ресурсосберегающих, экономически эффективных и экологически безопасных производств строительных материалов и </a:t>
            </a:r>
            <a:r>
              <a:rPr lang="ru-RU" sz="1300" dirty="0" smtClean="0">
                <a:solidFill>
                  <a:schemeClr val="tx1"/>
                </a:solidFill>
                <a:latin typeface="Times New Roman" panose="02020603050405020304" pitchFamily="18" charset="0"/>
                <a:cs typeface="Times New Roman" panose="02020603050405020304" pitchFamily="18" charset="0"/>
              </a:rPr>
              <a:t>конструкций.</a:t>
            </a:r>
            <a:endParaRPr lang="ru-RU" sz="1300"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Диаграмма 11"/>
          <p:cNvGraphicFramePr>
            <a:graphicFrameLocks/>
          </p:cNvGraphicFramePr>
          <p:nvPr>
            <p:extLst>
              <p:ext uri="{D42A27DB-BD31-4B8C-83A1-F6EECF244321}">
                <p14:modId xmlns:p14="http://schemas.microsoft.com/office/powerpoint/2010/main" val="4029566333"/>
              </p:ext>
            </p:extLst>
          </p:nvPr>
        </p:nvGraphicFramePr>
        <p:xfrm>
          <a:off x="147780" y="3356992"/>
          <a:ext cx="45719"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39990" y="2915309"/>
            <a:ext cx="3949543"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Расходы республиканского бюджета, млн. руб.</a:t>
            </a:r>
            <a:endParaRPr lang="ru-RU" sz="1400" b="1" dirty="0">
              <a:latin typeface="Times New Roman" panose="02020603050405020304" pitchFamily="18" charset="0"/>
              <a:cs typeface="Times New Roman" panose="02020603050405020304" pitchFamily="18" charset="0"/>
            </a:endParaRPr>
          </a:p>
        </p:txBody>
      </p:sp>
      <p:graphicFrame>
        <p:nvGraphicFramePr>
          <p:cNvPr id="57" name="Диаграмма 56"/>
          <p:cNvGraphicFramePr>
            <a:graphicFrameLocks/>
          </p:cNvGraphicFramePr>
          <p:nvPr>
            <p:extLst>
              <p:ext uri="{D42A27DB-BD31-4B8C-83A1-F6EECF244321}">
                <p14:modId xmlns:p14="http://schemas.microsoft.com/office/powerpoint/2010/main" val="2275178190"/>
              </p:ext>
            </p:extLst>
          </p:nvPr>
        </p:nvGraphicFramePr>
        <p:xfrm>
          <a:off x="0" y="3265714"/>
          <a:ext cx="4066478" cy="3352475"/>
        </p:xfrm>
        <a:graphic>
          <a:graphicData uri="http://schemas.openxmlformats.org/drawingml/2006/chart">
            <c:chart xmlns:c="http://schemas.openxmlformats.org/drawingml/2006/chart" xmlns:r="http://schemas.openxmlformats.org/officeDocument/2006/relationships" r:id="rId4"/>
          </a:graphicData>
        </a:graphic>
      </p:graphicFrame>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85</a:t>
            </a:fld>
            <a:endParaRPr lang="ru-RU" dirty="0"/>
          </a:p>
        </p:txBody>
      </p:sp>
      <p:sp>
        <p:nvSpPr>
          <p:cNvPr id="59"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a:t>
            </a:r>
            <a:r>
              <a:rPr lang="ru-RU" sz="1700" dirty="0" smtClean="0">
                <a:solidFill>
                  <a:schemeClr val="tx1"/>
                </a:solidFill>
                <a:effectLst/>
                <a:latin typeface="Times New Roman" panose="02020603050405020304" pitchFamily="18" charset="0"/>
                <a:cs typeface="Times New Roman" panose="02020603050405020304" pitchFamily="18" charset="0"/>
              </a:rPr>
              <a:t>Республики </a:t>
            </a: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60" name="Прямая соединительная линия 5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25" name="Полилиния 24"/>
          <p:cNvSpPr/>
          <p:nvPr/>
        </p:nvSpPr>
        <p:spPr>
          <a:xfrm>
            <a:off x="4139952" y="2924944"/>
            <a:ext cx="4833284" cy="393035"/>
          </a:xfrm>
          <a:custGeom>
            <a:avLst/>
            <a:gdLst>
              <a:gd name="connsiteX0" fmla="*/ 0 w 3933156"/>
              <a:gd name="connsiteY0" fmla="*/ 47719 h 477185"/>
              <a:gd name="connsiteX1" fmla="*/ 47719 w 3933156"/>
              <a:gd name="connsiteY1" fmla="*/ 0 h 477185"/>
              <a:gd name="connsiteX2" fmla="*/ 3885438 w 3933156"/>
              <a:gd name="connsiteY2" fmla="*/ 0 h 477185"/>
              <a:gd name="connsiteX3" fmla="*/ 3933157 w 3933156"/>
              <a:gd name="connsiteY3" fmla="*/ 47719 h 477185"/>
              <a:gd name="connsiteX4" fmla="*/ 3933156 w 3933156"/>
              <a:gd name="connsiteY4" fmla="*/ 429467 h 477185"/>
              <a:gd name="connsiteX5" fmla="*/ 3885437 w 3933156"/>
              <a:gd name="connsiteY5" fmla="*/ 477186 h 477185"/>
              <a:gd name="connsiteX6" fmla="*/ 47719 w 3933156"/>
              <a:gd name="connsiteY6" fmla="*/ 477185 h 477185"/>
              <a:gd name="connsiteX7" fmla="*/ 0 w 3933156"/>
              <a:gd name="connsiteY7" fmla="*/ 429466 h 477185"/>
              <a:gd name="connsiteX8" fmla="*/ 0 w 3933156"/>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3156" h="477185">
                <a:moveTo>
                  <a:pt x="0" y="47719"/>
                </a:moveTo>
                <a:cubicBezTo>
                  <a:pt x="0" y="21365"/>
                  <a:pt x="21365" y="0"/>
                  <a:pt x="47719" y="0"/>
                </a:cubicBezTo>
                <a:lnTo>
                  <a:pt x="3885438" y="0"/>
                </a:lnTo>
                <a:cubicBezTo>
                  <a:pt x="3911792" y="0"/>
                  <a:pt x="3933157" y="21365"/>
                  <a:pt x="3933157" y="47719"/>
                </a:cubicBezTo>
                <a:cubicBezTo>
                  <a:pt x="3933157" y="174968"/>
                  <a:pt x="3933156" y="302218"/>
                  <a:pt x="3933156" y="429467"/>
                </a:cubicBezTo>
                <a:cubicBezTo>
                  <a:pt x="3933156" y="455821"/>
                  <a:pt x="3911791" y="477186"/>
                  <a:pt x="3885437"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Bef>
                <a:spcPct val="0"/>
              </a:spcBef>
              <a:spcAft>
                <a:spcPct val="35000"/>
              </a:spcAft>
            </a:pPr>
            <a:r>
              <a:rPr lang="ru-RU" sz="1500" b="1" i="1" kern="1200" dirty="0" smtClean="0">
                <a:solidFill>
                  <a:schemeClr val="tx1"/>
                </a:solidFill>
                <a:latin typeface="Times New Roman" panose="02020603050405020304" pitchFamily="18" charset="0"/>
                <a:cs typeface="Times New Roman" panose="02020603050405020304" pitchFamily="18" charset="0"/>
              </a:rPr>
              <a:t>Расходы в разрезе подпрограмм в 20</a:t>
            </a:r>
            <a:r>
              <a:rPr lang="en-US" sz="1500" b="1" i="1" kern="1200" dirty="0" smtClean="0">
                <a:solidFill>
                  <a:schemeClr val="tx1"/>
                </a:solidFill>
                <a:latin typeface="Times New Roman" panose="02020603050405020304" pitchFamily="18" charset="0"/>
                <a:cs typeface="Times New Roman" panose="02020603050405020304" pitchFamily="18" charset="0"/>
              </a:rPr>
              <a:t>20</a:t>
            </a:r>
            <a:r>
              <a:rPr lang="ru-RU" sz="1500" b="1" i="1" kern="1200" dirty="0" smtClean="0">
                <a:solidFill>
                  <a:schemeClr val="tx1"/>
                </a:solidFill>
                <a:latin typeface="Times New Roman" panose="02020603050405020304" pitchFamily="18" charset="0"/>
                <a:cs typeface="Times New Roman" panose="02020603050405020304" pitchFamily="18" charset="0"/>
              </a:rPr>
              <a:t> году, млн. руб.</a:t>
            </a:r>
          </a:p>
        </p:txBody>
      </p:sp>
      <p:sp>
        <p:nvSpPr>
          <p:cNvPr id="26" name="Полилиния 25"/>
          <p:cNvSpPr/>
          <p:nvPr/>
        </p:nvSpPr>
        <p:spPr>
          <a:xfrm>
            <a:off x="4146420" y="3780124"/>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Градостроительная деятельность в Чувашской Республике </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27" name="Полилиния 26"/>
          <p:cNvSpPr/>
          <p:nvPr/>
        </p:nvSpPr>
        <p:spPr>
          <a:xfrm>
            <a:off x="4146418" y="5192093"/>
            <a:ext cx="2992779"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Развитие промышленности строительных материалов и индустриального домостроения</a:t>
            </a:r>
            <a:endParaRPr lang="ru-RU" sz="1100" kern="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139952" y="4251838"/>
            <a:ext cx="2999245"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Снятие административных барьеров в строительстве </a:t>
            </a:r>
            <a:endParaRPr lang="ru-RU" sz="1100" dirty="0">
              <a:solidFill>
                <a:schemeClr val="tx1"/>
              </a:solidFill>
              <a:latin typeface="Times New Roman" panose="02020603050405020304" pitchFamily="18" charset="0"/>
              <a:cs typeface="Times New Roman" panose="02020603050405020304" pitchFamily="18" charset="0"/>
            </a:endParaRPr>
          </a:p>
        </p:txBody>
      </p:sp>
      <p:sp>
        <p:nvSpPr>
          <p:cNvPr id="70" name="Скругленный прямоугольник 69"/>
          <p:cNvSpPr/>
          <p:nvPr/>
        </p:nvSpPr>
        <p:spPr>
          <a:xfrm>
            <a:off x="4146418" y="3380789"/>
            <a:ext cx="2992779" cy="28800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500" b="1" dirty="0" smtClean="0">
                <a:solidFill>
                  <a:schemeClr val="tx1"/>
                </a:solidFill>
                <a:latin typeface="Times New Roman" panose="02020603050405020304" pitchFamily="18" charset="0"/>
                <a:cs typeface="Times New Roman" panose="02020603050405020304" pitchFamily="18" charset="0"/>
              </a:rPr>
              <a:t>Подпрограмма</a:t>
            </a:r>
            <a:endParaRPr lang="ru-RU" sz="1500" b="1" dirty="0">
              <a:solidFill>
                <a:schemeClr val="tx1"/>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146419" y="4733951"/>
            <a:ext cx="2992778" cy="396000"/>
          </a:xfrm>
          <a:custGeom>
            <a:avLst/>
            <a:gdLst>
              <a:gd name="connsiteX0" fmla="*/ 0 w 2926877"/>
              <a:gd name="connsiteY0" fmla="*/ 47719 h 477185"/>
              <a:gd name="connsiteX1" fmla="*/ 47719 w 2926877"/>
              <a:gd name="connsiteY1" fmla="*/ 0 h 477185"/>
              <a:gd name="connsiteX2" fmla="*/ 2879159 w 2926877"/>
              <a:gd name="connsiteY2" fmla="*/ 0 h 477185"/>
              <a:gd name="connsiteX3" fmla="*/ 2926878 w 2926877"/>
              <a:gd name="connsiteY3" fmla="*/ 47719 h 477185"/>
              <a:gd name="connsiteX4" fmla="*/ 2926877 w 2926877"/>
              <a:gd name="connsiteY4" fmla="*/ 429467 h 477185"/>
              <a:gd name="connsiteX5" fmla="*/ 2879158 w 2926877"/>
              <a:gd name="connsiteY5" fmla="*/ 477186 h 477185"/>
              <a:gd name="connsiteX6" fmla="*/ 47719 w 2926877"/>
              <a:gd name="connsiteY6" fmla="*/ 477185 h 477185"/>
              <a:gd name="connsiteX7" fmla="*/ 0 w 2926877"/>
              <a:gd name="connsiteY7" fmla="*/ 429466 h 477185"/>
              <a:gd name="connsiteX8" fmla="*/ 0 w 2926877"/>
              <a:gd name="connsiteY8" fmla="*/ 47719 h 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877" h="477185">
                <a:moveTo>
                  <a:pt x="0" y="47719"/>
                </a:moveTo>
                <a:cubicBezTo>
                  <a:pt x="0" y="21365"/>
                  <a:pt x="21365" y="0"/>
                  <a:pt x="47719" y="0"/>
                </a:cubicBezTo>
                <a:lnTo>
                  <a:pt x="2879159" y="0"/>
                </a:lnTo>
                <a:cubicBezTo>
                  <a:pt x="2905513" y="0"/>
                  <a:pt x="2926878" y="21365"/>
                  <a:pt x="2926878" y="47719"/>
                </a:cubicBezTo>
                <a:cubicBezTo>
                  <a:pt x="2926878" y="174968"/>
                  <a:pt x="2926877" y="302218"/>
                  <a:pt x="2926877" y="429467"/>
                </a:cubicBezTo>
                <a:cubicBezTo>
                  <a:pt x="2926877" y="455821"/>
                  <a:pt x="2905512" y="477186"/>
                  <a:pt x="2879158" y="477186"/>
                </a:cubicBezTo>
                <a:lnTo>
                  <a:pt x="47719" y="477185"/>
                </a:lnTo>
                <a:cubicBezTo>
                  <a:pt x="21365" y="477185"/>
                  <a:pt x="0" y="455820"/>
                  <a:pt x="0" y="429466"/>
                </a:cubicBezTo>
                <a:lnTo>
                  <a:pt x="0" y="47719"/>
                </a:lnTo>
                <a:close/>
              </a:path>
            </a:pathLst>
          </a:cu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8100000" scaled="1"/>
            <a:tileRect/>
          </a:gra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3506" tIns="63506" rIns="63506" bIns="63506" numCol="1" spcCol="1270" anchor="ctr" anchorCtr="0">
            <a:noAutofit/>
          </a:bodyPr>
          <a:lstStyle/>
          <a:p>
            <a:pPr lvl="0" algn="ctr" defTabSz="577850">
              <a:lnSpc>
                <a:spcPct val="90000"/>
              </a:lnSpc>
              <a:spcAft>
                <a:spcPct val="35000"/>
              </a:spcAft>
            </a:pPr>
            <a:r>
              <a:rPr lang="ru-RU" sz="1100" dirty="0" smtClean="0">
                <a:solidFill>
                  <a:schemeClr val="tx1"/>
                </a:solidFill>
                <a:latin typeface="Times New Roman" panose="02020603050405020304" pitchFamily="18" charset="0"/>
                <a:cs typeface="Times New Roman" panose="02020603050405020304" pitchFamily="18" charset="0"/>
              </a:rPr>
              <a:t>Кадровое обеспечение задач строительства</a:t>
            </a:r>
            <a:endParaRPr lang="ru-RU" sz="1100" kern="12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T:\Госдолг\Катя\img-1465367898-915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20" r="8566"/>
          <a:stretch/>
        </p:blipFill>
        <p:spPr bwMode="auto">
          <a:xfrm>
            <a:off x="6327941" y="698700"/>
            <a:ext cx="2791891" cy="2043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0" name="Группа 49"/>
          <p:cNvGrpSpPr/>
          <p:nvPr/>
        </p:nvGrpSpPr>
        <p:grpSpPr>
          <a:xfrm>
            <a:off x="7262835" y="3380789"/>
            <a:ext cx="834850" cy="288000"/>
            <a:chOff x="3166754" y="594527"/>
            <a:chExt cx="759827" cy="380059"/>
          </a:xfrm>
        </p:grpSpPr>
        <p:sp>
          <p:nvSpPr>
            <p:cNvPr id="51" name="Скругленный прямоугольник 50"/>
            <p:cNvSpPr/>
            <p:nvPr/>
          </p:nvSpPr>
          <p:spPr>
            <a:xfrm>
              <a:off x="3166754" y="594527"/>
              <a:ext cx="759827"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2" name="Скругленный прямоугольник 4"/>
            <p:cNvSpPr/>
            <p:nvPr/>
          </p:nvSpPr>
          <p:spPr>
            <a:xfrm>
              <a:off x="3177886" y="605659"/>
              <a:ext cx="737563"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План</a:t>
              </a:r>
            </a:p>
          </p:txBody>
        </p:sp>
      </p:grpSp>
      <p:grpSp>
        <p:nvGrpSpPr>
          <p:cNvPr id="53" name="Группа 52"/>
          <p:cNvGrpSpPr/>
          <p:nvPr/>
        </p:nvGrpSpPr>
        <p:grpSpPr>
          <a:xfrm>
            <a:off x="8152952" y="3375066"/>
            <a:ext cx="812745" cy="299447"/>
            <a:chOff x="4210545" y="594527"/>
            <a:chExt cx="686461" cy="380059"/>
          </a:xfrm>
        </p:grpSpPr>
        <p:sp>
          <p:nvSpPr>
            <p:cNvPr id="54" name="Скругленный прямоугольник 53"/>
            <p:cNvSpPr/>
            <p:nvPr/>
          </p:nvSpPr>
          <p:spPr>
            <a:xfrm>
              <a:off x="4210545" y="594527"/>
              <a:ext cx="686461" cy="38005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5" name="Скругленный прямоугольник 4"/>
            <p:cNvSpPr/>
            <p:nvPr/>
          </p:nvSpPr>
          <p:spPr>
            <a:xfrm>
              <a:off x="4221677" y="605659"/>
              <a:ext cx="664197" cy="35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ru-RU" sz="1600" b="1" dirty="0">
                  <a:solidFill>
                    <a:prstClr val="black"/>
                  </a:solidFill>
                  <a:latin typeface="Times New Roman" panose="02020603050405020304" pitchFamily="18" charset="0"/>
                  <a:cs typeface="Times New Roman" panose="02020603050405020304" pitchFamily="18" charset="0"/>
                </a:rPr>
                <a:t>Факт</a:t>
              </a:r>
            </a:p>
          </p:txBody>
        </p:sp>
      </p:grpSp>
      <p:grpSp>
        <p:nvGrpSpPr>
          <p:cNvPr id="58" name="Группа 57"/>
          <p:cNvGrpSpPr/>
          <p:nvPr/>
        </p:nvGrpSpPr>
        <p:grpSpPr>
          <a:xfrm>
            <a:off x="7261631" y="3769928"/>
            <a:ext cx="830914" cy="416393"/>
            <a:chOff x="3164038" y="1019941"/>
            <a:chExt cx="765259" cy="327418"/>
          </a:xfrm>
        </p:grpSpPr>
        <p:sp>
          <p:nvSpPr>
            <p:cNvPr id="62" name="Скругленный прямоугольник 61"/>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3"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3,9</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64" name="Группа 63"/>
          <p:cNvGrpSpPr/>
          <p:nvPr/>
        </p:nvGrpSpPr>
        <p:grpSpPr>
          <a:xfrm>
            <a:off x="7266053" y="4246793"/>
            <a:ext cx="822070" cy="406091"/>
            <a:chOff x="6235858" y="253565"/>
            <a:chExt cx="766734" cy="546690"/>
          </a:xfrm>
        </p:grpSpPr>
        <p:sp>
          <p:nvSpPr>
            <p:cNvPr id="65" name="Скругленный прямоугольник 64"/>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7"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5" name="Группа 74"/>
          <p:cNvGrpSpPr/>
          <p:nvPr/>
        </p:nvGrpSpPr>
        <p:grpSpPr>
          <a:xfrm>
            <a:off x="7275216" y="4733951"/>
            <a:ext cx="830914" cy="396000"/>
            <a:chOff x="3161790" y="1803724"/>
            <a:chExt cx="769754" cy="283830"/>
          </a:xfrm>
        </p:grpSpPr>
        <p:sp>
          <p:nvSpPr>
            <p:cNvPr id="76" name="Скругленный прямоугольник 7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7"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78" name="Группа 77"/>
          <p:cNvGrpSpPr/>
          <p:nvPr/>
        </p:nvGrpSpPr>
        <p:grpSpPr>
          <a:xfrm>
            <a:off x="7251200" y="5683443"/>
            <a:ext cx="836923" cy="396000"/>
            <a:chOff x="3127226" y="1975108"/>
            <a:chExt cx="838882" cy="255599"/>
          </a:xfrm>
        </p:grpSpPr>
        <p:sp>
          <p:nvSpPr>
            <p:cNvPr id="79" name="Скругленный прямоугольник 78"/>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0"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85" name="Группа 84"/>
          <p:cNvGrpSpPr/>
          <p:nvPr/>
        </p:nvGrpSpPr>
        <p:grpSpPr>
          <a:xfrm>
            <a:off x="7264803" y="5192093"/>
            <a:ext cx="830914" cy="396000"/>
            <a:chOff x="3161790" y="1803724"/>
            <a:chExt cx="769754" cy="340142"/>
          </a:xfrm>
        </p:grpSpPr>
        <p:sp>
          <p:nvSpPr>
            <p:cNvPr id="86" name="Скругленный прямоугольник 85"/>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7"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sp>
        <p:nvSpPr>
          <p:cNvPr id="99" name="Скругленный прямоугольник 4"/>
          <p:cNvSpPr/>
          <p:nvPr/>
        </p:nvSpPr>
        <p:spPr>
          <a:xfrm>
            <a:off x="8145052" y="3785780"/>
            <a:ext cx="810088" cy="392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endParaRPr lang="ru-RU" sz="1400" dirty="0">
              <a:solidFill>
                <a:prstClr val="black"/>
              </a:solidFill>
              <a:latin typeface="Times New Roman" panose="02020603050405020304" pitchFamily="18" charset="0"/>
              <a:cs typeface="Times New Roman" panose="02020603050405020304" pitchFamily="18" charset="0"/>
            </a:endParaRPr>
          </a:p>
        </p:txBody>
      </p:sp>
      <p:grpSp>
        <p:nvGrpSpPr>
          <p:cNvPr id="106" name="Группа 105"/>
          <p:cNvGrpSpPr/>
          <p:nvPr/>
        </p:nvGrpSpPr>
        <p:grpSpPr>
          <a:xfrm>
            <a:off x="8140863" y="5683443"/>
            <a:ext cx="836923" cy="396000"/>
            <a:chOff x="3127226" y="1975108"/>
            <a:chExt cx="838882" cy="255599"/>
          </a:xfrm>
        </p:grpSpPr>
        <p:sp>
          <p:nvSpPr>
            <p:cNvPr id="107" name="Скругленный прямоугольник 106"/>
            <p:cNvSpPr/>
            <p:nvPr/>
          </p:nvSpPr>
          <p:spPr>
            <a:xfrm>
              <a:off x="3127226" y="1975108"/>
              <a:ext cx="838882" cy="255599"/>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8" name="Скругленный прямоугольник 4"/>
            <p:cNvSpPr/>
            <p:nvPr/>
          </p:nvSpPr>
          <p:spPr>
            <a:xfrm>
              <a:off x="3134712" y="1982594"/>
              <a:ext cx="823910" cy="240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09" name="Группа 108"/>
          <p:cNvGrpSpPr/>
          <p:nvPr/>
        </p:nvGrpSpPr>
        <p:grpSpPr>
          <a:xfrm>
            <a:off x="8154466" y="5192093"/>
            <a:ext cx="830914" cy="396000"/>
            <a:chOff x="3161790" y="1803724"/>
            <a:chExt cx="769754" cy="340142"/>
          </a:xfrm>
        </p:grpSpPr>
        <p:sp>
          <p:nvSpPr>
            <p:cNvPr id="110" name="Скругленный прямоугольник 109"/>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1" name="Скругленный прямоугольник 4"/>
            <p:cNvSpPr/>
            <p:nvPr/>
          </p:nvSpPr>
          <p:spPr>
            <a:xfrm>
              <a:off x="3170103" y="1812037"/>
              <a:ext cx="753128" cy="3318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2" name="Группа 111"/>
          <p:cNvGrpSpPr/>
          <p:nvPr/>
        </p:nvGrpSpPr>
        <p:grpSpPr>
          <a:xfrm>
            <a:off x="8151294" y="4733951"/>
            <a:ext cx="830914" cy="396000"/>
            <a:chOff x="3161790" y="1803724"/>
            <a:chExt cx="769754" cy="283830"/>
          </a:xfrm>
        </p:grpSpPr>
        <p:sp>
          <p:nvSpPr>
            <p:cNvPr id="113" name="Скругленный прямоугольник 112"/>
            <p:cNvSpPr/>
            <p:nvPr/>
          </p:nvSpPr>
          <p:spPr>
            <a:xfrm>
              <a:off x="3161790" y="1803724"/>
              <a:ext cx="769754" cy="28383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4" name="Скругленный прямоугольник 4"/>
            <p:cNvSpPr/>
            <p:nvPr/>
          </p:nvSpPr>
          <p:spPr>
            <a:xfrm>
              <a:off x="3170103" y="1812037"/>
              <a:ext cx="753128" cy="2672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5" name="Группа 114"/>
          <p:cNvGrpSpPr/>
          <p:nvPr/>
        </p:nvGrpSpPr>
        <p:grpSpPr>
          <a:xfrm>
            <a:off x="8148332" y="3769928"/>
            <a:ext cx="830914" cy="416393"/>
            <a:chOff x="3164038" y="1019941"/>
            <a:chExt cx="765259" cy="327418"/>
          </a:xfrm>
        </p:grpSpPr>
        <p:sp>
          <p:nvSpPr>
            <p:cNvPr id="116" name="Скругленный прямоугольник 115"/>
            <p:cNvSpPr/>
            <p:nvPr/>
          </p:nvSpPr>
          <p:spPr>
            <a:xfrm>
              <a:off x="3164038" y="1019941"/>
              <a:ext cx="765259" cy="327418"/>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7" name="Скругленный прямоугольник 4"/>
            <p:cNvSpPr/>
            <p:nvPr/>
          </p:nvSpPr>
          <p:spPr>
            <a:xfrm>
              <a:off x="3173628" y="1029531"/>
              <a:ext cx="746079" cy="30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3,9</a:t>
              </a:r>
              <a:endParaRPr lang="ru-RU" sz="1400" dirty="0">
                <a:solidFill>
                  <a:prstClr val="black"/>
                </a:solidFill>
                <a:latin typeface="Times New Roman" panose="02020603050405020304" pitchFamily="18" charset="0"/>
                <a:cs typeface="Times New Roman" panose="02020603050405020304" pitchFamily="18" charset="0"/>
              </a:endParaRPr>
            </a:p>
          </p:txBody>
        </p:sp>
      </p:grpSp>
      <p:grpSp>
        <p:nvGrpSpPr>
          <p:cNvPr id="118" name="Группа 117"/>
          <p:cNvGrpSpPr/>
          <p:nvPr/>
        </p:nvGrpSpPr>
        <p:grpSpPr>
          <a:xfrm>
            <a:off x="8166132" y="4246793"/>
            <a:ext cx="822070" cy="406091"/>
            <a:chOff x="6235858" y="253565"/>
            <a:chExt cx="766734" cy="546690"/>
          </a:xfrm>
        </p:grpSpPr>
        <p:sp>
          <p:nvSpPr>
            <p:cNvPr id="119" name="Скругленный прямоугольник 118"/>
            <p:cNvSpPr/>
            <p:nvPr/>
          </p:nvSpPr>
          <p:spPr>
            <a:xfrm>
              <a:off x="6235858" y="253565"/>
              <a:ext cx="766734" cy="546690"/>
            </a:xfrm>
            <a:prstGeom prst="roundRect">
              <a:avLst>
                <a:gd name="adj" fmla="val 10000"/>
              </a:avLst>
            </a:prstGeom>
            <a:gradFill flip="none" rotWithShape="0">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0" name="Скругленный прямоугольник 4"/>
            <p:cNvSpPr/>
            <p:nvPr/>
          </p:nvSpPr>
          <p:spPr>
            <a:xfrm>
              <a:off x="6250512" y="269577"/>
              <a:ext cx="734710" cy="514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ru-RU" sz="1400" dirty="0" smtClean="0">
                  <a:solidFill>
                    <a:prstClr val="black"/>
                  </a:solidFill>
                  <a:latin typeface="Times New Roman" panose="02020603050405020304" pitchFamily="18" charset="0"/>
                  <a:cs typeface="Times New Roman" panose="02020603050405020304" pitchFamily="18" charset="0"/>
                </a:rPr>
                <a:t>0,0</a:t>
              </a:r>
              <a:endParaRPr lang="ru-RU" sz="14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218601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6"/>
          <p:cNvSpPr/>
          <p:nvPr/>
        </p:nvSpPr>
        <p:spPr>
          <a:xfrm>
            <a:off x="4897348" y="977626"/>
            <a:ext cx="4072951" cy="836382"/>
          </a:xfrm>
          <a:custGeom>
            <a:avLst/>
            <a:gdLst>
              <a:gd name="connsiteX0" fmla="*/ 0 w 3902419"/>
              <a:gd name="connsiteY0" fmla="*/ 91715 h 917152"/>
              <a:gd name="connsiteX1" fmla="*/ 91715 w 3902419"/>
              <a:gd name="connsiteY1" fmla="*/ 0 h 917152"/>
              <a:gd name="connsiteX2" fmla="*/ 3810704 w 3902419"/>
              <a:gd name="connsiteY2" fmla="*/ 0 h 917152"/>
              <a:gd name="connsiteX3" fmla="*/ 3902419 w 3902419"/>
              <a:gd name="connsiteY3" fmla="*/ 91715 h 917152"/>
              <a:gd name="connsiteX4" fmla="*/ 3902419 w 3902419"/>
              <a:gd name="connsiteY4" fmla="*/ 825437 h 917152"/>
              <a:gd name="connsiteX5" fmla="*/ 3810704 w 3902419"/>
              <a:gd name="connsiteY5" fmla="*/ 917152 h 917152"/>
              <a:gd name="connsiteX6" fmla="*/ 91715 w 3902419"/>
              <a:gd name="connsiteY6" fmla="*/ 917152 h 917152"/>
              <a:gd name="connsiteX7" fmla="*/ 0 w 3902419"/>
              <a:gd name="connsiteY7" fmla="*/ 825437 h 917152"/>
              <a:gd name="connsiteX8" fmla="*/ 0 w 3902419"/>
              <a:gd name="connsiteY8" fmla="*/ 91715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2419" h="917152">
                <a:moveTo>
                  <a:pt x="0" y="91715"/>
                </a:moveTo>
                <a:cubicBezTo>
                  <a:pt x="0" y="41062"/>
                  <a:pt x="41062" y="0"/>
                  <a:pt x="91715" y="0"/>
                </a:cubicBezTo>
                <a:lnTo>
                  <a:pt x="3810704" y="0"/>
                </a:lnTo>
                <a:cubicBezTo>
                  <a:pt x="3861357" y="0"/>
                  <a:pt x="3902419" y="41062"/>
                  <a:pt x="3902419" y="91715"/>
                </a:cubicBezTo>
                <a:lnTo>
                  <a:pt x="3902419" y="825437"/>
                </a:lnTo>
                <a:cubicBezTo>
                  <a:pt x="3902419" y="876090"/>
                  <a:pt x="3861357" y="917152"/>
                  <a:pt x="3810704" y="917152"/>
                </a:cubicBezTo>
                <a:lnTo>
                  <a:pt x="91715" y="917152"/>
                </a:lnTo>
                <a:cubicBezTo>
                  <a:pt x="41062" y="917152"/>
                  <a:pt x="0" y="876090"/>
                  <a:pt x="0" y="825437"/>
                </a:cubicBezTo>
                <a:lnTo>
                  <a:pt x="0" y="91715"/>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80202" tIns="80202" rIns="80202" bIns="80202"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accent1">
                    <a:lumMod val="50000"/>
                  </a:schemeClr>
                </a:solidFill>
                <a:latin typeface="Times New Roman" panose="02020603050405020304" pitchFamily="18" charset="0"/>
                <a:cs typeface="Times New Roman" panose="02020603050405020304" pitchFamily="18" charset="0"/>
              </a:rPr>
              <a:t>Достижение значений показателей (индикаторов) </a:t>
            </a:r>
            <a:endParaRPr lang="ru-RU" sz="1400" b="1" kern="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28527" y="2554507"/>
            <a:ext cx="4731505" cy="401137"/>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a:solidFill>
                  <a:schemeClr val="tx1"/>
                </a:solidFill>
                <a:latin typeface="Times New Roman" panose="02020603050405020304" pitchFamily="18" charset="0"/>
                <a:cs typeface="Times New Roman" panose="02020603050405020304" pitchFamily="18" charset="0"/>
              </a:rPr>
              <a:t>Увеличение индекса производства строительных материалов (к уровню прошлого года</a:t>
            </a:r>
            <a:r>
              <a:rPr lang="ru-RU" sz="1200" dirty="0" smtClean="0">
                <a:solidFill>
                  <a:schemeClr val="tx1"/>
                </a:solidFill>
                <a:latin typeface="Times New Roman" panose="02020603050405020304" pitchFamily="18" charset="0"/>
                <a:cs typeface="Times New Roman" panose="02020603050405020304" pitchFamily="18" charset="0"/>
              </a:rPr>
              <a:t>),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5" name="Скругленный прямоугольник 34"/>
          <p:cNvSpPr/>
          <p:nvPr/>
        </p:nvSpPr>
        <p:spPr>
          <a:xfrm>
            <a:off x="128528" y="3032507"/>
            <a:ext cx="4731505" cy="40105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Количество проведенных мероприятий, направленных на повышение качества архитектурной деятельности, единиц</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7" name="Скругленный прямоугольник 36"/>
          <p:cNvSpPr/>
          <p:nvPr/>
        </p:nvSpPr>
        <p:spPr>
          <a:xfrm>
            <a:off x="128527" y="4213131"/>
            <a:ext cx="4731506" cy="47554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Доля услуг по выдаче разрешения  на строительство, предоставленных в электронном  виде, в общем количестве предоставленных услуг,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28529" y="1814008"/>
            <a:ext cx="2066821" cy="65053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400" b="1" dirty="0" smtClean="0">
                <a:solidFill>
                  <a:schemeClr val="accent1">
                    <a:lumMod val="50000"/>
                  </a:schemeClr>
                </a:solidFill>
                <a:latin typeface="Times New Roman" panose="02020603050405020304" pitchFamily="18" charset="0"/>
                <a:cs typeface="Times New Roman" panose="02020603050405020304" pitchFamily="18" charset="0"/>
              </a:rPr>
              <a:t>Основные индикаторы</a:t>
            </a:r>
            <a:endParaRPr lang="ru-RU"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147248" y="6448251"/>
            <a:ext cx="1006489" cy="365125"/>
          </a:xfrm>
        </p:spPr>
        <p:txBody>
          <a:bodyPr/>
          <a:lstStyle/>
          <a:p>
            <a:pPr>
              <a:defRPr/>
            </a:pPr>
            <a:fld id="{667CCBFA-BFB9-4E9F-B6F6-694D72409F22}" type="slidenum">
              <a:rPr lang="ru-RU" smtClean="0"/>
              <a:pPr>
                <a:defRPr/>
              </a:pPr>
              <a:t>86</a:t>
            </a:fld>
            <a:endParaRPr lang="ru-RU" dirty="0"/>
          </a:p>
        </p:txBody>
      </p:sp>
      <p:sp>
        <p:nvSpPr>
          <p:cNvPr id="40" name="Заголовок 1"/>
          <p:cNvSpPr txBox="1">
            <a:spLocks/>
          </p:cNvSpPr>
          <p:nvPr/>
        </p:nvSpPr>
        <p:spPr>
          <a:xfrm>
            <a:off x="259728" y="0"/>
            <a:ext cx="7613500"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700" dirty="0">
                <a:solidFill>
                  <a:schemeClr val="tx1"/>
                </a:solidFill>
                <a:effectLst/>
                <a:latin typeface="Times New Roman" panose="02020603050405020304" pitchFamily="18" charset="0"/>
                <a:cs typeface="Times New Roman" panose="02020603050405020304" pitchFamily="18" charset="0"/>
              </a:rPr>
              <a:t>Государственная программа Чувашской Республики </a:t>
            </a:r>
            <a:endParaRPr lang="ru-RU" sz="1700" dirty="0" smtClean="0">
              <a:solidFill>
                <a:schemeClr val="tx1"/>
              </a:solidFill>
              <a:effectLst/>
              <a:latin typeface="Times New Roman" panose="02020603050405020304" pitchFamily="18" charset="0"/>
              <a:cs typeface="Times New Roman" panose="02020603050405020304" pitchFamily="18" charset="0"/>
            </a:endParaRPr>
          </a:p>
          <a:p>
            <a:pPr marL="0" indent="0" algn="l" fontAlgn="auto">
              <a:spcAft>
                <a:spcPts val="0"/>
              </a:spcAft>
              <a:buNone/>
            </a:pPr>
            <a:r>
              <a:rPr lang="ru-RU" sz="1700" dirty="0" smtClean="0">
                <a:solidFill>
                  <a:schemeClr val="tx1"/>
                </a:solidFill>
                <a:effectLst/>
                <a:latin typeface="Times New Roman" panose="02020603050405020304" pitchFamily="18" charset="0"/>
                <a:cs typeface="Times New Roman" panose="02020603050405020304" pitchFamily="18" charset="0"/>
              </a:rPr>
              <a:t>«</a:t>
            </a:r>
            <a:r>
              <a:rPr lang="ru-RU" sz="1700" dirty="0">
                <a:solidFill>
                  <a:schemeClr val="tx1"/>
                </a:solidFill>
                <a:effectLst/>
                <a:latin typeface="Times New Roman" panose="02020603050405020304" pitchFamily="18" charset="0"/>
                <a:cs typeface="Times New Roman" panose="02020603050405020304" pitchFamily="18" charset="0"/>
              </a:rPr>
              <a:t>Развитие строительного комплекса и архитектуры»</a:t>
            </a:r>
          </a:p>
          <a:p>
            <a:pPr marL="0" indent="0" algn="l" fontAlgn="auto">
              <a:spcAft>
                <a:spcPts val="0"/>
              </a:spcAft>
              <a:buNone/>
            </a:pPr>
            <a:endParaRPr lang="ru-RU" sz="1700" dirty="0">
              <a:solidFill>
                <a:schemeClr val="tx1"/>
              </a:solidFill>
              <a:effectLst/>
              <a:latin typeface="Times New Roman" panose="02020603050405020304" pitchFamily="18" charset="0"/>
              <a:cs typeface="Times New Roman" panose="02020603050405020304" pitchFamily="18" charset="0"/>
            </a:endParaRPr>
          </a:p>
        </p:txBody>
      </p:sp>
      <p:cxnSp>
        <p:nvCxnSpPr>
          <p:cNvPr id="41" name="Прямая соединительная линия 4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49" name="Скругленный прямоугольник 48"/>
          <p:cNvSpPr/>
          <p:nvPr/>
        </p:nvSpPr>
        <p:spPr>
          <a:xfrm>
            <a:off x="128529" y="5288093"/>
            <a:ext cx="4731505" cy="662111"/>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Увеличение объема выпуска продукции промышленности строительных материалов и индустриального домостроения,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1" name="Скругленный прямоугольник 60"/>
          <p:cNvSpPr/>
          <p:nvPr/>
        </p:nvSpPr>
        <p:spPr>
          <a:xfrm>
            <a:off x="142920" y="6011026"/>
            <a:ext cx="4731505" cy="4320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Обеспечение республиканского рынка строительными материалами собственного производства, % к показателям 2016 года</a:t>
            </a:r>
            <a:endParaRPr lang="ru-RU" sz="1200" dirty="0">
              <a:solidFill>
                <a:schemeClr val="tx1"/>
              </a:solidFill>
              <a:latin typeface="Times New Roman" panose="02020603050405020304" pitchFamily="18" charset="0"/>
              <a:cs typeface="Times New Roman" panose="02020603050405020304" pitchFamily="18" charset="0"/>
            </a:endParaRPr>
          </a:p>
        </p:txBody>
      </p:sp>
      <p:pic>
        <p:nvPicPr>
          <p:cNvPr id="2051" name="Picture 3" descr="T:\Госдолг\Катя\administrativnij_kompleks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2" y="692695"/>
            <a:ext cx="2533932" cy="1872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0" name="Скругленный прямоугольник 89"/>
          <p:cNvSpPr/>
          <p:nvPr/>
        </p:nvSpPr>
        <p:spPr>
          <a:xfrm>
            <a:off x="128526" y="4750797"/>
            <a:ext cx="4731505" cy="47823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Степень износа основных фондов организаций отрасли, % к показателям 2016 года, процентов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6" name="Скругленный прямоугольник 35"/>
          <p:cNvSpPr/>
          <p:nvPr/>
        </p:nvSpPr>
        <p:spPr>
          <a:xfrm>
            <a:off x="128527" y="3537063"/>
            <a:ext cx="4731506" cy="57606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ru-RU" sz="1200" dirty="0" smtClean="0">
                <a:solidFill>
                  <a:schemeClr val="tx1"/>
                </a:solidFill>
                <a:latin typeface="Times New Roman" panose="02020603050405020304" pitchFamily="18" charset="0"/>
                <a:cs typeface="Times New Roman" panose="02020603050405020304" pitchFamily="18" charset="0"/>
              </a:rPr>
              <a:t>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 дней</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38" name="Полилиния 37"/>
          <p:cNvSpPr/>
          <p:nvPr/>
        </p:nvSpPr>
        <p:spPr>
          <a:xfrm>
            <a:off x="4991229"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2020 план</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39" name="Полилиния 38"/>
          <p:cNvSpPr/>
          <p:nvPr/>
        </p:nvSpPr>
        <p:spPr>
          <a:xfrm>
            <a:off x="4991228" y="2538114"/>
            <a:ext cx="756825" cy="422267"/>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102</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2" name="Полилиния 41"/>
          <p:cNvSpPr/>
          <p:nvPr/>
        </p:nvSpPr>
        <p:spPr>
          <a:xfrm>
            <a:off x="4991232" y="3043873"/>
            <a:ext cx="756825" cy="401054"/>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43" name="Полилиния 42"/>
          <p:cNvSpPr/>
          <p:nvPr/>
        </p:nvSpPr>
        <p:spPr>
          <a:xfrm>
            <a:off x="4991226" y="4206570"/>
            <a:ext cx="756830" cy="4934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50</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130" name="Полилиния 129"/>
          <p:cNvSpPr/>
          <p:nvPr/>
        </p:nvSpPr>
        <p:spPr>
          <a:xfrm>
            <a:off x="4991228" y="5304614"/>
            <a:ext cx="756824" cy="64558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119</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63" name="Полилиния 62"/>
          <p:cNvSpPr/>
          <p:nvPr/>
        </p:nvSpPr>
        <p:spPr>
          <a:xfrm>
            <a:off x="4986952" y="6031125"/>
            <a:ext cx="756828" cy="44992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54</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91" name="Полилиния 90"/>
          <p:cNvSpPr/>
          <p:nvPr/>
        </p:nvSpPr>
        <p:spPr>
          <a:xfrm>
            <a:off x="4991227"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smtClean="0">
                <a:solidFill>
                  <a:prstClr val="black"/>
                </a:solidFill>
                <a:latin typeface="Times New Roman" panose="02020603050405020304" pitchFamily="18" charset="0"/>
                <a:cs typeface="Times New Roman" panose="02020603050405020304" pitchFamily="18" charset="0"/>
              </a:rPr>
              <a:t>33,6</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53" name="Полилиния 52"/>
          <p:cNvSpPr/>
          <p:nvPr/>
        </p:nvSpPr>
        <p:spPr>
          <a:xfrm>
            <a:off x="4989311" y="3525867"/>
            <a:ext cx="758745" cy="58069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EF397"/>
              </a:gs>
              <a:gs pos="50000">
                <a:srgbClr val="D5F6C0"/>
              </a:gs>
              <a:gs pos="100000">
                <a:srgbClr val="EAFAE0"/>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ru-RU" sz="1300" b="1" dirty="0">
                <a:solidFill>
                  <a:prstClr val="black"/>
                </a:solidFill>
                <a:latin typeface="Times New Roman" panose="02020603050405020304" pitchFamily="18" charset="0"/>
                <a:cs typeface="Times New Roman" panose="02020603050405020304" pitchFamily="18" charset="0"/>
              </a:rPr>
              <a:t>20</a:t>
            </a:r>
          </a:p>
        </p:txBody>
      </p:sp>
      <p:sp>
        <p:nvSpPr>
          <p:cNvPr id="131" name="Полилиния 130"/>
          <p:cNvSpPr/>
          <p:nvPr/>
        </p:nvSpPr>
        <p:spPr>
          <a:xfrm>
            <a:off x="6650323" y="5286688"/>
            <a:ext cx="730445"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5" name="Полилиния 44"/>
          <p:cNvSpPr/>
          <p:nvPr/>
        </p:nvSpPr>
        <p:spPr>
          <a:xfrm>
            <a:off x="6653392" y="1975893"/>
            <a:ext cx="727634"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2021</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46" name="Полилиния 45"/>
          <p:cNvSpPr/>
          <p:nvPr/>
        </p:nvSpPr>
        <p:spPr>
          <a:xfrm>
            <a:off x="6645649" y="2547947"/>
            <a:ext cx="735665" cy="412434"/>
          </a:xfrm>
          <a:custGeom>
            <a:avLst/>
            <a:gdLst>
              <a:gd name="connsiteX0" fmla="*/ 0 w 499638"/>
              <a:gd name="connsiteY0" fmla="*/ 42909 h 429089"/>
              <a:gd name="connsiteX1" fmla="*/ 42909 w 499638"/>
              <a:gd name="connsiteY1" fmla="*/ 0 h 429089"/>
              <a:gd name="connsiteX2" fmla="*/ 456729 w 499638"/>
              <a:gd name="connsiteY2" fmla="*/ 0 h 429089"/>
              <a:gd name="connsiteX3" fmla="*/ 499638 w 499638"/>
              <a:gd name="connsiteY3" fmla="*/ 42909 h 429089"/>
              <a:gd name="connsiteX4" fmla="*/ 499638 w 499638"/>
              <a:gd name="connsiteY4" fmla="*/ 386180 h 429089"/>
              <a:gd name="connsiteX5" fmla="*/ 456729 w 499638"/>
              <a:gd name="connsiteY5" fmla="*/ 429089 h 429089"/>
              <a:gd name="connsiteX6" fmla="*/ 42909 w 499638"/>
              <a:gd name="connsiteY6" fmla="*/ 429089 h 429089"/>
              <a:gd name="connsiteX7" fmla="*/ 0 w 499638"/>
              <a:gd name="connsiteY7" fmla="*/ 386180 h 429089"/>
              <a:gd name="connsiteX8" fmla="*/ 0 w 499638"/>
              <a:gd name="connsiteY8" fmla="*/ 42909 h 42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9">
                <a:moveTo>
                  <a:pt x="0" y="42909"/>
                </a:moveTo>
                <a:cubicBezTo>
                  <a:pt x="0" y="19211"/>
                  <a:pt x="19211" y="0"/>
                  <a:pt x="42909" y="0"/>
                </a:cubicBezTo>
                <a:lnTo>
                  <a:pt x="456729" y="0"/>
                </a:lnTo>
                <a:cubicBezTo>
                  <a:pt x="480427" y="0"/>
                  <a:pt x="499638" y="19211"/>
                  <a:pt x="499638" y="42909"/>
                </a:cubicBezTo>
                <a:lnTo>
                  <a:pt x="499638" y="386180"/>
                </a:lnTo>
                <a:cubicBezTo>
                  <a:pt x="499638" y="409878"/>
                  <a:pt x="480427" y="429089"/>
                  <a:pt x="456729" y="429089"/>
                </a:cubicBezTo>
                <a:lnTo>
                  <a:pt x="42909" y="429089"/>
                </a:lnTo>
                <a:cubicBezTo>
                  <a:pt x="19211" y="429089"/>
                  <a:pt x="0" y="409878"/>
                  <a:pt x="0" y="386180"/>
                </a:cubicBezTo>
                <a:lnTo>
                  <a:pt x="0" y="4290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8" tIns="54478" rIns="54478" bIns="54478"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8" name="Полилиния 47"/>
          <p:cNvSpPr/>
          <p:nvPr/>
        </p:nvSpPr>
        <p:spPr>
          <a:xfrm>
            <a:off x="6653392" y="3043872"/>
            <a:ext cx="727633" cy="401388"/>
          </a:xfrm>
          <a:custGeom>
            <a:avLst/>
            <a:gdLst>
              <a:gd name="connsiteX0" fmla="*/ 0 w 488058"/>
              <a:gd name="connsiteY0" fmla="*/ 48806 h 547530"/>
              <a:gd name="connsiteX1" fmla="*/ 48806 w 488058"/>
              <a:gd name="connsiteY1" fmla="*/ 0 h 547530"/>
              <a:gd name="connsiteX2" fmla="*/ 439252 w 488058"/>
              <a:gd name="connsiteY2" fmla="*/ 0 h 547530"/>
              <a:gd name="connsiteX3" fmla="*/ 488058 w 488058"/>
              <a:gd name="connsiteY3" fmla="*/ 48806 h 547530"/>
              <a:gd name="connsiteX4" fmla="*/ 488058 w 488058"/>
              <a:gd name="connsiteY4" fmla="*/ 498724 h 547530"/>
              <a:gd name="connsiteX5" fmla="*/ 439252 w 488058"/>
              <a:gd name="connsiteY5" fmla="*/ 547530 h 547530"/>
              <a:gd name="connsiteX6" fmla="*/ 48806 w 488058"/>
              <a:gd name="connsiteY6" fmla="*/ 547530 h 547530"/>
              <a:gd name="connsiteX7" fmla="*/ 0 w 488058"/>
              <a:gd name="connsiteY7" fmla="*/ 498724 h 547530"/>
              <a:gd name="connsiteX8" fmla="*/ 0 w 488058"/>
              <a:gd name="connsiteY8" fmla="*/ 48806 h 54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8058" h="547530">
                <a:moveTo>
                  <a:pt x="0" y="48806"/>
                </a:moveTo>
                <a:cubicBezTo>
                  <a:pt x="0" y="21851"/>
                  <a:pt x="21851" y="0"/>
                  <a:pt x="48806" y="0"/>
                </a:cubicBezTo>
                <a:lnTo>
                  <a:pt x="439252" y="0"/>
                </a:lnTo>
                <a:cubicBezTo>
                  <a:pt x="466207" y="0"/>
                  <a:pt x="488058" y="21851"/>
                  <a:pt x="488058" y="48806"/>
                </a:cubicBezTo>
                <a:lnTo>
                  <a:pt x="488058" y="498724"/>
                </a:lnTo>
                <a:cubicBezTo>
                  <a:pt x="488058" y="525679"/>
                  <a:pt x="466207" y="547530"/>
                  <a:pt x="439252" y="547530"/>
                </a:cubicBezTo>
                <a:lnTo>
                  <a:pt x="48806" y="547530"/>
                </a:lnTo>
                <a:cubicBezTo>
                  <a:pt x="21851" y="547530"/>
                  <a:pt x="0" y="525679"/>
                  <a:pt x="0" y="498724"/>
                </a:cubicBezTo>
                <a:lnTo>
                  <a:pt x="0" y="48806"/>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205" tIns="56205" rIns="56205" bIns="56205"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50" name="Полилиния 49"/>
          <p:cNvSpPr/>
          <p:nvPr/>
        </p:nvSpPr>
        <p:spPr>
          <a:xfrm>
            <a:off x="6645649" y="4206570"/>
            <a:ext cx="734728" cy="475540"/>
          </a:xfrm>
          <a:custGeom>
            <a:avLst/>
            <a:gdLst>
              <a:gd name="connsiteX0" fmla="*/ 0 w 473035"/>
              <a:gd name="connsiteY0" fmla="*/ 37807 h 378068"/>
              <a:gd name="connsiteX1" fmla="*/ 37807 w 473035"/>
              <a:gd name="connsiteY1" fmla="*/ 0 h 378068"/>
              <a:gd name="connsiteX2" fmla="*/ 435228 w 473035"/>
              <a:gd name="connsiteY2" fmla="*/ 0 h 378068"/>
              <a:gd name="connsiteX3" fmla="*/ 473035 w 473035"/>
              <a:gd name="connsiteY3" fmla="*/ 37807 h 378068"/>
              <a:gd name="connsiteX4" fmla="*/ 473035 w 473035"/>
              <a:gd name="connsiteY4" fmla="*/ 340261 h 378068"/>
              <a:gd name="connsiteX5" fmla="*/ 435228 w 473035"/>
              <a:gd name="connsiteY5" fmla="*/ 378068 h 378068"/>
              <a:gd name="connsiteX6" fmla="*/ 37807 w 473035"/>
              <a:gd name="connsiteY6" fmla="*/ 378068 h 378068"/>
              <a:gd name="connsiteX7" fmla="*/ 0 w 473035"/>
              <a:gd name="connsiteY7" fmla="*/ 340261 h 378068"/>
              <a:gd name="connsiteX8" fmla="*/ 0 w 473035"/>
              <a:gd name="connsiteY8" fmla="*/ 37807 h 3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378068">
                <a:moveTo>
                  <a:pt x="0" y="37807"/>
                </a:moveTo>
                <a:cubicBezTo>
                  <a:pt x="0" y="16927"/>
                  <a:pt x="16927" y="0"/>
                  <a:pt x="37807" y="0"/>
                </a:cubicBezTo>
                <a:lnTo>
                  <a:pt x="435228" y="0"/>
                </a:lnTo>
                <a:cubicBezTo>
                  <a:pt x="456108" y="0"/>
                  <a:pt x="473035" y="16927"/>
                  <a:pt x="473035" y="37807"/>
                </a:cubicBezTo>
                <a:lnTo>
                  <a:pt x="473035" y="340261"/>
                </a:lnTo>
                <a:cubicBezTo>
                  <a:pt x="473035" y="361141"/>
                  <a:pt x="456108" y="378068"/>
                  <a:pt x="435228" y="378068"/>
                </a:cubicBezTo>
                <a:lnTo>
                  <a:pt x="37807" y="378068"/>
                </a:lnTo>
                <a:cubicBezTo>
                  <a:pt x="16927" y="378068"/>
                  <a:pt x="0" y="361141"/>
                  <a:pt x="0" y="340261"/>
                </a:cubicBezTo>
                <a:lnTo>
                  <a:pt x="0" y="37807"/>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2983" tIns="52983" rIns="52983" bIns="52983"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4" name="Полилиния 63"/>
          <p:cNvSpPr/>
          <p:nvPr/>
        </p:nvSpPr>
        <p:spPr>
          <a:xfrm>
            <a:off x="6646046" y="6031127"/>
            <a:ext cx="730445" cy="452748"/>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3" name="Полилиния 92"/>
          <p:cNvSpPr/>
          <p:nvPr/>
        </p:nvSpPr>
        <p:spPr>
          <a:xfrm>
            <a:off x="6650321" y="4756934"/>
            <a:ext cx="730446" cy="47740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4" name="Полилиния 53"/>
          <p:cNvSpPr/>
          <p:nvPr/>
        </p:nvSpPr>
        <p:spPr>
          <a:xfrm>
            <a:off x="6653391" y="3530503"/>
            <a:ext cx="727633" cy="576064"/>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7" name="Полилиния 66"/>
          <p:cNvSpPr/>
          <p:nvPr/>
        </p:nvSpPr>
        <p:spPr>
          <a:xfrm>
            <a:off x="7441725" y="6029559"/>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58</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47" name="Полилиния 46"/>
          <p:cNvSpPr/>
          <p:nvPr/>
        </p:nvSpPr>
        <p:spPr>
          <a:xfrm>
            <a:off x="7446002" y="1974327"/>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2022</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51" name="Полилиния 50"/>
          <p:cNvSpPr/>
          <p:nvPr/>
        </p:nvSpPr>
        <p:spPr>
          <a:xfrm>
            <a:off x="7446004" y="3035678"/>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2" name="Полилиния 51"/>
          <p:cNvSpPr/>
          <p:nvPr/>
        </p:nvSpPr>
        <p:spPr>
          <a:xfrm>
            <a:off x="7446002" y="2536548"/>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5" name="Полилиния 54"/>
          <p:cNvSpPr/>
          <p:nvPr/>
        </p:nvSpPr>
        <p:spPr>
          <a:xfrm>
            <a:off x="7446002" y="5285121"/>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6" name="Полилиния 55"/>
          <p:cNvSpPr/>
          <p:nvPr/>
        </p:nvSpPr>
        <p:spPr>
          <a:xfrm>
            <a:off x="7446002" y="4206638"/>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94" name="Полилиния 93"/>
          <p:cNvSpPr/>
          <p:nvPr/>
        </p:nvSpPr>
        <p:spPr>
          <a:xfrm>
            <a:off x="7446003" y="4755367"/>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7" name="Полилиния 56"/>
          <p:cNvSpPr/>
          <p:nvPr/>
        </p:nvSpPr>
        <p:spPr>
          <a:xfrm>
            <a:off x="7446003" y="3524301"/>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2" name="Полилиния 71"/>
          <p:cNvSpPr/>
          <p:nvPr/>
        </p:nvSpPr>
        <p:spPr>
          <a:xfrm>
            <a:off x="5831397" y="1975893"/>
            <a:ext cx="756825" cy="51134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2020</a:t>
            </a:r>
            <a:endParaRPr lang="ru-RU" sz="1300" b="1" dirty="0">
              <a:solidFill>
                <a:prstClr val="black"/>
              </a:solidFill>
              <a:latin typeface="Times New Roman" panose="02020603050405020304" pitchFamily="18" charset="0"/>
              <a:cs typeface="Times New Roman" panose="02020603050405020304" pitchFamily="18" charset="0"/>
            </a:endParaRPr>
          </a:p>
          <a:p>
            <a:pPr lvl="0" algn="ctr" defTabSz="622300">
              <a:lnSpc>
                <a:spcPct val="90000"/>
              </a:lnSpc>
            </a:pPr>
            <a:r>
              <a:rPr lang="ru-RU" sz="1300" b="1" dirty="0" smtClean="0">
                <a:solidFill>
                  <a:prstClr val="black"/>
                </a:solidFill>
                <a:latin typeface="Times New Roman" panose="02020603050405020304" pitchFamily="18" charset="0"/>
                <a:cs typeface="Times New Roman" panose="02020603050405020304" pitchFamily="18" charset="0"/>
              </a:rPr>
              <a:t>факт</a:t>
            </a:r>
            <a:endParaRPr lang="ru-RU" sz="1300" b="1" dirty="0">
              <a:solidFill>
                <a:prstClr val="black"/>
              </a:solidFill>
              <a:latin typeface="Times New Roman" panose="02020603050405020304" pitchFamily="18" charset="0"/>
              <a:cs typeface="Times New Roman" panose="02020603050405020304" pitchFamily="18" charset="0"/>
            </a:endParaRPr>
          </a:p>
        </p:txBody>
      </p:sp>
      <p:sp>
        <p:nvSpPr>
          <p:cNvPr id="73" name="Полилиния 72"/>
          <p:cNvSpPr/>
          <p:nvPr/>
        </p:nvSpPr>
        <p:spPr>
          <a:xfrm>
            <a:off x="5831395" y="2547946"/>
            <a:ext cx="756825" cy="412435"/>
          </a:xfrm>
          <a:custGeom>
            <a:avLst/>
            <a:gdLst>
              <a:gd name="connsiteX0" fmla="*/ 0 w 499638"/>
              <a:gd name="connsiteY0" fmla="*/ 42908 h 429080"/>
              <a:gd name="connsiteX1" fmla="*/ 42908 w 499638"/>
              <a:gd name="connsiteY1" fmla="*/ 0 h 429080"/>
              <a:gd name="connsiteX2" fmla="*/ 456730 w 499638"/>
              <a:gd name="connsiteY2" fmla="*/ 0 h 429080"/>
              <a:gd name="connsiteX3" fmla="*/ 499638 w 499638"/>
              <a:gd name="connsiteY3" fmla="*/ 42908 h 429080"/>
              <a:gd name="connsiteX4" fmla="*/ 499638 w 499638"/>
              <a:gd name="connsiteY4" fmla="*/ 386172 h 429080"/>
              <a:gd name="connsiteX5" fmla="*/ 456730 w 499638"/>
              <a:gd name="connsiteY5" fmla="*/ 429080 h 429080"/>
              <a:gd name="connsiteX6" fmla="*/ 42908 w 499638"/>
              <a:gd name="connsiteY6" fmla="*/ 429080 h 429080"/>
              <a:gd name="connsiteX7" fmla="*/ 0 w 499638"/>
              <a:gd name="connsiteY7" fmla="*/ 386172 h 429080"/>
              <a:gd name="connsiteX8" fmla="*/ 0 w 499638"/>
              <a:gd name="connsiteY8" fmla="*/ 42908 h 42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638" h="429080">
                <a:moveTo>
                  <a:pt x="0" y="42908"/>
                </a:moveTo>
                <a:cubicBezTo>
                  <a:pt x="0" y="19211"/>
                  <a:pt x="19211" y="0"/>
                  <a:pt x="42908" y="0"/>
                </a:cubicBezTo>
                <a:lnTo>
                  <a:pt x="456730" y="0"/>
                </a:lnTo>
                <a:cubicBezTo>
                  <a:pt x="480427" y="0"/>
                  <a:pt x="499638" y="19211"/>
                  <a:pt x="499638" y="42908"/>
                </a:cubicBezTo>
                <a:lnTo>
                  <a:pt x="499638" y="386172"/>
                </a:lnTo>
                <a:cubicBezTo>
                  <a:pt x="499638" y="409869"/>
                  <a:pt x="480427" y="429080"/>
                  <a:pt x="456730" y="429080"/>
                </a:cubicBezTo>
                <a:lnTo>
                  <a:pt x="42908" y="429080"/>
                </a:lnTo>
                <a:cubicBezTo>
                  <a:pt x="19211" y="429080"/>
                  <a:pt x="0" y="409869"/>
                  <a:pt x="0" y="386172"/>
                </a:cubicBezTo>
                <a:lnTo>
                  <a:pt x="0" y="42908"/>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477" tIns="54477" rIns="54477" bIns="54477"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smtClean="0">
              <a:solidFill>
                <a:schemeClr val="tx1"/>
              </a:solidFill>
              <a:latin typeface="Times New Roman" panose="02020603050405020304" pitchFamily="18" charset="0"/>
              <a:cs typeface="Times New Roman" panose="02020603050405020304" pitchFamily="18" charset="0"/>
            </a:endParaRPr>
          </a:p>
        </p:txBody>
      </p:sp>
      <p:sp>
        <p:nvSpPr>
          <p:cNvPr id="74" name="Полилиния 73"/>
          <p:cNvSpPr/>
          <p:nvPr/>
        </p:nvSpPr>
        <p:spPr>
          <a:xfrm>
            <a:off x="5831399" y="3037244"/>
            <a:ext cx="756825" cy="408015"/>
          </a:xfrm>
          <a:custGeom>
            <a:avLst/>
            <a:gdLst>
              <a:gd name="connsiteX0" fmla="*/ 0 w 473035"/>
              <a:gd name="connsiteY0" fmla="*/ 47304 h 500150"/>
              <a:gd name="connsiteX1" fmla="*/ 47304 w 473035"/>
              <a:gd name="connsiteY1" fmla="*/ 0 h 500150"/>
              <a:gd name="connsiteX2" fmla="*/ 425732 w 473035"/>
              <a:gd name="connsiteY2" fmla="*/ 0 h 500150"/>
              <a:gd name="connsiteX3" fmla="*/ 473036 w 473035"/>
              <a:gd name="connsiteY3" fmla="*/ 47304 h 500150"/>
              <a:gd name="connsiteX4" fmla="*/ 473035 w 473035"/>
              <a:gd name="connsiteY4" fmla="*/ 452847 h 500150"/>
              <a:gd name="connsiteX5" fmla="*/ 425731 w 473035"/>
              <a:gd name="connsiteY5" fmla="*/ 500151 h 500150"/>
              <a:gd name="connsiteX6" fmla="*/ 47304 w 473035"/>
              <a:gd name="connsiteY6" fmla="*/ 500150 h 500150"/>
              <a:gd name="connsiteX7" fmla="*/ 0 w 473035"/>
              <a:gd name="connsiteY7" fmla="*/ 452846 h 500150"/>
              <a:gd name="connsiteX8" fmla="*/ 0 w 473035"/>
              <a:gd name="connsiteY8" fmla="*/ 47304 h 5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035" h="500150">
                <a:moveTo>
                  <a:pt x="0" y="47304"/>
                </a:moveTo>
                <a:cubicBezTo>
                  <a:pt x="0" y="21179"/>
                  <a:pt x="21179" y="0"/>
                  <a:pt x="47304" y="0"/>
                </a:cubicBezTo>
                <a:lnTo>
                  <a:pt x="425732" y="0"/>
                </a:lnTo>
                <a:cubicBezTo>
                  <a:pt x="451857" y="0"/>
                  <a:pt x="473036" y="21179"/>
                  <a:pt x="473036" y="47304"/>
                </a:cubicBezTo>
                <a:cubicBezTo>
                  <a:pt x="473036" y="182485"/>
                  <a:pt x="473035" y="317666"/>
                  <a:pt x="473035" y="452847"/>
                </a:cubicBezTo>
                <a:cubicBezTo>
                  <a:pt x="473035" y="478972"/>
                  <a:pt x="451856" y="500151"/>
                  <a:pt x="425731" y="500151"/>
                </a:cubicBezTo>
                <a:lnTo>
                  <a:pt x="47304" y="500150"/>
                </a:lnTo>
                <a:cubicBezTo>
                  <a:pt x="21179" y="500150"/>
                  <a:pt x="0" y="478971"/>
                  <a:pt x="0" y="452846"/>
                </a:cubicBezTo>
                <a:lnTo>
                  <a:pt x="0" y="47304"/>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5765" tIns="55765" rIns="55765" bIns="55765"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13</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5" name="Полилиния 74"/>
          <p:cNvSpPr/>
          <p:nvPr/>
        </p:nvSpPr>
        <p:spPr>
          <a:xfrm>
            <a:off x="5831393" y="4206570"/>
            <a:ext cx="756830" cy="48683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6" name="Полилиния 75"/>
          <p:cNvSpPr/>
          <p:nvPr/>
        </p:nvSpPr>
        <p:spPr>
          <a:xfrm>
            <a:off x="5831395" y="5297986"/>
            <a:ext cx="756824"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119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7" name="Полилиния 76"/>
          <p:cNvSpPr/>
          <p:nvPr/>
        </p:nvSpPr>
        <p:spPr>
          <a:xfrm>
            <a:off x="5827119" y="6031125"/>
            <a:ext cx="756828" cy="4433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54</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8" name="Полилиния 77"/>
          <p:cNvSpPr/>
          <p:nvPr/>
        </p:nvSpPr>
        <p:spPr>
          <a:xfrm>
            <a:off x="5831394" y="4756934"/>
            <a:ext cx="756824" cy="47161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33,6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79" name="Полилиния 78"/>
          <p:cNvSpPr/>
          <p:nvPr/>
        </p:nvSpPr>
        <p:spPr>
          <a:xfrm>
            <a:off x="5829478" y="3525867"/>
            <a:ext cx="758745"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BBF8E6"/>
              </a:gs>
              <a:gs pos="50000">
                <a:srgbClr val="D4FAEE"/>
              </a:gs>
              <a:gs pos="100000">
                <a:srgbClr val="E9FCF6"/>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8" name="Полилиния 57"/>
          <p:cNvSpPr/>
          <p:nvPr/>
        </p:nvSpPr>
        <p:spPr>
          <a:xfrm>
            <a:off x="8248609" y="6027995"/>
            <a:ext cx="721690" cy="452749"/>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61</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59" name="Полилиния 58"/>
          <p:cNvSpPr/>
          <p:nvPr/>
        </p:nvSpPr>
        <p:spPr>
          <a:xfrm>
            <a:off x="8252886" y="1972763"/>
            <a:ext cx="721689" cy="514473"/>
          </a:xfrm>
          <a:custGeom>
            <a:avLst/>
            <a:gdLst>
              <a:gd name="connsiteX0" fmla="*/ 0 w 501594"/>
              <a:gd name="connsiteY0" fmla="*/ 50159 h 917152"/>
              <a:gd name="connsiteX1" fmla="*/ 50159 w 501594"/>
              <a:gd name="connsiteY1" fmla="*/ 0 h 917152"/>
              <a:gd name="connsiteX2" fmla="*/ 451435 w 501594"/>
              <a:gd name="connsiteY2" fmla="*/ 0 h 917152"/>
              <a:gd name="connsiteX3" fmla="*/ 501594 w 501594"/>
              <a:gd name="connsiteY3" fmla="*/ 50159 h 917152"/>
              <a:gd name="connsiteX4" fmla="*/ 501594 w 501594"/>
              <a:gd name="connsiteY4" fmla="*/ 866993 h 917152"/>
              <a:gd name="connsiteX5" fmla="*/ 451435 w 501594"/>
              <a:gd name="connsiteY5" fmla="*/ 917152 h 917152"/>
              <a:gd name="connsiteX6" fmla="*/ 50159 w 501594"/>
              <a:gd name="connsiteY6" fmla="*/ 917152 h 917152"/>
              <a:gd name="connsiteX7" fmla="*/ 0 w 501594"/>
              <a:gd name="connsiteY7" fmla="*/ 866993 h 917152"/>
              <a:gd name="connsiteX8" fmla="*/ 0 w 501594"/>
              <a:gd name="connsiteY8" fmla="*/ 50159 h 91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594" h="917152">
                <a:moveTo>
                  <a:pt x="0" y="50159"/>
                </a:moveTo>
                <a:cubicBezTo>
                  <a:pt x="0" y="22457"/>
                  <a:pt x="22457" y="0"/>
                  <a:pt x="50159" y="0"/>
                </a:cubicBezTo>
                <a:lnTo>
                  <a:pt x="451435" y="0"/>
                </a:lnTo>
                <a:cubicBezTo>
                  <a:pt x="479137" y="0"/>
                  <a:pt x="501594" y="22457"/>
                  <a:pt x="501594" y="50159"/>
                </a:cubicBezTo>
                <a:lnTo>
                  <a:pt x="501594" y="866993"/>
                </a:lnTo>
                <a:cubicBezTo>
                  <a:pt x="501594" y="894695"/>
                  <a:pt x="479137" y="917152"/>
                  <a:pt x="451435" y="917152"/>
                </a:cubicBezTo>
                <a:lnTo>
                  <a:pt x="50159" y="917152"/>
                </a:lnTo>
                <a:cubicBezTo>
                  <a:pt x="22457" y="917152"/>
                  <a:pt x="0" y="894695"/>
                  <a:pt x="0" y="866993"/>
                </a:cubicBezTo>
                <a:lnTo>
                  <a:pt x="0" y="50159"/>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031" tIns="68031" rIns="68031" bIns="68031"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2023</a:t>
            </a:r>
            <a:endParaRPr lang="ru-RU" sz="1400" b="1" kern="1200" dirty="0">
              <a:solidFill>
                <a:schemeClr val="tx1"/>
              </a:solidFill>
              <a:latin typeface="Times New Roman" panose="02020603050405020304" pitchFamily="18" charset="0"/>
              <a:cs typeface="Times New Roman" panose="02020603050405020304" pitchFamily="18" charset="0"/>
            </a:endParaRPr>
          </a:p>
        </p:txBody>
      </p:sp>
      <p:sp>
        <p:nvSpPr>
          <p:cNvPr id="60" name="Полилиния 59"/>
          <p:cNvSpPr/>
          <p:nvPr/>
        </p:nvSpPr>
        <p:spPr>
          <a:xfrm>
            <a:off x="8252888" y="3034114"/>
            <a:ext cx="721688" cy="408016"/>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a:solidFill>
                  <a:schemeClr val="tx1"/>
                </a:solidFill>
                <a:latin typeface="Times New Roman" panose="02020603050405020304" pitchFamily="18" charset="0"/>
                <a:cs typeface="Times New Roman" panose="02020603050405020304" pitchFamily="18" charset="0"/>
              </a:rPr>
              <a:t>6</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2" name="Полилиния 61"/>
          <p:cNvSpPr/>
          <p:nvPr/>
        </p:nvSpPr>
        <p:spPr>
          <a:xfrm>
            <a:off x="8252886" y="2534984"/>
            <a:ext cx="721689" cy="42226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102</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5" name="Полилиния 64"/>
          <p:cNvSpPr/>
          <p:nvPr/>
        </p:nvSpPr>
        <p:spPr>
          <a:xfrm>
            <a:off x="8252886" y="5283557"/>
            <a:ext cx="721690" cy="655647"/>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129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6" name="Полилиния 65"/>
          <p:cNvSpPr/>
          <p:nvPr/>
        </p:nvSpPr>
        <p:spPr>
          <a:xfrm>
            <a:off x="8252886" y="4205074"/>
            <a:ext cx="721689" cy="473905"/>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70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8" name="Полилиния 67"/>
          <p:cNvSpPr/>
          <p:nvPr/>
        </p:nvSpPr>
        <p:spPr>
          <a:xfrm>
            <a:off x="8252887" y="4753803"/>
            <a:ext cx="721689" cy="471611"/>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dirty="0" smtClean="0">
                <a:solidFill>
                  <a:schemeClr val="tx1"/>
                </a:solidFill>
                <a:latin typeface="Times New Roman" panose="02020603050405020304" pitchFamily="18" charset="0"/>
                <a:cs typeface="Times New Roman" panose="02020603050405020304" pitchFamily="18" charset="0"/>
              </a:rPr>
              <a:t>32,9</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
        <p:nvSpPr>
          <p:cNvPr id="69" name="Полилиния 68"/>
          <p:cNvSpPr/>
          <p:nvPr/>
        </p:nvSpPr>
        <p:spPr>
          <a:xfrm>
            <a:off x="8252887" y="3522737"/>
            <a:ext cx="721690" cy="580700"/>
          </a:xfrm>
          <a:custGeom>
            <a:avLst/>
            <a:gdLst>
              <a:gd name="connsiteX0" fmla="*/ 0 w 444361"/>
              <a:gd name="connsiteY0" fmla="*/ 30190 h 301899"/>
              <a:gd name="connsiteX1" fmla="*/ 30190 w 444361"/>
              <a:gd name="connsiteY1" fmla="*/ 0 h 301899"/>
              <a:gd name="connsiteX2" fmla="*/ 414171 w 444361"/>
              <a:gd name="connsiteY2" fmla="*/ 0 h 301899"/>
              <a:gd name="connsiteX3" fmla="*/ 444361 w 444361"/>
              <a:gd name="connsiteY3" fmla="*/ 30190 h 301899"/>
              <a:gd name="connsiteX4" fmla="*/ 444361 w 444361"/>
              <a:gd name="connsiteY4" fmla="*/ 271709 h 301899"/>
              <a:gd name="connsiteX5" fmla="*/ 414171 w 444361"/>
              <a:gd name="connsiteY5" fmla="*/ 301899 h 301899"/>
              <a:gd name="connsiteX6" fmla="*/ 30190 w 444361"/>
              <a:gd name="connsiteY6" fmla="*/ 301899 h 301899"/>
              <a:gd name="connsiteX7" fmla="*/ 0 w 444361"/>
              <a:gd name="connsiteY7" fmla="*/ 271709 h 301899"/>
              <a:gd name="connsiteX8" fmla="*/ 0 w 444361"/>
              <a:gd name="connsiteY8" fmla="*/ 30190 h 301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361" h="301899">
                <a:moveTo>
                  <a:pt x="0" y="30190"/>
                </a:moveTo>
                <a:cubicBezTo>
                  <a:pt x="0" y="13517"/>
                  <a:pt x="13517" y="0"/>
                  <a:pt x="30190" y="0"/>
                </a:cubicBezTo>
                <a:lnTo>
                  <a:pt x="414171" y="0"/>
                </a:lnTo>
                <a:cubicBezTo>
                  <a:pt x="430844" y="0"/>
                  <a:pt x="444361" y="13517"/>
                  <a:pt x="444361" y="30190"/>
                </a:cubicBezTo>
                <a:lnTo>
                  <a:pt x="444361" y="271709"/>
                </a:lnTo>
                <a:cubicBezTo>
                  <a:pt x="444361" y="288382"/>
                  <a:pt x="430844" y="301899"/>
                  <a:pt x="414171" y="301899"/>
                </a:cubicBezTo>
                <a:lnTo>
                  <a:pt x="30190" y="301899"/>
                </a:lnTo>
                <a:cubicBezTo>
                  <a:pt x="13517" y="301899"/>
                  <a:pt x="0" y="288382"/>
                  <a:pt x="0" y="271709"/>
                </a:cubicBezTo>
                <a:lnTo>
                  <a:pt x="0" y="30190"/>
                </a:lnTo>
                <a:close/>
              </a:path>
            </a:pathLst>
          </a:custGeom>
          <a:gradFill flip="none" rotWithShape="1">
            <a:gsLst>
              <a:gs pos="0">
                <a:srgbClr val="81DEFF">
                  <a:tint val="66000"/>
                  <a:satMod val="160000"/>
                </a:srgbClr>
              </a:gs>
              <a:gs pos="50000">
                <a:srgbClr val="81DEFF">
                  <a:tint val="44500"/>
                  <a:satMod val="160000"/>
                </a:srgbClr>
              </a:gs>
              <a:gs pos="100000">
                <a:srgbClr val="81DEFF">
                  <a:tint val="23500"/>
                  <a:satMod val="160000"/>
                </a:srgb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752" tIns="50752" rIns="50752" bIns="50752" numCol="1" spcCol="1270" anchor="ctr" anchorCtr="0">
            <a:noAutofit/>
          </a:bodyPr>
          <a:lstStyle/>
          <a:p>
            <a:pPr lvl="0" algn="ctr" defTabSz="488950">
              <a:lnSpc>
                <a:spcPct val="90000"/>
              </a:lnSpc>
              <a:spcBef>
                <a:spcPct val="0"/>
              </a:spcBef>
              <a:spcAft>
                <a:spcPct val="35000"/>
              </a:spcAft>
            </a:pPr>
            <a:r>
              <a:rPr lang="ru-RU" sz="1300" b="1" kern="1200" dirty="0" smtClean="0">
                <a:solidFill>
                  <a:schemeClr val="tx1"/>
                </a:solidFill>
                <a:latin typeface="Times New Roman" panose="02020603050405020304" pitchFamily="18" charset="0"/>
                <a:cs typeface="Times New Roman" panose="02020603050405020304" pitchFamily="18" charset="0"/>
              </a:rPr>
              <a:t>20</a:t>
            </a:r>
            <a:endParaRPr lang="ru-RU" sz="1300" b="1" kern="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80621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667CCBFA-BFB9-4E9F-B6F6-694D72409F22}" type="slidenum">
              <a:rPr lang="ru-RU" smtClean="0"/>
              <a:pPr>
                <a:defRPr/>
              </a:pPr>
              <a:t>87</a:t>
            </a:fld>
            <a:endParaRPr lang="ru-RU" dirty="0"/>
          </a:p>
        </p:txBody>
      </p:sp>
      <p:sp>
        <p:nvSpPr>
          <p:cNvPr id="32" name="Скругленный прямоугольник 31"/>
          <p:cNvSpPr/>
          <p:nvPr/>
        </p:nvSpPr>
        <p:spPr>
          <a:xfrm>
            <a:off x="91845" y="764704"/>
            <a:ext cx="5904656" cy="588824"/>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уровню </a:t>
            </a:r>
            <a:r>
              <a:rPr lang="ru-RU" sz="1400" b="1" i="1" dirty="0">
                <a:solidFill>
                  <a:prstClr val="black"/>
                </a:solidFill>
                <a:latin typeface="Times New Roman" panose="02020603050405020304" pitchFamily="18" charset="0"/>
                <a:cs typeface="Times New Roman" panose="02020603050405020304" pitchFamily="18" charset="0"/>
              </a:rPr>
              <a:t>открытости бюджетных </a:t>
            </a:r>
            <a:r>
              <a:rPr lang="ru-RU" sz="1400" b="1" i="1" dirty="0" smtClean="0">
                <a:solidFill>
                  <a:prstClr val="black"/>
                </a:solidFill>
                <a:latin typeface="Times New Roman" panose="02020603050405020304" pitchFamily="18" charset="0"/>
                <a:cs typeface="Times New Roman" panose="02020603050405020304" pitchFamily="18" charset="0"/>
              </a:rPr>
              <a:t>данных</a:t>
            </a:r>
            <a:endParaRPr lang="ru-RU" sz="14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55835" y="5445224"/>
            <a:ext cx="3875167" cy="715089"/>
          </a:xfrm>
          <a:prstGeom prst="wedgeRoundRectCallout">
            <a:avLst>
              <a:gd name="adj1" fmla="val -55451"/>
              <a:gd name="adj2" fmla="val -137320"/>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a:solidFill>
                  <a:prstClr val="black"/>
                </a:solidFill>
                <a:latin typeface="Times New Roman" panose="02020603050405020304" pitchFamily="18" charset="0"/>
                <a:cs typeface="Times New Roman" panose="02020603050405020304" pitchFamily="18" charset="0"/>
              </a:rPr>
              <a:t>По оценке Минфина России качество управления региональными финансами в </a:t>
            </a:r>
            <a:r>
              <a:rPr lang="ru-RU" sz="1200" dirty="0" smtClean="0">
                <a:solidFill>
                  <a:prstClr val="black"/>
                </a:solidFill>
                <a:latin typeface="Times New Roman" panose="02020603050405020304" pitchFamily="18" charset="0"/>
                <a:cs typeface="Times New Roman" panose="02020603050405020304" pitchFamily="18" charset="0"/>
              </a:rPr>
              <a:t>Чувашской Республике находится </a:t>
            </a:r>
            <a:r>
              <a:rPr lang="ru-RU" sz="1200" dirty="0">
                <a:solidFill>
                  <a:prstClr val="black"/>
                </a:solidFill>
                <a:latin typeface="Times New Roman" panose="02020603050405020304" pitchFamily="18" charset="0"/>
                <a:cs typeface="Times New Roman" panose="02020603050405020304" pitchFamily="18" charset="0"/>
              </a:rPr>
              <a:t>на </a:t>
            </a:r>
            <a:r>
              <a:rPr lang="ru-RU" sz="1200" dirty="0" smtClean="0">
                <a:solidFill>
                  <a:prstClr val="black"/>
                </a:solidFill>
                <a:latin typeface="Times New Roman" panose="02020603050405020304" pitchFamily="18" charset="0"/>
                <a:cs typeface="Times New Roman" panose="02020603050405020304" pitchFamily="18" charset="0"/>
              </a:rPr>
              <a:t>высоком уровне</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2" name="Скругленный прямоугольник 11"/>
          <p:cNvSpPr/>
          <p:nvPr/>
        </p:nvSpPr>
        <p:spPr>
          <a:xfrm>
            <a:off x="107504" y="3494025"/>
            <a:ext cx="4739825" cy="511039"/>
          </a:xfrm>
          <a:prstGeom prst="roundRect">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t"/>
            <a:r>
              <a:rPr lang="ru-RU" sz="1400" b="1" dirty="0" smtClean="0">
                <a:solidFill>
                  <a:prstClr val="black"/>
                </a:solidFill>
                <a:latin typeface="Times New Roman" panose="02020603050405020304" pitchFamily="18" charset="0"/>
                <a:cs typeface="Times New Roman" panose="02020603050405020304" pitchFamily="18" charset="0"/>
              </a:rPr>
              <a:t>Рейтинг субъектов </a:t>
            </a:r>
            <a:r>
              <a:rPr lang="ru-RU" sz="1400" b="1" dirty="0">
                <a:solidFill>
                  <a:prstClr val="black"/>
                </a:solidFill>
                <a:latin typeface="Times New Roman" panose="02020603050405020304" pitchFamily="18" charset="0"/>
                <a:cs typeface="Times New Roman" panose="02020603050405020304" pitchFamily="18" charset="0"/>
              </a:rPr>
              <a:t>Российской Федерации </a:t>
            </a:r>
            <a:r>
              <a:rPr lang="ru-RU" sz="1400" b="1" dirty="0" smtClean="0">
                <a:solidFill>
                  <a:prstClr val="black"/>
                </a:solidFill>
                <a:latin typeface="Times New Roman" panose="02020603050405020304" pitchFamily="18" charset="0"/>
                <a:cs typeface="Times New Roman" panose="02020603050405020304" pitchFamily="18" charset="0"/>
              </a:rPr>
              <a:t>по</a:t>
            </a:r>
          </a:p>
          <a:p>
            <a:pPr algn="ctr" fontAlgn="t"/>
            <a:r>
              <a:rPr lang="ru-RU" sz="1400" b="1" i="1" dirty="0" smtClean="0">
                <a:solidFill>
                  <a:prstClr val="black"/>
                </a:solidFill>
                <a:latin typeface="Times New Roman" panose="02020603050405020304" pitchFamily="18" charset="0"/>
                <a:cs typeface="Times New Roman" panose="02020603050405020304" pitchFamily="18" charset="0"/>
              </a:rPr>
              <a:t>качеству управления региональными финансами</a:t>
            </a:r>
            <a:endParaRPr lang="ru-RU"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801713488"/>
              </p:ext>
            </p:extLst>
          </p:nvPr>
        </p:nvGraphicFramePr>
        <p:xfrm>
          <a:off x="107505" y="4131280"/>
          <a:ext cx="4739823" cy="2322056"/>
        </p:xfrm>
        <a:graphic>
          <a:graphicData uri="http://schemas.openxmlformats.org/drawingml/2006/table">
            <a:tbl>
              <a:tblPr firstRow="1" bandRow="1">
                <a:tableStyleId>{5C22544A-7EE6-4342-B048-85BDC9FD1C3A}</a:tableStyleId>
              </a:tblPr>
              <a:tblGrid>
                <a:gridCol w="1944215"/>
                <a:gridCol w="936104"/>
                <a:gridCol w="936104"/>
                <a:gridCol w="923400"/>
              </a:tblGrid>
              <a:tr h="321390">
                <a:tc>
                  <a:txBody>
                    <a:bodyPr/>
                    <a:lstStyle/>
                    <a:p>
                      <a:endParaRPr lang="ru-RU" sz="1600" b="0" dirty="0">
                        <a:solidFill>
                          <a:sysClr val="windowText" lastClr="000000"/>
                        </a:solidFill>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2017г.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2018г.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c>
                  <a:txBody>
                    <a:bodyPr/>
                    <a:lstStyle/>
                    <a:p>
                      <a:pPr algn="ctr"/>
                      <a:r>
                        <a:rPr lang="ru-RU" sz="1300" b="1" dirty="0" smtClean="0">
                          <a:solidFill>
                            <a:sysClr val="windowText" lastClr="000000"/>
                          </a:solidFill>
                          <a:latin typeface="Times New Roman" panose="02020603050405020304" pitchFamily="18" charset="0"/>
                          <a:cs typeface="Times New Roman" panose="02020603050405020304" pitchFamily="18" charset="0"/>
                        </a:rPr>
                        <a:t>2019г.</a:t>
                      </a:r>
                      <a:endParaRPr lang="ru-RU" sz="1300" b="1"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5400000" scaled="1"/>
                      <a:tileRect/>
                    </a:gradFill>
                  </a:tcPr>
                </a:tc>
              </a:tr>
              <a:tr h="657389">
                <a:tc>
                  <a:txBody>
                    <a:bodyPr/>
                    <a:lstStyle/>
                    <a:p>
                      <a:r>
                        <a:rPr lang="ru-RU" sz="1100" b="0" dirty="0" smtClean="0">
                          <a:solidFill>
                            <a:sysClr val="windowText" lastClr="000000"/>
                          </a:solidFill>
                          <a:latin typeface="Times New Roman" panose="02020603050405020304" pitchFamily="18" charset="0"/>
                          <a:cs typeface="Times New Roman" panose="02020603050405020304" pitchFamily="18" charset="0"/>
                        </a:rPr>
                        <a:t>Регионы с высоким качеством управления региональными финансами</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27</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c>
                  <a:txBody>
                    <a:bodyPr/>
                    <a:lstStyle/>
                    <a:p>
                      <a:pPr algn="ctr"/>
                      <a:r>
                        <a:rPr lang="ru-RU" sz="1300" b="0" dirty="0" smtClean="0">
                          <a:solidFill>
                            <a:sysClr val="windowText" lastClr="000000"/>
                          </a:solidFill>
                          <a:latin typeface="Times New Roman" panose="02020603050405020304" pitchFamily="18" charset="0"/>
                          <a:cs typeface="Times New Roman" panose="02020603050405020304" pitchFamily="18" charset="0"/>
                        </a:rPr>
                        <a:t>24</a:t>
                      </a:r>
                    </a:p>
                    <a:p>
                      <a:pPr algn="ctr"/>
                      <a:r>
                        <a:rPr lang="ru-RU" sz="1100" b="0" dirty="0" smtClean="0">
                          <a:solidFill>
                            <a:sysClr val="windowText" lastClr="000000"/>
                          </a:solidFill>
                          <a:latin typeface="Times New Roman" panose="02020603050405020304" pitchFamily="18" charset="0"/>
                          <a:cs typeface="Times New Roman" panose="02020603050405020304" pitchFamily="18" charset="0"/>
                        </a:rPr>
                        <a:t>Чувашская</a:t>
                      </a:r>
                      <a:r>
                        <a:rPr lang="ru-RU" sz="1100" b="0" baseline="0" dirty="0" smtClean="0">
                          <a:solidFill>
                            <a:sysClr val="windowText" lastClr="000000"/>
                          </a:solidFill>
                          <a:latin typeface="Times New Roman" panose="02020603050405020304" pitchFamily="18" charset="0"/>
                          <a:cs typeface="Times New Roman" panose="02020603050405020304" pitchFamily="18" charset="0"/>
                        </a:rPr>
                        <a:t> Республика</a:t>
                      </a:r>
                      <a:endParaRPr lang="ru-RU" sz="1100" b="0" dirty="0">
                        <a:solidFill>
                          <a:sysClr val="windowText" lastClr="000000"/>
                        </a:solidFill>
                        <a:latin typeface="Times New Roman" panose="02020603050405020304" pitchFamily="18" charset="0"/>
                        <a:cs typeface="Times New Roman" panose="02020603050405020304" pitchFamily="18" charset="0"/>
                      </a:endParaRPr>
                    </a:p>
                  </a:txBody>
                  <a:tcPr anchor="ctr">
                    <a:gradFill flip="none" rotWithShape="1">
                      <a:gsLst>
                        <a:gs pos="0">
                          <a:srgbClr val="1DD526">
                            <a:tint val="66000"/>
                            <a:satMod val="160000"/>
                          </a:srgbClr>
                        </a:gs>
                        <a:gs pos="50000">
                          <a:srgbClr val="1DD526">
                            <a:tint val="44500"/>
                            <a:satMod val="160000"/>
                          </a:srgbClr>
                        </a:gs>
                        <a:gs pos="100000">
                          <a:srgbClr val="1DD526">
                            <a:tint val="23500"/>
                            <a:satMod val="160000"/>
                          </a:srgbClr>
                        </a:gs>
                      </a:gsLst>
                      <a:lin ang="5400000" scaled="1"/>
                      <a:tileRect/>
                    </a:gradFill>
                  </a:tcPr>
                </a:tc>
              </a:tr>
              <a:tr h="671998">
                <a:tc>
                  <a:txBody>
                    <a:bodyPr/>
                    <a:lstStyle/>
                    <a:p>
                      <a:r>
                        <a:rPr lang="ru-RU" sz="1100" dirty="0" smtClean="0">
                          <a:latin typeface="Times New Roman" panose="02020603050405020304" pitchFamily="18" charset="0"/>
                          <a:cs typeface="Times New Roman" panose="02020603050405020304" pitchFamily="18" charset="0"/>
                        </a:rPr>
                        <a:t>Регионы с надлежащим качеством управления региональными финансами</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47</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43</a:t>
                      </a:r>
                    </a:p>
                  </a:txBody>
                  <a:tcPr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657389">
                <a:tc>
                  <a:txBody>
                    <a:bodyPr/>
                    <a:lstStyle/>
                    <a:p>
                      <a:r>
                        <a:rPr lang="ru-RU" sz="1100" dirty="0" smtClean="0">
                          <a:latin typeface="Times New Roman" panose="02020603050405020304" pitchFamily="18" charset="0"/>
                          <a:cs typeface="Times New Roman" panose="02020603050405020304" pitchFamily="18" charset="0"/>
                        </a:rPr>
                        <a:t>Регионы с низким качеством управления региональными финансами</a:t>
                      </a:r>
                    </a:p>
                  </a:txBody>
                  <a:tcP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11</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14</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c>
                  <a:txBody>
                    <a:bodyPr/>
                    <a:lstStyle/>
                    <a:p>
                      <a:pPr algn="ctr"/>
                      <a:r>
                        <a:rPr lang="ru-RU" sz="1300" dirty="0" smtClean="0">
                          <a:latin typeface="Times New Roman" panose="02020603050405020304" pitchFamily="18" charset="0"/>
                          <a:cs typeface="Times New Roman" panose="02020603050405020304" pitchFamily="18" charset="0"/>
                        </a:rPr>
                        <a:t>18</a:t>
                      </a:r>
                      <a:endParaRPr lang="ru-RU" sz="1300" dirty="0">
                        <a:latin typeface="Times New Roman" panose="02020603050405020304" pitchFamily="18" charset="0"/>
                        <a:cs typeface="Times New Roman" panose="02020603050405020304" pitchFamily="18" charset="0"/>
                      </a:endParaRPr>
                    </a:p>
                  </a:txBody>
                  <a:tcPr anchor="ctr">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a:tcPr>
                </a:tc>
              </a:tr>
            </a:tbl>
          </a:graphicData>
        </a:graphic>
      </p:graphicFrame>
      <p:sp>
        <p:nvSpPr>
          <p:cNvPr id="10" name="TextBox 9"/>
          <p:cNvSpPr txBox="1"/>
          <p:nvPr/>
        </p:nvSpPr>
        <p:spPr>
          <a:xfrm>
            <a:off x="6234646" y="3284984"/>
            <a:ext cx="2693556" cy="1328023"/>
          </a:xfrm>
          <a:prstGeom prst="wedgeRoundRectCallout">
            <a:avLst>
              <a:gd name="adj1" fmla="val -58699"/>
              <a:gd name="adj2" fmla="val -129089"/>
              <a:gd name="adj3" fmla="val 16667"/>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200" dirty="0" smtClean="0">
                <a:solidFill>
                  <a:prstClr val="black"/>
                </a:solidFill>
                <a:latin typeface="Times New Roman" panose="02020603050405020304" pitchFamily="18" charset="0"/>
                <a:cs typeface="Times New Roman" panose="02020603050405020304" pitchFamily="18" charset="0"/>
              </a:rPr>
              <a:t>По итогам 2020 года Чувашская </a:t>
            </a:r>
            <a:r>
              <a:rPr lang="ru-RU" sz="1200" dirty="0">
                <a:solidFill>
                  <a:prstClr val="black"/>
                </a:solidFill>
                <a:latin typeface="Times New Roman" panose="02020603050405020304" pitchFamily="18" charset="0"/>
                <a:cs typeface="Times New Roman" panose="02020603050405020304" pitchFamily="18" charset="0"/>
              </a:rPr>
              <a:t>Республика </a:t>
            </a:r>
            <a:r>
              <a:rPr lang="ru-RU" sz="1200" dirty="0" smtClean="0">
                <a:solidFill>
                  <a:prstClr val="black"/>
                </a:solidFill>
                <a:latin typeface="Times New Roman" panose="02020603050405020304" pitchFamily="18" charset="0"/>
                <a:cs typeface="Times New Roman" panose="02020603050405020304" pitchFamily="18" charset="0"/>
              </a:rPr>
              <a:t>вновь заняла </a:t>
            </a:r>
            <a:r>
              <a:rPr lang="ru-RU" sz="1200" dirty="0">
                <a:solidFill>
                  <a:prstClr val="black"/>
                </a:solidFill>
                <a:latin typeface="Times New Roman" panose="02020603050405020304" pitchFamily="18" charset="0"/>
                <a:cs typeface="Times New Roman" panose="02020603050405020304" pitchFamily="18" charset="0"/>
              </a:rPr>
              <a:t>1 место среди субъектов Российской </a:t>
            </a:r>
            <a:r>
              <a:rPr lang="ru-RU" sz="1200" dirty="0" smtClean="0">
                <a:solidFill>
                  <a:prstClr val="black"/>
                </a:solidFill>
                <a:latin typeface="Times New Roman" panose="02020603050405020304" pitchFamily="18" charset="0"/>
                <a:cs typeface="Times New Roman" panose="02020603050405020304" pitchFamily="18" charset="0"/>
              </a:rPr>
              <a:t>Федерации и находится </a:t>
            </a:r>
            <a:r>
              <a:rPr lang="ru-RU" sz="1200" dirty="0">
                <a:solidFill>
                  <a:prstClr val="black"/>
                </a:solidFill>
                <a:latin typeface="Times New Roman" panose="02020603050405020304" pitchFamily="18" charset="0"/>
                <a:cs typeface="Times New Roman" panose="02020603050405020304" pitchFamily="18" charset="0"/>
              </a:rPr>
              <a:t>в группе регионов с очень высоким уровнем открытости бюджетных </a:t>
            </a:r>
            <a:r>
              <a:rPr lang="ru-RU" sz="1200" dirty="0" smtClean="0">
                <a:solidFill>
                  <a:prstClr val="black"/>
                </a:solidFill>
                <a:latin typeface="Times New Roman" panose="02020603050405020304" pitchFamily="18" charset="0"/>
                <a:cs typeface="Times New Roman" panose="02020603050405020304" pitchFamily="18" charset="0"/>
              </a:rPr>
              <a:t>данных </a:t>
            </a:r>
            <a:endParaRPr lang="ru-RU" sz="1200" b="1" dirty="0">
              <a:solidFill>
                <a:prstClr val="black"/>
              </a:solidFill>
              <a:latin typeface="Times New Roman" panose="02020603050405020304" pitchFamily="18" charset="0"/>
              <a:cs typeface="Times New Roman" panose="02020603050405020304" pitchFamily="18" charset="0"/>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1600" dirty="0">
                <a:solidFill>
                  <a:schemeClr val="tx1"/>
                </a:solidFill>
                <a:effectLst/>
                <a:latin typeface="Times New Roman" panose="02020603050405020304" pitchFamily="18" charset="0"/>
                <a:cs typeface="Times New Roman" panose="02020603050405020304" pitchFamily="18" charset="0"/>
              </a:rPr>
              <a:t>Повышение уровня открытости бюджетных данных и качества управления региональными финансами</a:t>
            </a:r>
          </a:p>
        </p:txBody>
      </p:sp>
      <p:cxnSp>
        <p:nvCxnSpPr>
          <p:cNvPr id="14" name="Прямая соединительная линия 13"/>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3731597352"/>
              </p:ext>
            </p:extLst>
          </p:nvPr>
        </p:nvGraphicFramePr>
        <p:xfrm>
          <a:off x="107504" y="1470407"/>
          <a:ext cx="5832650" cy="1886585"/>
        </p:xfrm>
        <a:graphic>
          <a:graphicData uri="http://schemas.openxmlformats.org/drawingml/2006/table">
            <a:tbl>
              <a:tblPr firstRow="1" firstCol="1" bandRow="1">
                <a:tableStyleId>{5C22544A-7EE6-4342-B048-85BDC9FD1C3A}</a:tableStyleId>
              </a:tblPr>
              <a:tblGrid>
                <a:gridCol w="1232250"/>
                <a:gridCol w="657200"/>
                <a:gridCol w="1396550"/>
                <a:gridCol w="657200"/>
                <a:gridCol w="1150100"/>
                <a:gridCol w="739350"/>
              </a:tblGrid>
              <a:tr h="202565">
                <a:tc gridSpan="2">
                  <a:txBody>
                    <a:bodyPr/>
                    <a:lstStyle/>
                    <a:p>
                      <a:pPr algn="ctr">
                        <a:lnSpc>
                          <a:spcPct val="107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2018г.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gridSpan="2">
                  <a:txBody>
                    <a:bodyPr/>
                    <a:lstStyle/>
                    <a:p>
                      <a:pPr algn="ctr">
                        <a:lnSpc>
                          <a:spcPct val="107000"/>
                        </a:lnSpc>
                        <a:spcAft>
                          <a:spcPts val="0"/>
                        </a:spcAft>
                      </a:pPr>
                      <a:r>
                        <a:rPr lang="ru-RU" sz="1200" baseline="0" dirty="0" smtClean="0">
                          <a:solidFill>
                            <a:schemeClr val="tx1"/>
                          </a:solidFill>
                          <a:effectLst/>
                          <a:latin typeface="Times New Roman" panose="02020603050405020304" pitchFamily="18" charset="0"/>
                          <a:ea typeface="Calibri"/>
                          <a:cs typeface="Times New Roman" panose="02020603050405020304" pitchFamily="18" charset="0"/>
                        </a:rPr>
                        <a:t>2019г.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gridSpan="2">
                  <a:txBody>
                    <a:bodyPr/>
                    <a:lstStyle/>
                    <a:p>
                      <a:pPr algn="ctr">
                        <a:lnSpc>
                          <a:spcPct val="107000"/>
                        </a:lnSpc>
                        <a:spcAft>
                          <a:spcPts val="0"/>
                        </a:spcAft>
                      </a:pPr>
                      <a:r>
                        <a:rPr lang="ru-RU" sz="1200" baseline="0" dirty="0" smtClean="0">
                          <a:solidFill>
                            <a:schemeClr val="tx1"/>
                          </a:solidFill>
                          <a:effectLst/>
                          <a:latin typeface="Times New Roman" panose="02020603050405020304" pitchFamily="18" charset="0"/>
                          <a:ea typeface="Calibri"/>
                          <a:cs typeface="Times New Roman" panose="02020603050405020304" pitchFamily="18" charset="0"/>
                        </a:rPr>
                        <a:t>2020г.</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hMerge="1">
                  <a:txBody>
                    <a:bodyPr/>
                    <a:lstStyle/>
                    <a:p>
                      <a:pPr algn="ctr">
                        <a:lnSpc>
                          <a:spcPct val="107000"/>
                        </a:lnSpc>
                        <a:spcAft>
                          <a:spcPts val="0"/>
                        </a:spcAft>
                      </a:pP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202565">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ru-RU" sz="1100" b="0" i="1" dirty="0" smtClean="0">
                          <a:solidFill>
                            <a:schemeClr val="tx1"/>
                          </a:solidFill>
                          <a:effectLst/>
                          <a:latin typeface="Times New Roman" panose="02020603050405020304" pitchFamily="18" charset="0"/>
                          <a:ea typeface="Calibri"/>
                          <a:cs typeface="Times New Roman" panose="02020603050405020304" pitchFamily="18" charset="0"/>
                        </a:rPr>
                        <a:t>Субъекты РФ</a:t>
                      </a: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Субъекты</a:t>
                      </a:r>
                      <a:r>
                        <a:rPr lang="ru-RU" sz="1100" i="1" baseline="0" dirty="0" smtClean="0">
                          <a:solidFill>
                            <a:schemeClr val="tx1"/>
                          </a:solidFill>
                          <a:effectLst/>
                          <a:latin typeface="Times New Roman" panose="02020603050405020304" pitchFamily="18" charset="0"/>
                          <a:ea typeface="Calibri"/>
                          <a:cs typeface="Times New Roman" panose="02020603050405020304" pitchFamily="18" charset="0"/>
                        </a:rPr>
                        <a:t> РФ</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l">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Субъекты</a:t>
                      </a:r>
                      <a:r>
                        <a:rPr lang="ru-RU" sz="1100" i="1" baseline="0" dirty="0" smtClean="0">
                          <a:solidFill>
                            <a:schemeClr val="tx1"/>
                          </a:solidFill>
                          <a:effectLst/>
                          <a:latin typeface="Times New Roman" panose="02020603050405020304" pitchFamily="18" charset="0"/>
                          <a:ea typeface="Calibri"/>
                          <a:cs typeface="Times New Roman" panose="02020603050405020304" pitchFamily="18" charset="0"/>
                        </a:rPr>
                        <a:t> РФ</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algn="ctr">
                        <a:lnSpc>
                          <a:spcPct val="107000"/>
                        </a:lnSpc>
                        <a:spcAft>
                          <a:spcPts val="0"/>
                        </a:spcAft>
                      </a:pPr>
                      <a:r>
                        <a:rPr lang="ru-RU" sz="1100" i="1" dirty="0" smtClean="0">
                          <a:solidFill>
                            <a:schemeClr val="tx1"/>
                          </a:solidFill>
                          <a:effectLst/>
                          <a:latin typeface="Times New Roman" panose="02020603050405020304" pitchFamily="18" charset="0"/>
                          <a:ea typeface="Calibri"/>
                          <a:cs typeface="Times New Roman" panose="02020603050405020304" pitchFamily="18" charset="0"/>
                        </a:rPr>
                        <a:t>Место</a:t>
                      </a:r>
                      <a:endParaRPr lang="ru-RU" sz="1100" i="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Краснодарский край</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1</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180000">
                <a:tc>
                  <a:txBody>
                    <a:bodyPr/>
                    <a:lstStyle/>
                    <a:p>
                      <a:pPr algn="l">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Чувашская Республика</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r>
                        <a:rPr lang="ru-RU" sz="1100" b="1" dirty="0" smtClean="0">
                          <a:solidFill>
                            <a:schemeClr val="tx1"/>
                          </a:solidFill>
                          <a:effectLst/>
                          <a:latin typeface="Times New Roman" panose="02020603050405020304" pitchFamily="18" charset="0"/>
                          <a:ea typeface="Calibri"/>
                          <a:cs typeface="Times New Roman" panose="02020603050405020304" pitchFamily="18" charset="0"/>
                        </a:rPr>
                        <a:t>5</a:t>
                      </a: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c>
                  <a:txBody>
                    <a:bodyPr/>
                    <a:lstStyle/>
                    <a:p>
                      <a:pPr algn="ctr">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00BD4F">
                            <a:tint val="66000"/>
                            <a:satMod val="160000"/>
                          </a:srgbClr>
                        </a:gs>
                        <a:gs pos="50000">
                          <a:srgbClr val="00BD4F">
                            <a:tint val="44500"/>
                            <a:satMod val="160000"/>
                          </a:srgbClr>
                        </a:gs>
                        <a:gs pos="100000">
                          <a:srgbClr val="00BD4F">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tcPr>
                </a:tc>
              </a:tr>
              <a:tr h="202565">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endParaRPr lang="ru-RU" sz="1100" b="1"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r h="202565">
                <a:tc>
                  <a:txBody>
                    <a:bodyPr/>
                    <a:lstStyle/>
                    <a:p>
                      <a:pPr algn="l">
                        <a:lnSpc>
                          <a:spcPct val="107000"/>
                        </a:lnSpc>
                        <a:spcAft>
                          <a:spcPts val="0"/>
                        </a:spcAft>
                      </a:pPr>
                      <a:r>
                        <a:rPr lang="ru-RU" sz="1000" b="0" dirty="0" smtClean="0">
                          <a:solidFill>
                            <a:schemeClr val="tx1"/>
                          </a:solidFill>
                          <a:effectLst/>
                          <a:latin typeface="Times New Roman" panose="02020603050405020304" pitchFamily="18" charset="0"/>
                          <a:ea typeface="Calibri"/>
                          <a:cs typeface="Times New Roman" panose="02020603050405020304" pitchFamily="18" charset="0"/>
                        </a:rPr>
                        <a:t>Чукотский</a:t>
                      </a:r>
                      <a:r>
                        <a:rPr lang="ru-RU" sz="1000" b="0" baseline="0" dirty="0" smtClean="0">
                          <a:solidFill>
                            <a:schemeClr val="tx1"/>
                          </a:solidFill>
                          <a:effectLst/>
                          <a:latin typeface="Times New Roman" panose="02020603050405020304" pitchFamily="18" charset="0"/>
                          <a:ea typeface="Calibri"/>
                          <a:cs typeface="Times New Roman" panose="02020603050405020304" pitchFamily="18" charset="0"/>
                        </a:rPr>
                        <a:t> автономный округ</a:t>
                      </a:r>
                      <a:endParaRPr lang="ru-RU" sz="10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b="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b="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Республика Дагестан</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l">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Республика Дагестан</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c>
                  <a:txBody>
                    <a:bodyPr/>
                    <a:lstStyle/>
                    <a:p>
                      <a:pPr algn="ctr">
                        <a:lnSpc>
                          <a:spcPct val="107000"/>
                        </a:lnSpc>
                        <a:spcAft>
                          <a:spcPts val="0"/>
                        </a:spcAft>
                      </a:pPr>
                      <a:r>
                        <a:rPr lang="ru-RU" sz="1100" dirty="0" smtClean="0">
                          <a:solidFill>
                            <a:schemeClr val="tx1"/>
                          </a:solidFill>
                          <a:effectLst/>
                          <a:latin typeface="Times New Roman" panose="02020603050405020304" pitchFamily="18" charset="0"/>
                          <a:ea typeface="Calibri"/>
                          <a:cs typeface="Times New Roman" panose="02020603050405020304" pitchFamily="18" charset="0"/>
                        </a:rPr>
                        <a:t>85</a:t>
                      </a:r>
                      <a:endParaRPr lang="ru-RU" sz="1100" dirty="0">
                        <a:solidFill>
                          <a:schemeClr val="tx1"/>
                        </a:solidFill>
                        <a:effectLst/>
                        <a:latin typeface="Times New Roman" panose="02020603050405020304" pitchFamily="18" charset="0"/>
                        <a:ea typeface="Calibri"/>
                        <a:cs typeface="Times New Roman" panose="02020603050405020304" pitchFamily="18" charset="0"/>
                      </a:endParaRPr>
                    </a:p>
                  </a:txBody>
                  <a:tcPr marL="68580" marR="68580" marT="0" marB="0" anchor="ct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tcPr>
                </a:tc>
              </a:tr>
            </a:tbl>
          </a:graphicData>
        </a:graphic>
      </p:graphicFrame>
      <p:pic>
        <p:nvPicPr>
          <p:cNvPr id="1026" name="Picture 2" descr="C:\Users\i.smirnov\Documents\Бюджет для граждан\Фото\rat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900" y="764704"/>
            <a:ext cx="2759102"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379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4283968" y="2574920"/>
            <a:ext cx="4704660" cy="85408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90000"/>
              </a:lnSpc>
            </a:pPr>
            <a:r>
              <a:rPr lang="ru-RU" sz="1100" dirty="0" smtClean="0">
                <a:latin typeface="Times New Roman" panose="02020603050405020304" pitchFamily="18" charset="0"/>
                <a:cs typeface="Times New Roman" panose="02020603050405020304" pitchFamily="18" charset="0"/>
              </a:rPr>
              <a:t>Внедрение образовательных программ по повышению финансовой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грамотности в образовательный процесс, </a:t>
            </a:r>
            <a:r>
              <a:rPr lang="ru-RU" sz="1100" dirty="0">
                <a:latin typeface="Times New Roman" panose="02020603050405020304" pitchFamily="18" charset="0"/>
                <a:cs typeface="Times New Roman" panose="02020603050405020304" pitchFamily="18" charset="0"/>
              </a:rPr>
              <a:t>проведение </a:t>
            </a:r>
            <a:r>
              <a:rPr lang="ru-RU" sz="1100" dirty="0" smtClean="0">
                <a:latin typeface="Times New Roman" panose="02020603050405020304" pitchFamily="18" charset="0"/>
                <a:cs typeface="Times New Roman" panose="02020603050405020304" pitchFamily="18" charset="0"/>
              </a:rPr>
              <a:t>различных просветительских мероприятий (</a:t>
            </a:r>
            <a:r>
              <a:rPr lang="ru-RU" sz="1100" dirty="0">
                <a:latin typeface="Times New Roman" panose="02020603050405020304" pitchFamily="18" charset="0"/>
                <a:cs typeface="Times New Roman" panose="02020603050405020304" pitchFamily="18" charset="0"/>
              </a:rPr>
              <a:t>семинаров, лекций, мастер-классов, </a:t>
            </a:r>
            <a:r>
              <a:rPr lang="ru-RU" sz="1100" dirty="0" smtClean="0">
                <a:latin typeface="Times New Roman" panose="02020603050405020304" pitchFamily="18" charset="0"/>
                <a:cs typeface="Times New Roman" panose="02020603050405020304" pitchFamily="18" charset="0"/>
              </a:rPr>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деловых </a:t>
            </a:r>
            <a:r>
              <a:rPr lang="ru-RU" sz="1100" dirty="0">
                <a:latin typeface="Times New Roman" panose="02020603050405020304" pitchFamily="18" charset="0"/>
                <a:cs typeface="Times New Roman" panose="02020603050405020304" pitchFamily="18" charset="0"/>
              </a:rPr>
              <a:t>игр, круглых </a:t>
            </a:r>
            <a:r>
              <a:rPr lang="ru-RU" sz="1100" dirty="0" smtClean="0">
                <a:latin typeface="Times New Roman" panose="02020603050405020304" pitchFamily="18" charset="0"/>
                <a:cs typeface="Times New Roman" panose="02020603050405020304" pitchFamily="18" charset="0"/>
              </a:rPr>
              <a:t>столов) в образовательных организациях</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с </a:t>
            </a:r>
            <a:r>
              <a:rPr lang="ru-RU" sz="1100" dirty="0">
                <a:latin typeface="Times New Roman" panose="02020603050405020304" pitchFamily="18" charset="0"/>
                <a:cs typeface="Times New Roman" panose="02020603050405020304" pitchFamily="18" charset="0"/>
              </a:rPr>
              <a:t>приглашением экспертов из кредитных и прочих </a:t>
            </a:r>
            <a:r>
              <a:rPr lang="ru-RU" sz="1100" dirty="0" smtClean="0">
                <a:latin typeface="Times New Roman" panose="02020603050405020304" pitchFamily="18" charset="0"/>
                <a:cs typeface="Times New Roman" panose="02020603050405020304" pitchFamily="18" charset="0"/>
              </a:rPr>
              <a:t>организаций</a:t>
            </a:r>
            <a:endParaRPr lang="ru-RU" sz="1100" dirty="0">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4297705" y="5373216"/>
            <a:ext cx="4645024" cy="81280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solidFill>
                <a:schemeClr val="tx1"/>
              </a:solidFill>
            </a:endParaRPr>
          </a:p>
        </p:txBody>
      </p:sp>
      <p:sp>
        <p:nvSpPr>
          <p:cNvPr id="20" name="Прямоугольник 19"/>
          <p:cNvSpPr/>
          <p:nvPr/>
        </p:nvSpPr>
        <p:spPr>
          <a:xfrm>
            <a:off x="4319464" y="1176039"/>
            <a:ext cx="4645024" cy="81280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solidFill>
                <a:schemeClr val="tx1"/>
              </a:solidFill>
            </a:endParaRPr>
          </a:p>
        </p:txBody>
      </p:sp>
      <p:sp>
        <p:nvSpPr>
          <p:cNvPr id="35" name="Прямоугольник 34"/>
          <p:cNvSpPr/>
          <p:nvPr/>
        </p:nvSpPr>
        <p:spPr>
          <a:xfrm>
            <a:off x="4103948" y="3942290"/>
            <a:ext cx="4932548" cy="81280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dirty="0"/>
          </a:p>
        </p:txBody>
      </p:sp>
      <p:sp>
        <p:nvSpPr>
          <p:cNvPr id="18"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Clr>
                <a:srgbClr val="F14124">
                  <a:lumMod val="75000"/>
                </a:srgbClr>
              </a:buClr>
              <a:buFont typeface="Georgia" pitchFamily="18" charset="0"/>
              <a:buNone/>
            </a:pPr>
            <a:r>
              <a:rPr lang="ru-RU" sz="2200" dirty="0" smtClean="0">
                <a:solidFill>
                  <a:prstClr val="black"/>
                </a:solidFill>
                <a:effectLst/>
                <a:latin typeface="Times New Roman" panose="02020603050405020304" pitchFamily="18" charset="0"/>
                <a:cs typeface="Times New Roman" panose="02020603050405020304" pitchFamily="18" charset="0"/>
              </a:rPr>
              <a:t>Повышение финансовой грамотности населения</a:t>
            </a:r>
            <a:endParaRPr lang="ru-RU" sz="2200" dirty="0">
              <a:solidFill>
                <a:prstClr val="black"/>
              </a:solidFill>
              <a:effectLst/>
              <a:latin typeface="Times New Roman" panose="02020603050405020304" pitchFamily="18" charset="0"/>
              <a:cs typeface="Times New Roman" panose="02020603050405020304" pitchFamily="18" charset="0"/>
            </a:endParaRPr>
          </a:p>
        </p:txBody>
      </p:sp>
      <p:cxnSp>
        <p:nvCxnSpPr>
          <p:cNvPr id="21" name="Прямая соединительная линия 20"/>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rgbClr val="4E67C8"/>
                </a:solidFill>
                <a:latin typeface="Trebuchet MS"/>
              </a:rPr>
              <a:t>Бюджет</a:t>
            </a:r>
          </a:p>
          <a:p>
            <a:pPr algn="ctr"/>
            <a:r>
              <a:rPr lang="ru-RU" sz="1300" b="1" i="1" dirty="0" smtClean="0">
                <a:solidFill>
                  <a:srgbClr val="4E67C8"/>
                </a:solidFill>
                <a:latin typeface="Trebuchet MS"/>
              </a:rPr>
              <a:t>для граждан</a:t>
            </a:r>
            <a:endParaRPr lang="ru-RU" sz="1300" b="1" i="1" dirty="0">
              <a:solidFill>
                <a:srgbClr val="4E67C8"/>
              </a:solidFill>
              <a:latin typeface="Trebuchet MS"/>
            </a:endParaRPr>
          </a:p>
        </p:txBody>
      </p:sp>
      <p:sp>
        <p:nvSpPr>
          <p:cNvPr id="3" name="Номер слайда 2"/>
          <p:cNvSpPr>
            <a:spLocks noGrp="1"/>
          </p:cNvSpPr>
          <p:nvPr>
            <p:ph type="sldNum" sz="quarter" idx="12"/>
          </p:nvPr>
        </p:nvSpPr>
        <p:spPr>
          <a:xfrm>
            <a:off x="8147248" y="6453336"/>
            <a:ext cx="1006489" cy="365125"/>
          </a:xfrm>
        </p:spPr>
        <p:txBody>
          <a:bodyPr/>
          <a:lstStyle/>
          <a:p>
            <a:pPr>
              <a:defRPr/>
            </a:pPr>
            <a:r>
              <a:rPr lang="ru-RU" dirty="0" smtClean="0">
                <a:solidFill>
                  <a:prstClr val="black"/>
                </a:solidFill>
              </a:rPr>
              <a:t>88</a:t>
            </a:r>
            <a:endParaRPr lang="ru-RU" dirty="0">
              <a:solidFill>
                <a:prstClr val="black"/>
              </a:solidFill>
            </a:endParaRPr>
          </a:p>
        </p:txBody>
      </p:sp>
      <p:pic>
        <p:nvPicPr>
          <p:cNvPr id="5" name="Picture 2" descr="http://fs01.cap.ru/www20/minfin/photo/2020/09/03/16a6c4a8-070e-488d-87bc-b3ec14b623b4/hd_hd_img_63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462" y="764704"/>
            <a:ext cx="2257585" cy="1505809"/>
          </a:xfrm>
          <a:prstGeom prst="roundRect">
            <a:avLst>
              <a:gd name="adj" fmla="val 8594"/>
            </a:avLst>
          </a:prstGeom>
          <a:solidFill>
            <a:srgbClr val="FFFFFF">
              <a:shade val="85000"/>
            </a:srgbClr>
          </a:solidFill>
          <a:ln>
            <a:noFill/>
          </a:ln>
          <a:effectLst/>
          <a:extLst/>
        </p:spPr>
      </p:pic>
      <p:sp>
        <p:nvSpPr>
          <p:cNvPr id="30" name="Скругленный прямоугольник 29"/>
          <p:cNvSpPr/>
          <p:nvPr/>
        </p:nvSpPr>
        <p:spPr>
          <a:xfrm>
            <a:off x="259729" y="2126497"/>
            <a:ext cx="2440064" cy="151216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b="1" dirty="0" smtClean="0">
                <a:solidFill>
                  <a:prstClr val="black"/>
                </a:solidFill>
                <a:latin typeface="Times New Roman" panose="02020603050405020304" pitchFamily="18" charset="0"/>
                <a:cs typeface="Times New Roman" panose="02020603050405020304" pitchFamily="18" charset="0"/>
              </a:rPr>
              <a:t>2 сентября 2020 г.</a:t>
            </a:r>
          </a:p>
          <a:p>
            <a:pPr algn="ctr">
              <a:lnSpc>
                <a:spcPct val="90000"/>
              </a:lnSpc>
            </a:pPr>
            <a:r>
              <a:rPr lang="ru-RU" sz="1100" dirty="0" smtClean="0">
                <a:solidFill>
                  <a:prstClr val="black"/>
                </a:solidFill>
                <a:latin typeface="Times New Roman" panose="02020603050405020304" pitchFamily="18" charset="0"/>
                <a:cs typeface="Times New Roman" panose="02020603050405020304" pitchFamily="18" charset="0"/>
              </a:rPr>
              <a:t>Подписано Соглашение </a:t>
            </a:r>
            <a:br>
              <a:rPr lang="ru-RU" sz="1100" dirty="0" smtClean="0">
                <a:solidFill>
                  <a:prstClr val="black"/>
                </a:solidFill>
                <a:latin typeface="Times New Roman" panose="02020603050405020304" pitchFamily="18" charset="0"/>
                <a:cs typeface="Times New Roman" panose="02020603050405020304" pitchFamily="18" charset="0"/>
              </a:rPr>
            </a:br>
            <a:r>
              <a:rPr lang="ru-RU" sz="1100" dirty="0" smtClean="0">
                <a:solidFill>
                  <a:prstClr val="black"/>
                </a:solidFill>
                <a:latin typeface="Times New Roman" panose="02020603050405020304" pitchFamily="18" charset="0"/>
                <a:cs typeface="Times New Roman" panose="02020603050405020304" pitchFamily="18" charset="0"/>
              </a:rPr>
              <a:t>о </a:t>
            </a:r>
            <a:r>
              <a:rPr lang="ru-RU" sz="1100" dirty="0">
                <a:solidFill>
                  <a:prstClr val="black"/>
                </a:solidFill>
                <a:latin typeface="Times New Roman" panose="02020603050405020304" pitchFamily="18" charset="0"/>
                <a:cs typeface="Times New Roman" panose="02020603050405020304" pitchFamily="18" charset="0"/>
              </a:rPr>
              <a:t>сотрудничестве по повышению финансовой грамотности населения Чувашской </a:t>
            </a:r>
            <a:r>
              <a:rPr lang="ru-RU" sz="1100" dirty="0" smtClean="0">
                <a:solidFill>
                  <a:prstClr val="black"/>
                </a:solidFill>
                <a:latin typeface="Times New Roman" panose="02020603050405020304" pitchFamily="18" charset="0"/>
                <a:cs typeface="Times New Roman" panose="02020603050405020304" pitchFamily="18" charset="0"/>
              </a:rPr>
              <a:t>Республики между Минфином России, Банком России, Ассоциацией банков России и Правительством Чувашии</a:t>
            </a:r>
            <a:endParaRPr lang="ru-RU" sz="1100" dirty="0">
              <a:solidFill>
                <a:srgbClr val="FF0000"/>
              </a:solidFill>
              <a:latin typeface="Times New Roman" panose="02020603050405020304" pitchFamily="18" charset="0"/>
              <a:cs typeface="Times New Roman" panose="02020603050405020304" pitchFamily="18" charset="0"/>
            </a:endParaRPr>
          </a:p>
        </p:txBody>
      </p:sp>
      <p:pic>
        <p:nvPicPr>
          <p:cNvPr id="7" name="Picture 4" descr="http://fs01.cap.ru/www20/gov/photo/2020/09/21/f0e9dee7-abee-4f17-bcf7-d0a831627c67/hd_dsc_058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64" r="15598"/>
          <a:stretch/>
        </p:blipFill>
        <p:spPr bwMode="auto">
          <a:xfrm>
            <a:off x="361521" y="3717033"/>
            <a:ext cx="2262021" cy="1509454"/>
          </a:xfrm>
          <a:prstGeom prst="roundRect">
            <a:avLst>
              <a:gd name="adj" fmla="val 8594"/>
            </a:avLst>
          </a:prstGeom>
          <a:solidFill>
            <a:srgbClr val="FFFFFF">
              <a:shade val="85000"/>
            </a:srgbClr>
          </a:solidFill>
          <a:ln>
            <a:noFill/>
          </a:ln>
          <a:effectLst/>
          <a:extLst/>
        </p:spPr>
      </p:pic>
      <p:sp>
        <p:nvSpPr>
          <p:cNvPr id="31" name="Скругленный прямоугольник 30"/>
          <p:cNvSpPr/>
          <p:nvPr/>
        </p:nvSpPr>
        <p:spPr>
          <a:xfrm>
            <a:off x="259729" y="5144472"/>
            <a:ext cx="2440064" cy="15968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ru-RU" sz="1200" b="1" dirty="0" smtClean="0">
                <a:solidFill>
                  <a:prstClr val="black"/>
                </a:solidFill>
                <a:latin typeface="Times New Roman" panose="02020603050405020304" pitchFamily="18" charset="0"/>
                <a:cs typeface="Times New Roman" panose="02020603050405020304" pitchFamily="18" charset="0"/>
              </a:rPr>
              <a:t>24 июля 2020 г.</a:t>
            </a:r>
          </a:p>
          <a:p>
            <a:pPr algn="ctr">
              <a:lnSpc>
                <a:spcPct val="90000"/>
              </a:lnSpc>
            </a:pPr>
            <a:r>
              <a:rPr lang="ru-RU" sz="1100" dirty="0" smtClean="0">
                <a:solidFill>
                  <a:prstClr val="black"/>
                </a:solidFill>
                <a:latin typeface="Times New Roman" panose="02020603050405020304" pitchFamily="18" charset="0"/>
                <a:cs typeface="Times New Roman" panose="02020603050405020304" pitchFamily="18" charset="0"/>
              </a:rPr>
              <a:t>Принята подпрограмма «Повышение </a:t>
            </a:r>
            <a:r>
              <a:rPr lang="ru-RU" sz="1100" dirty="0">
                <a:solidFill>
                  <a:prstClr val="black"/>
                </a:solidFill>
                <a:latin typeface="Times New Roman" panose="02020603050405020304" pitchFamily="18" charset="0"/>
                <a:cs typeface="Times New Roman" panose="02020603050405020304" pitchFamily="18" charset="0"/>
              </a:rPr>
              <a:t>финансовой грамотности населения Чувашской </a:t>
            </a:r>
            <a:r>
              <a:rPr lang="ru-RU" sz="1100" dirty="0" smtClean="0">
                <a:solidFill>
                  <a:prstClr val="black"/>
                </a:solidFill>
                <a:latin typeface="Times New Roman" panose="02020603050405020304" pitchFamily="18" charset="0"/>
                <a:cs typeface="Times New Roman" panose="02020603050405020304" pitchFamily="18" charset="0"/>
              </a:rPr>
              <a:t>Республики» государственной программы «Управление общественными финансами </a:t>
            </a:r>
            <a:br>
              <a:rPr lang="ru-RU" sz="1100" dirty="0" smtClean="0">
                <a:solidFill>
                  <a:prstClr val="black"/>
                </a:solidFill>
                <a:latin typeface="Times New Roman" panose="02020603050405020304" pitchFamily="18" charset="0"/>
                <a:cs typeface="Times New Roman" panose="02020603050405020304" pitchFamily="18" charset="0"/>
              </a:rPr>
            </a:br>
            <a:r>
              <a:rPr lang="ru-RU" sz="1100" dirty="0" smtClean="0">
                <a:solidFill>
                  <a:prstClr val="black"/>
                </a:solidFill>
                <a:latin typeface="Times New Roman" panose="02020603050405020304" pitchFamily="18" charset="0"/>
                <a:cs typeface="Times New Roman" panose="02020603050405020304" pitchFamily="18" charset="0"/>
              </a:rPr>
              <a:t>и государственным долгом Чувашской Республики»</a:t>
            </a:r>
            <a:endParaRPr lang="ru-RU" sz="1100" dirty="0">
              <a:solidFill>
                <a:srgbClr val="FF0000"/>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843808" y="762960"/>
            <a:ext cx="45719" cy="6050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Дуга 11"/>
          <p:cNvSpPr/>
          <p:nvPr/>
        </p:nvSpPr>
        <p:spPr>
          <a:xfrm>
            <a:off x="2123728" y="1176039"/>
            <a:ext cx="1944216" cy="5315027"/>
          </a:xfrm>
          <a:prstGeom prst="arc">
            <a:avLst>
              <a:gd name="adj1" fmla="val 16199999"/>
              <a:gd name="adj2" fmla="val 539126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r="12430"/>
          <a:stretch/>
        </p:blipFill>
        <p:spPr>
          <a:xfrm>
            <a:off x="3039617" y="2371858"/>
            <a:ext cx="1460375" cy="11807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Рисунок 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5641" y="3767619"/>
            <a:ext cx="1525797" cy="124555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6" name="Прямоугольник 35"/>
          <p:cNvSpPr/>
          <p:nvPr/>
        </p:nvSpPr>
        <p:spPr>
          <a:xfrm>
            <a:off x="4608512" y="3933056"/>
            <a:ext cx="4572000" cy="854080"/>
          </a:xfrm>
          <a:prstGeom prst="rect">
            <a:avLst/>
          </a:prstGeom>
        </p:spPr>
        <p:txBody>
          <a:bodyPr>
            <a:spAutoFit/>
          </a:bodyPr>
          <a:lstStyle/>
          <a:p>
            <a:pPr algn="ctr">
              <a:lnSpc>
                <a:spcPct val="90000"/>
              </a:lnSpc>
            </a:pPr>
            <a:r>
              <a:rPr lang="ru-RU" sz="1100" dirty="0" smtClean="0">
                <a:latin typeface="Times New Roman" panose="02020603050405020304" pitchFamily="18" charset="0"/>
                <a:cs typeface="Times New Roman" panose="02020603050405020304" pitchFamily="18" charset="0"/>
              </a:rPr>
              <a:t>Участие взрослого населения, в том числе людей пенсионного</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 возраста, в мероприятиях, предусматривающих углубление их знаний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в области финансов, формирование принципов ответственного </a:t>
            </a:r>
            <a:br>
              <a:rPr lang="ru-RU" sz="1100" dirty="0" smtClean="0">
                <a:latin typeface="Times New Roman" panose="02020603050405020304" pitchFamily="18" charset="0"/>
                <a:cs typeface="Times New Roman" panose="02020603050405020304" pitchFamily="18" charset="0"/>
              </a:rPr>
            </a:br>
            <a:r>
              <a:rPr lang="ru-RU" sz="1100" dirty="0" smtClean="0">
                <a:latin typeface="Times New Roman" panose="02020603050405020304" pitchFamily="18" charset="0"/>
                <a:cs typeface="Times New Roman" panose="02020603050405020304" pitchFamily="18" charset="0"/>
              </a:rPr>
              <a:t>и грамотного подхода к принятию финансовых решений, а также закрепление навыков противостояния мошенническим действиям </a:t>
            </a:r>
            <a:endParaRPr lang="ru-RU" sz="1100" dirty="0">
              <a:latin typeface="Times New Roman" panose="02020603050405020304" pitchFamily="18" charset="0"/>
              <a:cs typeface="Times New Roman" panose="02020603050405020304" pitchFamily="18" charset="0"/>
            </a:endParaRPr>
          </a:p>
        </p:txBody>
      </p:sp>
      <p:pic>
        <p:nvPicPr>
          <p:cNvPr id="1032" name="Picture 8" descr="http://chrio.cap.ru/Content2020/photo/202003/05/Albom372168/dsc0886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401" t="2117" b="1"/>
          <a:stretch/>
        </p:blipFill>
        <p:spPr bwMode="auto">
          <a:xfrm>
            <a:off x="3059832" y="1041418"/>
            <a:ext cx="1435246" cy="10914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3" name="Прямоугольник 22"/>
          <p:cNvSpPr/>
          <p:nvPr/>
        </p:nvSpPr>
        <p:spPr>
          <a:xfrm>
            <a:off x="4478046" y="1288269"/>
            <a:ext cx="4377922" cy="549381"/>
          </a:xfrm>
          <a:prstGeom prst="rect">
            <a:avLst/>
          </a:prstGeom>
        </p:spPr>
        <p:txBody>
          <a:bodyPr wrap="square">
            <a:spAutoFit/>
          </a:bodyPr>
          <a:lstStyle/>
          <a:p>
            <a:pPr algn="ctr">
              <a:lnSpc>
                <a:spcPct val="90000"/>
              </a:lnSpc>
            </a:pPr>
            <a:r>
              <a:rPr lang="ru-RU" sz="1100" dirty="0" smtClean="0">
                <a:latin typeface="Times New Roman" panose="02020603050405020304" pitchFamily="18" charset="0"/>
                <a:cs typeface="Times New Roman" panose="02020603050405020304" pitchFamily="18" charset="0"/>
              </a:rPr>
              <a:t>Обучение методистов, </a:t>
            </a:r>
            <a:r>
              <a:rPr lang="ru-RU" sz="1100" dirty="0" err="1" smtClean="0">
                <a:latin typeface="Times New Roman" panose="02020603050405020304" pitchFamily="18" charset="0"/>
                <a:cs typeface="Times New Roman" panose="02020603050405020304" pitchFamily="18" charset="0"/>
              </a:rPr>
              <a:t>тьюторов</a:t>
            </a:r>
            <a:r>
              <a:rPr lang="ru-RU" sz="1100" dirty="0" smtClean="0">
                <a:latin typeface="Times New Roman" panose="02020603050405020304" pitchFamily="18" charset="0"/>
                <a:cs typeface="Times New Roman" panose="02020603050405020304" pitchFamily="18" charset="0"/>
              </a:rPr>
              <a:t> </a:t>
            </a:r>
            <a:r>
              <a:rPr lang="ru-RU" sz="1100" dirty="0">
                <a:latin typeface="Times New Roman" panose="02020603050405020304" pitchFamily="18" charset="0"/>
                <a:cs typeface="Times New Roman" panose="02020603050405020304" pitchFamily="18" charset="0"/>
              </a:rPr>
              <a:t>, </a:t>
            </a:r>
            <a:r>
              <a:rPr lang="ru-RU" sz="1100" dirty="0" smtClean="0">
                <a:latin typeface="Times New Roman" panose="02020603050405020304" pitchFamily="18" charset="0"/>
                <a:cs typeface="Times New Roman" panose="02020603050405020304" pitchFamily="18" charset="0"/>
              </a:rPr>
              <a:t>волонтеров, педагогов, сотрудников центров социального обслуживания населения, центров занятости  и других организаций в области финансовой грамотности  </a:t>
            </a:r>
            <a:endParaRPr lang="ru-RU" sz="1100" dirty="0">
              <a:latin typeface="Times New Roman" panose="02020603050405020304" pitchFamily="18" charset="0"/>
              <a:cs typeface="Times New Roman" panose="02020603050405020304" pitchFamily="18" charset="0"/>
            </a:endParaRPr>
          </a:p>
        </p:txBody>
      </p:sp>
      <p:sp>
        <p:nvSpPr>
          <p:cNvPr id="25" name="Прямоугольник 24"/>
          <p:cNvSpPr/>
          <p:nvPr/>
        </p:nvSpPr>
        <p:spPr>
          <a:xfrm>
            <a:off x="4427984" y="5527248"/>
            <a:ext cx="4572000" cy="549381"/>
          </a:xfrm>
          <a:prstGeom prst="rect">
            <a:avLst/>
          </a:prstGeom>
        </p:spPr>
        <p:txBody>
          <a:bodyPr>
            <a:spAutoFit/>
          </a:bodyPr>
          <a:lstStyle/>
          <a:p>
            <a:pPr algn="ctr">
              <a:lnSpc>
                <a:spcPct val="90000"/>
              </a:lnSpc>
            </a:pPr>
            <a:r>
              <a:rPr lang="ru-RU" sz="1100" dirty="0" smtClean="0">
                <a:latin typeface="Times New Roman" panose="02020603050405020304" pitchFamily="18" charset="0"/>
                <a:cs typeface="Times New Roman" panose="02020603050405020304" pitchFamily="18" charset="0"/>
              </a:rPr>
              <a:t>Создание системы эффективных и доступных информационных и образовательных ресурсов по повышению финансовой грамотности населения, поддержание их контента в актуальном состоянии</a:t>
            </a:r>
            <a:endParaRPr lang="ru-RU" sz="1100" dirty="0">
              <a:latin typeface="Times New Roman" panose="02020603050405020304" pitchFamily="18" charset="0"/>
              <a:cs typeface="Times New Roman" panose="02020603050405020304" pitchFamily="18" charset="0"/>
            </a:endParaRPr>
          </a:p>
        </p:txBody>
      </p:sp>
      <p:pic>
        <p:nvPicPr>
          <p:cNvPr id="1026" name="Picture 2" descr="ÐÐÐ Ð¤ÐÐÐÐÐ¡ÐÐÐÐ ÐÐ ÐÐÐÐ¢ÐÐÐ¡Ð¢Ð - 19 Ð¤ÐµÐ²ÑÐ°Ð»Ñ 2019 - ÑÐºÐ¾Ð»ÑÐ½ÑÐ¹ ÑÐ°Ð¹Ñ"/>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31" r="6399"/>
          <a:stretch/>
        </p:blipFill>
        <p:spPr bwMode="auto">
          <a:xfrm>
            <a:off x="3019806" y="5199549"/>
            <a:ext cx="1584176" cy="11601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4304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i.smirnov\Documents\Бюджет для граждан\Фото\Слушания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01" y="1113410"/>
            <a:ext cx="2988567" cy="2241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i.smirnov\Pictures\М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43330"/>
            <a:ext cx="8867775" cy="2371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667CCBFA-BFB9-4E9F-B6F6-694D72409F22}" type="slidenum">
              <a:rPr lang="ru-RU" smtClean="0"/>
              <a:pPr>
                <a:defRPr/>
              </a:pPr>
              <a:t>89</a:t>
            </a:fld>
            <a:endParaRPr lang="ru-RU" dirty="0"/>
          </a:p>
        </p:txBody>
      </p:sp>
      <p:sp>
        <p:nvSpPr>
          <p:cNvPr id="71" name="Прямоугольник 70"/>
          <p:cNvSpPr/>
          <p:nvPr/>
        </p:nvSpPr>
        <p:spPr>
          <a:xfrm>
            <a:off x="251520" y="4023799"/>
            <a:ext cx="5577116" cy="346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62865" rIns="125730" bIns="62865" numCol="1" spcCol="1270" anchor="ctr" anchorCtr="0">
            <a:noAutofit/>
          </a:bodyPr>
          <a:lstStyle/>
          <a:p>
            <a:pPr marL="285750" lvl="1" indent="-285750" defTabSz="1466850">
              <a:lnSpc>
                <a:spcPct val="90000"/>
              </a:lnSpc>
              <a:spcAft>
                <a:spcPct val="15000"/>
              </a:spcAft>
              <a:buFontTx/>
              <a:buChar char="••"/>
            </a:pPr>
            <a:endParaRPr lang="ru-RU" sz="3300" dirty="0">
              <a:solidFill>
                <a:prstClr val="black">
                  <a:hueOff val="0"/>
                  <a:satOff val="0"/>
                  <a:lumOff val="0"/>
                  <a:alphaOff val="0"/>
                </a:prstClr>
              </a:solidFill>
            </a:endParaRPr>
          </a:p>
        </p:txBody>
      </p:sp>
      <p:sp>
        <p:nvSpPr>
          <p:cNvPr id="6" name="TextBox 5"/>
          <p:cNvSpPr txBox="1"/>
          <p:nvPr/>
        </p:nvSpPr>
        <p:spPr>
          <a:xfrm>
            <a:off x="1043608" y="800290"/>
            <a:ext cx="5760640" cy="1815882"/>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 в которых может принять участие любой гражданин.</a:t>
            </a:r>
          </a:p>
          <a:p>
            <a:pPr algn="just"/>
            <a:r>
              <a:rPr lang="ru-RU" sz="1400" dirty="0" smtClean="0">
                <a:solidFill>
                  <a:prstClr val="black"/>
                </a:solidFill>
                <a:latin typeface="Times New Roman" panose="02020603050405020304" pitchFamily="18" charset="0"/>
                <a:cs typeface="Times New Roman" panose="02020603050405020304" pitchFamily="18" charset="0"/>
              </a:rPr>
              <a:t>Информация о проведении публичных слушаний размещается </a:t>
            </a:r>
            <a:r>
              <a:rPr lang="ru-RU" sz="1400" dirty="0">
                <a:solidFill>
                  <a:prstClr val="black"/>
                </a:solidFill>
                <a:latin typeface="Times New Roman" panose="02020603050405020304" pitchFamily="18" charset="0"/>
                <a:cs typeface="Times New Roman" panose="02020603050405020304" pitchFamily="18" charset="0"/>
              </a:rPr>
              <a:t>на сайте Министерства финансов Чувашской Республики </a:t>
            </a:r>
            <a:r>
              <a:rPr lang="ru-RU" sz="1400" dirty="0" smtClean="0">
                <a:solidFill>
                  <a:prstClr val="black"/>
                </a:solidFill>
                <a:latin typeface="Times New Roman" panose="02020603050405020304" pitchFamily="18" charset="0"/>
                <a:cs typeface="Times New Roman" panose="02020603050405020304" pitchFamily="18" charset="0"/>
              </a:rPr>
              <a:t>minfin.cap.ru.</a:t>
            </a:r>
          </a:p>
          <a:p>
            <a:pPr algn="just"/>
            <a:r>
              <a:rPr lang="ru-RU" sz="1400" i="1" dirty="0" smtClean="0">
                <a:solidFill>
                  <a:prstClr val="black"/>
                </a:solidFill>
                <a:latin typeface="Times New Roman" panose="02020603050405020304" pitchFamily="18" charset="0"/>
                <a:cs typeface="Times New Roman" panose="02020603050405020304" pitchFamily="18" charset="0"/>
              </a:rPr>
              <a:t>(Закон Чувашской Республики № 36 от 23.07.2001 «О регулировании бюджетных правоотношений в Чувашской Республике»)</a:t>
            </a:r>
            <a:endParaRPr lang="ru-RU" sz="1400" i="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023726" y="2831615"/>
            <a:ext cx="5780522" cy="523220"/>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Разделы «Форум», «Опрос для граждан» на сайте Министерства финансов Чувашской Республики </a:t>
            </a:r>
            <a:r>
              <a:rPr lang="en-US" sz="1400" u="sng" dirty="0" smtClean="0">
                <a:solidFill>
                  <a:srgbClr val="3333FF"/>
                </a:solidFill>
                <a:latin typeface="Times New Roman" panose="02020603050405020304" pitchFamily="18" charset="0"/>
                <a:cs typeface="Times New Roman" panose="02020603050405020304" pitchFamily="18" charset="0"/>
              </a:rPr>
              <a:t>minfin.cap.ru</a:t>
            </a:r>
            <a:r>
              <a:rPr lang="ru-RU" sz="1400" dirty="0" smtClean="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43608" y="3595066"/>
            <a:ext cx="5760640" cy="73866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400" dirty="0" smtClean="0">
                <a:solidFill>
                  <a:prstClr val="black"/>
                </a:solidFill>
                <a:latin typeface="Times New Roman" panose="02020603050405020304" pitchFamily="18" charset="0"/>
                <a:cs typeface="Times New Roman" panose="02020603050405020304" pitchFamily="18" charset="0"/>
              </a:rPr>
              <a:t>Свои замечания и предложения можно направлять на </a:t>
            </a:r>
            <a:r>
              <a:rPr lang="ru-RU" sz="1400" dirty="0">
                <a:solidFill>
                  <a:prstClr val="black"/>
                </a:solidFill>
                <a:latin typeface="Times New Roman" panose="02020603050405020304" pitchFamily="18" charset="0"/>
                <a:cs typeface="Times New Roman" panose="02020603050405020304" pitchFamily="18" charset="0"/>
              </a:rPr>
              <a:t>электронную </a:t>
            </a:r>
            <a:r>
              <a:rPr lang="ru-RU" sz="1400" dirty="0" smtClean="0">
                <a:solidFill>
                  <a:prstClr val="black"/>
                </a:solidFill>
                <a:latin typeface="Times New Roman" panose="02020603050405020304" pitchFamily="18" charset="0"/>
                <a:cs typeface="Times New Roman" panose="02020603050405020304" pitchFamily="18" charset="0"/>
              </a:rPr>
              <a:t>почту Министерства </a:t>
            </a:r>
            <a:r>
              <a:rPr lang="ru-RU" sz="1400" dirty="0">
                <a:solidFill>
                  <a:prstClr val="black"/>
                </a:solidFill>
                <a:latin typeface="Times New Roman" panose="02020603050405020304" pitchFamily="18" charset="0"/>
                <a:cs typeface="Times New Roman" panose="02020603050405020304" pitchFamily="18" charset="0"/>
              </a:rPr>
              <a:t>финансов Чувашской Республики </a:t>
            </a:r>
            <a:r>
              <a:rPr lang="en-US" sz="1400" u="sng" dirty="0" smtClean="0">
                <a:solidFill>
                  <a:srgbClr val="3333FF"/>
                </a:solidFill>
                <a:latin typeface="Times New Roman" panose="02020603050405020304" pitchFamily="18" charset="0"/>
                <a:cs typeface="Times New Roman" panose="02020603050405020304" pitchFamily="18" charset="0"/>
              </a:rPr>
              <a:t>finance@cap.ru</a:t>
            </a:r>
            <a:r>
              <a:rPr lang="ru-RU" sz="1400" dirty="0" smtClean="0">
                <a:solidFill>
                  <a:prstClr val="black"/>
                </a:solidFill>
                <a:latin typeface="Times New Roman" panose="02020603050405020304" pitchFamily="18" charset="0"/>
                <a:cs typeface="Times New Roman" panose="02020603050405020304" pitchFamily="18" charset="0"/>
              </a:rPr>
              <a:t> или обращаться по телефону 56-52-00</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4" name="Стрелка вправо с вырезом 3"/>
          <p:cNvSpPr/>
          <p:nvPr/>
        </p:nvSpPr>
        <p:spPr>
          <a:xfrm>
            <a:off x="251520" y="854303"/>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1" name="Стрелка вправо с вырезом 10"/>
          <p:cNvSpPr/>
          <p:nvPr/>
        </p:nvSpPr>
        <p:spPr>
          <a:xfrm>
            <a:off x="251520" y="361980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2" name="Стрелка вправо с вырезом 11"/>
          <p:cNvSpPr/>
          <p:nvPr/>
        </p:nvSpPr>
        <p:spPr>
          <a:xfrm>
            <a:off x="251520" y="2831615"/>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
        <p:nvSpPr>
          <p:cNvPr id="13" name="Заголовок 1"/>
          <p:cNvSpPr txBox="1">
            <a:spLocks/>
          </p:cNvSpPr>
          <p:nvPr/>
        </p:nvSpPr>
        <p:spPr>
          <a:xfrm>
            <a:off x="259729" y="82913"/>
            <a:ext cx="6904559" cy="53603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200" dirty="0">
                <a:solidFill>
                  <a:schemeClr val="tx1"/>
                </a:solidFill>
                <a:effectLst/>
                <a:latin typeface="Times New Roman" panose="02020603050405020304" pitchFamily="18" charset="0"/>
                <a:cs typeface="Times New Roman" panose="02020603050405020304" pitchFamily="18" charset="0"/>
              </a:rPr>
              <a:t>Участие граждан в обсуждении бюджетных вопросов</a:t>
            </a:r>
          </a:p>
        </p:txBody>
      </p:sp>
      <p:cxnSp>
        <p:nvCxnSpPr>
          <p:cNvPr id="17" name="Прямая соединительная линия 16"/>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
        <p:nvSpPr>
          <p:cNvPr id="15" name="TextBox 14"/>
          <p:cNvSpPr txBox="1"/>
          <p:nvPr/>
        </p:nvSpPr>
        <p:spPr>
          <a:xfrm>
            <a:off x="1043608" y="4558536"/>
            <a:ext cx="5760640" cy="1785104"/>
          </a:xfrm>
          <a:prstGeom prst="round1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ru-RU" sz="1500" dirty="0" smtClean="0">
                <a:solidFill>
                  <a:prstClr val="black"/>
                </a:solidFill>
                <a:latin typeface="Times New Roman" panose="02020603050405020304" pitchFamily="18" charset="0"/>
                <a:cs typeface="Times New Roman" panose="02020603050405020304" pitchFamily="18" charset="0"/>
              </a:rPr>
              <a:t>Использование принципов инициативного </a:t>
            </a:r>
            <a:r>
              <a:rPr lang="ru-RU" sz="1500" dirty="0">
                <a:solidFill>
                  <a:prstClr val="black"/>
                </a:solidFill>
                <a:latin typeface="Times New Roman" panose="02020603050405020304" pitchFamily="18" charset="0"/>
                <a:cs typeface="Times New Roman" panose="02020603050405020304" pitchFamily="18" charset="0"/>
              </a:rPr>
              <a:t>бюджетирования с целью вовлечения  населения муниципальных образований в бюджетный </a:t>
            </a:r>
            <a:r>
              <a:rPr lang="ru-RU" sz="1500" dirty="0" smtClean="0">
                <a:solidFill>
                  <a:prstClr val="black"/>
                </a:solidFill>
                <a:latin typeface="Times New Roman" panose="02020603050405020304" pitchFamily="18" charset="0"/>
                <a:cs typeface="Times New Roman" panose="02020603050405020304" pitchFamily="18" charset="0"/>
              </a:rPr>
              <a:t>процесс</a:t>
            </a:r>
          </a:p>
          <a:p>
            <a:pPr algn="just"/>
            <a:r>
              <a:rPr lang="ru-RU" sz="1300" i="1" dirty="0" smtClean="0">
                <a:solidFill>
                  <a:prstClr val="black"/>
                </a:solidFill>
                <a:latin typeface="Times New Roman" panose="02020603050405020304" pitchFamily="18" charset="0"/>
                <a:cs typeface="Times New Roman" panose="02020603050405020304" pitchFamily="18" charset="0"/>
              </a:rPr>
              <a:t>Ежегодно предусматривается </a:t>
            </a:r>
            <a:r>
              <a:rPr lang="ru-RU" sz="1300" i="1" dirty="0">
                <a:solidFill>
                  <a:prstClr val="black"/>
                </a:solidFill>
                <a:latin typeface="Times New Roman" panose="02020603050405020304" pitchFamily="18" charset="0"/>
                <a:cs typeface="Times New Roman" panose="02020603050405020304" pitchFamily="18" charset="0"/>
              </a:rPr>
              <a:t>предоставление на конкурсной основе субсидий из республиканского бюджета Чувашской Республики </a:t>
            </a:r>
            <a:r>
              <a:rPr lang="ru-RU" sz="1300" i="1" dirty="0" smtClean="0">
                <a:solidFill>
                  <a:prstClr val="black"/>
                </a:solidFill>
                <a:latin typeface="Times New Roman" panose="02020603050405020304" pitchFamily="18" charset="0"/>
                <a:cs typeface="Times New Roman" panose="02020603050405020304" pitchFamily="18" charset="0"/>
              </a:rPr>
              <a:t>бюджетам </a:t>
            </a:r>
            <a:r>
              <a:rPr lang="ru-RU" sz="1300" i="1" dirty="0">
                <a:solidFill>
                  <a:prstClr val="black"/>
                </a:solidFill>
                <a:latin typeface="Times New Roman" panose="02020603050405020304" pitchFamily="18" charset="0"/>
                <a:cs typeface="Times New Roman" panose="02020603050405020304" pitchFamily="18" charset="0"/>
              </a:rPr>
              <a:t>муниципальных районов и бюджетам городских округов на реализацию проектов развития общественной инфраструктуры, основанных на местных инициативах</a:t>
            </a:r>
            <a:endParaRPr lang="en-US" sz="1300" i="1" dirty="0">
              <a:solidFill>
                <a:prstClr val="black"/>
              </a:solidFill>
              <a:latin typeface="Times New Roman" panose="02020603050405020304" pitchFamily="18" charset="0"/>
              <a:cs typeface="Times New Roman" panose="02020603050405020304" pitchFamily="18" charset="0"/>
            </a:endParaRPr>
          </a:p>
        </p:txBody>
      </p:sp>
      <p:sp>
        <p:nvSpPr>
          <p:cNvPr id="16" name="Стрелка вправо с вырезом 15"/>
          <p:cNvSpPr/>
          <p:nvPr/>
        </p:nvSpPr>
        <p:spPr>
          <a:xfrm>
            <a:off x="251520" y="4583277"/>
            <a:ext cx="648072" cy="484632"/>
          </a:xfrm>
          <a:prstGeom prst="notchedRight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221216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kredi_polit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08" y="3177344"/>
            <a:ext cx="2593130"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Номер слайда 2"/>
          <p:cNvSpPr>
            <a:spLocks noGrp="1"/>
          </p:cNvSpPr>
          <p:nvPr>
            <p:ph type="sldNum" sz="quarter" idx="12"/>
          </p:nvPr>
        </p:nvSpPr>
        <p:spPr/>
        <p:txBody>
          <a:bodyPr/>
          <a:lstStyle/>
          <a:p>
            <a:pPr>
              <a:defRPr/>
            </a:pPr>
            <a:fld id="{5134FBE4-DC40-4A96-AB83-42E61AAB2036}" type="slidenum">
              <a:rPr lang="ru-RU" smtClean="0"/>
              <a:pPr>
                <a:defRPr/>
              </a:pPr>
              <a:t>9</a:t>
            </a:fld>
            <a:endParaRPr lang="ru-RU" dirty="0"/>
          </a:p>
        </p:txBody>
      </p:sp>
      <p:sp>
        <p:nvSpPr>
          <p:cNvPr id="5" name="Скругленный прямоугольник 4"/>
          <p:cNvSpPr/>
          <p:nvPr/>
        </p:nvSpPr>
        <p:spPr>
          <a:xfrm>
            <a:off x="179512" y="908720"/>
            <a:ext cx="6192688" cy="1728192"/>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dirty="0" smtClean="0">
                <a:solidFill>
                  <a:prstClr val="black"/>
                </a:solidFill>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Замедление темпов </a:t>
            </a:r>
            <a:r>
              <a:rPr lang="ru-RU" sz="1400" dirty="0">
                <a:latin typeface="Times New Roman" panose="02020603050405020304" pitchFamily="18" charset="0"/>
                <a:cs typeface="Times New Roman" panose="02020603050405020304" pitchFamily="18" charset="0"/>
              </a:rPr>
              <a:t>социально-экономического </a:t>
            </a:r>
            <a:r>
              <a:rPr lang="ru-RU" sz="1400" dirty="0" smtClean="0">
                <a:latin typeface="Times New Roman" panose="02020603050405020304" pitchFamily="18" charset="0"/>
                <a:cs typeface="Times New Roman" panose="02020603050405020304" pitchFamily="18" charset="0"/>
              </a:rPr>
              <a:t>развития приводят </a:t>
            </a:r>
            <a:r>
              <a:rPr lang="ru-RU" sz="1400" dirty="0">
                <a:latin typeface="Times New Roman" panose="02020603050405020304" pitchFamily="18" charset="0"/>
                <a:cs typeface="Times New Roman" panose="02020603050405020304" pitchFamily="18" charset="0"/>
              </a:rPr>
              <a:t>к сокращению </a:t>
            </a:r>
            <a:r>
              <a:rPr lang="ru-RU" sz="1400" dirty="0" smtClean="0">
                <a:latin typeface="Times New Roman" panose="02020603050405020304" pitchFamily="18" charset="0"/>
                <a:cs typeface="Times New Roman" panose="02020603050405020304" pitchFamily="18" charset="0"/>
              </a:rPr>
              <a:t>темпов поступлений собственных </a:t>
            </a:r>
            <a:r>
              <a:rPr lang="ru-RU" sz="1400" dirty="0">
                <a:latin typeface="Times New Roman" panose="02020603050405020304" pitchFamily="18" charset="0"/>
                <a:cs typeface="Times New Roman" panose="02020603050405020304" pitchFamily="18" charset="0"/>
              </a:rPr>
              <a:t>доходов в консолидированный бюджет </a:t>
            </a:r>
            <a:r>
              <a:rPr lang="ru-RU" sz="1400" dirty="0" smtClean="0">
                <a:latin typeface="Times New Roman" panose="02020603050405020304" pitchFamily="18" charset="0"/>
                <a:cs typeface="Times New Roman" panose="02020603050405020304" pitchFamily="18" charset="0"/>
              </a:rPr>
              <a:t>республики</a:t>
            </a:r>
            <a:r>
              <a:rPr lang="ru-RU" sz="1400" dirty="0">
                <a:latin typeface="Times New Roman" panose="02020603050405020304" pitchFamily="18" charset="0"/>
                <a:cs typeface="Times New Roman" panose="02020603050405020304" pitchFamily="18" charset="0"/>
              </a:rPr>
              <a:t>, повышению прогнозируемого уровня инфляции, ухудшению условий для заимствований, увеличению государственного и муниципального </a:t>
            </a:r>
            <a:r>
              <a:rPr lang="ru-RU" sz="1400" dirty="0" smtClean="0">
                <a:latin typeface="Times New Roman" panose="02020603050405020304" pitchFamily="18" charset="0"/>
                <a:cs typeface="Times New Roman" panose="02020603050405020304" pitchFamily="18" charset="0"/>
              </a:rPr>
              <a:t>долга.</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      Снижение </a:t>
            </a:r>
            <a:r>
              <a:rPr lang="ru-RU" sz="1400" dirty="0">
                <a:latin typeface="Times New Roman" panose="02020603050405020304" pitchFamily="18" charset="0"/>
                <a:cs typeface="Times New Roman" panose="02020603050405020304" pitchFamily="18" charset="0"/>
              </a:rPr>
              <a:t>доходной базы консолидированного бюджета р</a:t>
            </a:r>
            <a:r>
              <a:rPr lang="ru-RU" sz="1400" dirty="0" smtClean="0">
                <a:latin typeface="Times New Roman" panose="02020603050405020304" pitchFamily="18" charset="0"/>
                <a:cs typeface="Times New Roman" panose="02020603050405020304" pitchFamily="18" charset="0"/>
              </a:rPr>
              <a:t>еспублики </a:t>
            </a:r>
            <a:r>
              <a:rPr lang="ru-RU" sz="1400" dirty="0">
                <a:latin typeface="Times New Roman" panose="02020603050405020304" pitchFamily="18" charset="0"/>
                <a:cs typeface="Times New Roman" panose="02020603050405020304" pitchFamily="18" charset="0"/>
              </a:rPr>
              <a:t>влечет риски невыполнения плановых расходных обязательств.  </a:t>
            </a:r>
          </a:p>
        </p:txBody>
      </p:sp>
      <p:sp>
        <p:nvSpPr>
          <p:cNvPr id="6" name="Скругленный прямоугольник 5"/>
          <p:cNvSpPr/>
          <p:nvPr/>
        </p:nvSpPr>
        <p:spPr>
          <a:xfrm>
            <a:off x="2987824" y="2925317"/>
            <a:ext cx="5985048" cy="2448271"/>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результате возникновения выпадающих доходов </a:t>
            </a:r>
            <a:r>
              <a:rPr lang="ru-RU" sz="1400" dirty="0" smtClean="0">
                <a:latin typeface="Times New Roman" panose="02020603050405020304" pitchFamily="18" charset="0"/>
                <a:cs typeface="Times New Roman" panose="02020603050405020304" pitchFamily="18" charset="0"/>
              </a:rPr>
              <a:t>бюджета </a:t>
            </a:r>
            <a:r>
              <a:rPr lang="ru-RU" sz="1400" dirty="0">
                <a:latin typeface="Times New Roman" panose="02020603050405020304" pitchFamily="18" charset="0"/>
                <a:cs typeface="Times New Roman" panose="02020603050405020304" pitchFamily="18" charset="0"/>
              </a:rPr>
              <a:t>в связи с замедлением темпов экономического развития и сохранения при этом обязанности по выполнению социальных расходов в необходимом </a:t>
            </a:r>
            <a:r>
              <a:rPr lang="ru-RU" sz="1400" dirty="0" smtClean="0">
                <a:latin typeface="Times New Roman" panose="02020603050405020304" pitchFamily="18" charset="0"/>
                <a:cs typeface="Times New Roman" panose="02020603050405020304" pitchFamily="18" charset="0"/>
              </a:rPr>
              <a:t>объеме, возникает риск увеличения долговой нагрузки на бюджет. </a:t>
            </a:r>
            <a:r>
              <a:rPr lang="ru-RU" sz="1400" dirty="0">
                <a:latin typeface="Times New Roman" panose="02020603050405020304" pitchFamily="18" charset="0"/>
                <a:cs typeface="Times New Roman" panose="02020603050405020304" pitchFamily="18" charset="0"/>
              </a:rPr>
              <a:t>В случае наступления </a:t>
            </a:r>
            <a:r>
              <a:rPr lang="ru-RU" sz="1400" dirty="0" smtClean="0">
                <a:latin typeface="Times New Roman" panose="02020603050405020304" pitchFamily="18" charset="0"/>
                <a:cs typeface="Times New Roman" panose="02020603050405020304" pitchFamily="18" charset="0"/>
              </a:rPr>
              <a:t>такого </a:t>
            </a:r>
            <a:r>
              <a:rPr lang="ru-RU" sz="1400" dirty="0">
                <a:latin typeface="Times New Roman" panose="02020603050405020304" pitchFamily="18" charset="0"/>
                <a:cs typeface="Times New Roman" panose="02020603050405020304" pitchFamily="18" charset="0"/>
              </a:rPr>
              <a:t>риска потребуется привлечение рыночных заимствований</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Для </a:t>
            </a:r>
            <a:r>
              <a:rPr lang="ru-RU" sz="1400" dirty="0">
                <a:latin typeface="Times New Roman" panose="02020603050405020304" pitchFamily="18" charset="0"/>
                <a:cs typeface="Times New Roman" panose="02020603050405020304" pitchFamily="18" charset="0"/>
              </a:rPr>
              <a:t>обеспечения сбалансированности и устойчивости консолидированного бюджета республики, </a:t>
            </a:r>
            <a:r>
              <a:rPr lang="ru-RU" sz="1400" dirty="0" smtClean="0">
                <a:latin typeface="Times New Roman" panose="02020603050405020304" pitchFamily="18" charset="0"/>
                <a:cs typeface="Times New Roman" panose="02020603050405020304" pitchFamily="18" charset="0"/>
              </a:rPr>
              <a:t>необходимо </a:t>
            </a:r>
            <a:r>
              <a:rPr lang="ru-RU" sz="1400" dirty="0">
                <a:latin typeface="Times New Roman" panose="02020603050405020304" pitchFamily="18" charset="0"/>
                <a:cs typeface="Times New Roman" panose="02020603050405020304" pitchFamily="18" charset="0"/>
              </a:rPr>
              <a:t>эффективное управление государственным долгом Чувашской Республики</a:t>
            </a:r>
            <a:r>
              <a:rPr lang="ru-RU" sz="1400" dirty="0" smtClean="0">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179512" y="5661248"/>
            <a:ext cx="5904656" cy="936104"/>
          </a:xfrm>
          <a:prstGeom prst="roundRect">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just"/>
            <a:r>
              <a:rPr lang="ru-RU" sz="1500" b="1" dirty="0" smtClean="0">
                <a:solidFill>
                  <a:prstClr val="black"/>
                </a:solidFill>
                <a:latin typeface="Times New Roman" panose="02020603050405020304" pitchFamily="18" charset="0"/>
                <a:cs typeface="Times New Roman" panose="02020603050405020304" pitchFamily="18" charset="0"/>
              </a:rPr>
              <a:t>     </a:t>
            </a:r>
            <a:r>
              <a:rPr lang="ru-RU" sz="1400" dirty="0" smtClean="0">
                <a:solidFill>
                  <a:prstClr val="black"/>
                </a:solidFill>
                <a:latin typeface="Times New Roman" panose="02020603050405020304" pitchFamily="18" charset="0"/>
                <a:cs typeface="Times New Roman" panose="02020603050405020304" pitchFamily="18" charset="0"/>
              </a:rPr>
              <a:t>Проведение </a:t>
            </a:r>
            <a:r>
              <a:rPr lang="ru-RU" sz="1400" dirty="0">
                <a:solidFill>
                  <a:prstClr val="black"/>
                </a:solidFill>
                <a:latin typeface="Times New Roman" panose="02020603050405020304" pitchFamily="18" charset="0"/>
                <a:cs typeface="Times New Roman" panose="02020603050405020304" pitchFamily="18" charset="0"/>
              </a:rPr>
              <a:t>предсказуемой и ответственной бюджетной политики является важнейшей предпосылкой для обеспечения макроэкономической </a:t>
            </a:r>
            <a:r>
              <a:rPr lang="ru-RU" sz="1400" dirty="0" smtClean="0">
                <a:solidFill>
                  <a:prstClr val="black"/>
                </a:solidFill>
                <a:latin typeface="Times New Roman" panose="02020603050405020304" pitchFamily="18" charset="0"/>
                <a:cs typeface="Times New Roman" panose="02020603050405020304" pitchFamily="18" charset="0"/>
              </a:rPr>
              <a:t>стабильности.</a:t>
            </a:r>
          </a:p>
        </p:txBody>
      </p:sp>
      <p:pic>
        <p:nvPicPr>
          <p:cNvPr id="1027" name="Picture 3" descr="E:\11e809349eb14856577a0116ad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7916" y="843136"/>
            <a:ext cx="2332230" cy="1865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a:xfrm>
            <a:off x="259729" y="-13063"/>
            <a:ext cx="6976567" cy="620688"/>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fontAlgn="auto">
              <a:spcAft>
                <a:spcPts val="0"/>
              </a:spcAft>
              <a:buNone/>
            </a:pPr>
            <a:r>
              <a:rPr lang="ru-RU" sz="2000" dirty="0">
                <a:solidFill>
                  <a:schemeClr val="tx1"/>
                </a:solidFill>
                <a:effectLst/>
                <a:latin typeface="Times New Roman" panose="02020603050405020304" pitchFamily="18" charset="0"/>
                <a:cs typeface="Times New Roman" panose="02020603050405020304" pitchFamily="18" charset="0"/>
              </a:rPr>
              <a:t>Риски и проблемы в сфере бюджетной политики Чувашской Республики</a:t>
            </a:r>
          </a:p>
        </p:txBody>
      </p:sp>
      <p:cxnSp>
        <p:nvCxnSpPr>
          <p:cNvPr id="10" name="Прямая соединительная линия 9"/>
          <p:cNvCxnSpPr/>
          <p:nvPr/>
        </p:nvCxnSpPr>
        <p:spPr>
          <a:xfrm>
            <a:off x="0" y="620688"/>
            <a:ext cx="914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73228" y="69850"/>
            <a:ext cx="1223412" cy="492443"/>
          </a:xfrm>
          <a:prstGeom prst="rect">
            <a:avLst/>
          </a:prstGeom>
          <a:noFill/>
        </p:spPr>
        <p:txBody>
          <a:bodyPr wrap="none" rtlCol="0">
            <a:spAutoFit/>
          </a:bodyPr>
          <a:lstStyle/>
          <a:p>
            <a:pPr algn="ctr"/>
            <a:r>
              <a:rPr lang="ru-RU" sz="1300" b="1" i="1" dirty="0" smtClean="0">
                <a:solidFill>
                  <a:schemeClr val="accent1"/>
                </a:solidFill>
                <a:latin typeface="+mn-lt"/>
              </a:rPr>
              <a:t>Бюджет</a:t>
            </a:r>
          </a:p>
          <a:p>
            <a:pPr algn="ctr"/>
            <a:r>
              <a:rPr lang="ru-RU" sz="1300" b="1" i="1" dirty="0" smtClean="0">
                <a:solidFill>
                  <a:schemeClr val="accent1"/>
                </a:solidFill>
                <a:latin typeface="+mn-lt"/>
              </a:rPr>
              <a:t>для граждан</a:t>
            </a:r>
            <a:endParaRPr lang="ru-RU" sz="1300" b="1" i="1" dirty="0">
              <a:solidFill>
                <a:schemeClr val="accent1"/>
              </a:solidFill>
              <a:latin typeface="+mn-lt"/>
            </a:endParaRPr>
          </a:p>
        </p:txBody>
      </p:sp>
    </p:spTree>
    <p:extLst>
      <p:ext uri="{BB962C8B-B14F-4D97-AF65-F5344CB8AC3E}">
        <p14:creationId xmlns:p14="http://schemas.microsoft.com/office/powerpoint/2010/main" val="16203185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smirnov\Pictures\untitle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1"/>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pPr>
              <a:defRPr/>
            </a:pPr>
            <a:r>
              <a:rPr lang="en-US" dirty="0" smtClean="0"/>
              <a:t>9</a:t>
            </a:r>
            <a:r>
              <a:rPr lang="ru-RU" dirty="0" smtClean="0"/>
              <a:t>0</a:t>
            </a:r>
            <a:endParaRPr lang="ru-RU" dirty="0"/>
          </a:p>
        </p:txBody>
      </p:sp>
      <p:sp>
        <p:nvSpPr>
          <p:cNvPr id="3" name="TextBox 2"/>
          <p:cNvSpPr txBox="1"/>
          <p:nvPr/>
        </p:nvSpPr>
        <p:spPr>
          <a:xfrm>
            <a:off x="1067644" y="4971737"/>
            <a:ext cx="5616624" cy="1492716"/>
          </a:xfrm>
          <a:prstGeom prst="rect">
            <a:avLst/>
          </a:prstGeom>
          <a:noFill/>
        </p:spPr>
        <p:txBody>
          <a:bodyPr wrap="square" rtlCol="0">
            <a:spAutoFit/>
          </a:bodyPr>
          <a:lstStyle/>
          <a:p>
            <a:pPr algn="just"/>
            <a:r>
              <a:rPr lang="ru-RU" sz="1300" dirty="0" smtClean="0">
                <a:solidFill>
                  <a:prstClr val="black"/>
                </a:solidFill>
                <a:cs typeface="+mn-cs"/>
              </a:rPr>
              <a:t>Министерство финансов Чувашской Республики</a:t>
            </a:r>
          </a:p>
          <a:p>
            <a:pPr algn="just"/>
            <a:r>
              <a:rPr lang="ru-RU" sz="1300" dirty="0" smtClean="0">
                <a:solidFill>
                  <a:prstClr val="black"/>
                </a:solidFill>
                <a:cs typeface="+mn-cs"/>
              </a:rPr>
              <a:t>Адрес: 428000, г. Чебоксары, пл. Республики, д.2</a:t>
            </a:r>
          </a:p>
          <a:p>
            <a:pPr algn="just"/>
            <a:r>
              <a:rPr lang="ru-RU" sz="1300" dirty="0">
                <a:solidFill>
                  <a:prstClr val="black"/>
                </a:solidFill>
                <a:cs typeface="+mn-cs"/>
              </a:rPr>
              <a:t>Телефон: (8352) </a:t>
            </a:r>
            <a:r>
              <a:rPr lang="ru-RU" sz="1300" dirty="0" smtClean="0">
                <a:solidFill>
                  <a:prstClr val="black"/>
                </a:solidFill>
                <a:cs typeface="+mn-cs"/>
              </a:rPr>
              <a:t>56-52-00</a:t>
            </a:r>
            <a:r>
              <a:rPr lang="ru-RU" sz="1300" dirty="0">
                <a:solidFill>
                  <a:prstClr val="black"/>
                </a:solidFill>
                <a:cs typeface="+mn-cs"/>
              </a:rPr>
              <a:t>, </a:t>
            </a:r>
            <a:r>
              <a:rPr lang="ru-RU" sz="1300" dirty="0" smtClean="0">
                <a:solidFill>
                  <a:prstClr val="black"/>
                </a:solidFill>
                <a:cs typeface="+mn-cs"/>
              </a:rPr>
              <a:t>56-52-12</a:t>
            </a:r>
            <a:endParaRPr lang="ru-RU" sz="1300" dirty="0">
              <a:solidFill>
                <a:prstClr val="black"/>
              </a:solidFill>
              <a:cs typeface="+mn-cs"/>
            </a:endParaRPr>
          </a:p>
          <a:p>
            <a:pPr algn="just"/>
            <a:r>
              <a:rPr lang="ru-RU" sz="1300" dirty="0" smtClean="0">
                <a:solidFill>
                  <a:prstClr val="black"/>
                </a:solidFill>
                <a:cs typeface="+mn-cs"/>
              </a:rPr>
              <a:t>Факс</a:t>
            </a:r>
            <a:r>
              <a:rPr lang="ru-RU" sz="1300" dirty="0">
                <a:solidFill>
                  <a:prstClr val="black"/>
                </a:solidFill>
                <a:cs typeface="+mn-cs"/>
              </a:rPr>
              <a:t>: (8352) </a:t>
            </a:r>
            <a:r>
              <a:rPr lang="ru-RU" sz="1300" dirty="0" smtClean="0">
                <a:solidFill>
                  <a:prstClr val="black"/>
                </a:solidFill>
                <a:cs typeface="+mn-cs"/>
              </a:rPr>
              <a:t>56-52-19</a:t>
            </a:r>
          </a:p>
          <a:p>
            <a:pPr algn="just"/>
            <a:r>
              <a:rPr lang="en-US" sz="1300" dirty="0">
                <a:solidFill>
                  <a:srgbClr val="3333FF"/>
                </a:solidFill>
                <a:cs typeface="+mn-cs"/>
              </a:rPr>
              <a:t>http://minfin.cap.ru</a:t>
            </a:r>
            <a:r>
              <a:rPr lang="en-US" sz="1300" dirty="0" smtClean="0">
                <a:solidFill>
                  <a:srgbClr val="3333FF"/>
                </a:solidFill>
                <a:cs typeface="+mn-cs"/>
              </a:rPr>
              <a:t>/</a:t>
            </a:r>
            <a:endParaRPr lang="ru-RU" sz="1300" dirty="0" smtClean="0">
              <a:solidFill>
                <a:srgbClr val="3333FF"/>
              </a:solidFill>
              <a:cs typeface="+mn-cs"/>
            </a:endParaRPr>
          </a:p>
          <a:p>
            <a:pPr algn="just"/>
            <a:endParaRPr lang="ru-RU" sz="1300" dirty="0" smtClean="0">
              <a:solidFill>
                <a:prstClr val="black"/>
              </a:solidFill>
              <a:cs typeface="+mn-cs"/>
            </a:endParaRPr>
          </a:p>
          <a:p>
            <a:pPr algn="just"/>
            <a:r>
              <a:rPr lang="en-US" sz="1300" dirty="0" smtClean="0">
                <a:solidFill>
                  <a:prstClr val="black"/>
                </a:solidFill>
                <a:cs typeface="+mn-cs"/>
              </a:rPr>
              <a:t>E-Mail</a:t>
            </a:r>
            <a:r>
              <a:rPr lang="en-US" sz="1300" dirty="0">
                <a:solidFill>
                  <a:prstClr val="black"/>
                </a:solidFill>
                <a:cs typeface="+mn-cs"/>
              </a:rPr>
              <a:t>: </a:t>
            </a:r>
            <a:r>
              <a:rPr lang="en-US" sz="1300" u="sng" dirty="0" smtClean="0">
                <a:solidFill>
                  <a:prstClr val="black"/>
                </a:solidFill>
              </a:rPr>
              <a:t>finmail@cap.ru</a:t>
            </a:r>
            <a:endParaRPr lang="ru-RU" sz="1300" u="sng" dirty="0">
              <a:solidFill>
                <a:prstClr val="black"/>
              </a:solidFill>
            </a:endParaRPr>
          </a:p>
        </p:txBody>
      </p:sp>
      <p:sp>
        <p:nvSpPr>
          <p:cNvPr id="11" name="TextBox 10"/>
          <p:cNvSpPr txBox="1"/>
          <p:nvPr/>
        </p:nvSpPr>
        <p:spPr>
          <a:xfrm>
            <a:off x="1019756" y="1012487"/>
            <a:ext cx="7704856" cy="738664"/>
          </a:xfrm>
          <a:prstGeom prst="rect">
            <a:avLst/>
          </a:prstGeom>
          <a:noFill/>
        </p:spPr>
        <p:txBody>
          <a:bodyPr wrap="square" rtlCol="0">
            <a:spAutoFit/>
          </a:bodyPr>
          <a:lstStyle/>
          <a:p>
            <a:pPr algn="just"/>
            <a:r>
              <a:rPr lang="ru-RU" sz="1400" b="1" dirty="0" smtClean="0">
                <a:solidFill>
                  <a:prstClr val="black"/>
                </a:solidFill>
                <a:cs typeface="+mn-cs"/>
              </a:rPr>
              <a:t>Режим работы:</a:t>
            </a:r>
          </a:p>
          <a:p>
            <a:pPr algn="just"/>
            <a:r>
              <a:rPr lang="ru-RU" sz="1400" dirty="0" smtClean="0">
                <a:solidFill>
                  <a:prstClr val="black"/>
                </a:solidFill>
                <a:cs typeface="+mn-cs"/>
              </a:rPr>
              <a:t>Понедельник – пятница с 08.00 до 17.00, обеденный перерыв с 12.30 до 13.30</a:t>
            </a:r>
          </a:p>
          <a:p>
            <a:pPr algn="just"/>
            <a:r>
              <a:rPr lang="ru-RU" sz="1400" dirty="0" smtClean="0">
                <a:solidFill>
                  <a:prstClr val="black"/>
                </a:solidFill>
                <a:cs typeface="+mn-cs"/>
              </a:rPr>
              <a:t>Выходные дни – суббота, воскресенье</a:t>
            </a:r>
            <a:endParaRPr lang="ru-RU" sz="1400" dirty="0">
              <a:solidFill>
                <a:prstClr val="black"/>
              </a:solidFill>
              <a:cs typeface="+mn-cs"/>
            </a:endParaRPr>
          </a:p>
        </p:txBody>
      </p:sp>
      <p:sp>
        <p:nvSpPr>
          <p:cNvPr id="4" name="Нашивка 3"/>
          <p:cNvSpPr/>
          <p:nvPr/>
        </p:nvSpPr>
        <p:spPr>
          <a:xfrm>
            <a:off x="417171" y="1122123"/>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5" name="Нашивка 14"/>
          <p:cNvSpPr/>
          <p:nvPr/>
        </p:nvSpPr>
        <p:spPr>
          <a:xfrm>
            <a:off x="417171" y="5125507"/>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16" name="Нашивка 15"/>
          <p:cNvSpPr/>
          <p:nvPr/>
        </p:nvSpPr>
        <p:spPr>
          <a:xfrm>
            <a:off x="417171" y="2060848"/>
            <a:ext cx="464380" cy="391725"/>
          </a:xfrm>
          <a:prstGeom prst="chevron">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54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pic>
        <p:nvPicPr>
          <p:cNvPr id="1026" name="Picture 2" descr="C:\Users\i.smirnov\Pictures\facebook_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949280"/>
            <a:ext cx="1410754" cy="35268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56717" y="5998246"/>
            <a:ext cx="3367895" cy="292388"/>
          </a:xfrm>
          <a:prstGeom prst="rect">
            <a:avLst/>
          </a:prstGeom>
        </p:spPr>
        <p:txBody>
          <a:bodyPr wrap="square">
            <a:spAutoFit/>
          </a:bodyPr>
          <a:lstStyle/>
          <a:p>
            <a:r>
              <a:rPr lang="en-US" sz="1300" dirty="0">
                <a:solidFill>
                  <a:srgbClr val="3333FF"/>
                </a:solidFill>
                <a:latin typeface="Arial" panose="020B0604020202020204" pitchFamily="34" charset="0"/>
                <a:cs typeface="Arial" panose="020B0604020202020204" pitchFamily="34" charset="0"/>
              </a:rPr>
              <a:t>https://</a:t>
            </a:r>
            <a:r>
              <a:rPr lang="en-US" sz="1300" dirty="0" smtClean="0">
                <a:solidFill>
                  <a:srgbClr val="3333FF"/>
                </a:solidFill>
                <a:latin typeface="Arial" panose="020B0604020202020204" pitchFamily="34" charset="0"/>
                <a:cs typeface="Arial" panose="020B0604020202020204" pitchFamily="34" charset="0"/>
              </a:rPr>
              <a:t>www.facebook.com/minfinchuvashii</a:t>
            </a:r>
            <a:endParaRPr lang="ru-RU" sz="1300" dirty="0" smtClean="0">
              <a:solidFill>
                <a:srgbClr val="3333FF"/>
              </a:solidFill>
              <a:latin typeface="Arial" panose="020B0604020202020204" pitchFamily="34" charset="0"/>
              <a:cs typeface="Arial" panose="020B0604020202020204" pitchFamily="34" charset="0"/>
            </a:endParaRPr>
          </a:p>
        </p:txBody>
      </p:sp>
      <p:sp>
        <p:nvSpPr>
          <p:cNvPr id="13" name="TextBox 12"/>
          <p:cNvSpPr txBox="1"/>
          <p:nvPr/>
        </p:nvSpPr>
        <p:spPr>
          <a:xfrm>
            <a:off x="1010856" y="1774344"/>
            <a:ext cx="7792084" cy="3166824"/>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ru-RU" sz="1300" b="1" dirty="0">
                <a:solidFill>
                  <a:prstClr val="black"/>
                </a:solidFill>
                <a:latin typeface="Arial" panose="020B0604020202020204" pitchFamily="34" charset="0"/>
                <a:cs typeface="Arial" panose="020B0604020202020204" pitchFamily="34" charset="0"/>
              </a:rPr>
              <a:t>График </a:t>
            </a:r>
            <a:r>
              <a:rPr lang="ru-RU" sz="1300" b="1" dirty="0" smtClean="0">
                <a:solidFill>
                  <a:prstClr val="black"/>
                </a:solidFill>
                <a:latin typeface="Arial" panose="020B0604020202020204" pitchFamily="34" charset="0"/>
                <a:cs typeface="Arial" panose="020B0604020202020204" pitchFamily="34" charset="0"/>
              </a:rPr>
              <a:t>приема граждан:</a:t>
            </a:r>
            <a:endParaRPr lang="ru-RU" sz="400" b="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ru-RU" sz="1300" dirty="0" smtClean="0">
                <a:solidFill>
                  <a:prstClr val="black"/>
                </a:solidFill>
                <a:latin typeface="Arial" panose="020B0604020202020204" pitchFamily="34" charset="0"/>
                <a:cs typeface="Arial" panose="020B0604020202020204" pitchFamily="34" charset="0"/>
              </a:rPr>
              <a:t>1. </a:t>
            </a:r>
            <a:r>
              <a:rPr lang="ru-RU" sz="1300" dirty="0">
                <a:solidFill>
                  <a:prstClr val="black"/>
                </a:solidFill>
                <a:latin typeface="Arial" panose="020B0604020202020204" pitchFamily="34" charset="0"/>
                <a:cs typeface="Arial" panose="020B0604020202020204" pitchFamily="34" charset="0"/>
              </a:rPr>
              <a:t>М.Г. Ноздряков – </a:t>
            </a:r>
            <a:r>
              <a:rPr lang="ru-RU" sz="1300" dirty="0" smtClean="0">
                <a:solidFill>
                  <a:prstClr val="black"/>
                </a:solidFill>
                <a:latin typeface="Arial" panose="020B0604020202020204" pitchFamily="34" charset="0"/>
                <a:cs typeface="Arial" panose="020B0604020202020204" pitchFamily="34" charset="0"/>
              </a:rPr>
              <a:t>первый заместитель </a:t>
            </a:r>
            <a:r>
              <a:rPr lang="ru-RU" sz="1300" dirty="0">
                <a:solidFill>
                  <a:prstClr val="black"/>
                </a:solidFill>
                <a:latin typeface="Arial" panose="020B0604020202020204" pitchFamily="34" charset="0"/>
                <a:cs typeface="Arial" panose="020B0604020202020204" pitchFamily="34" charset="0"/>
              </a:rPr>
              <a:t>Председателя Кабинета Министров Чувашской Республики </a:t>
            </a:r>
            <a:r>
              <a:rPr lang="ru-RU" sz="1300" dirty="0" smtClean="0">
                <a:solidFill>
                  <a:prstClr val="black"/>
                </a:solidFill>
                <a:latin typeface="Arial" panose="020B0604020202020204" pitchFamily="34" charset="0"/>
                <a:cs typeface="Arial" panose="020B0604020202020204" pitchFamily="34" charset="0"/>
              </a:rPr>
              <a:t>- министр финансов Чувашской Республики</a:t>
            </a:r>
            <a:endParaRPr lang="ru-RU" sz="1300" dirty="0">
              <a:solidFill>
                <a:prstClr val="black"/>
              </a:solidFill>
              <a:latin typeface="Arial" panose="020B0604020202020204" pitchFamily="34" charset="0"/>
              <a:cs typeface="Arial" panose="020B0604020202020204" pitchFamily="34" charset="0"/>
            </a:endParaRPr>
          </a:p>
          <a:p>
            <a:pPr algn="just"/>
            <a:r>
              <a:rPr lang="ru-RU" sz="1300" i="1" dirty="0" smtClean="0">
                <a:solidFill>
                  <a:prstClr val="black"/>
                </a:solidFill>
                <a:latin typeface="Arial" panose="020B0604020202020204" pitchFamily="34" charset="0"/>
                <a:cs typeface="Arial" panose="020B0604020202020204" pitchFamily="34" charset="0"/>
              </a:rPr>
              <a:t> первая пятница </a:t>
            </a:r>
            <a:r>
              <a:rPr lang="ru-RU" sz="1300" i="1" dirty="0">
                <a:solidFill>
                  <a:prstClr val="black"/>
                </a:solidFill>
                <a:latin typeface="Arial" panose="020B0604020202020204" pitchFamily="34" charset="0"/>
                <a:cs typeface="Arial" panose="020B0604020202020204" pitchFamily="34" charset="0"/>
              </a:rPr>
              <a:t>месяца с 15.00 до 17.00 часов</a:t>
            </a:r>
          </a:p>
          <a:p>
            <a:pPr algn="just"/>
            <a:endParaRPr lang="ru-RU" sz="400" dirty="0" smtClean="0">
              <a:solidFill>
                <a:prstClr val="black"/>
              </a:solidFill>
              <a:latin typeface="Arial" panose="020B0604020202020204" pitchFamily="34" charset="0"/>
              <a:cs typeface="Arial" panose="020B0604020202020204" pitchFamily="34" charset="0"/>
            </a:endParaRPr>
          </a:p>
          <a:p>
            <a:pPr algn="just"/>
            <a:r>
              <a:rPr lang="ru-RU" sz="1300" dirty="0" smtClean="0">
                <a:solidFill>
                  <a:prstClr val="black"/>
                </a:solidFill>
                <a:latin typeface="Arial" panose="020B0604020202020204" pitchFamily="34" charset="0"/>
                <a:cs typeface="Arial" panose="020B0604020202020204" pitchFamily="34" charset="0"/>
              </a:rPr>
              <a:t> 2</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О.В. Метелева – первый заместитель </a:t>
            </a:r>
            <a:r>
              <a:rPr lang="ru-RU" sz="1300" dirty="0">
                <a:solidFill>
                  <a:prstClr val="black"/>
                </a:solidFill>
                <a:latin typeface="Arial" panose="020B0604020202020204" pitchFamily="34" charset="0"/>
                <a:cs typeface="Arial" panose="020B0604020202020204" pitchFamily="34" charset="0"/>
              </a:rPr>
              <a:t>министра финансов Чувашской Республики</a:t>
            </a:r>
          </a:p>
          <a:p>
            <a:pPr algn="just"/>
            <a:r>
              <a:rPr lang="ru-RU" sz="1300" i="1" dirty="0" smtClean="0">
                <a:solidFill>
                  <a:prstClr val="black"/>
                </a:solidFill>
                <a:latin typeface="Arial" panose="020B0604020202020204" pitchFamily="34" charset="0"/>
                <a:cs typeface="Arial" panose="020B0604020202020204" pitchFamily="34" charset="0"/>
              </a:rPr>
              <a:t> первый </a:t>
            </a:r>
            <a:r>
              <a:rPr lang="ru-RU" sz="1300" i="1" dirty="0">
                <a:solidFill>
                  <a:prstClr val="black"/>
                </a:solidFill>
                <a:latin typeface="Arial" panose="020B0604020202020204" pitchFamily="34" charset="0"/>
                <a:cs typeface="Arial" panose="020B0604020202020204" pitchFamily="34" charset="0"/>
              </a:rPr>
              <a:t>вторник месяца с 15.00 до 17.00 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r>
              <a:rPr lang="ru-RU" sz="400" dirty="0" smtClean="0">
                <a:solidFill>
                  <a:prstClr val="black"/>
                </a:solidFill>
                <a:latin typeface="Arial" panose="020B0604020202020204" pitchFamily="34" charset="0"/>
                <a:cs typeface="Arial" panose="020B0604020202020204" pitchFamily="34" charset="0"/>
              </a:rPr>
              <a:t> </a:t>
            </a:r>
            <a:endParaRPr lang="ru-RU" sz="400" dirty="0">
              <a:solidFill>
                <a:prstClr val="black"/>
              </a:solidFill>
              <a:latin typeface="Arial" panose="020B0604020202020204" pitchFamily="34" charset="0"/>
              <a:cs typeface="Arial" panose="020B0604020202020204" pitchFamily="34" charset="0"/>
            </a:endParaRPr>
          </a:p>
          <a:p>
            <a:pPr algn="just"/>
            <a:r>
              <a:rPr lang="ru-RU" sz="1300" dirty="0">
                <a:solidFill>
                  <a:prstClr val="black"/>
                </a:solidFill>
                <a:latin typeface="Arial" panose="020B0604020202020204" pitchFamily="34" charset="0"/>
                <a:cs typeface="Arial" panose="020B0604020202020204" pitchFamily="34" charset="0"/>
              </a:rPr>
              <a:t> 3. </a:t>
            </a:r>
            <a:r>
              <a:rPr lang="ru-RU" sz="1300" dirty="0" smtClean="0">
                <a:solidFill>
                  <a:prstClr val="black"/>
                </a:solidFill>
                <a:latin typeface="Arial" panose="020B0604020202020204" pitchFamily="34" charset="0"/>
                <a:cs typeface="Arial" panose="020B0604020202020204" pitchFamily="34" charset="0"/>
              </a:rPr>
              <a:t>П.В. Иванов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второй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en-US" sz="400" i="1" dirty="0" smtClean="0">
              <a:solidFill>
                <a:prstClr val="black"/>
              </a:solidFill>
              <a:latin typeface="Arial" panose="020B0604020202020204" pitchFamily="34" charset="0"/>
              <a:cs typeface="Arial" panose="020B0604020202020204" pitchFamily="34" charset="0"/>
            </a:endParaRPr>
          </a:p>
          <a:p>
            <a:pPr algn="just"/>
            <a:endParaRPr lang="en-US" sz="400" i="1" dirty="0" smtClean="0">
              <a:solidFill>
                <a:prstClr val="black"/>
              </a:solidFill>
              <a:latin typeface="Arial" panose="020B0604020202020204" pitchFamily="34" charset="0"/>
              <a:cs typeface="Arial" panose="020B0604020202020204" pitchFamily="34" charset="0"/>
            </a:endParaRPr>
          </a:p>
          <a:p>
            <a:pPr algn="just"/>
            <a:r>
              <a:rPr lang="en-US" sz="1300" dirty="0" smtClean="0">
                <a:solidFill>
                  <a:prstClr val="black"/>
                </a:solidFill>
                <a:latin typeface="Arial" panose="020B0604020202020204" pitchFamily="34" charset="0"/>
                <a:cs typeface="Arial" panose="020B0604020202020204" pitchFamily="34" charset="0"/>
              </a:rPr>
              <a:t> </a:t>
            </a:r>
            <a:r>
              <a:rPr lang="ru-RU" sz="1300" dirty="0">
                <a:solidFill>
                  <a:prstClr val="black"/>
                </a:solidFill>
                <a:latin typeface="Arial" panose="020B0604020202020204" pitchFamily="34" charset="0"/>
                <a:cs typeface="Arial" panose="020B0604020202020204" pitchFamily="34" charset="0"/>
              </a:rPr>
              <a:t>4. Г</a:t>
            </a:r>
            <a:r>
              <a:rPr lang="ru-RU" sz="1300" dirty="0" smtClean="0">
                <a:solidFill>
                  <a:prstClr val="black"/>
                </a:solidFill>
                <a:latin typeface="Arial" panose="020B0604020202020204" pitchFamily="34" charset="0"/>
                <a:cs typeface="Arial" panose="020B0604020202020204" pitchFamily="34" charset="0"/>
              </a:rPr>
              <a:t>.В</a:t>
            </a:r>
            <a:r>
              <a:rPr lang="ru-RU" sz="1300" dirty="0">
                <a:solidFill>
                  <a:prstClr val="black"/>
                </a:solidFill>
                <a:latin typeface="Arial" panose="020B0604020202020204" pitchFamily="34" charset="0"/>
                <a:cs typeface="Arial" panose="020B0604020202020204" pitchFamily="34" charset="0"/>
              </a:rPr>
              <a:t>. </a:t>
            </a:r>
            <a:r>
              <a:rPr lang="ru-RU" sz="1300" dirty="0" smtClean="0">
                <a:solidFill>
                  <a:prstClr val="black"/>
                </a:solidFill>
                <a:latin typeface="Arial" panose="020B0604020202020204" pitchFamily="34" charset="0"/>
                <a:cs typeface="Arial" panose="020B0604020202020204" pitchFamily="34" charset="0"/>
              </a:rPr>
              <a:t>Павлова  </a:t>
            </a:r>
            <a:r>
              <a:rPr lang="ru-RU" sz="1300" dirty="0">
                <a:solidFill>
                  <a:prstClr val="black"/>
                </a:solidFill>
                <a:latin typeface="Arial" panose="020B0604020202020204" pitchFamily="34" charset="0"/>
                <a:cs typeface="Arial" panose="020B0604020202020204" pitchFamily="34" charset="0"/>
              </a:rPr>
              <a:t>- 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третий 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p>
          <a:p>
            <a:pPr algn="just"/>
            <a:r>
              <a:rPr lang="en-US" sz="1300" dirty="0" smtClean="0">
                <a:solidFill>
                  <a:prstClr val="black"/>
                </a:solidFill>
                <a:latin typeface="Arial" panose="020B0604020202020204" pitchFamily="34" charset="0"/>
                <a:cs typeface="Arial" panose="020B0604020202020204" pitchFamily="34" charset="0"/>
              </a:rPr>
              <a:t> 5</a:t>
            </a:r>
            <a:r>
              <a:rPr lang="ru-RU" sz="1300" dirty="0" smtClean="0">
                <a:solidFill>
                  <a:prstClr val="black"/>
                </a:solidFill>
                <a:latin typeface="Arial" panose="020B0604020202020204" pitchFamily="34" charset="0"/>
                <a:cs typeface="Arial" panose="020B0604020202020204" pitchFamily="34" charset="0"/>
              </a:rPr>
              <a:t>. И.Н. Смирнов - </a:t>
            </a:r>
            <a:r>
              <a:rPr lang="ru-RU" sz="1300" dirty="0">
                <a:solidFill>
                  <a:prstClr val="black"/>
                </a:solidFill>
                <a:latin typeface="Arial" panose="020B0604020202020204" pitchFamily="34" charset="0"/>
                <a:cs typeface="Arial" panose="020B0604020202020204" pitchFamily="34" charset="0"/>
              </a:rPr>
              <a:t>заместитель министра финансов Чувашской Республики</a:t>
            </a:r>
          </a:p>
          <a:p>
            <a:pPr algn="just"/>
            <a:r>
              <a:rPr lang="ru-RU" sz="1300" i="1" dirty="0">
                <a:solidFill>
                  <a:prstClr val="black"/>
                </a:solidFill>
                <a:latin typeface="Arial" panose="020B0604020202020204" pitchFamily="34" charset="0"/>
                <a:cs typeface="Arial" panose="020B0604020202020204" pitchFamily="34" charset="0"/>
              </a:rPr>
              <a:t> </a:t>
            </a:r>
            <a:r>
              <a:rPr lang="ru-RU" sz="1300" i="1" dirty="0" smtClean="0">
                <a:solidFill>
                  <a:prstClr val="black"/>
                </a:solidFill>
                <a:latin typeface="Arial" panose="020B0604020202020204" pitchFamily="34" charset="0"/>
                <a:cs typeface="Arial" panose="020B0604020202020204" pitchFamily="34" charset="0"/>
              </a:rPr>
              <a:t>четвертый </a:t>
            </a:r>
            <a:r>
              <a:rPr lang="ru-RU" sz="1300" i="1" dirty="0">
                <a:solidFill>
                  <a:prstClr val="black"/>
                </a:solidFill>
                <a:latin typeface="Arial" panose="020B0604020202020204" pitchFamily="34" charset="0"/>
                <a:cs typeface="Arial" panose="020B0604020202020204" pitchFamily="34" charset="0"/>
              </a:rPr>
              <a:t>вторник месяца с 15.00 до 17.00 </a:t>
            </a:r>
            <a:r>
              <a:rPr lang="ru-RU" sz="1300" i="1" dirty="0" smtClean="0">
                <a:solidFill>
                  <a:prstClr val="black"/>
                </a:solidFill>
                <a:latin typeface="Arial" panose="020B0604020202020204" pitchFamily="34" charset="0"/>
                <a:cs typeface="Arial" panose="020B0604020202020204" pitchFamily="34" charset="0"/>
              </a:rPr>
              <a:t>часов</a:t>
            </a:r>
            <a:endParaRPr lang="ru-RU" sz="400" i="1" dirty="0">
              <a:solidFill>
                <a:prstClr val="black"/>
              </a:solidFill>
              <a:latin typeface="Arial" panose="020B0604020202020204" pitchFamily="34" charset="0"/>
              <a:cs typeface="Arial" panose="020B0604020202020204" pitchFamily="34" charset="0"/>
            </a:endParaRPr>
          </a:p>
          <a:p>
            <a:pPr algn="just"/>
            <a:r>
              <a:rPr lang="ru-RU" sz="400" dirty="0">
                <a:solidFill>
                  <a:prstClr val="black"/>
                </a:solidFill>
                <a:latin typeface="Arial" panose="020B0604020202020204" pitchFamily="34" charset="0"/>
                <a:cs typeface="Arial" panose="020B0604020202020204" pitchFamily="34" charset="0"/>
              </a:rPr>
              <a:t> </a:t>
            </a:r>
            <a:r>
              <a:rPr lang="ru-RU" sz="400" dirty="0" smtClean="0">
                <a:solidFill>
                  <a:prstClr val="black"/>
                </a:solidFill>
                <a:latin typeface="Arial" panose="020B0604020202020204" pitchFamily="34" charset="0"/>
                <a:cs typeface="Arial" panose="020B0604020202020204" pitchFamily="34" charset="0"/>
              </a:rPr>
              <a:t>  </a:t>
            </a:r>
            <a:endParaRPr lang="ru-RU" sz="400" dirty="0">
              <a:solidFill>
                <a:prstClr val="black"/>
              </a:solidFill>
              <a:latin typeface="Arial" panose="020B0604020202020204" pitchFamily="34" charset="0"/>
              <a:cs typeface="Arial" panose="020B0604020202020204" pitchFamily="34" charset="0"/>
            </a:endParaRPr>
          </a:p>
        </p:txBody>
      </p:sp>
      <p:sp>
        <p:nvSpPr>
          <p:cNvPr id="12" name="Прямоугольник 11"/>
          <p:cNvSpPr/>
          <p:nvPr/>
        </p:nvSpPr>
        <p:spPr>
          <a:xfrm>
            <a:off x="4818156" y="5517232"/>
            <a:ext cx="4055101" cy="292388"/>
          </a:xfrm>
          <a:prstGeom prst="rect">
            <a:avLst/>
          </a:prstGeom>
        </p:spPr>
        <p:txBody>
          <a:bodyPr wrap="square">
            <a:spAutoFit/>
          </a:bodyPr>
          <a:lstStyle/>
          <a:p>
            <a:r>
              <a:rPr lang="en-US" sz="1300" dirty="0">
                <a:solidFill>
                  <a:srgbClr val="3333FF"/>
                </a:solidFill>
                <a:latin typeface="Arial" panose="020B0604020202020204" pitchFamily="34" charset="0"/>
                <a:cs typeface="Arial" panose="020B0604020202020204" pitchFamily="34" charset="0"/>
              </a:rPr>
              <a:t>https://www.instagram.com/minfin_chuvashii/</a:t>
            </a:r>
            <a:endParaRPr lang="ru-RU" sz="1300" dirty="0" smtClean="0">
              <a:solidFill>
                <a:srgbClr val="3333FF"/>
              </a:solidFill>
              <a:latin typeface="Arial" panose="020B0604020202020204" pitchFamily="34" charset="0"/>
              <a:cs typeface="Arial" panose="020B0604020202020204" pitchFamily="34" charset="0"/>
            </a:endParaRPr>
          </a:p>
        </p:txBody>
      </p:sp>
      <p:pic>
        <p:nvPicPr>
          <p:cNvPr id="1027" name="Picture 3" descr="T:\Сектор финансирования\2000px-Instagram_logo_2016.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5517232"/>
            <a:ext cx="390172" cy="390172"/>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55912" y="6417796"/>
            <a:ext cx="2228495" cy="292388"/>
          </a:xfrm>
          <a:prstGeom prst="rect">
            <a:avLst/>
          </a:prstGeom>
        </p:spPr>
        <p:txBody>
          <a:bodyPr wrap="none">
            <a:spAutoFit/>
          </a:bodyPr>
          <a:lstStyle/>
          <a:p>
            <a:r>
              <a:rPr lang="en-US" sz="1300" dirty="0">
                <a:solidFill>
                  <a:srgbClr val="3333FF"/>
                </a:solidFill>
              </a:rPr>
              <a:t>https://vk.com/id516657844</a:t>
            </a:r>
            <a:endParaRPr lang="ru-RU" sz="1300" dirty="0">
              <a:solidFill>
                <a:srgbClr val="3333FF"/>
              </a:solidFill>
            </a:endParaRPr>
          </a:p>
        </p:txBody>
      </p:sp>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104" t="24884" r="25426" b="21090"/>
          <a:stretch/>
        </p:blipFill>
        <p:spPr bwMode="auto">
          <a:xfrm>
            <a:off x="4355976" y="6350246"/>
            <a:ext cx="383515" cy="42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7906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14051</TotalTime>
  <Words>13845</Words>
  <Application>Microsoft Office PowerPoint</Application>
  <PresentationFormat>Экран (4:3)</PresentationFormat>
  <Paragraphs>3851</Paragraphs>
  <Slides>90</Slides>
  <Notes>63</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Воздушный поток</vt:lpstr>
      <vt:lpstr>Бюджет для граждан</vt:lpstr>
      <vt:lpstr>Чувашская Республика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dc:title>
  <dc:creator>ОМ</dc:creator>
  <cp:lastModifiedBy>Смирнов Игорь Николаевич</cp:lastModifiedBy>
  <cp:revision>2769</cp:revision>
  <cp:lastPrinted>2021-04-21T14:26:58Z</cp:lastPrinted>
  <dcterms:created xsi:type="dcterms:W3CDTF">2011-09-23T06:24:52Z</dcterms:created>
  <dcterms:modified xsi:type="dcterms:W3CDTF">2021-04-22T15:33:00Z</dcterms:modified>
</cp:coreProperties>
</file>