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9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21.xml" ContentType="application/vnd.openxmlformats-officedocument.presentationml.notesSlide+xml"/>
  <Override PartName="/ppt/charts/chart20.xml" ContentType="application/vnd.openxmlformats-officedocument.drawingml.chart+xml"/>
  <Override PartName="/ppt/drawings/drawing6.xml" ContentType="application/vnd.openxmlformats-officedocument.drawingml.chartshapes+xml"/>
  <Override PartName="/ppt/charts/chart21.xml" ContentType="application/vnd.openxmlformats-officedocument.drawingml.chart+xml"/>
  <Override PartName="/ppt/notesSlides/notesSlide22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23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drawings/drawing7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7.xml" ContentType="application/vnd.openxmlformats-officedocument.drawingml.chart+xml"/>
  <Override PartName="/ppt/drawings/drawing8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28.xml" ContentType="application/vnd.openxmlformats-officedocument.drawingml.chart+xml"/>
  <Override PartName="/ppt/notesSlides/notesSlide26.xml" ContentType="application/vnd.openxmlformats-officedocument.presentationml.notesSlide+xml"/>
  <Override PartName="/ppt/charts/chart2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31.xml" ContentType="application/vnd.openxmlformats-officedocument.drawingml.chart+xml"/>
  <Override PartName="/ppt/notesSlides/notesSlide31.xml" ContentType="application/vnd.openxmlformats-officedocument.presentationml.notesSlide+xml"/>
  <Override PartName="/ppt/charts/chart3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3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34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35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36.xml" ContentType="application/vnd.openxmlformats-officedocument.drawingml.chart+xml"/>
  <Override PartName="/ppt/notesSlides/notesSlide40.xml" ContentType="application/vnd.openxmlformats-officedocument.presentationml.notesSlide+xml"/>
  <Override PartName="/ppt/charts/chart37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38.xml" ContentType="application/vnd.openxmlformats-officedocument.drawingml.chart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9.xml" ContentType="application/vnd.openxmlformats-officedocument.drawingml.chart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40.xml" ContentType="application/vnd.openxmlformats-officedocument.drawingml.chart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41.xml" ContentType="application/vnd.openxmlformats-officedocument.drawingml.chart+xml"/>
  <Override PartName="/ppt/drawings/drawing9.xml" ContentType="application/vnd.openxmlformats-officedocument.drawingml.chartshapes+xml"/>
  <Override PartName="/ppt/notesSlides/notesSlide49.xml" ContentType="application/vnd.openxmlformats-officedocument.presentationml.notesSlide+xml"/>
  <Override PartName="/ppt/charts/chart42.xml" ContentType="application/vnd.openxmlformats-officedocument.drawingml.chart+xml"/>
  <Override PartName="/ppt/notesSlides/notesSlide50.xml" ContentType="application/vnd.openxmlformats-officedocument.presentationml.notesSlide+xml"/>
  <Override PartName="/ppt/charts/chart43.xml" ContentType="application/vnd.openxmlformats-officedocument.drawingml.chart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44.xml" ContentType="application/vnd.openxmlformats-officedocument.drawingml.chart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rts/chart45.xml" ContentType="application/vnd.openxmlformats-officedocument.drawingml.chart+xml"/>
  <Override PartName="/ppt/notesSlides/notesSlide55.xml" ContentType="application/vnd.openxmlformats-officedocument.presentationml.notesSlide+xml"/>
  <Override PartName="/ppt/charts/chart46.xml" ContentType="application/vnd.openxmlformats-officedocument.drawingml.chart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9"/>
  </p:notesMasterIdLst>
  <p:handoutMasterIdLst>
    <p:handoutMasterId r:id="rId90"/>
  </p:handoutMasterIdLst>
  <p:sldIdLst>
    <p:sldId id="611" r:id="rId2"/>
    <p:sldId id="436" r:id="rId3"/>
    <p:sldId id="437" r:id="rId4"/>
    <p:sldId id="438" r:id="rId5"/>
    <p:sldId id="649" r:id="rId6"/>
    <p:sldId id="442" r:id="rId7"/>
    <p:sldId id="397" r:id="rId8"/>
    <p:sldId id="396" r:id="rId9"/>
    <p:sldId id="1117" r:id="rId10"/>
    <p:sldId id="1118" r:id="rId11"/>
    <p:sldId id="1119" r:id="rId12"/>
    <p:sldId id="1120" r:id="rId13"/>
    <p:sldId id="1121" r:id="rId14"/>
    <p:sldId id="1122" r:id="rId15"/>
    <p:sldId id="1123" r:id="rId16"/>
    <p:sldId id="1140" r:id="rId17"/>
    <p:sldId id="1141" r:id="rId18"/>
    <p:sldId id="1088" r:id="rId19"/>
    <p:sldId id="1089" r:id="rId20"/>
    <p:sldId id="1090" r:id="rId21"/>
    <p:sldId id="1091" r:id="rId22"/>
    <p:sldId id="1092" r:id="rId23"/>
    <p:sldId id="1093" r:id="rId24"/>
    <p:sldId id="1124" r:id="rId25"/>
    <p:sldId id="1125" r:id="rId26"/>
    <p:sldId id="1126" r:id="rId27"/>
    <p:sldId id="1127" r:id="rId28"/>
    <p:sldId id="1098" r:id="rId29"/>
    <p:sldId id="1099" r:id="rId30"/>
    <p:sldId id="1100" r:id="rId31"/>
    <p:sldId id="1160" r:id="rId32"/>
    <p:sldId id="1161" r:id="rId33"/>
    <p:sldId id="1131" r:id="rId34"/>
    <p:sldId id="1142" r:id="rId35"/>
    <p:sldId id="1143" r:id="rId36"/>
    <p:sldId id="1094" r:id="rId37"/>
    <p:sldId id="1097" r:id="rId38"/>
    <p:sldId id="1096" r:id="rId39"/>
    <p:sldId id="1128" r:id="rId40"/>
    <p:sldId id="1129" r:id="rId41"/>
    <p:sldId id="1130" r:id="rId42"/>
    <p:sldId id="1101" r:id="rId43"/>
    <p:sldId id="1102" r:id="rId44"/>
    <p:sldId id="1103" r:id="rId45"/>
    <p:sldId id="1104" r:id="rId46"/>
    <p:sldId id="1105" r:id="rId47"/>
    <p:sldId id="1106" r:id="rId48"/>
    <p:sldId id="1107" r:id="rId49"/>
    <p:sldId id="1108" r:id="rId50"/>
    <p:sldId id="1109" r:id="rId51"/>
    <p:sldId id="1110" r:id="rId52"/>
    <p:sldId id="1111" r:id="rId53"/>
    <p:sldId id="1112" r:id="rId54"/>
    <p:sldId id="1113" r:id="rId55"/>
    <p:sldId id="1114" r:id="rId56"/>
    <p:sldId id="1115" r:id="rId57"/>
    <p:sldId id="1116" r:id="rId58"/>
    <p:sldId id="1156" r:id="rId59"/>
    <p:sldId id="1157" r:id="rId60"/>
    <p:sldId id="1158" r:id="rId61"/>
    <p:sldId id="1159" r:id="rId62"/>
    <p:sldId id="1132" r:id="rId63"/>
    <p:sldId id="1133" r:id="rId64"/>
    <p:sldId id="1152" r:id="rId65"/>
    <p:sldId id="1153" r:id="rId66"/>
    <p:sldId id="1154" r:id="rId67"/>
    <p:sldId id="1155" r:id="rId68"/>
    <p:sldId id="1134" r:id="rId69"/>
    <p:sldId id="1135" r:id="rId70"/>
    <p:sldId id="1136" r:id="rId71"/>
    <p:sldId id="1137" r:id="rId72"/>
    <p:sldId id="1038" r:id="rId73"/>
    <p:sldId id="1039" r:id="rId74"/>
    <p:sldId id="1138" r:id="rId75"/>
    <p:sldId id="1139" r:id="rId76"/>
    <p:sldId id="1144" r:id="rId77"/>
    <p:sldId id="1145" r:id="rId78"/>
    <p:sldId id="1146" r:id="rId79"/>
    <p:sldId id="1147" r:id="rId80"/>
    <p:sldId id="1148" r:id="rId81"/>
    <p:sldId id="1149" r:id="rId82"/>
    <p:sldId id="1150" r:id="rId83"/>
    <p:sldId id="1151" r:id="rId84"/>
    <p:sldId id="1087" r:id="rId85"/>
    <p:sldId id="1162" r:id="rId86"/>
    <p:sldId id="444" r:id="rId87"/>
    <p:sldId id="1085" r:id="rId88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436"/>
            <p14:sldId id="437"/>
            <p14:sldId id="438"/>
            <p14:sldId id="649"/>
            <p14:sldId id="442"/>
            <p14:sldId id="397"/>
            <p14:sldId id="396"/>
            <p14:sldId id="1117"/>
            <p14:sldId id="1118"/>
            <p14:sldId id="1119"/>
            <p14:sldId id="1120"/>
            <p14:sldId id="1121"/>
            <p14:sldId id="1122"/>
            <p14:sldId id="1123"/>
            <p14:sldId id="1140"/>
            <p14:sldId id="1141"/>
            <p14:sldId id="1088"/>
            <p14:sldId id="1089"/>
            <p14:sldId id="1090"/>
            <p14:sldId id="1091"/>
            <p14:sldId id="1092"/>
            <p14:sldId id="1093"/>
            <p14:sldId id="1124"/>
            <p14:sldId id="1125"/>
            <p14:sldId id="1126"/>
            <p14:sldId id="1127"/>
            <p14:sldId id="1098"/>
            <p14:sldId id="1099"/>
            <p14:sldId id="1100"/>
            <p14:sldId id="1160"/>
            <p14:sldId id="1161"/>
            <p14:sldId id="1131"/>
            <p14:sldId id="1142"/>
            <p14:sldId id="1143"/>
            <p14:sldId id="1094"/>
            <p14:sldId id="1097"/>
            <p14:sldId id="1096"/>
            <p14:sldId id="1128"/>
            <p14:sldId id="1129"/>
            <p14:sldId id="1130"/>
            <p14:sldId id="1101"/>
            <p14:sldId id="1102"/>
            <p14:sldId id="1103"/>
            <p14:sldId id="1104"/>
            <p14:sldId id="1105"/>
            <p14:sldId id="1106"/>
            <p14:sldId id="1107"/>
            <p14:sldId id="1108"/>
            <p14:sldId id="1109"/>
            <p14:sldId id="1110"/>
            <p14:sldId id="1111"/>
            <p14:sldId id="1112"/>
            <p14:sldId id="1113"/>
            <p14:sldId id="1114"/>
            <p14:sldId id="1115"/>
            <p14:sldId id="1116"/>
            <p14:sldId id="1156"/>
            <p14:sldId id="1157"/>
            <p14:sldId id="1158"/>
            <p14:sldId id="1159"/>
            <p14:sldId id="1132"/>
            <p14:sldId id="1133"/>
            <p14:sldId id="1152"/>
            <p14:sldId id="1153"/>
            <p14:sldId id="1154"/>
            <p14:sldId id="1155"/>
            <p14:sldId id="1134"/>
            <p14:sldId id="1135"/>
            <p14:sldId id="1136"/>
            <p14:sldId id="1137"/>
            <p14:sldId id="1038"/>
            <p14:sldId id="1039"/>
            <p14:sldId id="1138"/>
            <p14:sldId id="1139"/>
            <p14:sldId id="1144"/>
            <p14:sldId id="1145"/>
            <p14:sldId id="1146"/>
            <p14:sldId id="1147"/>
            <p14:sldId id="1148"/>
            <p14:sldId id="1149"/>
            <p14:sldId id="1150"/>
            <p14:sldId id="1151"/>
            <p14:sldId id="1087"/>
            <p14:sldId id="1162"/>
            <p14:sldId id="444"/>
            <p14:sldId id="1085"/>
          </p14:sldIdLst>
        </p14:section>
        <p14:section name="Раздел без заголовка" id="{60EB5735-7ACC-4E21-98EB-55B00BEF246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DEF6E3"/>
    <a:srgbClr val="BBEEC5"/>
    <a:srgbClr val="8DE7A0"/>
    <a:srgbClr val="E7E1F0"/>
    <a:srgbClr val="CFC0E2"/>
    <a:srgbClr val="B196D2"/>
    <a:srgbClr val="E9F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96390" autoAdjust="0"/>
  </p:normalViewPr>
  <p:slideViewPr>
    <p:cSldViewPr>
      <p:cViewPr>
        <p:scale>
          <a:sx n="75" d="100"/>
          <a:sy n="75" d="100"/>
        </p:scale>
        <p:origin x="-1096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45974954342948"/>
          <c:y val="5.62573657393187E-4"/>
          <c:w val="0.70511167479991865"/>
          <c:h val="0.93245167748245839"/>
        </c:manualLayout>
      </c:layout>
      <c:barChart>
        <c:barDir val="bar"/>
        <c:grouping val="clustered"/>
        <c:varyColors val="0"/>
        <c:ser>
          <c:idx val="1"/>
          <c:order val="0"/>
          <c:spPr>
            <a:gradFill>
              <a:gsLst>
                <a:gs pos="0">
                  <a:srgbClr val="006A96"/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Lbls>
            <c:dLbl>
              <c:idx val="2"/>
              <c:layout>
                <c:manualLayout>
                  <c:x val="-4.4220748584152605E-3"/>
                  <c:y val="-2.723008990286482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Лист1!$B$5:$B$13</c:f>
              <c:numCache>
                <c:formatCode>#,##0</c:formatCode>
                <c:ptCount val="9"/>
                <c:pt idx="0">
                  <c:v>58405.2</c:v>
                </c:pt>
                <c:pt idx="1">
                  <c:v>58856.9</c:v>
                </c:pt>
                <c:pt idx="2">
                  <c:v>61500.5</c:v>
                </c:pt>
                <c:pt idx="3">
                  <c:v>69866</c:v>
                </c:pt>
                <c:pt idx="4">
                  <c:v>58719.3</c:v>
                </c:pt>
                <c:pt idx="5">
                  <c:v>49706</c:v>
                </c:pt>
                <c:pt idx="6">
                  <c:v>43974.8</c:v>
                </c:pt>
                <c:pt idx="7">
                  <c:v>41357.9</c:v>
                </c:pt>
                <c:pt idx="8">
                  <c:v>37122.199999999997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949696"/>
        <c:axId val="50387136"/>
      </c:barChart>
      <c:catAx>
        <c:axId val="193949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0387136"/>
        <c:crosses val="autoZero"/>
        <c:auto val="1"/>
        <c:lblAlgn val="ctr"/>
        <c:lblOffset val="100"/>
        <c:noMultiLvlLbl val="0"/>
      </c:catAx>
      <c:valAx>
        <c:axId val="50387136"/>
        <c:scaling>
          <c:orientation val="minMax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crossAx val="193949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3.5093594893909575E-3"/>
          <c:w val="0.65859086810112821"/>
          <c:h val="0.8771724178713166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Лист1!$B$3</c:f>
              <c:strCache>
                <c:ptCount val="1"/>
              </c:strCache>
            </c:strRef>
          </c:tx>
          <c:spPr>
            <a:gradFill>
              <a:gsLst>
                <a:gs pos="0">
                  <a:srgbClr val="3F1260"/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Лист1!$B$4:$B$12</c:f>
              <c:numCache>
                <c:formatCode>#,##0</c:formatCode>
                <c:ptCount val="9"/>
                <c:pt idx="0">
                  <c:v>58405.2</c:v>
                </c:pt>
                <c:pt idx="1">
                  <c:v>58856.9</c:v>
                </c:pt>
                <c:pt idx="2">
                  <c:v>64372.6</c:v>
                </c:pt>
                <c:pt idx="3">
                  <c:v>71756.399999999994</c:v>
                </c:pt>
                <c:pt idx="4">
                  <c:v>55183.055999999997</c:v>
                </c:pt>
                <c:pt idx="5">
                  <c:v>48424.4</c:v>
                </c:pt>
                <c:pt idx="6">
                  <c:v>43867.19</c:v>
                </c:pt>
                <c:pt idx="7">
                  <c:v>39655</c:v>
                </c:pt>
                <c:pt idx="8">
                  <c:v>40008.300000000003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974784"/>
        <c:axId val="65882944"/>
      </c:barChart>
      <c:catAx>
        <c:axId val="193974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5882944"/>
        <c:crosses val="autoZero"/>
        <c:auto val="1"/>
        <c:lblAlgn val="ctr"/>
        <c:lblOffset val="100"/>
        <c:noMultiLvlLbl val="0"/>
      </c:catAx>
      <c:valAx>
        <c:axId val="65882944"/>
        <c:scaling>
          <c:orientation val="minMax"/>
          <c:max val="80000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crossAx val="193974784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375198852167109E-2"/>
          <c:y val="2.1056156936345747E-2"/>
          <c:w val="0.86931731377457999"/>
          <c:h val="0.92279409123339928"/>
        </c:manualLayout>
      </c:layout>
      <c:barChart>
        <c:barDir val="bar"/>
        <c:grouping val="clustered"/>
        <c:varyColors val="0"/>
        <c:ser>
          <c:idx val="1"/>
          <c:order val="0"/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7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Лист1!$B$4:$B$12</c:f>
              <c:numCache>
                <c:formatCode>#,##0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-2872.0999999999985</c:v>
                </c:pt>
                <c:pt idx="3">
                  <c:v>-1890.3999999999942</c:v>
                </c:pt>
                <c:pt idx="4">
                  <c:v>3536.2440000000061</c:v>
                </c:pt>
                <c:pt idx="5">
                  <c:v>1281.5999999999985</c:v>
                </c:pt>
                <c:pt idx="6">
                  <c:v>107.61000000000058</c:v>
                </c:pt>
                <c:pt idx="7">
                  <c:v>1702.9000000000015</c:v>
                </c:pt>
                <c:pt idx="8">
                  <c:v>-2886.1000000000058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969664"/>
        <c:axId val="85415552"/>
      </c:barChart>
      <c:catAx>
        <c:axId val="193969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5415552"/>
        <c:crosses val="autoZero"/>
        <c:auto val="1"/>
        <c:lblAlgn val="ctr"/>
        <c:lblOffset val="100"/>
        <c:noMultiLvlLbl val="0"/>
      </c:catAx>
      <c:valAx>
        <c:axId val="8541555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939696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01.01.2017</c:v>
                </c:pt>
                <c:pt idx="1">
                  <c:v>Расходы на обслуживание 2016 год</c:v>
                </c:pt>
                <c:pt idx="2">
                  <c:v>Госдолг на 01.01.2018</c:v>
                </c:pt>
                <c:pt idx="3">
                  <c:v>Расходы на обслуживание 2017 год</c:v>
                </c:pt>
                <c:pt idx="4">
                  <c:v>Госдолг на 01.01.2019</c:v>
                </c:pt>
                <c:pt idx="5">
                  <c:v>Расходы на обслуживание 2018 год</c:v>
                </c:pt>
                <c:pt idx="6">
                  <c:v>Госдолг на 01.01.2020</c:v>
                </c:pt>
                <c:pt idx="7">
                  <c:v>Расходы на обслуживание 2019 год</c:v>
                </c:pt>
                <c:pt idx="8">
                  <c:v>Госдолг на 01.01.2021</c:v>
                </c:pt>
                <c:pt idx="9">
                  <c:v>Расходы на обслуживание 2020 год</c:v>
                </c:pt>
                <c:pt idx="10">
                  <c:v>Госдолг на 01.01.2022</c:v>
                </c:pt>
                <c:pt idx="11">
                  <c:v>Расходы на обслуживание 2021 год</c:v>
                </c:pt>
                <c:pt idx="12">
                  <c:v>Госдолг на 01.01.2023</c:v>
                </c:pt>
                <c:pt idx="13">
                  <c:v>Расходы на обслуживание 2022 год</c:v>
                </c:pt>
                <c:pt idx="14">
                  <c:v>Госдолг на 01.01.2024</c:v>
                </c:pt>
                <c:pt idx="15">
                  <c:v>Расходы на обслуживание 2023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0">
                  <c:v>825</c:v>
                </c:pt>
                <c:pt idx="1">
                  <c:v>187.66800000000001</c:v>
                </c:pt>
                <c:pt idx="2">
                  <c:v>375</c:v>
                </c:pt>
                <c:pt idx="3">
                  <c:v>113</c:v>
                </c:pt>
                <c:pt idx="5">
                  <c:v>31.694033940000001</c:v>
                </c:pt>
                <c:pt idx="7">
                  <c:v>20.049099999999999</c:v>
                </c:pt>
                <c:pt idx="9">
                  <c:v>12.8</c:v>
                </c:pt>
                <c:pt idx="11">
                  <c:v>201.9</c:v>
                </c:pt>
                <c:pt idx="13">
                  <c:v>371.9</c:v>
                </c:pt>
                <c:pt idx="15">
                  <c:v>389.3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01.01.2017</c:v>
                </c:pt>
                <c:pt idx="1">
                  <c:v>Расходы на обслуживание 2016 год</c:v>
                </c:pt>
                <c:pt idx="2">
                  <c:v>Госдолг на 01.01.2018</c:v>
                </c:pt>
                <c:pt idx="3">
                  <c:v>Расходы на обслуживание 2017 год</c:v>
                </c:pt>
                <c:pt idx="4">
                  <c:v>Госдолг на 01.01.2019</c:v>
                </c:pt>
                <c:pt idx="5">
                  <c:v>Расходы на обслуживание 2018 год</c:v>
                </c:pt>
                <c:pt idx="6">
                  <c:v>Госдолг на 01.01.2020</c:v>
                </c:pt>
                <c:pt idx="7">
                  <c:v>Расходы на обслуживание 2019 год</c:v>
                </c:pt>
                <c:pt idx="8">
                  <c:v>Госдолг на 01.01.2021</c:v>
                </c:pt>
                <c:pt idx="9">
                  <c:v>Расходы на обслуживание 2020 год</c:v>
                </c:pt>
                <c:pt idx="10">
                  <c:v>Госдолг на 01.01.2022</c:v>
                </c:pt>
                <c:pt idx="11">
                  <c:v>Расходы на обслуживание 2021 год</c:v>
                </c:pt>
                <c:pt idx="12">
                  <c:v>Госдолг на 01.01.2023</c:v>
                </c:pt>
                <c:pt idx="13">
                  <c:v>Расходы на обслуживание 2022 год</c:v>
                </c:pt>
                <c:pt idx="14">
                  <c:v>Госдолг на 01.01.2024</c:v>
                </c:pt>
                <c:pt idx="15">
                  <c:v>Расходы на обслуживание 2023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8961.5794999999998</c:v>
                </c:pt>
                <c:pt idx="2" formatCode="#,##0">
                  <c:v>7645.8029999999999</c:v>
                </c:pt>
                <c:pt idx="4" formatCode="#,##0">
                  <c:v>7309</c:v>
                </c:pt>
                <c:pt idx="6" formatCode="#,##0">
                  <c:v>6973.5</c:v>
                </c:pt>
                <c:pt idx="8" formatCode="#,##0">
                  <c:v>6973.5</c:v>
                </c:pt>
                <c:pt idx="10" formatCode="#,##0">
                  <c:v>6637.3</c:v>
                </c:pt>
                <c:pt idx="12" formatCode="#,##0">
                  <c:v>6301</c:v>
                </c:pt>
                <c:pt idx="14" formatCode="#,##0">
                  <c:v>5922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01.01.2017</c:v>
                </c:pt>
                <c:pt idx="1">
                  <c:v>Расходы на обслуживание 2016 год</c:v>
                </c:pt>
                <c:pt idx="2">
                  <c:v>Госдолг на 01.01.2018</c:v>
                </c:pt>
                <c:pt idx="3">
                  <c:v>Расходы на обслуживание 2017 год</c:v>
                </c:pt>
                <c:pt idx="4">
                  <c:v>Госдолг на 01.01.2019</c:v>
                </c:pt>
                <c:pt idx="5">
                  <c:v>Расходы на обслуживание 2018 год</c:v>
                </c:pt>
                <c:pt idx="6">
                  <c:v>Госдолг на 01.01.2020</c:v>
                </c:pt>
                <c:pt idx="7">
                  <c:v>Расходы на обслуживание 2019 год</c:v>
                </c:pt>
                <c:pt idx="8">
                  <c:v>Госдолг на 01.01.2021</c:v>
                </c:pt>
                <c:pt idx="9">
                  <c:v>Расходы на обслуживание 2020 год</c:v>
                </c:pt>
                <c:pt idx="10">
                  <c:v>Госдолг на 01.01.2022</c:v>
                </c:pt>
                <c:pt idx="11">
                  <c:v>Расходы на обслуживание 2021 год</c:v>
                </c:pt>
                <c:pt idx="12">
                  <c:v>Госдолг на 01.01.2023</c:v>
                </c:pt>
                <c:pt idx="13">
                  <c:v>Расходы на обслуживание 2022 год</c:v>
                </c:pt>
                <c:pt idx="14">
                  <c:v>Госдолг на 01.01.2024</c:v>
                </c:pt>
                <c:pt idx="15">
                  <c:v>Расходы на обслуживание 2023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12.4</c:v>
                </c:pt>
                <c:pt idx="2" formatCode="#,##0">
                  <c:v>100</c:v>
                </c:pt>
                <c:pt idx="4" formatCode="#,##0">
                  <c:v>100</c:v>
                </c:pt>
                <c:pt idx="6" formatCode="#,##0">
                  <c:v>76.900000000000006</c:v>
                </c:pt>
                <c:pt idx="8" formatCode="#,##0">
                  <c:v>51.7</c:v>
                </c:pt>
                <c:pt idx="10" formatCode="#,##0">
                  <c:v>26.5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01.01.2017</c:v>
                </c:pt>
                <c:pt idx="1">
                  <c:v>Расходы на обслуживание 2016 год</c:v>
                </c:pt>
                <c:pt idx="2">
                  <c:v>Госдолг на 01.01.2018</c:v>
                </c:pt>
                <c:pt idx="3">
                  <c:v>Расходы на обслуживание 2017 год</c:v>
                </c:pt>
                <c:pt idx="4">
                  <c:v>Госдолг на 01.01.2019</c:v>
                </c:pt>
                <c:pt idx="5">
                  <c:v>Расходы на обслуживание 2018 год</c:v>
                </c:pt>
                <c:pt idx="6">
                  <c:v>Госдолг на 01.01.2020</c:v>
                </c:pt>
                <c:pt idx="7">
                  <c:v>Расходы на обслуживание 2019 год</c:v>
                </c:pt>
                <c:pt idx="8">
                  <c:v>Госдолг на 01.01.2021</c:v>
                </c:pt>
                <c:pt idx="9">
                  <c:v>Расходы на обслуживание 2020 год</c:v>
                </c:pt>
                <c:pt idx="10">
                  <c:v>Госдолг на 01.01.2022</c:v>
                </c:pt>
                <c:pt idx="11">
                  <c:v>Расходы на обслуживание 2021 год</c:v>
                </c:pt>
                <c:pt idx="12">
                  <c:v>Госдолг на 01.01.2023</c:v>
                </c:pt>
                <c:pt idx="13">
                  <c:v>Расходы на обслуживание 2022 год</c:v>
                </c:pt>
                <c:pt idx="14">
                  <c:v>Госдолг на 01.01.2024</c:v>
                </c:pt>
                <c:pt idx="15">
                  <c:v>Расходы на обслуживание 2023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4085</c:v>
                </c:pt>
                <c:pt idx="2" formatCode="#,##0">
                  <c:v>6000</c:v>
                </c:pt>
                <c:pt idx="4" formatCode="#,##0">
                  <c:v>5500</c:v>
                </c:pt>
                <c:pt idx="6" formatCode="#,##0">
                  <c:v>3300</c:v>
                </c:pt>
                <c:pt idx="8" formatCode="#,##0">
                  <c:v>3700</c:v>
                </c:pt>
                <c:pt idx="10" formatCode="#,##0">
                  <c:v>6908.3</c:v>
                </c:pt>
                <c:pt idx="12" formatCode="#,##0">
                  <c:v>7244</c:v>
                </c:pt>
                <c:pt idx="14" formatCode="#,##0">
                  <c:v>7623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01.01.2017</c:v>
                </c:pt>
                <c:pt idx="1">
                  <c:v>Расходы на обслуживание 2016 год</c:v>
                </c:pt>
                <c:pt idx="2">
                  <c:v>Госдолг на 01.01.2018</c:v>
                </c:pt>
                <c:pt idx="3">
                  <c:v>Расходы на обслуживание 2017 год</c:v>
                </c:pt>
                <c:pt idx="4">
                  <c:v>Госдолг на 01.01.2019</c:v>
                </c:pt>
                <c:pt idx="5">
                  <c:v>Расходы на обслуживание 2018 год</c:v>
                </c:pt>
                <c:pt idx="6">
                  <c:v>Госдолг на 01.01.2020</c:v>
                </c:pt>
                <c:pt idx="7">
                  <c:v>Расходы на обслуживание 2019 год</c:v>
                </c:pt>
                <c:pt idx="8">
                  <c:v>Госдолг на 01.01.2021</c:v>
                </c:pt>
                <c:pt idx="9">
                  <c:v>Расходы на обслуживание 2020 год</c:v>
                </c:pt>
                <c:pt idx="10">
                  <c:v>Госдолг на 01.01.2022</c:v>
                </c:pt>
                <c:pt idx="11">
                  <c:v>Расходы на обслуживание 2021 год</c:v>
                </c:pt>
                <c:pt idx="12">
                  <c:v>Госдолг на 01.01.2023</c:v>
                </c:pt>
                <c:pt idx="13">
                  <c:v>Расходы на обслуживание 2022 год</c:v>
                </c:pt>
                <c:pt idx="14">
                  <c:v>Госдолг на 01.01.2024</c:v>
                </c:pt>
                <c:pt idx="15">
                  <c:v>Расходы на обслуживание 2023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  <c:pt idx="0" formatCode="#,##0">
                  <c:v>374.99900000000002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95348480"/>
        <c:axId val="184739520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07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5018635980562068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-2.945712496287982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801490878444965E-3"/>
                  <c:y val="-3.07286968624811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0,7</a:t>
                    </a:r>
                    <a:r>
                      <a:rPr lang="en-US" dirty="0" smtClean="0"/>
                      <a:t>%**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01.01.2017</c:v>
                </c:pt>
                <c:pt idx="1">
                  <c:v>Расходы на обслуживание 2016 год</c:v>
                </c:pt>
                <c:pt idx="2">
                  <c:v>Госдолг на 01.01.2018</c:v>
                </c:pt>
                <c:pt idx="3">
                  <c:v>Расходы на обслуживание 2017 год</c:v>
                </c:pt>
                <c:pt idx="4">
                  <c:v>Госдолг на 01.01.2019</c:v>
                </c:pt>
                <c:pt idx="5">
                  <c:v>Расходы на обслуживание 2018 год</c:v>
                </c:pt>
                <c:pt idx="6">
                  <c:v>Госдолг на 01.01.2020</c:v>
                </c:pt>
                <c:pt idx="7">
                  <c:v>Расходы на обслуживание 2019 год</c:v>
                </c:pt>
                <c:pt idx="8">
                  <c:v>Госдолг на 01.01.2021</c:v>
                </c:pt>
                <c:pt idx="9">
                  <c:v>Расходы на обслуживание 2020 год</c:v>
                </c:pt>
                <c:pt idx="10">
                  <c:v>Госдолг на 01.01.2022</c:v>
                </c:pt>
                <c:pt idx="11">
                  <c:v>Расходы на обслуживание 2021 год</c:v>
                </c:pt>
                <c:pt idx="12">
                  <c:v>Госдолг на 01.01.2023</c:v>
                </c:pt>
                <c:pt idx="13">
                  <c:v>Расходы на обслуживание 2022 год</c:v>
                </c:pt>
                <c:pt idx="14">
                  <c:v>Госдолг на 01.01.2024</c:v>
                </c:pt>
                <c:pt idx="15">
                  <c:v>Расходы на обслуживание 2023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0">
                  <c:v>17500</c:v>
                </c:pt>
                <c:pt idx="1">
                  <c:v>17500</c:v>
                </c:pt>
                <c:pt idx="2">
                  <c:v>17250</c:v>
                </c:pt>
                <c:pt idx="3">
                  <c:v>17000</c:v>
                </c:pt>
                <c:pt idx="4">
                  <c:v>16750</c:v>
                </c:pt>
                <c:pt idx="5">
                  <c:v>16500</c:v>
                </c:pt>
                <c:pt idx="6">
                  <c:v>16250</c:v>
                </c:pt>
                <c:pt idx="7">
                  <c:v>16000</c:v>
                </c:pt>
                <c:pt idx="8">
                  <c:v>15800</c:v>
                </c:pt>
                <c:pt idx="9">
                  <c:v>15600</c:v>
                </c:pt>
                <c:pt idx="10">
                  <c:v>16000</c:v>
                </c:pt>
                <c:pt idx="11">
                  <c:v>17000</c:v>
                </c:pt>
                <c:pt idx="12">
                  <c:v>17500</c:v>
                </c:pt>
                <c:pt idx="13">
                  <c:v>18000</c:v>
                </c:pt>
                <c:pt idx="14">
                  <c:v>18000</c:v>
                </c:pt>
                <c:pt idx="15">
                  <c:v>18000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348480"/>
        <c:axId val="184739520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39,1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01.01.2017</c:v>
                </c:pt>
                <c:pt idx="1">
                  <c:v>Расходы на обслуживание 2016 год</c:v>
                </c:pt>
                <c:pt idx="2">
                  <c:v>Госдолг на 01.01.2018</c:v>
                </c:pt>
                <c:pt idx="3">
                  <c:v>Расходы на обслуживание 2017 год</c:v>
                </c:pt>
                <c:pt idx="4">
                  <c:v>Госдолг на 01.01.2019</c:v>
                </c:pt>
                <c:pt idx="5">
                  <c:v>Расходы на обслуживание 2018 год</c:v>
                </c:pt>
                <c:pt idx="6">
                  <c:v>Госдолг на 01.01.2020</c:v>
                </c:pt>
                <c:pt idx="7">
                  <c:v>Расходы на обслуживание 2019 год</c:v>
                </c:pt>
                <c:pt idx="8">
                  <c:v>Госдолг на 01.01.2021</c:v>
                </c:pt>
                <c:pt idx="9">
                  <c:v>Расходы на обслуживание 2020 год</c:v>
                </c:pt>
                <c:pt idx="10">
                  <c:v>Госдолг на 01.01.2022</c:v>
                </c:pt>
                <c:pt idx="11">
                  <c:v>Расходы на обслуживание 2021 год</c:v>
                </c:pt>
                <c:pt idx="12">
                  <c:v>Госдолг на 01.01.2023</c:v>
                </c:pt>
                <c:pt idx="13">
                  <c:v>Расходы на обслуживание 2022 год</c:v>
                </c:pt>
                <c:pt idx="14">
                  <c:v>Госдолг на 01.01.2024</c:v>
                </c:pt>
                <c:pt idx="15">
                  <c:v>Расходы на обслуживание 2023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0.55600000000000005</c:v>
                </c:pt>
                <c:pt idx="1">
                  <c:v>0.54249999999999998</c:v>
                </c:pt>
                <c:pt idx="2">
                  <c:v>0.52900000000000003</c:v>
                </c:pt>
                <c:pt idx="3">
                  <c:v>0.505</c:v>
                </c:pt>
                <c:pt idx="4">
                  <c:v>0.434</c:v>
                </c:pt>
                <c:pt idx="5">
                  <c:v>0.39</c:v>
                </c:pt>
                <c:pt idx="6">
                  <c:v>0.33800000000000002</c:v>
                </c:pt>
                <c:pt idx="7">
                  <c:v>0.34</c:v>
                </c:pt>
                <c:pt idx="8">
                  <c:v>0.35299999999999998</c:v>
                </c:pt>
                <c:pt idx="9">
                  <c:v>0.4</c:v>
                </c:pt>
                <c:pt idx="10">
                  <c:v>0.44</c:v>
                </c:pt>
                <c:pt idx="11">
                  <c:v>0.41</c:v>
                </c:pt>
                <c:pt idx="12">
                  <c:v>0.40799999999999997</c:v>
                </c:pt>
                <c:pt idx="13">
                  <c:v>0.4</c:v>
                </c:pt>
                <c:pt idx="14">
                  <c:v>0.39100000000000001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348992"/>
        <c:axId val="184740096"/>
      </c:lineChart>
      <c:catAx>
        <c:axId val="195348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4739520"/>
        <c:crosses val="autoZero"/>
        <c:auto val="1"/>
        <c:lblAlgn val="ctr"/>
        <c:lblOffset val="100"/>
        <c:noMultiLvlLbl val="0"/>
      </c:catAx>
      <c:valAx>
        <c:axId val="184739520"/>
        <c:scaling>
          <c:orientation val="minMax"/>
          <c:max val="23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95348480"/>
        <c:crosses val="autoZero"/>
        <c:crossBetween val="between"/>
      </c:valAx>
      <c:valAx>
        <c:axId val="184740096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95348992"/>
        <c:crosses val="max"/>
        <c:crossBetween val="between"/>
      </c:valAx>
      <c:catAx>
        <c:axId val="195348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474009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26718.102206029998</c:v>
                </c:pt>
                <c:pt idx="1">
                  <c:v>29758</c:v>
                </c:pt>
                <c:pt idx="2">
                  <c:v>30613</c:v>
                </c:pt>
                <c:pt idx="3">
                  <c:v>30371</c:v>
                </c:pt>
                <c:pt idx="4">
                  <c:v>30846</c:v>
                </c:pt>
                <c:pt idx="5">
                  <c:v>33175</c:v>
                </c:pt>
                <c:pt idx="6">
                  <c:v>34663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17256.708811150002</c:v>
                </c:pt>
                <c:pt idx="1">
                  <c:v>19947</c:v>
                </c:pt>
                <c:pt idx="2">
                  <c:v>28106</c:v>
                </c:pt>
                <c:pt idx="3">
                  <c:v>39495</c:v>
                </c:pt>
                <c:pt idx="4">
                  <c:v>30655</c:v>
                </c:pt>
                <c:pt idx="5">
                  <c:v>25682</c:v>
                </c:pt>
                <c:pt idx="6">
                  <c:v>23742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95974656"/>
        <c:axId val="184740672"/>
      </c:barChart>
      <c:catAx>
        <c:axId val="195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4740672"/>
        <c:crosses val="autoZero"/>
        <c:auto val="1"/>
        <c:lblAlgn val="ctr"/>
        <c:lblOffset val="100"/>
        <c:noMultiLvlLbl val="0"/>
      </c:catAx>
      <c:valAx>
        <c:axId val="184740672"/>
        <c:scaling>
          <c:orientation val="minMax"/>
          <c:max val="55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95974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828782747973612"/>
          <c:y val="1.2425482963215058E-2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851</c:v>
                </c:pt>
                <c:pt idx="1">
                  <c:v>160</c:v>
                </c:pt>
                <c:pt idx="2">
                  <c:v>1021</c:v>
                </c:pt>
                <c:pt idx="3">
                  <c:v>2617</c:v>
                </c:pt>
                <c:pt idx="4">
                  <c:v>2559</c:v>
                </c:pt>
                <c:pt idx="5">
                  <c:v>7340</c:v>
                </c:pt>
                <c:pt idx="6">
                  <c:v>11296</c:v>
                </c:pt>
                <c:pt idx="7">
                  <c:v>8819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2022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866</c:v>
                </c:pt>
                <c:pt idx="1">
                  <c:v>160</c:v>
                </c:pt>
                <c:pt idx="2">
                  <c:v>984</c:v>
                </c:pt>
                <c:pt idx="3">
                  <c:v>2541</c:v>
                </c:pt>
                <c:pt idx="4">
                  <c:v>2480</c:v>
                </c:pt>
                <c:pt idx="5">
                  <c:v>6681</c:v>
                </c:pt>
                <c:pt idx="6">
                  <c:v>10917</c:v>
                </c:pt>
                <c:pt idx="7">
                  <c:v>8545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2021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865</c:v>
                </c:pt>
                <c:pt idx="1">
                  <c:v>160</c:v>
                </c:pt>
                <c:pt idx="2">
                  <c:v>966</c:v>
                </c:pt>
                <c:pt idx="3">
                  <c:v>2489</c:v>
                </c:pt>
                <c:pt idx="4">
                  <c:v>2408</c:v>
                </c:pt>
                <c:pt idx="5">
                  <c:v>5081</c:v>
                </c:pt>
                <c:pt idx="6">
                  <c:v>10581</c:v>
                </c:pt>
                <c:pt idx="7">
                  <c:v>8296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1006</c:v>
                </c:pt>
                <c:pt idx="1">
                  <c:v>82</c:v>
                </c:pt>
                <c:pt idx="2">
                  <c:v>876.97040000000004</c:v>
                </c:pt>
                <c:pt idx="3">
                  <c:v>2584</c:v>
                </c:pt>
                <c:pt idx="4">
                  <c:v>2725.2145</c:v>
                </c:pt>
                <c:pt idx="5">
                  <c:v>4464</c:v>
                </c:pt>
                <c:pt idx="6">
                  <c:v>10203</c:v>
                </c:pt>
                <c:pt idx="7">
                  <c:v>8430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2019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1239</c:v>
                </c:pt>
                <c:pt idx="1">
                  <c:v>127</c:v>
                </c:pt>
                <c:pt idx="2">
                  <c:v>944</c:v>
                </c:pt>
                <c:pt idx="3">
                  <c:v>2738</c:v>
                </c:pt>
                <c:pt idx="4">
                  <c:v>2772</c:v>
                </c:pt>
                <c:pt idx="5">
                  <c:v>4381</c:v>
                </c:pt>
                <c:pt idx="6">
                  <c:v>9869</c:v>
                </c:pt>
                <c:pt idx="7">
                  <c:v>8541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5974144"/>
        <c:axId val="184744128"/>
      </c:barChart>
      <c:catAx>
        <c:axId val="19597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84744128"/>
        <c:crosses val="autoZero"/>
        <c:auto val="1"/>
        <c:lblAlgn val="ctr"/>
        <c:lblOffset val="100"/>
        <c:noMultiLvlLbl val="0"/>
      </c:catAx>
      <c:valAx>
        <c:axId val="184744128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9597414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1"/>
              <c:layout>
                <c:manualLayout>
                  <c:x val="-1.8882554037592144E-2"/>
                  <c:y val="1.50761165823036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2941020794325597E-3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828.18600000000004</c:v>
                </c:pt>
                <c:pt idx="1">
                  <c:v>858.95699999999999</c:v>
                </c:pt>
                <c:pt idx="2">
                  <c:v>1033.48</c:v>
                </c:pt>
                <c:pt idx="3">
                  <c:v>1209.0340000000001</c:v>
                </c:pt>
                <c:pt idx="4">
                  <c:v>1209.0340000000001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204158865119E-2"/>
                  <c:y val="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882554037592144E-2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735255198581398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-1.50765122809016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2029357278013958E-2"/>
                  <c:y val="-1.00511400868005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1204.5229999999999</c:v>
                </c:pt>
                <c:pt idx="1">
                  <c:v>1147.2539999999999</c:v>
                </c:pt>
                <c:pt idx="2">
                  <c:v>1178.8</c:v>
                </c:pt>
                <c:pt idx="3">
                  <c:v>1230.0519999999999</c:v>
                </c:pt>
                <c:pt idx="4">
                  <c:v>1230.0519999999999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нефтепродукты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0"/>
                  <c:y val="3.0152233164607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4411531191488391E-3"/>
                  <c:y val="2.01014887764049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1470510397162222E-3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2.01014887764049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2355.4059999999999</c:v>
                </c:pt>
                <c:pt idx="1">
                  <c:v>2399.5259999999998</c:v>
                </c:pt>
                <c:pt idx="2">
                  <c:v>2868.6410000000001</c:v>
                </c:pt>
                <c:pt idx="3">
                  <c:v>4242.0780000000004</c:v>
                </c:pt>
                <c:pt idx="4">
                  <c:v>4900.451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2943488"/>
        <c:axId val="42861696"/>
      </c:barChart>
      <c:catAx>
        <c:axId val="42943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2861696"/>
        <c:crosses val="autoZero"/>
        <c:auto val="1"/>
        <c:lblAlgn val="ctr"/>
        <c:lblOffset val="100"/>
        <c:noMultiLvlLbl val="0"/>
      </c:catAx>
      <c:valAx>
        <c:axId val="428616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2943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550807280541506"/>
          <c:y val="0.13250114245857084"/>
          <c:w val="0.26246256991657091"/>
          <c:h val="0.41426690237390867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50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  <c:spPr>
              <a:gradFill>
                <a:gsLst>
                  <a:gs pos="0">
                    <a:srgbClr val="197D0B"/>
                  </a:gs>
                  <a:gs pos="50000">
                    <a:srgbClr val="28B515"/>
                  </a:gs>
                  <a:gs pos="100000">
                    <a:srgbClr val="32D71B"/>
                  </a:gs>
                </a:gsLst>
                <a:lin ang="5400000" scaled="1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FF00"/>
                  </a:gs>
                </a:gsLst>
                <a:lin ang="5400000" scaled="1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833">
                    <a:srgbClr val="00B050"/>
                  </a:gs>
                  <a:gs pos="50000">
                    <a:srgbClr val="00B050"/>
                  </a:gs>
                  <a:gs pos="50000">
                    <a:srgbClr val="FFFF00"/>
                  </a:gs>
                  <a:gs pos="100000">
                    <a:srgbClr val="197D0B"/>
                  </a:gs>
                </a:gsLst>
                <a:lin ang="5400000" scaled="1"/>
              </a:gradFill>
              <a:effectLst/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rgbClr val="92D050"/>
                  </a:gs>
                  <a:gs pos="50000">
                    <a:srgbClr val="00B050"/>
                  </a:gs>
                  <a:gs pos="100000">
                    <a:srgbClr val="00B050"/>
                  </a:gs>
                </a:gsLst>
                <a:lin ang="54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Башкортостан</c:v>
                </c:pt>
                <c:pt idx="1">
                  <c:v>Саратовская область</c:v>
                </c:pt>
                <c:pt idx="2">
                  <c:v>Пензенская область</c:v>
                </c:pt>
                <c:pt idx="3">
                  <c:v>Республика Мордовия</c:v>
                </c:pt>
                <c:pt idx="4">
                  <c:v>Оренбургская область</c:v>
                </c:pt>
                <c:pt idx="5">
                  <c:v>Чувашская Республика</c:v>
                </c:pt>
                <c:pt idx="6">
                  <c:v>Самарская область</c:v>
                </c:pt>
                <c:pt idx="7">
                  <c:v>Ульяновская область</c:v>
                </c:pt>
                <c:pt idx="8">
                  <c:v>Удмуртская Республика</c:v>
                </c:pt>
                <c:pt idx="9">
                  <c:v>Республика Татарстан </c:v>
                </c:pt>
                <c:pt idx="10">
                  <c:v>Кировская область</c:v>
                </c:pt>
                <c:pt idx="11">
                  <c:v>Нижегородская область</c:v>
                </c:pt>
                <c:pt idx="12">
                  <c:v>Республика Марий Эл</c:v>
                </c:pt>
                <c:pt idx="13">
                  <c:v>Пермский край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94.1</c:v>
                </c:pt>
                <c:pt idx="1">
                  <c:v>101.9</c:v>
                </c:pt>
                <c:pt idx="2">
                  <c:v>102</c:v>
                </c:pt>
                <c:pt idx="3">
                  <c:v>102.2</c:v>
                </c:pt>
                <c:pt idx="4">
                  <c:v>102.3</c:v>
                </c:pt>
                <c:pt idx="5">
                  <c:v>103.5</c:v>
                </c:pt>
                <c:pt idx="6">
                  <c:v>103.6</c:v>
                </c:pt>
                <c:pt idx="7">
                  <c:v>103.8</c:v>
                </c:pt>
                <c:pt idx="8">
                  <c:v>106</c:v>
                </c:pt>
                <c:pt idx="9">
                  <c:v>106.3</c:v>
                </c:pt>
                <c:pt idx="10">
                  <c:v>106.8</c:v>
                </c:pt>
                <c:pt idx="11">
                  <c:v>107.6</c:v>
                </c:pt>
                <c:pt idx="12">
                  <c:v>109.1</c:v>
                </c:pt>
                <c:pt idx="13">
                  <c:v>112.6</c:v>
                </c:pt>
                <c:pt idx="14">
                  <c:v>104.2</c:v>
                </c:pt>
                <c:pt idx="15">
                  <c:v>107.5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035648"/>
        <c:axId val="42865152"/>
      </c:barChart>
      <c:catAx>
        <c:axId val="43035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effectLst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42865152"/>
        <c:crosses val="autoZero"/>
        <c:auto val="1"/>
        <c:lblAlgn val="ctr"/>
        <c:lblOffset val="100"/>
        <c:noMultiLvlLbl val="0"/>
      </c:catAx>
      <c:valAx>
        <c:axId val="4286515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3035648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29206.746410299998</c:v>
                </c:pt>
                <c:pt idx="1">
                  <c:v>33128.3753</c:v>
                </c:pt>
                <c:pt idx="2">
                  <c:v>34500.188978819999</c:v>
                </c:pt>
                <c:pt idx="3">
                  <c:v>37876.9</c:v>
                </c:pt>
                <c:pt idx="4">
                  <c:v>39217.309000000001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558080"/>
        <c:axId val="42866304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5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 rot="0"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 rot="0"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 rot="0"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23.618099999999998</c:v>
                </c:pt>
                <c:pt idx="1">
                  <c:v>26.803000000000001</c:v>
                </c:pt>
                <c:pt idx="2">
                  <c:v>28.038</c:v>
                </c:pt>
                <c:pt idx="3">
                  <c:v>30.957000000000001</c:v>
                </c:pt>
                <c:pt idx="4">
                  <c:v>32.2029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95690496"/>
        <c:axId val="42866880"/>
      </c:lineChart>
      <c:catAx>
        <c:axId val="184558080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2866304"/>
        <c:crosses val="autoZero"/>
        <c:auto val="1"/>
        <c:lblAlgn val="ctr"/>
        <c:lblOffset val="100"/>
        <c:noMultiLvlLbl val="1"/>
      </c:catAx>
      <c:valAx>
        <c:axId val="42866304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84558080"/>
        <c:crosses val="autoZero"/>
        <c:crossBetween val="between"/>
      </c:valAx>
      <c:valAx>
        <c:axId val="42866880"/>
        <c:scaling>
          <c:orientation val="minMax"/>
          <c:max val="40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95690496"/>
        <c:crosses val="max"/>
        <c:crossBetween val="between"/>
      </c:valAx>
      <c:catAx>
        <c:axId val="195690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866880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8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23.8</c:v>
                </c:pt>
                <c:pt idx="1">
                  <c:v>76.2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841477599115073E-3"/>
                  <c:y val="-0.393439724645979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0298662640821503E-3"/>
                  <c:y val="-0.363478844230982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881667212624442E-2"/>
                  <c:y val="-0.29281842615777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8386352133713536E-3"/>
                  <c:y val="-0.28660009998889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2019 год (факт)</c:v>
                </c:pt>
                <c:pt idx="1">
                  <c:v>2020 год (план)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28106</c:v>
                </c:pt>
                <c:pt idx="1">
                  <c:v>39495</c:v>
                </c:pt>
                <c:pt idx="2">
                  <c:v>30655</c:v>
                </c:pt>
                <c:pt idx="3">
                  <c:v>25682</c:v>
                </c:pt>
                <c:pt idx="4">
                  <c:v>23742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95927552"/>
        <c:axId val="42871040"/>
        <c:axId val="0"/>
      </c:bar3DChart>
      <c:catAx>
        <c:axId val="19592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2871040"/>
        <c:crosses val="autoZero"/>
        <c:auto val="1"/>
        <c:lblAlgn val="ctr"/>
        <c:lblOffset val="100"/>
        <c:noMultiLvlLbl val="0"/>
      </c:catAx>
      <c:valAx>
        <c:axId val="4287104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927552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789764100285156E-3"/>
                  <c:y val="-9.3623318339305962E-3"/>
                </c:manualLayout>
              </c:layout>
              <c:spPr>
                <a:noFill/>
                <a:effectLst>
                  <a:softEdge rad="63500"/>
                </a:effectLst>
              </c:spPr>
              <c:txPr>
                <a:bodyPr/>
                <a:lstStyle/>
                <a:p>
                  <a:pPr>
                    <a:defRPr sz="10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13036.418299999999</c:v>
                </c:pt>
                <c:pt idx="1">
                  <c:v>6396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789764100285156E-3"/>
                  <c:y val="-1.23048343465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16096.69</c:v>
                </c:pt>
                <c:pt idx="1">
                  <c:v>11369.342000000001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697441025071289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13506.004999999999</c:v>
                </c:pt>
                <c:pt idx="1">
                  <c:v>10251.164000000001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2"/>
                  <c:y val="-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7618597933563E-2"/>
                  <c:y val="-2.46096686931425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10003.373</c:v>
                </c:pt>
                <c:pt idx="1">
                  <c:v>9465.607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7641743509980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69744102507118E-2"/>
                  <c:y val="-7.5195341232714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9618.4750000000004</c:v>
                </c:pt>
                <c:pt idx="1">
                  <c:v>8114.9830000000002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7088256"/>
        <c:axId val="42871616"/>
        <c:axId val="0"/>
      </c:bar3DChart>
      <c:catAx>
        <c:axId val="197088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871616"/>
        <c:crosses val="autoZero"/>
        <c:auto val="1"/>
        <c:lblAlgn val="ctr"/>
        <c:lblOffset val="100"/>
        <c:noMultiLvlLbl val="0"/>
      </c:catAx>
      <c:valAx>
        <c:axId val="4287161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0882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2409</c:v>
                </c:pt>
                <c:pt idx="1">
                  <c:v>3263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76617170712932E-3"/>
                  <c:y val="6.50476820404967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4367.6880000000001</c:v>
                </c:pt>
                <c:pt idx="1">
                  <c:v>5747.8980000000001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4353.4809999999998</c:v>
                </c:pt>
                <c:pt idx="1">
                  <c:v>2499.3539999999998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34114181255069E-2"/>
                  <c:y val="-4.1016114488571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4068.0540000000001</c:v>
                </c:pt>
                <c:pt idx="1">
                  <c:v>2144.9360000000001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05120857816173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274246679525643E-2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4144.7920000000004</c:v>
                </c:pt>
                <c:pt idx="1">
                  <c:v>1863.854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97701632"/>
        <c:axId val="42873344"/>
        <c:axId val="0"/>
      </c:bar3DChart>
      <c:catAx>
        <c:axId val="197701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873344"/>
        <c:crosses val="autoZero"/>
        <c:auto val="1"/>
        <c:lblAlgn val="ctr"/>
        <c:lblOffset val="100"/>
        <c:noMultiLvlLbl val="0"/>
      </c:catAx>
      <c:valAx>
        <c:axId val="4287334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701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987047686540709"/>
          <c:y val="4.198347204330858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(7,1;2,2;2,1%) Национальная экономика (16,5;15,9;16,6%) Жилищно-коммунальное хозяйство (2,7;0,9;1,2%) Образование (29,0;28,6;28,1%)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2"/>
              <c:layout>
                <c:manualLayout>
                  <c:x val="6.7165693667584028E-2"/>
                  <c:y val="-3.722380740929628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04496531645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7031479070989159E-3"/>
                  <c:y val="9.7712494449402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1072244768711362E-2"/>
                  <c:y val="-1.4401216954711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6791423416895903E-2"/>
                  <c:y val="1.11671422227888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3992852847413235E-2"/>
                  <c:y val="6.32801794949579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(7,1;2,2;2,1%)</c:v>
                </c:pt>
                <c:pt idx="1">
                  <c:v>Национальная экономика (16,5;15,9;16,6%)</c:v>
                </c:pt>
                <c:pt idx="2">
                  <c:v>Жилищно-коммунальное хозяйство (2,7;0,9;1,2%)</c:v>
                </c:pt>
                <c:pt idx="3">
                  <c:v>Образование (29,0;28,6;28,1%)</c:v>
                </c:pt>
                <c:pt idx="4">
                  <c:v>Культура и кинематография (2,6;2,2;1,5%)</c:v>
                </c:pt>
                <c:pt idx="5">
                  <c:v>Здравоохранение (8,7;7,1;5,3%)</c:v>
                </c:pt>
                <c:pt idx="6">
                  <c:v>Социальная политика (25,3;27,9;28,5%)</c:v>
                </c:pt>
                <c:pt idx="7">
                  <c:v>Физическая культура и спорт (1,4;1,0;1,2%)</c:v>
                </c:pt>
                <c:pt idx="8">
                  <c:v>Обслуживание государственного и муниципального долга (0,9;1,0;1,0%)</c:v>
                </c:pt>
                <c:pt idx="9">
                  <c:v>Межбюджетные трансферты (3,6;1,3;1,2%)</c:v>
                </c:pt>
                <c:pt idx="10">
                  <c:v>Иные расходы (2,0;2,1;1,6%)</c:v>
                </c:pt>
                <c:pt idx="11">
                  <c:v>Условно утвержденные расходы (0,0;9,7;11,0%)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2.2348730377927461E-2</c:v>
                </c:pt>
                <c:pt idx="1">
                  <c:v>0.16323712361251466</c:v>
                </c:pt>
                <c:pt idx="2">
                  <c:v>2.2539968838196162E-2</c:v>
                </c:pt>
                <c:pt idx="3">
                  <c:v>0.28935586860508655</c:v>
                </c:pt>
                <c:pt idx="4">
                  <c:v>1.8749421252028133E-2</c:v>
                </c:pt>
                <c:pt idx="5">
                  <c:v>5.2415442405014882E-2</c:v>
                </c:pt>
                <c:pt idx="6">
                  <c:v>0.27410711769418761</c:v>
                </c:pt>
                <c:pt idx="7">
                  <c:v>1.5190372854606433E-2</c:v>
                </c:pt>
                <c:pt idx="8">
                  <c:v>9.2821109505155392E-3</c:v>
                </c:pt>
                <c:pt idx="9">
                  <c:v>2.0532971523586747E-2</c:v>
                </c:pt>
                <c:pt idx="10">
                  <c:v>1.7000000000000001E-2</c:v>
                </c:pt>
                <c:pt idx="11">
                  <c:v>9.5587021551567952E-2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4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2"/>
              <c:layout>
                <c:manualLayout>
                  <c:x val="7.7917649423967811E-2"/>
                  <c:y val="-4.5562158713406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4746610654535585E-2"/>
                  <c:y val="2.1927429810883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8597419033065687E-2"/>
                  <c:y val="2.46394300725214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7211646099712184E-2"/>
                  <c:y val="5.1717858847384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6.9758832182221051E-2"/>
                  <c:y val="4.223902298146527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3,1%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7.4999999999999997E-2</c:v>
                </c:pt>
                <c:pt idx="1">
                  <c:v>0.14699999999999999</c:v>
                </c:pt>
                <c:pt idx="2">
                  <c:v>4.9000000000000002E-2</c:v>
                </c:pt>
                <c:pt idx="3">
                  <c:v>0.27400000000000002</c:v>
                </c:pt>
                <c:pt idx="4">
                  <c:v>1.7999999999999999E-2</c:v>
                </c:pt>
                <c:pt idx="5">
                  <c:v>7.4999999999999997E-2</c:v>
                </c:pt>
                <c:pt idx="6">
                  <c:v>0.29699999999999999</c:v>
                </c:pt>
                <c:pt idx="7">
                  <c:v>1.7000000000000001E-2</c:v>
                </c:pt>
                <c:pt idx="8">
                  <c:v>3.0000000000000001E-3</c:v>
                </c:pt>
                <c:pt idx="9">
                  <c:v>3.1E-2</c:v>
                </c:pt>
                <c:pt idx="10">
                  <c:v>1.4E-2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4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explosion val="1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explosion val="3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explosion val="1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9279106890411192E-2"/>
                  <c:y val="-2.51533605200888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6351196201370171E-2"/>
                  <c:y val="1.078001165146659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6351196201370171E-2"/>
                  <c:y val="6.10867326916444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1,7%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2.5000000000000001E-2</c:v>
                </c:pt>
                <c:pt idx="1">
                  <c:v>0.17499999999999999</c:v>
                </c:pt>
                <c:pt idx="2">
                  <c:v>3.9E-2</c:v>
                </c:pt>
                <c:pt idx="3">
                  <c:v>0.28299999999999997</c:v>
                </c:pt>
                <c:pt idx="4">
                  <c:v>1.6E-2</c:v>
                </c:pt>
                <c:pt idx="5">
                  <c:v>4.7E-2</c:v>
                </c:pt>
                <c:pt idx="6">
                  <c:v>0.32200000000000001</c:v>
                </c:pt>
                <c:pt idx="7">
                  <c:v>1.6E-2</c:v>
                </c:pt>
                <c:pt idx="8">
                  <c:v>6.0000000000000001E-3</c:v>
                </c:pt>
                <c:pt idx="9">
                  <c:v>2.5000000000000001E-2</c:v>
                </c:pt>
                <c:pt idx="10">
                  <c:v>1.4E-2</c:v>
                </c:pt>
                <c:pt idx="11">
                  <c:v>3.2000000000000001E-2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2203194716135126E-2"/>
          <c:w val="1"/>
          <c:h val="0.708096825065388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0.400231571723038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395155346753787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4021239839512218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7295922292918064E-3"/>
                  <c:y val="-0.364116353079866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7295922292918064E-3"/>
                  <c:y val="-0.356976816744967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9821.2999999999993</c:v>
                </c:pt>
                <c:pt idx="1">
                  <c:v>11703.4</c:v>
                </c:pt>
                <c:pt idx="2">
                  <c:v>9209.7000000000007</c:v>
                </c:pt>
                <c:pt idx="3">
                  <c:v>9780</c:v>
                </c:pt>
                <c:pt idx="4">
                  <c:v>8419.2000000000007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1340416"/>
        <c:axId val="194484992"/>
      </c:barChart>
      <c:catAx>
        <c:axId val="20134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484992"/>
        <c:crosses val="autoZero"/>
        <c:auto val="1"/>
        <c:lblAlgn val="ctr"/>
        <c:lblOffset val="100"/>
        <c:noMultiLvlLbl val="0"/>
      </c:catAx>
      <c:valAx>
        <c:axId val="194484992"/>
        <c:scaling>
          <c:orientation val="minMax"/>
          <c:max val="12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20134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dirty="0"/>
              <a:t>на </a:t>
            </a:r>
            <a:r>
              <a:rPr lang="ru-RU" dirty="0" smtClean="0"/>
              <a:t>01.01.2019  </a:t>
            </a:r>
            <a:r>
              <a:rPr lang="ru-RU" dirty="0"/>
              <a:t>(за </a:t>
            </a:r>
            <a:r>
              <a:rPr lang="ru-RU" dirty="0" smtClean="0"/>
              <a:t>2018 </a:t>
            </a:r>
            <a:r>
              <a:rPr lang="ru-RU" dirty="0"/>
              <a:t>год)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87329700272479"/>
          <c:y val="0.12317080423786776"/>
          <c:w val="0.84669240084771424"/>
          <c:h val="0.525952749774941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FFFF99"/>
              </a:solidFill>
            </c:spPr>
          </c:dPt>
          <c:dPt>
            <c:idx val="10"/>
            <c:invertIfNegative val="0"/>
            <c:bubble3D val="0"/>
          </c:dPt>
          <c:dPt>
            <c:idx val="12"/>
            <c:invertIfNegative val="0"/>
            <c:bubble3D val="0"/>
          </c:dPt>
          <c:dLbls>
            <c:dLbl>
              <c:idx val="0"/>
              <c:layout>
                <c:manualLayout>
                  <c:x val="0"/>
                  <c:y val="4.57759519886320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465940054491506E-4"/>
                  <c:y val="-1.92268446433160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32E-3"/>
                  <c:y val="4.329004329004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8062367544656811E-3"/>
                  <c:y val="5.86631343441520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8060475325461703E-3"/>
                  <c:y val="1.7535953097206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4031183772328189E-3"/>
                  <c:y val="1.7836717006041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4031183772328189E-3"/>
                  <c:y val="1.4518865927952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4.29166565288737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4.2913277264580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8.811332260591494E-17"/>
                  <c:y val="1.199906275037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"/>
                  <c:y val="7.99937516691605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1.258263921432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5.1808961550107724E-3"/>
                  <c:y val="2.0986392244007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4263548289433848E-2"/>
                  <c:y val="2.145799033800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Нижегородская обл.</c:v>
                </c:pt>
                <c:pt idx="2">
                  <c:v>Самарская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Ульяновская обл.</c:v>
                </c:pt>
                <c:pt idx="7">
                  <c:v>Удмуртия</c:v>
                </c:pt>
                <c:pt idx="8">
                  <c:v>Мордовия</c:v>
                </c:pt>
                <c:pt idx="9">
                  <c:v>Чувашия</c:v>
                </c:pt>
                <c:pt idx="10">
                  <c:v>Пензенская обл.</c:v>
                </c:pt>
                <c:pt idx="11">
                  <c:v>Марий Эл</c:v>
                </c:pt>
                <c:pt idx="12">
                  <c:v>Саратовская обл.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60.228000000000002</c:v>
                </c:pt>
                <c:pt idx="1">
                  <c:v>58.911999999999999</c:v>
                </c:pt>
                <c:pt idx="2">
                  <c:v>57.344000000000001</c:v>
                </c:pt>
                <c:pt idx="3">
                  <c:v>57.098999999999997</c:v>
                </c:pt>
                <c:pt idx="4">
                  <c:v>55.491999999999997</c:v>
                </c:pt>
                <c:pt idx="5">
                  <c:v>52.232999999999997</c:v>
                </c:pt>
                <c:pt idx="6">
                  <c:v>47.418999999999997</c:v>
                </c:pt>
                <c:pt idx="7">
                  <c:v>44.283000000000001</c:v>
                </c:pt>
                <c:pt idx="8">
                  <c:v>40.659999999999997</c:v>
                </c:pt>
                <c:pt idx="9">
                  <c:v>40.340000000000003</c:v>
                </c:pt>
                <c:pt idx="10">
                  <c:v>39.930999999999997</c:v>
                </c:pt>
                <c:pt idx="11">
                  <c:v>39.783999999999999</c:v>
                </c:pt>
                <c:pt idx="12">
                  <c:v>38.25</c:v>
                </c:pt>
                <c:pt idx="13">
                  <c:v>35.307000000000002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0598400"/>
        <c:axId val="200098368"/>
        <c:axId val="0"/>
      </c:bar3DChart>
      <c:catAx>
        <c:axId val="210598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0098368"/>
        <c:crosses val="autoZero"/>
        <c:auto val="1"/>
        <c:lblAlgn val="ctr"/>
        <c:lblOffset val="100"/>
        <c:noMultiLvlLbl val="0"/>
      </c:catAx>
      <c:valAx>
        <c:axId val="200098368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210598400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на </a:t>
            </a:r>
            <a:r>
              <a:rPr lang="ru-RU" dirty="0" smtClean="0"/>
              <a:t>01.01.2018  </a:t>
            </a:r>
            <a:r>
              <a:rPr lang="ru-RU" dirty="0"/>
              <a:t>(за </a:t>
            </a:r>
            <a:r>
              <a:rPr lang="ru-RU" dirty="0" smtClean="0"/>
              <a:t>2017 </a:t>
            </a:r>
            <a:r>
              <a:rPr lang="ru-RU" dirty="0"/>
              <a:t>год)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rgbClr val="FFFF99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0"/>
                  <c:y val="-6.98219046146574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024024024024023E-3"/>
                  <c:y val="1.5183185450378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8087070498732929E-17"/>
                  <c:y val="7.36135178205820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6096096096096092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8048048048048046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2012012012012012E-2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7.2072072072072073E-3"/>
                  <c:y val="2.1250435884925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9.6094204440662009E-3"/>
                  <c:y val="1.7379844681066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9.6096096096096092E-3"/>
                  <c:y val="1.73795100285325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6816816816816817E-2"/>
                  <c:y val="1.7000348707940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Нижегородская обл.</c:v>
                </c:pt>
                <c:pt idx="2">
                  <c:v>Самарская обл.</c:v>
                </c:pt>
                <c:pt idx="3">
                  <c:v>Башкортостан</c:v>
                </c:pt>
                <c:pt idx="4">
                  <c:v>Пермский край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Удмуртия</c:v>
                </c:pt>
                <c:pt idx="8">
                  <c:v>Пензенская обл.</c:v>
                </c:pt>
                <c:pt idx="9">
                  <c:v>Марий Эл</c:v>
                </c:pt>
                <c:pt idx="10">
                  <c:v>Чувашия</c:v>
                </c:pt>
                <c:pt idx="11">
                  <c:v>Саратовская обл.</c:v>
                </c:pt>
                <c:pt idx="12">
                  <c:v>Мордовия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57.4</c:v>
                </c:pt>
                <c:pt idx="1">
                  <c:v>55.1</c:v>
                </c:pt>
                <c:pt idx="2">
                  <c:v>51.1</c:v>
                </c:pt>
                <c:pt idx="3">
                  <c:v>47.4</c:v>
                </c:pt>
                <c:pt idx="4">
                  <c:v>47.1</c:v>
                </c:pt>
                <c:pt idx="5">
                  <c:v>45.9</c:v>
                </c:pt>
                <c:pt idx="6">
                  <c:v>42.8</c:v>
                </c:pt>
                <c:pt idx="7">
                  <c:v>40.1</c:v>
                </c:pt>
                <c:pt idx="8">
                  <c:v>38.4</c:v>
                </c:pt>
                <c:pt idx="9">
                  <c:v>37.6</c:v>
                </c:pt>
                <c:pt idx="10">
                  <c:v>37.5</c:v>
                </c:pt>
                <c:pt idx="11">
                  <c:v>37</c:v>
                </c:pt>
                <c:pt idx="12">
                  <c:v>33.799999999999997</c:v>
                </c:pt>
                <c:pt idx="13">
                  <c:v>33.700000000000003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1449984"/>
        <c:axId val="200100096"/>
        <c:axId val="0"/>
      </c:bar3DChart>
      <c:catAx>
        <c:axId val="20144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0100096"/>
        <c:crosses val="autoZero"/>
        <c:auto val="1"/>
        <c:lblAlgn val="ctr"/>
        <c:lblOffset val="100"/>
        <c:noMultiLvlLbl val="0"/>
      </c:catAx>
      <c:valAx>
        <c:axId val="20010009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01449984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5005092193971281"/>
                  <c:y val="0.3053359811872754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16 983,2</a:t>
                    </a:r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78,0</a:t>
                    </a:r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8.6393185024764951E-2"/>
                  <c:y val="-8.8351294300633265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4 784,1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22,0%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16983.2</c:v>
                </c:pt>
                <c:pt idx="1">
                  <c:v>4784.1000000000004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4089853591905377"/>
                  <c:y val="-2.9287943096953099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2 737,1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57,2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7325604485792503"/>
                  <c:y val="0.12336763720633941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988,7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20,7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0055509960456624"/>
                  <c:y val="-9.16480743033023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1 058,3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22,1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2737.1</c:v>
                </c:pt>
                <c:pt idx="1">
                  <c:v>988.7</c:v>
                </c:pt>
                <c:pt idx="2">
                  <c:v>1058.3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рыболовство,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044727402083529"/>
          <c:y val="8.806065199104861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1705663452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8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1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Пермский край</c:v>
                </c:pt>
                <c:pt idx="1">
                  <c:v>Саратовская область</c:v>
                </c:pt>
                <c:pt idx="2">
                  <c:v>Самарская область</c:v>
                </c:pt>
                <c:pt idx="3">
                  <c:v>Нижегородская область</c:v>
                </c:pt>
                <c:pt idx="4">
                  <c:v>Ульяновская область</c:v>
                </c:pt>
                <c:pt idx="5">
                  <c:v>Кировская область</c:v>
                </c:pt>
                <c:pt idx="6">
                  <c:v>Удмуртская Республика</c:v>
                </c:pt>
                <c:pt idx="7">
                  <c:v>Оренбургская область</c:v>
                </c:pt>
                <c:pt idx="8">
                  <c:v>Республика Башкортостан</c:v>
                </c:pt>
                <c:pt idx="9">
                  <c:v>Чувашская Республика</c:v>
                </c:pt>
                <c:pt idx="10">
                  <c:v>Пензенская область</c:v>
                </c:pt>
                <c:pt idx="11">
                  <c:v>Республика Марий Эл</c:v>
                </c:pt>
                <c:pt idx="12">
                  <c:v>Республика Мордовия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1065</c:v>
                </c:pt>
                <c:pt idx="1">
                  <c:v>1086</c:v>
                </c:pt>
                <c:pt idx="2">
                  <c:v>1153</c:v>
                </c:pt>
                <c:pt idx="3">
                  <c:v>1302</c:v>
                </c:pt>
                <c:pt idx="4">
                  <c:v>1345</c:v>
                </c:pt>
                <c:pt idx="5">
                  <c:v>1555</c:v>
                </c:pt>
                <c:pt idx="6">
                  <c:v>1621</c:v>
                </c:pt>
                <c:pt idx="7">
                  <c:v>1771</c:v>
                </c:pt>
                <c:pt idx="8">
                  <c:v>1885</c:v>
                </c:pt>
                <c:pt idx="9">
                  <c:v>1931</c:v>
                </c:pt>
                <c:pt idx="10">
                  <c:v>2189</c:v>
                </c:pt>
                <c:pt idx="11">
                  <c:v>2422</c:v>
                </c:pt>
                <c:pt idx="12">
                  <c:v>3780</c:v>
                </c:pt>
                <c:pt idx="13">
                  <c:v>4564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498496"/>
        <c:axId val="197363392"/>
      </c:barChart>
      <c:catAx>
        <c:axId val="2114984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363392"/>
        <c:crosses val="autoZero"/>
        <c:auto val="1"/>
        <c:lblAlgn val="ctr"/>
        <c:lblOffset val="100"/>
        <c:noMultiLvlLbl val="0"/>
      </c:catAx>
      <c:valAx>
        <c:axId val="19736339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11498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Жилищно-коммунальное хозяйство,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рублей </a:t>
            </a: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3135722667341664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31713619236579088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effectLst/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1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Пензенская область</c:v>
                </c:pt>
                <c:pt idx="1">
                  <c:v>Удмуртская Республика</c:v>
                </c:pt>
                <c:pt idx="2">
                  <c:v>Пермский край</c:v>
                </c:pt>
                <c:pt idx="3">
                  <c:v>Саратовская область</c:v>
                </c:pt>
                <c:pt idx="4">
                  <c:v>Нижегородская область</c:v>
                </c:pt>
                <c:pt idx="5">
                  <c:v>Оренбургская область</c:v>
                </c:pt>
                <c:pt idx="6">
                  <c:v>Ульяновская область</c:v>
                </c:pt>
                <c:pt idx="7">
                  <c:v>Республика Мордовия</c:v>
                </c:pt>
                <c:pt idx="8">
                  <c:v>Чувашская Республика</c:v>
                </c:pt>
                <c:pt idx="9">
                  <c:v>Республика Марий Эл</c:v>
                </c:pt>
                <c:pt idx="10">
                  <c:v>Республика Башкортостан</c:v>
                </c:pt>
                <c:pt idx="11">
                  <c:v>Самарская область</c:v>
                </c:pt>
                <c:pt idx="12">
                  <c:v>Кировская область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 formatCode="0">
                  <c:v>499</c:v>
                </c:pt>
                <c:pt idx="1">
                  <c:v>540</c:v>
                </c:pt>
                <c:pt idx="2" formatCode="0">
                  <c:v>702</c:v>
                </c:pt>
                <c:pt idx="3">
                  <c:v>822</c:v>
                </c:pt>
                <c:pt idx="4">
                  <c:v>1087</c:v>
                </c:pt>
                <c:pt idx="5">
                  <c:v>1097</c:v>
                </c:pt>
                <c:pt idx="6">
                  <c:v>1102</c:v>
                </c:pt>
                <c:pt idx="7">
                  <c:v>1104</c:v>
                </c:pt>
                <c:pt idx="8">
                  <c:v>1274</c:v>
                </c:pt>
                <c:pt idx="9">
                  <c:v>1445</c:v>
                </c:pt>
                <c:pt idx="10">
                  <c:v>1739</c:v>
                </c:pt>
                <c:pt idx="11">
                  <c:v>1937</c:v>
                </c:pt>
                <c:pt idx="12">
                  <c:v>2206</c:v>
                </c:pt>
                <c:pt idx="13">
                  <c:v>4247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630592"/>
        <c:axId val="197368000"/>
      </c:barChart>
      <c:catAx>
        <c:axId val="2116305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368000"/>
        <c:crosses val="autoZero"/>
        <c:auto val="1"/>
        <c:lblAlgn val="ctr"/>
        <c:lblOffset val="100"/>
        <c:noMultiLvlLbl val="0"/>
      </c:catAx>
      <c:valAx>
        <c:axId val="197368000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211630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797075457224329E-2"/>
                  <c:y val="-0.259475394600661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3985377286121647E-3"/>
                  <c:y val="-0.282483582822135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7982940167141916E-3"/>
                  <c:y val="-0.338041143576639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792201219264879E-3"/>
                  <c:y val="-0.351430197951586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26 822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1589276676489212E-3"/>
                  <c:y val="-0.3140712488923622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349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3985377286121647E-3"/>
                  <c:y val="-0.3129548103915279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19 345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239610060963244E-2"/>
                  <c:y val="-0.268246980335595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19 309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Лист1!$B$1:$H$1</c:f>
              <c:strCache>
                <c:ptCount val="7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(план)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</c:strCache>
            </c:strRef>
          </c:cat>
          <c:val>
            <c:numRef>
              <c:f>Лист1!$B$2:$H$2</c:f>
              <c:numCache>
                <c:formatCode>#,##0</c:formatCode>
                <c:ptCount val="7"/>
                <c:pt idx="0">
                  <c:v>16174</c:v>
                </c:pt>
                <c:pt idx="1">
                  <c:v>18764</c:v>
                </c:pt>
                <c:pt idx="2">
                  <c:v>23890</c:v>
                </c:pt>
                <c:pt idx="3">
                  <c:v>26822</c:v>
                </c:pt>
                <c:pt idx="4">
                  <c:v>22349</c:v>
                </c:pt>
                <c:pt idx="5">
                  <c:v>19345</c:v>
                </c:pt>
                <c:pt idx="6">
                  <c:v>19309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212162048"/>
        <c:axId val="197954368"/>
        <c:axId val="0"/>
      </c:bar3DChart>
      <c:catAx>
        <c:axId val="21216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954368"/>
        <c:crosses val="autoZero"/>
        <c:auto val="1"/>
        <c:lblAlgn val="ctr"/>
        <c:lblOffset val="100"/>
        <c:noMultiLvlLbl val="0"/>
      </c:catAx>
      <c:valAx>
        <c:axId val="197954368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21216204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801572944077626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9603145888155253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600.79999999999995</c:v>
                </c:pt>
                <c:pt idx="1">
                  <c:v>6321</c:v>
                </c:pt>
                <c:pt idx="2">
                  <c:v>9169</c:v>
                </c:pt>
                <c:pt idx="3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6594364658222562E-3"/>
                  <c:y val="-4.8991470083570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454720380438828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54592101450361E-2"/>
                  <c:y val="-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1170</c:v>
                </c:pt>
                <c:pt idx="1">
                  <c:v>7358</c:v>
                </c:pt>
                <c:pt idx="2">
                  <c:v>10150</c:v>
                </c:pt>
                <c:pt idx="3">
                  <c:v>86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18240126812942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625394429255789E-2"/>
                  <c:y val="-3.26635517864276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3722202121708679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1321</c:v>
                </c:pt>
                <c:pt idx="1">
                  <c:v>10904</c:v>
                </c:pt>
                <c:pt idx="2">
                  <c:v>10842</c:v>
                </c:pt>
                <c:pt idx="3">
                  <c:v>823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 год (план)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72220212170867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4205351753585226E-3"/>
                  <c:y val="-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6222137975505518E-2"/>
                  <c:y val="-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1017</c:v>
                </c:pt>
                <c:pt idx="1">
                  <c:v>12191</c:v>
                </c:pt>
                <c:pt idx="2">
                  <c:v>11771</c:v>
                </c:pt>
                <c:pt idx="3">
                  <c:v>1843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603145888155253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761887532893152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2159445055933076E-2"/>
                  <c:y val="-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9206697537616094E-3"/>
                  <c:y val="-2.2862686038999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712</c:v>
                </c:pt>
                <c:pt idx="1">
                  <c:v>7746</c:v>
                </c:pt>
                <c:pt idx="2">
                  <c:v>12897</c:v>
                </c:pt>
                <c:pt idx="3">
                  <c:v>994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809437664466124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511861797715488E-2"/>
                  <c:y val="-9.79932270899941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6255204175481074E-3"/>
                  <c:y val="-3.5927335234356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549</c:v>
                </c:pt>
                <c:pt idx="1">
                  <c:v>5283</c:v>
                </c:pt>
                <c:pt idx="2">
                  <c:v>12917</c:v>
                </c:pt>
                <c:pt idx="3">
                  <c:v>596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727680887690634E-2"/>
                  <c:y val="-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091057465550792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637121648568259E-2"/>
                  <c:y val="-6.532453184214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549</c:v>
                </c:pt>
                <c:pt idx="1">
                  <c:v>5278</c:v>
                </c:pt>
                <c:pt idx="2">
                  <c:v>12886</c:v>
                </c:pt>
                <c:pt idx="3">
                  <c:v>596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12574720"/>
        <c:axId val="197954944"/>
        <c:axId val="0"/>
      </c:bar3DChart>
      <c:catAx>
        <c:axId val="212574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7954944"/>
        <c:crosses val="autoZero"/>
        <c:auto val="1"/>
        <c:lblAlgn val="ctr"/>
        <c:lblOffset val="100"/>
        <c:noMultiLvlLbl val="0"/>
      </c:catAx>
      <c:valAx>
        <c:axId val="197954944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57472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0493834019"/>
          <c:y val="8.1803440083194803E-2"/>
          <c:w val="0.89765069506165984"/>
          <c:h val="0.4909713968603610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(план)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 formatCode="General">
                  <c:v>159.1</c:v>
                </c:pt>
                <c:pt idx="1">
                  <c:v>185.3</c:v>
                </c:pt>
                <c:pt idx="2" formatCode="0.0">
                  <c:v>582</c:v>
                </c:pt>
                <c:pt idx="3">
                  <c:v>611.29999999999995</c:v>
                </c:pt>
                <c:pt idx="4" formatCode="General">
                  <c:v>683.4</c:v>
                </c:pt>
                <c:pt idx="5" formatCode="0.0">
                  <c:v>549</c:v>
                </c:pt>
                <c:pt idx="6" formatCode="General">
                  <c:v>548.9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(план)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7"/>
                <c:pt idx="0" formatCode="General">
                  <c:v>441.6</c:v>
                </c:pt>
                <c:pt idx="1">
                  <c:v>402</c:v>
                </c:pt>
                <c:pt idx="2" formatCode="General">
                  <c:v>92.8</c:v>
                </c:pt>
                <c:pt idx="3">
                  <c:v>39.6</c:v>
                </c:pt>
                <c:pt idx="4" formatCode="General">
                  <c:v>28.8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дотации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(план)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</c:strCache>
            </c:strRef>
          </c:cat>
          <c:val>
            <c:numRef>
              <c:f>Лист1!$D$2:$D$8</c:f>
              <c:numCache>
                <c:formatCode>#,##0.0</c:formatCode>
                <c:ptCount val="7"/>
                <c:pt idx="1">
                  <c:v>582.20000000000005</c:v>
                </c:pt>
                <c:pt idx="2">
                  <c:v>646.6</c:v>
                </c:pt>
                <c:pt idx="3">
                  <c:v>365.7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2017 год (факт)</c:v>
                </c:pt>
                <c:pt idx="1">
                  <c:v>2018 год (факт)</c:v>
                </c:pt>
                <c:pt idx="2">
                  <c:v>2019 год (факт)</c:v>
                </c:pt>
                <c:pt idx="3">
                  <c:v>2020 год (план)</c:v>
                </c:pt>
                <c:pt idx="4">
                  <c:v>2021 год</c:v>
                </c:pt>
                <c:pt idx="5">
                  <c:v>2022 год</c:v>
                </c:pt>
                <c:pt idx="6">
                  <c:v>2023 год</c:v>
                </c:pt>
              </c:strCache>
            </c:strRef>
          </c:cat>
          <c:val>
            <c:numRef>
              <c:f>Лист1!$E$2:$E$8</c:f>
              <c:numCache>
                <c:formatCode>#,##0.0</c:formatCode>
                <c:ptCount val="7"/>
                <c:pt idx="0" formatCode="General">
                  <c:v>401.7</c:v>
                </c:pt>
                <c:pt idx="1">
                  <c:v>430.3</c:v>
                </c:pt>
                <c:pt idx="2" formatCode="General">
                  <c:v>430.3</c:v>
                </c:pt>
                <c:pt idx="3">
                  <c:v>447.5</c:v>
                </c:pt>
                <c:pt idx="4" formatCode="General">
                  <c:v>808.1</c:v>
                </c:pt>
                <c:pt idx="5" formatCode="General">
                  <c:v>813.4</c:v>
                </c:pt>
                <c:pt idx="6" formatCode="General">
                  <c:v>783.6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2775936"/>
        <c:axId val="197958400"/>
        <c:axId val="0"/>
      </c:bar3DChart>
      <c:catAx>
        <c:axId val="212775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958400"/>
        <c:crosses val="autoZero"/>
        <c:auto val="1"/>
        <c:lblAlgn val="ctr"/>
        <c:lblOffset val="100"/>
        <c:noMultiLvlLbl val="0"/>
      </c:catAx>
      <c:valAx>
        <c:axId val="197958400"/>
        <c:scaling>
          <c:orientation val="minMax"/>
          <c:max val="17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775936"/>
        <c:crosses val="autoZero"/>
        <c:crossBetween val="between"/>
        <c:majorUnit val="500"/>
        <c:minorUnit val="200"/>
      </c:valAx>
    </c:plotArea>
    <c:legend>
      <c:legendPos val="b"/>
      <c:legendEntry>
        <c:idx val="3"/>
        <c:txPr>
          <a:bodyPr/>
          <a:lstStyle/>
          <a:p>
            <a:pPr>
              <a:defRPr sz="800" b="1" kern="12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6.8140866292634147E-2"/>
          <c:y val="0.69698853454285636"/>
          <c:w val="0.90586491547235481"/>
          <c:h val="0.23641820776103351"/>
        </c:manualLayout>
      </c:layout>
      <c:overlay val="0"/>
      <c:txPr>
        <a:bodyPr/>
        <a:lstStyle/>
        <a:p>
          <a:pPr>
            <a:defRPr sz="800" b="1" kern="12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3500209828102435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975844157309074E-2"/>
                  <c:y val="-5.986672146050299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9858945219308891E-2"/>
                  <c:y val="-2.737859497484296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331002160095207E-2"/>
                  <c:y val="1.752850556463034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6527153468278153E-2"/>
                  <c:y val="4.666687876374260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632293141302E-2"/>
                  <c:y val="6.625222396020508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8418844151669124E-2"/>
                  <c:y val="0.10082881638724757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7467896363221608E-2"/>
                  <c:y val="6.551260904501331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8.2867850547380356E-2"/>
                  <c:y val="1.105289480578247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9231074726327774E-2"/>
                  <c:y val="-2.595868138772430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6.5787948802749865E-2"/>
                  <c:y val="-4.074995701597466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6724531236973717E-2"/>
                  <c:y val="-6.316697490999044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4696539669073965E-2"/>
                  <c:y val="-8.942603986018311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2.0948441792948122E-2"/>
                  <c:y val="-0.1015478102552085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 и туризма</c:v>
                </c:pt>
                <c:pt idx="4">
                  <c:v>Развитие физической культуры и спорта</c:v>
                </c:pt>
                <c:pt idx="5">
                  <c:v>Содействие занятости населения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2.1999999999999999E-2</c:v>
                </c:pt>
                <c:pt idx="1">
                  <c:v>0.17100000000000001</c:v>
                </c:pt>
                <c:pt idx="2">
                  <c:v>0.16400000000000001</c:v>
                </c:pt>
                <c:pt idx="3">
                  <c:v>3.5000000000000003E-2</c:v>
                </c:pt>
                <c:pt idx="4">
                  <c:v>1.7999999999999999E-2</c:v>
                </c:pt>
                <c:pt idx="5">
                  <c:v>2.5000000000000001E-2</c:v>
                </c:pt>
                <c:pt idx="6">
                  <c:v>0.27</c:v>
                </c:pt>
                <c:pt idx="7">
                  <c:v>3.1E-2</c:v>
                </c:pt>
                <c:pt idx="8">
                  <c:v>7.0999999999999994E-2</c:v>
                </c:pt>
                <c:pt idx="9">
                  <c:v>8.5999999999999993E-2</c:v>
                </c:pt>
                <c:pt idx="10">
                  <c:v>1.2E-2</c:v>
                </c:pt>
                <c:pt idx="11">
                  <c:v>3.7999999999999999E-2</c:v>
                </c:pt>
                <c:pt idx="12">
                  <c:v>1.7999999999999999E-2</c:v>
                </c:pt>
                <c:pt idx="13">
                  <c:v>3.9E-2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1876350725532568"/>
          <c:y val="1.6578586767062635E-2"/>
          <c:w val="0.57487668832102812"/>
          <c:h val="0.57607970642048301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54477179631696E-2"/>
                  <c:y val="-0.2527645875642002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716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426080063999018E-2"/>
                  <c:y val="-0.2182091761836849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646</a:t>
                    </a:r>
                    <a:endParaRPr lang="en-US" sz="1300" b="1" i="0" u="none" strike="noStrike" kern="1200" baseline="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788734712713277E-2"/>
                  <c:y val="-0.4030924745008774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 </a:t>
                    </a:r>
                    <a:r>
                      <a:rPr lang="ru-RU" dirty="0" smtClean="0"/>
                      <a:t>546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315775963066303E-2"/>
                  <c:y val="-0.183496381860145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108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2828718458202319E-2"/>
                  <c:y val="-0.1746074296272328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2715.6</c:v>
                </c:pt>
                <c:pt idx="1">
                  <c:v>2646</c:v>
                </c:pt>
                <c:pt idx="2">
                  <c:v>5546.1</c:v>
                </c:pt>
                <c:pt idx="3">
                  <c:v>2108</c:v>
                </c:pt>
                <c:pt idx="4">
                  <c:v>2070.4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1020160"/>
        <c:axId val="212431936"/>
        <c:axId val="0"/>
      </c:bar3DChart>
      <c:catAx>
        <c:axId val="221020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431936"/>
        <c:crosses val="autoZero"/>
        <c:auto val="1"/>
        <c:lblAlgn val="ctr"/>
        <c:lblOffset val="100"/>
        <c:noMultiLvlLbl val="0"/>
      </c:catAx>
      <c:valAx>
        <c:axId val="2124319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0201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3323368964563655E-2"/>
                  <c:y val="-0.347651517556250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613141675525833E-2"/>
                  <c:y val="-0.39938287280249285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124563540553291E-2"/>
                  <c:y val="-0.384261867728982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384949337691629E-3"/>
                  <c:y val="-0.335889596923093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306678008950708E-2"/>
                  <c:y val="-0.33925000396781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717.6</c:v>
                </c:pt>
                <c:pt idx="1">
                  <c:v>875.6</c:v>
                </c:pt>
                <c:pt idx="2">
                  <c:v>798.6</c:v>
                </c:pt>
                <c:pt idx="3">
                  <c:v>671.6</c:v>
                </c:pt>
                <c:pt idx="4">
                  <c:v>675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2158336"/>
        <c:axId val="211076224"/>
        <c:axId val="0"/>
      </c:bar3DChart>
      <c:catAx>
        <c:axId val="222158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076224"/>
        <c:crosses val="autoZero"/>
        <c:auto val="1"/>
        <c:lblAlgn val="ctr"/>
        <c:lblOffset val="100"/>
        <c:noMultiLvlLbl val="0"/>
      </c:catAx>
      <c:valAx>
        <c:axId val="21107622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158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690958172914035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656162247309E-2"/>
                  <c:y val="-0.392523668542798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361290441211881E-2"/>
                  <c:y val="-0.388391840452874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142349913621E-2"/>
                  <c:y val="-0.347073559553632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591536864557888E-2"/>
                  <c:y val="-0.347073559553632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17475</c:v>
                </c:pt>
                <c:pt idx="1">
                  <c:v>18149</c:v>
                </c:pt>
                <c:pt idx="2">
                  <c:v>17392</c:v>
                </c:pt>
                <c:pt idx="3">
                  <c:v>16451</c:v>
                </c:pt>
                <c:pt idx="4">
                  <c:v>15325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4731648"/>
        <c:axId val="212433088"/>
        <c:axId val="0"/>
      </c:bar3DChart>
      <c:catAx>
        <c:axId val="224731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433088"/>
        <c:crosses val="autoZero"/>
        <c:auto val="1"/>
        <c:lblAlgn val="ctr"/>
        <c:lblOffset val="100"/>
        <c:noMultiLvlLbl val="0"/>
      </c:catAx>
      <c:valAx>
        <c:axId val="212433088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731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94664577972791"/>
          <c:y val="9.6790356507520825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625248777237679E-2"/>
                  <c:y val="-0.4146459400995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64989244665325E-2"/>
                  <c:y val="-0.40460967594494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1400693787390832E-2"/>
                  <c:y val="-0.408344680851063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54489080849948E-2"/>
                  <c:y val="-0.375320438334083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717769181265107E-2"/>
                  <c:y val="-0.372471338117198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10591.5</c:v>
                </c:pt>
                <c:pt idx="1">
                  <c:v>14618.6</c:v>
                </c:pt>
                <c:pt idx="2">
                  <c:v>11010.1</c:v>
                </c:pt>
                <c:pt idx="3">
                  <c:v>9220.4</c:v>
                </c:pt>
                <c:pt idx="4">
                  <c:v>9228.9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286144"/>
        <c:axId val="212428480"/>
        <c:axId val="0"/>
      </c:bar3DChart>
      <c:catAx>
        <c:axId val="225286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428480"/>
        <c:crosses val="autoZero"/>
        <c:auto val="1"/>
        <c:lblAlgn val="ctr"/>
        <c:lblOffset val="100"/>
        <c:noMultiLvlLbl val="0"/>
      </c:catAx>
      <c:valAx>
        <c:axId val="212428480"/>
        <c:scaling>
          <c:orientation val="minMax"/>
          <c:max val="10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5286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9.9220338740930222E-3"/>
                  <c:y val="-0.24809054503487363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888613843648E-2"/>
                  <c:y val="-0.34875945064707375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10 217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883907918138059E-2"/>
                  <c:y val="-0.36700458196720814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10 559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777066469668106E-2"/>
                  <c:y val="-0.3701588741417493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10 805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373219079609933E-2"/>
                  <c:y val="-0.35554211490368326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10 466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6256</c:v>
                </c:pt>
                <c:pt idx="1">
                  <c:v>10217</c:v>
                </c:pt>
                <c:pt idx="2">
                  <c:v>10559</c:v>
                </c:pt>
                <c:pt idx="3">
                  <c:v>10805</c:v>
                </c:pt>
                <c:pt idx="4">
                  <c:v>10466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6481664"/>
        <c:axId val="197922752"/>
        <c:axId val="0"/>
      </c:bar3DChart>
      <c:catAx>
        <c:axId val="226481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922752"/>
        <c:crosses val="autoZero"/>
        <c:auto val="1"/>
        <c:lblAlgn val="ctr"/>
        <c:lblOffset val="100"/>
        <c:noMultiLvlLbl val="0"/>
      </c:catAx>
      <c:valAx>
        <c:axId val="19792275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6481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631910725360998E-2"/>
                  <c:y val="-0.306613044244657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434549901407994E-2"/>
                  <c:y val="-0.20328527279067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7501618895760431E-2"/>
                  <c:y val="-0.395696577728412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04781222464E-2"/>
                  <c:y val="-0.145043039795349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807350720949764E-2"/>
                  <c:y val="-0.4052853203047115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21</c:v>
                </c:pt>
                <c:pt idx="1">
                  <c:v>11.7</c:v>
                </c:pt>
                <c:pt idx="2">
                  <c:v>28.6</c:v>
                </c:pt>
                <c:pt idx="3">
                  <c:v>6.9</c:v>
                </c:pt>
                <c:pt idx="4">
                  <c:v>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4045056"/>
        <c:axId val="262811008"/>
        <c:axId val="0"/>
      </c:bar3DChart>
      <c:catAx>
        <c:axId val="264045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2811008"/>
        <c:crosses val="autoZero"/>
        <c:auto val="1"/>
        <c:lblAlgn val="ctr"/>
        <c:lblOffset val="100"/>
        <c:noMultiLvlLbl val="0"/>
      </c:catAx>
      <c:valAx>
        <c:axId val="2628110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4045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631682872333493E-2"/>
                  <c:y val="-0.157618127366352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094405433474434E-2"/>
                  <c:y val="-0.3634547864376177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ru-RU" baseline="0" dirty="0" smtClean="0"/>
                      <a:t> 006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182591390710067E-2"/>
                  <c:y val="-0.3025752312862899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594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537076928194852E-2"/>
                  <c:y val="-0.2381655594234846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1 163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8382512371280127E-2"/>
                  <c:y val="-0.248840965543820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173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673</c:v>
                </c:pt>
                <c:pt idx="1">
                  <c:v>2005.9</c:v>
                </c:pt>
                <c:pt idx="2">
                  <c:v>1594</c:v>
                </c:pt>
                <c:pt idx="3">
                  <c:v>1163.0999999999999</c:v>
                </c:pt>
                <c:pt idx="4">
                  <c:v>1172.7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4877568"/>
        <c:axId val="262810432"/>
        <c:axId val="0"/>
      </c:bar3DChart>
      <c:catAx>
        <c:axId val="26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2810432"/>
        <c:crosses val="autoZero"/>
        <c:auto val="1"/>
        <c:lblAlgn val="ctr"/>
        <c:lblOffset val="100"/>
        <c:noMultiLvlLbl val="0"/>
      </c:catAx>
      <c:valAx>
        <c:axId val="2628104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4877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0452599554271722E-3"/>
                  <c:y val="-0.31913231610111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255222389483E-2"/>
                  <c:y val="-0.374119465139733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783546026192082E-2"/>
                  <c:y val="-0.338947522529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670305726207105E-2"/>
                  <c:y val="-0.251498519699385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030043713920089E-2"/>
                  <c:y val="-0.184483846829553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2390</c:v>
                </c:pt>
                <c:pt idx="1">
                  <c:v>3033</c:v>
                </c:pt>
                <c:pt idx="2">
                  <c:v>2213</c:v>
                </c:pt>
                <c:pt idx="3">
                  <c:v>1503</c:v>
                </c:pt>
                <c:pt idx="4">
                  <c:v>1271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6340352"/>
        <c:axId val="262808704"/>
        <c:axId val="0"/>
      </c:bar3DChart>
      <c:catAx>
        <c:axId val="266340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2808704"/>
        <c:crosses val="autoZero"/>
        <c:auto val="1"/>
        <c:lblAlgn val="ctr"/>
        <c:lblOffset val="100"/>
        <c:noMultiLvlLbl val="0"/>
      </c:catAx>
      <c:valAx>
        <c:axId val="2628087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6340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9.0953862519297848E-3"/>
                  <c:y val="-0.2996079483393664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0953862519297848E-3"/>
                  <c:y val="-0.376649992198060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19077250385957E-2"/>
                  <c:y val="-0.32528862962559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0953862519297848E-3"/>
                  <c:y val="-0.27820738060084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1222567921169389E-2"/>
                  <c:y val="-0.265367039957724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1093</c:v>
                </c:pt>
                <c:pt idx="1">
                  <c:v>1493</c:v>
                </c:pt>
                <c:pt idx="2">
                  <c:v>1163</c:v>
                </c:pt>
                <c:pt idx="3">
                  <c:v>999</c:v>
                </c:pt>
                <c:pt idx="4">
                  <c:v>872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1930880"/>
        <c:axId val="212430208"/>
        <c:axId val="0"/>
      </c:bar3DChart>
      <c:catAx>
        <c:axId val="271930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430208"/>
        <c:crosses val="autoZero"/>
        <c:auto val="1"/>
        <c:lblAlgn val="ctr"/>
        <c:lblOffset val="100"/>
        <c:noMultiLvlLbl val="0"/>
      </c:catAx>
      <c:valAx>
        <c:axId val="2124302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1930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5521132770253188"/>
                  <c:y val="-9.8373747256524841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243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3112861436162671"/>
                  <c:y val="-0.5187543520991441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475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247461761481423E-2"/>
                  <c:y val="-0.2422448457924566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243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437980409349152E-2"/>
                  <c:y val="-0.24491454460515999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237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677602704165994E-2"/>
                  <c:y val="-0.24257485610527899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237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475.4</c:v>
                </c:pt>
                <c:pt idx="1">
                  <c:v>242.6</c:v>
                </c:pt>
                <c:pt idx="2">
                  <c:v>242.6</c:v>
                </c:pt>
                <c:pt idx="3">
                  <c:v>236.5</c:v>
                </c:pt>
                <c:pt idx="4">
                  <c:v>236.5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72679936"/>
        <c:axId val="259767616"/>
        <c:axId val="0"/>
      </c:bar3DChart>
      <c:catAx>
        <c:axId val="272679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9767616"/>
        <c:crosses val="autoZero"/>
        <c:auto val="1"/>
        <c:lblAlgn val="ctr"/>
        <c:lblOffset val="100"/>
        <c:noMultiLvlLbl val="0"/>
      </c:catAx>
      <c:valAx>
        <c:axId val="259767616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267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027909951664894E-2"/>
                  <c:y val="-0.4027301343087924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28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140082373039583E-2"/>
                  <c:y val="-0.3864829878621845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ru-RU" dirty="0" smtClean="0"/>
                      <a:t>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041833182249467E-2"/>
                  <c:y val="-0.363075465114038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685525695426687E-2"/>
                  <c:y val="-0.368380808707200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364781116515534E-2"/>
                  <c:y val="-0.3168302382819663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28.3</c:v>
                </c:pt>
                <c:pt idx="1">
                  <c:v>24.1</c:v>
                </c:pt>
                <c:pt idx="2">
                  <c:v>23</c:v>
                </c:pt>
                <c:pt idx="3">
                  <c:v>22.8</c:v>
                </c:pt>
                <c:pt idx="4">
                  <c:v>19.7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2299520"/>
        <c:axId val="212810496"/>
        <c:axId val="0"/>
      </c:bar3DChart>
      <c:catAx>
        <c:axId val="272299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810496"/>
        <c:crosses val="autoZero"/>
        <c:auto val="1"/>
        <c:lblAlgn val="ctr"/>
        <c:lblOffset val="100"/>
        <c:noMultiLvlLbl val="0"/>
      </c:catAx>
      <c:valAx>
        <c:axId val="212810496"/>
        <c:scaling>
          <c:orientation val="minMax"/>
          <c:max val="3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2299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708806393246614"/>
          <c:y val="3.5324667970578642E-2"/>
          <c:w val="0.83291193606753389"/>
          <c:h val="0.77216470731315734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8137374386421172E-3"/>
                  <c:y val="-0.34652678194243847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3885871159689769E-3"/>
                  <c:y val="-0.39299561819938528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3197960363487004E-3"/>
                  <c:y val="-0.30166955000879964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305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83457532101381E-2"/>
                  <c:y val="-0.2753304850610489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7551147223394101E-3"/>
                  <c:y val="-0.28417870436535964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337</c:v>
                </c:pt>
                <c:pt idx="1">
                  <c:v>400</c:v>
                </c:pt>
                <c:pt idx="2">
                  <c:v>305</c:v>
                </c:pt>
                <c:pt idx="3">
                  <c:v>255</c:v>
                </c:pt>
                <c:pt idx="4">
                  <c:v>255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62081024"/>
        <c:axId val="262822656"/>
        <c:axId val="0"/>
      </c:bar3DChart>
      <c:catAx>
        <c:axId val="262081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2822656"/>
        <c:crosses val="autoZero"/>
        <c:auto val="1"/>
        <c:lblAlgn val="ctr"/>
        <c:lblOffset val="100"/>
        <c:noMultiLvlLbl val="0"/>
      </c:catAx>
      <c:valAx>
        <c:axId val="2628226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20810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761532954243024E-2"/>
                  <c:y val="-0.2324779517463770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189396466738386E-2"/>
                  <c:y val="-0.414055839194652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1537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2717192882498245E-3"/>
                  <c:y val="-0.223880746190407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581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627000251144097E-2"/>
                  <c:y val="-0.1744996791077165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800565261883431E-2"/>
                  <c:y val="-0.179054728434376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690</c:v>
                </c:pt>
                <c:pt idx="1">
                  <c:v>1537</c:v>
                </c:pt>
                <c:pt idx="2">
                  <c:v>581</c:v>
                </c:pt>
                <c:pt idx="3">
                  <c:v>489</c:v>
                </c:pt>
                <c:pt idx="4">
                  <c:v>559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2957184"/>
        <c:axId val="259763008"/>
        <c:axId val="0"/>
      </c:bar3DChart>
      <c:catAx>
        <c:axId val="292957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9763008"/>
        <c:crosses val="autoZero"/>
        <c:auto val="1"/>
        <c:lblAlgn val="ctr"/>
        <c:lblOffset val="100"/>
        <c:noMultiLvlLbl val="0"/>
      </c:catAx>
      <c:valAx>
        <c:axId val="2597630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929571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96143484057328"/>
          <c:y val="2.8992537492897187E-2"/>
          <c:w val="0.82769350032536071"/>
          <c:h val="0.7567243984337048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924869458949005E-2"/>
                  <c:y val="-0.3811787614340710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2 762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613088625073404E-2"/>
                  <c:y val="-0.367241442096345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2 36</a:t>
                    </a:r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endParaRPr lang="en-US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103976542288951E-2"/>
                  <c:y val="-0.319141560894566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1 965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707680314240036E-2"/>
                  <c:y val="-0.3109416280646197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1 83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789840676836284E-2"/>
                  <c:y val="-0.3110917051679906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1 81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2762.9</c:v>
                </c:pt>
                <c:pt idx="1">
                  <c:v>2360.6999999999998</c:v>
                </c:pt>
                <c:pt idx="2">
                  <c:v>1965.1</c:v>
                </c:pt>
                <c:pt idx="3">
                  <c:v>1830.6</c:v>
                </c:pt>
                <c:pt idx="4">
                  <c:v>1814.6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3533056"/>
        <c:axId val="265653056"/>
        <c:axId val="0"/>
      </c:bar3DChart>
      <c:catAx>
        <c:axId val="303533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5653056"/>
        <c:crosses val="autoZero"/>
        <c:auto val="1"/>
        <c:lblAlgn val="ctr"/>
        <c:lblOffset val="100"/>
        <c:noMultiLvlLbl val="0"/>
      </c:catAx>
      <c:valAx>
        <c:axId val="2656530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3533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0526729443845976E-2"/>
                  <c:y val="-0.322125169797142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92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373711467299218E-2"/>
                  <c:y val="-0.4019624214437333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en-US" dirty="0" smtClean="0"/>
                      <a:t>86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1179681503912961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414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063830880440333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0342256450352633E-2"/>
                  <c:y val="-0.1200140654654288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1924.5</c:v>
                </c:pt>
                <c:pt idx="1">
                  <c:v>2860.8285000000001</c:v>
                </c:pt>
                <c:pt idx="2">
                  <c:v>414.22730000000001</c:v>
                </c:pt>
                <c:pt idx="3">
                  <c:v>357.23720000000003</c:v>
                </c:pt>
                <c:pt idx="4">
                  <c:v>357.23720000000003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3613952"/>
        <c:axId val="265657664"/>
        <c:axId val="0"/>
      </c:bar3DChart>
      <c:catAx>
        <c:axId val="223613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5657664"/>
        <c:crosses val="autoZero"/>
        <c:auto val="1"/>
        <c:lblAlgn val="ctr"/>
        <c:lblOffset val="100"/>
        <c:noMultiLvlLbl val="0"/>
      </c:catAx>
      <c:valAx>
        <c:axId val="26565766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3613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729882062750405E-2"/>
                  <c:y val="-0.387378653247741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91E-2"/>
                  <c:y val="-0.361178673157761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577474641127407E-2"/>
                  <c:y val="-0.4034518193583193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r>
                      <a:rPr lang="en-US" dirty="0" smtClean="0"/>
                      <a:t>9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265438132825520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885930445542415E-2"/>
                  <c:y val="-0.246442689650964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74.3</c:v>
                </c:pt>
                <c:pt idx="1">
                  <c:v>63.2</c:v>
                </c:pt>
                <c:pt idx="2">
                  <c:v>79.5</c:v>
                </c:pt>
                <c:pt idx="3">
                  <c:v>43.9</c:v>
                </c:pt>
                <c:pt idx="4">
                  <c:v>44.5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4369152"/>
        <c:axId val="304171840"/>
        <c:axId val="0"/>
      </c:bar3DChart>
      <c:catAx>
        <c:axId val="304369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4171840"/>
        <c:crosses val="autoZero"/>
        <c:auto val="1"/>
        <c:lblAlgn val="ctr"/>
        <c:lblOffset val="100"/>
        <c:noMultiLvlLbl val="0"/>
      </c:catAx>
      <c:valAx>
        <c:axId val="3041718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4369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9.1086546083601148E-3"/>
                  <c:y val="-0.318774195546470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107989896811066E-2"/>
                  <c:y val="-0.355407104586701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08762647317064E-2"/>
                  <c:y val="-0.2154290934993341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1308364566954958E-2"/>
                  <c:y val="-0.222178450865619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419264864767228E-2"/>
                  <c:y val="-0.221670299638871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35</c:v>
                </c:pt>
                <c:pt idx="1">
                  <c:v>42</c:v>
                </c:pt>
                <c:pt idx="2">
                  <c:v>19</c:v>
                </c:pt>
                <c:pt idx="3">
                  <c:v>22</c:v>
                </c:pt>
                <c:pt idx="4">
                  <c:v>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7404288"/>
        <c:axId val="304176448"/>
        <c:axId val="0"/>
      </c:bar3DChart>
      <c:catAx>
        <c:axId val="307404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4176448"/>
        <c:crosses val="autoZero"/>
        <c:auto val="1"/>
        <c:lblAlgn val="ctr"/>
        <c:lblOffset val="100"/>
        <c:noMultiLvlLbl val="0"/>
      </c:catAx>
      <c:valAx>
        <c:axId val="304176448"/>
        <c:scaling>
          <c:orientation val="minMax"/>
          <c:max val="5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7404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3025018348456E-2"/>
                  <c:y val="-0.2811485407564727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4 297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496723249489947E-2"/>
                  <c:y val="-0.31944545882461955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4 958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3197960363487004E-3"/>
                  <c:y val="-0.30166955000879964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4 572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1852650594412E-3"/>
                  <c:y val="-0.34888032269408509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5 471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971386989381576E-2"/>
                  <c:y val="-0.37815946356644914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6 062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4296.8999999999996</c:v>
                </c:pt>
                <c:pt idx="1">
                  <c:v>4958</c:v>
                </c:pt>
                <c:pt idx="2">
                  <c:v>4572</c:v>
                </c:pt>
                <c:pt idx="3">
                  <c:v>5470.9</c:v>
                </c:pt>
                <c:pt idx="4">
                  <c:v>6062.4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308038656"/>
        <c:axId val="273756096"/>
        <c:axId val="0"/>
      </c:bar3DChart>
      <c:catAx>
        <c:axId val="308038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756096"/>
        <c:crosses val="autoZero"/>
        <c:auto val="1"/>
        <c:lblAlgn val="ctr"/>
        <c:lblOffset val="100"/>
        <c:noMultiLvlLbl val="0"/>
      </c:catAx>
      <c:valAx>
        <c:axId val="273756096"/>
        <c:scaling>
          <c:orientation val="minMax"/>
          <c:max val="6335.5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8038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6168617883617E-2"/>
                  <c:y val="-0.387379295506437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91E-2"/>
                  <c:y val="-0.1735745871079412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51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6643142593806091E-3"/>
                  <c:y val="-0.207691369006522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2 468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095091514608326E-2"/>
                  <c:y val="-0.2939868529645055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114601820073769E-2"/>
                  <c:y val="-0.250520390107931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4297</c:v>
                </c:pt>
                <c:pt idx="1">
                  <c:v>1517</c:v>
                </c:pt>
                <c:pt idx="2">
                  <c:v>2468</c:v>
                </c:pt>
                <c:pt idx="3">
                  <c:v>3038</c:v>
                </c:pt>
                <c:pt idx="4">
                  <c:v>2491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8754432"/>
        <c:axId val="224030080"/>
        <c:axId val="0"/>
      </c:bar3DChart>
      <c:catAx>
        <c:axId val="308754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4030080"/>
        <c:crosses val="autoZero"/>
        <c:auto val="1"/>
        <c:lblAlgn val="ctr"/>
        <c:lblOffset val="100"/>
        <c:noMultiLvlLbl val="0"/>
      </c:catAx>
      <c:valAx>
        <c:axId val="2240300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87544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9491200"/>
        <c:axId val="273754368"/>
        <c:axId val="0"/>
      </c:bar3DChart>
      <c:catAx>
        <c:axId val="309491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73754368"/>
        <c:crosses val="autoZero"/>
        <c:auto val="1"/>
        <c:lblAlgn val="ctr"/>
        <c:lblOffset val="100"/>
        <c:noMultiLvlLbl val="0"/>
      </c:catAx>
      <c:valAx>
        <c:axId val="2737543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94912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476859643137809"/>
          <c:y val="5.092494387871295E-2"/>
          <c:w val="0.83204342897108252"/>
          <c:h val="0.7569730292481374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6.558099171142401E-3"/>
                  <c:y val="-0.39252366854279858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789204840480866E-3"/>
                  <c:y val="-0.3346784006246543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675072122565886E-2"/>
                  <c:y val="-0.35533754107427529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791786870943148E-3"/>
                  <c:y val="-0.28922829163548819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116714748377259E-2"/>
                  <c:y val="-0.29749162247454208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1450</c:v>
                </c:pt>
                <c:pt idx="1">
                  <c:v>1239</c:v>
                </c:pt>
                <c:pt idx="2">
                  <c:v>1437.5</c:v>
                </c:pt>
                <c:pt idx="3">
                  <c:v>1057.4000000000001</c:v>
                </c:pt>
                <c:pt idx="4">
                  <c:v>1084.9000000000001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9490688"/>
        <c:axId val="273757824"/>
        <c:axId val="0"/>
      </c:bar3DChart>
      <c:catAx>
        <c:axId val="309490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757824"/>
        <c:crosses val="autoZero"/>
        <c:auto val="1"/>
        <c:lblAlgn val="ctr"/>
        <c:lblOffset val="100"/>
        <c:noMultiLvlLbl val="0"/>
      </c:catAx>
      <c:valAx>
        <c:axId val="27375782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94906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1379968"/>
        <c:axId val="224031808"/>
        <c:axId val="0"/>
      </c:bar3DChart>
      <c:catAx>
        <c:axId val="311379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24031808"/>
        <c:crosses val="autoZero"/>
        <c:auto val="1"/>
        <c:lblAlgn val="ctr"/>
        <c:lblOffset val="100"/>
        <c:noMultiLvlLbl val="0"/>
      </c:catAx>
      <c:valAx>
        <c:axId val="2240318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13799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6211936523790141E-2"/>
                  <c:y val="-0.22534379136927651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054553008478725E-2"/>
                  <c:y val="-0.2038339244123905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343834132579407E-2"/>
                  <c:y val="-0.33182685127462508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54453907844301E-2"/>
                  <c:y val="-0.24059340737292173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853699385762436E-2"/>
                  <c:y val="-0.24982785268471527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604.6</c:v>
                </c:pt>
                <c:pt idx="1">
                  <c:v>495.3</c:v>
                </c:pt>
                <c:pt idx="2">
                  <c:v>1169.3</c:v>
                </c:pt>
                <c:pt idx="3">
                  <c:v>680.2</c:v>
                </c:pt>
                <c:pt idx="4">
                  <c:v>680.4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1437824"/>
        <c:axId val="307639360"/>
        <c:axId val="0"/>
      </c:bar3DChart>
      <c:catAx>
        <c:axId val="311437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7639360"/>
        <c:crosses val="autoZero"/>
        <c:auto val="1"/>
        <c:lblAlgn val="ctr"/>
        <c:lblOffset val="100"/>
        <c:noMultiLvlLbl val="0"/>
      </c:catAx>
      <c:valAx>
        <c:axId val="307639360"/>
        <c:scaling>
          <c:orientation val="minMax"/>
          <c:max val="140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11437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2579584"/>
        <c:axId val="307637056"/>
        <c:axId val="0"/>
      </c:bar3DChart>
      <c:catAx>
        <c:axId val="312579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07637056"/>
        <c:crosses val="autoZero"/>
        <c:auto val="1"/>
        <c:lblAlgn val="ctr"/>
        <c:lblOffset val="100"/>
        <c:noMultiLvlLbl val="0"/>
      </c:catAx>
      <c:valAx>
        <c:axId val="3076370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2579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476856357255931"/>
          <c:y val="0.1087705371376517"/>
          <c:w val="0.83532248656763197"/>
          <c:h val="0.70152487373881556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5.014243091385406E-3"/>
                  <c:y val="-0.37039715095390252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953992606613915E-2"/>
                  <c:y val="-0.1263521986809325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87874335071751E-2"/>
                  <c:y val="-9.6496189159035767E-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233429496754519E-2"/>
                  <c:y val="-0.11089255020389191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675072122565768E-2"/>
                  <c:y val="-0.10249506474768913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2019 факт</c:v>
                </c:pt>
                <c:pt idx="1">
                  <c:v>2020 план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30.7</c:v>
                </c:pt>
                <c:pt idx="1">
                  <c:v>3.9</c:v>
                </c:pt>
                <c:pt idx="2">
                  <c:v>1.6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2608256"/>
        <c:axId val="307641088"/>
        <c:axId val="0"/>
      </c:bar3DChart>
      <c:catAx>
        <c:axId val="312608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07641088"/>
        <c:crosses val="autoZero"/>
        <c:auto val="1"/>
        <c:lblAlgn val="ctr"/>
        <c:lblOffset val="100"/>
        <c:noMultiLvlLbl val="0"/>
      </c:catAx>
      <c:valAx>
        <c:axId val="30764108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12608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B7F6ECFD-4F5A-4972-81A5-8168CF1C2254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0.05718</cdr:x>
      <cdr:y>0.22513</cdr:y>
    </cdr:from>
    <cdr:to>
      <cdr:x>0.1373</cdr:x>
      <cdr:y>0.27588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1293347"/>
          <a:ext cx="726416" cy="291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14 259</a:t>
          </a:r>
        </a:p>
      </cdr:txBody>
    </cdr:sp>
  </cdr:relSizeAnchor>
  <cdr:relSizeAnchor xmlns:cdr="http://schemas.openxmlformats.org/drawingml/2006/chartDrawing">
    <cdr:from>
      <cdr:x>0.14454</cdr:x>
      <cdr:y>0.22513</cdr:y>
    </cdr:from>
    <cdr:to>
      <cdr:x>0.23463</cdr:x>
      <cdr:y>0.26995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1293347"/>
          <a:ext cx="816810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14 121</a:t>
          </a:r>
        </a:p>
      </cdr:txBody>
    </cdr:sp>
  </cdr:relSizeAnchor>
  <cdr:relSizeAnchor xmlns:cdr="http://schemas.openxmlformats.org/drawingml/2006/chartDrawing">
    <cdr:from>
      <cdr:x>0.22396</cdr:x>
      <cdr:y>0.2502</cdr:y>
    </cdr:from>
    <cdr:to>
      <cdr:x>0.30667</cdr:x>
      <cdr:y>0.29408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30553" y="1437363"/>
          <a:ext cx="749899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12 909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0.31287</cdr:y>
    </cdr:from>
    <cdr:to>
      <cdr:x>0.47459</cdr:x>
      <cdr:y>0.35675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797403"/>
          <a:ext cx="648080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10 726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0.48605</cdr:x>
      <cdr:y>0.23767</cdr:y>
    </cdr:from>
    <cdr:to>
      <cdr:x>0.55753</cdr:x>
      <cdr:y>0.27527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06817" y="1365355"/>
          <a:ext cx="648081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13 572</a:t>
          </a:r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0.31206</cdr:x>
      <cdr:y>0.3269</cdr:y>
    </cdr:from>
    <cdr:to>
      <cdr:x>0.38354</cdr:x>
      <cdr:y>0.37078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29301" y="1878019"/>
          <a:ext cx="648080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10 351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13 545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0.66078</cdr:x>
      <cdr:y>0.23767</cdr:y>
    </cdr:from>
    <cdr:to>
      <cdr:x>0.73662</cdr:x>
      <cdr:y>0.28781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990993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13 545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0.31405</cdr:x>
      <cdr:y>0</cdr:y>
    </cdr:from>
    <cdr:to>
      <cdr:x>0.462</cdr:x>
      <cdr:y>0.10959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2736304" y="-744160"/>
          <a:ext cx="1289083" cy="3077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58 719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0.57508</cdr:x>
      <cdr:y>0.00168</cdr:y>
    </cdr:from>
    <cdr:to>
      <cdr:x>0.74918</cdr:x>
      <cdr:y>0.11128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0636" y="4728"/>
          <a:ext cx="1516928" cy="30779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61 501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0.86324</cdr:x>
      <cdr:y>0</cdr:y>
    </cdr:from>
    <cdr:to>
      <cdr:x>0.99601</cdr:x>
      <cdr:y>0.10959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21405" y="-744160"/>
          <a:ext cx="1156821" cy="3077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0.72931</cdr:x>
      <cdr:y>0</cdr:y>
    </cdr:from>
    <cdr:to>
      <cdr:x>0.85995</cdr:x>
      <cdr:y>0.10959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54435" y="-744160"/>
          <a:ext cx="1138262" cy="3077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58 857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0.20661</cdr:x>
      <cdr:y>0.5963</cdr:y>
    </cdr:from>
    <cdr:to>
      <cdr:x>0.29017</cdr:x>
      <cdr:y>0.70042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1800200" y="1674584"/>
          <a:ext cx="728056" cy="2924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(59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0.07438</cdr:x>
      <cdr:y>0.60505</cdr:y>
    </cdr:from>
    <cdr:to>
      <cdr:x>0.15794</cdr:x>
      <cdr:y>0.70917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648072" y="1699166"/>
          <a:ext cx="728055" cy="2924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(60,8%)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0.43771</cdr:x>
      <cdr:y>0.00264</cdr:y>
    </cdr:from>
    <cdr:to>
      <cdr:x>0.61181</cdr:x>
      <cdr:y>0.11223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3813779" y="7411"/>
          <a:ext cx="1516928" cy="3077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69 866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0.05785</cdr:x>
      <cdr:y>0.10988</cdr:y>
    </cdr:from>
    <cdr:to>
      <cdr:x>0.17355</cdr:x>
      <cdr:y>0.21948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504056" y="308576"/>
          <a:ext cx="1008090" cy="30779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43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975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0.18182</cdr:x>
      <cdr:y>0.04227</cdr:y>
    </cdr:from>
    <cdr:to>
      <cdr:x>0.32977</cdr:x>
      <cdr:y>0.15186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1584176" y="118694"/>
          <a:ext cx="1289083" cy="30776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0.34711</cdr:x>
      <cdr:y>0.60505</cdr:y>
    </cdr:from>
    <cdr:to>
      <cdr:x>0.43067</cdr:x>
      <cdr:y>0.70916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3024336" y="1699166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37184"/>
          <a:ext cx="1637048" cy="2743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24" y="137184"/>
          <a:ext cx="1597124" cy="44583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  <cdr:relSizeAnchor xmlns:cdr="http://schemas.openxmlformats.org/drawingml/2006/chartDrawing">
    <cdr:from>
      <cdr:x>0.78452</cdr:x>
      <cdr:y>0.15152</cdr:y>
    </cdr:from>
    <cdr:to>
      <cdr:x>0.93821</cdr:x>
      <cdr:y>0.21431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05982" y="720080"/>
          <a:ext cx="745601" cy="298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39 217,3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76" y="1541727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r>
            <a:rPr lang="en-US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21 767,3 млн. рублей</a:t>
          </a:r>
        </a:p>
      </cdr:txBody>
    </cdr:sp>
  </cdr:relSizeAnchor>
  <cdr:relSizeAnchor xmlns:cdr="http://schemas.openxmlformats.org/drawingml/2006/chartDrawing">
    <cdr:from>
      <cdr:x>0.60727</cdr:x>
      <cdr:y>0.40476</cdr:y>
    </cdr:from>
    <cdr:to>
      <cdr:x>0.92299</cdr:x>
      <cdr:y>0.52143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00722" y="1748763"/>
          <a:ext cx="1456089" cy="504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0.11279</cdr:x>
      <cdr:y>0.3586</cdr:y>
    </cdr:from>
    <cdr:to>
      <cdr:x>0.44883</cdr:x>
      <cdr:y>0.45385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20173" y="1549328"/>
          <a:ext cx="1549803" cy="411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0.625</cdr:x>
      <cdr:y>0.08767</cdr:y>
    </cdr:from>
    <cdr:to>
      <cdr:x>0.72916</cdr:x>
      <cdr:y>0.13906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4320480" y="525132"/>
          <a:ext cx="720034" cy="3078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1 520,3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0.38542</cdr:x>
      <cdr:y>0.02989</cdr:y>
    </cdr:from>
    <cdr:to>
      <cdr:x>0.49005</cdr:x>
      <cdr:y>0.08127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2664296" y="179010"/>
          <a:ext cx="723283" cy="3077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1 751,7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0.48958</cdr:x>
      <cdr:y>0.09146</cdr:y>
    </cdr:from>
    <cdr:to>
      <cdr:x>0.61197</cdr:x>
      <cdr:y>0.14285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3384376" y="547850"/>
          <a:ext cx="846054" cy="3078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1 464,1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64 372,6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0.68586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78648" y="25511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Исправил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934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734" indent="-28566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668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734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802" indent="-22853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868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936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002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069" indent="-2285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404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898" indent="-2838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228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319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410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501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592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683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774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7735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898" indent="-28380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228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319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410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501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592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683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774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39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898" indent="-283807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228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319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410" indent="-22704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501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592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683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774" indent="-2270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latin typeface="Calibri" pitchFamily="34" charset="0"/>
              </a:rPr>
              <a:pPr/>
              <a:t>40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latin typeface="Calibri" pitchFamily="34" charset="0"/>
              </a:rPr>
              <a:pPr/>
              <a:t>41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330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828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0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jpeg"/><Relationship Id="rId4" Type="http://schemas.openxmlformats.org/officeDocument/2006/relationships/chart" Target="../charts/char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chart" Target="../charts/char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chart" Target="../charts/char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jpeg"/><Relationship Id="rId4" Type="http://schemas.openxmlformats.org/officeDocument/2006/relationships/image" Target="../media/image6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4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jpeg"/><Relationship Id="rId4" Type="http://schemas.openxmlformats.org/officeDocument/2006/relationships/image" Target="../media/image6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8.xml"/><Relationship Id="rId4" Type="http://schemas.openxmlformats.org/officeDocument/2006/relationships/image" Target="../media/image97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9.jpeg"/><Relationship Id="rId4" Type="http://schemas.openxmlformats.org/officeDocument/2006/relationships/chart" Target="../charts/chart5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1.jpeg"/><Relationship Id="rId4" Type="http://schemas.openxmlformats.org/officeDocument/2006/relationships/chart" Target="../charts/chart5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«О республиканском бюджете Чувашской Республики на 202</a:t>
            </a:r>
            <a:r>
              <a:rPr lang="en-US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1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год и на плановый период 202</a:t>
            </a:r>
            <a:r>
              <a:rPr lang="en-US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и 202</a:t>
            </a:r>
            <a:r>
              <a:rPr lang="en-US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3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627244" y="5055760"/>
            <a:ext cx="2545276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- 1,22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273464"/>
              </p:ext>
            </p:extLst>
          </p:nvPr>
        </p:nvGraphicFramePr>
        <p:xfrm>
          <a:off x="107443" y="2719536"/>
          <a:ext cx="6408773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227,3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1 215,0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млн.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282 876,5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308 745,1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098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27 036,2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30 858,3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018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,7)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652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9 716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056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681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    (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приводят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республики,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451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253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2019 году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7986" y="929368"/>
            <a:ext cx="7200000" cy="987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100% расходов республиканского бюджета Чувашской Республики в программном формате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3645024"/>
            <a:ext cx="7369318" cy="11160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государственного долга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 уровню 2018 года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2 559,3 млн. руб.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19,8%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191" y="2276872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на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2,9% к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7772" y="5237820"/>
            <a:ext cx="6998096" cy="82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</p:spTree>
    <p:extLst>
      <p:ext uri="{BB962C8B-B14F-4D97-AF65-F5344CB8AC3E}">
        <p14:creationId xmlns:p14="http://schemas.microsoft.com/office/powerpoint/2010/main" val="28010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24" y="1810752"/>
            <a:ext cx="1547664" cy="1206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6" y="5616795"/>
            <a:ext cx="2684665" cy="1200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99396" y="846233"/>
            <a:ext cx="7416824" cy="84367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роста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доходов консолидированного и республиканского бюджетов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 ниже темпов инфляции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9396" y="3119155"/>
            <a:ext cx="7416824" cy="88477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беспечение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экономики, в том числе за счет роста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инвестиций в основной капитал и повышение инвестиционной привлекательности Чувашской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129078" y="935190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29078" y="3289903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29078" y="4259535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29078" y="4988214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1844" y="1762598"/>
            <a:ext cx="5138388" cy="87431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6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улучшения качества администрирования доходов бюджетной системы Чувашской Республики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99396" y="4969037"/>
            <a:ext cx="7409781" cy="5304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овышение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формирования и исполнения бюджетов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99396" y="4143067"/>
            <a:ext cx="7409781" cy="67364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овершенствование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отношений и укрепление финансовой самостоятельности местных бюджетов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b="1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b="1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2021-2023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783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204864"/>
            <a:ext cx="714375" cy="15841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2076927"/>
            <a:ext cx="715962" cy="17121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69 902,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60916" y="159420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72 774,4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55561" y="4238719"/>
            <a:ext cx="1103312" cy="28733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723" y="4238719"/>
            <a:ext cx="1066800" cy="28733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-2 872,1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25356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310381"/>
            <a:ext cx="715963" cy="17801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310381"/>
            <a:ext cx="714375" cy="178017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570789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67 313,0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572000" y="1887364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67 313,0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586215" y="4209182"/>
            <a:ext cx="2065905" cy="1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73408" y="2708920"/>
            <a:ext cx="715963" cy="1817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708920"/>
            <a:ext cx="715963" cy="18171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907650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02545" y="1916832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247404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67 049,1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60833" y="2247404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67 049,1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25002" y="4679292"/>
            <a:ext cx="1915319" cy="1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795660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 годов </a:t>
            </a:r>
            <a:endParaRPr lang="ru-RU" sz="18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15" y="5417119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Скругленный прямоугольник 54"/>
          <p:cNvSpPr/>
          <p:nvPr/>
        </p:nvSpPr>
        <p:spPr>
          <a:xfrm>
            <a:off x="228492" y="5654790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2021-2023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3049375" y="4601479"/>
            <a:ext cx="1611400" cy="483705"/>
          </a:xfrm>
          <a:prstGeom prst="homePlate">
            <a:avLst/>
          </a:prstGeom>
          <a:ln>
            <a:solidFill>
              <a:srgbClr val="293D8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Бюджет сбалансирован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0" name="Нашивка 49"/>
          <p:cNvSpPr/>
          <p:nvPr/>
        </p:nvSpPr>
        <p:spPr>
          <a:xfrm>
            <a:off x="4774725" y="4612840"/>
            <a:ext cx="1093787" cy="472344"/>
          </a:xfrm>
          <a:prstGeom prst="chevron">
            <a:avLst/>
          </a:prstGeom>
          <a:ln>
            <a:solidFill>
              <a:srgbClr val="293D8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0,0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1" name="Нашивка 50"/>
          <p:cNvSpPr/>
          <p:nvPr/>
        </p:nvSpPr>
        <p:spPr>
          <a:xfrm>
            <a:off x="7552114" y="5100428"/>
            <a:ext cx="1112838" cy="488813"/>
          </a:xfrm>
          <a:prstGeom prst="chevron">
            <a:avLst/>
          </a:prstGeom>
          <a:ln>
            <a:solidFill>
              <a:srgbClr val="293D8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0,0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2" name="Пятиугольник 51"/>
          <p:cNvSpPr/>
          <p:nvPr/>
        </p:nvSpPr>
        <p:spPr>
          <a:xfrm>
            <a:off x="5940152" y="5085185"/>
            <a:ext cx="1611400" cy="504056"/>
          </a:xfrm>
          <a:prstGeom prst="homePlate">
            <a:avLst/>
          </a:prstGeom>
          <a:ln>
            <a:solidFill>
              <a:srgbClr val="293D8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Бюджет сбалансирован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5971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2621" y="1869606"/>
            <a:ext cx="714375" cy="10533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124744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92621" y="2923006"/>
            <a:ext cx="714375" cy="89535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21966" y="4337466"/>
            <a:ext cx="1103312" cy="28733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25502"/>
            <a:ext cx="1163538" cy="28733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- 2 872,1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25560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112528"/>
            <a:ext cx="715963" cy="1251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2139514"/>
            <a:ext cx="714375" cy="203358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76600" y="134588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596267" y="1366761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364073"/>
            <a:ext cx="715963" cy="80903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717250" y="4273692"/>
            <a:ext cx="1980406" cy="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049375" y="4601479"/>
            <a:ext cx="1611400" cy="498949"/>
          </a:xfrm>
          <a:prstGeom prst="homePlate">
            <a:avLst/>
          </a:prstGeom>
          <a:ln>
            <a:solidFill>
              <a:srgbClr val="293D8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Бюджет сбалансирован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774725" y="4612840"/>
            <a:ext cx="1093787" cy="479092"/>
          </a:xfrm>
          <a:prstGeom prst="chevron">
            <a:avLst/>
          </a:prstGeom>
          <a:ln>
            <a:solidFill>
              <a:srgbClr val="293D8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0,0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297358" y="4890919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9289" y="2774031"/>
            <a:ext cx="715963" cy="12144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774032"/>
            <a:ext cx="715963" cy="19748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21554" y="1988840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48423" y="198884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39289" y="3998824"/>
            <a:ext cx="715963" cy="750057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559927" y="4818173"/>
            <a:ext cx="1893569" cy="1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552114" y="5100428"/>
            <a:ext cx="1112838" cy="480669"/>
          </a:xfrm>
          <a:prstGeom prst="chevron">
            <a:avLst/>
          </a:prstGeom>
          <a:ln>
            <a:solidFill>
              <a:srgbClr val="293D8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0,0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556792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30 845,7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(50,2%)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30 654,8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(49,8%)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46336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33 174,9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(56,4%)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1442" y="3388878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25 682,0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(43,6%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28164" y="3088357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34 663,1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(59,3%)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36311" y="4081756"/>
            <a:ext cx="74732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23 742,1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(40,7%)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2021 год и на плановый период 2022 и 2023 годов</a:t>
            </a:r>
            <a:endParaRPr lang="ru-RU" sz="11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224952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285926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581097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227121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504371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324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61 500,5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64 372,6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473042" y="1675725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58 856,9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65571" y="167572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58 856,9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89257" y="2327394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58 405,2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59709" y="2339640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58 405,2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5940152" y="5085184"/>
            <a:ext cx="1611400" cy="495913"/>
          </a:xfrm>
          <a:prstGeom prst="homePlate">
            <a:avLst/>
          </a:prstGeom>
          <a:ln>
            <a:solidFill>
              <a:srgbClr val="293D8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Бюджет сбалансирован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6072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180630"/>
              </p:ext>
            </p:extLst>
          </p:nvPr>
        </p:nvGraphicFramePr>
        <p:xfrm>
          <a:off x="259884" y="1484784"/>
          <a:ext cx="287195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870678"/>
              </p:ext>
            </p:extLst>
          </p:nvPr>
        </p:nvGraphicFramePr>
        <p:xfrm>
          <a:off x="2987825" y="1466290"/>
          <a:ext cx="2912034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753658"/>
              </p:ext>
            </p:extLst>
          </p:nvPr>
        </p:nvGraphicFramePr>
        <p:xfrm>
          <a:off x="5940152" y="1484784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2015-2023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5477" y="1554767"/>
            <a:ext cx="466794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83568" y="1628799"/>
            <a:ext cx="18002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491880" y="1666398"/>
            <a:ext cx="18002" cy="3243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452320" y="1556792"/>
            <a:ext cx="18002" cy="316835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2021-2023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182211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10651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</p:spTree>
    <p:extLst>
      <p:ext uri="{BB962C8B-B14F-4D97-AF65-F5344CB8AC3E}">
        <p14:creationId xmlns:p14="http://schemas.microsoft.com/office/powerpoint/2010/main" val="145167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83893641"/>
              </p:ext>
            </p:extLst>
          </p:nvPr>
        </p:nvGraphicFramePr>
        <p:xfrm>
          <a:off x="93175" y="839509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020272" y="926500"/>
            <a:ext cx="2067505" cy="2043113"/>
          </a:xfrm>
          <a:prstGeom prst="wedgeRoundRectCallout">
            <a:avLst>
              <a:gd name="adj1" fmla="val -63990"/>
              <a:gd name="adj2" fmla="val 558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1-2023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134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год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566036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3 208 283,1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- 336 158,2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285750" indent="-285750" algn="r">
                        <a:buFontTx/>
                        <a:buChar char="-"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370 000,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370 000,0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2 872 124,9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1541" y="1972818"/>
            <a:ext cx="3744416" cy="66401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5638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8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99893763"/>
              </p:ext>
            </p:extLst>
          </p:nvPr>
        </p:nvGraphicFramePr>
        <p:xfrm>
          <a:off x="179512" y="744160"/>
          <a:ext cx="8712968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51618" y="2428960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(43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/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принятия мер по отмене неэффективных налоговых льгот;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2017-2023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9240" y="2426626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(50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9036" y="24293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(56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15286" y="2417309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(59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02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687073"/>
              </p:ext>
            </p:extLst>
          </p:nvPr>
        </p:nvGraphicFramePr>
        <p:xfrm>
          <a:off x="33784" y="764704"/>
          <a:ext cx="563609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778128"/>
              </p:ext>
            </p:extLst>
          </p:nvPr>
        </p:nvGraphicFramePr>
        <p:xfrm>
          <a:off x="5075552" y="1059000"/>
          <a:ext cx="4035524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91486" y="2152280"/>
            <a:ext cx="1785348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2019-2023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15816" y="3547477"/>
            <a:ext cx="5976664" cy="214526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Снижение поступлений налогов обусловлено влиянием на доходы бюджета республики мер, принятых на федеральном и региональном уровнях в рамках поддержки субъектов малого и среднего предпринимательства в условиях ухудшения ситуации в результате распространения новой коронавирусной инфекции. </a:t>
            </a: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Снижение поступлений налога на имущество организаций связано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изменениями, внесенными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статью 374 Налогового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 РФ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августа 2018 г. №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302-ФЗ - с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2019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объектов обложения налогом на имущество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исключено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движимое имущество. 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Рост поступлений акцизов на нефтепродукты обусловлен тем, что с 1 января 2020 г. субъектам Российской Федерации дополнительно направляются доходы от акцизов на нефтепродукты по нормативам, утвержденным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едеральными законами «О федеральном бюджете на текущий финансовый год и на плановый период».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69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292080" y="4144131"/>
            <a:ext cx="1764000" cy="324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554812"/>
              </p:ext>
            </p:extLst>
          </p:nvPr>
        </p:nvGraphicFramePr>
        <p:xfrm>
          <a:off x="4515401" y="1341514"/>
          <a:ext cx="4392048" cy="4869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473402"/>
              </p:ext>
            </p:extLst>
          </p:nvPr>
        </p:nvGraphicFramePr>
        <p:xfrm>
          <a:off x="33469" y="692696"/>
          <a:ext cx="4851329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54230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собственных доходов по субъектам ПФО (2019 г. к 2018 г., %)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58237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7686" y="5445224"/>
            <a:ext cx="4896544" cy="766167"/>
          </a:xfrm>
          <a:prstGeom prst="wedgeRoundRectCallout">
            <a:avLst>
              <a:gd name="adj1" fmla="val 51522"/>
              <a:gd name="adj2" fmla="val -19178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поступление собственных доходов составило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39 217,3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(рост к уровню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b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1 340,4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рублей, или на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3,5%).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48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35278"/>
              </p:ext>
            </p:extLst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908720"/>
            <a:ext cx="687809" cy="57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2040416"/>
            <a:ext cx="1336675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09" y="1503908"/>
            <a:ext cx="135188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987504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р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еспубликанский бюджет Чувашской Республики за 201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11523"/>
            <a:ext cx="792088" cy="56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733801" y="1108006"/>
            <a:ext cx="504666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522789" y="2975597"/>
            <a:ext cx="42799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5159375" y="4421219"/>
            <a:ext cx="3621089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351464" y="4873206"/>
            <a:ext cx="342900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«Комбинат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втомобильных Фургонов»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4694238" y="3378497"/>
            <a:ext cx="4086226" cy="526733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ПАО «ФГК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-Чебоксарская ГЭС»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1"/>
          <p:cNvSpPr txBox="1"/>
          <p:nvPr/>
        </p:nvSpPr>
        <p:spPr>
          <a:xfrm>
            <a:off x="4306889" y="2539843"/>
            <a:ext cx="4495800" cy="279400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«ГАЗПРОМ»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919664" y="4011612"/>
            <a:ext cx="3860800" cy="276225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ПАО «Банк ВТБ»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049715" y="2982079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435352" y="1503908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262438" y="3490258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478338" y="3998118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4919663" y="4999038"/>
            <a:ext cx="431800" cy="3016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4" name="TextBox 1"/>
          <p:cNvSpPr txBox="1"/>
          <p:nvPr/>
        </p:nvSpPr>
        <p:spPr>
          <a:xfrm>
            <a:off x="4727575" y="4437063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302001" y="109433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19700" y="5718076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105276" y="1884702"/>
            <a:ext cx="4675188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Фирма «Август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ОАО «Вурнарский завод смесевых препаратов»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3905251" y="1475020"/>
            <a:ext cx="487521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651500" y="5600700"/>
            <a:ext cx="3070225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«НПК «ЭЛАРА» имени Г.А.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Ильенко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634678" y="1981618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828256" y="2516030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533" y="888133"/>
            <a:ext cx="620687" cy="5868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99" y="882088"/>
            <a:ext cx="784102" cy="592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47" y="1512591"/>
            <a:ext cx="886898" cy="469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283" y="2040416"/>
            <a:ext cx="1185862" cy="5659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13" y="1512591"/>
            <a:ext cx="698488" cy="4690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17" y="2667635"/>
            <a:ext cx="895821" cy="61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968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481487" y="4378452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517,3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434103" y="3322547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1 051,0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455876" y="1332444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1 568,3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3419872" y="1984934"/>
            <a:ext cx="1234692" cy="65197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6,1%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5212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41726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692,8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5621119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784,3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562215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477,1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508104" y="1992400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787156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691718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4203338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-266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164739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+175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21782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81163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+34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4951012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4295451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-91,2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699283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201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году 65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/>
            <a:r>
              <a:rPr lang="ru-RU" sz="1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201</a:t>
            </a:r>
            <a:r>
              <a:rPr lang="ru-RU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499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739,1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238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4,2%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42712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6966346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58894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-45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39367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-193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6410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55791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134560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8999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-238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82831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- 16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54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678685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252695206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294808771"/>
              </p:ext>
            </p:extLst>
          </p:nvPr>
        </p:nvGraphicFramePr>
        <p:xfrm>
          <a:off x="4644008" y="2638636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2019-2023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75802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4432656"/>
              </p:ext>
            </p:extLst>
          </p:nvPr>
        </p:nvGraphicFramePr>
        <p:xfrm>
          <a:off x="4716427" y="1398125"/>
          <a:ext cx="4538031" cy="3411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2021-2023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2000" y="5373216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85809" y="4289252"/>
            <a:ext cx="40731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(0,3; 0,6;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0,9%)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(3,1; 2,5;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2,1%)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(1,4; 1,4;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1,7%)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(0,0; 3,2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9,6%)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распределенные 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373513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2000" y="4797152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085184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49080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(7,5; 2,5;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2,2%)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(14,7; 17,5;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16,3%)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(4,9; 3,9;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2,3%)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(27,4; 28,3;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28,9%)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(1,8; 1,6;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1,9%)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(7,5; 4,7;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5,2%)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(29,7; 32,2;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27,4%)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(1,7; 1,6;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81625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669657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957689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217744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white"/>
              </a:solidFill>
            </a:endParaRPr>
          </a:p>
        </p:txBody>
      </p:sp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496068"/>
              </p:ext>
            </p:extLst>
          </p:nvPr>
        </p:nvGraphicFramePr>
        <p:xfrm>
          <a:off x="-548708" y="1312286"/>
          <a:ext cx="4551395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Овал 51"/>
          <p:cNvSpPr/>
          <p:nvPr/>
        </p:nvSpPr>
        <p:spPr>
          <a:xfrm>
            <a:off x="1320467" y="2286230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320470" y="2456377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64 372,6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5576" y="829500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942155" y="815975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650428" y="831951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9608756"/>
              </p:ext>
            </p:extLst>
          </p:nvPr>
        </p:nvGraphicFramePr>
        <p:xfrm>
          <a:off x="2528314" y="1347153"/>
          <a:ext cx="4337564" cy="3437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1" name="Овал 50"/>
          <p:cNvSpPr/>
          <p:nvPr/>
        </p:nvSpPr>
        <p:spPr>
          <a:xfrm>
            <a:off x="4291224" y="2322078"/>
            <a:ext cx="76815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268785" y="2510580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58 856,9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7176352" y="2286230"/>
            <a:ext cx="76815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7098412" y="2449695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58 405,2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3339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53229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364088" y="646917"/>
            <a:ext cx="857859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93955" y="646917"/>
            <a:ext cx="648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47634"/>
            <a:ext cx="648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 2021,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 2022,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041954"/>
              </p:ext>
            </p:extLst>
          </p:nvPr>
        </p:nvGraphicFramePr>
        <p:xfrm>
          <a:off x="539552" y="908720"/>
          <a:ext cx="8352442" cy="5733986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20080"/>
                <a:gridCol w="864096"/>
                <a:gridCol w="576064"/>
                <a:gridCol w="503570"/>
              </a:tblGrid>
              <a:tr h="774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6 721 801,0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3 184 369,3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3 137 982,2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117 974,0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117 973,6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117 723,5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1 105 662,7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1 040 414,9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1 031 683,3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133 261,5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134 977,9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132 263,0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314 448,9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303 653,7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302 282,9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190 554,5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76 589,9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76 025,3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2 359 506,4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86 895,0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86 621,9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2 500 168,0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1 423 639,3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1 391 157,4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36 598,8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36 968,4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38 395,1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36 598,8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36 968,4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38 395,1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450 838,2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435 731,1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440 650,8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82 431,2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82 025,0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88 137,6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159 901,1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153 951,9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153 347,6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161 706,6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156 143,4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155 997,7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46 799,2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43 610,8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43 167,9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11 124 430,7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11 812 244,4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12 387 473,0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353 560,5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361 139,9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362 504,0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76 021,0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 smtClean="0">
                          <a:effectLst/>
                          <a:latin typeface="Trebuchet MS" panose="020B0603020202020204" pitchFamily="34" charset="0"/>
                        </a:rPr>
                        <a:t>-</a:t>
                      </a:r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1 951 342,0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1 816 561,9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1 800 592,6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39 213,8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35 157,3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53 022,6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150,8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136 600,7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113 574,7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119 399,5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282 645,2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224 204,6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223 288,9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6 079 797,6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7 039 109,6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8 449 350,3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17 060,3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8 810,4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8 788,0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2 188 189,7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2 213 686,0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1 370 527,0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4 738 483,8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3 758 981,9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3 755 371,0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269 353,9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204 387,5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193 048,8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2 743 318,4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1 990 172,2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2 007 883,0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1 398 502,8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1 332 057,6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1 323 745,4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327 308,7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232 364,6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230 693,8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99,3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441 380,5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372 989,1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418 466,2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279 362,6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212 344,8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261 627,7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29 921,6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31 324,3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27 616,9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132 096,3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129 320,0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129 221,6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670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7066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268057" y="594000"/>
            <a:ext cx="648000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60057" y="594000"/>
            <a:ext cx="648000" cy="2953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94000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 2021,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9400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0521" y="6601792"/>
            <a:ext cx="623967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64088" y="594000"/>
            <a:ext cx="814777" cy="295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72418"/>
              </p:ext>
            </p:extLst>
          </p:nvPr>
        </p:nvGraphicFramePr>
        <p:xfrm>
          <a:off x="467544" y="908720"/>
          <a:ext cx="8496943" cy="5727011"/>
        </p:xfrm>
        <a:graphic>
          <a:graphicData uri="http://schemas.openxmlformats.org/drawingml/2006/table">
            <a:tbl>
              <a:tblPr/>
              <a:tblGrid>
                <a:gridCol w="448568"/>
                <a:gridCol w="4447976"/>
                <a:gridCol w="864096"/>
                <a:gridCol w="792088"/>
                <a:gridCol w="792088"/>
                <a:gridCol w="576064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20 927 839,2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19 752 064,9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18 587 268,6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6 264 747,4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5 238 614,4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5 231 195,3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11 406 083,2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10 982 197,0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10 354 937,8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1 089 646,7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998 198,6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966 848,5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1 430 366,4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1 380 656,6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1 380 656,6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136 060,4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106 495,3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83 574,3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66 931,1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64 970,2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64 970,2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130 368,8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121 272,6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120 294,4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44 438,6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45 666,8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45 666,8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359 196,6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813 993,4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339 124,9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226,6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2 238 436,5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1 984 801,4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2 039 586,6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2 069 078,6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1 817 337,5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1 872 703,5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169 357,9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167 463,9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166 883,0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4 784 080,3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2 776 363,1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2 565 302,9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2 737 121,5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1 254 683,2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1 193 169,2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988 684,5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654 094,1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519 347,9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24 273,2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24 775,2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24 775,2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125 899,5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59 478,8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59 478,8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110 758,7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112 924,3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112 924,3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71 650,8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72 533,7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72 533,7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725 692,1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597 873,8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583 073,8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19 200 551,5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18 984 512,6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18 919 702,7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68 452,3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69 108,3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69 066,1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1 122 634,4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1 127 002,7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1 087 660,6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12 649 933,3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12 377 306,9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12 305 751,3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5 299 300,9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5 350 339,8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5 396 398,2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60 230,5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60 754,8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60 826,5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1 572 165,0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1 376 410,8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1 249 504,3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87,5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106 911,2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99 627,2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98 615,5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675 456,2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534 134,1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362 882,2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740 584,7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693 962,7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739 492,1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49 212,9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48 686,8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48 514,6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192 988,9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176 857,5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176 692,3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79 979,3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79 989,9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79 908,5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95 717,3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94 867,6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94 783,7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344 777,3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505 067,3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521 090,3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146,5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344 777,3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505 067,3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521 090,3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146,5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2 155 592,1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2 811 634,9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 smtClean="0">
                          <a:effectLst/>
                          <a:latin typeface="Trebuchet MS" panose="020B0603020202020204" pitchFamily="34" charset="0"/>
                        </a:rPr>
                        <a:t>-</a:t>
                      </a:r>
                      <a:r>
                        <a:rPr lang="ru-RU" sz="900" b="0" i="0" u="none" strike="noStrike" dirty="0"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effectLst/>
                          <a:latin typeface="Trebuchet MS" panose="020B0603020202020204" pitchFamily="34" charset="0"/>
                        </a:rPr>
                        <a:t>130,4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Trebuchet MS" panose="020B0603020202020204" pitchFamily="34" charset="0"/>
                        </a:rPr>
                        <a:t>72 774 371,7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Trebuchet MS" panose="020B0603020202020204" pitchFamily="34" charset="0"/>
                        </a:rPr>
                        <a:t>67 312 953,8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Trebuchet MS" panose="020B0603020202020204" pitchFamily="34" charset="0"/>
                        </a:rPr>
                        <a:t>67 049 120,9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effectLst/>
                          <a:latin typeface="Trebuchet MS" panose="020B0603020202020204" pitchFamily="34" charset="0"/>
                        </a:rPr>
                        <a:t>92,5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effectLst/>
                          <a:latin typeface="Trebuchet MS" panose="020B0603020202020204" pitchFamily="34" charset="0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150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2018 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059832" y="758163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6421" y="2708952"/>
            <a:ext cx="4109917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52120" y="2708952"/>
            <a:ext cx="936000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2708952"/>
            <a:ext cx="959982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32240" y="2708920"/>
            <a:ext cx="952064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24328" y="3134427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2019-2023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48 933,6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499992" y="2636960"/>
            <a:ext cx="936000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670979"/>
              </p:ext>
            </p:extLst>
          </p:nvPr>
        </p:nvGraphicFramePr>
        <p:xfrm>
          <a:off x="276421" y="3331423"/>
          <a:ext cx="8544051" cy="3017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2859"/>
                <a:gridCol w="1154487"/>
                <a:gridCol w="1154487"/>
                <a:gridCol w="1069598"/>
                <a:gridCol w="1052620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399 017,0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110 354,9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92 085,4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139 282,1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40 105,9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10 670,1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8 810,4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8 788,0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1 155 744,7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1 070 329,5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1 230 718,2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111 799,8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712 451,8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383 319,5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342 829,4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332 829,4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1 358 132,4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1 019 495,0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943 017,4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1 017 579,7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9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372 584,9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272 449,4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876 594,6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356 185,5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34 158,1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37 019,5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24 604,8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26 043,6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1 590 046,7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548 962,7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527 321,1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312 411,9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2 973 903,0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3 396 586,4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2 615 251,0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2 414 065,3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9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3 057 019,6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2 358 086,3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3 116 379,0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3 697 796,8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10 285,1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2 434,6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936979890"/>
              </p:ext>
            </p:extLst>
          </p:nvPr>
        </p:nvGraphicFramePr>
        <p:xfrm>
          <a:off x="204486" y="812335"/>
          <a:ext cx="3405198" cy="1778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907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категорий работников учреждений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социальной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674679"/>
              </p:ext>
            </p:extLst>
          </p:nvPr>
        </p:nvGraphicFramePr>
        <p:xfrm>
          <a:off x="220350" y="692696"/>
          <a:ext cx="8528114" cy="55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386"/>
                <a:gridCol w="648072"/>
                <a:gridCol w="720080"/>
                <a:gridCol w="576064"/>
                <a:gridCol w="720080"/>
                <a:gridCol w="648072"/>
                <a:gridCol w="648072"/>
                <a:gridCol w="648072"/>
                <a:gridCol w="648072"/>
                <a:gridCol w="648072"/>
                <a:gridCol w="648072"/>
              </a:tblGrid>
              <a:tr h="17946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Категории работников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2019 (факт)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2020 (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2021 (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2022 (план)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2023 (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план)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6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Отношение </a:t>
                      </a:r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 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Отношение к средней з/п по 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Средняя зарплата, руб.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Отношение к средней </a:t>
                      </a:r>
                      <a:r>
                        <a:rPr lang="ru-RU" sz="8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з/п по </a:t>
                      </a:r>
                      <a:r>
                        <a:rPr lang="ru-RU" sz="850" u="none" strike="noStrike" dirty="0">
                          <a:solidFill>
                            <a:schemeClr val="tx1"/>
                          </a:solidFill>
                          <a:effectLst/>
                        </a:rPr>
                        <a:t>ЧР, %</a:t>
                      </a:r>
                      <a:endParaRPr lang="ru-RU" sz="8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200" marR="3200" marT="320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9855"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r>
                        <a:rPr lang="ru-RU" sz="850" b="1" u="none" strike="noStrike" dirty="0" smtClean="0">
                          <a:effectLst/>
                        </a:rPr>
                        <a:t>ОБРАЗОВАНИЕ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дошкольных образовательных учреждений*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24 102,0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100,7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24 760,9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25 999,1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27 559,5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29 267,8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4231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образовательных учреждений общего образования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25 </a:t>
                      </a:r>
                      <a:r>
                        <a:rPr lang="ru-RU" sz="850" u="none" strike="noStrike" dirty="0" smtClean="0">
                          <a:effectLst/>
                        </a:rPr>
                        <a:t>924,2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101,9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26 596,0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27 926,0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29 602,0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31 437,0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учреждений дополнительного образования детей**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26 718,1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102,2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27 021,5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28 372,8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30 075,6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31</a:t>
                      </a:r>
                      <a:r>
                        <a:rPr lang="ru-RU" sz="85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940,0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6391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26 197,7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102,9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27 926,0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29 602,0</a:t>
                      </a:r>
                    </a:p>
                    <a:p>
                      <a:pPr algn="ctr" rtl="0" fontAlgn="ctr"/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31 437,0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Преподаватели образовательных учреждений высшего профессионального образования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51 535,5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202,5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53 192,0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  <a:latin typeface="+mn-lt"/>
                        </a:rPr>
                        <a:t>55 852,0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59 204,0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62 874,0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543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>
                          <a:effectLst/>
                        </a:rPr>
                        <a:t>Научные сотрудники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51 442,0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202,1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53 192,0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>
                          <a:effectLst/>
                        </a:rPr>
                        <a:t>200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55 852,0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59 204,0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62 874,0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700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Педагогические работники образовательных организаций, оказывающих соц. услуги детям-сиротам и детям, оставшимся без попечения родителей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25 801,0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101,4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27 926,0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29 602,0</a:t>
                      </a:r>
                    </a:p>
                    <a:p>
                      <a:pPr algn="ctr" rtl="0" fontAlgn="ctr"/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31 437,0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325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b="1" u="none" strike="noStrike" dirty="0">
                          <a:effectLst/>
                        </a:rPr>
                        <a:t>ЗДРАВООХРАНЕНИЕ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>
                          <a:effectLst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50" u="none" strike="noStrike" dirty="0">
                          <a:effectLst/>
                        </a:rPr>
                        <a:t> 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200" marR="3200" marT="3200" marB="0" anchor="ctr"/>
                </a:tc>
              </a:tr>
              <a:tr h="3715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Врачи и работники медицинских организаций, имеющие высшее образование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51 688,7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203,1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53 192,0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55 852,0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59 204,0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62 874,0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200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Средний медицинский (фармацевтический) персонал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26 248,5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103,1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27 926,0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29 602,0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31 437,0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3051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u="none" strike="noStrike" dirty="0">
                          <a:effectLst/>
                        </a:rPr>
                        <a:t>Младший медицинский (фармацевтический) персонал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26 343,0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103,5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27 926,0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29 602,0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31 437,0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5433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b="1" u="none" strike="noStrike" dirty="0">
                          <a:effectLst/>
                        </a:rPr>
                        <a:t>СОЦИАЛЬНЫЕ РАБОТНИКИ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25 792,5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101,3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27 926,0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29 602,0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31 437,0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  <a:tr h="1707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50" b="1" u="none" strike="noStrike" dirty="0">
                          <a:effectLst/>
                        </a:rPr>
                        <a:t>РАБОТНИКИ УЧРЕЖДЕНИЙ КУЛЬТУРЫ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25 984,5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 smtClean="0">
                          <a:effectLst/>
                        </a:rPr>
                        <a:t>102,1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26 596,0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27 926,0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29 602,0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31 437,0</a:t>
                      </a:r>
                      <a:endParaRPr kumimoji="0" lang="ru-RU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00" marR="3200" marT="32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50" u="none" strike="noStrike" dirty="0">
                          <a:effectLst/>
                        </a:rPr>
                        <a:t>100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00" marR="3200" marT="3200" marB="0" anchor="ctr"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9729" y="6453336"/>
            <a:ext cx="31518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2022" y="6453336"/>
            <a:ext cx="22573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 - к средней з/п учителей в субъекте РФ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136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8554720"/>
              </p:ext>
            </p:extLst>
          </p:nvPr>
        </p:nvGraphicFramePr>
        <p:xfrm>
          <a:off x="3811840" y="3501008"/>
          <a:ext cx="5284800" cy="3175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7222072"/>
              </p:ext>
            </p:extLst>
          </p:nvPr>
        </p:nvGraphicFramePr>
        <p:xfrm>
          <a:off x="107504" y="733111"/>
          <a:ext cx="5286375" cy="2988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3348372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987872"/>
            <a:ext cx="2880320" cy="23691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аналогии с Указом Президента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от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19.09.2019  № 463 Кабинетом Министров Чувашской Республики в 2019 году принято решение об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увеличении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государственных гражданских служащих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на 4,3%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59729" y="20136"/>
            <a:ext cx="72645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государственных гражданских служащих в Приволжском федеральном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округе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7740352" y="620688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19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8185069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962010880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139952" y="2528623"/>
            <a:ext cx="2331262" cy="26861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34546" y="4651585"/>
            <a:ext cx="2880320" cy="31519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2021 год запланированы в сумме 21 767,3 млн. рублей, из них основная часть за счет средств  обязательного медицинского страхования – 16 983,2 млн. рублей, за счет средств республиканского бюджета Чувашской Республики – 4 784,1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6621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759" y="2935391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759" y="2477765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2021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265085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93657" y="1556792"/>
            <a:ext cx="468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493657" y="2929856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493657" y="2466695"/>
            <a:ext cx="468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08496" y="1566788"/>
            <a:ext cx="828000" cy="4155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1 957 928,1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36296" y="2929856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1 213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760" y="1556792"/>
            <a:ext cx="2304000" cy="4376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36296" y="2466695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77</a:t>
            </a:r>
            <a:r>
              <a:rPr lang="en-US" sz="1000" dirty="0" smtClean="0">
                <a:solidFill>
                  <a:schemeClr val="tx1"/>
                </a:solidFill>
              </a:rPr>
              <a:t>8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07760" y="3717032"/>
            <a:ext cx="8928735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07759" y="4752280"/>
            <a:ext cx="2304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Социальная поддержка </a:t>
            </a:r>
            <a:r>
              <a:rPr lang="ru-RU" sz="900" dirty="0">
                <a:solidFill>
                  <a:schemeClr val="tx1"/>
                </a:solidFill>
              </a:rPr>
              <a:t>граждан, подвергшихся воздействию радиации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93657" y="4752280"/>
            <a:ext cx="4680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РФ от 15.05.1991 № </a:t>
            </a:r>
            <a:r>
              <a:rPr lang="ru-RU" sz="700" dirty="0">
                <a:solidFill>
                  <a:schemeClr val="tx1"/>
                </a:solidFill>
              </a:rPr>
              <a:t>1244-1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граждан, подвергшихся воздействию радиации вследствие катастрофы на Чернобыльской </a:t>
            </a:r>
            <a:r>
              <a:rPr lang="ru-RU" sz="700" dirty="0" smtClean="0">
                <a:solidFill>
                  <a:schemeClr val="tx1"/>
                </a:solidFill>
              </a:rPr>
              <a:t>АЭС»,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26.11.1998 № </a:t>
            </a:r>
            <a:r>
              <a:rPr lang="ru-RU" sz="700" dirty="0">
                <a:solidFill>
                  <a:schemeClr val="tx1"/>
                </a:solidFill>
              </a:rPr>
              <a:t>175-ФЗ </a:t>
            </a:r>
            <a:r>
              <a:rPr lang="ru-RU" sz="700" dirty="0" smtClean="0">
                <a:solidFill>
                  <a:schemeClr val="tx1"/>
                </a:solidFill>
              </a:rPr>
              <a:t>«О соц. </a:t>
            </a:r>
            <a:r>
              <a:rPr lang="ru-RU" sz="700" dirty="0">
                <a:solidFill>
                  <a:schemeClr val="tx1"/>
                </a:solidFill>
              </a:rPr>
              <a:t>защите граждан </a:t>
            </a:r>
            <a:r>
              <a:rPr lang="ru-RU" sz="700" dirty="0" smtClean="0">
                <a:solidFill>
                  <a:schemeClr val="tx1"/>
                </a:solidFill>
              </a:rPr>
              <a:t>РФ, </a:t>
            </a:r>
            <a:r>
              <a:rPr lang="ru-RU" sz="700" dirty="0">
                <a:solidFill>
                  <a:schemeClr val="tx1"/>
                </a:solidFill>
              </a:rPr>
              <a:t>подвергшихся воздействию радиации вследствие аварии </a:t>
            </a:r>
            <a:r>
              <a:rPr lang="ru-RU" sz="700" dirty="0" smtClean="0">
                <a:solidFill>
                  <a:schemeClr val="tx1"/>
                </a:solidFill>
              </a:rPr>
              <a:t>на ПО «Маяк» </a:t>
            </a:r>
            <a:r>
              <a:rPr lang="ru-RU" sz="700" dirty="0">
                <a:solidFill>
                  <a:schemeClr val="tx1"/>
                </a:solidFill>
              </a:rPr>
              <a:t>и сбросов радиоактивных отходов в </a:t>
            </a:r>
            <a:r>
              <a:rPr lang="ru-RU" sz="700" dirty="0" smtClean="0">
                <a:solidFill>
                  <a:schemeClr val="tx1"/>
                </a:solidFill>
              </a:rPr>
              <a:t>реку «</a:t>
            </a:r>
            <a:r>
              <a:rPr lang="ru-RU" sz="700" dirty="0" err="1" smtClean="0">
                <a:solidFill>
                  <a:schemeClr val="tx1"/>
                </a:solidFill>
              </a:rPr>
              <a:t>Теча</a:t>
            </a:r>
            <a:r>
              <a:rPr lang="ru-RU" sz="700" dirty="0" smtClean="0">
                <a:solidFill>
                  <a:schemeClr val="tx1"/>
                </a:solidFill>
              </a:rPr>
              <a:t>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10.01.2002 № 2-ФЗ «О соц. гарантиях </a:t>
            </a:r>
            <a:r>
              <a:rPr lang="ru-RU" sz="700" dirty="0">
                <a:solidFill>
                  <a:schemeClr val="tx1"/>
                </a:solidFill>
              </a:rPr>
              <a:t>гражданам, подвергшимся радиационному воздействию вследствие ядерных испытаний на Семипалатинском </a:t>
            </a:r>
            <a:r>
              <a:rPr lang="ru-RU" sz="700" dirty="0" smtClean="0">
                <a:solidFill>
                  <a:schemeClr val="tx1"/>
                </a:solidFill>
              </a:rPr>
              <a:t>полигоне»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07760" y="5364320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07760" y="5724376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07760" y="3960176"/>
            <a:ext cx="2304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93657" y="3960176"/>
            <a:ext cx="468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93657" y="5364320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93657" y="5724376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236296" y="4752280"/>
            <a:ext cx="900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1 061 чел.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36296" y="5724376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17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36296" y="5364320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</a:t>
            </a:r>
            <a:r>
              <a:rPr lang="en-US" sz="1000" dirty="0" smtClean="0">
                <a:solidFill>
                  <a:schemeClr val="tx1"/>
                </a:solidFill>
              </a:rPr>
              <a:t>12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36296" y="3960176"/>
            <a:ext cx="900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en-US" sz="900" dirty="0" smtClean="0">
                <a:solidFill>
                  <a:schemeClr val="tx1"/>
                </a:solidFill>
              </a:rPr>
              <a:t>82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en-US" sz="900" dirty="0" smtClean="0">
                <a:solidFill>
                  <a:schemeClr val="tx1"/>
                </a:solidFill>
              </a:rPr>
              <a:t>784</a:t>
            </a:r>
            <a:r>
              <a:rPr lang="ru-RU" sz="900" dirty="0" smtClean="0">
                <a:solidFill>
                  <a:schemeClr val="tx1"/>
                </a:solidFill>
              </a:rPr>
              <a:t> ел</a:t>
            </a:r>
            <a:r>
              <a:rPr lang="ru-RU" sz="9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760" y="3285016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93657" y="3285016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36296" y="3285016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7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418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36296" y="1556792"/>
            <a:ext cx="90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130 </a:t>
            </a:r>
            <a:r>
              <a:rPr lang="en-US" sz="1000" dirty="0" smtClean="0">
                <a:solidFill>
                  <a:schemeClr val="tx1"/>
                </a:solidFill>
              </a:rPr>
              <a:t>8</a:t>
            </a:r>
            <a:r>
              <a:rPr lang="ru-RU" sz="1000" dirty="0" smtClean="0">
                <a:solidFill>
                  <a:schemeClr val="tx1"/>
                </a:solidFill>
              </a:rPr>
              <a:t>00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08496" y="3285016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11 726,5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08496" y="2932354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16 853,5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08496" y="2471692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27 203,3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08496" y="3960176"/>
            <a:ext cx="828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577 287,1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8208496" y="4752280"/>
            <a:ext cx="828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29 826,1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08496" y="5364320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1 085,5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08496" y="5724376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13 720,0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759" y="4455032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93656" y="4455032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36295" y="4455032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39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08495" y="4455032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27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166</a:t>
            </a:r>
            <a:r>
              <a:rPr lang="ru-RU" sz="1000" dirty="0" smtClean="0">
                <a:solidFill>
                  <a:schemeClr val="tx1"/>
                </a:solidFill>
              </a:rPr>
              <a:t>,</a:t>
            </a:r>
            <a:r>
              <a:rPr lang="en-US" sz="1000" dirty="0" smtClean="0">
                <a:solidFill>
                  <a:schemeClr val="tx1"/>
                </a:solidFill>
              </a:rPr>
              <a:t>7</a:t>
            </a:r>
            <a:endParaRPr lang="ru-RU" sz="1000" dirty="0" smtClean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07504" y="2060848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боевых действий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493401" y="2060848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12.01.1995  № 5-ФЗ «О ветеранах»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7236040" y="2060848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56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208240" y="2060848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40 932,5 </a:t>
            </a:r>
          </a:p>
        </p:txBody>
      </p:sp>
    </p:spTree>
    <p:extLst>
      <p:ext uri="{BB962C8B-B14F-4D97-AF65-F5344CB8AC3E}">
        <p14:creationId xmlns:p14="http://schemas.microsoft.com/office/powerpoint/2010/main" val="7145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21200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483319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483319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19323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19323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36296" y="4833192"/>
            <a:ext cx="9002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20 025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36296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</a:t>
            </a:r>
            <a:r>
              <a:rPr lang="en-US" sz="1000" dirty="0" smtClean="0">
                <a:solidFill>
                  <a:schemeClr val="tx1"/>
                </a:solidFill>
              </a:rPr>
              <a:t>267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4529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4529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36296" y="44529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15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496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58924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623731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77657" y="623731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</a:t>
            </a:r>
            <a:r>
              <a:rPr lang="ru-RU" sz="700" dirty="0" smtClean="0"/>
              <a:t>202, от </a:t>
            </a:r>
            <a:r>
              <a:rPr lang="ru-RU" sz="700" dirty="0"/>
              <a:t>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</a:t>
            </a:r>
            <a:r>
              <a:rPr lang="ru-RU" sz="700" dirty="0" smtClean="0"/>
              <a:t>)…»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36296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3 863 </a:t>
            </a:r>
            <a:r>
              <a:rPr lang="ru-RU" sz="1000" dirty="0">
                <a:solidFill>
                  <a:schemeClr val="tx1"/>
                </a:solidFill>
              </a:rPr>
              <a:t>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828623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5828623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36296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570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08496" y="2060848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470 882,6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7504" y="2060848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 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7504" y="170084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dirty="0" smtClean="0">
              <a:solidFill>
                <a:schemeClr val="tx1"/>
              </a:solidFill>
            </a:endParaRPr>
          </a:p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в связи с рождением (усыновлением) первого ребенка </a:t>
            </a:r>
          </a:p>
          <a:p>
            <a:pPr algn="just"/>
            <a:endParaRPr lang="ru-RU" sz="800" dirty="0" smtClean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477655" y="170084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800" dirty="0" smtClean="0"/>
              <a:t>28.12.2017 № 418-ФЗ «О </a:t>
            </a:r>
            <a:r>
              <a:rPr lang="ru-RU" sz="800" dirty="0" err="1" smtClean="0"/>
              <a:t>ежемес</a:t>
            </a:r>
            <a:r>
              <a:rPr lang="ru-RU" sz="800" dirty="0" smtClean="0"/>
              <a:t>. </a:t>
            </a:r>
            <a:r>
              <a:rPr lang="ru-RU" sz="800" dirty="0"/>
              <a:t>выплатах семьям, имеющим </a:t>
            </a:r>
            <a:r>
              <a:rPr lang="ru-RU" sz="800" dirty="0" smtClean="0"/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7504" y="2420888"/>
            <a:ext cx="2304000" cy="576000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</a:t>
            </a:r>
            <a:r>
              <a:rPr lang="ru-RU" sz="800" dirty="0" smtClean="0">
                <a:solidFill>
                  <a:schemeClr val="tx1"/>
                </a:solidFill>
              </a:rPr>
              <a:t>при рождении </a:t>
            </a:r>
            <a:r>
              <a:rPr lang="ru-RU" sz="800" dirty="0">
                <a:solidFill>
                  <a:schemeClr val="tx1"/>
                </a:solidFill>
              </a:rPr>
              <a:t>(</a:t>
            </a:r>
            <a:r>
              <a:rPr lang="ru-RU" sz="800" dirty="0" smtClean="0">
                <a:solidFill>
                  <a:schemeClr val="tx1"/>
                </a:solidFill>
              </a:rPr>
              <a:t>усыновлении) </a:t>
            </a:r>
            <a:r>
              <a:rPr lang="ru-RU" sz="800" dirty="0">
                <a:solidFill>
                  <a:schemeClr val="tx1"/>
                </a:solidFill>
              </a:rPr>
              <a:t>третьего </a:t>
            </a:r>
            <a:r>
              <a:rPr lang="ru-RU" sz="800" dirty="0" smtClean="0">
                <a:solidFill>
                  <a:schemeClr val="tx1"/>
                </a:solidFill>
              </a:rPr>
              <a:t>или </a:t>
            </a:r>
            <a:r>
              <a:rPr lang="ru-RU" sz="800" dirty="0">
                <a:solidFill>
                  <a:schemeClr val="tx1"/>
                </a:solidFill>
              </a:rPr>
              <a:t>последующих детей до достижения ребенком возраста </a:t>
            </a:r>
            <a:r>
              <a:rPr lang="ru-RU" sz="800" dirty="0" smtClean="0">
                <a:solidFill>
                  <a:schemeClr val="tx1"/>
                </a:solidFill>
              </a:rPr>
              <a:t>3 </a:t>
            </a:r>
            <a:r>
              <a:rPr lang="ru-RU" sz="8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77655" y="2400655"/>
            <a:ext cx="4680000" cy="6480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29.11.2017 № </a:t>
            </a:r>
            <a:r>
              <a:rPr lang="ru-RU" sz="700" dirty="0">
                <a:solidFill>
                  <a:schemeClr val="tx1"/>
                </a:solidFill>
              </a:rPr>
              <a:t>1</a:t>
            </a:r>
            <a:r>
              <a:rPr lang="ru-RU" sz="700" dirty="0" smtClean="0">
                <a:solidFill>
                  <a:schemeClr val="tx1"/>
                </a:solidFill>
              </a:rPr>
              <a:t>23 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</a:t>
            </a:r>
            <a:r>
              <a:rPr lang="ru-RU" sz="700" dirty="0" smtClean="0">
                <a:solidFill>
                  <a:schemeClr val="tx1"/>
                </a:solidFill>
              </a:rPr>
              <a:t>рождения (усыновления) </a:t>
            </a:r>
            <a:r>
              <a:rPr lang="ru-RU" sz="700" dirty="0">
                <a:solidFill>
                  <a:schemeClr val="tx1"/>
                </a:solidFill>
              </a:rPr>
              <a:t>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постановление Кабинета Министров Чувашской Республики от 07.12.2017 №  482 «Об утверждении Порядка и условий назначения и предоставления ежемесячной денежной выплаты семьям в случае рождения (усыновления) после 31 декабря 2016 г. третьего ребенка или последующих 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77655" y="2060848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государственных пособиях гражданам, имеющим детей», Закон Чувашской Республики от 24.11.2004 № 46 «О гос. пособиях гражданам, имеющим детей»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208496" y="2420888"/>
            <a:ext cx="828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655 682,4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06896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77655" y="306896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208496" y="3068960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208 184,3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136496" y="1700840"/>
            <a:ext cx="960144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1 199 851,8</a:t>
            </a:r>
            <a:endParaRPr lang="ru-RU" sz="10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236296" y="170084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10 150 чел.</a:t>
            </a:r>
          </a:p>
          <a:p>
            <a:endParaRPr lang="ru-RU" sz="1000" i="1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36296" y="2060848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67 611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36296" y="2420888"/>
            <a:ext cx="900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5</a:t>
            </a:r>
            <a:r>
              <a:rPr lang="ru-RU" sz="1000" dirty="0" smtClean="0">
                <a:solidFill>
                  <a:schemeClr val="tx1"/>
                </a:solidFill>
              </a:rPr>
              <a:t> 528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36296" y="306896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1 387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208496" y="4452916"/>
            <a:ext cx="828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253 341,6 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66568" y="4824830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1 237 930,0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08496" y="5193232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5 346,5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208496" y="5828623"/>
            <a:ext cx="828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441 031,8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208496" y="6237312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64 000,0</a:t>
            </a: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2021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на детей в возрасте от 3 до 7 лет включительно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Президента Российской Федерации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20.03.2020 № 199 «</a:t>
            </a:r>
            <a:r>
              <a:rPr lang="ru-RU" sz="800" dirty="0"/>
              <a:t>О дополнительных мерах государственной поддержки семей, имеющих </a:t>
            </a:r>
            <a:r>
              <a:rPr lang="ru-RU" sz="800" dirty="0" smtClean="0"/>
              <a:t>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36296" y="134079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37 755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36496" y="1340799"/>
            <a:ext cx="960144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2 231 547,1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07504" y="343565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77655" y="343565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36296" y="342900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208496" y="3435660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279 701,8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789079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77655" y="3789079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36296" y="378242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208496" y="3789080"/>
            <a:ext cx="828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110 000,0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9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33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Picture 3" descr="E:\24(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75" y="4788122"/>
            <a:ext cx="2512072" cy="1752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20.08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23253"/>
            <a:ext cx="1800200" cy="1656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481025"/>
              </p:ext>
            </p:extLst>
          </p:nvPr>
        </p:nvGraphicFramePr>
        <p:xfrm>
          <a:off x="107504" y="790805"/>
          <a:ext cx="428051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044309"/>
              </p:ext>
            </p:extLst>
          </p:nvPr>
        </p:nvGraphicFramePr>
        <p:xfrm>
          <a:off x="4716016" y="775221"/>
          <a:ext cx="366618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секторах экономики в сравнении с другими регионами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ПФО в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43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483055"/>
              </p:ext>
            </p:extLst>
          </p:nvPr>
        </p:nvGraphicFramePr>
        <p:xfrm>
          <a:off x="140015" y="2132855"/>
          <a:ext cx="5331881" cy="452726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9469"/>
                <a:gridCol w="720080"/>
                <a:gridCol w="864096"/>
                <a:gridCol w="1512168"/>
                <a:gridCol w="866068"/>
              </a:tblGrid>
              <a:tr h="65297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605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11665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местных бюджетов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0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519,9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488,7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5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365,4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343,9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4,2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761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775,3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728,8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37,2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861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265,6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249,7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12,7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678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2019-2022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1811,1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548680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18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Туристский кластер «Чувашия </a:t>
            </a: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сердце Волги»</a:t>
            </a: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1196752"/>
            <a:ext cx="5256584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 – 2019 - 2025 годы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объектов инвестиционного проекта – 32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93601" y="3429000"/>
            <a:ext cx="333827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проект «Туристский кластер «Чувашия – сердце Волги» включает в себя два субкластера «Чебоксары – центр речного круизного туризма» и «Чувашия – центр оздоровительного туризма».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Ядром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субкластера «Чебоксары – центр речного круизного туризма» станут Речной порт, территория Чебоксарского залива и Московская набережная.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Субкластер «Чувашия – центр оздоровительного туризма» включает в себя развитие инфраструктуры лечебно-оздоровительного и реабилитационного отдыха. </a:t>
            </a:r>
          </a:p>
        </p:txBody>
      </p:sp>
      <p:pic>
        <p:nvPicPr>
          <p:cNvPr id="1026" name="Picture 2" descr="T:\Госдолг\Ольга\chuvashiya_-_serdce_volgi_prezentaciya_poslednyaya_(8)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896" y="1196752"/>
            <a:ext cx="3553971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56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560290"/>
              </p:ext>
            </p:extLst>
          </p:nvPr>
        </p:nvGraphicFramePr>
        <p:xfrm>
          <a:off x="176731" y="3005658"/>
          <a:ext cx="5247934" cy="330327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0840"/>
                <a:gridCol w="907435"/>
                <a:gridCol w="1096553"/>
                <a:gridCol w="1411856"/>
                <a:gridCol w="781250"/>
              </a:tblGrid>
              <a:tr h="42403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665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75044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43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35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663528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общеобразовательной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школы поз. 37 в </a:t>
            </a:r>
            <a:r>
              <a:rPr lang="ru-RU" sz="1500" u="sng" dirty="0" err="1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мкр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3 района "Садовый" </a:t>
            </a:r>
          </a:p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Чебоксары Чувашской Республики</a:t>
            </a:r>
          </a:p>
          <a:p>
            <a:pPr marL="0" indent="0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9108" y="3244838"/>
            <a:ext cx="3599163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3-4 этажное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состоящее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блоков старших и младших классов, административно-хозяйственного блока и блока физкультурно-спортивных занятий.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игровые помещения для группы продленного дня со спальными местами, обеденный и зрительный залы, музей естественных наук, библиотека, студии живописи 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скульптуры,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 и спортзалы. 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66 классов наполняемостью не более 25 детей.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младшими классами закрепят отдельные кабинеты, а для учеников средних и старших классов будет действовать кабинетная система.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721" y="1396803"/>
            <a:ext cx="5320745" cy="13620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июль 2022 года</a:t>
            </a:r>
          </a:p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32 214,2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b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физкультурно-оздоровительный комплекс – 7 303,7 кв. м.) 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1 650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объекта – 1 042,3 млн. рублей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652119" y="1248551"/>
            <a:ext cx="3244143" cy="1996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587319"/>
              </p:ext>
            </p:extLst>
          </p:nvPr>
        </p:nvGraphicFramePr>
        <p:xfrm>
          <a:off x="4363596" y="751571"/>
          <a:ext cx="4536504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71650236"/>
              </p:ext>
            </p:extLst>
          </p:nvPr>
        </p:nvGraphicFramePr>
        <p:xfrm>
          <a:off x="53752" y="2708920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53385" y="856409"/>
            <a:ext cx="3194479" cy="1572098"/>
          </a:xfrm>
          <a:prstGeom prst="wedgeRoundRectCallout">
            <a:avLst>
              <a:gd name="adj1" fmla="val 80183"/>
              <a:gd name="adj2" fmla="val -16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7020272" y="2708920"/>
            <a:ext cx="2076368" cy="376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муниципальных районов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4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35986011"/>
              </p:ext>
            </p:extLst>
          </p:nvPr>
        </p:nvGraphicFramePr>
        <p:xfrm>
          <a:off x="-252536" y="751571"/>
          <a:ext cx="6912768" cy="6106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0893" y="2060848"/>
            <a:ext cx="800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1 002,4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7740" y="112281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1 599,8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45" y="1238337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00645" y="4077072"/>
            <a:ext cx="2497876" cy="11237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предусмотрена на 2021 год в сумме 1 520,3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районам и городским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округам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4860032" y="1556791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1 362,4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5580112" y="1628800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1 332,5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76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1237033"/>
            <a:ext cx="2427770" cy="36311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рассчитывается 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методиками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установленными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от 23 июля 2001 г. № 36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районов (городских округов) – приложение № 1 к закону;</a:t>
            </a:r>
          </a:p>
          <a:p>
            <a:pPr marL="171450" indent="-171450" algn="just">
              <a:buFontTx/>
              <a:buChar char="-"/>
            </a:pP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поселений – статья 17.3 указанного закона.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2021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836248"/>
              </p:ext>
            </p:extLst>
          </p:nvPr>
        </p:nvGraphicFramePr>
        <p:xfrm>
          <a:off x="275717" y="812655"/>
          <a:ext cx="6240499" cy="5754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4136"/>
                <a:gridCol w="911907"/>
                <a:gridCol w="1032309"/>
                <a:gridCol w="1487971"/>
                <a:gridCol w="1584176"/>
              </a:tblGrid>
              <a:tr h="1634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образований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effectLst/>
                        <a:latin typeface="TimesET" pitchFamily="2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effectLst/>
                        <a:latin typeface="TimesET" pitchFamily="2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effectLst/>
                        <a:latin typeface="TimesET" pitchFamily="2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63919"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effectLst/>
                        <a:latin typeface="TimesET" pitchFamily="2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 помощь - всего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муниципальных районов </a:t>
                      </a:r>
                      <a:r>
                        <a:rPr lang="ru-RU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городских округов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поддержку мер по обеспечению сбалансированности </a:t>
                      </a:r>
                      <a:r>
                        <a:rPr lang="ru-RU" sz="9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бюджетов муниципальных районов и бюджетов городских округов</a:t>
                      </a:r>
                      <a:endParaRPr lang="ru-RU" sz="900" b="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Алатырский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65 543,7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39 781,4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1 868,1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23 894,2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Аликовский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69 651,6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43 987,7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25 663,9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Батыревский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90 607,2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34 265,8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56 341,4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Вурнарский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51 235,1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51 235,1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Ибресинский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76 426,2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37 573,3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38 852,9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Канашский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137 960,5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79 410,6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58 549,9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Козловский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33 481,5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498,9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2 273,1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30 709,5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Комсомольский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74 907,7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33 623,6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41 284,1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Красноармейский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24 004,7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1 192,5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22 812,2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Красночетайский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59 110,6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36 437,4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22 673,2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Марпосадский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72 694,7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36 189,2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36 505,5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Моргаушский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63 702,4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9 405,5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53 675,6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Порецкий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41 469,2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21 596,0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19 873,2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Урмарский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78 815,5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41 268,0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37 547,5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Цивильский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58 299,2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58 299,2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Чебоксарский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109 302,8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1 990,1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2 845,3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104 467,4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Шемуршинский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57 882,2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37 759,0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20 123,2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Шумерлинский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65 648,8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51 225,7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14 423,1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Ядринский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51 072,5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10 372,7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40 699,8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Яльчикский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56 012,7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29 092,0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26 920,7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Янтиковский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61 580,2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38 043,4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23 536,8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Алатырь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15 101,0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15 101,00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Канаш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5 230,0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5 230,0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Новочебоксарск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93 250,2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93 250,20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Чебоксары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Шумерля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7 350,7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126,80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7 223,9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73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1 520 340,9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683 406,6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1" marR="4501" marT="450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28 845,9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808 088,4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94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530016180"/>
              </p:ext>
            </p:extLst>
          </p:nvPr>
        </p:nvGraphicFramePr>
        <p:xfrm>
          <a:off x="261400" y="1340768"/>
          <a:ext cx="8732344" cy="544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991769" y="6393329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23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9844" y="2025044"/>
            <a:ext cx="232289" cy="4879878"/>
          </a:xfrm>
          <a:prstGeom prst="leftBrac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49713"/>
              </p:ext>
            </p:extLst>
          </p:nvPr>
        </p:nvGraphicFramePr>
        <p:xfrm>
          <a:off x="3872788" y="4493885"/>
          <a:ext cx="5063424" cy="183487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484507"/>
                <a:gridCol w="578917"/>
              </a:tblGrid>
              <a:tr h="231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Доля,</a:t>
                      </a:r>
                      <a:r>
                        <a:rPr lang="ru-RU" sz="900" i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0,38</a:t>
                      </a: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0,90</a:t>
                      </a: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0,47</a:t>
                      </a: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0,12</a:t>
                      </a: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строительного комплекса и архитектуры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0,002</a:t>
                      </a: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Республики на 2018–2024 годы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0,64</a:t>
                      </a: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Комплексное развитие сельских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1,22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100%.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89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846731"/>
            <a:ext cx="6623050" cy="14106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208133" y="2492896"/>
            <a:ext cx="3618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846731"/>
            <a:ext cx="2148680" cy="1411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ru-RU" altLang="ru-RU" sz="1400" dirty="0" smtClean="0"/>
          </a:p>
        </p:txBody>
      </p:sp>
      <p:sp>
        <p:nvSpPr>
          <p:cNvPr id="27" name="Скругленный прямоугольник 4"/>
          <p:cNvSpPr/>
          <p:nvPr/>
        </p:nvSpPr>
        <p:spPr bwMode="auto">
          <a:xfrm>
            <a:off x="4153151" y="2459037"/>
            <a:ext cx="4846391" cy="6365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подпрограмм,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4140000" y="3233388"/>
            <a:ext cx="2628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40328" y="3233213"/>
            <a:ext cx="684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40749" y="3227656"/>
            <a:ext cx="684188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596336" y="3227656"/>
            <a:ext cx="684000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097213"/>
              </p:ext>
            </p:extLst>
          </p:nvPr>
        </p:nvGraphicFramePr>
        <p:xfrm>
          <a:off x="0" y="3227655"/>
          <a:ext cx="4082559" cy="3297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Скругленный прямоугольник 17"/>
          <p:cNvSpPr/>
          <p:nvPr/>
        </p:nvSpPr>
        <p:spPr bwMode="auto">
          <a:xfrm>
            <a:off x="4127379" y="3777038"/>
            <a:ext cx="2628000" cy="10921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политики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сбалансированности консолидированного бюджета Чувашской Республики</a:t>
            </a:r>
            <a:endParaRPr lang="ru-RU" sz="1200" dirty="0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4127379" y="5017917"/>
            <a:ext cx="2628000" cy="7200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бюджетных расходов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138621" y="5877272"/>
            <a:ext cx="2628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40328" y="3777038"/>
            <a:ext cx="684000" cy="10921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5 298,3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29086" y="5013176"/>
            <a:ext cx="684000" cy="7200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72,7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40328" y="5914772"/>
            <a:ext cx="684000" cy="504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175,1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40749" y="3777038"/>
            <a:ext cx="684000" cy="10921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1 824,1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29507" y="5022732"/>
            <a:ext cx="684000" cy="7200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66,9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40749" y="5914772"/>
            <a:ext cx="684000" cy="504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179,4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596336" y="3777038"/>
            <a:ext cx="684000" cy="10921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1 861,7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585094" y="5022732"/>
            <a:ext cx="684000" cy="7200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66,9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596336" y="5914772"/>
            <a:ext cx="684000" cy="504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179,4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9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33,8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102,9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35,3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99,2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37,8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40,7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101,6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ru-RU" altLang="ru-RU" sz="1400" dirty="0" smtClean="0"/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2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36,2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 bwMode="auto">
          <a:xfrm>
            <a:off x="8163380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719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7160" y="836712"/>
            <a:ext cx="6368436" cy="15121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355975" y="2492896"/>
            <a:ext cx="4592542" cy="4248472"/>
            <a:chOff x="4355975" y="2492896"/>
            <a:chExt cx="4592542" cy="424847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355976" y="2492896"/>
              <a:ext cx="4568236" cy="4248472"/>
            </a:xfrm>
            <a:prstGeom prst="rect">
              <a:avLst/>
            </a:prstGeom>
            <a:ln>
              <a:noFill/>
            </a:ln>
          </p:spPr>
        </p:sp>
        <p:sp>
          <p:nvSpPr>
            <p:cNvPr id="6" name="Полилиния 5"/>
            <p:cNvSpPr/>
            <p:nvPr/>
          </p:nvSpPr>
          <p:spPr>
            <a:xfrm>
              <a:off x="4358404" y="2494296"/>
              <a:ext cx="4590113" cy="551556"/>
            </a:xfrm>
            <a:custGeom>
              <a:avLst/>
              <a:gdLst>
                <a:gd name="connsiteX0" fmla="*/ 0 w 4563379"/>
                <a:gd name="connsiteY0" fmla="*/ 55156 h 551556"/>
                <a:gd name="connsiteX1" fmla="*/ 55156 w 4563379"/>
                <a:gd name="connsiteY1" fmla="*/ 0 h 551556"/>
                <a:gd name="connsiteX2" fmla="*/ 4508223 w 4563379"/>
                <a:gd name="connsiteY2" fmla="*/ 0 h 551556"/>
                <a:gd name="connsiteX3" fmla="*/ 4563379 w 4563379"/>
                <a:gd name="connsiteY3" fmla="*/ 55156 h 551556"/>
                <a:gd name="connsiteX4" fmla="*/ 4563379 w 4563379"/>
                <a:gd name="connsiteY4" fmla="*/ 496400 h 551556"/>
                <a:gd name="connsiteX5" fmla="*/ 4508223 w 4563379"/>
                <a:gd name="connsiteY5" fmla="*/ 551556 h 551556"/>
                <a:gd name="connsiteX6" fmla="*/ 55156 w 4563379"/>
                <a:gd name="connsiteY6" fmla="*/ 551556 h 551556"/>
                <a:gd name="connsiteX7" fmla="*/ 0 w 4563379"/>
                <a:gd name="connsiteY7" fmla="*/ 496400 h 551556"/>
                <a:gd name="connsiteX8" fmla="*/ 0 w 4563379"/>
                <a:gd name="connsiteY8" fmla="*/ 55156 h 5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63379" h="551556">
                  <a:moveTo>
                    <a:pt x="0" y="55156"/>
                  </a:moveTo>
                  <a:cubicBezTo>
                    <a:pt x="0" y="24694"/>
                    <a:pt x="24694" y="0"/>
                    <a:pt x="55156" y="0"/>
                  </a:cubicBezTo>
                  <a:lnTo>
                    <a:pt x="4508223" y="0"/>
                  </a:lnTo>
                  <a:cubicBezTo>
                    <a:pt x="4538685" y="0"/>
                    <a:pt x="4563379" y="24694"/>
                    <a:pt x="4563379" y="55156"/>
                  </a:cubicBezTo>
                  <a:lnTo>
                    <a:pt x="4563379" y="496400"/>
                  </a:lnTo>
                  <a:cubicBezTo>
                    <a:pt x="4563379" y="526862"/>
                    <a:pt x="4538685" y="551556"/>
                    <a:pt x="4508223" y="551556"/>
                  </a:cubicBezTo>
                  <a:lnTo>
                    <a:pt x="55156" y="551556"/>
                  </a:lnTo>
                  <a:cubicBezTo>
                    <a:pt x="24694" y="551556"/>
                    <a:pt x="0" y="526862"/>
                    <a:pt x="0" y="496400"/>
                  </a:cubicBezTo>
                  <a:lnTo>
                    <a:pt x="0" y="5515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305" tIns="73305" rIns="73305" bIns="7330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5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подпрограмм, млн. руб.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355976" y="3116680"/>
              <a:ext cx="2376274" cy="341891"/>
            </a:xfrm>
            <a:custGeom>
              <a:avLst/>
              <a:gdLst>
                <a:gd name="connsiteX0" fmla="*/ 0 w 2291211"/>
                <a:gd name="connsiteY0" fmla="*/ 34189 h 341891"/>
                <a:gd name="connsiteX1" fmla="*/ 34189 w 2291211"/>
                <a:gd name="connsiteY1" fmla="*/ 0 h 341891"/>
                <a:gd name="connsiteX2" fmla="*/ 2257022 w 2291211"/>
                <a:gd name="connsiteY2" fmla="*/ 0 h 341891"/>
                <a:gd name="connsiteX3" fmla="*/ 2291211 w 2291211"/>
                <a:gd name="connsiteY3" fmla="*/ 34189 h 341891"/>
                <a:gd name="connsiteX4" fmla="*/ 2291211 w 2291211"/>
                <a:gd name="connsiteY4" fmla="*/ 307702 h 341891"/>
                <a:gd name="connsiteX5" fmla="*/ 2257022 w 2291211"/>
                <a:gd name="connsiteY5" fmla="*/ 341891 h 341891"/>
                <a:gd name="connsiteX6" fmla="*/ 34189 w 2291211"/>
                <a:gd name="connsiteY6" fmla="*/ 341891 h 341891"/>
                <a:gd name="connsiteX7" fmla="*/ 0 w 2291211"/>
                <a:gd name="connsiteY7" fmla="*/ 307702 h 341891"/>
                <a:gd name="connsiteX8" fmla="*/ 0 w 2291211"/>
                <a:gd name="connsiteY8" fmla="*/ 34189 h 34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11" h="341891">
                  <a:moveTo>
                    <a:pt x="0" y="34189"/>
                  </a:moveTo>
                  <a:cubicBezTo>
                    <a:pt x="0" y="15307"/>
                    <a:pt x="15307" y="0"/>
                    <a:pt x="34189" y="0"/>
                  </a:cubicBezTo>
                  <a:lnTo>
                    <a:pt x="2257022" y="0"/>
                  </a:lnTo>
                  <a:cubicBezTo>
                    <a:pt x="2275904" y="0"/>
                    <a:pt x="2291211" y="15307"/>
                    <a:pt x="2291211" y="34189"/>
                  </a:cubicBezTo>
                  <a:lnTo>
                    <a:pt x="2291211" y="307702"/>
                  </a:lnTo>
                  <a:cubicBezTo>
                    <a:pt x="2291211" y="326584"/>
                    <a:pt x="2275904" y="341891"/>
                    <a:pt x="2257022" y="341891"/>
                  </a:cubicBezTo>
                  <a:lnTo>
                    <a:pt x="34189" y="341891"/>
                  </a:lnTo>
                  <a:cubicBezTo>
                    <a:pt x="15307" y="341891"/>
                    <a:pt x="0" y="326584"/>
                    <a:pt x="0" y="307702"/>
                  </a:cubicBezTo>
                  <a:lnTo>
                    <a:pt x="0" y="341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974" tIns="70974" rIns="70974" bIns="70974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Подпрограмма</a:t>
              </a:r>
              <a:endPara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355976" y="3498526"/>
              <a:ext cx="2376264" cy="488061"/>
            </a:xfrm>
            <a:custGeom>
              <a:avLst/>
              <a:gdLst>
                <a:gd name="connsiteX0" fmla="*/ 0 w 2291201"/>
                <a:gd name="connsiteY0" fmla="*/ 48806 h 488061"/>
                <a:gd name="connsiteX1" fmla="*/ 48806 w 2291201"/>
                <a:gd name="connsiteY1" fmla="*/ 0 h 488061"/>
                <a:gd name="connsiteX2" fmla="*/ 2242395 w 2291201"/>
                <a:gd name="connsiteY2" fmla="*/ 0 h 488061"/>
                <a:gd name="connsiteX3" fmla="*/ 2291201 w 2291201"/>
                <a:gd name="connsiteY3" fmla="*/ 48806 h 488061"/>
                <a:gd name="connsiteX4" fmla="*/ 2291201 w 2291201"/>
                <a:gd name="connsiteY4" fmla="*/ 439255 h 488061"/>
                <a:gd name="connsiteX5" fmla="*/ 2242395 w 2291201"/>
                <a:gd name="connsiteY5" fmla="*/ 488061 h 488061"/>
                <a:gd name="connsiteX6" fmla="*/ 48806 w 2291201"/>
                <a:gd name="connsiteY6" fmla="*/ 488061 h 488061"/>
                <a:gd name="connsiteX7" fmla="*/ 0 w 2291201"/>
                <a:gd name="connsiteY7" fmla="*/ 439255 h 488061"/>
                <a:gd name="connsiteX8" fmla="*/ 0 w 2291201"/>
                <a:gd name="connsiteY8" fmla="*/ 48806 h 48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01" h="488061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2242395" y="0"/>
                  </a:lnTo>
                  <a:cubicBezTo>
                    <a:pt x="2269350" y="0"/>
                    <a:pt x="2291201" y="21851"/>
                    <a:pt x="2291201" y="48806"/>
                  </a:cubicBezTo>
                  <a:lnTo>
                    <a:pt x="2291201" y="439255"/>
                  </a:lnTo>
                  <a:cubicBezTo>
                    <a:pt x="2291201" y="466210"/>
                    <a:pt x="2269350" y="488061"/>
                    <a:pt x="2242395" y="488061"/>
                  </a:cubicBezTo>
                  <a:lnTo>
                    <a:pt x="48806" y="488061"/>
                  </a:lnTo>
                  <a:cubicBezTo>
                    <a:pt x="21851" y="488061"/>
                    <a:pt x="0" y="466210"/>
                    <a:pt x="0" y="439255"/>
                  </a:cubicBezTo>
                  <a:lnTo>
                    <a:pt x="0" y="4880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015" tIns="60015" rIns="60015" bIns="60015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Противодействие коррупции в Чувашской Республике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355975" y="4001341"/>
              <a:ext cx="2376261" cy="787715"/>
            </a:xfrm>
            <a:custGeom>
              <a:avLst/>
              <a:gdLst>
                <a:gd name="connsiteX0" fmla="*/ 0 w 2291198"/>
                <a:gd name="connsiteY0" fmla="*/ 78772 h 787715"/>
                <a:gd name="connsiteX1" fmla="*/ 78772 w 2291198"/>
                <a:gd name="connsiteY1" fmla="*/ 0 h 787715"/>
                <a:gd name="connsiteX2" fmla="*/ 2212427 w 2291198"/>
                <a:gd name="connsiteY2" fmla="*/ 0 h 787715"/>
                <a:gd name="connsiteX3" fmla="*/ 2291199 w 2291198"/>
                <a:gd name="connsiteY3" fmla="*/ 78772 h 787715"/>
                <a:gd name="connsiteX4" fmla="*/ 2291198 w 2291198"/>
                <a:gd name="connsiteY4" fmla="*/ 708944 h 787715"/>
                <a:gd name="connsiteX5" fmla="*/ 2212426 w 2291198"/>
                <a:gd name="connsiteY5" fmla="*/ 787716 h 787715"/>
                <a:gd name="connsiteX6" fmla="*/ 78772 w 2291198"/>
                <a:gd name="connsiteY6" fmla="*/ 787715 h 787715"/>
                <a:gd name="connsiteX7" fmla="*/ 0 w 2291198"/>
                <a:gd name="connsiteY7" fmla="*/ 708943 h 787715"/>
                <a:gd name="connsiteX8" fmla="*/ 0 w 2291198"/>
                <a:gd name="connsiteY8" fmla="*/ 78772 h 78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8" h="787715">
                  <a:moveTo>
                    <a:pt x="0" y="78772"/>
                  </a:moveTo>
                  <a:cubicBezTo>
                    <a:pt x="0" y="35267"/>
                    <a:pt x="35267" y="0"/>
                    <a:pt x="78772" y="0"/>
                  </a:cubicBezTo>
                  <a:lnTo>
                    <a:pt x="2212427" y="0"/>
                  </a:lnTo>
                  <a:cubicBezTo>
                    <a:pt x="2255932" y="0"/>
                    <a:pt x="2291199" y="35267"/>
                    <a:pt x="2291199" y="78772"/>
                  </a:cubicBezTo>
                  <a:cubicBezTo>
                    <a:pt x="2291199" y="288829"/>
                    <a:pt x="2291198" y="498887"/>
                    <a:pt x="2291198" y="708944"/>
                  </a:cubicBezTo>
                  <a:cubicBezTo>
                    <a:pt x="2291198" y="752449"/>
                    <a:pt x="2255931" y="787716"/>
                    <a:pt x="2212426" y="787716"/>
                  </a:cubicBezTo>
                  <a:lnTo>
                    <a:pt x="78772" y="787715"/>
                  </a:lnTo>
                  <a:cubicBezTo>
                    <a:pt x="35267" y="787715"/>
                    <a:pt x="0" y="752448"/>
                    <a:pt x="0" y="708943"/>
                  </a:cubicBezTo>
                  <a:lnTo>
                    <a:pt x="0" y="787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791" tIns="68791" rIns="68791" bIns="6879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кадровой политики и развитие кадрового потенциала государственной гражданской службы Чувашской Республики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355976" y="4855185"/>
              <a:ext cx="2376252" cy="471197"/>
            </a:xfrm>
            <a:custGeom>
              <a:avLst/>
              <a:gdLst>
                <a:gd name="connsiteX0" fmla="*/ 0 w 2291189"/>
                <a:gd name="connsiteY0" fmla="*/ 47120 h 471197"/>
                <a:gd name="connsiteX1" fmla="*/ 47120 w 2291189"/>
                <a:gd name="connsiteY1" fmla="*/ 0 h 471197"/>
                <a:gd name="connsiteX2" fmla="*/ 2244069 w 2291189"/>
                <a:gd name="connsiteY2" fmla="*/ 0 h 471197"/>
                <a:gd name="connsiteX3" fmla="*/ 2291189 w 2291189"/>
                <a:gd name="connsiteY3" fmla="*/ 47120 h 471197"/>
                <a:gd name="connsiteX4" fmla="*/ 2291189 w 2291189"/>
                <a:gd name="connsiteY4" fmla="*/ 424077 h 471197"/>
                <a:gd name="connsiteX5" fmla="*/ 2244069 w 2291189"/>
                <a:gd name="connsiteY5" fmla="*/ 471197 h 471197"/>
                <a:gd name="connsiteX6" fmla="*/ 47120 w 2291189"/>
                <a:gd name="connsiteY6" fmla="*/ 471197 h 471197"/>
                <a:gd name="connsiteX7" fmla="*/ 0 w 2291189"/>
                <a:gd name="connsiteY7" fmla="*/ 424077 h 471197"/>
                <a:gd name="connsiteX8" fmla="*/ 0 w 2291189"/>
                <a:gd name="connsiteY8" fmla="*/ 47120 h 47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89" h="471197">
                  <a:moveTo>
                    <a:pt x="0" y="47120"/>
                  </a:moveTo>
                  <a:cubicBezTo>
                    <a:pt x="0" y="21096"/>
                    <a:pt x="21096" y="0"/>
                    <a:pt x="47120" y="0"/>
                  </a:cubicBezTo>
                  <a:lnTo>
                    <a:pt x="2244069" y="0"/>
                  </a:lnTo>
                  <a:cubicBezTo>
                    <a:pt x="2270093" y="0"/>
                    <a:pt x="2291189" y="21096"/>
                    <a:pt x="2291189" y="47120"/>
                  </a:cubicBezTo>
                  <a:lnTo>
                    <a:pt x="2291189" y="424077"/>
                  </a:lnTo>
                  <a:cubicBezTo>
                    <a:pt x="2291189" y="450101"/>
                    <a:pt x="2270093" y="471197"/>
                    <a:pt x="2244069" y="471197"/>
                  </a:cubicBezTo>
                  <a:lnTo>
                    <a:pt x="47120" y="471197"/>
                  </a:lnTo>
                  <a:cubicBezTo>
                    <a:pt x="21096" y="471197"/>
                    <a:pt x="0" y="450101"/>
                    <a:pt x="0" y="424077"/>
                  </a:cubicBezTo>
                  <a:lnTo>
                    <a:pt x="0" y="471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521" tIns="59521" rIns="59521" bIns="5952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муниципальной службы в Чувашской Республике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4355976" y="5395646"/>
              <a:ext cx="2376254" cy="638716"/>
            </a:xfrm>
            <a:custGeom>
              <a:avLst/>
              <a:gdLst>
                <a:gd name="connsiteX0" fmla="*/ 0 w 2291191"/>
                <a:gd name="connsiteY0" fmla="*/ 63872 h 638716"/>
                <a:gd name="connsiteX1" fmla="*/ 63872 w 2291191"/>
                <a:gd name="connsiteY1" fmla="*/ 0 h 638716"/>
                <a:gd name="connsiteX2" fmla="*/ 2227319 w 2291191"/>
                <a:gd name="connsiteY2" fmla="*/ 0 h 638716"/>
                <a:gd name="connsiteX3" fmla="*/ 2291191 w 2291191"/>
                <a:gd name="connsiteY3" fmla="*/ 63872 h 638716"/>
                <a:gd name="connsiteX4" fmla="*/ 2291191 w 2291191"/>
                <a:gd name="connsiteY4" fmla="*/ 574844 h 638716"/>
                <a:gd name="connsiteX5" fmla="*/ 2227319 w 2291191"/>
                <a:gd name="connsiteY5" fmla="*/ 638716 h 638716"/>
                <a:gd name="connsiteX6" fmla="*/ 63872 w 2291191"/>
                <a:gd name="connsiteY6" fmla="*/ 638716 h 638716"/>
                <a:gd name="connsiteX7" fmla="*/ 0 w 2291191"/>
                <a:gd name="connsiteY7" fmla="*/ 574844 h 638716"/>
                <a:gd name="connsiteX8" fmla="*/ 0 w 2291191"/>
                <a:gd name="connsiteY8" fmla="*/ 63872 h 63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1" h="638716">
                  <a:moveTo>
                    <a:pt x="0" y="63872"/>
                  </a:moveTo>
                  <a:cubicBezTo>
                    <a:pt x="0" y="28596"/>
                    <a:pt x="28596" y="0"/>
                    <a:pt x="63872" y="0"/>
                  </a:cubicBezTo>
                  <a:lnTo>
                    <a:pt x="2227319" y="0"/>
                  </a:lnTo>
                  <a:cubicBezTo>
                    <a:pt x="2262595" y="0"/>
                    <a:pt x="2291191" y="28596"/>
                    <a:pt x="2291191" y="63872"/>
                  </a:cubicBezTo>
                  <a:lnTo>
                    <a:pt x="2291191" y="574844"/>
                  </a:lnTo>
                  <a:cubicBezTo>
                    <a:pt x="2291191" y="610120"/>
                    <a:pt x="2262595" y="638716"/>
                    <a:pt x="2227319" y="638716"/>
                  </a:cubicBezTo>
                  <a:lnTo>
                    <a:pt x="63872" y="638716"/>
                  </a:lnTo>
                  <a:cubicBezTo>
                    <a:pt x="28596" y="638716"/>
                    <a:pt x="0" y="610120"/>
                    <a:pt x="0" y="574844"/>
                  </a:cubicBezTo>
                  <a:lnTo>
                    <a:pt x="0" y="638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427" tIns="64427" rIns="64427" bIns="64427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государственного управления в сфере юстиции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4355976" y="6128897"/>
              <a:ext cx="2378699" cy="468000"/>
            </a:xfrm>
            <a:custGeom>
              <a:avLst/>
              <a:gdLst>
                <a:gd name="connsiteX0" fmla="*/ 0 w 2293549"/>
                <a:gd name="connsiteY0" fmla="*/ 59479 h 594791"/>
                <a:gd name="connsiteX1" fmla="*/ 59479 w 2293549"/>
                <a:gd name="connsiteY1" fmla="*/ 0 h 594791"/>
                <a:gd name="connsiteX2" fmla="*/ 2234070 w 2293549"/>
                <a:gd name="connsiteY2" fmla="*/ 0 h 594791"/>
                <a:gd name="connsiteX3" fmla="*/ 2293549 w 2293549"/>
                <a:gd name="connsiteY3" fmla="*/ 59479 h 594791"/>
                <a:gd name="connsiteX4" fmla="*/ 2293549 w 2293549"/>
                <a:gd name="connsiteY4" fmla="*/ 535312 h 594791"/>
                <a:gd name="connsiteX5" fmla="*/ 2234070 w 2293549"/>
                <a:gd name="connsiteY5" fmla="*/ 594791 h 594791"/>
                <a:gd name="connsiteX6" fmla="*/ 59479 w 2293549"/>
                <a:gd name="connsiteY6" fmla="*/ 594791 h 594791"/>
                <a:gd name="connsiteX7" fmla="*/ 0 w 2293549"/>
                <a:gd name="connsiteY7" fmla="*/ 535312 h 594791"/>
                <a:gd name="connsiteX8" fmla="*/ 0 w 2293549"/>
                <a:gd name="connsiteY8" fmla="*/ 59479 h 59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3549" h="594791">
                  <a:moveTo>
                    <a:pt x="0" y="59479"/>
                  </a:moveTo>
                  <a:cubicBezTo>
                    <a:pt x="0" y="26630"/>
                    <a:pt x="26630" y="0"/>
                    <a:pt x="59479" y="0"/>
                  </a:cubicBezTo>
                  <a:lnTo>
                    <a:pt x="2234070" y="0"/>
                  </a:lnTo>
                  <a:cubicBezTo>
                    <a:pt x="2266919" y="0"/>
                    <a:pt x="2293549" y="26630"/>
                    <a:pt x="2293549" y="59479"/>
                  </a:cubicBezTo>
                  <a:lnTo>
                    <a:pt x="2293549" y="535312"/>
                  </a:lnTo>
                  <a:cubicBezTo>
                    <a:pt x="2293549" y="568161"/>
                    <a:pt x="2266919" y="594791"/>
                    <a:pt x="2234070" y="594791"/>
                  </a:cubicBezTo>
                  <a:lnTo>
                    <a:pt x="59479" y="594791"/>
                  </a:lnTo>
                  <a:cubicBezTo>
                    <a:pt x="26630" y="594791"/>
                    <a:pt x="0" y="568161"/>
                    <a:pt x="0" y="535312"/>
                  </a:cubicBezTo>
                  <a:lnTo>
                    <a:pt x="0" y="5947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141" tIns="63141" rIns="63141" bIns="6314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реализации государственной программы</a:t>
              </a:r>
              <a:endPara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856656" y="3126318"/>
              <a:ext cx="612000" cy="308410"/>
            </a:xfrm>
            <a:custGeom>
              <a:avLst/>
              <a:gdLst>
                <a:gd name="connsiteX0" fmla="*/ 0 w 829017"/>
                <a:gd name="connsiteY0" fmla="*/ 30841 h 308410"/>
                <a:gd name="connsiteX1" fmla="*/ 30841 w 829017"/>
                <a:gd name="connsiteY1" fmla="*/ 0 h 308410"/>
                <a:gd name="connsiteX2" fmla="*/ 798176 w 829017"/>
                <a:gd name="connsiteY2" fmla="*/ 0 h 308410"/>
                <a:gd name="connsiteX3" fmla="*/ 829017 w 829017"/>
                <a:gd name="connsiteY3" fmla="*/ 30841 h 308410"/>
                <a:gd name="connsiteX4" fmla="*/ 829017 w 829017"/>
                <a:gd name="connsiteY4" fmla="*/ 277569 h 308410"/>
                <a:gd name="connsiteX5" fmla="*/ 798176 w 829017"/>
                <a:gd name="connsiteY5" fmla="*/ 308410 h 308410"/>
                <a:gd name="connsiteX6" fmla="*/ 30841 w 829017"/>
                <a:gd name="connsiteY6" fmla="*/ 308410 h 308410"/>
                <a:gd name="connsiteX7" fmla="*/ 0 w 829017"/>
                <a:gd name="connsiteY7" fmla="*/ 277569 h 308410"/>
                <a:gd name="connsiteX8" fmla="*/ 0 w 829017"/>
                <a:gd name="connsiteY8" fmla="*/ 30841 h 3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7" h="308410">
                  <a:moveTo>
                    <a:pt x="0" y="30841"/>
                  </a:moveTo>
                  <a:cubicBezTo>
                    <a:pt x="0" y="13808"/>
                    <a:pt x="13808" y="0"/>
                    <a:pt x="30841" y="0"/>
                  </a:cubicBezTo>
                  <a:lnTo>
                    <a:pt x="798176" y="0"/>
                  </a:lnTo>
                  <a:cubicBezTo>
                    <a:pt x="815209" y="0"/>
                    <a:pt x="829017" y="13808"/>
                    <a:pt x="829017" y="30841"/>
                  </a:cubicBezTo>
                  <a:lnTo>
                    <a:pt x="829017" y="277569"/>
                  </a:lnTo>
                  <a:cubicBezTo>
                    <a:pt x="829017" y="294602"/>
                    <a:pt x="815209" y="308410"/>
                    <a:pt x="798176" y="308410"/>
                  </a:cubicBezTo>
                  <a:lnTo>
                    <a:pt x="30841" y="308410"/>
                  </a:lnTo>
                  <a:cubicBezTo>
                    <a:pt x="13808" y="308410"/>
                    <a:pt x="0" y="294602"/>
                    <a:pt x="0" y="277569"/>
                  </a:cubicBezTo>
                  <a:lnTo>
                    <a:pt x="0" y="30841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93" tIns="69993" rIns="69993" bIns="69993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856656" y="3488258"/>
              <a:ext cx="612000" cy="482721"/>
            </a:xfrm>
            <a:custGeom>
              <a:avLst/>
              <a:gdLst>
                <a:gd name="connsiteX0" fmla="*/ 0 w 829014"/>
                <a:gd name="connsiteY0" fmla="*/ 48272 h 482721"/>
                <a:gd name="connsiteX1" fmla="*/ 48272 w 829014"/>
                <a:gd name="connsiteY1" fmla="*/ 0 h 482721"/>
                <a:gd name="connsiteX2" fmla="*/ 780742 w 829014"/>
                <a:gd name="connsiteY2" fmla="*/ 0 h 482721"/>
                <a:gd name="connsiteX3" fmla="*/ 829014 w 829014"/>
                <a:gd name="connsiteY3" fmla="*/ 48272 h 482721"/>
                <a:gd name="connsiteX4" fmla="*/ 829014 w 829014"/>
                <a:gd name="connsiteY4" fmla="*/ 434449 h 482721"/>
                <a:gd name="connsiteX5" fmla="*/ 780742 w 829014"/>
                <a:gd name="connsiteY5" fmla="*/ 482721 h 482721"/>
                <a:gd name="connsiteX6" fmla="*/ 48272 w 829014"/>
                <a:gd name="connsiteY6" fmla="*/ 482721 h 482721"/>
                <a:gd name="connsiteX7" fmla="*/ 0 w 829014"/>
                <a:gd name="connsiteY7" fmla="*/ 434449 h 482721"/>
                <a:gd name="connsiteX8" fmla="*/ 0 w 829014"/>
                <a:gd name="connsiteY8" fmla="*/ 48272 h 482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4" h="482721">
                  <a:moveTo>
                    <a:pt x="0" y="48272"/>
                  </a:moveTo>
                  <a:cubicBezTo>
                    <a:pt x="0" y="21612"/>
                    <a:pt x="21612" y="0"/>
                    <a:pt x="48272" y="0"/>
                  </a:cubicBezTo>
                  <a:lnTo>
                    <a:pt x="780742" y="0"/>
                  </a:lnTo>
                  <a:cubicBezTo>
                    <a:pt x="807402" y="0"/>
                    <a:pt x="829014" y="21612"/>
                    <a:pt x="829014" y="48272"/>
                  </a:cubicBezTo>
                  <a:lnTo>
                    <a:pt x="829014" y="434449"/>
                  </a:lnTo>
                  <a:cubicBezTo>
                    <a:pt x="829014" y="461109"/>
                    <a:pt x="807402" y="482721"/>
                    <a:pt x="780742" y="482721"/>
                  </a:cubicBezTo>
                  <a:lnTo>
                    <a:pt x="48272" y="482721"/>
                  </a:lnTo>
                  <a:cubicBezTo>
                    <a:pt x="21612" y="482721"/>
                    <a:pt x="0" y="461109"/>
                    <a:pt x="0" y="434449"/>
                  </a:cubicBezTo>
                  <a:lnTo>
                    <a:pt x="0" y="482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478" tIns="67478" rIns="67478" bIns="6747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1,2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856656" y="4005065"/>
              <a:ext cx="612000" cy="790637"/>
            </a:xfrm>
            <a:custGeom>
              <a:avLst/>
              <a:gdLst>
                <a:gd name="connsiteX0" fmla="*/ 0 w 829019"/>
                <a:gd name="connsiteY0" fmla="*/ 79064 h 790637"/>
                <a:gd name="connsiteX1" fmla="*/ 79064 w 829019"/>
                <a:gd name="connsiteY1" fmla="*/ 0 h 790637"/>
                <a:gd name="connsiteX2" fmla="*/ 749955 w 829019"/>
                <a:gd name="connsiteY2" fmla="*/ 0 h 790637"/>
                <a:gd name="connsiteX3" fmla="*/ 829019 w 829019"/>
                <a:gd name="connsiteY3" fmla="*/ 79064 h 790637"/>
                <a:gd name="connsiteX4" fmla="*/ 829019 w 829019"/>
                <a:gd name="connsiteY4" fmla="*/ 711573 h 790637"/>
                <a:gd name="connsiteX5" fmla="*/ 749955 w 829019"/>
                <a:gd name="connsiteY5" fmla="*/ 790637 h 790637"/>
                <a:gd name="connsiteX6" fmla="*/ 79064 w 829019"/>
                <a:gd name="connsiteY6" fmla="*/ 790637 h 790637"/>
                <a:gd name="connsiteX7" fmla="*/ 0 w 829019"/>
                <a:gd name="connsiteY7" fmla="*/ 711573 h 790637"/>
                <a:gd name="connsiteX8" fmla="*/ 0 w 829019"/>
                <a:gd name="connsiteY8" fmla="*/ 79064 h 79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0637">
                  <a:moveTo>
                    <a:pt x="0" y="79064"/>
                  </a:moveTo>
                  <a:cubicBezTo>
                    <a:pt x="0" y="35398"/>
                    <a:pt x="35398" y="0"/>
                    <a:pt x="79064" y="0"/>
                  </a:cubicBezTo>
                  <a:lnTo>
                    <a:pt x="749955" y="0"/>
                  </a:lnTo>
                  <a:cubicBezTo>
                    <a:pt x="793621" y="0"/>
                    <a:pt x="829019" y="35398"/>
                    <a:pt x="829019" y="79064"/>
                  </a:cubicBezTo>
                  <a:lnTo>
                    <a:pt x="829019" y="711573"/>
                  </a:lnTo>
                  <a:cubicBezTo>
                    <a:pt x="829019" y="755239"/>
                    <a:pt x="793621" y="790637"/>
                    <a:pt x="749955" y="790637"/>
                  </a:cubicBezTo>
                  <a:lnTo>
                    <a:pt x="79064" y="790637"/>
                  </a:lnTo>
                  <a:cubicBezTo>
                    <a:pt x="35398" y="790637"/>
                    <a:pt x="0" y="755239"/>
                    <a:pt x="0" y="711573"/>
                  </a:cubicBezTo>
                  <a:lnTo>
                    <a:pt x="0" y="7906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97" tIns="76497" rIns="76497" bIns="7649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5,7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856656" y="4869160"/>
              <a:ext cx="612000" cy="459199"/>
            </a:xfrm>
            <a:custGeom>
              <a:avLst/>
              <a:gdLst>
                <a:gd name="connsiteX0" fmla="*/ 0 w 829023"/>
                <a:gd name="connsiteY0" fmla="*/ 45920 h 459199"/>
                <a:gd name="connsiteX1" fmla="*/ 45920 w 829023"/>
                <a:gd name="connsiteY1" fmla="*/ 0 h 459199"/>
                <a:gd name="connsiteX2" fmla="*/ 783103 w 829023"/>
                <a:gd name="connsiteY2" fmla="*/ 0 h 459199"/>
                <a:gd name="connsiteX3" fmla="*/ 829023 w 829023"/>
                <a:gd name="connsiteY3" fmla="*/ 45920 h 459199"/>
                <a:gd name="connsiteX4" fmla="*/ 829023 w 829023"/>
                <a:gd name="connsiteY4" fmla="*/ 413279 h 459199"/>
                <a:gd name="connsiteX5" fmla="*/ 783103 w 829023"/>
                <a:gd name="connsiteY5" fmla="*/ 459199 h 459199"/>
                <a:gd name="connsiteX6" fmla="*/ 45920 w 829023"/>
                <a:gd name="connsiteY6" fmla="*/ 459199 h 459199"/>
                <a:gd name="connsiteX7" fmla="*/ 0 w 829023"/>
                <a:gd name="connsiteY7" fmla="*/ 413279 h 459199"/>
                <a:gd name="connsiteX8" fmla="*/ 0 w 829023"/>
                <a:gd name="connsiteY8" fmla="*/ 45920 h 45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59199">
                  <a:moveTo>
                    <a:pt x="0" y="45920"/>
                  </a:moveTo>
                  <a:cubicBezTo>
                    <a:pt x="0" y="20559"/>
                    <a:pt x="20559" y="0"/>
                    <a:pt x="45920" y="0"/>
                  </a:cubicBezTo>
                  <a:lnTo>
                    <a:pt x="783103" y="0"/>
                  </a:lnTo>
                  <a:cubicBezTo>
                    <a:pt x="808464" y="0"/>
                    <a:pt x="829023" y="20559"/>
                    <a:pt x="829023" y="45920"/>
                  </a:cubicBezTo>
                  <a:lnTo>
                    <a:pt x="829023" y="413279"/>
                  </a:lnTo>
                  <a:cubicBezTo>
                    <a:pt x="829023" y="438640"/>
                    <a:pt x="808464" y="459199"/>
                    <a:pt x="783103" y="459199"/>
                  </a:cubicBezTo>
                  <a:lnTo>
                    <a:pt x="45920" y="459199"/>
                  </a:lnTo>
                  <a:cubicBezTo>
                    <a:pt x="20559" y="459199"/>
                    <a:pt x="0" y="438640"/>
                    <a:pt x="0" y="413279"/>
                  </a:cubicBezTo>
                  <a:lnTo>
                    <a:pt x="0" y="459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789" tIns="66789" rIns="66789" bIns="6678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6856656" y="5408896"/>
              <a:ext cx="612000" cy="643892"/>
            </a:xfrm>
            <a:custGeom>
              <a:avLst/>
              <a:gdLst>
                <a:gd name="connsiteX0" fmla="*/ 0 w 833504"/>
                <a:gd name="connsiteY0" fmla="*/ 64389 h 643892"/>
                <a:gd name="connsiteX1" fmla="*/ 64389 w 833504"/>
                <a:gd name="connsiteY1" fmla="*/ 0 h 643892"/>
                <a:gd name="connsiteX2" fmla="*/ 769115 w 833504"/>
                <a:gd name="connsiteY2" fmla="*/ 0 h 643892"/>
                <a:gd name="connsiteX3" fmla="*/ 833504 w 833504"/>
                <a:gd name="connsiteY3" fmla="*/ 64389 h 643892"/>
                <a:gd name="connsiteX4" fmla="*/ 833504 w 833504"/>
                <a:gd name="connsiteY4" fmla="*/ 579503 h 643892"/>
                <a:gd name="connsiteX5" fmla="*/ 769115 w 833504"/>
                <a:gd name="connsiteY5" fmla="*/ 643892 h 643892"/>
                <a:gd name="connsiteX6" fmla="*/ 64389 w 833504"/>
                <a:gd name="connsiteY6" fmla="*/ 643892 h 643892"/>
                <a:gd name="connsiteX7" fmla="*/ 0 w 833504"/>
                <a:gd name="connsiteY7" fmla="*/ 579503 h 643892"/>
                <a:gd name="connsiteX8" fmla="*/ 0 w 833504"/>
                <a:gd name="connsiteY8" fmla="*/ 64389 h 643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3892">
                  <a:moveTo>
                    <a:pt x="0" y="64389"/>
                  </a:moveTo>
                  <a:cubicBezTo>
                    <a:pt x="0" y="28828"/>
                    <a:pt x="28828" y="0"/>
                    <a:pt x="64389" y="0"/>
                  </a:cubicBezTo>
                  <a:lnTo>
                    <a:pt x="769115" y="0"/>
                  </a:lnTo>
                  <a:cubicBezTo>
                    <a:pt x="804676" y="0"/>
                    <a:pt x="833504" y="28828"/>
                    <a:pt x="833504" y="64389"/>
                  </a:cubicBezTo>
                  <a:lnTo>
                    <a:pt x="833504" y="579503"/>
                  </a:lnTo>
                  <a:cubicBezTo>
                    <a:pt x="833504" y="615064"/>
                    <a:pt x="804676" y="643892"/>
                    <a:pt x="769115" y="643892"/>
                  </a:cubicBezTo>
                  <a:lnTo>
                    <a:pt x="64389" y="643892"/>
                  </a:lnTo>
                  <a:cubicBezTo>
                    <a:pt x="28828" y="643892"/>
                    <a:pt x="0" y="615064"/>
                    <a:pt x="0" y="579503"/>
                  </a:cubicBezTo>
                  <a:lnTo>
                    <a:pt x="0" y="643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99" tIns="72199" rIns="72199" bIns="7219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202,2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856656" y="6128897"/>
              <a:ext cx="612000" cy="468000"/>
            </a:xfrm>
            <a:custGeom>
              <a:avLst/>
              <a:gdLst>
                <a:gd name="connsiteX0" fmla="*/ 0 w 833504"/>
                <a:gd name="connsiteY0" fmla="*/ 48965 h 489645"/>
                <a:gd name="connsiteX1" fmla="*/ 48965 w 833504"/>
                <a:gd name="connsiteY1" fmla="*/ 0 h 489645"/>
                <a:gd name="connsiteX2" fmla="*/ 784540 w 833504"/>
                <a:gd name="connsiteY2" fmla="*/ 0 h 489645"/>
                <a:gd name="connsiteX3" fmla="*/ 833505 w 833504"/>
                <a:gd name="connsiteY3" fmla="*/ 48965 h 489645"/>
                <a:gd name="connsiteX4" fmla="*/ 833504 w 833504"/>
                <a:gd name="connsiteY4" fmla="*/ 440681 h 489645"/>
                <a:gd name="connsiteX5" fmla="*/ 784539 w 833504"/>
                <a:gd name="connsiteY5" fmla="*/ 489646 h 489645"/>
                <a:gd name="connsiteX6" fmla="*/ 48965 w 833504"/>
                <a:gd name="connsiteY6" fmla="*/ 489645 h 489645"/>
                <a:gd name="connsiteX7" fmla="*/ 0 w 833504"/>
                <a:gd name="connsiteY7" fmla="*/ 440680 h 489645"/>
                <a:gd name="connsiteX8" fmla="*/ 0 w 833504"/>
                <a:gd name="connsiteY8" fmla="*/ 48965 h 489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489645">
                  <a:moveTo>
                    <a:pt x="0" y="48965"/>
                  </a:moveTo>
                  <a:cubicBezTo>
                    <a:pt x="0" y="21922"/>
                    <a:pt x="21922" y="0"/>
                    <a:pt x="48965" y="0"/>
                  </a:cubicBezTo>
                  <a:lnTo>
                    <a:pt x="784540" y="0"/>
                  </a:lnTo>
                  <a:cubicBezTo>
                    <a:pt x="811583" y="0"/>
                    <a:pt x="833505" y="21922"/>
                    <a:pt x="833505" y="48965"/>
                  </a:cubicBezTo>
                  <a:cubicBezTo>
                    <a:pt x="833505" y="179537"/>
                    <a:pt x="833504" y="310109"/>
                    <a:pt x="833504" y="440681"/>
                  </a:cubicBezTo>
                  <a:cubicBezTo>
                    <a:pt x="833504" y="467724"/>
                    <a:pt x="811582" y="489646"/>
                    <a:pt x="784539" y="489646"/>
                  </a:cubicBezTo>
                  <a:lnTo>
                    <a:pt x="48965" y="489645"/>
                  </a:lnTo>
                  <a:cubicBezTo>
                    <a:pt x="21922" y="489645"/>
                    <a:pt x="0" y="467723"/>
                    <a:pt x="0" y="440680"/>
                  </a:cubicBezTo>
                  <a:lnTo>
                    <a:pt x="0" y="4896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681" tIns="67681" rIns="67681" bIns="6768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589,5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312212" y="3116680"/>
              <a:ext cx="612000" cy="308287"/>
            </a:xfrm>
            <a:custGeom>
              <a:avLst/>
              <a:gdLst>
                <a:gd name="connsiteX0" fmla="*/ 0 w 864641"/>
                <a:gd name="connsiteY0" fmla="*/ 30829 h 308287"/>
                <a:gd name="connsiteX1" fmla="*/ 30829 w 864641"/>
                <a:gd name="connsiteY1" fmla="*/ 0 h 308287"/>
                <a:gd name="connsiteX2" fmla="*/ 833812 w 864641"/>
                <a:gd name="connsiteY2" fmla="*/ 0 h 308287"/>
                <a:gd name="connsiteX3" fmla="*/ 864641 w 864641"/>
                <a:gd name="connsiteY3" fmla="*/ 30829 h 308287"/>
                <a:gd name="connsiteX4" fmla="*/ 864641 w 864641"/>
                <a:gd name="connsiteY4" fmla="*/ 277458 h 308287"/>
                <a:gd name="connsiteX5" fmla="*/ 833812 w 864641"/>
                <a:gd name="connsiteY5" fmla="*/ 308287 h 308287"/>
                <a:gd name="connsiteX6" fmla="*/ 30829 w 864641"/>
                <a:gd name="connsiteY6" fmla="*/ 308287 h 308287"/>
                <a:gd name="connsiteX7" fmla="*/ 0 w 864641"/>
                <a:gd name="connsiteY7" fmla="*/ 277458 h 308287"/>
                <a:gd name="connsiteX8" fmla="*/ 0 w 864641"/>
                <a:gd name="connsiteY8" fmla="*/ 30829 h 30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4641" h="308287">
                  <a:moveTo>
                    <a:pt x="0" y="30829"/>
                  </a:moveTo>
                  <a:cubicBezTo>
                    <a:pt x="0" y="13803"/>
                    <a:pt x="13803" y="0"/>
                    <a:pt x="30829" y="0"/>
                  </a:cubicBezTo>
                  <a:lnTo>
                    <a:pt x="833812" y="0"/>
                  </a:lnTo>
                  <a:cubicBezTo>
                    <a:pt x="850838" y="0"/>
                    <a:pt x="864641" y="13803"/>
                    <a:pt x="864641" y="30829"/>
                  </a:cubicBezTo>
                  <a:lnTo>
                    <a:pt x="864641" y="277458"/>
                  </a:lnTo>
                  <a:cubicBezTo>
                    <a:pt x="864641" y="294484"/>
                    <a:pt x="850838" y="308287"/>
                    <a:pt x="833812" y="308287"/>
                  </a:cubicBezTo>
                  <a:lnTo>
                    <a:pt x="30829" y="308287"/>
                  </a:lnTo>
                  <a:cubicBezTo>
                    <a:pt x="13803" y="308287"/>
                    <a:pt x="0" y="294484"/>
                    <a:pt x="0" y="277458"/>
                  </a:cubicBezTo>
                  <a:lnTo>
                    <a:pt x="0" y="308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89" tIns="69989" rIns="69989" bIns="6998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312212" y="3507811"/>
              <a:ext cx="612000" cy="425245"/>
            </a:xfrm>
            <a:custGeom>
              <a:avLst/>
              <a:gdLst>
                <a:gd name="connsiteX0" fmla="*/ 0 w 786058"/>
                <a:gd name="connsiteY0" fmla="*/ 42525 h 425245"/>
                <a:gd name="connsiteX1" fmla="*/ 42525 w 786058"/>
                <a:gd name="connsiteY1" fmla="*/ 0 h 425245"/>
                <a:gd name="connsiteX2" fmla="*/ 743534 w 786058"/>
                <a:gd name="connsiteY2" fmla="*/ 0 h 425245"/>
                <a:gd name="connsiteX3" fmla="*/ 786059 w 786058"/>
                <a:gd name="connsiteY3" fmla="*/ 42525 h 425245"/>
                <a:gd name="connsiteX4" fmla="*/ 786058 w 786058"/>
                <a:gd name="connsiteY4" fmla="*/ 382721 h 425245"/>
                <a:gd name="connsiteX5" fmla="*/ 743533 w 786058"/>
                <a:gd name="connsiteY5" fmla="*/ 425246 h 425245"/>
                <a:gd name="connsiteX6" fmla="*/ 42525 w 786058"/>
                <a:gd name="connsiteY6" fmla="*/ 425245 h 425245"/>
                <a:gd name="connsiteX7" fmla="*/ 0 w 786058"/>
                <a:gd name="connsiteY7" fmla="*/ 382720 h 425245"/>
                <a:gd name="connsiteX8" fmla="*/ 0 w 786058"/>
                <a:gd name="connsiteY8" fmla="*/ 42525 h 42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6058" h="425245">
                  <a:moveTo>
                    <a:pt x="0" y="42525"/>
                  </a:moveTo>
                  <a:cubicBezTo>
                    <a:pt x="0" y="19039"/>
                    <a:pt x="19039" y="0"/>
                    <a:pt x="42525" y="0"/>
                  </a:cubicBezTo>
                  <a:lnTo>
                    <a:pt x="743534" y="0"/>
                  </a:lnTo>
                  <a:cubicBezTo>
                    <a:pt x="767020" y="0"/>
                    <a:pt x="786059" y="19039"/>
                    <a:pt x="786059" y="42525"/>
                  </a:cubicBezTo>
                  <a:cubicBezTo>
                    <a:pt x="786059" y="155924"/>
                    <a:pt x="786058" y="269322"/>
                    <a:pt x="786058" y="382721"/>
                  </a:cubicBezTo>
                  <a:cubicBezTo>
                    <a:pt x="786058" y="406207"/>
                    <a:pt x="767019" y="425246"/>
                    <a:pt x="743533" y="425246"/>
                  </a:cubicBezTo>
                  <a:lnTo>
                    <a:pt x="42525" y="425245"/>
                  </a:lnTo>
                  <a:cubicBezTo>
                    <a:pt x="19039" y="425245"/>
                    <a:pt x="0" y="406206"/>
                    <a:pt x="0" y="382720"/>
                  </a:cubicBezTo>
                  <a:lnTo>
                    <a:pt x="0" y="4252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795" tIns="65795" rIns="65795" bIns="65795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1,2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8312212" y="3998431"/>
              <a:ext cx="612000" cy="792726"/>
            </a:xfrm>
            <a:custGeom>
              <a:avLst/>
              <a:gdLst>
                <a:gd name="connsiteX0" fmla="*/ 0 w 829019"/>
                <a:gd name="connsiteY0" fmla="*/ 79273 h 792726"/>
                <a:gd name="connsiteX1" fmla="*/ 79273 w 829019"/>
                <a:gd name="connsiteY1" fmla="*/ 0 h 792726"/>
                <a:gd name="connsiteX2" fmla="*/ 749746 w 829019"/>
                <a:gd name="connsiteY2" fmla="*/ 0 h 792726"/>
                <a:gd name="connsiteX3" fmla="*/ 829019 w 829019"/>
                <a:gd name="connsiteY3" fmla="*/ 79273 h 792726"/>
                <a:gd name="connsiteX4" fmla="*/ 829019 w 829019"/>
                <a:gd name="connsiteY4" fmla="*/ 713453 h 792726"/>
                <a:gd name="connsiteX5" fmla="*/ 749746 w 829019"/>
                <a:gd name="connsiteY5" fmla="*/ 792726 h 792726"/>
                <a:gd name="connsiteX6" fmla="*/ 79273 w 829019"/>
                <a:gd name="connsiteY6" fmla="*/ 792726 h 792726"/>
                <a:gd name="connsiteX7" fmla="*/ 0 w 829019"/>
                <a:gd name="connsiteY7" fmla="*/ 713453 h 792726"/>
                <a:gd name="connsiteX8" fmla="*/ 0 w 829019"/>
                <a:gd name="connsiteY8" fmla="*/ 79273 h 79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2726">
                  <a:moveTo>
                    <a:pt x="0" y="79273"/>
                  </a:moveTo>
                  <a:cubicBezTo>
                    <a:pt x="0" y="35492"/>
                    <a:pt x="35492" y="0"/>
                    <a:pt x="79273" y="0"/>
                  </a:cubicBezTo>
                  <a:lnTo>
                    <a:pt x="749746" y="0"/>
                  </a:lnTo>
                  <a:cubicBezTo>
                    <a:pt x="793527" y="0"/>
                    <a:pt x="829019" y="35492"/>
                    <a:pt x="829019" y="79273"/>
                  </a:cubicBezTo>
                  <a:lnTo>
                    <a:pt x="829019" y="713453"/>
                  </a:lnTo>
                  <a:cubicBezTo>
                    <a:pt x="829019" y="757234"/>
                    <a:pt x="793527" y="792726"/>
                    <a:pt x="749746" y="792726"/>
                  </a:cubicBezTo>
                  <a:lnTo>
                    <a:pt x="79273" y="792726"/>
                  </a:lnTo>
                  <a:cubicBezTo>
                    <a:pt x="35492" y="792726"/>
                    <a:pt x="0" y="757234"/>
                    <a:pt x="0" y="713453"/>
                  </a:cubicBezTo>
                  <a:lnTo>
                    <a:pt x="0" y="79273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558" tIns="76558" rIns="76558" bIns="7655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3,4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8312212" y="4858768"/>
              <a:ext cx="612000" cy="460290"/>
            </a:xfrm>
            <a:custGeom>
              <a:avLst/>
              <a:gdLst>
                <a:gd name="connsiteX0" fmla="*/ 0 w 829023"/>
                <a:gd name="connsiteY0" fmla="*/ 46029 h 460290"/>
                <a:gd name="connsiteX1" fmla="*/ 46029 w 829023"/>
                <a:gd name="connsiteY1" fmla="*/ 0 h 460290"/>
                <a:gd name="connsiteX2" fmla="*/ 782994 w 829023"/>
                <a:gd name="connsiteY2" fmla="*/ 0 h 460290"/>
                <a:gd name="connsiteX3" fmla="*/ 829023 w 829023"/>
                <a:gd name="connsiteY3" fmla="*/ 46029 h 460290"/>
                <a:gd name="connsiteX4" fmla="*/ 829023 w 829023"/>
                <a:gd name="connsiteY4" fmla="*/ 414261 h 460290"/>
                <a:gd name="connsiteX5" fmla="*/ 782994 w 829023"/>
                <a:gd name="connsiteY5" fmla="*/ 460290 h 460290"/>
                <a:gd name="connsiteX6" fmla="*/ 46029 w 829023"/>
                <a:gd name="connsiteY6" fmla="*/ 460290 h 460290"/>
                <a:gd name="connsiteX7" fmla="*/ 0 w 829023"/>
                <a:gd name="connsiteY7" fmla="*/ 414261 h 460290"/>
                <a:gd name="connsiteX8" fmla="*/ 0 w 829023"/>
                <a:gd name="connsiteY8" fmla="*/ 46029 h 46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60290">
                  <a:moveTo>
                    <a:pt x="0" y="46029"/>
                  </a:moveTo>
                  <a:cubicBezTo>
                    <a:pt x="0" y="20608"/>
                    <a:pt x="20608" y="0"/>
                    <a:pt x="46029" y="0"/>
                  </a:cubicBezTo>
                  <a:lnTo>
                    <a:pt x="782994" y="0"/>
                  </a:lnTo>
                  <a:cubicBezTo>
                    <a:pt x="808415" y="0"/>
                    <a:pt x="829023" y="20608"/>
                    <a:pt x="829023" y="46029"/>
                  </a:cubicBezTo>
                  <a:lnTo>
                    <a:pt x="829023" y="414261"/>
                  </a:lnTo>
                  <a:cubicBezTo>
                    <a:pt x="829023" y="439682"/>
                    <a:pt x="808415" y="460290"/>
                    <a:pt x="782994" y="460290"/>
                  </a:cubicBezTo>
                  <a:lnTo>
                    <a:pt x="46029" y="460290"/>
                  </a:lnTo>
                  <a:cubicBezTo>
                    <a:pt x="20608" y="460290"/>
                    <a:pt x="0" y="439682"/>
                    <a:pt x="0" y="414261"/>
                  </a:cubicBezTo>
                  <a:lnTo>
                    <a:pt x="0" y="460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821" tIns="66821" rIns="66821" bIns="6682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8312212" y="5398503"/>
              <a:ext cx="612000" cy="640939"/>
            </a:xfrm>
            <a:custGeom>
              <a:avLst/>
              <a:gdLst>
                <a:gd name="connsiteX0" fmla="*/ 0 w 833504"/>
                <a:gd name="connsiteY0" fmla="*/ 64094 h 640939"/>
                <a:gd name="connsiteX1" fmla="*/ 64094 w 833504"/>
                <a:gd name="connsiteY1" fmla="*/ 0 h 640939"/>
                <a:gd name="connsiteX2" fmla="*/ 769410 w 833504"/>
                <a:gd name="connsiteY2" fmla="*/ 0 h 640939"/>
                <a:gd name="connsiteX3" fmla="*/ 833504 w 833504"/>
                <a:gd name="connsiteY3" fmla="*/ 64094 h 640939"/>
                <a:gd name="connsiteX4" fmla="*/ 833504 w 833504"/>
                <a:gd name="connsiteY4" fmla="*/ 576845 h 640939"/>
                <a:gd name="connsiteX5" fmla="*/ 769410 w 833504"/>
                <a:gd name="connsiteY5" fmla="*/ 640939 h 640939"/>
                <a:gd name="connsiteX6" fmla="*/ 64094 w 833504"/>
                <a:gd name="connsiteY6" fmla="*/ 640939 h 640939"/>
                <a:gd name="connsiteX7" fmla="*/ 0 w 833504"/>
                <a:gd name="connsiteY7" fmla="*/ 576845 h 640939"/>
                <a:gd name="connsiteX8" fmla="*/ 0 w 833504"/>
                <a:gd name="connsiteY8" fmla="*/ 64094 h 64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0939">
                  <a:moveTo>
                    <a:pt x="0" y="64094"/>
                  </a:moveTo>
                  <a:cubicBezTo>
                    <a:pt x="0" y="28696"/>
                    <a:pt x="28696" y="0"/>
                    <a:pt x="64094" y="0"/>
                  </a:cubicBezTo>
                  <a:lnTo>
                    <a:pt x="769410" y="0"/>
                  </a:lnTo>
                  <a:cubicBezTo>
                    <a:pt x="804808" y="0"/>
                    <a:pt x="833504" y="28696"/>
                    <a:pt x="833504" y="64094"/>
                  </a:cubicBezTo>
                  <a:lnTo>
                    <a:pt x="833504" y="576845"/>
                  </a:lnTo>
                  <a:cubicBezTo>
                    <a:pt x="833504" y="612243"/>
                    <a:pt x="804808" y="640939"/>
                    <a:pt x="769410" y="640939"/>
                  </a:cubicBezTo>
                  <a:lnTo>
                    <a:pt x="64094" y="640939"/>
                  </a:lnTo>
                  <a:cubicBezTo>
                    <a:pt x="28696" y="640939"/>
                    <a:pt x="0" y="612243"/>
                    <a:pt x="0" y="576845"/>
                  </a:cubicBezTo>
                  <a:lnTo>
                    <a:pt x="0" y="6409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2" tIns="72112" rIns="72112" bIns="72112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206,3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8312212" y="6128896"/>
              <a:ext cx="612000" cy="449017"/>
            </a:xfrm>
            <a:custGeom>
              <a:avLst/>
              <a:gdLst>
                <a:gd name="connsiteX0" fmla="*/ 0 w 832010"/>
                <a:gd name="connsiteY0" fmla="*/ 49600 h 496004"/>
                <a:gd name="connsiteX1" fmla="*/ 49600 w 832010"/>
                <a:gd name="connsiteY1" fmla="*/ 0 h 496004"/>
                <a:gd name="connsiteX2" fmla="*/ 782410 w 832010"/>
                <a:gd name="connsiteY2" fmla="*/ 0 h 496004"/>
                <a:gd name="connsiteX3" fmla="*/ 832010 w 832010"/>
                <a:gd name="connsiteY3" fmla="*/ 49600 h 496004"/>
                <a:gd name="connsiteX4" fmla="*/ 832010 w 832010"/>
                <a:gd name="connsiteY4" fmla="*/ 446404 h 496004"/>
                <a:gd name="connsiteX5" fmla="*/ 782410 w 832010"/>
                <a:gd name="connsiteY5" fmla="*/ 496004 h 496004"/>
                <a:gd name="connsiteX6" fmla="*/ 49600 w 832010"/>
                <a:gd name="connsiteY6" fmla="*/ 496004 h 496004"/>
                <a:gd name="connsiteX7" fmla="*/ 0 w 832010"/>
                <a:gd name="connsiteY7" fmla="*/ 446404 h 496004"/>
                <a:gd name="connsiteX8" fmla="*/ 0 w 832010"/>
                <a:gd name="connsiteY8" fmla="*/ 49600 h 49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2010" h="496004">
                  <a:moveTo>
                    <a:pt x="0" y="49600"/>
                  </a:moveTo>
                  <a:cubicBezTo>
                    <a:pt x="0" y="22207"/>
                    <a:pt x="22207" y="0"/>
                    <a:pt x="49600" y="0"/>
                  </a:cubicBezTo>
                  <a:lnTo>
                    <a:pt x="782410" y="0"/>
                  </a:lnTo>
                  <a:cubicBezTo>
                    <a:pt x="809803" y="0"/>
                    <a:pt x="832010" y="22207"/>
                    <a:pt x="832010" y="49600"/>
                  </a:cubicBezTo>
                  <a:lnTo>
                    <a:pt x="832010" y="446404"/>
                  </a:lnTo>
                  <a:cubicBezTo>
                    <a:pt x="832010" y="473797"/>
                    <a:pt x="809803" y="496004"/>
                    <a:pt x="782410" y="496004"/>
                  </a:cubicBezTo>
                  <a:lnTo>
                    <a:pt x="49600" y="496004"/>
                  </a:lnTo>
                  <a:cubicBezTo>
                    <a:pt x="22207" y="496004"/>
                    <a:pt x="0" y="473797"/>
                    <a:pt x="0" y="446404"/>
                  </a:cubicBezTo>
                  <a:lnTo>
                    <a:pt x="0" y="4960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867" tIns="67867" rIns="67867" bIns="6786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464,1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379347"/>
              </p:ext>
            </p:extLst>
          </p:nvPr>
        </p:nvGraphicFramePr>
        <p:xfrm>
          <a:off x="0" y="3212976"/>
          <a:ext cx="418022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36" y="864209"/>
            <a:ext cx="2592000" cy="149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67228" y="3126318"/>
            <a:ext cx="612000" cy="30841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67228" y="3488258"/>
            <a:ext cx="612000" cy="48272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67228" y="4005065"/>
            <a:ext cx="612000" cy="790637"/>
          </a:xfrm>
          <a:custGeom>
            <a:avLst/>
            <a:gdLst>
              <a:gd name="connsiteX0" fmla="*/ 0 w 829019"/>
              <a:gd name="connsiteY0" fmla="*/ 79064 h 790637"/>
              <a:gd name="connsiteX1" fmla="*/ 79064 w 829019"/>
              <a:gd name="connsiteY1" fmla="*/ 0 h 790637"/>
              <a:gd name="connsiteX2" fmla="*/ 749955 w 829019"/>
              <a:gd name="connsiteY2" fmla="*/ 0 h 790637"/>
              <a:gd name="connsiteX3" fmla="*/ 829019 w 829019"/>
              <a:gd name="connsiteY3" fmla="*/ 79064 h 790637"/>
              <a:gd name="connsiteX4" fmla="*/ 829019 w 829019"/>
              <a:gd name="connsiteY4" fmla="*/ 711573 h 790637"/>
              <a:gd name="connsiteX5" fmla="*/ 749955 w 829019"/>
              <a:gd name="connsiteY5" fmla="*/ 790637 h 790637"/>
              <a:gd name="connsiteX6" fmla="*/ 79064 w 829019"/>
              <a:gd name="connsiteY6" fmla="*/ 790637 h 790637"/>
              <a:gd name="connsiteX7" fmla="*/ 0 w 829019"/>
              <a:gd name="connsiteY7" fmla="*/ 711573 h 790637"/>
              <a:gd name="connsiteX8" fmla="*/ 0 w 829019"/>
              <a:gd name="connsiteY8" fmla="*/ 79064 h 79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9" h="790637">
                <a:moveTo>
                  <a:pt x="0" y="79064"/>
                </a:moveTo>
                <a:cubicBezTo>
                  <a:pt x="0" y="35398"/>
                  <a:pt x="35398" y="0"/>
                  <a:pt x="79064" y="0"/>
                </a:cubicBezTo>
                <a:lnTo>
                  <a:pt x="749955" y="0"/>
                </a:lnTo>
                <a:cubicBezTo>
                  <a:pt x="793621" y="0"/>
                  <a:pt x="829019" y="35398"/>
                  <a:pt x="829019" y="79064"/>
                </a:cubicBezTo>
                <a:lnTo>
                  <a:pt x="829019" y="711573"/>
                </a:lnTo>
                <a:cubicBezTo>
                  <a:pt x="829019" y="755239"/>
                  <a:pt x="793621" y="790637"/>
                  <a:pt x="749955" y="790637"/>
                </a:cubicBezTo>
                <a:lnTo>
                  <a:pt x="79064" y="790637"/>
                </a:lnTo>
                <a:cubicBezTo>
                  <a:pt x="35398" y="790637"/>
                  <a:pt x="0" y="755239"/>
                  <a:pt x="0" y="711573"/>
                </a:cubicBezTo>
                <a:lnTo>
                  <a:pt x="0" y="7906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97" tIns="76497" rIns="76497" bIns="7649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67228" y="4869160"/>
            <a:ext cx="612000" cy="459199"/>
          </a:xfrm>
          <a:custGeom>
            <a:avLst/>
            <a:gdLst>
              <a:gd name="connsiteX0" fmla="*/ 0 w 829023"/>
              <a:gd name="connsiteY0" fmla="*/ 45920 h 459199"/>
              <a:gd name="connsiteX1" fmla="*/ 45920 w 829023"/>
              <a:gd name="connsiteY1" fmla="*/ 0 h 459199"/>
              <a:gd name="connsiteX2" fmla="*/ 783103 w 829023"/>
              <a:gd name="connsiteY2" fmla="*/ 0 h 459199"/>
              <a:gd name="connsiteX3" fmla="*/ 829023 w 829023"/>
              <a:gd name="connsiteY3" fmla="*/ 45920 h 459199"/>
              <a:gd name="connsiteX4" fmla="*/ 829023 w 829023"/>
              <a:gd name="connsiteY4" fmla="*/ 413279 h 459199"/>
              <a:gd name="connsiteX5" fmla="*/ 783103 w 829023"/>
              <a:gd name="connsiteY5" fmla="*/ 459199 h 459199"/>
              <a:gd name="connsiteX6" fmla="*/ 45920 w 829023"/>
              <a:gd name="connsiteY6" fmla="*/ 459199 h 459199"/>
              <a:gd name="connsiteX7" fmla="*/ 0 w 829023"/>
              <a:gd name="connsiteY7" fmla="*/ 413279 h 459199"/>
              <a:gd name="connsiteX8" fmla="*/ 0 w 829023"/>
              <a:gd name="connsiteY8" fmla="*/ 45920 h 45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23" h="459199">
                <a:moveTo>
                  <a:pt x="0" y="45920"/>
                </a:moveTo>
                <a:cubicBezTo>
                  <a:pt x="0" y="20559"/>
                  <a:pt x="20559" y="0"/>
                  <a:pt x="45920" y="0"/>
                </a:cubicBezTo>
                <a:lnTo>
                  <a:pt x="783103" y="0"/>
                </a:lnTo>
                <a:cubicBezTo>
                  <a:pt x="808464" y="0"/>
                  <a:pt x="829023" y="20559"/>
                  <a:pt x="829023" y="45920"/>
                </a:cubicBezTo>
                <a:lnTo>
                  <a:pt x="829023" y="413279"/>
                </a:lnTo>
                <a:cubicBezTo>
                  <a:pt x="829023" y="438640"/>
                  <a:pt x="808464" y="459199"/>
                  <a:pt x="783103" y="459199"/>
                </a:cubicBezTo>
                <a:lnTo>
                  <a:pt x="45920" y="459199"/>
                </a:lnTo>
                <a:cubicBezTo>
                  <a:pt x="20559" y="459199"/>
                  <a:pt x="0" y="438640"/>
                  <a:pt x="0" y="413279"/>
                </a:cubicBezTo>
                <a:lnTo>
                  <a:pt x="0" y="4592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789" tIns="66789" rIns="66789" bIns="667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67228" y="5408896"/>
            <a:ext cx="612000" cy="643892"/>
          </a:xfrm>
          <a:custGeom>
            <a:avLst/>
            <a:gdLst>
              <a:gd name="connsiteX0" fmla="*/ 0 w 833504"/>
              <a:gd name="connsiteY0" fmla="*/ 64389 h 643892"/>
              <a:gd name="connsiteX1" fmla="*/ 64389 w 833504"/>
              <a:gd name="connsiteY1" fmla="*/ 0 h 643892"/>
              <a:gd name="connsiteX2" fmla="*/ 769115 w 833504"/>
              <a:gd name="connsiteY2" fmla="*/ 0 h 643892"/>
              <a:gd name="connsiteX3" fmla="*/ 833504 w 833504"/>
              <a:gd name="connsiteY3" fmla="*/ 64389 h 643892"/>
              <a:gd name="connsiteX4" fmla="*/ 833504 w 833504"/>
              <a:gd name="connsiteY4" fmla="*/ 579503 h 643892"/>
              <a:gd name="connsiteX5" fmla="*/ 769115 w 833504"/>
              <a:gd name="connsiteY5" fmla="*/ 643892 h 643892"/>
              <a:gd name="connsiteX6" fmla="*/ 64389 w 833504"/>
              <a:gd name="connsiteY6" fmla="*/ 643892 h 643892"/>
              <a:gd name="connsiteX7" fmla="*/ 0 w 833504"/>
              <a:gd name="connsiteY7" fmla="*/ 579503 h 643892"/>
              <a:gd name="connsiteX8" fmla="*/ 0 w 833504"/>
              <a:gd name="connsiteY8" fmla="*/ 64389 h 6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643892">
                <a:moveTo>
                  <a:pt x="0" y="64389"/>
                </a:moveTo>
                <a:cubicBezTo>
                  <a:pt x="0" y="28828"/>
                  <a:pt x="28828" y="0"/>
                  <a:pt x="64389" y="0"/>
                </a:cubicBezTo>
                <a:lnTo>
                  <a:pt x="769115" y="0"/>
                </a:lnTo>
                <a:cubicBezTo>
                  <a:pt x="804676" y="0"/>
                  <a:pt x="833504" y="28828"/>
                  <a:pt x="833504" y="64389"/>
                </a:cubicBezTo>
                <a:lnTo>
                  <a:pt x="833504" y="579503"/>
                </a:lnTo>
                <a:cubicBezTo>
                  <a:pt x="833504" y="615064"/>
                  <a:pt x="804676" y="643892"/>
                  <a:pt x="769115" y="643892"/>
                </a:cubicBezTo>
                <a:lnTo>
                  <a:pt x="64389" y="643892"/>
                </a:lnTo>
                <a:cubicBezTo>
                  <a:pt x="28828" y="643892"/>
                  <a:pt x="0" y="615064"/>
                  <a:pt x="0" y="579503"/>
                </a:cubicBezTo>
                <a:lnTo>
                  <a:pt x="0" y="643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99" tIns="72199" rIns="72199" bIns="7219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202,9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67228" y="6128897"/>
            <a:ext cx="612000" cy="468000"/>
          </a:xfrm>
          <a:custGeom>
            <a:avLst/>
            <a:gdLst>
              <a:gd name="connsiteX0" fmla="*/ 0 w 833504"/>
              <a:gd name="connsiteY0" fmla="*/ 48965 h 489645"/>
              <a:gd name="connsiteX1" fmla="*/ 48965 w 833504"/>
              <a:gd name="connsiteY1" fmla="*/ 0 h 489645"/>
              <a:gd name="connsiteX2" fmla="*/ 784540 w 833504"/>
              <a:gd name="connsiteY2" fmla="*/ 0 h 489645"/>
              <a:gd name="connsiteX3" fmla="*/ 833505 w 833504"/>
              <a:gd name="connsiteY3" fmla="*/ 48965 h 489645"/>
              <a:gd name="connsiteX4" fmla="*/ 833504 w 833504"/>
              <a:gd name="connsiteY4" fmla="*/ 440681 h 489645"/>
              <a:gd name="connsiteX5" fmla="*/ 784539 w 833504"/>
              <a:gd name="connsiteY5" fmla="*/ 489646 h 489645"/>
              <a:gd name="connsiteX6" fmla="*/ 48965 w 833504"/>
              <a:gd name="connsiteY6" fmla="*/ 489645 h 489645"/>
              <a:gd name="connsiteX7" fmla="*/ 0 w 833504"/>
              <a:gd name="connsiteY7" fmla="*/ 440680 h 489645"/>
              <a:gd name="connsiteX8" fmla="*/ 0 w 833504"/>
              <a:gd name="connsiteY8" fmla="*/ 48965 h 48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489645">
                <a:moveTo>
                  <a:pt x="0" y="48965"/>
                </a:moveTo>
                <a:cubicBezTo>
                  <a:pt x="0" y="21922"/>
                  <a:pt x="21922" y="0"/>
                  <a:pt x="48965" y="0"/>
                </a:cubicBezTo>
                <a:lnTo>
                  <a:pt x="784540" y="0"/>
                </a:lnTo>
                <a:cubicBezTo>
                  <a:pt x="811583" y="0"/>
                  <a:pt x="833505" y="21922"/>
                  <a:pt x="833505" y="48965"/>
                </a:cubicBezTo>
                <a:cubicBezTo>
                  <a:pt x="833505" y="179537"/>
                  <a:pt x="833504" y="310109"/>
                  <a:pt x="833504" y="440681"/>
                </a:cubicBezTo>
                <a:cubicBezTo>
                  <a:pt x="833504" y="467724"/>
                  <a:pt x="811582" y="489646"/>
                  <a:pt x="784539" y="489646"/>
                </a:cubicBezTo>
                <a:lnTo>
                  <a:pt x="48965" y="489645"/>
                </a:lnTo>
                <a:cubicBezTo>
                  <a:pt x="21922" y="489645"/>
                  <a:pt x="0" y="467723"/>
                  <a:pt x="0" y="440680"/>
                </a:cubicBezTo>
                <a:lnTo>
                  <a:pt x="0" y="4896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681" tIns="67681" rIns="67681" bIns="6768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464,1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11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5102" y="2720198"/>
            <a:ext cx="4884367" cy="5647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4463" y="3356992"/>
            <a:ext cx="4889301" cy="68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Федерации,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6811" y="4149152"/>
            <a:ext cx="4892468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810" y="4903804"/>
            <a:ext cx="4877238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зарегистрированных актов гражданского состояния и совершенных юридически значимых действий, единиц в год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810" y="5661312"/>
            <a:ext cx="485476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граждан качеством и доступностью государственных услуг в сфере государственной регистрации актов гражданского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1917" y="1643516"/>
            <a:ext cx="248983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947818"/>
            <a:ext cx="3903032" cy="713891"/>
          </a:xfrm>
          <a:custGeom>
            <a:avLst/>
            <a:gdLst>
              <a:gd name="connsiteX0" fmla="*/ 0 w 3903032"/>
              <a:gd name="connsiteY0" fmla="*/ 71389 h 713891"/>
              <a:gd name="connsiteX1" fmla="*/ 71389 w 3903032"/>
              <a:gd name="connsiteY1" fmla="*/ 0 h 713891"/>
              <a:gd name="connsiteX2" fmla="*/ 3831643 w 3903032"/>
              <a:gd name="connsiteY2" fmla="*/ 0 h 713891"/>
              <a:gd name="connsiteX3" fmla="*/ 3903032 w 3903032"/>
              <a:gd name="connsiteY3" fmla="*/ 71389 h 713891"/>
              <a:gd name="connsiteX4" fmla="*/ 3903032 w 3903032"/>
              <a:gd name="connsiteY4" fmla="*/ 642502 h 713891"/>
              <a:gd name="connsiteX5" fmla="*/ 3831643 w 3903032"/>
              <a:gd name="connsiteY5" fmla="*/ 713891 h 713891"/>
              <a:gd name="connsiteX6" fmla="*/ 71389 w 3903032"/>
              <a:gd name="connsiteY6" fmla="*/ 713891 h 713891"/>
              <a:gd name="connsiteX7" fmla="*/ 0 w 3903032"/>
              <a:gd name="connsiteY7" fmla="*/ 642502 h 713891"/>
              <a:gd name="connsiteX8" fmla="*/ 0 w 390303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3831643" y="0"/>
                </a:lnTo>
                <a:cubicBezTo>
                  <a:pt x="3871070" y="0"/>
                  <a:pt x="3903032" y="31962"/>
                  <a:pt x="3903032" y="71389"/>
                </a:cubicBezTo>
                <a:lnTo>
                  <a:pt x="3903032" y="642502"/>
                </a:lnTo>
                <a:cubicBezTo>
                  <a:pt x="3903032" y="681929"/>
                  <a:pt x="3871070" y="713891"/>
                  <a:pt x="383164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dirty="0">
              <a:solidFill>
                <a:srgbClr val="4E67C8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158 060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144 500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5924790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145 000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6717685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7510580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28426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145 500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03475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03475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03475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03475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303" y="1281282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6831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4572000" y="2569724"/>
            <a:ext cx="4401582" cy="396000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2000" y="3077281"/>
            <a:ext cx="2184943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2000" y="3501009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развития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9565" y="3896805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9565" y="4287409"/>
            <a:ext cx="2184943" cy="324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развитие профессионального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79565" y="4679648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мест в общеобразовательных организациях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572000" y="6165850"/>
            <a:ext cx="2184943" cy="31598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 государственной программы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76256" y="3077281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76256" y="3501008"/>
            <a:ext cx="630000" cy="324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16 439,0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76256" y="3897088"/>
            <a:ext cx="630000" cy="324000"/>
          </a:xfrm>
          <a:custGeom>
            <a:avLst/>
            <a:gdLst>
              <a:gd name="connsiteX0" fmla="*/ 0 w 557338"/>
              <a:gd name="connsiteY0" fmla="*/ 55534 h 555336"/>
              <a:gd name="connsiteX1" fmla="*/ 55534 w 557338"/>
              <a:gd name="connsiteY1" fmla="*/ 0 h 555336"/>
              <a:gd name="connsiteX2" fmla="*/ 501804 w 557338"/>
              <a:gd name="connsiteY2" fmla="*/ 0 h 555336"/>
              <a:gd name="connsiteX3" fmla="*/ 557338 w 557338"/>
              <a:gd name="connsiteY3" fmla="*/ 55534 h 555336"/>
              <a:gd name="connsiteX4" fmla="*/ 557338 w 557338"/>
              <a:gd name="connsiteY4" fmla="*/ 499802 h 555336"/>
              <a:gd name="connsiteX5" fmla="*/ 501804 w 557338"/>
              <a:gd name="connsiteY5" fmla="*/ 555336 h 555336"/>
              <a:gd name="connsiteX6" fmla="*/ 55534 w 557338"/>
              <a:gd name="connsiteY6" fmla="*/ 555336 h 555336"/>
              <a:gd name="connsiteX7" fmla="*/ 0 w 557338"/>
              <a:gd name="connsiteY7" fmla="*/ 499802 h 555336"/>
              <a:gd name="connsiteX8" fmla="*/ 0 w 55733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33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1804" y="0"/>
                </a:lnTo>
                <a:cubicBezTo>
                  <a:pt x="532475" y="0"/>
                  <a:pt x="557338" y="24863"/>
                  <a:pt x="557338" y="55534"/>
                </a:cubicBezTo>
                <a:lnTo>
                  <a:pt x="557338" y="499802"/>
                </a:lnTo>
                <a:cubicBezTo>
                  <a:pt x="557338" y="530473"/>
                  <a:pt x="532475" y="555336"/>
                  <a:pt x="50180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76256" y="4287409"/>
            <a:ext cx="630000" cy="324000"/>
          </a:xfrm>
          <a:custGeom>
            <a:avLst/>
            <a:gdLst>
              <a:gd name="connsiteX0" fmla="*/ 0 w 552998"/>
              <a:gd name="connsiteY0" fmla="*/ 55300 h 555336"/>
              <a:gd name="connsiteX1" fmla="*/ 55300 w 552998"/>
              <a:gd name="connsiteY1" fmla="*/ 0 h 555336"/>
              <a:gd name="connsiteX2" fmla="*/ 497698 w 552998"/>
              <a:gd name="connsiteY2" fmla="*/ 0 h 555336"/>
              <a:gd name="connsiteX3" fmla="*/ 552998 w 552998"/>
              <a:gd name="connsiteY3" fmla="*/ 55300 h 555336"/>
              <a:gd name="connsiteX4" fmla="*/ 552998 w 552998"/>
              <a:gd name="connsiteY4" fmla="*/ 500036 h 555336"/>
              <a:gd name="connsiteX5" fmla="*/ 497698 w 552998"/>
              <a:gd name="connsiteY5" fmla="*/ 555336 h 555336"/>
              <a:gd name="connsiteX6" fmla="*/ 55300 w 552998"/>
              <a:gd name="connsiteY6" fmla="*/ 555336 h 555336"/>
              <a:gd name="connsiteX7" fmla="*/ 0 w 552998"/>
              <a:gd name="connsiteY7" fmla="*/ 500036 h 555336"/>
              <a:gd name="connsiteX8" fmla="*/ 0 w 552998"/>
              <a:gd name="connsiteY8" fmla="*/ 55300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998" h="555336">
                <a:moveTo>
                  <a:pt x="0" y="55300"/>
                </a:moveTo>
                <a:cubicBezTo>
                  <a:pt x="0" y="24759"/>
                  <a:pt x="24759" y="0"/>
                  <a:pt x="55300" y="0"/>
                </a:cubicBezTo>
                <a:lnTo>
                  <a:pt x="497698" y="0"/>
                </a:lnTo>
                <a:cubicBezTo>
                  <a:pt x="528239" y="0"/>
                  <a:pt x="552998" y="24759"/>
                  <a:pt x="552998" y="55300"/>
                </a:cubicBezTo>
                <a:lnTo>
                  <a:pt x="552998" y="500036"/>
                </a:lnTo>
                <a:cubicBezTo>
                  <a:pt x="552998" y="530577"/>
                  <a:pt x="528239" y="555336"/>
                  <a:pt x="497698" y="555336"/>
                </a:cubicBezTo>
                <a:lnTo>
                  <a:pt x="55300" y="555336"/>
                </a:lnTo>
                <a:cubicBezTo>
                  <a:pt x="24759" y="555336"/>
                  <a:pt x="0" y="530577"/>
                  <a:pt x="0" y="500036"/>
                </a:cubicBezTo>
                <a:lnTo>
                  <a:pt x="0" y="553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76256" y="4706624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876256" y="6165306"/>
            <a:ext cx="630000" cy="317069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04033" y="3077281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04033" y="3501009"/>
            <a:ext cx="630000" cy="324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15 737,1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604033" y="3897088"/>
            <a:ext cx="630000" cy="324000"/>
          </a:xfrm>
          <a:custGeom>
            <a:avLst/>
            <a:gdLst>
              <a:gd name="connsiteX0" fmla="*/ 0 w 549666"/>
              <a:gd name="connsiteY0" fmla="*/ 54967 h 555336"/>
              <a:gd name="connsiteX1" fmla="*/ 54967 w 549666"/>
              <a:gd name="connsiteY1" fmla="*/ 0 h 555336"/>
              <a:gd name="connsiteX2" fmla="*/ 494699 w 549666"/>
              <a:gd name="connsiteY2" fmla="*/ 0 h 555336"/>
              <a:gd name="connsiteX3" fmla="*/ 549666 w 549666"/>
              <a:gd name="connsiteY3" fmla="*/ 54967 h 555336"/>
              <a:gd name="connsiteX4" fmla="*/ 549666 w 549666"/>
              <a:gd name="connsiteY4" fmla="*/ 500369 h 555336"/>
              <a:gd name="connsiteX5" fmla="*/ 494699 w 549666"/>
              <a:gd name="connsiteY5" fmla="*/ 555336 h 555336"/>
              <a:gd name="connsiteX6" fmla="*/ 54967 w 549666"/>
              <a:gd name="connsiteY6" fmla="*/ 555336 h 555336"/>
              <a:gd name="connsiteX7" fmla="*/ 0 w 549666"/>
              <a:gd name="connsiteY7" fmla="*/ 500369 h 555336"/>
              <a:gd name="connsiteX8" fmla="*/ 0 w 549666"/>
              <a:gd name="connsiteY8" fmla="*/ 54967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666" h="555336">
                <a:moveTo>
                  <a:pt x="0" y="54967"/>
                </a:moveTo>
                <a:cubicBezTo>
                  <a:pt x="0" y="24610"/>
                  <a:pt x="24610" y="0"/>
                  <a:pt x="54967" y="0"/>
                </a:cubicBezTo>
                <a:lnTo>
                  <a:pt x="494699" y="0"/>
                </a:lnTo>
                <a:cubicBezTo>
                  <a:pt x="525056" y="0"/>
                  <a:pt x="549666" y="24610"/>
                  <a:pt x="549666" y="54967"/>
                </a:cubicBezTo>
                <a:lnTo>
                  <a:pt x="549666" y="500369"/>
                </a:lnTo>
                <a:cubicBezTo>
                  <a:pt x="549666" y="530726"/>
                  <a:pt x="525056" y="555336"/>
                  <a:pt x="494699" y="555336"/>
                </a:cubicBezTo>
                <a:lnTo>
                  <a:pt x="54967" y="555336"/>
                </a:lnTo>
                <a:cubicBezTo>
                  <a:pt x="24610" y="555336"/>
                  <a:pt x="0" y="530726"/>
                  <a:pt x="0" y="500369"/>
                </a:cubicBezTo>
                <a:lnTo>
                  <a:pt x="0" y="549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629" tIns="65629" rIns="65629" bIns="65629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604033" y="4287409"/>
            <a:ext cx="630000" cy="324000"/>
          </a:xfrm>
          <a:custGeom>
            <a:avLst/>
            <a:gdLst>
              <a:gd name="connsiteX0" fmla="*/ 0 w 536927"/>
              <a:gd name="connsiteY0" fmla="*/ 53693 h 555336"/>
              <a:gd name="connsiteX1" fmla="*/ 53693 w 536927"/>
              <a:gd name="connsiteY1" fmla="*/ 0 h 555336"/>
              <a:gd name="connsiteX2" fmla="*/ 483234 w 536927"/>
              <a:gd name="connsiteY2" fmla="*/ 0 h 555336"/>
              <a:gd name="connsiteX3" fmla="*/ 536927 w 536927"/>
              <a:gd name="connsiteY3" fmla="*/ 53693 h 555336"/>
              <a:gd name="connsiteX4" fmla="*/ 536927 w 536927"/>
              <a:gd name="connsiteY4" fmla="*/ 501643 h 555336"/>
              <a:gd name="connsiteX5" fmla="*/ 483234 w 536927"/>
              <a:gd name="connsiteY5" fmla="*/ 555336 h 555336"/>
              <a:gd name="connsiteX6" fmla="*/ 53693 w 536927"/>
              <a:gd name="connsiteY6" fmla="*/ 555336 h 555336"/>
              <a:gd name="connsiteX7" fmla="*/ 0 w 536927"/>
              <a:gd name="connsiteY7" fmla="*/ 501643 h 555336"/>
              <a:gd name="connsiteX8" fmla="*/ 0 w 536927"/>
              <a:gd name="connsiteY8" fmla="*/ 5369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927" h="555336">
                <a:moveTo>
                  <a:pt x="0" y="53693"/>
                </a:moveTo>
                <a:cubicBezTo>
                  <a:pt x="0" y="24039"/>
                  <a:pt x="24039" y="0"/>
                  <a:pt x="53693" y="0"/>
                </a:cubicBezTo>
                <a:lnTo>
                  <a:pt x="483234" y="0"/>
                </a:lnTo>
                <a:cubicBezTo>
                  <a:pt x="512888" y="0"/>
                  <a:pt x="536927" y="24039"/>
                  <a:pt x="536927" y="53693"/>
                </a:cubicBezTo>
                <a:lnTo>
                  <a:pt x="536927" y="501643"/>
                </a:lnTo>
                <a:cubicBezTo>
                  <a:pt x="536927" y="531297"/>
                  <a:pt x="512888" y="555336"/>
                  <a:pt x="483234" y="555336"/>
                </a:cubicBezTo>
                <a:lnTo>
                  <a:pt x="53693" y="555336"/>
                </a:lnTo>
                <a:cubicBezTo>
                  <a:pt x="24039" y="555336"/>
                  <a:pt x="0" y="531297"/>
                  <a:pt x="0" y="501643"/>
                </a:cubicBezTo>
                <a:lnTo>
                  <a:pt x="0" y="5369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256" tIns="65256" rIns="65256" bIns="6525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04033" y="4706624"/>
            <a:ext cx="630000" cy="431084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602,9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04033" y="6165305"/>
            <a:ext cx="630000" cy="31707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35786" y="3077281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35786" y="3501008"/>
            <a:ext cx="630000" cy="324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15 213,1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35786" y="3896615"/>
            <a:ext cx="630000" cy="324000"/>
          </a:xfrm>
          <a:custGeom>
            <a:avLst/>
            <a:gdLst>
              <a:gd name="connsiteX0" fmla="*/ 0 w 557781"/>
              <a:gd name="connsiteY0" fmla="*/ 55534 h 555336"/>
              <a:gd name="connsiteX1" fmla="*/ 55534 w 557781"/>
              <a:gd name="connsiteY1" fmla="*/ 0 h 555336"/>
              <a:gd name="connsiteX2" fmla="*/ 502247 w 557781"/>
              <a:gd name="connsiteY2" fmla="*/ 0 h 555336"/>
              <a:gd name="connsiteX3" fmla="*/ 557781 w 557781"/>
              <a:gd name="connsiteY3" fmla="*/ 55534 h 555336"/>
              <a:gd name="connsiteX4" fmla="*/ 557781 w 557781"/>
              <a:gd name="connsiteY4" fmla="*/ 499802 h 555336"/>
              <a:gd name="connsiteX5" fmla="*/ 502247 w 557781"/>
              <a:gd name="connsiteY5" fmla="*/ 555336 h 555336"/>
              <a:gd name="connsiteX6" fmla="*/ 55534 w 557781"/>
              <a:gd name="connsiteY6" fmla="*/ 555336 h 555336"/>
              <a:gd name="connsiteX7" fmla="*/ 0 w 557781"/>
              <a:gd name="connsiteY7" fmla="*/ 499802 h 555336"/>
              <a:gd name="connsiteX8" fmla="*/ 0 w 55778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78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2247" y="0"/>
                </a:lnTo>
                <a:cubicBezTo>
                  <a:pt x="532918" y="0"/>
                  <a:pt x="557781" y="24863"/>
                  <a:pt x="557781" y="55534"/>
                </a:cubicBezTo>
                <a:lnTo>
                  <a:pt x="557781" y="499802"/>
                </a:lnTo>
                <a:cubicBezTo>
                  <a:pt x="557781" y="530473"/>
                  <a:pt x="532918" y="555336"/>
                  <a:pt x="50224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35786" y="4288505"/>
            <a:ext cx="630000" cy="324000"/>
          </a:xfrm>
          <a:custGeom>
            <a:avLst/>
            <a:gdLst>
              <a:gd name="connsiteX0" fmla="*/ 0 w 553439"/>
              <a:gd name="connsiteY0" fmla="*/ 55344 h 555336"/>
              <a:gd name="connsiteX1" fmla="*/ 55344 w 553439"/>
              <a:gd name="connsiteY1" fmla="*/ 0 h 555336"/>
              <a:gd name="connsiteX2" fmla="*/ 498095 w 553439"/>
              <a:gd name="connsiteY2" fmla="*/ 0 h 555336"/>
              <a:gd name="connsiteX3" fmla="*/ 553439 w 553439"/>
              <a:gd name="connsiteY3" fmla="*/ 55344 h 555336"/>
              <a:gd name="connsiteX4" fmla="*/ 553439 w 553439"/>
              <a:gd name="connsiteY4" fmla="*/ 499992 h 555336"/>
              <a:gd name="connsiteX5" fmla="*/ 498095 w 553439"/>
              <a:gd name="connsiteY5" fmla="*/ 555336 h 555336"/>
              <a:gd name="connsiteX6" fmla="*/ 55344 w 553439"/>
              <a:gd name="connsiteY6" fmla="*/ 555336 h 555336"/>
              <a:gd name="connsiteX7" fmla="*/ 0 w 553439"/>
              <a:gd name="connsiteY7" fmla="*/ 499992 h 555336"/>
              <a:gd name="connsiteX8" fmla="*/ 0 w 553439"/>
              <a:gd name="connsiteY8" fmla="*/ 5534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3439" h="555336">
                <a:moveTo>
                  <a:pt x="0" y="55344"/>
                </a:moveTo>
                <a:cubicBezTo>
                  <a:pt x="0" y="24778"/>
                  <a:pt x="24778" y="0"/>
                  <a:pt x="55344" y="0"/>
                </a:cubicBezTo>
                <a:lnTo>
                  <a:pt x="498095" y="0"/>
                </a:lnTo>
                <a:cubicBezTo>
                  <a:pt x="528661" y="0"/>
                  <a:pt x="553439" y="24778"/>
                  <a:pt x="553439" y="55344"/>
                </a:cubicBezTo>
                <a:lnTo>
                  <a:pt x="553439" y="499992"/>
                </a:lnTo>
                <a:cubicBezTo>
                  <a:pt x="553439" y="530558"/>
                  <a:pt x="528661" y="555336"/>
                  <a:pt x="498095" y="555336"/>
                </a:cubicBezTo>
                <a:lnTo>
                  <a:pt x="55344" y="555336"/>
                </a:lnTo>
                <a:cubicBezTo>
                  <a:pt x="24778" y="555336"/>
                  <a:pt x="0" y="530558"/>
                  <a:pt x="0" y="499992"/>
                </a:cubicBezTo>
                <a:lnTo>
                  <a:pt x="0" y="55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550" tIns="69550" rIns="69550" bIns="6955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35786" y="4706624"/>
            <a:ext cx="630000" cy="431084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35786" y="6165304"/>
            <a:ext cx="630000" cy="317072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818208"/>
            <a:ext cx="6152412" cy="16222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975834"/>
              </p:ext>
            </p:extLst>
          </p:nvPr>
        </p:nvGraphicFramePr>
        <p:xfrm>
          <a:off x="147780" y="3356992"/>
          <a:ext cx="456823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49087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87848" y="5229200"/>
            <a:ext cx="2184943" cy="360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воспитания в 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87848" y="5652000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и допризывная подготовка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76256" y="5231925"/>
            <a:ext cx="630000" cy="36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04033" y="5231925"/>
            <a:ext cx="630000" cy="36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35786" y="5231925"/>
            <a:ext cx="630000" cy="360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35786" y="5652000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04033" y="5652000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76256" y="5652000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58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5389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187077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2789346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391615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40411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4685909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31895" y="5265264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187077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2789346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391615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40411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4689200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24790" y="5265264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187077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2789346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391615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40411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4689200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717685" y="5265264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187077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2789346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391615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40411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4689200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510580" y="5265264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55679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187077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2789346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391615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40411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4689200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03475" y="5265264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2" y="2187077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2808000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352936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2" y="3976006"/>
            <a:ext cx="4939975" cy="64027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4646720"/>
            <a:ext cx="4939975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и молодежи, охваченных дополнительными общеобразовательными программами, в общей численности детей и молодежи 5-18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5602" y="5220756"/>
            <a:ext cx="4939975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794794"/>
            <a:ext cx="4939975" cy="658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8"/>
            <a:ext cx="731452" cy="540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31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463287" y="3825496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7639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996" y="764704"/>
            <a:ext cx="4331996" cy="17313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77531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903149"/>
              </p:ext>
            </p:extLst>
          </p:nvPr>
        </p:nvGraphicFramePr>
        <p:xfrm>
          <a:off x="37563" y="3182312"/>
          <a:ext cx="4355513" cy="3364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572000" y="1864733"/>
            <a:ext cx="2664296" cy="360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50247" y="2267591"/>
            <a:ext cx="2664000" cy="5244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оказания медицинской помощи, включая профилактику заболеваний и формирование здорового образа жизни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543297" y="3396633"/>
            <a:ext cx="2664000" cy="39417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здоровья матери и ребенка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543297" y="4373358"/>
            <a:ext cx="2664000" cy="35257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кадровых ресурсов в здравоохранении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43297" y="4772610"/>
            <a:ext cx="2664000" cy="42757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лекарственного обеспечения, в том числе в амбулаторных условиях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43297" y="5264934"/>
            <a:ext cx="2664000" cy="39502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и управление развитием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543297" y="5724704"/>
            <a:ext cx="2664000" cy="375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859629" y="2356909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1 714,0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869740" y="3399925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87687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784,3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87687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876874" y="57196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572,3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4"/>
          <p:cNvSpPr/>
          <p:nvPr/>
        </p:nvSpPr>
        <p:spPr>
          <a:xfrm>
            <a:off x="4543297" y="6164648"/>
            <a:ext cx="2664000" cy="382586"/>
          </a:xfrm>
          <a:prstGeom prst="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7687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238,6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483" y="573753"/>
            <a:ext cx="1972964" cy="1024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8441497" y="2349608"/>
            <a:ext cx="532800" cy="40918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1 714,4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851695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42564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572000" y="1487735"/>
            <a:ext cx="4358797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8441497" y="3415852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63766" y="4745943"/>
            <a:ext cx="532800" cy="447858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784,3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63766" y="5260679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463766" y="5722580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796,3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63766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238,6</a:t>
            </a: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77762" y="2356909"/>
            <a:ext cx="532800" cy="41883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3 717,5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82415" y="3420992"/>
            <a:ext cx="532800" cy="39161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282894" y="4757531"/>
            <a:ext cx="532800" cy="42757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783,4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282894" y="5254882"/>
            <a:ext cx="532800" cy="39502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274177" y="5741053"/>
            <a:ext cx="532800" cy="37519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5 357,3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82894" y="6164648"/>
            <a:ext cx="532800" cy="38258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86422" y="1864733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4543297" y="3836172"/>
            <a:ext cx="2664000" cy="48528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медицинской реабилитации и санаторно-курортного лечения, в том числе детей</a:t>
            </a:r>
          </a:p>
        </p:txBody>
      </p:sp>
      <p:sp>
        <p:nvSpPr>
          <p:cNvPr id="70" name="Полилиния 69"/>
          <p:cNvSpPr/>
          <p:nvPr/>
        </p:nvSpPr>
        <p:spPr>
          <a:xfrm>
            <a:off x="7282415" y="3831290"/>
            <a:ext cx="532800" cy="48528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27956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873540" y="4373358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460432" y="4364667"/>
            <a:ext cx="532800" cy="36325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50247" y="2832614"/>
            <a:ext cx="2657050" cy="518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внедрение инновационных методов диагностики, профилактики и лечения, а также основ персонализированной медицины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869740" y="284122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443,1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32176" y="2838966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82415" y="2858125"/>
            <a:ext cx="532800" cy="47758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358,5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8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73,68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77,3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74,39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75,31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76,22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77,13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09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005261"/>
              </p:ext>
            </p:extLst>
          </p:nvPr>
        </p:nvGraphicFramePr>
        <p:xfrm>
          <a:off x="146314" y="2946383"/>
          <a:ext cx="3920164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360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207509" y="2245658"/>
            <a:ext cx="4732657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07509" y="2663270"/>
            <a:ext cx="2518794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207509" y="3031620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обеспечение граждан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07509" y="3540211"/>
            <a:ext cx="2518794" cy="536861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социально ориентированных некоммерческих организаций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07509" y="4460181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социальной поддержки семьи и детей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207509" y="4972665"/>
            <a:ext cx="2518794" cy="616093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добровольному переселению соотечественников, проживающих за рубежом</a:t>
            </a:r>
            <a:endPara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207509" y="5631853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49228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54368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562,7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54368" y="3527514"/>
            <a:ext cx="648000" cy="545923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54368" y="4452820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116,1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54368" y="4962177"/>
            <a:ext cx="648000" cy="627684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54368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87596" y="2663270"/>
            <a:ext cx="648000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95953" y="3022050"/>
            <a:ext cx="648000" cy="469388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190,5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5953" y="3528954"/>
            <a:ext cx="648000" cy="543108"/>
          </a:xfrm>
          <a:custGeom>
            <a:avLst/>
            <a:gdLst>
              <a:gd name="connsiteX0" fmla="*/ 0 w 883575"/>
              <a:gd name="connsiteY0" fmla="*/ 46939 h 469388"/>
              <a:gd name="connsiteX1" fmla="*/ 46939 w 883575"/>
              <a:gd name="connsiteY1" fmla="*/ 0 h 469388"/>
              <a:gd name="connsiteX2" fmla="*/ 836636 w 883575"/>
              <a:gd name="connsiteY2" fmla="*/ 0 h 469388"/>
              <a:gd name="connsiteX3" fmla="*/ 883575 w 883575"/>
              <a:gd name="connsiteY3" fmla="*/ 46939 h 469388"/>
              <a:gd name="connsiteX4" fmla="*/ 883575 w 883575"/>
              <a:gd name="connsiteY4" fmla="*/ 422449 h 469388"/>
              <a:gd name="connsiteX5" fmla="*/ 836636 w 883575"/>
              <a:gd name="connsiteY5" fmla="*/ 469388 h 469388"/>
              <a:gd name="connsiteX6" fmla="*/ 46939 w 883575"/>
              <a:gd name="connsiteY6" fmla="*/ 469388 h 469388"/>
              <a:gd name="connsiteX7" fmla="*/ 0 w 883575"/>
              <a:gd name="connsiteY7" fmla="*/ 422449 h 469388"/>
              <a:gd name="connsiteX8" fmla="*/ 0 w 88357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7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36636" y="0"/>
                </a:lnTo>
                <a:cubicBezTo>
                  <a:pt x="862560" y="0"/>
                  <a:pt x="883575" y="21015"/>
                  <a:pt x="883575" y="46939"/>
                </a:cubicBezTo>
                <a:lnTo>
                  <a:pt x="883575" y="422449"/>
                </a:lnTo>
                <a:cubicBezTo>
                  <a:pt x="883575" y="448373"/>
                  <a:pt x="862560" y="469388"/>
                  <a:pt x="83663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5953" y="4453540"/>
            <a:ext cx="648000" cy="469388"/>
          </a:xfrm>
          <a:custGeom>
            <a:avLst/>
            <a:gdLst>
              <a:gd name="connsiteX0" fmla="*/ 0 w 843094"/>
              <a:gd name="connsiteY0" fmla="*/ 46939 h 469388"/>
              <a:gd name="connsiteX1" fmla="*/ 46939 w 843094"/>
              <a:gd name="connsiteY1" fmla="*/ 0 h 469388"/>
              <a:gd name="connsiteX2" fmla="*/ 796155 w 843094"/>
              <a:gd name="connsiteY2" fmla="*/ 0 h 469388"/>
              <a:gd name="connsiteX3" fmla="*/ 843094 w 843094"/>
              <a:gd name="connsiteY3" fmla="*/ 46939 h 469388"/>
              <a:gd name="connsiteX4" fmla="*/ 843094 w 843094"/>
              <a:gd name="connsiteY4" fmla="*/ 422449 h 469388"/>
              <a:gd name="connsiteX5" fmla="*/ 796155 w 843094"/>
              <a:gd name="connsiteY5" fmla="*/ 469388 h 469388"/>
              <a:gd name="connsiteX6" fmla="*/ 46939 w 843094"/>
              <a:gd name="connsiteY6" fmla="*/ 469388 h 469388"/>
              <a:gd name="connsiteX7" fmla="*/ 0 w 843094"/>
              <a:gd name="connsiteY7" fmla="*/ 422449 h 469388"/>
              <a:gd name="connsiteX8" fmla="*/ 0 w 8430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0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96155" y="0"/>
                </a:lnTo>
                <a:cubicBezTo>
                  <a:pt x="822079" y="0"/>
                  <a:pt x="843094" y="21015"/>
                  <a:pt x="843094" y="46939"/>
                </a:cubicBezTo>
                <a:lnTo>
                  <a:pt x="843094" y="422449"/>
                </a:lnTo>
                <a:cubicBezTo>
                  <a:pt x="843094" y="448373"/>
                  <a:pt x="822079" y="469388"/>
                  <a:pt x="7961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295953" y="4964337"/>
            <a:ext cx="648000" cy="624084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295953" y="5629831"/>
            <a:ext cx="648000" cy="469388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07509" y="4129085"/>
            <a:ext cx="2520000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Старшее поколение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7554368" y="4124851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295953" y="4124131"/>
            <a:ext cx="648000" cy="288000"/>
            <a:chOff x="4211057" y="3401962"/>
            <a:chExt cx="506898" cy="446409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4211057" y="3401962"/>
              <a:ext cx="506898" cy="44640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4224132" y="3415037"/>
              <a:ext cx="480748" cy="42025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18633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829116" y="3022050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552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829116" y="3531155"/>
            <a:ext cx="648000" cy="542762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29116" y="4455653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871,3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29116" y="4966628"/>
            <a:ext cx="648000" cy="62364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29116" y="562983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129,0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6829116" y="4126066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716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392878"/>
            <a:ext cx="4932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959" y="2959478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59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959" y="4388644"/>
            <a:ext cx="4932000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граждан пожилого возраста стационарным, полустационарным и надомным социальным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тыс. получателей трудовых пенсий по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старости, человек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2959" y="5076000"/>
            <a:ext cx="4932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пунктов проката средств и предметов ухода за пожилыми людьми нарастающим итогом за период,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959" y="5709549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пожилых людей,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компьютерной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грамотности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18,5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058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481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169731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462171"/>
              </p:ext>
            </p:extLst>
          </p:nvPr>
        </p:nvGraphicFramePr>
        <p:xfrm>
          <a:off x="77657" y="2865092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565218" y="2348880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2956603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68789" y="3431948"/>
            <a:ext cx="2218104" cy="13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условий доступности приоритетных объектов и услуг в приоритетных сферах жизнедеятельности инвалидов и других маломобильных групп населения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68583" y="4867579"/>
            <a:ext cx="2218516" cy="90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just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 комплексной реабилитации и абилитации инвалидов, в том числе детей-инвалидов, в Чувашской Республике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10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3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5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3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875665"/>
            <a:ext cx="648000" cy="90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240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6255" y="2492897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61" y="3356993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108861" y="4235869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6074" y="2492895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652209" y="3356992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61" y="5099330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69,0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3" y="3356992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8423" y="2492895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8" y="4222329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492897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объектов, доступных для инвалидов и других маломобильных групп населения, в общем количестве приоритетных объектов в Чувашской Республике, %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3356993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5 до 18 лет, получающих дополнительное образование, в общей численности детей-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 данного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4221089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1,5 до 7 лет, охваченных дошкольным образованием, в общей численности детей-инвалидов данного возраста,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40" y="5085184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3" y="4221088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21" y="5099329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4" y="5099330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3650" y="2492895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50" y="3356993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5223650" y="4221089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95,0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5223650" y="5099329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68,5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8861" y="2492897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20" y="335699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21" y="4235869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8" y="5098974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2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140364"/>
              </p:ext>
            </p:extLst>
          </p:nvPr>
        </p:nvGraphicFramePr>
        <p:xfrm>
          <a:off x="183207" y="2821119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596139645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540731" y="2547887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3202226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56107" y="3645023"/>
            <a:ext cx="2218104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населения и социальная поддержка безработных граждан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606812" y="5752327"/>
            <a:ext cx="2205622" cy="43204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49228" y="3205833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297153" y="3645023"/>
            <a:ext cx="648000" cy="57606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949,2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283066" y="5763229"/>
            <a:ext cx="648000" cy="43204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49228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939,7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4843" y="5775347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572001" y="4858510"/>
            <a:ext cx="2205622" cy="7716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инвалидов молодого возраста при получении ими профессионального образования и содействие в последующем трудоустройстве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290897" y="4859627"/>
            <a:ext cx="648000" cy="77160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30233" y="3645023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1 376,3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884399" y="5752326"/>
            <a:ext cx="648000" cy="4320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213,5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51803" y="4859626"/>
            <a:ext cx="648000" cy="77160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64717" y="4333028"/>
            <a:ext cx="2191876" cy="4061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труд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830233" y="4327238"/>
            <a:ext cx="648000" cy="40619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49228" y="4345347"/>
            <a:ext cx="648000" cy="39387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91230" y="4345442"/>
            <a:ext cx="648000" cy="38136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32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82,55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82,30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в среднем за год, %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безработицы в  среднем за год,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трудоустроенных граждан в общей численности граждан, обратившихся за содействием в поиске работы в органы службы занятости,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924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11" y="802083"/>
            <a:ext cx="2796448" cy="1760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778048"/>
            <a:ext cx="6152413" cy="1814072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6398697"/>
              </p:ext>
            </p:extLst>
          </p:nvPr>
        </p:nvGraphicFramePr>
        <p:xfrm>
          <a:off x="147780" y="3356992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571912" y="2689439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80320" y="3202714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80320" y="3618729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0" y="4080257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единства российской нации и этно-культурное развитие народов Чувашской Республики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1912" y="5231046"/>
            <a:ext cx="2448000" cy="316090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80320" y="6021288"/>
            <a:ext cx="2448000" cy="430653"/>
          </a:xfrm>
          <a:custGeom>
            <a:avLst/>
            <a:gdLst>
              <a:gd name="connsiteX0" fmla="*/ 0 w 2358478"/>
              <a:gd name="connsiteY0" fmla="*/ 70616 h 706156"/>
              <a:gd name="connsiteX1" fmla="*/ 70616 w 2358478"/>
              <a:gd name="connsiteY1" fmla="*/ 0 h 706156"/>
              <a:gd name="connsiteX2" fmla="*/ 2287862 w 2358478"/>
              <a:gd name="connsiteY2" fmla="*/ 0 h 706156"/>
              <a:gd name="connsiteX3" fmla="*/ 2358478 w 2358478"/>
              <a:gd name="connsiteY3" fmla="*/ 70616 h 706156"/>
              <a:gd name="connsiteX4" fmla="*/ 2358478 w 2358478"/>
              <a:gd name="connsiteY4" fmla="*/ 635540 h 706156"/>
              <a:gd name="connsiteX5" fmla="*/ 2287862 w 2358478"/>
              <a:gd name="connsiteY5" fmla="*/ 706156 h 706156"/>
              <a:gd name="connsiteX6" fmla="*/ 70616 w 2358478"/>
              <a:gd name="connsiteY6" fmla="*/ 706156 h 706156"/>
              <a:gd name="connsiteX7" fmla="*/ 0 w 2358478"/>
              <a:gd name="connsiteY7" fmla="*/ 635540 h 706156"/>
              <a:gd name="connsiteX8" fmla="*/ 0 w 2358478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287862" y="0"/>
                </a:lnTo>
                <a:cubicBezTo>
                  <a:pt x="2326862" y="0"/>
                  <a:pt x="2358478" y="31616"/>
                  <a:pt x="2358478" y="70616"/>
                </a:cubicBezTo>
                <a:lnTo>
                  <a:pt x="2358478" y="635540"/>
                </a:lnTo>
                <a:cubicBezTo>
                  <a:pt x="2358478" y="674540"/>
                  <a:pt x="2326862" y="706156"/>
                  <a:pt x="2287862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88219" y="3204691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95335" y="3618853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1 336,1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84625" y="4080381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79811" y="5231170"/>
            <a:ext cx="612000" cy="316090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803,9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88219" y="6021302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23,2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03562" y="3200653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10678" y="3618729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1 207,1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99968" y="4080257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95154" y="5231046"/>
            <a:ext cx="612000" cy="316090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03562" y="6021288"/>
            <a:ext cx="612000" cy="430654"/>
          </a:xfrm>
          <a:custGeom>
            <a:avLst/>
            <a:gdLst>
              <a:gd name="connsiteX0" fmla="*/ 0 w 596577"/>
              <a:gd name="connsiteY0" fmla="*/ 59658 h 706156"/>
              <a:gd name="connsiteX1" fmla="*/ 59658 w 596577"/>
              <a:gd name="connsiteY1" fmla="*/ 0 h 706156"/>
              <a:gd name="connsiteX2" fmla="*/ 536919 w 596577"/>
              <a:gd name="connsiteY2" fmla="*/ 0 h 706156"/>
              <a:gd name="connsiteX3" fmla="*/ 596577 w 596577"/>
              <a:gd name="connsiteY3" fmla="*/ 59658 h 706156"/>
              <a:gd name="connsiteX4" fmla="*/ 596577 w 596577"/>
              <a:gd name="connsiteY4" fmla="*/ 646498 h 706156"/>
              <a:gd name="connsiteX5" fmla="*/ 536919 w 596577"/>
              <a:gd name="connsiteY5" fmla="*/ 706156 h 706156"/>
              <a:gd name="connsiteX6" fmla="*/ 59658 w 596577"/>
              <a:gd name="connsiteY6" fmla="*/ 706156 h 706156"/>
              <a:gd name="connsiteX7" fmla="*/ 0 w 596577"/>
              <a:gd name="connsiteY7" fmla="*/ 646498 h 706156"/>
              <a:gd name="connsiteX8" fmla="*/ 0 w 596577"/>
              <a:gd name="connsiteY8" fmla="*/ 59658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577" h="706156">
                <a:moveTo>
                  <a:pt x="0" y="59658"/>
                </a:moveTo>
                <a:cubicBezTo>
                  <a:pt x="0" y="26710"/>
                  <a:pt x="26710" y="0"/>
                  <a:pt x="59658" y="0"/>
                </a:cubicBezTo>
                <a:lnTo>
                  <a:pt x="536919" y="0"/>
                </a:lnTo>
                <a:cubicBezTo>
                  <a:pt x="569867" y="0"/>
                  <a:pt x="596577" y="26710"/>
                  <a:pt x="596577" y="59658"/>
                </a:cubicBezTo>
                <a:lnTo>
                  <a:pt x="596577" y="646498"/>
                </a:lnTo>
                <a:cubicBezTo>
                  <a:pt x="596577" y="679446"/>
                  <a:pt x="569867" y="706156"/>
                  <a:pt x="536919" y="706156"/>
                </a:cubicBezTo>
                <a:lnTo>
                  <a:pt x="59658" y="706156"/>
                </a:lnTo>
                <a:cubicBezTo>
                  <a:pt x="26710" y="706156"/>
                  <a:pt x="0" y="679446"/>
                  <a:pt x="0" y="646498"/>
                </a:cubicBezTo>
                <a:lnTo>
                  <a:pt x="0" y="5965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813" tIns="70813" rIns="70813" bIns="7081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40000" y="3204691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47116" y="3618853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1 176,9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36406" y="4080381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31592" y="5231170"/>
            <a:ext cx="612000" cy="316090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262,8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40000" y="6021302"/>
            <a:ext cx="612000" cy="430764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580320" y="4709207"/>
            <a:ext cx="2448000" cy="453178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 развитие чтения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088219" y="4709331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403562" y="4709207"/>
            <a:ext cx="612000" cy="453178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40000" y="4709331"/>
            <a:ext cx="612000" cy="453178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4580320" y="5605700"/>
            <a:ext cx="2448000" cy="346525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изучение и развитие чувашского языка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88219" y="5605824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03562" y="5605700"/>
            <a:ext cx="612000" cy="346525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40000" y="5605824"/>
            <a:ext cx="612000" cy="346525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73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посещений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культуры,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5973" y="5383483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числа обращений к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цифровым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процентах по отношению к 2017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292" y="1052736"/>
            <a:ext cx="3178447" cy="2238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19206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519206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9360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9735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984961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84961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86503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90250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7785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7785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7939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314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0751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70751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72293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76040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63646" y="260497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63646" y="35302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65188" y="443750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8935" y="538348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46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64704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спортом, путем развития инфраструктуры спорта, популяризации массового и профессионального спорта (включая спорт высших достижений) и приобщения различных слоев общества к регулярным занятиям физической культурой 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подготовки спортсменов в спорте высших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57" y="2817708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322149"/>
              </p:ext>
            </p:extLst>
          </p:nvPr>
        </p:nvGraphicFramePr>
        <p:xfrm>
          <a:off x="148923" y="3126085"/>
          <a:ext cx="4188937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355977" y="2926043"/>
            <a:ext cx="4707857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55977" y="3487256"/>
            <a:ext cx="2304256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355977" y="3871363"/>
            <a:ext cx="2295268" cy="663540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массового спорта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355977" y="4586146"/>
            <a:ext cx="2277398" cy="663540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спорта высших достижений и системы подготовки спортивного резерва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355977" y="5300928"/>
            <a:ext cx="2242073" cy="720087"/>
          </a:xfrm>
          <a:custGeom>
            <a:avLst/>
            <a:gdLst>
              <a:gd name="connsiteX0" fmla="*/ 0 w 2368259"/>
              <a:gd name="connsiteY0" fmla="*/ 72009 h 720087"/>
              <a:gd name="connsiteX1" fmla="*/ 72009 w 2368259"/>
              <a:gd name="connsiteY1" fmla="*/ 0 h 720087"/>
              <a:gd name="connsiteX2" fmla="*/ 2296250 w 2368259"/>
              <a:gd name="connsiteY2" fmla="*/ 0 h 720087"/>
              <a:gd name="connsiteX3" fmla="*/ 2368259 w 2368259"/>
              <a:gd name="connsiteY3" fmla="*/ 72009 h 720087"/>
              <a:gd name="connsiteX4" fmla="*/ 2368259 w 2368259"/>
              <a:gd name="connsiteY4" fmla="*/ 648078 h 720087"/>
              <a:gd name="connsiteX5" fmla="*/ 2296250 w 2368259"/>
              <a:gd name="connsiteY5" fmla="*/ 720087 h 720087"/>
              <a:gd name="connsiteX6" fmla="*/ 72009 w 2368259"/>
              <a:gd name="connsiteY6" fmla="*/ 720087 h 720087"/>
              <a:gd name="connsiteX7" fmla="*/ 0 w 2368259"/>
              <a:gd name="connsiteY7" fmla="*/ 648078 h 720087"/>
              <a:gd name="connsiteX8" fmla="*/ 0 w 2368259"/>
              <a:gd name="connsiteY8" fmla="*/ 72009 h 72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8259" h="720087">
                <a:moveTo>
                  <a:pt x="0" y="72009"/>
                </a:moveTo>
                <a:cubicBezTo>
                  <a:pt x="0" y="32240"/>
                  <a:pt x="32240" y="0"/>
                  <a:pt x="72009" y="0"/>
                </a:cubicBezTo>
                <a:lnTo>
                  <a:pt x="2296250" y="0"/>
                </a:lnTo>
                <a:cubicBezTo>
                  <a:pt x="2336019" y="0"/>
                  <a:pt x="2368259" y="32240"/>
                  <a:pt x="2368259" y="72009"/>
                </a:cubicBezTo>
                <a:lnTo>
                  <a:pt x="2368259" y="648078"/>
                </a:lnTo>
                <a:cubicBezTo>
                  <a:pt x="2368259" y="687847"/>
                  <a:pt x="2336019" y="720087"/>
                  <a:pt x="2296250" y="720087"/>
                </a:cubicBezTo>
                <a:lnTo>
                  <a:pt x="72009" y="720087"/>
                </a:lnTo>
                <a:cubicBezTo>
                  <a:pt x="32240" y="720087"/>
                  <a:pt x="0" y="687847"/>
                  <a:pt x="0" y="648078"/>
                </a:cubicBezTo>
                <a:lnTo>
                  <a:pt x="0" y="7200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11" tIns="66811" rIns="66811" bIns="6681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6718184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4923" y="3835224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579,8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8181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557,7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8181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25,5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487256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871363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305,5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5" y="4586146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540,4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43835" y="5300928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750888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13228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408" y="3871866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480,6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3225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492,3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4408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2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1635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45870" y="2780931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8064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5870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142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142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142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142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систематически занимающегося физической культурой 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9797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 в спортивных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343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4372762"/>
              </p:ext>
            </p:extLst>
          </p:nvPr>
        </p:nvGraphicFramePr>
        <p:xfrm>
          <a:off x="157475" y="3789295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115212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и безопасности населения на водных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402976" y="4565656"/>
            <a:ext cx="2613604" cy="46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402976" y="5102529"/>
            <a:ext cx="2613604" cy="55508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(развитие) аппаратно-программного комплекса «Безопасный город»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178,2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74040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45,8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178,2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45,8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565656"/>
            <a:ext cx="576000" cy="49247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565656"/>
            <a:ext cx="576000" cy="48973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724441"/>
            <a:ext cx="576000" cy="5848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1" y="3339117"/>
            <a:ext cx="576000" cy="115212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724441"/>
            <a:ext cx="2593584" cy="58487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5085184"/>
            <a:ext cx="576000" cy="58977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06998" y="5088954"/>
            <a:ext cx="576000" cy="5822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130701" y="5095271"/>
            <a:ext cx="576000" cy="5695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05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131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07502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693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693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693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693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47370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11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4536505" cy="2656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44069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3738944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737963" y="2204864"/>
            <a:ext cx="4198743" cy="435104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716016" y="2702303"/>
            <a:ext cx="2589023" cy="402193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716016" y="3196034"/>
            <a:ext cx="2596351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719864" y="3584913"/>
            <a:ext cx="2591220" cy="1023972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728205" y="4668753"/>
            <a:ext cx="2580094" cy="86515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безнадзорности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правонарушений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727400" y="5593776"/>
            <a:ext cx="2581167" cy="51533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418638" y="2708085"/>
            <a:ext cx="494370" cy="39641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18637" y="3198620"/>
            <a:ext cx="494370" cy="267473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18637" y="3584913"/>
            <a:ext cx="494370" cy="1029297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06058" y="4684442"/>
            <a:ext cx="519528" cy="84428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06058" y="5593875"/>
            <a:ext cx="519528" cy="51312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962378" y="2708085"/>
            <a:ext cx="450126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959391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955040" y="3584913"/>
            <a:ext cx="457464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977658" y="5593875"/>
            <a:ext cx="412228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962378" y="4684442"/>
            <a:ext cx="442788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455974" y="2715046"/>
            <a:ext cx="480732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71959" y="3194351"/>
            <a:ext cx="448762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55974" y="3584913"/>
            <a:ext cx="480732" cy="102929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60357" y="4684442"/>
            <a:ext cx="471967" cy="844284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71959" y="5593875"/>
            <a:ext cx="448762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6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871745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70759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670759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6160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097347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45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498" y="860239"/>
            <a:ext cx="2854649" cy="2136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5360324" cy="22322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728" y="314096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44008" y="3284984"/>
            <a:ext cx="4292699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93633" y="3781560"/>
            <a:ext cx="2251730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93198" y="4159800"/>
            <a:ext cx="2269607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информационных технологий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692817" y="4655917"/>
            <a:ext cx="2285308" cy="30399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692702" y="5048458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безопасность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693096" y="5848941"/>
            <a:ext cx="2273837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701067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0106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0106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701069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714590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36009" y="3780533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36009" y="4154438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36009" y="4650755"/>
            <a:ext cx="590354" cy="325695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36009" y="5823317"/>
            <a:ext cx="590354" cy="422032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36009" y="5049961"/>
            <a:ext cx="590354" cy="33874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41646" y="3780533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41646" y="4159963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41646" y="4650755"/>
            <a:ext cx="590354" cy="32569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041646" y="5049961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041646" y="5823318"/>
            <a:ext cx="590354" cy="422032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704560" y="5428294"/>
            <a:ext cx="2290027" cy="34024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Массовые коммуникации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041646" y="5416269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18352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36009" y="5428883"/>
            <a:ext cx="590354" cy="338741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Диаграмма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560119"/>
              </p:ext>
            </p:extLst>
          </p:nvPr>
        </p:nvGraphicFramePr>
        <p:xfrm>
          <a:off x="178799" y="352266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656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588224" y="1172057"/>
            <a:ext cx="2315675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76295" y="3316386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7076295" y="2361911"/>
            <a:ext cx="590202" cy="3870046"/>
            <a:chOff x="6861701" y="2361911"/>
            <a:chExt cx="590202" cy="3870046"/>
          </a:xfrm>
        </p:grpSpPr>
        <p:sp>
          <p:nvSpPr>
            <p:cNvPr id="29" name="Полилиния 28"/>
            <p:cNvSpPr/>
            <p:nvPr/>
          </p:nvSpPr>
          <p:spPr>
            <a:xfrm>
              <a:off x="6861701" y="4854761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62</a:t>
              </a:r>
              <a:endPara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864467" y="2361911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  <a:endPara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6861701" y="4089565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91</a:t>
              </a:r>
              <a:endPara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6861701" y="5619957"/>
              <a:ext cx="587436" cy="612000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71</a:t>
              </a:r>
              <a:endPara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711369" y="2361909"/>
            <a:ext cx="587436" cy="3862067"/>
            <a:chOff x="7654596" y="2369890"/>
            <a:chExt cx="587436" cy="3862067"/>
          </a:xfrm>
        </p:grpSpPr>
        <p:sp>
          <p:nvSpPr>
            <p:cNvPr id="31" name="Полилиния 30"/>
            <p:cNvSpPr/>
            <p:nvPr/>
          </p:nvSpPr>
          <p:spPr>
            <a:xfrm>
              <a:off x="7654596" y="2369890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  <a:endPara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7654596" y="3324368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82</a:t>
              </a:r>
              <a:endPara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7654596" y="4089565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92</a:t>
              </a:r>
              <a:endPara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Полилиния 35"/>
            <p:cNvSpPr/>
            <p:nvPr/>
          </p:nvSpPr>
          <p:spPr>
            <a:xfrm>
              <a:off x="7654596" y="4854761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64</a:t>
              </a:r>
              <a:endPara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7654596" y="5619957"/>
              <a:ext cx="587436" cy="612000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  <a:endPara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8346500" y="2361911"/>
            <a:ext cx="587436" cy="3227873"/>
            <a:chOff x="8447491" y="2361911"/>
            <a:chExt cx="587436" cy="3227873"/>
          </a:xfrm>
        </p:grpSpPr>
        <p:sp>
          <p:nvSpPr>
            <p:cNvPr id="38" name="Полилиния 37"/>
            <p:cNvSpPr/>
            <p:nvPr/>
          </p:nvSpPr>
          <p:spPr>
            <a:xfrm>
              <a:off x="8447491" y="2361911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  <a:endPara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8447491" y="3324368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83</a:t>
              </a:r>
              <a:endPara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8447491" y="4089565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93</a:t>
              </a:r>
              <a:endPara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8447491" y="4854761"/>
              <a:ext cx="587436" cy="735023"/>
            </a:xfrm>
            <a:custGeom>
              <a:avLst/>
              <a:gdLst>
                <a:gd name="connsiteX0" fmla="*/ 0 w 731452"/>
                <a:gd name="connsiteY0" fmla="*/ 73145 h 735023"/>
                <a:gd name="connsiteX1" fmla="*/ 73145 w 731452"/>
                <a:gd name="connsiteY1" fmla="*/ 0 h 735023"/>
                <a:gd name="connsiteX2" fmla="*/ 658307 w 731452"/>
                <a:gd name="connsiteY2" fmla="*/ 0 h 735023"/>
                <a:gd name="connsiteX3" fmla="*/ 731452 w 731452"/>
                <a:gd name="connsiteY3" fmla="*/ 73145 h 735023"/>
                <a:gd name="connsiteX4" fmla="*/ 731452 w 731452"/>
                <a:gd name="connsiteY4" fmla="*/ 661878 h 735023"/>
                <a:gd name="connsiteX5" fmla="*/ 658307 w 731452"/>
                <a:gd name="connsiteY5" fmla="*/ 735023 h 735023"/>
                <a:gd name="connsiteX6" fmla="*/ 73145 w 731452"/>
                <a:gd name="connsiteY6" fmla="*/ 735023 h 735023"/>
                <a:gd name="connsiteX7" fmla="*/ 0 w 731452"/>
                <a:gd name="connsiteY7" fmla="*/ 661878 h 735023"/>
                <a:gd name="connsiteX8" fmla="*/ 0 w 731452"/>
                <a:gd name="connsiteY8" fmla="*/ 73145 h 73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1452" h="735023">
                  <a:moveTo>
                    <a:pt x="0" y="73145"/>
                  </a:moveTo>
                  <a:cubicBezTo>
                    <a:pt x="0" y="32748"/>
                    <a:pt x="32748" y="0"/>
                    <a:pt x="73145" y="0"/>
                  </a:cubicBezTo>
                  <a:lnTo>
                    <a:pt x="658307" y="0"/>
                  </a:lnTo>
                  <a:cubicBezTo>
                    <a:pt x="698704" y="0"/>
                    <a:pt x="731452" y="32748"/>
                    <a:pt x="731452" y="73145"/>
                  </a:cubicBezTo>
                  <a:lnTo>
                    <a:pt x="731452" y="661878"/>
                  </a:lnTo>
                  <a:cubicBezTo>
                    <a:pt x="731452" y="702275"/>
                    <a:pt x="698704" y="735023"/>
                    <a:pt x="658307" y="735023"/>
                  </a:cubicBezTo>
                  <a:lnTo>
                    <a:pt x="73145" y="735023"/>
                  </a:lnTo>
                  <a:cubicBezTo>
                    <a:pt x="32748" y="735023"/>
                    <a:pt x="0" y="702275"/>
                    <a:pt x="0" y="661878"/>
                  </a:cubicBezTo>
                  <a:lnTo>
                    <a:pt x="0" y="7314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763" tIns="74763" rIns="74763" bIns="74763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66</a:t>
              </a:r>
              <a:endPara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Полилиния 42"/>
          <p:cNvSpPr/>
          <p:nvPr/>
        </p:nvSpPr>
        <p:spPr>
          <a:xfrm>
            <a:off x="8346500" y="561995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3284984"/>
            <a:ext cx="5579171" cy="22322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хозяйств</a:t>
            </a:r>
          </a:p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городской местности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сельской местности	</a:t>
            </a:r>
          </a:p>
          <a:p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611976"/>
            <a:ext cx="5570947" cy="61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использующих механизм получения государственных и муниципальных услуг в электронной форме,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2592878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818" y="3902128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2" y="749928"/>
            <a:ext cx="5528632" cy="1734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23619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57769" y="332436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457769" y="408956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57769" y="561995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6444208" y="4846779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331638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5784764" y="408956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792646" y="4854761"/>
            <a:ext cx="587436" cy="714931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611976"/>
            <a:ext cx="579554" cy="619981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2361911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72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692697"/>
            <a:ext cx="6341492" cy="18722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0" y="278092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004764"/>
              </p:ext>
            </p:extLst>
          </p:nvPr>
        </p:nvGraphicFramePr>
        <p:xfrm>
          <a:off x="75964" y="3329017"/>
          <a:ext cx="42684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3330" y="764704"/>
            <a:ext cx="241271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572000" y="2616267"/>
            <a:ext cx="4524640" cy="236669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572000" y="2924945"/>
            <a:ext cx="2446397" cy="28282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72000" y="3284984"/>
            <a:ext cx="2446396" cy="31600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минерально-сырьевых ресурсов и оценка их состояния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0" y="3649172"/>
            <a:ext cx="2446395" cy="36003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экологической безопасности на территории Чувашской Республики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6833" y="4077112"/>
            <a:ext cx="2446396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разнообразие Чувашской Республики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72000" y="4506373"/>
            <a:ext cx="2446395" cy="362787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водохозяйственного комплекса Чувашской Республики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72000" y="4941200"/>
            <a:ext cx="2446396" cy="288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лесного хозяйства в Чувашской Республике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569582" y="5265204"/>
            <a:ext cx="2451229" cy="432048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с отходами, в том числе с твердыми коммунальными отходами, на территории Чувашской Республики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4572000" y="5733256"/>
            <a:ext cx="2479956" cy="371349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реконструкция (модернизация) очистных сооружений централизованных систем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140578" y="2924946"/>
            <a:ext cx="576000" cy="282828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140578" y="364502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145411" y="4077113"/>
            <a:ext cx="576000" cy="31198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140578" y="4506373"/>
            <a:ext cx="576000" cy="323999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1" tIns="59461" rIns="59461" bIns="5946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140578" y="4941200"/>
            <a:ext cx="576000" cy="24298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140578" y="5301208"/>
            <a:ext cx="576000" cy="360039"/>
          </a:xfrm>
          <a:custGeom>
            <a:avLst/>
            <a:gdLst>
              <a:gd name="connsiteX0" fmla="*/ 0 w 680710"/>
              <a:gd name="connsiteY0" fmla="*/ 31324 h 313238"/>
              <a:gd name="connsiteX1" fmla="*/ 31324 w 680710"/>
              <a:gd name="connsiteY1" fmla="*/ 0 h 313238"/>
              <a:gd name="connsiteX2" fmla="*/ 649386 w 680710"/>
              <a:gd name="connsiteY2" fmla="*/ 0 h 313238"/>
              <a:gd name="connsiteX3" fmla="*/ 680710 w 680710"/>
              <a:gd name="connsiteY3" fmla="*/ 31324 h 313238"/>
              <a:gd name="connsiteX4" fmla="*/ 680710 w 680710"/>
              <a:gd name="connsiteY4" fmla="*/ 281914 h 313238"/>
              <a:gd name="connsiteX5" fmla="*/ 649386 w 680710"/>
              <a:gd name="connsiteY5" fmla="*/ 313238 h 313238"/>
              <a:gd name="connsiteX6" fmla="*/ 31324 w 680710"/>
              <a:gd name="connsiteY6" fmla="*/ 313238 h 313238"/>
              <a:gd name="connsiteX7" fmla="*/ 0 w 680710"/>
              <a:gd name="connsiteY7" fmla="*/ 281914 h 313238"/>
              <a:gd name="connsiteX8" fmla="*/ 0 w 680710"/>
              <a:gd name="connsiteY8" fmla="*/ 31324 h 3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10" h="313238">
                <a:moveTo>
                  <a:pt x="0" y="31324"/>
                </a:moveTo>
                <a:cubicBezTo>
                  <a:pt x="0" y="14024"/>
                  <a:pt x="14024" y="0"/>
                  <a:pt x="31324" y="0"/>
                </a:cubicBezTo>
                <a:lnTo>
                  <a:pt x="649386" y="0"/>
                </a:lnTo>
                <a:cubicBezTo>
                  <a:pt x="666686" y="0"/>
                  <a:pt x="680710" y="14024"/>
                  <a:pt x="680710" y="31324"/>
                </a:cubicBezTo>
                <a:lnTo>
                  <a:pt x="680710" y="281914"/>
                </a:lnTo>
                <a:cubicBezTo>
                  <a:pt x="680710" y="299214"/>
                  <a:pt x="666686" y="313238"/>
                  <a:pt x="649386" y="313238"/>
                </a:cubicBezTo>
                <a:lnTo>
                  <a:pt x="31324" y="313238"/>
                </a:lnTo>
                <a:cubicBezTo>
                  <a:pt x="14024" y="313238"/>
                  <a:pt x="0" y="299214"/>
                  <a:pt x="0" y="281914"/>
                </a:cubicBezTo>
                <a:lnTo>
                  <a:pt x="0" y="3132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04" tIns="58704" rIns="58704" bIns="58704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140578" y="5787282"/>
            <a:ext cx="576000" cy="306014"/>
          </a:xfrm>
          <a:custGeom>
            <a:avLst/>
            <a:gdLst>
              <a:gd name="connsiteX0" fmla="*/ 0 w 667361"/>
              <a:gd name="connsiteY0" fmla="*/ 30552 h 305516"/>
              <a:gd name="connsiteX1" fmla="*/ 30552 w 667361"/>
              <a:gd name="connsiteY1" fmla="*/ 0 h 305516"/>
              <a:gd name="connsiteX2" fmla="*/ 636809 w 667361"/>
              <a:gd name="connsiteY2" fmla="*/ 0 h 305516"/>
              <a:gd name="connsiteX3" fmla="*/ 667361 w 667361"/>
              <a:gd name="connsiteY3" fmla="*/ 30552 h 305516"/>
              <a:gd name="connsiteX4" fmla="*/ 667361 w 667361"/>
              <a:gd name="connsiteY4" fmla="*/ 274964 h 305516"/>
              <a:gd name="connsiteX5" fmla="*/ 636809 w 667361"/>
              <a:gd name="connsiteY5" fmla="*/ 305516 h 305516"/>
              <a:gd name="connsiteX6" fmla="*/ 30552 w 667361"/>
              <a:gd name="connsiteY6" fmla="*/ 305516 h 305516"/>
              <a:gd name="connsiteX7" fmla="*/ 0 w 667361"/>
              <a:gd name="connsiteY7" fmla="*/ 274964 h 305516"/>
              <a:gd name="connsiteX8" fmla="*/ 0 w 667361"/>
              <a:gd name="connsiteY8" fmla="*/ 30552 h 30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7361" h="305516">
                <a:moveTo>
                  <a:pt x="0" y="30552"/>
                </a:moveTo>
                <a:cubicBezTo>
                  <a:pt x="0" y="13679"/>
                  <a:pt x="13679" y="0"/>
                  <a:pt x="30552" y="0"/>
                </a:cubicBezTo>
                <a:lnTo>
                  <a:pt x="636809" y="0"/>
                </a:lnTo>
                <a:cubicBezTo>
                  <a:pt x="653682" y="0"/>
                  <a:pt x="667361" y="13679"/>
                  <a:pt x="667361" y="30552"/>
                </a:cubicBezTo>
                <a:lnTo>
                  <a:pt x="667361" y="274964"/>
                </a:lnTo>
                <a:cubicBezTo>
                  <a:pt x="667361" y="291837"/>
                  <a:pt x="653682" y="305516"/>
                  <a:pt x="636809" y="305516"/>
                </a:cubicBezTo>
                <a:lnTo>
                  <a:pt x="30552" y="305516"/>
                </a:lnTo>
                <a:cubicBezTo>
                  <a:pt x="13679" y="305516"/>
                  <a:pt x="0" y="291837"/>
                  <a:pt x="0" y="274964"/>
                </a:cubicBezTo>
                <a:lnTo>
                  <a:pt x="0" y="3055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78" tIns="58478" rIns="58478" bIns="5847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363,3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140578" y="6169705"/>
            <a:ext cx="576000" cy="24760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484934" y="2924946"/>
            <a:ext cx="540000" cy="282826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484934" y="3649172"/>
            <a:ext cx="540000" cy="296025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489767" y="4077113"/>
            <a:ext cx="540000" cy="31198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484934" y="4510003"/>
            <a:ext cx="540000" cy="324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484934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19,4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461588" y="5301209"/>
            <a:ext cx="540000" cy="360038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84934" y="5787281"/>
            <a:ext cx="540000" cy="306013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346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484934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7852137" y="2924945"/>
            <a:ext cx="540000" cy="282829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852137" y="3649171"/>
            <a:ext cx="540000" cy="325431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856970" y="4077113"/>
            <a:ext cx="540000" cy="311982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852137" y="4506373"/>
            <a:ext cx="540000" cy="32763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52137" y="4941200"/>
            <a:ext cx="540000" cy="24298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852137" y="5301208"/>
            <a:ext cx="540000" cy="360039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852137" y="5787281"/>
            <a:ext cx="540000" cy="306015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296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852137" y="6169704"/>
            <a:ext cx="540000" cy="247601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572001" y="6165304"/>
            <a:ext cx="2479956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140578" y="3284984"/>
            <a:ext cx="576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84934" y="3284984"/>
            <a:ext cx="540000" cy="300172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52137" y="3284984"/>
            <a:ext cx="540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0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890340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264184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307881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351579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24127" y="395276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43897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138857" y="48267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124127" y="52636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138857" y="5700670"/>
            <a:ext cx="716721" cy="518666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1702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1702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91702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09917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09917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709917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Полилиния 1023"/>
          <p:cNvSpPr/>
          <p:nvPr/>
        </p:nvSpPr>
        <p:spPr>
          <a:xfrm>
            <a:off x="750281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Полилиния 1024"/>
          <p:cNvSpPr/>
          <p:nvPr/>
        </p:nvSpPr>
        <p:spPr>
          <a:xfrm>
            <a:off x="750281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Полилиния 1025"/>
          <p:cNvSpPr/>
          <p:nvPr/>
        </p:nvSpPr>
        <p:spPr>
          <a:xfrm>
            <a:off x="750281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26398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30749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35099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39449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43799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7" name="Полилиния 1036"/>
          <p:cNvSpPr/>
          <p:nvPr/>
        </p:nvSpPr>
        <p:spPr>
          <a:xfrm>
            <a:off x="8295707" y="48150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8" name="Полилиния 1037"/>
          <p:cNvSpPr/>
          <p:nvPr/>
        </p:nvSpPr>
        <p:spPr>
          <a:xfrm>
            <a:off x="8295707" y="52500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9" name="Полилиния 1038"/>
          <p:cNvSpPr/>
          <p:nvPr/>
        </p:nvSpPr>
        <p:spPr>
          <a:xfrm>
            <a:off x="8295707" y="5685066"/>
            <a:ext cx="731452" cy="53427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9461" y="3053466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мощности оборудования, обеспечивающего экологически безопасное обращение с отходами,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9461" y="4367361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от стационарных источников, по отношению к 2017 году,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650" y="105137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018" y="76833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9461" y="220486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утилизированных и обезвреженных отходов производства и потребления в общем объеме образовавшихся отходов I - IV классов опасности,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9461" y="2649987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ликвидированных объектов накопленного вреда окружающей среде,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461" y="392788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уловленных и обезвреженных загрязняющих атмосферу веществ в общем количестве отходящих от стационарных источников загрязняющих веществ, 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461" y="4806840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охваченного услугой по обращению с твердыми коммунальными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461" y="5246319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насаждений, 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461" y="5685798"/>
            <a:ext cx="4932000" cy="533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65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9461" y="3488403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добычи общераспространенных полезных ископаемых,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куб. м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42728"/>
            <a:ext cx="4320480" cy="2380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 ВТО;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24" y="319480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620688"/>
            <a:ext cx="3753955" cy="1340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495099" y="1988840"/>
            <a:ext cx="4487275" cy="288032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484105" y="2690814"/>
            <a:ext cx="2664000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84105" y="3911163"/>
            <a:ext cx="2664000" cy="2827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отраслей агропромышленного комплекса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84105" y="6311205"/>
            <a:ext cx="2664000" cy="2952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460292" y="3089177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460292" y="3909559"/>
            <a:ext cx="540000" cy="281905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60292" y="5338764"/>
            <a:ext cx="540000" cy="507147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84105" y="3489446"/>
            <a:ext cx="2664000" cy="34598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мелиорации земель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сельскохозяйственного назначения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4484105" y="4269622"/>
            <a:ext cx="2664000" cy="46800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деятельности 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агропромышленном комплексе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484105" y="4813356"/>
            <a:ext cx="2664000" cy="45370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общих условий функционирования отраслей агропромышленного комплекса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474480" y="3488376"/>
            <a:ext cx="511624" cy="34598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60292" y="4266663"/>
            <a:ext cx="540000" cy="46800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60292" y="4809863"/>
            <a:ext cx="540000" cy="45370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484105" y="3089713"/>
            <a:ext cx="2664000" cy="32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60292" y="2690814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254,8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44337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49838" y="2313748"/>
            <a:ext cx="540000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26045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26045" y="3087355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26045" y="3484731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26045" y="4259372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213,1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226045" y="3904091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26045" y="4800749"/>
            <a:ext cx="540000" cy="46828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226045" y="5342411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471402" y="2305125"/>
            <a:ext cx="2683176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66" name="Полилиния 65"/>
          <p:cNvSpPr/>
          <p:nvPr/>
        </p:nvSpPr>
        <p:spPr>
          <a:xfrm>
            <a:off x="7848930" y="2313748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38454" y="2690814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38454" y="3089178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38454" y="3488377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38454" y="4266664"/>
            <a:ext cx="540000" cy="46800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38454" y="3909560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956,4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38454" y="4809864"/>
            <a:ext cx="540000" cy="4537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38454" y="5338765"/>
            <a:ext cx="540000" cy="50714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484105" y="5342791"/>
            <a:ext cx="2664000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продукции агропром. комплекса, создание системы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оддержки фермеров и развитие сельской кооперации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838454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26045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60292" y="6311205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0966289"/>
              </p:ext>
            </p:extLst>
          </p:nvPr>
        </p:nvGraphicFramePr>
        <p:xfrm>
          <a:off x="241224" y="3553813"/>
          <a:ext cx="4032448" cy="2910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460292" y="5921110"/>
            <a:ext cx="540000" cy="31489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26045" y="5922934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38454" y="5921111"/>
            <a:ext cx="540000" cy="31489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484105" y="5922524"/>
            <a:ext cx="2664000" cy="3129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поддержки фермеров и развитие сельской кооперации</a:t>
            </a:r>
          </a:p>
        </p:txBody>
      </p:sp>
    </p:spTree>
    <p:extLst>
      <p:ext uri="{BB962C8B-B14F-4D97-AF65-F5344CB8AC3E}">
        <p14:creationId xmlns:p14="http://schemas.microsoft.com/office/powerpoint/2010/main" val="372265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052736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3044" y="4149081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133044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133044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133044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14 597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35413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35413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35413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40010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5940010" y="4653137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40010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40010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15 107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2659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26595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2659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26595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659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21 746,5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2659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26595" y="4653137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659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6595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15 636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2985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29855" y="24026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29855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29855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29855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22 224,9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29855" y="4149080"/>
            <a:ext cx="731452" cy="4000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529855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29855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29855" y="5661248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16 184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38297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29972" y="2412690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38297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38297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39643" y="3740832"/>
            <a:ext cx="728760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22 713,8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38297" y="4149081"/>
            <a:ext cx="731452" cy="40001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</a:p>
        </p:txBody>
      </p:sp>
      <p:sp>
        <p:nvSpPr>
          <p:cNvPr id="71" name="Полилиния 70"/>
          <p:cNvSpPr/>
          <p:nvPr/>
        </p:nvSpPr>
        <p:spPr>
          <a:xfrm>
            <a:off x="8338297" y="4653138"/>
            <a:ext cx="731452" cy="37717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38297" y="5157192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8338297" y="5661249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410" y="235818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продукции сельского хозяйства на душу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тыс.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7410" y="280869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в хозяйствах всех категорий (в сопоставимых ценах),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7410" y="3259200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сельскохозяйственных организаций (с учетом субсидий),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48" y="3740832"/>
            <a:ext cx="4953335" cy="3362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сельского хозяйства (без субъектов малого предпринимательства)руб.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7410" y="4149080"/>
            <a:ext cx="4928565" cy="4000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080" y="4653136"/>
            <a:ext cx="4928565" cy="35104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высокопроизводительных рабочих мест,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462709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410" y="5157192"/>
            <a:ext cx="4928565" cy="3753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затрат на приобретение энергоресурсов в структуре затрат на основное производство продукции сельского хозяйства,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410" y="5661248"/>
            <a:ext cx="4928565" cy="360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Располагаемые ресурсы домашних хозяйств (в среднем на 1 члена домашнего хозяйства в месяц) в сельской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местности,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2604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010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010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010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940010" y="3278907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010" y="3740832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21 278,3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2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76118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39953" y="2636912"/>
            <a:ext cx="4775505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09572" y="3246654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6806728" y="3262117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09572" y="3825044"/>
            <a:ext cx="2550660" cy="108012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и общественных территорий муниципальных образований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842728" y="3938448"/>
            <a:ext cx="612072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1052944"/>
            <a:ext cx="2088232" cy="1534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олилиния 32"/>
          <p:cNvSpPr/>
          <p:nvPr/>
        </p:nvSpPr>
        <p:spPr>
          <a:xfrm>
            <a:off x="7576029" y="3924554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74763" y="3262116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олилиния 36"/>
          <p:cNvSpPr/>
          <p:nvPr/>
        </p:nvSpPr>
        <p:spPr>
          <a:xfrm>
            <a:off x="8239350" y="3268038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39350" y="3926988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607299"/>
              </p:ext>
            </p:extLst>
          </p:nvPr>
        </p:nvGraphicFramePr>
        <p:xfrm>
          <a:off x="85600" y="328583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Скругленная прямоугольная выноска 1"/>
          <p:cNvSpPr/>
          <p:nvPr/>
        </p:nvSpPr>
        <p:spPr>
          <a:xfrm>
            <a:off x="4640108" y="5301208"/>
            <a:ext cx="3183981" cy="1210546"/>
          </a:xfrm>
          <a:prstGeom prst="wedgeRoundRectCallout">
            <a:avLst>
              <a:gd name="adj1" fmla="val -140495"/>
              <a:gd name="adj2" fmla="val 4221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на реализацию мероприятий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благоустройству дворовых территорий и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тротуаров предусмотрено 2 253,1 млн. рублей.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0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598195"/>
            <a:ext cx="730024" cy="61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310448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598195"/>
            <a:ext cx="730024" cy="61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29277" y="3310448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0570" y="2564904"/>
            <a:ext cx="4759461" cy="68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на территории Чувашской Республики проектов по благоустройству, включенных в Федеральный реестр лучших реализованных практик (проектов) по благоустройству,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318338"/>
            <a:ext cx="4742605" cy="47070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представителей Чувашской Республики, прошедших обучение по программе «Создание комфортной городской среды», чел.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861047"/>
            <a:ext cx="730024" cy="327976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9277" y="3861047"/>
            <a:ext cx="730024" cy="327976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9630" y="3861047"/>
            <a:ext cx="4760399" cy="3279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средой, 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48019" y="4329031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7529277" y="4329031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99630" y="4293096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598195"/>
            <a:ext cx="730024" cy="61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310448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930309" y="3861047"/>
            <a:ext cx="730024" cy="327976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930309" y="4329031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34500" y="2598195"/>
            <a:ext cx="730024" cy="61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34500" y="3310448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34500" y="3861047"/>
            <a:ext cx="730024" cy="327976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34500" y="4329031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4677" y="4941168"/>
            <a:ext cx="4752273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населенных пунктов муниципальных образований,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улучшивших эстетический облик,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930309" y="4915388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4915388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29277" y="4915388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34500" y="4915388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1597" y="5373216"/>
            <a:ext cx="4798434" cy="3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99630" y="5877320"/>
            <a:ext cx="4760398" cy="4205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значение индекса качества городской среды по Чувашской Республике, %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5930309" y="5386040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386040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386040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34500" y="5386040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930309" y="5877320"/>
            <a:ext cx="730024" cy="43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6748019" y="5877320"/>
            <a:ext cx="730024" cy="43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529277" y="5877320"/>
            <a:ext cx="730024" cy="43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34500" y="5877320"/>
            <a:ext cx="730024" cy="43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100967" y="2598195"/>
            <a:ext cx="730024" cy="61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100967" y="3310448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5100967" y="3861047"/>
            <a:ext cx="730024" cy="327976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5100967" y="4329031"/>
            <a:ext cx="730024" cy="46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100967" y="4915388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100967" y="5386040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5100967" y="5877320"/>
            <a:ext cx="730024" cy="432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39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</a:t>
            </a:r>
            <a:r>
              <a:rPr lang="ru-RU" dirty="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836712"/>
            <a:ext cx="5386716" cy="12961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46497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93706" y="2886020"/>
            <a:ext cx="4688404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83968" y="3315074"/>
            <a:ext cx="2698943" cy="462827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83968" y="4719927"/>
            <a:ext cx="2698943" cy="4925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20272" y="3309416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33965" y="3933056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56,8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033965" y="4731431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54024" y="3315074"/>
            <a:ext cx="612000" cy="468485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990367"/>
              </p:ext>
            </p:extLst>
          </p:nvPr>
        </p:nvGraphicFramePr>
        <p:xfrm>
          <a:off x="215056" y="306162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87148" y="3315074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83968" y="3933055"/>
            <a:ext cx="2698943" cy="714863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развитие промышленности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683825" y="39339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0970" y="39330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21,2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683825" y="4736648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40970" y="4736647"/>
            <a:ext cx="612000" cy="48733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83968" y="5269616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 в </a:t>
            </a: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33965" y="528112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5,4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70593" y="5286337"/>
            <a:ext cx="634277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40970" y="5286337"/>
            <a:ext cx="612000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83968" y="5917689"/>
            <a:ext cx="2698943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035356" y="5929194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16,8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7676943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17,3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340970" y="592344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17,3</a:t>
            </a:r>
          </a:p>
        </p:txBody>
      </p:sp>
    </p:spTree>
    <p:extLst>
      <p:ext uri="{BB962C8B-B14F-4D97-AF65-F5344CB8AC3E}">
        <p14:creationId xmlns:p14="http://schemas.microsoft.com/office/powerpoint/2010/main" val="335896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2757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13597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349662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13597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349662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13597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349662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13597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349662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352952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15058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71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12955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70280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050664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050664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050664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050664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049567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73240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73240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73240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73240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732408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13504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352952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050664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73240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7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432332" cy="19223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28" y="299695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3220183"/>
              </p:ext>
            </p:extLst>
          </p:nvPr>
        </p:nvGraphicFramePr>
        <p:xfrm>
          <a:off x="245437" y="3320117"/>
          <a:ext cx="3750499" cy="32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601217" y="3501008"/>
            <a:ext cx="4364707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01217" y="3997584"/>
            <a:ext cx="2373363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601217" y="4375824"/>
            <a:ext cx="2390805" cy="454495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государственным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01217" y="4871940"/>
            <a:ext cx="2406125" cy="608566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государственного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730284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3028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3028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65226" y="3996557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4370462"/>
            <a:ext cx="590354" cy="456447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65226" y="4866779"/>
            <a:ext cx="590354" cy="54171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70863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70863" y="4375987"/>
            <a:ext cx="590354" cy="456447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70863" y="4866779"/>
            <a:ext cx="590354" cy="54171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2017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63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56344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5634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5634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5634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40352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40352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40352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40352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72200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72200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72200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72200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7768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870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9102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97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525344"/>
            <a:ext cx="1006489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764704"/>
            <a:ext cx="5958589" cy="18722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транспорте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180648"/>
              </p:ext>
            </p:extLst>
          </p:nvPr>
        </p:nvGraphicFramePr>
        <p:xfrm>
          <a:off x="147780" y="313459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427983" y="2760489"/>
            <a:ext cx="4501247" cy="360000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427982" y="3170830"/>
            <a:ext cx="2304257" cy="330178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27983" y="3573016"/>
            <a:ext cx="2304257" cy="576064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 и качественные автомобильные дороги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427984" y="4221088"/>
            <a:ext cx="2304256" cy="432048"/>
          </a:xfrm>
          <a:custGeom>
            <a:avLst/>
            <a:gdLst>
              <a:gd name="connsiteX0" fmla="*/ 0 w 2809821"/>
              <a:gd name="connsiteY0" fmla="*/ 47494 h 474939"/>
              <a:gd name="connsiteX1" fmla="*/ 47494 w 2809821"/>
              <a:gd name="connsiteY1" fmla="*/ 0 h 474939"/>
              <a:gd name="connsiteX2" fmla="*/ 2762327 w 2809821"/>
              <a:gd name="connsiteY2" fmla="*/ 0 h 474939"/>
              <a:gd name="connsiteX3" fmla="*/ 2809821 w 2809821"/>
              <a:gd name="connsiteY3" fmla="*/ 47494 h 474939"/>
              <a:gd name="connsiteX4" fmla="*/ 2809821 w 2809821"/>
              <a:gd name="connsiteY4" fmla="*/ 427445 h 474939"/>
              <a:gd name="connsiteX5" fmla="*/ 2762327 w 2809821"/>
              <a:gd name="connsiteY5" fmla="*/ 474939 h 474939"/>
              <a:gd name="connsiteX6" fmla="*/ 47494 w 2809821"/>
              <a:gd name="connsiteY6" fmla="*/ 474939 h 474939"/>
              <a:gd name="connsiteX7" fmla="*/ 0 w 2809821"/>
              <a:gd name="connsiteY7" fmla="*/ 427445 h 474939"/>
              <a:gd name="connsiteX8" fmla="*/ 0 w 280982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982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62327" y="0"/>
                </a:lnTo>
                <a:cubicBezTo>
                  <a:pt x="2788557" y="0"/>
                  <a:pt x="2809821" y="21264"/>
                  <a:pt x="2809821" y="47494"/>
                </a:cubicBezTo>
                <a:lnTo>
                  <a:pt x="2809821" y="427445"/>
                </a:lnTo>
                <a:cubicBezTo>
                  <a:pt x="2809821" y="453675"/>
                  <a:pt x="2788557" y="474939"/>
                  <a:pt x="276232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Пассажирский транспорт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27984" y="4725144"/>
            <a:ext cx="2304256" cy="504056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дорожного движения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427984" y="5324998"/>
            <a:ext cx="2304256" cy="624282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использования природного газа в качестве моторного топлива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86819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86818" y="3573016"/>
            <a:ext cx="665501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0424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0424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6820" y="5325210"/>
            <a:ext cx="648000" cy="624070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253994" y="3170830"/>
            <a:ext cx="710494" cy="330178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253994" y="3573016"/>
            <a:ext cx="710494" cy="576064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5 927,7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44408" y="4221088"/>
            <a:ext cx="720080" cy="504056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08" y="4725144"/>
            <a:ext cx="720080" cy="504056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253994" y="5324998"/>
            <a:ext cx="710493" cy="62428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881" y="726602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512944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2944" y="3573016"/>
            <a:ext cx="659456" cy="576064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336,2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24328" y="4221088"/>
            <a:ext cx="648000" cy="43204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24328" y="4725144"/>
            <a:ext cx="648000" cy="504056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12945" y="5324998"/>
            <a:ext cx="648000" cy="62428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4427982" y="6021289"/>
            <a:ext cx="2304257" cy="50405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6804248" y="6021288"/>
            <a:ext cx="648072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24328" y="6021288"/>
            <a:ext cx="648000" cy="50405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244408" y="6021288"/>
            <a:ext cx="720080" cy="50405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1106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км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протяженности автомобильных дорог общего пользования регионального, межмуниципального и местного значения на территории Чувашской Республики, соответствующих нормативным требованиям, в их общей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протяженности, 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значения, в отношении которых проведены работы по капитальному ремонту или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перевезенных транспортом общего пользования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пассажиров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тыс.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единиц транспортных средств, работающих на компримированном природном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газе, ед. 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75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72579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59238"/>
            <a:ext cx="715724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12 250,3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9369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12 252,7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12 252,7</a:t>
            </a: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12 252,7</a:t>
            </a: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4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3 779,7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3 995,8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4 285,8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4 096,3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4 187,3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209,1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099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63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155 166,5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129 957,8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145 767,8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7605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133 960,8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14488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139 763,8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06025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04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64704"/>
            <a:ext cx="5386716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30" y="225817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11961" y="1916832"/>
            <a:ext cx="4824536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11961" y="2279742"/>
            <a:ext cx="2765396" cy="319033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211961" y="3229698"/>
            <a:ext cx="2765396" cy="63135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предпринимательства в Чувашской Республике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211961" y="3933056"/>
            <a:ext cx="2765396" cy="39307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развитию внешнеэкономической деятельности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211961" y="4381501"/>
            <a:ext cx="2765396" cy="63167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потребительского рынка и системы защиты прав потребителей в Чувашской Республике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1" y="5072529"/>
            <a:ext cx="2765396" cy="588719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предоставления государственных и муниципальных услуг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61905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61905" y="2636913"/>
            <a:ext cx="612000" cy="520777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61905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909,0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61905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61905" y="4392937"/>
            <a:ext cx="612000" cy="62023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61905" y="5713880"/>
            <a:ext cx="612000" cy="31647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1 267,0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21482" y="2284774"/>
            <a:ext cx="612000" cy="308968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254055"/>
              </p:ext>
            </p:extLst>
          </p:nvPr>
        </p:nvGraphicFramePr>
        <p:xfrm>
          <a:off x="121388" y="2823073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34" y="668226"/>
            <a:ext cx="3217532" cy="1248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740352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61905" y="5075643"/>
            <a:ext cx="612000" cy="58560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11961" y="2636912"/>
            <a:ext cx="2765395" cy="52077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стратегического управления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740352" y="2637811"/>
            <a:ext cx="612000" cy="5198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8421482" y="2636911"/>
            <a:ext cx="612000" cy="5207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4035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1 257,7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421482" y="3229698"/>
            <a:ext cx="612000" cy="6313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729,8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11961" y="5713880"/>
            <a:ext cx="2765396" cy="30740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климат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74035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421482" y="3933056"/>
            <a:ext cx="612000" cy="39306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740352" y="4392936"/>
            <a:ext cx="612000" cy="62024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21482" y="4398297"/>
            <a:ext cx="612000" cy="61487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40352" y="5091202"/>
            <a:ext cx="612000" cy="57004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204,2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21482" y="5091201"/>
            <a:ext cx="612000" cy="570046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204,2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40352" y="571388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1501,0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21482" y="5714570"/>
            <a:ext cx="612000" cy="30671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1 481,6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4211961" y="6096657"/>
            <a:ext cx="2765396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61905" y="6096657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035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68,9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2148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68,9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237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7214" y="4419564"/>
            <a:ext cx="4673523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в валовом региональном продукте,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86255" y="2976508"/>
            <a:ext cx="4674545" cy="72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(работ, услуг), произведенной субъектами малого и среднего предпринимательства, в общем объеме валового регионального продукта,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7920" y="5589312"/>
            <a:ext cx="4662112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7215" y="1791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486" y="692696"/>
            <a:ext cx="1717522" cy="1196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716016" y="836713"/>
            <a:ext cx="4308585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3518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86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5863518" y="2973823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34,5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868224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5868224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17,6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5868224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30 858,3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6655606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57181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6660312" y="2976508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60312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6660312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268,0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6660312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18,2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660312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33 018,3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47694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452400" y="2976508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35,5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7452400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7452400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286,2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452400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19,0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452400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35 593,8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8239782" y="1844824"/>
            <a:ext cx="720000" cy="404156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1357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2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244488" y="2976508"/>
            <a:ext cx="720000" cy="720000"/>
          </a:xfrm>
          <a:custGeom>
            <a:avLst/>
            <a:gdLst>
              <a:gd name="connsiteX0" fmla="*/ 0 w 798044"/>
              <a:gd name="connsiteY0" fmla="*/ 79804 h 1152486"/>
              <a:gd name="connsiteX1" fmla="*/ 79804 w 798044"/>
              <a:gd name="connsiteY1" fmla="*/ 0 h 1152486"/>
              <a:gd name="connsiteX2" fmla="*/ 718240 w 798044"/>
              <a:gd name="connsiteY2" fmla="*/ 0 h 1152486"/>
              <a:gd name="connsiteX3" fmla="*/ 798044 w 798044"/>
              <a:gd name="connsiteY3" fmla="*/ 79804 h 1152486"/>
              <a:gd name="connsiteX4" fmla="*/ 798044 w 798044"/>
              <a:gd name="connsiteY4" fmla="*/ 1072682 h 1152486"/>
              <a:gd name="connsiteX5" fmla="*/ 718240 w 798044"/>
              <a:gd name="connsiteY5" fmla="*/ 1152486 h 1152486"/>
              <a:gd name="connsiteX6" fmla="*/ 79804 w 798044"/>
              <a:gd name="connsiteY6" fmla="*/ 1152486 h 1152486"/>
              <a:gd name="connsiteX7" fmla="*/ 0 w 798044"/>
              <a:gd name="connsiteY7" fmla="*/ 1072682 h 1152486"/>
              <a:gd name="connsiteX8" fmla="*/ 0 w 798044"/>
              <a:gd name="connsiteY8" fmla="*/ 79804 h 1152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1152486">
                <a:moveTo>
                  <a:pt x="0" y="79804"/>
                </a:moveTo>
                <a:cubicBezTo>
                  <a:pt x="0" y="35729"/>
                  <a:pt x="35729" y="0"/>
                  <a:pt x="79804" y="0"/>
                </a:cubicBezTo>
                <a:lnTo>
                  <a:pt x="718240" y="0"/>
                </a:lnTo>
                <a:cubicBezTo>
                  <a:pt x="762315" y="0"/>
                  <a:pt x="798044" y="35729"/>
                  <a:pt x="798044" y="79804"/>
                </a:cubicBezTo>
                <a:lnTo>
                  <a:pt x="798044" y="1072682"/>
                </a:lnTo>
                <a:cubicBezTo>
                  <a:pt x="798044" y="1116757"/>
                  <a:pt x="762315" y="1152486"/>
                  <a:pt x="718240" y="1152486"/>
                </a:cubicBezTo>
                <a:lnTo>
                  <a:pt x="79804" y="1152486"/>
                </a:lnTo>
                <a:cubicBezTo>
                  <a:pt x="35729" y="1152486"/>
                  <a:pt x="0" y="1116757"/>
                  <a:pt x="0" y="1072682"/>
                </a:cubicBezTo>
                <a:lnTo>
                  <a:pt x="0" y="79804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094" tIns="69094" rIns="69094" bIns="6909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36,0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8244488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10,6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8244488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307,3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44488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19,7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44488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38 441,3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9749" y="2384880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9749" y="3771581"/>
            <a:ext cx="4660161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005" y="5042357"/>
            <a:ext cx="4647100" cy="4241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2348880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254,1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5076136" y="1845302"/>
            <a:ext cx="720000" cy="4032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70759" y="4365588"/>
            <a:ext cx="720000" cy="54000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5070759" y="2976508"/>
            <a:ext cx="720000" cy="72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6136" y="5589312"/>
            <a:ext cx="720000" cy="64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18,5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5070759" y="2348880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070759" y="3753581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17,8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5076136" y="498443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28 912,0</a:t>
            </a:r>
          </a:p>
        </p:txBody>
      </p:sp>
    </p:spTree>
    <p:extLst>
      <p:ext uri="{BB962C8B-B14F-4D97-AF65-F5344CB8AC3E}">
        <p14:creationId xmlns:p14="http://schemas.microsoft.com/office/powerpoint/2010/main" val="120222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988664"/>
            <a:ext cx="5571791" cy="14401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2580288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559" y="698698"/>
            <a:ext cx="3289082" cy="2139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0209" y="283831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100910"/>
              </p:ext>
            </p:extLst>
          </p:nvPr>
        </p:nvGraphicFramePr>
        <p:xfrm>
          <a:off x="43458" y="3116525"/>
          <a:ext cx="3872921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8902" y="3104616"/>
            <a:ext cx="4826369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18902" y="4038144"/>
            <a:ext cx="2685345" cy="51265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жилья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118904" y="5539893"/>
            <a:ext cx="2685344" cy="54000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8902" y="4618452"/>
            <a:ext cx="2685345" cy="82251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18904" y="3566891"/>
            <a:ext cx="2685344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948264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1 089,6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948264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36151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30293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865,0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636151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30293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948264" y="4618451"/>
            <a:ext cx="612000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82,2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948265" y="5547892"/>
            <a:ext cx="612000" cy="5454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39129" y="4618451"/>
            <a:ext cx="606142" cy="8225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33271" y="4038145"/>
            <a:ext cx="612000" cy="51264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892,8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339129" y="3566891"/>
            <a:ext cx="612000" cy="37268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33271" y="5547892"/>
            <a:ext cx="612000" cy="54540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6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6080" y="2701757"/>
            <a:ext cx="5004000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080" y="3644129"/>
            <a:ext cx="5004000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080" y="4097140"/>
            <a:ext cx="5004000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выданных ипотечных жилищных кредитов,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536273"/>
            <a:ext cx="498428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059882"/>
            <a:ext cx="4984281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 специализированного жилищного фонда по договорам найма специализированных жилых помещений,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2949"/>
            <a:ext cx="4984282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26080" y="3192155"/>
            <a:ext cx="5004000" cy="3627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арендного жилья,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296173" y="2132857"/>
            <a:ext cx="715987" cy="4391593"/>
            <a:chOff x="5532816" y="2132856"/>
            <a:chExt cx="715987" cy="4391593"/>
          </a:xfrm>
        </p:grpSpPr>
        <p:sp>
          <p:nvSpPr>
            <p:cNvPr id="27" name="Полилиния 26"/>
            <p:cNvSpPr/>
            <p:nvPr/>
          </p:nvSpPr>
          <p:spPr>
            <a:xfrm>
              <a:off x="5532816" y="2132856"/>
              <a:ext cx="715987" cy="503161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F397"/>
                </a:gs>
                <a:gs pos="50000">
                  <a:srgbClr val="D5F6C0"/>
                </a:gs>
                <a:gs pos="100000">
                  <a:srgbClr val="EAFAE0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2019</a:t>
              </a:r>
            </a:p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  <a:endPara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5532816" y="2718960"/>
              <a:ext cx="715987" cy="3805489"/>
              <a:chOff x="5532816" y="2718960"/>
              <a:chExt cx="715987" cy="3805489"/>
            </a:xfrm>
          </p:grpSpPr>
          <p:sp>
            <p:nvSpPr>
              <p:cNvPr id="57" name="Полилиния 56"/>
              <p:cNvSpPr/>
              <p:nvPr/>
            </p:nvSpPr>
            <p:spPr>
              <a:xfrm>
                <a:off x="5532816" y="5059883"/>
                <a:ext cx="71598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EF397"/>
                  </a:gs>
                  <a:gs pos="50000">
                    <a:srgbClr val="D5F6C0"/>
                  </a:gs>
                  <a:gs pos="100000">
                    <a:srgbClr val="EAFAE0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13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208</a:t>
                </a:r>
                <a:endPara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" name="Группа 2"/>
              <p:cNvGrpSpPr/>
              <p:nvPr/>
            </p:nvGrpSpPr>
            <p:grpSpPr>
              <a:xfrm>
                <a:off x="5532816" y="2718960"/>
                <a:ext cx="715987" cy="3805489"/>
                <a:chOff x="5532816" y="2718960"/>
                <a:chExt cx="715987" cy="3805489"/>
              </a:xfrm>
            </p:grpSpPr>
            <p:sp>
              <p:nvSpPr>
                <p:cNvPr id="28" name="Полилиния 27"/>
                <p:cNvSpPr/>
                <p:nvPr/>
              </p:nvSpPr>
              <p:spPr>
                <a:xfrm>
                  <a:off x="5532816" y="2718960"/>
                  <a:ext cx="715987" cy="384347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656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Полилиния 30"/>
                <p:cNvSpPr/>
                <p:nvPr/>
              </p:nvSpPr>
              <p:spPr>
                <a:xfrm>
                  <a:off x="5532816" y="3644129"/>
                  <a:ext cx="715987" cy="379772"/>
                </a:xfrm>
                <a:custGeom>
                  <a:avLst/>
                  <a:gdLst>
                    <a:gd name="connsiteX0" fmla="*/ 0 w 473035"/>
                    <a:gd name="connsiteY0" fmla="*/ 47304 h 479881"/>
                    <a:gd name="connsiteX1" fmla="*/ 47304 w 473035"/>
                    <a:gd name="connsiteY1" fmla="*/ 0 h 479881"/>
                    <a:gd name="connsiteX2" fmla="*/ 425732 w 473035"/>
                    <a:gd name="connsiteY2" fmla="*/ 0 h 479881"/>
                    <a:gd name="connsiteX3" fmla="*/ 473036 w 473035"/>
                    <a:gd name="connsiteY3" fmla="*/ 47304 h 479881"/>
                    <a:gd name="connsiteX4" fmla="*/ 473035 w 473035"/>
                    <a:gd name="connsiteY4" fmla="*/ 432578 h 479881"/>
                    <a:gd name="connsiteX5" fmla="*/ 425731 w 473035"/>
                    <a:gd name="connsiteY5" fmla="*/ 479882 h 479881"/>
                    <a:gd name="connsiteX6" fmla="*/ 47304 w 473035"/>
                    <a:gd name="connsiteY6" fmla="*/ 479881 h 479881"/>
                    <a:gd name="connsiteX7" fmla="*/ 0 w 473035"/>
                    <a:gd name="connsiteY7" fmla="*/ 432577 h 479881"/>
                    <a:gd name="connsiteX8" fmla="*/ 0 w 473035"/>
                    <a:gd name="connsiteY8" fmla="*/ 47304 h 47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3035" h="479881">
                      <a:moveTo>
                        <a:pt x="0" y="47304"/>
                      </a:moveTo>
                      <a:cubicBezTo>
                        <a:pt x="0" y="21179"/>
                        <a:pt x="21179" y="0"/>
                        <a:pt x="47304" y="0"/>
                      </a:cubicBezTo>
                      <a:lnTo>
                        <a:pt x="425732" y="0"/>
                      </a:lnTo>
                      <a:cubicBezTo>
                        <a:pt x="451857" y="0"/>
                        <a:pt x="473036" y="21179"/>
                        <a:pt x="473036" y="47304"/>
                      </a:cubicBezTo>
                      <a:cubicBezTo>
                        <a:pt x="473036" y="175729"/>
                        <a:pt x="473035" y="304153"/>
                        <a:pt x="473035" y="432578"/>
                      </a:cubicBezTo>
                      <a:cubicBezTo>
                        <a:pt x="473035" y="458703"/>
                        <a:pt x="451856" y="479882"/>
                        <a:pt x="425731" y="479882"/>
                      </a:cubicBezTo>
                      <a:lnTo>
                        <a:pt x="47304" y="479881"/>
                      </a:lnTo>
                      <a:cubicBezTo>
                        <a:pt x="21179" y="479881"/>
                        <a:pt x="0" y="458702"/>
                        <a:pt x="0" y="432577"/>
                      </a:cubicBezTo>
                      <a:lnTo>
                        <a:pt x="0" y="473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547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Полилиния 91"/>
                <p:cNvSpPr/>
                <p:nvPr/>
              </p:nvSpPr>
              <p:spPr>
                <a:xfrm>
                  <a:off x="5532816" y="4097139"/>
                  <a:ext cx="715987" cy="397711"/>
                </a:xfrm>
                <a:custGeom>
                  <a:avLst/>
                  <a:gdLst>
                    <a:gd name="connsiteX0" fmla="*/ 0 w 444361"/>
                    <a:gd name="connsiteY0" fmla="*/ 44398 h 443984"/>
                    <a:gd name="connsiteX1" fmla="*/ 44398 w 444361"/>
                    <a:gd name="connsiteY1" fmla="*/ 0 h 443984"/>
                    <a:gd name="connsiteX2" fmla="*/ 399963 w 444361"/>
                    <a:gd name="connsiteY2" fmla="*/ 0 h 443984"/>
                    <a:gd name="connsiteX3" fmla="*/ 444361 w 444361"/>
                    <a:gd name="connsiteY3" fmla="*/ 44398 h 443984"/>
                    <a:gd name="connsiteX4" fmla="*/ 444361 w 444361"/>
                    <a:gd name="connsiteY4" fmla="*/ 399586 h 443984"/>
                    <a:gd name="connsiteX5" fmla="*/ 399963 w 444361"/>
                    <a:gd name="connsiteY5" fmla="*/ 443984 h 443984"/>
                    <a:gd name="connsiteX6" fmla="*/ 44398 w 444361"/>
                    <a:gd name="connsiteY6" fmla="*/ 443984 h 443984"/>
                    <a:gd name="connsiteX7" fmla="*/ 0 w 444361"/>
                    <a:gd name="connsiteY7" fmla="*/ 399586 h 443984"/>
                    <a:gd name="connsiteX8" fmla="*/ 0 w 444361"/>
                    <a:gd name="connsiteY8" fmla="*/ 44398 h 44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443984">
                      <a:moveTo>
                        <a:pt x="0" y="44398"/>
                      </a:moveTo>
                      <a:cubicBezTo>
                        <a:pt x="0" y="19878"/>
                        <a:pt x="19878" y="0"/>
                        <a:pt x="44398" y="0"/>
                      </a:cubicBezTo>
                      <a:lnTo>
                        <a:pt x="399963" y="0"/>
                      </a:lnTo>
                      <a:cubicBezTo>
                        <a:pt x="424483" y="0"/>
                        <a:pt x="444361" y="19878"/>
                        <a:pt x="444361" y="44398"/>
                      </a:cubicBezTo>
                      <a:lnTo>
                        <a:pt x="444361" y="399586"/>
                      </a:lnTo>
                      <a:cubicBezTo>
                        <a:pt x="444361" y="424106"/>
                        <a:pt x="424483" y="443984"/>
                        <a:pt x="399963" y="443984"/>
                      </a:cubicBezTo>
                      <a:lnTo>
                        <a:pt x="44398" y="443984"/>
                      </a:lnTo>
                      <a:cubicBezTo>
                        <a:pt x="19878" y="443984"/>
                        <a:pt x="0" y="424106"/>
                        <a:pt x="0" y="399586"/>
                      </a:cubicBezTo>
                      <a:lnTo>
                        <a:pt x="0" y="443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1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25 796,0</a:t>
                  </a:r>
                  <a:endParaRPr lang="ru-RU" sz="11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2" name="Полилиния 131"/>
                <p:cNvSpPr/>
                <p:nvPr/>
              </p:nvSpPr>
              <p:spPr>
                <a:xfrm>
                  <a:off x="5532816" y="4581127"/>
                  <a:ext cx="715987" cy="387193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0,0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Полилиния 61"/>
                <p:cNvSpPr/>
                <p:nvPr/>
              </p:nvSpPr>
              <p:spPr>
                <a:xfrm>
                  <a:off x="5532816" y="5912949"/>
                  <a:ext cx="715987" cy="611500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Полилиния 53"/>
                <p:cNvSpPr/>
                <p:nvPr/>
              </p:nvSpPr>
              <p:spPr>
                <a:xfrm>
                  <a:off x="5532816" y="3192154"/>
                  <a:ext cx="715987" cy="362729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9" name="Группа 8"/>
          <p:cNvGrpSpPr/>
          <p:nvPr/>
        </p:nvGrpSpPr>
        <p:grpSpPr>
          <a:xfrm>
            <a:off x="6084168" y="2132858"/>
            <a:ext cx="648073" cy="4390631"/>
            <a:chOff x="6429254" y="2133818"/>
            <a:chExt cx="648073" cy="4390631"/>
          </a:xfrm>
        </p:grpSpPr>
        <p:sp>
          <p:nvSpPr>
            <p:cNvPr id="63" name="Полилиния 62"/>
            <p:cNvSpPr/>
            <p:nvPr/>
          </p:nvSpPr>
          <p:spPr>
            <a:xfrm>
              <a:off x="6429520" y="5912949"/>
              <a:ext cx="647806" cy="611500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BF8E6"/>
                </a:gs>
                <a:gs pos="50000">
                  <a:srgbClr val="D4FAEE"/>
                </a:gs>
                <a:gs pos="100000">
                  <a:srgbClr val="E9FCF6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6429254" y="2133818"/>
              <a:ext cx="648073" cy="3718153"/>
              <a:chOff x="6429254" y="2133818"/>
              <a:chExt cx="648073" cy="3718153"/>
            </a:xfrm>
          </p:grpSpPr>
          <p:sp>
            <p:nvSpPr>
              <p:cNvPr id="38" name="Полилиния 37"/>
              <p:cNvSpPr/>
              <p:nvPr/>
            </p:nvSpPr>
            <p:spPr>
              <a:xfrm>
                <a:off x="6429520" y="2133818"/>
                <a:ext cx="647806" cy="509882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2020 план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Полилиния 38"/>
              <p:cNvSpPr/>
              <p:nvPr/>
            </p:nvSpPr>
            <p:spPr>
              <a:xfrm>
                <a:off x="6429521" y="2718960"/>
                <a:ext cx="647806" cy="384347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748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>
                <a:off x="6429521" y="3644129"/>
                <a:ext cx="647806" cy="379772"/>
              </a:xfrm>
              <a:custGeom>
                <a:avLst/>
                <a:gdLst>
                  <a:gd name="connsiteX0" fmla="*/ 0 w 473035"/>
                  <a:gd name="connsiteY0" fmla="*/ 47304 h 500150"/>
                  <a:gd name="connsiteX1" fmla="*/ 47304 w 473035"/>
                  <a:gd name="connsiteY1" fmla="*/ 0 h 500150"/>
                  <a:gd name="connsiteX2" fmla="*/ 425732 w 473035"/>
                  <a:gd name="connsiteY2" fmla="*/ 0 h 500150"/>
                  <a:gd name="connsiteX3" fmla="*/ 473036 w 473035"/>
                  <a:gd name="connsiteY3" fmla="*/ 47304 h 500150"/>
                  <a:gd name="connsiteX4" fmla="*/ 473035 w 473035"/>
                  <a:gd name="connsiteY4" fmla="*/ 452847 h 500150"/>
                  <a:gd name="connsiteX5" fmla="*/ 425731 w 473035"/>
                  <a:gd name="connsiteY5" fmla="*/ 500151 h 500150"/>
                  <a:gd name="connsiteX6" fmla="*/ 47304 w 473035"/>
                  <a:gd name="connsiteY6" fmla="*/ 500150 h 500150"/>
                  <a:gd name="connsiteX7" fmla="*/ 0 w 473035"/>
                  <a:gd name="connsiteY7" fmla="*/ 452846 h 500150"/>
                  <a:gd name="connsiteX8" fmla="*/ 0 w 473035"/>
                  <a:gd name="connsiteY8" fmla="*/ 47304 h 5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500150">
                    <a:moveTo>
                      <a:pt x="0" y="47304"/>
                    </a:moveTo>
                    <a:cubicBezTo>
                      <a:pt x="0" y="21179"/>
                      <a:pt x="21179" y="0"/>
                      <a:pt x="47304" y="0"/>
                    </a:cubicBezTo>
                    <a:lnTo>
                      <a:pt x="425732" y="0"/>
                    </a:lnTo>
                    <a:cubicBezTo>
                      <a:pt x="451857" y="0"/>
                      <a:pt x="473036" y="21179"/>
                      <a:pt x="473036" y="47304"/>
                    </a:cubicBezTo>
                    <a:cubicBezTo>
                      <a:pt x="473036" y="182485"/>
                      <a:pt x="473035" y="317666"/>
                      <a:pt x="473035" y="452847"/>
                    </a:cubicBezTo>
                    <a:cubicBezTo>
                      <a:pt x="473035" y="478972"/>
                      <a:pt x="451856" y="500151"/>
                      <a:pt x="425731" y="500151"/>
                    </a:cubicBezTo>
                    <a:lnTo>
                      <a:pt x="47304" y="500150"/>
                    </a:lnTo>
                    <a:cubicBezTo>
                      <a:pt x="21179" y="500150"/>
                      <a:pt x="0" y="478971"/>
                      <a:pt x="0" y="452846"/>
                    </a:cubicBezTo>
                    <a:lnTo>
                      <a:pt x="0" y="47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765" tIns="55765" rIns="55765" bIns="5576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>
                <a:off x="6429254" y="4097139"/>
                <a:ext cx="648073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25 500,0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>
                <a:off x="6429520" y="4581127"/>
                <a:ext cx="647806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1,9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>
                <a:off x="6429520" y="5059882"/>
                <a:ext cx="647807" cy="792089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>
                <a:off x="6429254" y="3176804"/>
                <a:ext cx="648073" cy="378079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" name="Группа 15"/>
          <p:cNvGrpSpPr/>
          <p:nvPr/>
        </p:nvGrpSpPr>
        <p:grpSpPr>
          <a:xfrm>
            <a:off x="7592605" y="2132857"/>
            <a:ext cx="648073" cy="4390631"/>
            <a:chOff x="8153938" y="2126135"/>
            <a:chExt cx="648073" cy="4398314"/>
          </a:xfrm>
        </p:grpSpPr>
        <p:sp>
          <p:nvSpPr>
            <p:cNvPr id="47" name="Полилиния 46"/>
            <p:cNvSpPr/>
            <p:nvPr/>
          </p:nvSpPr>
          <p:spPr>
            <a:xfrm>
              <a:off x="8153939" y="2126135"/>
              <a:ext cx="648071" cy="517563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Полилиния 51"/>
            <p:cNvSpPr/>
            <p:nvPr/>
          </p:nvSpPr>
          <p:spPr>
            <a:xfrm>
              <a:off x="8153939" y="2718960"/>
              <a:ext cx="648072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794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8153939" y="3644129"/>
              <a:ext cx="648072" cy="2207842"/>
              <a:chOff x="8153939" y="3644129"/>
              <a:chExt cx="648072" cy="2207842"/>
            </a:xfrm>
          </p:grpSpPr>
          <p:sp>
            <p:nvSpPr>
              <p:cNvPr id="51" name="Полилиния 50"/>
              <p:cNvSpPr/>
              <p:nvPr/>
            </p:nvSpPr>
            <p:spPr>
              <a:xfrm>
                <a:off x="8158517" y="3644129"/>
                <a:ext cx="643493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340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Полилиния 54"/>
              <p:cNvSpPr/>
              <p:nvPr/>
            </p:nvSpPr>
            <p:spPr>
              <a:xfrm>
                <a:off x="8153939" y="4581127"/>
                <a:ext cx="648071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0,2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>
                <a:off x="8158517" y="4097139"/>
                <a:ext cx="643494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29 450,0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>
                <a:off x="8153939" y="5059883"/>
                <a:ext cx="648071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107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" name="Полилиния 66"/>
            <p:cNvSpPr/>
            <p:nvPr/>
          </p:nvSpPr>
          <p:spPr>
            <a:xfrm>
              <a:off x="8158516" y="5912950"/>
              <a:ext cx="643495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Полилиния 65"/>
            <p:cNvSpPr/>
            <p:nvPr/>
          </p:nvSpPr>
          <p:spPr>
            <a:xfrm>
              <a:off x="8153938" y="3176805"/>
              <a:ext cx="648073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850294" y="2132857"/>
            <a:ext cx="674037" cy="4398314"/>
            <a:chOff x="7290265" y="2126136"/>
            <a:chExt cx="674037" cy="4398314"/>
          </a:xfrm>
        </p:grpSpPr>
        <p:sp>
          <p:nvSpPr>
            <p:cNvPr id="59" name="Полилиния 58"/>
            <p:cNvSpPr/>
            <p:nvPr/>
          </p:nvSpPr>
          <p:spPr>
            <a:xfrm>
              <a:off x="7290265" y="5059882"/>
              <a:ext cx="674036" cy="79208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107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7290265" y="2126136"/>
              <a:ext cx="674037" cy="4398314"/>
              <a:chOff x="7290265" y="2126136"/>
              <a:chExt cx="674037" cy="4398314"/>
            </a:xfrm>
          </p:grpSpPr>
          <p:sp>
            <p:nvSpPr>
              <p:cNvPr id="45" name="Полилиния 44"/>
              <p:cNvSpPr/>
              <p:nvPr/>
            </p:nvSpPr>
            <p:spPr>
              <a:xfrm>
                <a:off x="7293614" y="2126136"/>
                <a:ext cx="670685" cy="509881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2021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>
                <a:off x="7290265" y="2718960"/>
                <a:ext cx="674034" cy="384347"/>
              </a:xfrm>
              <a:custGeom>
                <a:avLst/>
                <a:gdLst>
                  <a:gd name="connsiteX0" fmla="*/ 0 w 499638"/>
                  <a:gd name="connsiteY0" fmla="*/ 42909 h 429089"/>
                  <a:gd name="connsiteX1" fmla="*/ 42909 w 499638"/>
                  <a:gd name="connsiteY1" fmla="*/ 0 h 429089"/>
                  <a:gd name="connsiteX2" fmla="*/ 456729 w 499638"/>
                  <a:gd name="connsiteY2" fmla="*/ 0 h 429089"/>
                  <a:gd name="connsiteX3" fmla="*/ 499638 w 499638"/>
                  <a:gd name="connsiteY3" fmla="*/ 42909 h 429089"/>
                  <a:gd name="connsiteX4" fmla="*/ 499638 w 499638"/>
                  <a:gd name="connsiteY4" fmla="*/ 386180 h 429089"/>
                  <a:gd name="connsiteX5" fmla="*/ 456729 w 499638"/>
                  <a:gd name="connsiteY5" fmla="*/ 429089 h 429089"/>
                  <a:gd name="connsiteX6" fmla="*/ 42909 w 499638"/>
                  <a:gd name="connsiteY6" fmla="*/ 429089 h 429089"/>
                  <a:gd name="connsiteX7" fmla="*/ 0 w 499638"/>
                  <a:gd name="connsiteY7" fmla="*/ 386180 h 429089"/>
                  <a:gd name="connsiteX8" fmla="*/ 0 w 499638"/>
                  <a:gd name="connsiteY8" fmla="*/ 42909 h 42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9">
                    <a:moveTo>
                      <a:pt x="0" y="42909"/>
                    </a:moveTo>
                    <a:cubicBezTo>
                      <a:pt x="0" y="19211"/>
                      <a:pt x="19211" y="0"/>
                      <a:pt x="42909" y="0"/>
                    </a:cubicBezTo>
                    <a:lnTo>
                      <a:pt x="456729" y="0"/>
                    </a:lnTo>
                    <a:cubicBezTo>
                      <a:pt x="480427" y="0"/>
                      <a:pt x="499638" y="19211"/>
                      <a:pt x="499638" y="42909"/>
                    </a:cubicBezTo>
                    <a:lnTo>
                      <a:pt x="499638" y="386180"/>
                    </a:lnTo>
                    <a:cubicBezTo>
                      <a:pt x="499638" y="409878"/>
                      <a:pt x="480427" y="429089"/>
                      <a:pt x="456729" y="429089"/>
                    </a:cubicBezTo>
                    <a:lnTo>
                      <a:pt x="42909" y="429089"/>
                    </a:lnTo>
                    <a:cubicBezTo>
                      <a:pt x="19211" y="429089"/>
                      <a:pt x="0" y="409878"/>
                      <a:pt x="0" y="386180"/>
                    </a:cubicBezTo>
                    <a:lnTo>
                      <a:pt x="0" y="429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8" tIns="54478" rIns="54478" bIns="54478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718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Полилиния 47"/>
              <p:cNvSpPr/>
              <p:nvPr/>
            </p:nvSpPr>
            <p:spPr>
              <a:xfrm>
                <a:off x="7293614" y="3644129"/>
                <a:ext cx="670685" cy="375636"/>
              </a:xfrm>
              <a:custGeom>
                <a:avLst/>
                <a:gdLst>
                  <a:gd name="connsiteX0" fmla="*/ 0 w 488058"/>
                  <a:gd name="connsiteY0" fmla="*/ 48806 h 547530"/>
                  <a:gd name="connsiteX1" fmla="*/ 48806 w 488058"/>
                  <a:gd name="connsiteY1" fmla="*/ 0 h 547530"/>
                  <a:gd name="connsiteX2" fmla="*/ 439252 w 488058"/>
                  <a:gd name="connsiteY2" fmla="*/ 0 h 547530"/>
                  <a:gd name="connsiteX3" fmla="*/ 488058 w 488058"/>
                  <a:gd name="connsiteY3" fmla="*/ 48806 h 547530"/>
                  <a:gd name="connsiteX4" fmla="*/ 488058 w 488058"/>
                  <a:gd name="connsiteY4" fmla="*/ 498724 h 547530"/>
                  <a:gd name="connsiteX5" fmla="*/ 439252 w 488058"/>
                  <a:gd name="connsiteY5" fmla="*/ 547530 h 547530"/>
                  <a:gd name="connsiteX6" fmla="*/ 48806 w 488058"/>
                  <a:gd name="connsiteY6" fmla="*/ 547530 h 547530"/>
                  <a:gd name="connsiteX7" fmla="*/ 0 w 488058"/>
                  <a:gd name="connsiteY7" fmla="*/ 498724 h 547530"/>
                  <a:gd name="connsiteX8" fmla="*/ 0 w 488058"/>
                  <a:gd name="connsiteY8" fmla="*/ 48806 h 54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058" h="547530">
                    <a:moveTo>
                      <a:pt x="0" y="48806"/>
                    </a:moveTo>
                    <a:cubicBezTo>
                      <a:pt x="0" y="21851"/>
                      <a:pt x="21851" y="0"/>
                      <a:pt x="48806" y="0"/>
                    </a:cubicBezTo>
                    <a:lnTo>
                      <a:pt x="439252" y="0"/>
                    </a:lnTo>
                    <a:cubicBezTo>
                      <a:pt x="466207" y="0"/>
                      <a:pt x="488058" y="21851"/>
                      <a:pt x="488058" y="48806"/>
                    </a:cubicBezTo>
                    <a:lnTo>
                      <a:pt x="488058" y="498724"/>
                    </a:lnTo>
                    <a:cubicBezTo>
                      <a:pt x="488058" y="525679"/>
                      <a:pt x="466207" y="547530"/>
                      <a:pt x="439252" y="547530"/>
                    </a:cubicBezTo>
                    <a:lnTo>
                      <a:pt x="48806" y="547530"/>
                    </a:lnTo>
                    <a:cubicBezTo>
                      <a:pt x="21851" y="547530"/>
                      <a:pt x="0" y="525679"/>
                      <a:pt x="0" y="498724"/>
                    </a:cubicBezTo>
                    <a:lnTo>
                      <a:pt x="0" y="4880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205" tIns="56205" rIns="56205" bIns="5620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345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Полилиния 49"/>
              <p:cNvSpPr/>
              <p:nvPr/>
            </p:nvSpPr>
            <p:spPr>
              <a:xfrm>
                <a:off x="7290265" y="4097139"/>
                <a:ext cx="674035" cy="390123"/>
              </a:xfrm>
              <a:custGeom>
                <a:avLst/>
                <a:gdLst>
                  <a:gd name="connsiteX0" fmla="*/ 0 w 473035"/>
                  <a:gd name="connsiteY0" fmla="*/ 37807 h 378068"/>
                  <a:gd name="connsiteX1" fmla="*/ 37807 w 473035"/>
                  <a:gd name="connsiteY1" fmla="*/ 0 h 378068"/>
                  <a:gd name="connsiteX2" fmla="*/ 435228 w 473035"/>
                  <a:gd name="connsiteY2" fmla="*/ 0 h 378068"/>
                  <a:gd name="connsiteX3" fmla="*/ 473035 w 473035"/>
                  <a:gd name="connsiteY3" fmla="*/ 37807 h 378068"/>
                  <a:gd name="connsiteX4" fmla="*/ 473035 w 473035"/>
                  <a:gd name="connsiteY4" fmla="*/ 340261 h 378068"/>
                  <a:gd name="connsiteX5" fmla="*/ 435228 w 473035"/>
                  <a:gd name="connsiteY5" fmla="*/ 378068 h 378068"/>
                  <a:gd name="connsiteX6" fmla="*/ 37807 w 473035"/>
                  <a:gd name="connsiteY6" fmla="*/ 378068 h 378068"/>
                  <a:gd name="connsiteX7" fmla="*/ 0 w 473035"/>
                  <a:gd name="connsiteY7" fmla="*/ 340261 h 378068"/>
                  <a:gd name="connsiteX8" fmla="*/ 0 w 473035"/>
                  <a:gd name="connsiteY8" fmla="*/ 37807 h 3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378068">
                    <a:moveTo>
                      <a:pt x="0" y="37807"/>
                    </a:moveTo>
                    <a:cubicBezTo>
                      <a:pt x="0" y="16927"/>
                      <a:pt x="16927" y="0"/>
                      <a:pt x="37807" y="0"/>
                    </a:cubicBezTo>
                    <a:lnTo>
                      <a:pt x="435228" y="0"/>
                    </a:lnTo>
                    <a:cubicBezTo>
                      <a:pt x="456108" y="0"/>
                      <a:pt x="473035" y="16927"/>
                      <a:pt x="473035" y="37807"/>
                    </a:cubicBezTo>
                    <a:lnTo>
                      <a:pt x="473035" y="340261"/>
                    </a:lnTo>
                    <a:cubicBezTo>
                      <a:pt x="473035" y="361141"/>
                      <a:pt x="456108" y="378068"/>
                      <a:pt x="435228" y="378068"/>
                    </a:cubicBezTo>
                    <a:lnTo>
                      <a:pt x="37807" y="378068"/>
                    </a:lnTo>
                    <a:cubicBezTo>
                      <a:pt x="16927" y="378068"/>
                      <a:pt x="0" y="361141"/>
                      <a:pt x="0" y="340261"/>
                    </a:cubicBezTo>
                    <a:lnTo>
                      <a:pt x="0" y="3780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983" tIns="52983" rIns="52983" bIns="52983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29 400,0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>
                <a:off x="7293614" y="4581127"/>
                <a:ext cx="670685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>
                <a:off x="7290266" y="5912950"/>
                <a:ext cx="674036" cy="611500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>
                <a:off x="7293614" y="3191907"/>
                <a:ext cx="670686" cy="362975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8345079" y="2132858"/>
            <a:ext cx="691420" cy="4398313"/>
            <a:chOff x="8153939" y="2126136"/>
            <a:chExt cx="691420" cy="4398313"/>
          </a:xfrm>
        </p:grpSpPr>
        <p:sp>
          <p:nvSpPr>
            <p:cNvPr id="70" name="Полилиния 69"/>
            <p:cNvSpPr/>
            <p:nvPr/>
          </p:nvSpPr>
          <p:spPr>
            <a:xfrm>
              <a:off x="8153939" y="2126136"/>
              <a:ext cx="691417" cy="50988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Полилиния 70"/>
            <p:cNvSpPr/>
            <p:nvPr/>
          </p:nvSpPr>
          <p:spPr>
            <a:xfrm>
              <a:off x="8153939" y="2718960"/>
              <a:ext cx="691418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855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8153939" y="3644129"/>
              <a:ext cx="691419" cy="2207842"/>
              <a:chOff x="8153939" y="3644129"/>
              <a:chExt cx="691419" cy="2207842"/>
            </a:xfrm>
          </p:grpSpPr>
          <p:sp>
            <p:nvSpPr>
              <p:cNvPr id="75" name="Полилиния 74"/>
              <p:cNvSpPr/>
              <p:nvPr/>
            </p:nvSpPr>
            <p:spPr>
              <a:xfrm>
                <a:off x="8158518" y="3644129"/>
                <a:ext cx="686840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345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6" name="Полилиния 75"/>
              <p:cNvSpPr/>
              <p:nvPr/>
            </p:nvSpPr>
            <p:spPr>
              <a:xfrm>
                <a:off x="8153939" y="4581127"/>
                <a:ext cx="691417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3,6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>
                <a:off x="8158517" y="4097139"/>
                <a:ext cx="686841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29 500,0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>
                <a:off x="8153939" y="5059883"/>
                <a:ext cx="69141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3" name="Полилиния 72"/>
            <p:cNvSpPr/>
            <p:nvPr/>
          </p:nvSpPr>
          <p:spPr>
            <a:xfrm>
              <a:off x="8158517" y="5912950"/>
              <a:ext cx="686842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Полилиния 73"/>
            <p:cNvSpPr/>
            <p:nvPr/>
          </p:nvSpPr>
          <p:spPr>
            <a:xfrm>
              <a:off x="8153939" y="3176805"/>
              <a:ext cx="691418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013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39" y="692696"/>
            <a:ext cx="6152412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приведения 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287125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366131"/>
              </p:ext>
            </p:extLst>
          </p:nvPr>
        </p:nvGraphicFramePr>
        <p:xfrm>
          <a:off x="65516" y="3140968"/>
          <a:ext cx="3860722" cy="312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46" y="692696"/>
            <a:ext cx="2918948" cy="2068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4110687" y="3732022"/>
            <a:ext cx="2837577" cy="5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коммунальной инфраструктуры на территории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40002" y="3732022"/>
            <a:ext cx="62651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6085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0543" y="3732022"/>
            <a:ext cx="595588" cy="50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111429" y="5805304"/>
            <a:ext cx="2817092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Газификация</a:t>
            </a:r>
            <a:r>
              <a:rPr lang="en-US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030677" y="5805304"/>
            <a:ext cx="61513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131,5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96384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70842" y="5805304"/>
            <a:ext cx="601446" cy="360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293096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 коммунальной инфраструктуры и объектов, используемых для очистки сточных вод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37195" y="4293096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2901" y="4293098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77359" y="4293099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45858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11565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86022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109611" y="4941256"/>
            <a:ext cx="2817093" cy="79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(модернизация) объектов питьевого водоснабжения и водоподготовки с учетом оценки качества и безопасности питьевой воды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7028859" y="4941256"/>
            <a:ext cx="615135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674,8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694566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634,9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69024" y="4941256"/>
            <a:ext cx="601447" cy="79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636,1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0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качеством жилищно-коммунальных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обеспеченного качественной питьевой водой из систем централизованного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311578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объема сточных вод, пропущенных через очистные сооружения, в общем объеме сточных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31890" y="5451922"/>
            <a:ext cx="5204405" cy="4433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внутрипоселковых газопроводов, километров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944311"/>
            <a:ext cx="5204405" cy="467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азоснабжение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жилых домов в населенных пунктах природным газом 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1890" y="4931686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84474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газификации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250891" y="2830504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6250891" y="4931688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80,1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431158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73602" y="4931689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3602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948732"/>
            <a:ext cx="648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831734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431158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91051" y="4933397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857064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олилиния 58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4311579"/>
            <a:ext cx="648000" cy="56437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5451923"/>
            <a:ext cx="648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948731"/>
            <a:ext cx="648000" cy="46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5508105" y="4933396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857064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948732"/>
            <a:ext cx="612000" cy="46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6663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831734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1131" y="5451923"/>
            <a:ext cx="612000" cy="44333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431158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11131" y="4933397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857064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2050" y="2826085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826085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9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085" y="892280"/>
            <a:ext cx="6075847" cy="16561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устойчивого развития территорий Чувашской Республики посредством реализации документов территориального планирования;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ресурсосберегающих, экономически эффективных и экологически безопасных производств строительных материалов и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5524483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39990" y="2915309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272895"/>
              </p:ext>
            </p:extLst>
          </p:nvPr>
        </p:nvGraphicFramePr>
        <p:xfrm>
          <a:off x="94916" y="3265716"/>
          <a:ext cx="4089351" cy="2977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строительного комплекса и архитектуры»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96117" y="3242508"/>
            <a:ext cx="4802178" cy="39303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196117" y="4269642"/>
            <a:ext cx="2233930" cy="50474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Градостроительная деятельность в Чувашской Республике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84267" y="4946159"/>
            <a:ext cx="2240399" cy="4990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464063" y="4272485"/>
            <a:ext cx="715084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96117" y="3673366"/>
            <a:ext cx="2233933" cy="47144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316417" y="3673366"/>
            <a:ext cx="698674" cy="461437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588224" y="4272486"/>
            <a:ext cx="767739" cy="50190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464063" y="3689029"/>
            <a:ext cx="745736" cy="479846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588224" y="4941236"/>
            <a:ext cx="767739" cy="49407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Госдолг\Катя\img-1465367898-915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r="8566"/>
          <a:stretch/>
        </p:blipFill>
        <p:spPr bwMode="auto">
          <a:xfrm>
            <a:off x="6327941" y="698700"/>
            <a:ext cx="2791891" cy="2043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6588224" y="3673366"/>
            <a:ext cx="767739" cy="4855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16417" y="4269641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464063" y="4941237"/>
            <a:ext cx="715084" cy="4990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16418" y="4930567"/>
            <a:ext cx="681878" cy="50474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8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317450" y="1246395"/>
            <a:ext cx="3743281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529" y="2780928"/>
            <a:ext cx="5091544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индекса производства строительных материалов (к уровню прошлого года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8530" y="3258928"/>
            <a:ext cx="5091544" cy="4010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проведенных мероприятий, направленных на повышение качества архитектурной деятельности,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8528" y="4439552"/>
            <a:ext cx="5091546" cy="47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услуг по выдаче разрешения на строительство, предоставленных в электронном виде, в общем количестве предоставленных услуг,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139215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7248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строительного комплекса и архитектуры»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8528" y="5519671"/>
            <a:ext cx="5091547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объема выпуска продукции промышленности строительных материалов и индустриального домостроения,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8530" y="6023728"/>
            <a:ext cx="509154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республиканского рынка строительными материалами собственного производства, % к показателям 2016 года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Госдолг\Катя\administrativnij_kompleks_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92695"/>
            <a:ext cx="3049706" cy="2097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Скругленный прямоугольник 89"/>
          <p:cNvSpPr/>
          <p:nvPr/>
        </p:nvSpPr>
        <p:spPr>
          <a:xfrm>
            <a:off x="128529" y="4971990"/>
            <a:ext cx="5091546" cy="4782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износа основных фондов организаций отрасли, % к показателям 2016 года,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8528" y="3763484"/>
            <a:ext cx="5091546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проведения государственной экспертизы проектной документации объектов капстроительства и результатов инженерных изысканий для жилых объектов, дней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317450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317450" y="2781939"/>
            <a:ext cx="666000" cy="422267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317450" y="3271701"/>
            <a:ext cx="666000" cy="401054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317450" y="4427274"/>
            <a:ext cx="666000" cy="4934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5317450" y="5526628"/>
            <a:ext cx="666000" cy="4254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5317450" y="6026549"/>
            <a:ext cx="666000" cy="44992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5317450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317450" y="3756844"/>
            <a:ext cx="666000" cy="58069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31" name="Полилиния 130"/>
          <p:cNvSpPr/>
          <p:nvPr/>
        </p:nvSpPr>
        <p:spPr>
          <a:xfrm>
            <a:off x="6852936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52936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52936" y="2786855"/>
            <a:ext cx="666000" cy="412434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52936" y="3271534"/>
            <a:ext cx="666000" cy="401388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852936" y="4436237"/>
            <a:ext cx="666000" cy="475540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852936" y="6023729"/>
            <a:ext cx="666000" cy="4527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852936" y="4987910"/>
            <a:ext cx="666000" cy="47740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852937" y="3759161"/>
            <a:ext cx="666000" cy="57606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20679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20679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20679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20679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20679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20679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20679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20680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085193" y="2204864"/>
            <a:ext cx="666000" cy="51134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6085193" y="2786855"/>
            <a:ext cx="666000" cy="412435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6085193" y="3268221"/>
            <a:ext cx="666000" cy="408015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6085193" y="4430588"/>
            <a:ext cx="666000" cy="4868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085193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6085193" y="6033177"/>
            <a:ext cx="666000" cy="4433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085193" y="4990808"/>
            <a:ext cx="666000" cy="47161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608519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88424" y="2204864"/>
            <a:ext cx="666000" cy="514473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88424" y="3268220"/>
            <a:ext cx="666000" cy="408016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88424" y="2781939"/>
            <a:ext cx="666000" cy="4222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88424" y="5523314"/>
            <a:ext cx="666000" cy="4320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88424" y="4437055"/>
            <a:ext cx="666000" cy="473905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88424" y="4990808"/>
            <a:ext cx="666000" cy="47161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88424" y="3756843"/>
            <a:ext cx="666000" cy="5807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88424" y="6023728"/>
            <a:ext cx="666000" cy="45274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764704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5835" y="5445224"/>
            <a:ext cx="3875167" cy="715089"/>
          </a:xfrm>
          <a:prstGeom prst="wedgeRoundRectCallout">
            <a:avLst>
              <a:gd name="adj1" fmla="val -55451"/>
              <a:gd name="adj2" fmla="val -13732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3494025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200197"/>
              </p:ext>
            </p:extLst>
          </p:nvPr>
        </p:nvGraphicFramePr>
        <p:xfrm>
          <a:off x="107505" y="4131280"/>
          <a:ext cx="4739823" cy="2322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5"/>
                <a:gridCol w="936104"/>
                <a:gridCol w="936104"/>
                <a:gridCol w="923400"/>
              </a:tblGrid>
              <a:tr h="321390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высоким 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199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328023"/>
          </a:xfrm>
          <a:prstGeom prst="wedgeRoundRectCallout">
            <a:avLst>
              <a:gd name="adj1" fmla="val -58699"/>
              <a:gd name="adj2" fmla="val -12908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2019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заняла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место среди субъектов Российской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и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группе 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079194"/>
              </p:ext>
            </p:extLst>
          </p:nvPr>
        </p:nvGraphicFramePr>
        <p:xfrm>
          <a:off x="107504" y="1470407"/>
          <a:ext cx="5832650" cy="1886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2250"/>
                <a:gridCol w="657200"/>
                <a:gridCol w="1396550"/>
                <a:gridCol w="657200"/>
                <a:gridCol w="1150100"/>
                <a:gridCol w="739350"/>
              </a:tblGrid>
              <a:tr h="2025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2017г.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</a:t>
                      </a:r>
                      <a:r>
                        <a:rPr lang="ru-RU" sz="1100" i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РФ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Московская область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Ингушетия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Чукотский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автономный округ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 Дагестан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2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283968" y="2574920"/>
            <a:ext cx="4704660" cy="854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образовательных программ по повышению финансовой 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 в образовательный процесс,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просветительских мероприятий (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семинаров, лекций, мастер-классов,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деловых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игр, круглых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столов) в образовательных организациях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приглашением экспертов из кредитных и прочих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97705" y="5373216"/>
            <a:ext cx="4645024" cy="8128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19464" y="1176039"/>
            <a:ext cx="4645024" cy="8128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103948" y="3942290"/>
            <a:ext cx="4932548" cy="8128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85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Picture 2" descr="http://fs01.cap.ru/www20/minfin/photo/2020/09/03/16a6c4a8-070e-488d-87bc-b3ec14b623b4/hd_hd_img_63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2" y="764704"/>
            <a:ext cx="2257585" cy="1505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0" name="Скругленный прямоугольник 29"/>
          <p:cNvSpPr/>
          <p:nvPr/>
        </p:nvSpPr>
        <p:spPr>
          <a:xfrm>
            <a:off x="259729" y="2126497"/>
            <a:ext cx="2440064" cy="1512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сентября 2020 г.</a:t>
            </a:r>
          </a:p>
          <a:p>
            <a:pPr algn="ctr">
              <a:lnSpc>
                <a:spcPct val="90000"/>
              </a:lnSpc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Подписано Соглашение </a:t>
            </a:r>
            <a:b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сотрудничестве по повышению финансовой грамотности населения Чувашской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между Минфином России, Банком России, Ассоциацией банков России 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http://fs01.cap.ru/www20/gov/photo/2020/09/21/f0e9dee7-abee-4f17-bcf7-d0a831627c67/hd_dsc_058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4" r="15598"/>
          <a:stretch/>
        </p:blipFill>
        <p:spPr bwMode="auto">
          <a:xfrm>
            <a:off x="361521" y="3717033"/>
            <a:ext cx="2262021" cy="1509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1" name="Скругленный прямоугольник 30"/>
          <p:cNvSpPr/>
          <p:nvPr/>
        </p:nvSpPr>
        <p:spPr>
          <a:xfrm>
            <a:off x="259729" y="5144472"/>
            <a:ext cx="2440064" cy="15968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июля 2020 г.</a:t>
            </a:r>
          </a:p>
          <a:p>
            <a:pPr algn="ctr">
              <a:lnSpc>
                <a:spcPct val="90000"/>
              </a:lnSpc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Принята подпрограмма «Повышение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 грамотности населения Чувашской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Республики» государственной программы «Управление общественными финансами </a:t>
            </a:r>
            <a:b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государственным долгом Чувашской Республики»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371858"/>
            <a:ext cx="1460375" cy="118075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4" name="Рисунок 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641" y="3767619"/>
            <a:ext cx="1525797" cy="124555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6" name="Прямоугольник 35"/>
          <p:cNvSpPr/>
          <p:nvPr/>
        </p:nvSpPr>
        <p:spPr>
          <a:xfrm>
            <a:off x="4608512" y="3933056"/>
            <a:ext cx="4572000" cy="8540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взрослого населения, в том числе людей пенсионного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возраста, в мероприятиях, предусматривающих углубление их знаний 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финансов, формирование принципов ответственного 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грамотного подхода к принятию финансовых решений, а также закрепление навыков противостояния мошенническим действиям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3059832" y="1041418"/>
            <a:ext cx="1435246" cy="10914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478046" y="1288269"/>
            <a:ext cx="4377922" cy="549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методистов,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педагогов, сотрудников центров социального обслуживания населения, центров занятости  и других организаций в области финансовой грамотности 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427984" y="5527248"/>
            <a:ext cx="4572000" cy="5493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эффективных и доступных информационных и образовательных ресурсов по повышению финансовой грамотности населения, поддержание их контента в актуальном состоянии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584176" cy="116013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8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523220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595066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finance@cap.ru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61980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3161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558536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предусмотрено 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58327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87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67644" y="4971737"/>
            <a:ext cx="5616624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56-52-19</a:t>
            </a:r>
          </a:p>
          <a:p>
            <a:pPr algn="just"/>
            <a:r>
              <a:rPr lang="en-US" sz="1300" dirty="0">
                <a:solidFill>
                  <a:srgbClr val="3333FF"/>
                </a:solidFill>
                <a:cs typeface="+mn-cs"/>
              </a:rPr>
              <a:t>http://minfin.cap.ru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1012487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125507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026" name="Picture 2" descr="C:\Users\i.smirnov\Pictures\facebook_butt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949280"/>
            <a:ext cx="1410754" cy="35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56717" y="5998246"/>
            <a:ext cx="336789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300" dirty="0" smtClean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www.facebook.com/minfinchuvashii</a:t>
            </a:r>
            <a:endParaRPr lang="ru-RU" sz="1300" dirty="0" smtClean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74344"/>
            <a:ext cx="7792084" cy="31668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П.В. Иванов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второй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en-US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18156" y="5517232"/>
            <a:ext cx="40551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https://www.instagram.com/minfin_chuvashii/</a:t>
            </a:r>
            <a:endParaRPr lang="ru-RU" sz="1300" dirty="0" smtClean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T:\Сектор финансирования\2000px-Instagram_logo_2016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517232"/>
            <a:ext cx="390172" cy="39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55912" y="6417796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4355976" y="6350246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20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15635</TotalTime>
  <Words>13474</Words>
  <Application>Microsoft Office PowerPoint</Application>
  <PresentationFormat>Экран (4:3)</PresentationFormat>
  <Paragraphs>3838</Paragraphs>
  <Slides>87</Slides>
  <Notes>64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8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3397</cp:revision>
  <cp:lastPrinted>2020-11-13T06:58:19Z</cp:lastPrinted>
  <dcterms:created xsi:type="dcterms:W3CDTF">2011-09-23T06:24:52Z</dcterms:created>
  <dcterms:modified xsi:type="dcterms:W3CDTF">2020-11-19T12:56:38Z</dcterms:modified>
</cp:coreProperties>
</file>